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00" r:id="rId2"/>
    <p:sldId id="656" r:id="rId3"/>
    <p:sldId id="659" r:id="rId4"/>
    <p:sldId id="658" r:id="rId5"/>
    <p:sldId id="660" r:id="rId6"/>
    <p:sldId id="649" r:id="rId7"/>
    <p:sldId id="650" r:id="rId8"/>
    <p:sldId id="651" r:id="rId9"/>
    <p:sldId id="652" r:id="rId10"/>
    <p:sldId id="653" r:id="rId11"/>
    <p:sldId id="654" r:id="rId12"/>
    <p:sldId id="666" r:id="rId13"/>
    <p:sldId id="655" r:id="rId14"/>
    <p:sldId id="672" r:id="rId15"/>
    <p:sldId id="673" r:id="rId16"/>
    <p:sldId id="661" r:id="rId17"/>
    <p:sldId id="665" r:id="rId18"/>
    <p:sldId id="667" r:id="rId19"/>
    <p:sldId id="669" r:id="rId20"/>
    <p:sldId id="662" r:id="rId21"/>
    <p:sldId id="663" r:id="rId22"/>
    <p:sldId id="664" r:id="rId23"/>
    <p:sldId id="668" r:id="rId24"/>
    <p:sldId id="670" r:id="rId25"/>
    <p:sldId id="671" r:id="rId26"/>
    <p:sldId id="674" r:id="rId27"/>
    <p:sldId id="675" r:id="rId28"/>
    <p:sldId id="676" r:id="rId29"/>
    <p:sldId id="677" r:id="rId30"/>
    <p:sldId id="678" r:id="rId31"/>
    <p:sldId id="679" r:id="rId32"/>
    <p:sldId id="682" r:id="rId33"/>
    <p:sldId id="531" r:id="rId34"/>
    <p:sldId id="490" r:id="rId35"/>
    <p:sldId id="684" r:id="rId36"/>
    <p:sldId id="680" r:id="rId37"/>
    <p:sldId id="681" r:id="rId38"/>
    <p:sldId id="644" r:id="rId39"/>
    <p:sldId id="645" r:id="rId40"/>
    <p:sldId id="646" r:id="rId41"/>
    <p:sldId id="647" r:id="rId42"/>
    <p:sldId id="683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579713-71ED-4F6A-A22B-D449E727DC6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85330D-DEFC-47B3-B1B7-42D75D9929B0}">
      <dgm:prSet phldrT="[文本]"/>
      <dgm:spPr/>
      <dgm:t>
        <a:bodyPr vert="vert"/>
        <a:lstStyle/>
        <a:p>
          <a:r>
            <a:rPr lang="zh-CN" altLang="en-US"/>
            <a:t>基础程序结构</a:t>
          </a:r>
        </a:p>
      </dgm:t>
    </dgm:pt>
    <dgm:pt modelId="{5971C8C6-1974-4891-AE63-C1079F1680CA}" type="parTrans" cxnId="{E00FC764-BF05-4BD3-B652-F3DE5B716273}">
      <dgm:prSet/>
      <dgm:spPr/>
      <dgm:t>
        <a:bodyPr/>
        <a:lstStyle/>
        <a:p>
          <a:endParaRPr lang="zh-CN" altLang="en-US"/>
        </a:p>
      </dgm:t>
    </dgm:pt>
    <dgm:pt modelId="{C8AC0B90-4CE3-47E3-AADA-DF5CD77E8DAB}" type="sibTrans" cxnId="{E00FC764-BF05-4BD3-B652-F3DE5B716273}">
      <dgm:prSet/>
      <dgm:spPr/>
      <dgm:t>
        <a:bodyPr/>
        <a:lstStyle/>
        <a:p>
          <a:endParaRPr lang="zh-CN" altLang="en-US"/>
        </a:p>
      </dgm:t>
    </dgm:pt>
    <dgm:pt modelId="{E61294A0-771F-4D4E-B03E-5E3D464400E4}">
      <dgm:prSet phldrT="[文本]"/>
      <dgm:spPr/>
      <dgm:t>
        <a:bodyPr/>
        <a:lstStyle/>
        <a:p>
          <a:r>
            <a:rPr lang="zh-CN" altLang="en-US"/>
            <a:t>顺序</a:t>
          </a:r>
        </a:p>
      </dgm:t>
    </dgm:pt>
    <dgm:pt modelId="{692E3B0D-52D6-457D-984E-DB59F0FC5E11}" type="parTrans" cxnId="{5FF94D70-870A-4CA5-A9B4-6D1700459C59}">
      <dgm:prSet/>
      <dgm:spPr/>
      <dgm:t>
        <a:bodyPr/>
        <a:lstStyle/>
        <a:p>
          <a:endParaRPr lang="zh-CN" altLang="en-US"/>
        </a:p>
      </dgm:t>
    </dgm:pt>
    <dgm:pt modelId="{EC686B30-5AF2-4832-9344-376AA7A00C13}" type="sibTrans" cxnId="{5FF94D70-870A-4CA5-A9B4-6D1700459C59}">
      <dgm:prSet/>
      <dgm:spPr/>
      <dgm:t>
        <a:bodyPr/>
        <a:lstStyle/>
        <a:p>
          <a:endParaRPr lang="zh-CN" altLang="en-US"/>
        </a:p>
      </dgm:t>
    </dgm:pt>
    <dgm:pt modelId="{74816974-8741-4CD7-B692-86430656E66E}">
      <dgm:prSet phldrT="[文本]"/>
      <dgm:spPr/>
      <dgm:t>
        <a:bodyPr/>
        <a:lstStyle/>
        <a:p>
          <a:r>
            <a:rPr lang="zh-CN" altLang="en-US"/>
            <a:t>分支</a:t>
          </a:r>
        </a:p>
      </dgm:t>
    </dgm:pt>
    <dgm:pt modelId="{D2F0478F-DC35-4D8E-B336-57F2057E8881}" type="parTrans" cxnId="{86927508-6057-4A81-99EA-4AC0856EBD03}">
      <dgm:prSet/>
      <dgm:spPr/>
      <dgm:t>
        <a:bodyPr/>
        <a:lstStyle/>
        <a:p>
          <a:endParaRPr lang="zh-CN" altLang="en-US"/>
        </a:p>
      </dgm:t>
    </dgm:pt>
    <dgm:pt modelId="{FE07D94E-48C8-478E-8D10-63D42A3AB509}" type="sibTrans" cxnId="{86927508-6057-4A81-99EA-4AC0856EBD03}">
      <dgm:prSet/>
      <dgm:spPr/>
      <dgm:t>
        <a:bodyPr/>
        <a:lstStyle/>
        <a:p>
          <a:endParaRPr lang="zh-CN" altLang="en-US"/>
        </a:p>
      </dgm:t>
    </dgm:pt>
    <dgm:pt modelId="{331BE8AB-FF8C-4EC3-B8D7-FBA7D33EC802}">
      <dgm:prSet phldrT="[文本]"/>
      <dgm:spPr/>
      <dgm:t>
        <a:bodyPr/>
        <a:lstStyle/>
        <a:p>
          <a:r>
            <a:rPr lang="zh-CN" altLang="en-US"/>
            <a:t>循环</a:t>
          </a:r>
        </a:p>
      </dgm:t>
    </dgm:pt>
    <dgm:pt modelId="{CE3418DC-C214-4DC1-8048-EF06227859A9}" type="parTrans" cxnId="{C933A2D7-A644-4A2C-A86B-07DA8021BE64}">
      <dgm:prSet/>
      <dgm:spPr/>
      <dgm:t>
        <a:bodyPr/>
        <a:lstStyle/>
        <a:p>
          <a:endParaRPr lang="zh-CN" altLang="en-US"/>
        </a:p>
      </dgm:t>
    </dgm:pt>
    <dgm:pt modelId="{BA82ED3E-E1CB-4A0D-950E-01D02A15D711}" type="sibTrans" cxnId="{C933A2D7-A644-4A2C-A86B-07DA8021BE64}">
      <dgm:prSet/>
      <dgm:spPr/>
      <dgm:t>
        <a:bodyPr/>
        <a:lstStyle/>
        <a:p>
          <a:endParaRPr lang="zh-CN" altLang="en-US"/>
        </a:p>
      </dgm:t>
    </dgm:pt>
    <dgm:pt modelId="{61C5AEE4-E96A-424D-87C4-58C65294620B}" type="pres">
      <dgm:prSet presAssocID="{E0579713-71ED-4F6A-A22B-D449E727DC6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7AE722-7762-4961-83F1-6CDE3F95C246}" type="pres">
      <dgm:prSet presAssocID="{7B85330D-DEFC-47B3-B1B7-42D75D9929B0}" presName="root1" presStyleCnt="0"/>
      <dgm:spPr/>
    </dgm:pt>
    <dgm:pt modelId="{5423523A-3B15-486A-919B-4BE616AD86A7}" type="pres">
      <dgm:prSet presAssocID="{7B85330D-DEFC-47B3-B1B7-42D75D9929B0}" presName="LevelOneTextNode" presStyleLbl="node0" presStyleIdx="0" presStyleCnt="1">
        <dgm:presLayoutVars>
          <dgm:chPref val="3"/>
        </dgm:presLayoutVars>
      </dgm:prSet>
      <dgm:spPr/>
    </dgm:pt>
    <dgm:pt modelId="{7A091F5F-9894-4555-A7C6-F7779B3F5317}" type="pres">
      <dgm:prSet presAssocID="{7B85330D-DEFC-47B3-B1B7-42D75D9929B0}" presName="level2hierChild" presStyleCnt="0"/>
      <dgm:spPr/>
    </dgm:pt>
    <dgm:pt modelId="{85BE63BE-79C0-4797-BBBE-0FC3DF08DBF7}" type="pres">
      <dgm:prSet presAssocID="{692E3B0D-52D6-457D-984E-DB59F0FC5E11}" presName="conn2-1" presStyleLbl="parChTrans1D2" presStyleIdx="0" presStyleCnt="3"/>
      <dgm:spPr/>
    </dgm:pt>
    <dgm:pt modelId="{78E7EE24-E4FF-4F92-A57D-91D72B2E0CDF}" type="pres">
      <dgm:prSet presAssocID="{692E3B0D-52D6-457D-984E-DB59F0FC5E11}" presName="connTx" presStyleLbl="parChTrans1D2" presStyleIdx="0" presStyleCnt="3"/>
      <dgm:spPr/>
    </dgm:pt>
    <dgm:pt modelId="{6C36F99D-7C66-4CA2-A195-9F69DC2E4BBA}" type="pres">
      <dgm:prSet presAssocID="{E61294A0-771F-4D4E-B03E-5E3D464400E4}" presName="root2" presStyleCnt="0"/>
      <dgm:spPr/>
    </dgm:pt>
    <dgm:pt modelId="{9CC397BF-AC40-48CC-BA64-9AFB3A011265}" type="pres">
      <dgm:prSet presAssocID="{E61294A0-771F-4D4E-B03E-5E3D464400E4}" presName="LevelTwoTextNode" presStyleLbl="node2" presStyleIdx="0" presStyleCnt="3">
        <dgm:presLayoutVars>
          <dgm:chPref val="3"/>
        </dgm:presLayoutVars>
      </dgm:prSet>
      <dgm:spPr/>
    </dgm:pt>
    <dgm:pt modelId="{4A15692A-E920-4678-AD79-76C3C1DB37BE}" type="pres">
      <dgm:prSet presAssocID="{E61294A0-771F-4D4E-B03E-5E3D464400E4}" presName="level3hierChild" presStyleCnt="0"/>
      <dgm:spPr/>
    </dgm:pt>
    <dgm:pt modelId="{7CFA2BE2-299E-43E3-9A38-CAA6C710E968}" type="pres">
      <dgm:prSet presAssocID="{D2F0478F-DC35-4D8E-B336-57F2057E8881}" presName="conn2-1" presStyleLbl="parChTrans1D2" presStyleIdx="1" presStyleCnt="3"/>
      <dgm:spPr/>
    </dgm:pt>
    <dgm:pt modelId="{91A351B3-E953-4EF5-8C2B-B74C6F6026FD}" type="pres">
      <dgm:prSet presAssocID="{D2F0478F-DC35-4D8E-B336-57F2057E8881}" presName="connTx" presStyleLbl="parChTrans1D2" presStyleIdx="1" presStyleCnt="3"/>
      <dgm:spPr/>
    </dgm:pt>
    <dgm:pt modelId="{584B5479-5D2B-428E-B71B-03A77B8082C4}" type="pres">
      <dgm:prSet presAssocID="{74816974-8741-4CD7-B692-86430656E66E}" presName="root2" presStyleCnt="0"/>
      <dgm:spPr/>
    </dgm:pt>
    <dgm:pt modelId="{25293C3F-8341-48E4-88F4-1FABA2F2267D}" type="pres">
      <dgm:prSet presAssocID="{74816974-8741-4CD7-B692-86430656E66E}" presName="LevelTwoTextNode" presStyleLbl="node2" presStyleIdx="1" presStyleCnt="3">
        <dgm:presLayoutVars>
          <dgm:chPref val="3"/>
        </dgm:presLayoutVars>
      </dgm:prSet>
      <dgm:spPr/>
    </dgm:pt>
    <dgm:pt modelId="{A046EA69-55F5-453E-8FBE-A98214A5336A}" type="pres">
      <dgm:prSet presAssocID="{74816974-8741-4CD7-B692-86430656E66E}" presName="level3hierChild" presStyleCnt="0"/>
      <dgm:spPr/>
    </dgm:pt>
    <dgm:pt modelId="{3FBE6832-34C8-490D-9634-2BC111D84ABA}" type="pres">
      <dgm:prSet presAssocID="{CE3418DC-C214-4DC1-8048-EF06227859A9}" presName="conn2-1" presStyleLbl="parChTrans1D2" presStyleIdx="2" presStyleCnt="3"/>
      <dgm:spPr/>
    </dgm:pt>
    <dgm:pt modelId="{B22B14EC-7A56-483C-A553-D9922D5F9DF0}" type="pres">
      <dgm:prSet presAssocID="{CE3418DC-C214-4DC1-8048-EF06227859A9}" presName="connTx" presStyleLbl="parChTrans1D2" presStyleIdx="2" presStyleCnt="3"/>
      <dgm:spPr/>
    </dgm:pt>
    <dgm:pt modelId="{61BA6082-A7D4-426C-8B75-A2EE57253531}" type="pres">
      <dgm:prSet presAssocID="{331BE8AB-FF8C-4EC3-B8D7-FBA7D33EC802}" presName="root2" presStyleCnt="0"/>
      <dgm:spPr/>
    </dgm:pt>
    <dgm:pt modelId="{248CD9DD-10B2-4E15-9628-09C93E4BDFE0}" type="pres">
      <dgm:prSet presAssocID="{331BE8AB-FF8C-4EC3-B8D7-FBA7D33EC802}" presName="LevelTwoTextNode" presStyleLbl="node2" presStyleIdx="2" presStyleCnt="3">
        <dgm:presLayoutVars>
          <dgm:chPref val="3"/>
        </dgm:presLayoutVars>
      </dgm:prSet>
      <dgm:spPr/>
    </dgm:pt>
    <dgm:pt modelId="{32DB682F-D724-4823-B8F5-855F62E8F4B5}" type="pres">
      <dgm:prSet presAssocID="{331BE8AB-FF8C-4EC3-B8D7-FBA7D33EC802}" presName="level3hierChild" presStyleCnt="0"/>
      <dgm:spPr/>
    </dgm:pt>
  </dgm:ptLst>
  <dgm:cxnLst>
    <dgm:cxn modelId="{86927508-6057-4A81-99EA-4AC0856EBD03}" srcId="{7B85330D-DEFC-47B3-B1B7-42D75D9929B0}" destId="{74816974-8741-4CD7-B692-86430656E66E}" srcOrd="1" destOrd="0" parTransId="{D2F0478F-DC35-4D8E-B336-57F2057E8881}" sibTransId="{FE07D94E-48C8-478E-8D10-63D42A3AB509}"/>
    <dgm:cxn modelId="{2FFAFD10-B7D3-4285-AF72-948E54ACEC6B}" type="presOf" srcId="{E61294A0-771F-4D4E-B03E-5E3D464400E4}" destId="{9CC397BF-AC40-48CC-BA64-9AFB3A011265}" srcOrd="0" destOrd="0" presId="urn:microsoft.com/office/officeart/2008/layout/HorizontalMultiLevelHierarchy"/>
    <dgm:cxn modelId="{75E8D713-3B66-4DF9-A05B-3A6100FB6F3C}" type="presOf" srcId="{E0579713-71ED-4F6A-A22B-D449E727DC67}" destId="{61C5AEE4-E96A-424D-87C4-58C65294620B}" srcOrd="0" destOrd="0" presId="urn:microsoft.com/office/officeart/2008/layout/HorizontalMultiLevelHierarchy"/>
    <dgm:cxn modelId="{600EF838-7DD9-4A0F-9944-AB638E15C011}" type="presOf" srcId="{331BE8AB-FF8C-4EC3-B8D7-FBA7D33EC802}" destId="{248CD9DD-10B2-4E15-9628-09C93E4BDFE0}" srcOrd="0" destOrd="0" presId="urn:microsoft.com/office/officeart/2008/layout/HorizontalMultiLevelHierarchy"/>
    <dgm:cxn modelId="{4F0E2839-7B46-4CA2-B592-18DC222029D3}" type="presOf" srcId="{D2F0478F-DC35-4D8E-B336-57F2057E8881}" destId="{91A351B3-E953-4EF5-8C2B-B74C6F6026FD}" srcOrd="1" destOrd="0" presId="urn:microsoft.com/office/officeart/2008/layout/HorizontalMultiLevelHierarchy"/>
    <dgm:cxn modelId="{1124AB5D-8B3A-4655-BCD6-DCD1AD119FAA}" type="presOf" srcId="{74816974-8741-4CD7-B692-86430656E66E}" destId="{25293C3F-8341-48E4-88F4-1FABA2F2267D}" srcOrd="0" destOrd="0" presId="urn:microsoft.com/office/officeart/2008/layout/HorizontalMultiLevelHierarchy"/>
    <dgm:cxn modelId="{E00FC764-BF05-4BD3-B652-F3DE5B716273}" srcId="{E0579713-71ED-4F6A-A22B-D449E727DC67}" destId="{7B85330D-DEFC-47B3-B1B7-42D75D9929B0}" srcOrd="0" destOrd="0" parTransId="{5971C8C6-1974-4891-AE63-C1079F1680CA}" sibTransId="{C8AC0B90-4CE3-47E3-AADA-DF5CD77E8DAB}"/>
    <dgm:cxn modelId="{341C006B-BA36-41ED-B131-39C5C9550A59}" type="presOf" srcId="{7B85330D-DEFC-47B3-B1B7-42D75D9929B0}" destId="{5423523A-3B15-486A-919B-4BE616AD86A7}" srcOrd="0" destOrd="0" presId="urn:microsoft.com/office/officeart/2008/layout/HorizontalMultiLevelHierarchy"/>
    <dgm:cxn modelId="{5FF94D70-870A-4CA5-A9B4-6D1700459C59}" srcId="{7B85330D-DEFC-47B3-B1B7-42D75D9929B0}" destId="{E61294A0-771F-4D4E-B03E-5E3D464400E4}" srcOrd="0" destOrd="0" parTransId="{692E3B0D-52D6-457D-984E-DB59F0FC5E11}" sibTransId="{EC686B30-5AF2-4832-9344-376AA7A00C13}"/>
    <dgm:cxn modelId="{55E85D88-2FB2-4A64-BEA4-BB46A0E6E62B}" type="presOf" srcId="{D2F0478F-DC35-4D8E-B336-57F2057E8881}" destId="{7CFA2BE2-299E-43E3-9A38-CAA6C710E968}" srcOrd="0" destOrd="0" presId="urn:microsoft.com/office/officeart/2008/layout/HorizontalMultiLevelHierarchy"/>
    <dgm:cxn modelId="{E1536992-1E4F-4F20-B182-522090475D1D}" type="presOf" srcId="{CE3418DC-C214-4DC1-8048-EF06227859A9}" destId="{B22B14EC-7A56-483C-A553-D9922D5F9DF0}" srcOrd="1" destOrd="0" presId="urn:microsoft.com/office/officeart/2008/layout/HorizontalMultiLevelHierarchy"/>
    <dgm:cxn modelId="{9DDA9C98-EBF9-415B-A18C-8B1B0E9FB99E}" type="presOf" srcId="{CE3418DC-C214-4DC1-8048-EF06227859A9}" destId="{3FBE6832-34C8-490D-9634-2BC111D84ABA}" srcOrd="0" destOrd="0" presId="urn:microsoft.com/office/officeart/2008/layout/HorizontalMultiLevelHierarchy"/>
    <dgm:cxn modelId="{C156BBB9-F513-4B8C-9661-205A87C47E8A}" type="presOf" srcId="{692E3B0D-52D6-457D-984E-DB59F0FC5E11}" destId="{78E7EE24-E4FF-4F92-A57D-91D72B2E0CDF}" srcOrd="1" destOrd="0" presId="urn:microsoft.com/office/officeart/2008/layout/HorizontalMultiLevelHierarchy"/>
    <dgm:cxn modelId="{F601B6BE-23CF-4C3D-8795-2ED02DED3AB8}" type="presOf" srcId="{692E3B0D-52D6-457D-984E-DB59F0FC5E11}" destId="{85BE63BE-79C0-4797-BBBE-0FC3DF08DBF7}" srcOrd="0" destOrd="0" presId="urn:microsoft.com/office/officeart/2008/layout/HorizontalMultiLevelHierarchy"/>
    <dgm:cxn modelId="{C933A2D7-A644-4A2C-A86B-07DA8021BE64}" srcId="{7B85330D-DEFC-47B3-B1B7-42D75D9929B0}" destId="{331BE8AB-FF8C-4EC3-B8D7-FBA7D33EC802}" srcOrd="2" destOrd="0" parTransId="{CE3418DC-C214-4DC1-8048-EF06227859A9}" sibTransId="{BA82ED3E-E1CB-4A0D-950E-01D02A15D711}"/>
    <dgm:cxn modelId="{F476F634-D7E2-4F80-A67E-6C842E85D2AF}" type="presParOf" srcId="{61C5AEE4-E96A-424D-87C4-58C65294620B}" destId="{237AE722-7762-4961-83F1-6CDE3F95C246}" srcOrd="0" destOrd="0" presId="urn:microsoft.com/office/officeart/2008/layout/HorizontalMultiLevelHierarchy"/>
    <dgm:cxn modelId="{099B989B-84A7-4AEC-8672-4BD6AF792E71}" type="presParOf" srcId="{237AE722-7762-4961-83F1-6CDE3F95C246}" destId="{5423523A-3B15-486A-919B-4BE616AD86A7}" srcOrd="0" destOrd="0" presId="urn:microsoft.com/office/officeart/2008/layout/HorizontalMultiLevelHierarchy"/>
    <dgm:cxn modelId="{97E6158F-D698-487F-A24D-05EB8ADDDCCB}" type="presParOf" srcId="{237AE722-7762-4961-83F1-6CDE3F95C246}" destId="{7A091F5F-9894-4555-A7C6-F7779B3F5317}" srcOrd="1" destOrd="0" presId="urn:microsoft.com/office/officeart/2008/layout/HorizontalMultiLevelHierarchy"/>
    <dgm:cxn modelId="{1DA7A579-8011-43D3-9771-52BC97C7BA43}" type="presParOf" srcId="{7A091F5F-9894-4555-A7C6-F7779B3F5317}" destId="{85BE63BE-79C0-4797-BBBE-0FC3DF08DBF7}" srcOrd="0" destOrd="0" presId="urn:microsoft.com/office/officeart/2008/layout/HorizontalMultiLevelHierarchy"/>
    <dgm:cxn modelId="{2E17BBBA-80D5-4DA2-A033-E3CDF7B52978}" type="presParOf" srcId="{85BE63BE-79C0-4797-BBBE-0FC3DF08DBF7}" destId="{78E7EE24-E4FF-4F92-A57D-91D72B2E0CDF}" srcOrd="0" destOrd="0" presId="urn:microsoft.com/office/officeart/2008/layout/HorizontalMultiLevelHierarchy"/>
    <dgm:cxn modelId="{21EFA358-987D-4277-8B00-61B48C333CD7}" type="presParOf" srcId="{7A091F5F-9894-4555-A7C6-F7779B3F5317}" destId="{6C36F99D-7C66-4CA2-A195-9F69DC2E4BBA}" srcOrd="1" destOrd="0" presId="urn:microsoft.com/office/officeart/2008/layout/HorizontalMultiLevelHierarchy"/>
    <dgm:cxn modelId="{1BC428ED-5C4A-4CB4-A504-281CD52B3A13}" type="presParOf" srcId="{6C36F99D-7C66-4CA2-A195-9F69DC2E4BBA}" destId="{9CC397BF-AC40-48CC-BA64-9AFB3A011265}" srcOrd="0" destOrd="0" presId="urn:microsoft.com/office/officeart/2008/layout/HorizontalMultiLevelHierarchy"/>
    <dgm:cxn modelId="{B20A5459-E75F-4717-A438-E815E5C5DC99}" type="presParOf" srcId="{6C36F99D-7C66-4CA2-A195-9F69DC2E4BBA}" destId="{4A15692A-E920-4678-AD79-76C3C1DB37BE}" srcOrd="1" destOrd="0" presId="urn:microsoft.com/office/officeart/2008/layout/HorizontalMultiLevelHierarchy"/>
    <dgm:cxn modelId="{BB44BCD1-88A6-4DB2-B982-DF55A800D4FF}" type="presParOf" srcId="{7A091F5F-9894-4555-A7C6-F7779B3F5317}" destId="{7CFA2BE2-299E-43E3-9A38-CAA6C710E968}" srcOrd="2" destOrd="0" presId="urn:microsoft.com/office/officeart/2008/layout/HorizontalMultiLevelHierarchy"/>
    <dgm:cxn modelId="{EAA4448C-32AA-452D-B272-5867EB17940F}" type="presParOf" srcId="{7CFA2BE2-299E-43E3-9A38-CAA6C710E968}" destId="{91A351B3-E953-4EF5-8C2B-B74C6F6026FD}" srcOrd="0" destOrd="0" presId="urn:microsoft.com/office/officeart/2008/layout/HorizontalMultiLevelHierarchy"/>
    <dgm:cxn modelId="{39F77514-1355-47BC-A271-46847FECD0C9}" type="presParOf" srcId="{7A091F5F-9894-4555-A7C6-F7779B3F5317}" destId="{584B5479-5D2B-428E-B71B-03A77B8082C4}" srcOrd="3" destOrd="0" presId="urn:microsoft.com/office/officeart/2008/layout/HorizontalMultiLevelHierarchy"/>
    <dgm:cxn modelId="{2B9B58C8-0546-49EB-A3E9-4B303413551B}" type="presParOf" srcId="{584B5479-5D2B-428E-B71B-03A77B8082C4}" destId="{25293C3F-8341-48E4-88F4-1FABA2F2267D}" srcOrd="0" destOrd="0" presId="urn:microsoft.com/office/officeart/2008/layout/HorizontalMultiLevelHierarchy"/>
    <dgm:cxn modelId="{835D0D2C-8262-4553-809F-6DB0E9637198}" type="presParOf" srcId="{584B5479-5D2B-428E-B71B-03A77B8082C4}" destId="{A046EA69-55F5-453E-8FBE-A98214A5336A}" srcOrd="1" destOrd="0" presId="urn:microsoft.com/office/officeart/2008/layout/HorizontalMultiLevelHierarchy"/>
    <dgm:cxn modelId="{7466365B-EB9C-4C1E-A4DA-8C235C833B43}" type="presParOf" srcId="{7A091F5F-9894-4555-A7C6-F7779B3F5317}" destId="{3FBE6832-34C8-490D-9634-2BC111D84ABA}" srcOrd="4" destOrd="0" presId="urn:microsoft.com/office/officeart/2008/layout/HorizontalMultiLevelHierarchy"/>
    <dgm:cxn modelId="{302DA9E0-9BC6-4943-8A4F-A06EA4652A62}" type="presParOf" srcId="{3FBE6832-34C8-490D-9634-2BC111D84ABA}" destId="{B22B14EC-7A56-483C-A553-D9922D5F9DF0}" srcOrd="0" destOrd="0" presId="urn:microsoft.com/office/officeart/2008/layout/HorizontalMultiLevelHierarchy"/>
    <dgm:cxn modelId="{24E5FD7D-2CBF-40D4-91B8-D6F68A9D3DAF}" type="presParOf" srcId="{7A091F5F-9894-4555-A7C6-F7779B3F5317}" destId="{61BA6082-A7D4-426C-8B75-A2EE57253531}" srcOrd="5" destOrd="0" presId="urn:microsoft.com/office/officeart/2008/layout/HorizontalMultiLevelHierarchy"/>
    <dgm:cxn modelId="{E3CE35E7-BA3D-4BE6-8718-F4E3310840D1}" type="presParOf" srcId="{61BA6082-A7D4-426C-8B75-A2EE57253531}" destId="{248CD9DD-10B2-4E15-9628-09C93E4BDFE0}" srcOrd="0" destOrd="0" presId="urn:microsoft.com/office/officeart/2008/layout/HorizontalMultiLevelHierarchy"/>
    <dgm:cxn modelId="{BFD5FC10-A837-43E6-9362-878D0D16D723}" type="presParOf" srcId="{61BA6082-A7D4-426C-8B75-A2EE57253531}" destId="{32DB682F-D724-4823-B8F5-855F62E8F4B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E6832-34C8-490D-9634-2BC111D84ABA}">
      <dsp:nvSpPr>
        <dsp:cNvPr id="0" name=""/>
        <dsp:cNvSpPr/>
      </dsp:nvSpPr>
      <dsp:spPr>
        <a:xfrm>
          <a:off x="2552625" y="2709333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286933"/>
              </a:lnTo>
              <a:lnTo>
                <a:pt x="675382" y="12869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853982" y="3316465"/>
        <a:ext cx="72669" cy="72669"/>
      </dsp:txXfrm>
    </dsp:sp>
    <dsp:sp modelId="{7CFA2BE2-299E-43E3-9A38-CAA6C710E968}">
      <dsp:nvSpPr>
        <dsp:cNvPr id="0" name=""/>
        <dsp:cNvSpPr/>
      </dsp:nvSpPr>
      <dsp:spPr>
        <a:xfrm>
          <a:off x="2552625" y="2663613"/>
          <a:ext cx="6753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38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873432" y="2692448"/>
        <a:ext cx="33769" cy="33769"/>
      </dsp:txXfrm>
    </dsp:sp>
    <dsp:sp modelId="{85BE63BE-79C0-4797-BBBE-0FC3DF08DBF7}">
      <dsp:nvSpPr>
        <dsp:cNvPr id="0" name=""/>
        <dsp:cNvSpPr/>
      </dsp:nvSpPr>
      <dsp:spPr>
        <a:xfrm>
          <a:off x="2552625" y="1422400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1286933"/>
              </a:moveTo>
              <a:lnTo>
                <a:pt x="337691" y="1286933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853982" y="2029532"/>
        <a:ext cx="72669" cy="72669"/>
      </dsp:txXfrm>
    </dsp:sp>
    <dsp:sp modelId="{5423523A-3B15-486A-919B-4BE616AD86A7}">
      <dsp:nvSpPr>
        <dsp:cNvPr id="0" name=""/>
        <dsp:cNvSpPr/>
      </dsp:nvSpPr>
      <dsp:spPr>
        <a:xfrm rot="16200000">
          <a:off x="-671481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700" kern="1200"/>
            <a:t>基础程序结构</a:t>
          </a:r>
        </a:p>
      </dsp:txBody>
      <dsp:txXfrm>
        <a:off x="-671481" y="2194560"/>
        <a:ext cx="5418667" cy="1029546"/>
      </dsp:txXfrm>
    </dsp:sp>
    <dsp:sp modelId="{9CC397BF-AC40-48CC-BA64-9AFB3A011265}">
      <dsp:nvSpPr>
        <dsp:cNvPr id="0" name=""/>
        <dsp:cNvSpPr/>
      </dsp:nvSpPr>
      <dsp:spPr>
        <a:xfrm>
          <a:off x="3228008" y="9076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700" kern="1200"/>
            <a:t>顺序</a:t>
          </a:r>
        </a:p>
      </dsp:txBody>
      <dsp:txXfrm>
        <a:off x="3228008" y="907626"/>
        <a:ext cx="3376913" cy="1029546"/>
      </dsp:txXfrm>
    </dsp:sp>
    <dsp:sp modelId="{25293C3F-8341-48E4-88F4-1FABA2F2267D}">
      <dsp:nvSpPr>
        <dsp:cNvPr id="0" name=""/>
        <dsp:cNvSpPr/>
      </dsp:nvSpPr>
      <dsp:spPr>
        <a:xfrm>
          <a:off x="3228008" y="21945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700" kern="1200"/>
            <a:t>分支</a:t>
          </a:r>
        </a:p>
      </dsp:txBody>
      <dsp:txXfrm>
        <a:off x="3228008" y="2194560"/>
        <a:ext cx="3376913" cy="1029546"/>
      </dsp:txXfrm>
    </dsp:sp>
    <dsp:sp modelId="{248CD9DD-10B2-4E15-9628-09C93E4BDFE0}">
      <dsp:nvSpPr>
        <dsp:cNvPr id="0" name=""/>
        <dsp:cNvSpPr/>
      </dsp:nvSpPr>
      <dsp:spPr>
        <a:xfrm>
          <a:off x="3228008" y="34814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700" kern="1200"/>
            <a:t>循环</a:t>
          </a:r>
        </a:p>
      </dsp:txBody>
      <dsp:txXfrm>
        <a:off x="3228008" y="3481493"/>
        <a:ext cx="3376913" cy="1029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A224B-89AD-495D-B46C-0DD71F0B98C7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CD7D0-7988-40B2-B447-4BC07B17C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692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 smtClean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38</a:t>
            </a:fld>
            <a:endParaRPr lang="en-US"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20689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 smtClean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39</a:t>
            </a:fld>
            <a:endParaRPr lang="en-US"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1476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 smtClean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40</a:t>
            </a:fld>
            <a:endParaRPr lang="en-US"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068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 smtClean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41</a:t>
            </a:fld>
            <a:endParaRPr lang="en-US"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98390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 smtClean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42</a:t>
            </a:fld>
            <a:endParaRPr lang="en-US"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9852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166DE-8DC5-E780-D0B1-199A98651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C1A214-5657-7703-8749-211E52817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D1A7D-9BA2-D21B-0BFE-85B05C4B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49EC3E-D838-AB5F-EEC6-7AA778AA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739E7-A437-5A0B-DF5F-10BA9A2B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6BB91-AB00-B60A-35D9-5B19B523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B03A37-9DE1-C631-698F-0F74698AF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4F524-2EE3-9A0B-85D5-46BB3A87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9EABC-7CAD-0465-533F-77ECFE5F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08DBB-D832-1F1D-109B-559286F5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42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F2ECCA-0002-3957-CFF7-B90D4A685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6CE774-4CA3-1F26-BF5B-1656A0C3E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F654D-440C-8E48-49C4-03748CBF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4DB2E-E0F5-B5B2-4033-AAC6ADB7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287F9-7A6E-295A-5967-6BDFB8D8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267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/>
          <a:lstStyle/>
          <a:p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Text</a:t>
            </a:r>
          </a:p>
          <a:p>
            <a:pPr lvl="1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B962C8B-B14F-4D97-AF65-F5344CB8AC3E}" type="datetime1">
              <a:rPr lang="en-US"/>
              <a:t>2/18/2023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9A0DB2DC-4C9A-4742-B13C-FB6460FD3503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3765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D3E6A-F8F8-231F-D9AA-216C5F60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D2D04-E9DD-3036-D04B-94895FFC3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7EB48-8B4C-9609-0415-9683F432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650AA-D0E4-0D7F-372E-9BB3F2E6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4C13A-581C-6390-E98D-542F5810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76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A7EAB-45BE-841E-CE3B-2A680E89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3EF970-9D4D-0DCA-EFD5-945AC4168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AC1E7-3E3C-7BE0-8A70-24F98148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6DAAE-37BA-F3FC-0D3F-074F9862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F921D-2B37-EF37-D90B-15976435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8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10750-9AB6-936A-39B2-6A72E29F0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1CDD2-C636-7D6D-E9FB-B1992CFA8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14E72-653B-288B-D781-C85BF4512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01FCD1-335B-8879-47BA-0773C856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564A9B-7125-2E4F-B127-DBC1DA5F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655C83-9A2D-E823-C645-3D0B504C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7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3371D-4868-1437-549F-F83625B80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A5C441-6123-9210-10E3-7B3DEF48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A7267B-8BC5-E340-DD94-2D0059F5D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D9CFF1-F70E-DD70-B081-8F63187D3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6B6956-B74E-A0E2-C6D2-F4C6BF5DC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475AA4-0E36-D03A-12BA-6D287366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DB5ABA-A657-11EF-4B44-3BC3ABFF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4E162C-8C66-CC3F-C11F-01163AA6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40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2F190-53E1-0FA3-6083-9B000FD6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B8A2DE-0ACB-88F0-EE9A-2086A265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962218-D1BC-B069-5022-38165183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F76E5F-D3DC-68B4-5D3C-135D7340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8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6FACE4-329E-C25F-3DAF-967BC6E2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5D3739-9712-0C4A-2C45-ACC69C29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E08AB9-DAF7-B663-950B-7FBAC98A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0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C8AEA-1C2B-C662-BD73-B63766C6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639DD-A018-39C7-F2BF-6C83E8F0B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EFBB23-0EA6-F999-B429-2CDC4E423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E6FD3E-EE4C-9C76-126B-0B6D0923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86B8AE-6213-39D3-3853-B07230DB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F70341-2AD0-941F-D959-1DB37AE3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7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EC270-188F-096D-6152-92E5003E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A5FC13-7239-0164-7247-B523125E5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DF6E0E-0CC8-1864-0648-AA17BD552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E953BF-6A1A-160C-8E03-E8A73312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BF2726-7694-DC37-575D-08267559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2B120E-F824-8717-4639-B6DF534C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08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23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16487" y="1357516"/>
            <a:ext cx="9551398" cy="12003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蓝</a:t>
            </a:r>
            <a:r>
              <a:rPr lang="zh-CN" altLang="en-US" sz="72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桥杯</a:t>
            </a:r>
            <a:r>
              <a:rPr lang="en-US" altLang="zh-CN" sz="72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72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</a:t>
            </a:r>
            <a:r>
              <a:rPr lang="zh-CN" altLang="zh-CN" sz="72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备</a:t>
            </a:r>
            <a:r>
              <a:rPr lang="zh-CN" altLang="zh-CN" sz="7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赛营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87805" y="2815930"/>
            <a:ext cx="8216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第一课</a:t>
            </a:r>
            <a:endParaRPr lang="zh-CN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 descr="4f4b48676a53832341cb1bcfc72c4b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472" y="4719323"/>
            <a:ext cx="2101053" cy="9845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E6E714-E3CE-403D-AA93-2902AEA4F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157" y="4583240"/>
            <a:ext cx="3107049" cy="11987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C0FF3DE-F9C5-EAFB-B9BC-3353B37CF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487" y="4667165"/>
            <a:ext cx="1114857" cy="111485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9A0884-3885-D313-87E9-FF7C8F586D8A}"/>
              </a:ext>
            </a:extLst>
          </p:cNvPr>
          <p:cNvSpPr txBox="1"/>
          <p:nvPr/>
        </p:nvSpPr>
        <p:spPr>
          <a:xfrm>
            <a:off x="860790" y="411474"/>
            <a:ext cx="5256584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基本数据类型之浮点型</a:t>
            </a:r>
          </a:p>
        </p:txBody>
      </p:sp>
      <p:sp>
        <p:nvSpPr>
          <p:cNvPr id="3" name="圆角矩形 14">
            <a:extLst>
              <a:ext uri="{FF2B5EF4-FFF2-40B4-BE49-F238E27FC236}">
                <a16:creationId xmlns:a16="http://schemas.microsoft.com/office/drawing/2014/main" id="{0F1A0771-356B-DC3F-113A-BBCD6D9362A2}"/>
              </a:ext>
            </a:extLst>
          </p:cNvPr>
          <p:cNvSpPr/>
          <p:nvPr/>
        </p:nvSpPr>
        <p:spPr>
          <a:xfrm>
            <a:off x="1148842" y="1646653"/>
            <a:ext cx="7560840" cy="1028340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>
              <a:lnSpc>
                <a:spcPts val="3000"/>
              </a:lnSpc>
            </a:pPr>
            <a:r>
              <a:rPr lang="en-US" altLang="zh-CN" sz="3200" dirty="0"/>
              <a:t> </a:t>
            </a:r>
          </a:p>
          <a:p>
            <a:pPr>
              <a:lnSpc>
                <a:spcPts val="3000"/>
              </a:lnSpc>
            </a:pPr>
            <a:endParaRPr lang="en-US" altLang="zh-CN" sz="3200" dirty="0"/>
          </a:p>
          <a:p>
            <a:pPr>
              <a:lnSpc>
                <a:spcPts val="3000"/>
              </a:lnSpc>
            </a:pPr>
            <a:endParaRPr lang="en-US" altLang="zh-CN" sz="3200" dirty="0"/>
          </a:p>
          <a:p>
            <a:pPr>
              <a:lnSpc>
                <a:spcPts val="3000"/>
              </a:lnSpc>
            </a:pPr>
            <a:endParaRPr lang="en-US" altLang="zh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78C7FA-A6CB-BDC3-A7D8-BCC0499C674E}"/>
              </a:ext>
            </a:extLst>
          </p:cNvPr>
          <p:cNvSpPr txBox="1"/>
          <p:nvPr/>
        </p:nvSpPr>
        <p:spPr>
          <a:xfrm>
            <a:off x="1261684" y="1730453"/>
            <a:ext cx="720080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 a = 0.12345678901234567890;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 b = 1234567890.1234567890123456789;</a:t>
            </a:r>
          </a:p>
        </p:txBody>
      </p:sp>
      <p:sp>
        <p:nvSpPr>
          <p:cNvPr id="5" name="圆角矩形 14">
            <a:extLst>
              <a:ext uri="{FF2B5EF4-FFF2-40B4-BE49-F238E27FC236}">
                <a16:creationId xmlns:a16="http://schemas.microsoft.com/office/drawing/2014/main" id="{92534530-5567-C65A-0319-7B9C1D50C7AB}"/>
              </a:ext>
            </a:extLst>
          </p:cNvPr>
          <p:cNvSpPr/>
          <p:nvPr/>
        </p:nvSpPr>
        <p:spPr>
          <a:xfrm>
            <a:off x="2300970" y="3058891"/>
            <a:ext cx="5256584" cy="1152128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>
              <a:lnSpc>
                <a:spcPts val="3000"/>
              </a:lnSpc>
            </a:pPr>
            <a:r>
              <a:rPr lang="en-US" altLang="zh-CN" sz="3200" dirty="0"/>
              <a:t> </a:t>
            </a:r>
          </a:p>
          <a:p>
            <a:pPr>
              <a:lnSpc>
                <a:spcPts val="3000"/>
              </a:lnSpc>
            </a:pPr>
            <a:endParaRPr lang="en-US" altLang="zh-CN" sz="3200" dirty="0"/>
          </a:p>
          <a:p>
            <a:pPr>
              <a:lnSpc>
                <a:spcPts val="3000"/>
              </a:lnSpc>
            </a:pPr>
            <a:endParaRPr lang="en-US" altLang="zh-CN" sz="3200" dirty="0"/>
          </a:p>
          <a:p>
            <a:pPr>
              <a:lnSpc>
                <a:spcPts val="3000"/>
              </a:lnSpc>
            </a:pPr>
            <a:endParaRPr lang="en-US" altLang="zh-CN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BCF4BA-F889-3B18-41E7-D9EF50873F47}"/>
              </a:ext>
            </a:extLst>
          </p:cNvPr>
          <p:cNvSpPr txBox="1"/>
          <p:nvPr/>
        </p:nvSpPr>
        <p:spPr>
          <a:xfrm>
            <a:off x="2671075" y="3224038"/>
            <a:ext cx="3158287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a &lt;&lt;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b &lt;&lt;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7" name="圆角矩形 4">
            <a:extLst>
              <a:ext uri="{FF2B5EF4-FFF2-40B4-BE49-F238E27FC236}">
                <a16:creationId xmlns:a16="http://schemas.microsoft.com/office/drawing/2014/main" id="{68C24DE7-A1C7-AC9F-870A-727BE105504E}"/>
              </a:ext>
            </a:extLst>
          </p:cNvPr>
          <p:cNvSpPr/>
          <p:nvPr/>
        </p:nvSpPr>
        <p:spPr bwMode="auto">
          <a:xfrm>
            <a:off x="860810" y="5175046"/>
            <a:ext cx="3456384" cy="690593"/>
          </a:xfrm>
          <a:prstGeom prst="roundRect">
            <a:avLst>
              <a:gd name="adj" fmla="val 7848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&lt;&lt; fixed;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4">
            <a:extLst>
              <a:ext uri="{FF2B5EF4-FFF2-40B4-BE49-F238E27FC236}">
                <a16:creationId xmlns:a16="http://schemas.microsoft.com/office/drawing/2014/main" id="{513045B0-2F12-A28D-0F12-EC40225EDCEC}"/>
              </a:ext>
            </a:extLst>
          </p:cNvPr>
          <p:cNvSpPr/>
          <p:nvPr/>
        </p:nvSpPr>
        <p:spPr bwMode="auto">
          <a:xfrm>
            <a:off x="4677234" y="5175045"/>
            <a:ext cx="3424955" cy="690593"/>
          </a:xfrm>
          <a:prstGeom prst="roundRect">
            <a:avLst>
              <a:gd name="adj" fmla="val 7848"/>
            </a:avLst>
          </a:prstGeom>
          <a:solidFill>
            <a:srgbClr val="FFC000"/>
          </a:soli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setprecision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10">
            <a:extLst>
              <a:ext uri="{FF2B5EF4-FFF2-40B4-BE49-F238E27FC236}">
                <a16:creationId xmlns:a16="http://schemas.microsoft.com/office/drawing/2014/main" id="{2EF9D6DB-D8B9-571B-3496-00F487942F23}"/>
              </a:ext>
            </a:extLst>
          </p:cNvPr>
          <p:cNvSpPr/>
          <p:nvPr/>
        </p:nvSpPr>
        <p:spPr>
          <a:xfrm>
            <a:off x="1148842" y="4341177"/>
            <a:ext cx="2791813" cy="535941"/>
          </a:xfrm>
          <a:prstGeom prst="wedgeRoundRectCallout">
            <a:avLst>
              <a:gd name="adj1" fmla="val 34515"/>
              <a:gd name="adj2" fmla="val 101738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按照一般小数形式输出</a:t>
            </a:r>
          </a:p>
        </p:txBody>
      </p:sp>
      <p:sp>
        <p:nvSpPr>
          <p:cNvPr id="10" name="圆角矩形标注 11">
            <a:extLst>
              <a:ext uri="{FF2B5EF4-FFF2-40B4-BE49-F238E27FC236}">
                <a16:creationId xmlns:a16="http://schemas.microsoft.com/office/drawing/2014/main" id="{7E7AA963-57D6-8AC7-9648-4A66F6CECB04}"/>
              </a:ext>
            </a:extLst>
          </p:cNvPr>
          <p:cNvSpPr/>
          <p:nvPr/>
        </p:nvSpPr>
        <p:spPr>
          <a:xfrm>
            <a:off x="6258184" y="4337748"/>
            <a:ext cx="1977677" cy="535941"/>
          </a:xfrm>
          <a:prstGeom prst="wedgeRoundRectCallout">
            <a:avLst>
              <a:gd name="adj1" fmla="val -43218"/>
              <a:gd name="adj2" fmla="val 101737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设置小数精度</a:t>
            </a:r>
          </a:p>
        </p:txBody>
      </p:sp>
    </p:spTree>
    <p:extLst>
      <p:ext uri="{BB962C8B-B14F-4D97-AF65-F5344CB8AC3E}">
        <p14:creationId xmlns:p14="http://schemas.microsoft.com/office/powerpoint/2010/main" val="39129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732CD83-CC64-0417-ED19-C8117E95C8EA}"/>
              </a:ext>
            </a:extLst>
          </p:cNvPr>
          <p:cNvSpPr txBox="1"/>
          <p:nvPr/>
        </p:nvSpPr>
        <p:spPr>
          <a:xfrm>
            <a:off x="844233" y="340457"/>
            <a:ext cx="5142505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基本数据类型之字符型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A7C6A19-B213-811F-7B61-258EA7C41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065415"/>
              </p:ext>
            </p:extLst>
          </p:nvPr>
        </p:nvGraphicFramePr>
        <p:xfrm>
          <a:off x="1315274" y="1275723"/>
          <a:ext cx="8352928" cy="86787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08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4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4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19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举例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6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字符型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-128~127</a:t>
                      </a:r>
                      <a:endParaRPr kumimoji="0" lang="zh-CN" alt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 </a:t>
                      </a:r>
                      <a:r>
                        <a:rPr lang="en-US" altLang="zh-CN" sz="2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0C0B87C-72A2-8C6D-4C64-85CD24FD4EFB}"/>
              </a:ext>
            </a:extLst>
          </p:cNvPr>
          <p:cNvSpPr txBox="1"/>
          <p:nvPr/>
        </p:nvSpPr>
        <p:spPr>
          <a:xfrm>
            <a:off x="1014441" y="238734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dirty="0"/>
              <a:t>字符型常量：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B2C8C7-F6C7-A26F-0256-51E0408D5F54}"/>
              </a:ext>
            </a:extLst>
          </p:cNvPr>
          <p:cNvSpPr txBox="1"/>
          <p:nvPr/>
        </p:nvSpPr>
        <p:spPr>
          <a:xfrm>
            <a:off x="4914110" y="2387348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如何声明字符型变量：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ED3A7FF-2814-5DC7-2F5C-26FBE91391D2}"/>
              </a:ext>
            </a:extLst>
          </p:cNvPr>
          <p:cNvCxnSpPr/>
          <p:nvPr/>
        </p:nvCxnSpPr>
        <p:spPr>
          <a:xfrm>
            <a:off x="937790" y="2459356"/>
            <a:ext cx="0" cy="217926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F68BD4F-8EA4-DC4F-07FE-6B12F7900504}"/>
              </a:ext>
            </a:extLst>
          </p:cNvPr>
          <p:cNvCxnSpPr/>
          <p:nvPr/>
        </p:nvCxnSpPr>
        <p:spPr>
          <a:xfrm flipH="1">
            <a:off x="4826222" y="2459356"/>
            <a:ext cx="1" cy="217926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38AFE97-5012-20FD-8C19-3D362615634E}"/>
              </a:ext>
            </a:extLst>
          </p:cNvPr>
          <p:cNvSpPr txBox="1"/>
          <p:nvPr/>
        </p:nvSpPr>
        <p:spPr>
          <a:xfrm>
            <a:off x="2017910" y="2872240"/>
            <a:ext cx="1090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2800" dirty="0">
                <a:latin typeface="+mn-ea"/>
                <a:ea typeface="+mn-ea"/>
              </a:rPr>
              <a:t>‘a’</a:t>
            </a:r>
            <a:endParaRPr lang="zh-CN" altLang="en-US" sz="2800" dirty="0">
              <a:latin typeface="+mn-ea"/>
              <a:ea typeface="+mn-ea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1C30313-4216-8690-689B-468F14A11AA5}"/>
              </a:ext>
            </a:extLst>
          </p:cNvPr>
          <p:cNvCxnSpPr/>
          <p:nvPr/>
        </p:nvCxnSpPr>
        <p:spPr>
          <a:xfrm>
            <a:off x="937790" y="3137044"/>
            <a:ext cx="93842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EAA5155-1BDA-85F5-B934-8604853BB768}"/>
              </a:ext>
            </a:extLst>
          </p:cNvPr>
          <p:cNvSpPr txBox="1"/>
          <p:nvPr/>
        </p:nvSpPr>
        <p:spPr>
          <a:xfrm>
            <a:off x="2017910" y="3320981"/>
            <a:ext cx="10668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2800" dirty="0">
                <a:latin typeface="+mn-ea"/>
                <a:ea typeface="+mn-ea"/>
              </a:rPr>
              <a:t>‘A’</a:t>
            </a:r>
            <a:endParaRPr lang="zh-CN" altLang="en-US" sz="2800" dirty="0">
              <a:latin typeface="+mn-ea"/>
              <a:ea typeface="+mn-ea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BD92755-B4D8-5591-D1CD-B037A8A78967}"/>
              </a:ext>
            </a:extLst>
          </p:cNvPr>
          <p:cNvCxnSpPr/>
          <p:nvPr/>
        </p:nvCxnSpPr>
        <p:spPr>
          <a:xfrm>
            <a:off x="937790" y="3585785"/>
            <a:ext cx="93842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F0CA712-7185-0991-ED66-20C3A178FF2D}"/>
              </a:ext>
            </a:extLst>
          </p:cNvPr>
          <p:cNvSpPr txBox="1"/>
          <p:nvPr/>
        </p:nvSpPr>
        <p:spPr>
          <a:xfrm>
            <a:off x="2017910" y="3748966"/>
            <a:ext cx="1102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2800" dirty="0">
                <a:latin typeface="+mn-ea"/>
                <a:ea typeface="+mn-ea"/>
              </a:rPr>
              <a:t>‘5’</a:t>
            </a:r>
            <a:endParaRPr lang="zh-CN" altLang="en-US" sz="2800" dirty="0">
              <a:latin typeface="+mn-ea"/>
              <a:ea typeface="+mn-ea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66DACFB-6CAF-B4F9-194F-32B93E67EE9D}"/>
              </a:ext>
            </a:extLst>
          </p:cNvPr>
          <p:cNvCxnSpPr/>
          <p:nvPr/>
        </p:nvCxnSpPr>
        <p:spPr>
          <a:xfrm>
            <a:off x="937790" y="4013770"/>
            <a:ext cx="93842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8C6AB7C-E526-C7EC-01CE-4B6816948A98}"/>
              </a:ext>
            </a:extLst>
          </p:cNvPr>
          <p:cNvSpPr txBox="1"/>
          <p:nvPr/>
        </p:nvSpPr>
        <p:spPr>
          <a:xfrm>
            <a:off x="2077719" y="4206568"/>
            <a:ext cx="986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>
                <a:latin typeface="+mn-ea"/>
                <a:ea typeface="+mn-ea"/>
              </a:rPr>
              <a:t>‘#’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02F8B3-17C9-C435-C95F-F7B95A88ABBD}"/>
              </a:ext>
            </a:extLst>
          </p:cNvPr>
          <p:cNvSpPr txBox="1"/>
          <p:nvPr/>
        </p:nvSpPr>
        <p:spPr>
          <a:xfrm>
            <a:off x="5975155" y="2872240"/>
            <a:ext cx="14687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2800" dirty="0">
                <a:latin typeface="+mn-ea"/>
                <a:ea typeface="+mn-ea"/>
              </a:rPr>
              <a:t>char </a:t>
            </a:r>
            <a:r>
              <a:rPr lang="en-US" altLang="zh-CN" sz="2800" dirty="0" err="1">
                <a:latin typeface="+mn-ea"/>
                <a:ea typeface="+mn-ea"/>
              </a:rPr>
              <a:t>i</a:t>
            </a:r>
            <a:r>
              <a:rPr lang="zh-CN" altLang="en-US" sz="2800" dirty="0">
                <a:latin typeface="+mn-ea"/>
                <a:ea typeface="+mn-ea"/>
              </a:rPr>
              <a:t>；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C6781C8-BA53-A0C5-33D2-5653EBD580D1}"/>
              </a:ext>
            </a:extLst>
          </p:cNvPr>
          <p:cNvCxnSpPr/>
          <p:nvPr/>
        </p:nvCxnSpPr>
        <p:spPr>
          <a:xfrm>
            <a:off x="4826222" y="3137044"/>
            <a:ext cx="93842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4E6CACC-29D8-7EFB-E1B6-AB7B3970DEE7}"/>
              </a:ext>
            </a:extLst>
          </p:cNvPr>
          <p:cNvSpPr txBox="1"/>
          <p:nvPr/>
        </p:nvSpPr>
        <p:spPr>
          <a:xfrm>
            <a:off x="5975155" y="3320981"/>
            <a:ext cx="27057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2800" dirty="0">
                <a:latin typeface="+mn-ea"/>
                <a:ea typeface="+mn-ea"/>
              </a:rPr>
              <a:t>char n = ‘a’;</a:t>
            </a:r>
            <a:endParaRPr lang="zh-CN" altLang="en-US" sz="2800" dirty="0">
              <a:latin typeface="+mn-ea"/>
              <a:ea typeface="+mn-ea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F6915E2-F166-70B8-0A69-4C14A156CC60}"/>
              </a:ext>
            </a:extLst>
          </p:cNvPr>
          <p:cNvCxnSpPr/>
          <p:nvPr/>
        </p:nvCxnSpPr>
        <p:spPr>
          <a:xfrm>
            <a:off x="4826222" y="3585785"/>
            <a:ext cx="93842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11C2C35-021A-DCBC-4AE7-C55CB0330A60}"/>
              </a:ext>
            </a:extLst>
          </p:cNvPr>
          <p:cNvSpPr txBox="1"/>
          <p:nvPr/>
        </p:nvSpPr>
        <p:spPr>
          <a:xfrm>
            <a:off x="7632207" y="2910424"/>
            <a:ext cx="29787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>
                <a:latin typeface="+mn-ea"/>
                <a:ea typeface="+mn-ea"/>
              </a:rPr>
              <a:t>//</a:t>
            </a:r>
            <a:r>
              <a:rPr lang="zh-CN" altLang="en-US" dirty="0">
                <a:latin typeface="+mn-ea"/>
                <a:ea typeface="+mn-ea"/>
              </a:rPr>
              <a:t>指定变量</a:t>
            </a:r>
            <a:r>
              <a:rPr lang="en-US" altLang="zh-CN" dirty="0" err="1">
                <a:latin typeface="+mn-ea"/>
                <a:ea typeface="+mn-ea"/>
              </a:rPr>
              <a:t>i</a:t>
            </a:r>
            <a:r>
              <a:rPr lang="zh-CN" altLang="en-US" dirty="0">
                <a:latin typeface="+mn-ea"/>
                <a:ea typeface="+mn-ea"/>
              </a:rPr>
              <a:t>为</a:t>
            </a:r>
            <a:r>
              <a:rPr lang="en-US" altLang="zh-CN" dirty="0">
                <a:latin typeface="+mn-ea"/>
                <a:ea typeface="+mn-ea"/>
              </a:rPr>
              <a:t>char</a:t>
            </a:r>
            <a:r>
              <a:rPr lang="zh-CN" altLang="en-US" dirty="0">
                <a:latin typeface="+mn-ea"/>
                <a:ea typeface="+mn-ea"/>
              </a:rPr>
              <a:t>型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C118DF9-DE57-9059-6DF0-80FBB374E695}"/>
              </a:ext>
            </a:extLst>
          </p:cNvPr>
          <p:cNvSpPr txBox="1"/>
          <p:nvPr/>
        </p:nvSpPr>
        <p:spPr>
          <a:xfrm>
            <a:off x="5998670" y="3807619"/>
            <a:ext cx="33362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>
                <a:latin typeface="+mn-ea"/>
                <a:ea typeface="+mn-ea"/>
              </a:rPr>
              <a:t>/* </a:t>
            </a:r>
            <a:r>
              <a:rPr lang="zh-CN" altLang="en-US" dirty="0">
                <a:latin typeface="+mn-ea"/>
                <a:ea typeface="+mn-ea"/>
              </a:rPr>
              <a:t>指定变量</a:t>
            </a:r>
            <a:r>
              <a:rPr lang="en-US" altLang="zh-CN" dirty="0">
                <a:latin typeface="+mn-ea"/>
                <a:ea typeface="+mn-ea"/>
              </a:rPr>
              <a:t>n</a:t>
            </a:r>
            <a:r>
              <a:rPr lang="zh-CN" altLang="en-US" dirty="0">
                <a:latin typeface="+mn-ea"/>
                <a:ea typeface="+mn-ea"/>
              </a:rPr>
              <a:t>为</a:t>
            </a:r>
            <a:r>
              <a:rPr lang="en-US" altLang="zh-CN" dirty="0">
                <a:latin typeface="+mn-ea"/>
                <a:ea typeface="+mn-ea"/>
              </a:rPr>
              <a:t>char</a:t>
            </a:r>
            <a:r>
              <a:rPr lang="zh-CN" altLang="en-US" dirty="0">
                <a:latin typeface="+mn-ea"/>
                <a:ea typeface="+mn-ea"/>
              </a:rPr>
              <a:t>型</a:t>
            </a:r>
            <a:r>
              <a:rPr lang="en-US" altLang="zh-CN" dirty="0">
                <a:latin typeface="+mn-ea"/>
                <a:ea typeface="+mn-ea"/>
              </a:rPr>
              <a:t>,</a:t>
            </a:r>
          </a:p>
          <a:p>
            <a:r>
              <a:rPr lang="zh-CN" altLang="en-US" dirty="0">
                <a:latin typeface="+mn-ea"/>
                <a:ea typeface="+mn-ea"/>
              </a:rPr>
              <a:t>并把</a:t>
            </a:r>
            <a:r>
              <a:rPr lang="en-US" altLang="zh-CN" dirty="0">
                <a:latin typeface="+mn-ea"/>
                <a:ea typeface="+mn-ea"/>
              </a:rPr>
              <a:t>n</a:t>
            </a:r>
            <a:r>
              <a:rPr lang="zh-CN" altLang="en-US" dirty="0">
                <a:latin typeface="+mn-ea"/>
                <a:ea typeface="+mn-ea"/>
              </a:rPr>
              <a:t>初始化为</a:t>
            </a:r>
            <a:r>
              <a:rPr lang="en-US" altLang="zh-CN" dirty="0">
                <a:latin typeface="+mn-ea"/>
                <a:ea typeface="+mn-ea"/>
              </a:rPr>
              <a:t>‘a’ */</a:t>
            </a:r>
            <a:endParaRPr lang="zh-CN" altLang="en-US" dirty="0">
              <a:latin typeface="+mn-ea"/>
              <a:ea typeface="+mn-ea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791C623-8999-B6C2-DBA0-C5580E380A62}"/>
              </a:ext>
            </a:extLst>
          </p:cNvPr>
          <p:cNvCxnSpPr/>
          <p:nvPr/>
        </p:nvCxnSpPr>
        <p:spPr>
          <a:xfrm>
            <a:off x="937790" y="4442588"/>
            <a:ext cx="93842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F81B4FC-58CF-3DDC-F936-943314C467A5}"/>
              </a:ext>
            </a:extLst>
          </p:cNvPr>
          <p:cNvGrpSpPr/>
          <p:nvPr/>
        </p:nvGrpSpPr>
        <p:grpSpPr>
          <a:xfrm>
            <a:off x="937790" y="4824967"/>
            <a:ext cx="9817883" cy="1667986"/>
            <a:chOff x="2269806" y="2564904"/>
            <a:chExt cx="6905431" cy="2713596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AD4053D-EA6C-7CEC-9028-938178C865F8}"/>
                </a:ext>
              </a:extLst>
            </p:cNvPr>
            <p:cNvSpPr txBox="1"/>
            <p:nvPr/>
          </p:nvSpPr>
          <p:spPr>
            <a:xfrm>
              <a:off x="2280588" y="2564904"/>
              <a:ext cx="6894649" cy="812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、字符常量只能用单引号括起来，不能用双引号或其他括号。例如：‘</a:t>
              </a:r>
              <a:r>
                <a: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20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’</a:t>
              </a:r>
              <a:r>
                <a: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‘&amp;’</a:t>
              </a:r>
              <a:r>
                <a:rPr lang="zh-CN" altLang="en-US" sz="20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22B039B-0FB0-39C2-B011-83DF23E2AFC0}"/>
                </a:ext>
              </a:extLst>
            </p:cNvPr>
            <p:cNvSpPr txBox="1"/>
            <p:nvPr/>
          </p:nvSpPr>
          <p:spPr>
            <a:xfrm>
              <a:off x="2269806" y="3124962"/>
              <a:ext cx="6660505" cy="1563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000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r>
                <a:rPr lang="zh-CN" altLang="en-US" sz="2000" dirty="0">
                  <a:solidFill>
                    <a:schemeClr val="accent1">
                      <a:lumMod val="75000"/>
                    </a:schemeClr>
                  </a:solidFill>
                </a:rPr>
                <a:t>、字符常量只能是单个字符，不能是</a:t>
              </a:r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</a:rPr>
                <a:t>字符串。错误</a:t>
              </a:r>
              <a:r>
                <a:rPr lang="zh-CN" altLang="en-US" sz="2000" dirty="0">
                  <a:solidFill>
                    <a:schemeClr val="accent1">
                      <a:lumMod val="75000"/>
                    </a:schemeClr>
                  </a:solidFill>
                </a:rPr>
                <a:t>写法：‘</a:t>
              </a:r>
              <a:r>
                <a:rPr lang="en-US" altLang="zh-CN" sz="2000" dirty="0">
                  <a:solidFill>
                    <a:schemeClr val="accent1">
                      <a:lumMod val="75000"/>
                    </a:schemeClr>
                  </a:solidFill>
                </a:rPr>
                <a:t>ABC</a:t>
              </a:r>
              <a:r>
                <a:rPr lang="zh-CN" altLang="en-US" sz="2000" dirty="0">
                  <a:solidFill>
                    <a:schemeClr val="accent1">
                      <a:lumMod val="75000"/>
                    </a:schemeClr>
                  </a:solidFill>
                </a:rPr>
                <a:t>’</a:t>
              </a:r>
              <a:endParaRPr lang="en-US" altLang="zh-CN" sz="20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endParaRPr lang="en-US" altLang="zh-CN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AC191A2-035E-2D90-12CD-8607127AA1B0}"/>
                </a:ext>
              </a:extLst>
            </p:cNvPr>
            <p:cNvSpPr txBox="1"/>
            <p:nvPr/>
          </p:nvSpPr>
          <p:spPr>
            <a:xfrm>
              <a:off x="2269806" y="3714608"/>
              <a:ext cx="6660505" cy="1563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00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</a:rPr>
                <a:t>、字符</a:t>
              </a:r>
              <a:r>
                <a:rPr lang="zh-CN" altLang="en-US" sz="2000" dirty="0">
                  <a:solidFill>
                    <a:schemeClr val="accent1">
                      <a:lumMod val="75000"/>
                    </a:schemeClr>
                  </a:solidFill>
                </a:rPr>
                <a:t>可以是字符集中任意字符。但数字被定义为字符型之后就不能参与数值运算。如</a:t>
              </a:r>
              <a:r>
                <a:rPr lang="en-US" altLang="zh-CN" sz="2000" dirty="0">
                  <a:solidFill>
                    <a:schemeClr val="accent1">
                      <a:lumMod val="75000"/>
                    </a:schemeClr>
                  </a:solidFill>
                </a:rPr>
                <a:t>'5'</a:t>
              </a:r>
              <a:r>
                <a:rPr lang="zh-CN" altLang="en-US" sz="2000" dirty="0">
                  <a:solidFill>
                    <a:schemeClr val="accent1">
                      <a:lumMod val="75000"/>
                    </a:schemeClr>
                  </a:solidFill>
                </a:rPr>
                <a:t>和</a:t>
              </a:r>
              <a:r>
                <a:rPr lang="en-US" altLang="zh-CN" sz="2000" dirty="0">
                  <a:solidFill>
                    <a:schemeClr val="accent1">
                      <a:lumMod val="75000"/>
                    </a:schemeClr>
                  </a:solidFill>
                </a:rPr>
                <a:t>5 </a:t>
              </a:r>
              <a:r>
                <a:rPr lang="zh-CN" altLang="en-US" sz="2000" dirty="0">
                  <a:solidFill>
                    <a:schemeClr val="accent1">
                      <a:lumMod val="75000"/>
                    </a:schemeClr>
                  </a:solidFill>
                </a:rPr>
                <a:t>是不同的。</a:t>
              </a:r>
              <a:r>
                <a:rPr lang="en-US" altLang="zh-CN" sz="2000" dirty="0">
                  <a:solidFill>
                    <a:schemeClr val="accent1">
                      <a:lumMod val="75000"/>
                    </a:schemeClr>
                  </a:solidFill>
                </a:rPr>
                <a:t>'5'</a:t>
              </a:r>
              <a:r>
                <a:rPr lang="zh-CN" altLang="en-US" sz="2000" dirty="0">
                  <a:solidFill>
                    <a:schemeClr val="accent1">
                      <a:lumMod val="75000"/>
                    </a:schemeClr>
                  </a:solidFill>
                </a:rPr>
                <a:t>是字符常量，不能参与运算。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500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0" grpId="0"/>
      <p:bldP spid="12" grpId="0"/>
      <p:bldP spid="14" grpId="0"/>
      <p:bldP spid="15" grpId="0"/>
      <p:bldP spid="17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3">
            <a:extLst>
              <a:ext uri="{FF2B5EF4-FFF2-40B4-BE49-F238E27FC236}">
                <a16:creationId xmlns:a16="http://schemas.microsoft.com/office/drawing/2014/main" id="{A0CB0EAE-89B1-BDA9-7302-1FDAA131B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861129"/>
              </p:ext>
            </p:extLst>
          </p:nvPr>
        </p:nvGraphicFramePr>
        <p:xfrm>
          <a:off x="2335209" y="320125"/>
          <a:ext cx="8006769" cy="6217750"/>
        </p:xfrm>
        <a:graphic>
          <a:graphicData uri="http://schemas.openxmlformats.org/drawingml/2006/table">
            <a:tbl>
              <a:tblPr/>
              <a:tblGrid>
                <a:gridCol w="667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77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77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77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772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序号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字符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序号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字符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序号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字符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序号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字符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序号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字符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序号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字符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32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空格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48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@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P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`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p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33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!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49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65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A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Q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97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a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q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34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/>
                          <a:ea typeface="华文中宋" pitchFamily="2" charset="-122"/>
                        </a:rPr>
                        <a:t>”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66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R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98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r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35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#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67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C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S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c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s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36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$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52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68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D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T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d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t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751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37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%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53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69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E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U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e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117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u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38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&amp;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54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F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86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V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f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v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39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'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55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G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87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W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103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g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w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(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H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X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h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x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)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57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I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Y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i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y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*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: 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J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Z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j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122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z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+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;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K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[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107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k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{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,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&lt;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L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\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l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|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-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=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77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M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]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m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}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.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&gt;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N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^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n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～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47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/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?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O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95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_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o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127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deL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690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CE4D16-109D-0145-9C0C-88CDF0DEBC72}"/>
              </a:ext>
            </a:extLst>
          </p:cNvPr>
          <p:cNvSpPr txBox="1"/>
          <p:nvPr/>
        </p:nvSpPr>
        <p:spPr>
          <a:xfrm>
            <a:off x="623392" y="316612"/>
            <a:ext cx="5472608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基本数据类型之布尔型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F826D0-4B8C-CFF1-B095-B3E9D6AA9F54}"/>
              </a:ext>
            </a:extLst>
          </p:cNvPr>
          <p:cNvSpPr txBox="1"/>
          <p:nvPr/>
        </p:nvSpPr>
        <p:spPr>
          <a:xfrm>
            <a:off x="1282039" y="2715578"/>
            <a:ext cx="1090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布尔数据用来判断真假，结果只有两个，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FB5D5D11-944D-0DD6-61C3-5B5B4D03F09A}"/>
              </a:ext>
            </a:extLst>
          </p:cNvPr>
          <p:cNvSpPr/>
          <p:nvPr/>
        </p:nvSpPr>
        <p:spPr bwMode="auto">
          <a:xfrm>
            <a:off x="1282039" y="1588285"/>
            <a:ext cx="1289516" cy="547135"/>
          </a:xfrm>
          <a:prstGeom prst="roundRect">
            <a:avLst>
              <a:gd name="adj" fmla="val 7848"/>
            </a:avLst>
          </a:prstGeom>
          <a:solidFill>
            <a:schemeClr val="bg1"/>
          </a:solidFill>
          <a:ln w="12700">
            <a:solidFill>
              <a:srgbClr val="408DD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2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en-US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F963BD-30CF-2D69-015C-4AC21D7DD458}"/>
              </a:ext>
            </a:extLst>
          </p:cNvPr>
          <p:cNvSpPr txBox="1"/>
          <p:nvPr/>
        </p:nvSpPr>
        <p:spPr>
          <a:xfrm>
            <a:off x="1282039" y="3471541"/>
            <a:ext cx="1007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转换为整型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转换为整型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CB21A7-1B44-65BA-A7F6-6AD325411C5C}"/>
              </a:ext>
            </a:extLst>
          </p:cNvPr>
          <p:cNvSpPr txBox="1"/>
          <p:nvPr/>
        </p:nvSpPr>
        <p:spPr>
          <a:xfrm>
            <a:off x="1282040" y="4227504"/>
            <a:ext cx="9089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中布尔型，非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值可以隐式转换为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转换为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87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D45CCB-BC72-5BD9-22D3-A5448DC2E36C}"/>
              </a:ext>
            </a:extLst>
          </p:cNvPr>
          <p:cNvSpPr/>
          <p:nvPr/>
        </p:nvSpPr>
        <p:spPr>
          <a:xfrm>
            <a:off x="2329684" y="1971810"/>
            <a:ext cx="1302328" cy="5847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char</a:t>
            </a:r>
            <a:endParaRPr lang="zh-CN" altLang="en-US" sz="28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3830AC-5747-3928-9036-8EC7ABA6725A}"/>
              </a:ext>
            </a:extLst>
          </p:cNvPr>
          <p:cNvSpPr/>
          <p:nvPr/>
        </p:nvSpPr>
        <p:spPr>
          <a:xfrm>
            <a:off x="2329684" y="2913713"/>
            <a:ext cx="1302328" cy="5847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short</a:t>
            </a:r>
            <a:endParaRPr lang="zh-CN" altLang="en-US" sz="2800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C295CEC6-7A26-CB37-B9F1-E87459187E08}"/>
              </a:ext>
            </a:extLst>
          </p:cNvPr>
          <p:cNvSpPr/>
          <p:nvPr/>
        </p:nvSpPr>
        <p:spPr>
          <a:xfrm rot="10800000">
            <a:off x="3722065" y="2266875"/>
            <a:ext cx="384048" cy="983673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5771171-3E11-91C6-E694-7116216C5CDA}"/>
              </a:ext>
            </a:extLst>
          </p:cNvPr>
          <p:cNvCxnSpPr>
            <a:cxnSpLocks/>
          </p:cNvCxnSpPr>
          <p:nvPr/>
        </p:nvCxnSpPr>
        <p:spPr>
          <a:xfrm>
            <a:off x="5336493" y="2753554"/>
            <a:ext cx="94210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8469410E-662F-D931-4F11-56CBA294FA71}"/>
              </a:ext>
            </a:extLst>
          </p:cNvPr>
          <p:cNvSpPr/>
          <p:nvPr/>
        </p:nvSpPr>
        <p:spPr>
          <a:xfrm>
            <a:off x="4293752" y="2461166"/>
            <a:ext cx="956567" cy="5847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int</a:t>
            </a:r>
            <a:endParaRPr lang="zh-CN" altLang="en-US" sz="28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891BC-9976-4B7D-5143-0C7D2BB4BBC2}"/>
              </a:ext>
            </a:extLst>
          </p:cNvPr>
          <p:cNvSpPr/>
          <p:nvPr/>
        </p:nvSpPr>
        <p:spPr>
          <a:xfrm>
            <a:off x="6364776" y="2461166"/>
            <a:ext cx="1950072" cy="5847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long long</a:t>
            </a:r>
            <a:endParaRPr lang="zh-CN" altLang="en-US" sz="28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BEDF81-746C-37B2-47E1-F805A7C62BD0}"/>
              </a:ext>
            </a:extLst>
          </p:cNvPr>
          <p:cNvSpPr/>
          <p:nvPr/>
        </p:nvSpPr>
        <p:spPr>
          <a:xfrm>
            <a:off x="2343680" y="3872021"/>
            <a:ext cx="956567" cy="5847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float</a:t>
            </a:r>
            <a:endParaRPr lang="zh-CN" altLang="en-US" sz="28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BE448E-48E3-EF11-FA71-B5CEE2F0F0C7}"/>
              </a:ext>
            </a:extLst>
          </p:cNvPr>
          <p:cNvSpPr/>
          <p:nvPr/>
        </p:nvSpPr>
        <p:spPr>
          <a:xfrm>
            <a:off x="4634385" y="3872021"/>
            <a:ext cx="1520492" cy="5847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double</a:t>
            </a:r>
            <a:endParaRPr lang="zh-CN" altLang="en-US" sz="28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555BD71-EF53-D93D-0727-37E823B9D5E9}"/>
              </a:ext>
            </a:extLst>
          </p:cNvPr>
          <p:cNvCxnSpPr>
            <a:cxnSpLocks/>
          </p:cNvCxnSpPr>
          <p:nvPr/>
        </p:nvCxnSpPr>
        <p:spPr>
          <a:xfrm>
            <a:off x="3351643" y="4201354"/>
            <a:ext cx="11116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B5D2589-39E5-F7AE-5C28-05413B88EED0}"/>
              </a:ext>
            </a:extLst>
          </p:cNvPr>
          <p:cNvSpPr txBox="1"/>
          <p:nvPr/>
        </p:nvSpPr>
        <p:spPr>
          <a:xfrm>
            <a:off x="2562220" y="4851988"/>
            <a:ext cx="5066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从小类型到大类型可自动完成转换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A57C89-A61E-AC81-1F81-44971AEF49C5}"/>
              </a:ext>
            </a:extLst>
          </p:cNvPr>
          <p:cNvSpPr txBox="1"/>
          <p:nvPr/>
        </p:nvSpPr>
        <p:spPr>
          <a:xfrm>
            <a:off x="2567552" y="5354799"/>
            <a:ext cx="742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遵从从小到大转换，如果从大到小，会造成数据丢失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8318C3D-3A5E-46C1-FDC2-69D0E54B981D}"/>
              </a:ext>
            </a:extLst>
          </p:cNvPr>
          <p:cNvSpPr/>
          <p:nvPr/>
        </p:nvSpPr>
        <p:spPr>
          <a:xfrm>
            <a:off x="2343680" y="4963004"/>
            <a:ext cx="180000" cy="178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2E3F2E-E8B7-925C-CCF5-F54B236F440B}"/>
              </a:ext>
            </a:extLst>
          </p:cNvPr>
          <p:cNvSpPr/>
          <p:nvPr/>
        </p:nvSpPr>
        <p:spPr>
          <a:xfrm>
            <a:off x="2343680" y="5469211"/>
            <a:ext cx="180000" cy="178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E56F0A-7295-97A3-465F-A9648251ACF2}"/>
              </a:ext>
            </a:extLst>
          </p:cNvPr>
          <p:cNvSpPr txBox="1"/>
          <p:nvPr/>
        </p:nvSpPr>
        <p:spPr>
          <a:xfrm>
            <a:off x="682269" y="322532"/>
            <a:ext cx="5472608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数据类型之间隐式转换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257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A4E56F0A-7295-97A3-465F-A9648251ACF2}"/>
              </a:ext>
            </a:extLst>
          </p:cNvPr>
          <p:cNvSpPr txBox="1"/>
          <p:nvPr/>
        </p:nvSpPr>
        <p:spPr>
          <a:xfrm>
            <a:off x="682269" y="322532"/>
            <a:ext cx="5472608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数据类型之间强制转换</a:t>
            </a:r>
          </a:p>
          <a:p>
            <a:endParaRPr lang="zh-CN" altLang="en-US" dirty="0"/>
          </a:p>
        </p:txBody>
      </p:sp>
      <p:sp>
        <p:nvSpPr>
          <p:cNvPr id="2" name="副标题 2">
            <a:extLst>
              <a:ext uri="{FF2B5EF4-FFF2-40B4-BE49-F238E27FC236}">
                <a16:creationId xmlns:a16="http://schemas.microsoft.com/office/drawing/2014/main" id="{EE63B1C9-9EF3-1817-C432-1B27C4884FD0}"/>
              </a:ext>
            </a:extLst>
          </p:cNvPr>
          <p:cNvSpPr txBox="1">
            <a:spLocks/>
          </p:cNvSpPr>
          <p:nvPr/>
        </p:nvSpPr>
        <p:spPr>
          <a:xfrm>
            <a:off x="743555" y="1366794"/>
            <a:ext cx="10766176" cy="92237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C++语言中，不同数据类型的运算对象进行混合运算，或者需要将一个表达式的结果转换成期望的类型时，就需要依据数据类型转换规则进行转换。</a:t>
            </a:r>
            <a:endParaRPr lang="en-US" altLang="zh-CN" sz="2133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D05693A-4F4A-FF16-01D5-61237D08F2C0}"/>
              </a:ext>
            </a:extLst>
          </p:cNvPr>
          <p:cNvSpPr txBox="1"/>
          <p:nvPr/>
        </p:nvSpPr>
        <p:spPr>
          <a:xfrm>
            <a:off x="943270" y="2289172"/>
            <a:ext cx="201891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强制类型转换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24EC5FC-FF35-8DDC-C8E3-C5E7118740BD}"/>
              </a:ext>
            </a:extLst>
          </p:cNvPr>
          <p:cNvSpPr txBox="1"/>
          <p:nvPr/>
        </p:nvSpPr>
        <p:spPr>
          <a:xfrm>
            <a:off x="943270" y="2786489"/>
            <a:ext cx="70131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将某一数据类型转换为指定的另一种数据类型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6EDB7F-286F-F089-6862-B1C60F60B7B4}"/>
              </a:ext>
            </a:extLst>
          </p:cNvPr>
          <p:cNvSpPr txBox="1"/>
          <p:nvPr/>
        </p:nvSpPr>
        <p:spPr>
          <a:xfrm>
            <a:off x="943270" y="3264650"/>
            <a:ext cx="70131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强制类型转换只是临时转换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BD63BF-3F01-898E-A1DE-7045A6590B97}"/>
              </a:ext>
            </a:extLst>
          </p:cNvPr>
          <p:cNvSpPr txBox="1"/>
          <p:nvPr/>
        </p:nvSpPr>
        <p:spPr>
          <a:xfrm>
            <a:off x="943270" y="3729603"/>
            <a:ext cx="70131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类型名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)(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变量或表达式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133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8FC53D6-F3C6-94BE-D8CC-DF84F417E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35" y="4356724"/>
            <a:ext cx="4751405" cy="174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80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DE3144D-0C6E-B72A-8EB8-8BC04C5ACEB4}"/>
              </a:ext>
            </a:extLst>
          </p:cNvPr>
          <p:cNvSpPr txBox="1">
            <a:spLocks/>
          </p:cNvSpPr>
          <p:nvPr/>
        </p:nvSpPr>
        <p:spPr>
          <a:xfrm>
            <a:off x="3536503" y="124376"/>
            <a:ext cx="5265173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基本运算类型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1" name="Group 4">
            <a:extLst>
              <a:ext uri="{FF2B5EF4-FFF2-40B4-BE49-F238E27FC236}">
                <a16:creationId xmlns:a16="http://schemas.microsoft.com/office/drawing/2014/main" id="{3C033721-CF3C-51A8-C454-FD518762FE6C}"/>
              </a:ext>
            </a:extLst>
          </p:cNvPr>
          <p:cNvGraphicFramePr>
            <a:graphicFrameLocks noGrp="1"/>
          </p:cNvGraphicFramePr>
          <p:nvPr/>
        </p:nvGraphicFramePr>
        <p:xfrm>
          <a:off x="3209050" y="1147531"/>
          <a:ext cx="5920077" cy="5058164"/>
        </p:xfrm>
        <a:graphic>
          <a:graphicData uri="http://schemas.openxmlformats.org/drawingml/2006/table">
            <a:tbl>
              <a:tblPr/>
              <a:tblGrid>
                <a:gridCol w="214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0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算术运算符</a:t>
                      </a:r>
                    </a:p>
                  </a:txBody>
                  <a:tcPr marL="91451" marR="91451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   -    *    /    %    ++    --</a:t>
                      </a:r>
                    </a:p>
                  </a:txBody>
                  <a:tcPr marL="91451" marR="9145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1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关系运算符</a:t>
                      </a:r>
                    </a:p>
                  </a:txBody>
                  <a:tcPr marL="91451" marR="91451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    &lt;    ==    &gt;=    &lt;=    !=</a:t>
                      </a:r>
                    </a:p>
                  </a:txBody>
                  <a:tcPr marL="91451" marR="9145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0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逻辑运算符</a:t>
                      </a:r>
                    </a:p>
                  </a:txBody>
                  <a:tcPr marL="91451" marR="91451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    &amp;&amp;    ||</a:t>
                      </a:r>
                    </a:p>
                  </a:txBody>
                  <a:tcPr marL="91451" marR="9145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90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位运算符</a:t>
                      </a:r>
                    </a:p>
                  </a:txBody>
                  <a:tcPr marL="91451" marR="91451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&lt;&lt;    &gt;&gt;    ~    |    ^    &amp;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91451" marR="9145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90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赋值运算符</a:t>
                      </a:r>
                    </a:p>
                  </a:txBody>
                  <a:tcPr marL="91451" marR="91451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  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及扩展的复合运算符</a:t>
                      </a:r>
                    </a:p>
                  </a:txBody>
                  <a:tcPr marL="91451" marR="9145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90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条件运算符</a:t>
                      </a:r>
                    </a:p>
                  </a:txBody>
                  <a:tcPr marL="91451" marR="91451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？  ：</a:t>
                      </a:r>
                    </a:p>
                  </a:txBody>
                  <a:tcPr marL="91451" marR="9145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0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逗号运算符</a:t>
                      </a:r>
                    </a:p>
                  </a:txBody>
                  <a:tcPr marL="91451" marR="91451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</a:p>
                  </a:txBody>
                  <a:tcPr marL="91451" marR="9145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90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指针运算符</a:t>
                      </a:r>
                    </a:p>
                  </a:txBody>
                  <a:tcPr marL="91451" marR="91451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    &amp;</a:t>
                      </a:r>
                    </a:p>
                  </a:txBody>
                  <a:tcPr marL="91451" marR="9145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90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求字节运算符</a:t>
                      </a:r>
                    </a:p>
                  </a:txBody>
                  <a:tcPr marL="91451" marR="91451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sizeof</a:t>
                      </a:r>
                    </a:p>
                  </a:txBody>
                  <a:tcPr marL="91451" marR="9145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90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强制类型转换符</a:t>
                      </a:r>
                    </a:p>
                  </a:txBody>
                  <a:tcPr marL="91451" marR="91451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91451" marR="9145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90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分量运算符</a:t>
                      </a:r>
                    </a:p>
                  </a:txBody>
                  <a:tcPr marL="91451" marR="91451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    -&gt;</a:t>
                      </a:r>
                    </a:p>
                  </a:txBody>
                  <a:tcPr marL="91451" marR="9145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353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下标运算符</a:t>
                      </a:r>
                    </a:p>
                  </a:txBody>
                  <a:tcPr marL="91451" marR="91451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[]</a:t>
                      </a:r>
                    </a:p>
                  </a:txBody>
                  <a:tcPr marL="91451" marR="9145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990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</a:p>
                  </a:txBody>
                  <a:tcPr marL="91451" marR="91451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    ::    new    delete</a:t>
                      </a:r>
                    </a:p>
                  </a:txBody>
                  <a:tcPr marL="91451" marR="9145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72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BAD2-CB82-47E9-A0AF-FE14C7732CA3}"/>
              </a:ext>
            </a:extLst>
          </p:cNvPr>
          <p:cNvSpPr txBox="1">
            <a:spLocks/>
          </p:cNvSpPr>
          <p:nvPr/>
        </p:nvSpPr>
        <p:spPr>
          <a:xfrm>
            <a:off x="3545834" y="376302"/>
            <a:ext cx="5265173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算术运算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B749CDC-4016-BDEE-BECE-C928FAF03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928869"/>
              </p:ext>
            </p:extLst>
          </p:nvPr>
        </p:nvGraphicFramePr>
        <p:xfrm>
          <a:off x="1518883" y="2139233"/>
          <a:ext cx="10172374" cy="384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/>
                        <a:t>数学符号</a:t>
                      </a:r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/>
                        <a:t>C++</a:t>
                      </a:r>
                      <a:r>
                        <a:rPr lang="zh-CN" altLang="en-US" sz="2400" dirty="0"/>
                        <a:t>中的运算符号</a:t>
                      </a:r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/>
                        <a:t>说明</a:t>
                      </a:r>
                    </a:p>
                  </a:txBody>
                  <a:tcPr marL="91442" marR="91442" marT="45715" marB="457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002060"/>
                          </a:solidFill>
                        </a:rPr>
                        <a:t>改变运算的顺序，如：</a:t>
                      </a:r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2*(1+1)</a:t>
                      </a:r>
                      <a:r>
                        <a:rPr lang="zh-CN" altLang="en-US" sz="2400" dirty="0">
                          <a:solidFill>
                            <a:srgbClr val="002060"/>
                          </a:solidFill>
                        </a:rPr>
                        <a:t>，</a:t>
                      </a:r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()</a:t>
                      </a:r>
                      <a:r>
                        <a:rPr lang="zh-CN" altLang="en-US" sz="2400" dirty="0">
                          <a:solidFill>
                            <a:srgbClr val="002060"/>
                          </a:solidFill>
                        </a:rPr>
                        <a:t>的优先级高，先算括号里的内容</a:t>
                      </a:r>
                    </a:p>
                  </a:txBody>
                  <a:tcPr marL="91442" marR="91442" marT="45715" marB="457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marL="91442" marR="91442" marT="45715" marB="4571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2*3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÷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1442" marR="91442" marT="45715" marB="45715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002060"/>
                          </a:solidFill>
                        </a:rPr>
                        <a:t>如果是整数相除，商只有整数部分，</a:t>
                      </a:r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4/3</a:t>
                      </a:r>
                      <a:r>
                        <a:rPr lang="zh-CN" altLang="en-US" sz="2400" dirty="0">
                          <a:solidFill>
                            <a:srgbClr val="002060"/>
                          </a:solidFill>
                        </a:rPr>
                        <a:t>，结果为</a:t>
                      </a:r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6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1+1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4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2-1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 Box 3">
            <a:extLst>
              <a:ext uri="{FF2B5EF4-FFF2-40B4-BE49-F238E27FC236}">
                <a16:creationId xmlns:a16="http://schemas.microsoft.com/office/drawing/2014/main" id="{FDC7E23A-7537-8245-C795-1138A2BCF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921" y="1529170"/>
            <a:ext cx="71868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算术表达式由算术运算符和操作数组成，结果值是算术值</a:t>
            </a:r>
          </a:p>
          <a:p>
            <a:pPr algn="l" eaLnBrk="1" hangingPunct="1"/>
            <a:endParaRPr lang="en-US" altLang="zh-CN" sz="2000" b="0">
              <a:solidFill>
                <a:schemeClr val="tx1"/>
              </a:solidFill>
              <a:ea typeface="Arial Unicode MS" panose="020B0604020202020204" charset="-122"/>
              <a:cs typeface="Arial Unicode MS" panose="020B0604020202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006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B6C3-8CAF-DFDF-777F-2A4EE16202F0}"/>
              </a:ext>
            </a:extLst>
          </p:cNvPr>
          <p:cNvSpPr txBox="1">
            <a:spLocks/>
          </p:cNvSpPr>
          <p:nvPr/>
        </p:nvSpPr>
        <p:spPr>
          <a:xfrm>
            <a:off x="3545834" y="376302"/>
            <a:ext cx="5265173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赋值运算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B28288-B6E6-9C02-8AE9-48BFD20BA71F}"/>
              </a:ext>
            </a:extLst>
          </p:cNvPr>
          <p:cNvSpPr txBox="1"/>
          <p:nvPr/>
        </p:nvSpPr>
        <p:spPr>
          <a:xfrm>
            <a:off x="847078" y="1288863"/>
            <a:ext cx="97058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/>
              <a:t>格式：变量</a:t>
            </a:r>
            <a:r>
              <a:rPr lang="en-US" altLang="zh-CN" sz="3200" dirty="0"/>
              <a:t>=</a:t>
            </a:r>
            <a:r>
              <a:rPr lang="zh-CN" altLang="en-US" sz="3200" dirty="0"/>
              <a:t>表达式；</a:t>
            </a:r>
            <a:endParaRPr lang="en-US" altLang="zh-CN" sz="32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“=”</a:t>
            </a:r>
            <a:r>
              <a:rPr lang="zh-CN" altLang="en-US" sz="3200" dirty="0"/>
              <a:t>是赋值符号，而不是数学中的等号；</a:t>
            </a:r>
            <a:endParaRPr lang="en-US" altLang="zh-CN" sz="3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/>
              <a:t>赋值符号表示把右边的数值赋值给左边的变量</a:t>
            </a:r>
            <a:r>
              <a:rPr lang="en-US" altLang="zh-CN" sz="32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/>
              <a:t>例如</a:t>
            </a:r>
            <a:r>
              <a:rPr lang="en-US" altLang="zh-CN" sz="3200" dirty="0"/>
              <a:t>a=3,</a:t>
            </a:r>
            <a:r>
              <a:rPr lang="zh-CN" altLang="en-US" sz="3200" dirty="0"/>
              <a:t>就是把</a:t>
            </a:r>
            <a:r>
              <a:rPr lang="en-US" altLang="zh-CN" sz="3200" dirty="0"/>
              <a:t>3</a:t>
            </a:r>
            <a:r>
              <a:rPr lang="zh-CN" altLang="en-US" sz="3200" dirty="0"/>
              <a:t>这个数值给变量</a:t>
            </a:r>
            <a:r>
              <a:rPr lang="en-US" altLang="zh-CN" sz="3200" dirty="0"/>
              <a:t>a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r>
              <a:rPr lang="en-US" altLang="zh-CN" sz="3200" dirty="0"/>
              <a:t>		</a:t>
            </a:r>
            <a:r>
              <a:rPr lang="zh-CN" altLang="en-US" sz="3200" dirty="0"/>
              <a:t>先定义后赋值，如</a:t>
            </a:r>
            <a:r>
              <a:rPr lang="en-US" altLang="zh-CN" sz="3200" dirty="0"/>
              <a:t>int </a:t>
            </a:r>
            <a:r>
              <a:rPr lang="en-US" altLang="zh-CN" sz="3200" dirty="0" err="1"/>
              <a:t>a;a</a:t>
            </a:r>
            <a:r>
              <a:rPr lang="en-US" altLang="zh-CN" sz="3200" dirty="0"/>
              <a:t>=1234;</a:t>
            </a:r>
          </a:p>
          <a:p>
            <a:r>
              <a:rPr lang="en-US" altLang="zh-CN" sz="3200" dirty="0"/>
              <a:t>		</a:t>
            </a:r>
            <a:r>
              <a:rPr lang="zh-CN" altLang="en-US" sz="3200" dirty="0"/>
              <a:t>初始化赋值，如</a:t>
            </a:r>
            <a:r>
              <a:rPr lang="en-US" altLang="zh-CN" sz="3200" dirty="0"/>
              <a:t>int a=1234;</a:t>
            </a:r>
          </a:p>
        </p:txBody>
      </p:sp>
    </p:spTree>
    <p:extLst>
      <p:ext uri="{BB962C8B-B14F-4D97-AF65-F5344CB8AC3E}">
        <p14:creationId xmlns:p14="http://schemas.microsoft.com/office/powerpoint/2010/main" val="287603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5653-CA91-F751-6492-5DD1CA5D8008}"/>
              </a:ext>
            </a:extLst>
          </p:cNvPr>
          <p:cNvSpPr txBox="1">
            <a:spLocks/>
          </p:cNvSpPr>
          <p:nvPr/>
        </p:nvSpPr>
        <p:spPr>
          <a:xfrm>
            <a:off x="3463413" y="310989"/>
            <a:ext cx="5265173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自增自减运算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CCC384-ABAC-E736-9466-F1087CFE8F83}"/>
              </a:ext>
            </a:extLst>
          </p:cNvPr>
          <p:cNvSpPr/>
          <p:nvPr/>
        </p:nvSpPr>
        <p:spPr>
          <a:xfrm>
            <a:off x="1815818" y="1218419"/>
            <a:ext cx="69127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002060"/>
                </a:solidFill>
              </a:rPr>
              <a:t>自增运算符“</a:t>
            </a:r>
            <a:r>
              <a:rPr lang="en-US" altLang="zh-CN" sz="2400" b="1" dirty="0">
                <a:solidFill>
                  <a:srgbClr val="002060"/>
                </a:solidFill>
              </a:rPr>
              <a:t>++”</a:t>
            </a:r>
            <a:r>
              <a:rPr lang="zh-CN" altLang="en-US" sz="2400" b="1" dirty="0">
                <a:solidFill>
                  <a:srgbClr val="002060"/>
                </a:solidFill>
              </a:rPr>
              <a:t>有两种写法，即 </a:t>
            </a:r>
            <a:r>
              <a:rPr lang="en-US" altLang="zh-CN" sz="2400" b="1" dirty="0" err="1">
                <a:solidFill>
                  <a:srgbClr val="002060"/>
                </a:solidFill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</a:rPr>
              <a:t>++ </a:t>
            </a:r>
            <a:r>
              <a:rPr lang="zh-CN" altLang="en-US" sz="2400" b="1" dirty="0">
                <a:solidFill>
                  <a:srgbClr val="002060"/>
                </a:solidFill>
              </a:rPr>
              <a:t>或者 </a:t>
            </a:r>
            <a:r>
              <a:rPr lang="en-US" altLang="zh-CN" sz="2400" b="1" dirty="0">
                <a:solidFill>
                  <a:srgbClr val="002060"/>
                </a:solidFill>
              </a:rPr>
              <a:t>++</a:t>
            </a:r>
            <a:r>
              <a:rPr lang="en-US" altLang="zh-CN" sz="2400" b="1" dirty="0" err="1">
                <a:solidFill>
                  <a:srgbClr val="002060"/>
                </a:solidFill>
              </a:rPr>
              <a:t>i</a:t>
            </a:r>
            <a:r>
              <a:rPr lang="zh-CN" altLang="en-US" sz="2400" b="1" dirty="0">
                <a:solidFill>
                  <a:srgbClr val="002060"/>
                </a:solidFill>
              </a:rPr>
              <a:t>。自减运算符“</a:t>
            </a:r>
            <a:r>
              <a:rPr lang="en-US" altLang="zh-CN" sz="2400" b="1" dirty="0">
                <a:solidFill>
                  <a:srgbClr val="002060"/>
                </a:solidFill>
              </a:rPr>
              <a:t>--”</a:t>
            </a:r>
            <a:r>
              <a:rPr lang="zh-CN" altLang="en-US" sz="2400" b="1" dirty="0">
                <a:solidFill>
                  <a:srgbClr val="002060"/>
                </a:solidFill>
              </a:rPr>
              <a:t>也有两种写法，即 </a:t>
            </a:r>
            <a:r>
              <a:rPr lang="en-US" altLang="zh-CN" sz="2400" b="1" dirty="0" err="1">
                <a:solidFill>
                  <a:srgbClr val="002060"/>
                </a:solidFill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</a:rPr>
              <a:t>-- </a:t>
            </a:r>
            <a:r>
              <a:rPr lang="zh-CN" altLang="en-US" sz="2400" b="1" dirty="0">
                <a:solidFill>
                  <a:srgbClr val="002060"/>
                </a:solidFill>
              </a:rPr>
              <a:t>或者 </a:t>
            </a:r>
            <a:r>
              <a:rPr lang="en-US" altLang="zh-CN" sz="2400" b="1" dirty="0">
                <a:solidFill>
                  <a:srgbClr val="002060"/>
                </a:solidFill>
              </a:rPr>
              <a:t>--</a:t>
            </a:r>
            <a:r>
              <a:rPr lang="en-US" altLang="zh-CN" sz="2400" b="1" dirty="0" err="1">
                <a:solidFill>
                  <a:srgbClr val="002060"/>
                </a:solidFill>
              </a:rPr>
              <a:t>i</a:t>
            </a:r>
            <a:r>
              <a:rPr lang="zh-CN" altLang="en-US" sz="2400" b="1" dirty="0">
                <a:solidFill>
                  <a:srgbClr val="002060"/>
                </a:solidFill>
              </a:rPr>
              <a:t>。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002060"/>
                </a:solidFill>
              </a:rPr>
              <a:t>注意：</a:t>
            </a:r>
            <a:r>
              <a:rPr lang="en-US" altLang="zh-CN" sz="2400" b="1" dirty="0" err="1">
                <a:solidFill>
                  <a:srgbClr val="002060"/>
                </a:solidFill>
              </a:rPr>
              <a:t>i</a:t>
            </a:r>
            <a:r>
              <a:rPr lang="zh-CN" altLang="en-US" sz="2400" b="1" dirty="0">
                <a:solidFill>
                  <a:srgbClr val="002060"/>
                </a:solidFill>
              </a:rPr>
              <a:t>必须是一个变量。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002060"/>
                </a:solidFill>
              </a:rPr>
              <a:t>作用：让变量的值递增或递减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C180E8-919C-17BA-53CE-5553DAF01963}"/>
              </a:ext>
            </a:extLst>
          </p:cNvPr>
          <p:cNvSpPr/>
          <p:nvPr/>
        </p:nvSpPr>
        <p:spPr>
          <a:xfrm>
            <a:off x="1671802" y="4287760"/>
            <a:ext cx="6912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</a:rPr>
              <a:t>前置运算：先增值</a:t>
            </a:r>
            <a:r>
              <a:rPr lang="en-US" altLang="zh-CN" sz="2800" dirty="0">
                <a:solidFill>
                  <a:srgbClr val="002060"/>
                </a:solidFill>
              </a:rPr>
              <a:t>(</a:t>
            </a:r>
            <a:r>
              <a:rPr lang="zh-CN" altLang="en-US" sz="2800" dirty="0">
                <a:solidFill>
                  <a:srgbClr val="002060"/>
                </a:solidFill>
              </a:rPr>
              <a:t>减值</a:t>
            </a:r>
            <a:r>
              <a:rPr lang="en-US" altLang="zh-CN" sz="2800" dirty="0">
                <a:solidFill>
                  <a:srgbClr val="002060"/>
                </a:solidFill>
              </a:rPr>
              <a:t>)</a:t>
            </a:r>
            <a:r>
              <a:rPr lang="zh-CN" altLang="en-US" sz="2800" dirty="0">
                <a:solidFill>
                  <a:srgbClr val="002060"/>
                </a:solidFill>
              </a:rPr>
              <a:t>后引用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后置运算：先引用后增值</a:t>
            </a:r>
            <a:r>
              <a:rPr lang="en-US" altLang="zh-CN" sz="2800" dirty="0">
                <a:solidFill>
                  <a:srgbClr val="002060"/>
                </a:solidFill>
              </a:rPr>
              <a:t>(</a:t>
            </a:r>
            <a:r>
              <a:rPr lang="zh-CN" altLang="en-US" sz="2800" dirty="0">
                <a:solidFill>
                  <a:srgbClr val="002060"/>
                </a:solidFill>
              </a:rPr>
              <a:t>减值</a:t>
            </a:r>
            <a:r>
              <a:rPr lang="en-US" altLang="zh-CN" sz="2800" dirty="0">
                <a:solidFill>
                  <a:srgbClr val="002060"/>
                </a:solidFill>
              </a:rPr>
              <a:t>)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28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6FA52B-E08C-E784-00C8-E13F68CD0048}"/>
              </a:ext>
            </a:extLst>
          </p:cNvPr>
          <p:cNvSpPr txBox="1"/>
          <p:nvPr/>
        </p:nvSpPr>
        <p:spPr>
          <a:xfrm>
            <a:off x="734065" y="514966"/>
            <a:ext cx="4795160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常量</a:t>
            </a:r>
            <a:endParaRPr lang="zh-CN" altLang="en-US" dirty="0"/>
          </a:p>
        </p:txBody>
      </p:sp>
      <p:sp>
        <p:nvSpPr>
          <p:cNvPr id="3" name="圆角矩形 26">
            <a:extLst>
              <a:ext uri="{FF2B5EF4-FFF2-40B4-BE49-F238E27FC236}">
                <a16:creationId xmlns:a16="http://schemas.microsoft.com/office/drawing/2014/main" id="{5A8BAD96-673A-96CC-CB48-5252204EC27B}"/>
              </a:ext>
            </a:extLst>
          </p:cNvPr>
          <p:cNvSpPr/>
          <p:nvPr/>
        </p:nvSpPr>
        <p:spPr bwMode="auto">
          <a:xfrm>
            <a:off x="734065" y="1595086"/>
            <a:ext cx="6548671" cy="774075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marL="0" marR="0" lvl="2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EA60BA-4174-8B72-494D-FA452F79AD61}"/>
              </a:ext>
            </a:extLst>
          </p:cNvPr>
          <p:cNvSpPr txBox="1"/>
          <p:nvPr/>
        </p:nvSpPr>
        <p:spPr>
          <a:xfrm>
            <a:off x="734065" y="1700590"/>
            <a:ext cx="640871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常量的值在程序中不能发生变化。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73FB379-AB25-06C3-F2DF-4B9AFC44DAAB}"/>
              </a:ext>
            </a:extLst>
          </p:cNvPr>
          <p:cNvSpPr/>
          <p:nvPr/>
        </p:nvSpPr>
        <p:spPr bwMode="auto">
          <a:xfrm>
            <a:off x="734065" y="2963238"/>
            <a:ext cx="5772251" cy="2234591"/>
          </a:xfrm>
          <a:prstGeom prst="roundRect">
            <a:avLst>
              <a:gd name="adj" fmla="val 7848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lvl="2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33A640-FBD0-EB19-E131-186D85926B4E}"/>
              </a:ext>
            </a:extLst>
          </p:cNvPr>
          <p:cNvSpPr txBox="1"/>
          <p:nvPr/>
        </p:nvSpPr>
        <p:spPr>
          <a:xfrm>
            <a:off x="734065" y="3179262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定义常量的格式如下：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D31979-3B3E-5A70-7E68-F894C4796696}"/>
              </a:ext>
            </a:extLst>
          </p:cNvPr>
          <p:cNvSpPr txBox="1"/>
          <p:nvPr/>
        </p:nvSpPr>
        <p:spPr>
          <a:xfrm>
            <a:off x="734065" y="3793525"/>
            <a:ext cx="45377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类型说明符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AB891C-D30B-B0D3-F9E0-2FB59A4033CA}"/>
              </a:ext>
            </a:extLst>
          </p:cNvPr>
          <p:cNvSpPr txBox="1"/>
          <p:nvPr/>
        </p:nvSpPr>
        <p:spPr>
          <a:xfrm>
            <a:off x="734065" y="4335680"/>
            <a:ext cx="5237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类型说明符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990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DE3144D-0C6E-B72A-8EB8-8BC04C5ACEB4}"/>
              </a:ext>
            </a:extLst>
          </p:cNvPr>
          <p:cNvSpPr txBox="1">
            <a:spLocks/>
          </p:cNvSpPr>
          <p:nvPr/>
        </p:nvSpPr>
        <p:spPr>
          <a:xfrm>
            <a:off x="3463413" y="460278"/>
            <a:ext cx="5265173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关系运算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28B09F53-F1A2-C03F-5769-4CE70F2AC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218" y="1027346"/>
            <a:ext cx="5579091" cy="50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 </a:t>
            </a:r>
            <a:r>
              <a:rPr lang="zh-CN" altLang="en-US"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关系运算是指对两个运算量的大小进行比较。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3931E3EC-4CFE-9136-F9E5-0A5CBE376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218" y="5658292"/>
            <a:ext cx="4849725" cy="11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10000"/>
              </a:lnSpc>
            </a:pPr>
            <a:r>
              <a:rPr lang="zh-CN" altLang="en-US" sz="2000" i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优先级：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低于算术运算类，高于赋值类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2000" i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结合性：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从左向右结合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181F769-2745-2B8D-9CB7-1D319AF95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102312"/>
              </p:ext>
            </p:extLst>
          </p:nvPr>
        </p:nvGraphicFramePr>
        <p:xfrm>
          <a:off x="1266110" y="1606923"/>
          <a:ext cx="9510488" cy="420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622">
                  <a:extLst>
                    <a:ext uri="{9D8B030D-6E8A-4147-A177-3AD203B41FA5}">
                      <a16:colId xmlns:a16="http://schemas.microsoft.com/office/drawing/2014/main" val="3222773301"/>
                    </a:ext>
                  </a:extLst>
                </a:gridCol>
                <a:gridCol w="2377622">
                  <a:extLst>
                    <a:ext uri="{9D8B030D-6E8A-4147-A177-3AD203B41FA5}">
                      <a16:colId xmlns:a16="http://schemas.microsoft.com/office/drawing/2014/main" val="3127451386"/>
                    </a:ext>
                  </a:extLst>
                </a:gridCol>
                <a:gridCol w="2377622">
                  <a:extLst>
                    <a:ext uri="{9D8B030D-6E8A-4147-A177-3AD203B41FA5}">
                      <a16:colId xmlns:a16="http://schemas.microsoft.com/office/drawing/2014/main" val="1923015124"/>
                    </a:ext>
                  </a:extLst>
                </a:gridCol>
                <a:gridCol w="2377622">
                  <a:extLst>
                    <a:ext uri="{9D8B030D-6E8A-4147-A177-3AD203B41FA5}">
                      <a16:colId xmlns:a16="http://schemas.microsoft.com/office/drawing/2014/main" val="4209503903"/>
                    </a:ext>
                  </a:extLst>
                </a:gridCol>
              </a:tblGrid>
              <a:tr h="60040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关系运算符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含义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应用举例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表达式结果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353308"/>
                  </a:ext>
                </a:extLst>
              </a:tr>
              <a:tr h="6004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==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等于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1==2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148357"/>
                  </a:ext>
                </a:extLst>
              </a:tr>
              <a:tr h="6004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!=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不等于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1!=2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491281"/>
                  </a:ext>
                </a:extLst>
              </a:tr>
              <a:tr h="6004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&lt;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小于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1&lt;2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582405"/>
                  </a:ext>
                </a:extLst>
              </a:tr>
              <a:tr h="6004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&gt;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大于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1&gt;2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224754"/>
                  </a:ext>
                </a:extLst>
              </a:tr>
              <a:tr h="6004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&lt;=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小于或等于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1&lt;=2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511745"/>
                  </a:ext>
                </a:extLst>
              </a:tr>
              <a:tr h="6004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&gt;=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大于或等于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1&gt;=2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930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57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A0D0-DB39-04C8-610C-40613CCDEAC7}"/>
              </a:ext>
            </a:extLst>
          </p:cNvPr>
          <p:cNvSpPr txBox="1">
            <a:spLocks/>
          </p:cNvSpPr>
          <p:nvPr/>
        </p:nvSpPr>
        <p:spPr>
          <a:xfrm>
            <a:off x="3463413" y="460278"/>
            <a:ext cx="5265173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逻辑运算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67E6E5-A8E0-70CD-8A8A-1A701154D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9566"/>
              </p:ext>
            </p:extLst>
          </p:nvPr>
        </p:nvGraphicFramePr>
        <p:xfrm>
          <a:off x="1412434" y="1399320"/>
          <a:ext cx="9971314" cy="3231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4797">
                  <a:extLst>
                    <a:ext uri="{9D8B030D-6E8A-4147-A177-3AD203B41FA5}">
                      <a16:colId xmlns:a16="http://schemas.microsoft.com/office/drawing/2014/main" val="231849871"/>
                    </a:ext>
                  </a:extLst>
                </a:gridCol>
                <a:gridCol w="1754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2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93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逻辑运算符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逻辑运算关键字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逻辑运算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判断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3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且，与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只要有一个为假，则结果为假；同时为真，其结果才为真。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3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只要有一个为真，则结果为真；同时为假，其结果才为假。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29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原来为真则为假；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原来为假则为真；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36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8">
            <a:extLst>
              <a:ext uri="{FF2B5EF4-FFF2-40B4-BE49-F238E27FC236}">
                <a16:creationId xmlns:a16="http://schemas.microsoft.com/office/drawing/2014/main" id="{E703D131-D7B5-FB12-4ECC-092A988D2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039582"/>
              </p:ext>
            </p:extLst>
          </p:nvPr>
        </p:nvGraphicFramePr>
        <p:xfrm>
          <a:off x="2054808" y="82195"/>
          <a:ext cx="8082384" cy="24090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94128">
                  <a:extLst>
                    <a:ext uri="{9D8B030D-6E8A-4147-A177-3AD203B41FA5}">
                      <a16:colId xmlns:a16="http://schemas.microsoft.com/office/drawing/2014/main" val="172144044"/>
                    </a:ext>
                  </a:extLst>
                </a:gridCol>
                <a:gridCol w="2694128">
                  <a:extLst>
                    <a:ext uri="{9D8B030D-6E8A-4147-A177-3AD203B41FA5}">
                      <a16:colId xmlns:a16="http://schemas.microsoft.com/office/drawing/2014/main" val="2051716802"/>
                    </a:ext>
                  </a:extLst>
                </a:gridCol>
                <a:gridCol w="2694128">
                  <a:extLst>
                    <a:ext uri="{9D8B030D-6E8A-4147-A177-3AD203B41FA5}">
                      <a16:colId xmlns:a16="http://schemas.microsoft.com/office/drawing/2014/main" val="3846489844"/>
                    </a:ext>
                  </a:extLst>
                </a:gridCol>
              </a:tblGrid>
              <a:tr h="463284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运算元素布尔值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运算结果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9307"/>
                  </a:ext>
                </a:extLst>
              </a:tr>
              <a:tr h="4632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A&amp;&amp;B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26776"/>
                  </a:ext>
                </a:extLst>
              </a:tr>
              <a:tr h="3706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20727"/>
                  </a:ext>
                </a:extLst>
              </a:tr>
              <a:tr h="3706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77498"/>
                  </a:ext>
                </a:extLst>
              </a:tr>
              <a:tr h="3706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45798"/>
                  </a:ext>
                </a:extLst>
              </a:tr>
              <a:tr h="3706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218508"/>
                  </a:ext>
                </a:extLst>
              </a:tr>
            </a:tbl>
          </a:graphicData>
        </a:graphic>
      </p:graphicFrame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94991346-F78D-5365-B9D1-0E0A4B596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84052"/>
              </p:ext>
            </p:extLst>
          </p:nvPr>
        </p:nvGraphicFramePr>
        <p:xfrm>
          <a:off x="2054808" y="2491271"/>
          <a:ext cx="8082384" cy="1935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94128">
                  <a:extLst>
                    <a:ext uri="{9D8B030D-6E8A-4147-A177-3AD203B41FA5}">
                      <a16:colId xmlns:a16="http://schemas.microsoft.com/office/drawing/2014/main" val="172144044"/>
                    </a:ext>
                  </a:extLst>
                </a:gridCol>
                <a:gridCol w="2694128">
                  <a:extLst>
                    <a:ext uri="{9D8B030D-6E8A-4147-A177-3AD203B41FA5}">
                      <a16:colId xmlns:a16="http://schemas.microsoft.com/office/drawing/2014/main" val="2051716802"/>
                    </a:ext>
                  </a:extLst>
                </a:gridCol>
                <a:gridCol w="2694128">
                  <a:extLst>
                    <a:ext uri="{9D8B030D-6E8A-4147-A177-3AD203B41FA5}">
                      <a16:colId xmlns:a16="http://schemas.microsoft.com/office/drawing/2014/main" val="3846489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A||B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26776"/>
                  </a:ext>
                </a:extLst>
              </a:tr>
              <a:tr h="3584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2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77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4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218508"/>
                  </a:ext>
                </a:extLst>
              </a:tr>
            </a:tbl>
          </a:graphicData>
        </a:graphic>
      </p:graphicFrame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3B13468A-5909-3D52-3860-20E2EBDE6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613639"/>
              </p:ext>
            </p:extLst>
          </p:nvPr>
        </p:nvGraphicFramePr>
        <p:xfrm>
          <a:off x="2054808" y="4773408"/>
          <a:ext cx="5418666" cy="165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21440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46489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运算元素布尔值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运算结果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2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4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21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853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5653-CA91-F751-6492-5DD1CA5D8008}"/>
              </a:ext>
            </a:extLst>
          </p:cNvPr>
          <p:cNvSpPr txBox="1">
            <a:spLocks/>
          </p:cNvSpPr>
          <p:nvPr/>
        </p:nvSpPr>
        <p:spPr>
          <a:xfrm>
            <a:off x="3463413" y="310989"/>
            <a:ext cx="5265173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基础程序结构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C080AB2-BDF9-972B-B494-592C0EC6F8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0558752"/>
              </p:ext>
            </p:extLst>
          </p:nvPr>
        </p:nvGraphicFramePr>
        <p:xfrm>
          <a:off x="1948024" y="112886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878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CF31A42-E131-918B-5FB7-FFC8983FF5B9}"/>
              </a:ext>
            </a:extLst>
          </p:cNvPr>
          <p:cNvSpPr txBox="1"/>
          <p:nvPr/>
        </p:nvSpPr>
        <p:spPr>
          <a:xfrm>
            <a:off x="1957095" y="537313"/>
            <a:ext cx="8549173" cy="5577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所有程序都可用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种控制结构即顺序结构、选择结构、和循环结构实现。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在默认的情况下采取顺序结构，除非特别指明，计算机总是按语句顺序一条一条地执行。</a:t>
            </a:r>
          </a:p>
          <a:p>
            <a:pPr>
              <a:lnSpc>
                <a:spcPct val="150000"/>
              </a:lnSpc>
            </a:pPr>
            <a:r>
              <a:rPr lang="zh-CN" altLang="en-US" sz="20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</a:t>
            </a:r>
            <a:endParaRPr lang="en-US" altLang="zh-CN" sz="2000" b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选择类语句包括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语句和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语句，用它们来解决实际应用中按不同的情况进行不同处理的问题。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选择结构称为单分支选择结构，选择或忽略一个分支的操作。</a:t>
            </a:r>
            <a:r>
              <a:rPr lang="en-US" altLang="zh-CN" sz="20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选择结构称为双分支选择结构，在两个不同分支中选择。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选择结构称为多分支（或多项）选择结构，以多种不同的情况选择多个不同的操作。</a:t>
            </a:r>
          </a:p>
          <a:p>
            <a:pPr>
              <a:lnSpc>
                <a:spcPct val="150000"/>
              </a:lnSpc>
            </a:pPr>
            <a:r>
              <a:rPr lang="zh-CN" altLang="en-US" sz="20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</a:t>
            </a:r>
            <a:endParaRPr lang="en-US" altLang="zh-CN" sz="2000" b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循环类语句包括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循环语句、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循环语句和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循环语句三种，用它们来解决实际应用中需要重复处理的问题。</a:t>
            </a:r>
          </a:p>
        </p:txBody>
      </p:sp>
    </p:spTree>
    <p:extLst>
      <p:ext uri="{BB962C8B-B14F-4D97-AF65-F5344CB8AC3E}">
        <p14:creationId xmlns:p14="http://schemas.microsoft.com/office/powerpoint/2010/main" val="1108298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B8D18D9-2BA4-EA64-49FE-02C7C07FE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973" y="1551258"/>
            <a:ext cx="2699948" cy="375548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C78929E-A8D8-60B2-9C94-E50CBC98CB9E}"/>
              </a:ext>
            </a:extLst>
          </p:cNvPr>
          <p:cNvSpPr/>
          <p:nvPr/>
        </p:nvSpPr>
        <p:spPr>
          <a:xfrm>
            <a:off x="1126997" y="1362613"/>
            <a:ext cx="32001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单分支语句格式：</a:t>
            </a:r>
            <a:endParaRPr lang="en-US" altLang="zh-CN" sz="28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2EC5C5-A688-FC75-BB50-B8AEAE066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101" y="2046503"/>
            <a:ext cx="3275206" cy="8859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2851D7-A7EA-97E9-5A16-1304ACD09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871" y="2044873"/>
            <a:ext cx="3133725" cy="29500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F34A48-4A28-17BE-51BA-F95CA11CE0AB}"/>
              </a:ext>
            </a:extLst>
          </p:cNvPr>
          <p:cNvSpPr txBox="1"/>
          <p:nvPr/>
        </p:nvSpPr>
        <p:spPr>
          <a:xfrm>
            <a:off x="3658735" y="178261"/>
            <a:ext cx="5472608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单分支选择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39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6F34A48-4A28-17BE-51BA-F95CA11CE0AB}"/>
              </a:ext>
            </a:extLst>
          </p:cNvPr>
          <p:cNvSpPr txBox="1"/>
          <p:nvPr/>
        </p:nvSpPr>
        <p:spPr>
          <a:xfrm>
            <a:off x="3658735" y="178261"/>
            <a:ext cx="5472608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双分支选择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5614B8-76DD-694D-9E08-CFEC4E1E3FB2}"/>
              </a:ext>
            </a:extLst>
          </p:cNvPr>
          <p:cNvSpPr/>
          <p:nvPr/>
        </p:nvSpPr>
        <p:spPr>
          <a:xfrm>
            <a:off x="875070" y="858760"/>
            <a:ext cx="32001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双分支语句格式：</a:t>
            </a:r>
            <a:endParaRPr lang="en-US" altLang="zh-CN" sz="28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387FB48-E555-DC92-5EBD-2D140C51D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122" y="1159839"/>
            <a:ext cx="3002067" cy="37168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5630A6-5E04-E64A-CC3C-98E81220B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52" y="1541020"/>
            <a:ext cx="2705100" cy="15525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3768BA8-0DFD-D1B7-F835-AA1FB8CB2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22" y="1541020"/>
            <a:ext cx="29241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74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BF004F-7A71-9DAB-311B-F2E8D57A173B}"/>
              </a:ext>
            </a:extLst>
          </p:cNvPr>
          <p:cNvSpPr/>
          <p:nvPr/>
        </p:nvSpPr>
        <p:spPr>
          <a:xfrm>
            <a:off x="903062" y="1250646"/>
            <a:ext cx="320017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多分支语句一般形式</a:t>
            </a:r>
            <a:r>
              <a:rPr lang="zh-CN" altLang="en-US" sz="24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8F2990-D88A-5CF5-356D-6C307F3DF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912" y="1089976"/>
            <a:ext cx="3276600" cy="5029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BD6B0E1-6DE6-05EC-770A-7E404C1FE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432" y="1836048"/>
            <a:ext cx="2819400" cy="37242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D38BE5-B8EB-8BB8-F9C4-A0042876F449}"/>
              </a:ext>
            </a:extLst>
          </p:cNvPr>
          <p:cNvSpPr txBox="1"/>
          <p:nvPr/>
        </p:nvSpPr>
        <p:spPr>
          <a:xfrm>
            <a:off x="3658735" y="178261"/>
            <a:ext cx="5472608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多分支选择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39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3372BA-6BE4-FFCA-82D6-7D36388FD5C5}"/>
              </a:ext>
            </a:extLst>
          </p:cNvPr>
          <p:cNvSpPr txBox="1"/>
          <p:nvPr/>
        </p:nvSpPr>
        <p:spPr>
          <a:xfrm>
            <a:off x="1803143" y="1618240"/>
            <a:ext cx="597858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switch(</a:t>
            </a:r>
            <a:r>
              <a:rPr lang="zh-CN" altLang="en-US" sz="2000" dirty="0"/>
              <a:t>表达式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/>
              <a:t>  </a:t>
            </a:r>
            <a:r>
              <a:rPr lang="en-US" altLang="zh-CN" sz="2000" dirty="0"/>
              <a:t>{</a:t>
            </a:r>
          </a:p>
          <a:p>
            <a:pPr lvl="3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case  </a:t>
            </a:r>
            <a:r>
              <a:rPr lang="zh-CN" altLang="en-US" sz="2000" dirty="0"/>
              <a:t>常量表达式</a:t>
            </a:r>
            <a:r>
              <a:rPr lang="en-US" altLang="zh-CN" sz="2000" dirty="0"/>
              <a:t>1</a:t>
            </a:r>
            <a:r>
              <a:rPr lang="zh-CN" altLang="en-US" sz="2000" dirty="0"/>
              <a:t>：</a:t>
            </a:r>
          </a:p>
          <a:p>
            <a:pPr lvl="4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/>
              <a:t>   语句序列</a:t>
            </a:r>
            <a:r>
              <a:rPr lang="en-US" altLang="zh-CN" sz="2000" dirty="0"/>
              <a:t>1</a:t>
            </a:r>
            <a:r>
              <a:rPr lang="zh-CN" altLang="en-US" sz="2000" dirty="0"/>
              <a:t>；</a:t>
            </a:r>
          </a:p>
          <a:p>
            <a:pPr lvl="4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break;</a:t>
            </a:r>
          </a:p>
          <a:p>
            <a:pPr lvl="3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case  </a:t>
            </a:r>
            <a:r>
              <a:rPr lang="zh-CN" altLang="en-US" sz="2000" dirty="0"/>
              <a:t>常量表达式</a:t>
            </a:r>
            <a:r>
              <a:rPr lang="en-US" altLang="zh-CN" sz="2000" dirty="0"/>
              <a:t>2</a:t>
            </a:r>
            <a:r>
              <a:rPr lang="zh-CN" altLang="en-US" sz="2000" dirty="0"/>
              <a:t>：</a:t>
            </a:r>
          </a:p>
          <a:p>
            <a:pPr lvl="3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/>
              <a:t>      语句序列</a:t>
            </a:r>
            <a:r>
              <a:rPr lang="en-US" altLang="zh-CN" sz="2000" dirty="0"/>
              <a:t>2</a:t>
            </a:r>
            <a:r>
              <a:rPr lang="zh-CN" altLang="en-US" sz="2000" dirty="0"/>
              <a:t>；</a:t>
            </a:r>
          </a:p>
          <a:p>
            <a:pPr lvl="3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break;</a:t>
            </a:r>
          </a:p>
          <a:p>
            <a:pPr lvl="3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…… </a:t>
            </a:r>
          </a:p>
          <a:p>
            <a:pPr lvl="3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case  </a:t>
            </a:r>
            <a:r>
              <a:rPr lang="zh-CN" altLang="en-US" sz="2000" dirty="0"/>
              <a:t>常量表达式</a:t>
            </a:r>
            <a:r>
              <a:rPr lang="en-US" altLang="zh-CN" sz="2000" dirty="0"/>
              <a:t>n</a:t>
            </a:r>
            <a:r>
              <a:rPr lang="zh-CN" altLang="en-US" sz="2000" dirty="0"/>
              <a:t>：</a:t>
            </a:r>
          </a:p>
          <a:p>
            <a:pPr lvl="3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/>
              <a:t>      语句序列</a:t>
            </a:r>
            <a:r>
              <a:rPr lang="en-US" altLang="zh-CN" sz="2000" dirty="0"/>
              <a:t>n</a:t>
            </a:r>
            <a:r>
              <a:rPr lang="zh-CN" altLang="en-US" sz="2000" dirty="0"/>
              <a:t>；</a:t>
            </a:r>
          </a:p>
          <a:p>
            <a:pPr lvl="3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break;</a:t>
            </a:r>
          </a:p>
          <a:p>
            <a:pPr lvl="3">
              <a:lnSpc>
                <a:spcPct val="90000"/>
              </a:lnSpc>
            </a:pPr>
            <a:r>
              <a:rPr lang="en-US" altLang="zh-CN" sz="2000" dirty="0"/>
              <a:t>default:</a:t>
            </a:r>
          </a:p>
          <a:p>
            <a:pPr lvl="3">
              <a:lnSpc>
                <a:spcPct val="90000"/>
              </a:lnSpc>
            </a:pPr>
            <a:r>
              <a:rPr lang="en-US" altLang="zh-CN" sz="2000" dirty="0"/>
              <a:t>      </a:t>
            </a:r>
            <a:r>
              <a:rPr lang="zh-CN" altLang="en-US" sz="2000" dirty="0"/>
              <a:t>语句序列</a:t>
            </a:r>
            <a:r>
              <a:rPr lang="en-US" altLang="zh-CN" sz="2000" dirty="0"/>
              <a:t>n+1</a:t>
            </a:r>
            <a:r>
              <a:rPr lang="zh-CN" altLang="en-US" sz="2000" dirty="0"/>
              <a:t>；</a:t>
            </a:r>
          </a:p>
          <a:p>
            <a:pPr lvl="3">
              <a:lnSpc>
                <a:spcPct val="90000"/>
              </a:lnSpc>
            </a:pPr>
            <a:r>
              <a:rPr lang="zh-CN" altLang="en-US" sz="2000" dirty="0"/>
              <a:t>  </a:t>
            </a:r>
            <a:r>
              <a:rPr lang="en-US" altLang="zh-CN" sz="2000" dirty="0"/>
              <a:t>}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594A12-0B36-C8EA-E438-2D9770EEE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258" y="1436915"/>
            <a:ext cx="3238500" cy="4572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7D8570F-6526-3EA9-B097-E6DC8641D131}"/>
              </a:ext>
            </a:extLst>
          </p:cNvPr>
          <p:cNvSpPr txBox="1"/>
          <p:nvPr/>
        </p:nvSpPr>
        <p:spPr>
          <a:xfrm>
            <a:off x="3658735" y="178261"/>
            <a:ext cx="5472608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switch</a:t>
            </a:r>
            <a:r>
              <a:rPr lang="zh-CN" altLang="en-US"/>
              <a:t>选择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0E941F-9BC4-2967-3FE6-2652023EA976}"/>
              </a:ext>
            </a:extLst>
          </p:cNvPr>
          <p:cNvSpPr/>
          <p:nvPr/>
        </p:nvSpPr>
        <p:spPr>
          <a:xfrm>
            <a:off x="921724" y="1102846"/>
            <a:ext cx="320017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002060"/>
                </a:solidFill>
                <a:latin typeface="+mn-ea"/>
              </a:rPr>
              <a:t>switch</a:t>
            </a:r>
            <a:r>
              <a:rPr lang="zh-CN" altLang="en-US" sz="2400">
                <a:solidFill>
                  <a:srgbClr val="002060"/>
                </a:solidFill>
                <a:latin typeface="+mn-ea"/>
              </a:rPr>
              <a:t>选择一般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形式</a:t>
            </a:r>
            <a:r>
              <a:rPr lang="zh-CN" altLang="en-US" sz="24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68753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02293F-E379-263D-A5C6-F0E9E3A17406}"/>
              </a:ext>
            </a:extLst>
          </p:cNvPr>
          <p:cNvSpPr txBox="1"/>
          <p:nvPr/>
        </p:nvSpPr>
        <p:spPr>
          <a:xfrm>
            <a:off x="3658735" y="178261"/>
            <a:ext cx="5472608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while</a:t>
            </a:r>
            <a:r>
              <a:rPr lang="zh-CN" altLang="en-US"/>
              <a:t>循环</a:t>
            </a:r>
            <a:endParaRPr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F9A55C06-06A9-D7CF-6ADF-CEEA74263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193" y="1391478"/>
            <a:ext cx="410949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+mn-ea"/>
                <a:ea typeface="+mn-ea"/>
              </a:rPr>
              <a:t>while </a:t>
            </a:r>
            <a:r>
              <a:rPr lang="zh-CN" altLang="en-US" sz="2800" dirty="0">
                <a:latin typeface="+mn-ea"/>
                <a:ea typeface="+mn-ea"/>
              </a:rPr>
              <a:t>语句的格式如下：</a:t>
            </a:r>
            <a:endParaRPr lang="en-US" altLang="zh-CN" sz="2800" dirty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+mn-ea"/>
                <a:ea typeface="+mn-ea"/>
              </a:rPr>
              <a:t>while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（条件表达式）</a:t>
            </a:r>
            <a:endParaRPr lang="en-US" altLang="zh-CN" sz="2800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+mn-ea"/>
                <a:ea typeface="+mn-ea"/>
              </a:rPr>
              <a:t>     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循环体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43ACB9-DDE2-92C7-4D3D-F5314C007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172" y="1087484"/>
            <a:ext cx="42100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1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E3459A7-6D8E-614C-C92F-C1798F676F25}"/>
              </a:ext>
            </a:extLst>
          </p:cNvPr>
          <p:cNvSpPr txBox="1"/>
          <p:nvPr/>
        </p:nvSpPr>
        <p:spPr>
          <a:xfrm>
            <a:off x="958721" y="2943965"/>
            <a:ext cx="103313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习惯上，符号常量名用大写，而变量名用小写，以便于区别。</a:t>
            </a:r>
            <a:endParaRPr lang="en-US" altLang="zh-CN" sz="1800" b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b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使用符号常量的好处：</a:t>
            </a:r>
            <a:endParaRPr lang="en-US" altLang="zh-CN" sz="1800" b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b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1800" b="0">
                <a:solidFill>
                  <a:srgbClr val="9C5D2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）增加了程序的可读性。如看到例子程序中，见到</a:t>
            </a:r>
            <a:r>
              <a:rPr lang="en-US" altLang="zh-CN" sz="18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PI</a:t>
            </a:r>
            <a:r>
              <a:rPr lang="zh-CN" altLang="en-US" sz="18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就可知道它代表圆周率，定义符号常量名时应该尽量使用见名知意的常量名。</a:t>
            </a:r>
            <a:endParaRPr lang="en-US" altLang="zh-CN" sz="1800" b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b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1800" b="0">
                <a:solidFill>
                  <a:srgbClr val="9C5D2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）增加了程序的易改性。如例子程序中，只需改动一处，程序中的所有</a:t>
            </a:r>
            <a:r>
              <a:rPr lang="en-US" altLang="zh-CN" sz="18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PI</a:t>
            </a:r>
            <a:r>
              <a:rPr lang="zh-CN" altLang="en-US" sz="1800" b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都会自动全部代换，做到“一改全改”。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2DEE1455-8EEC-C5E5-8C53-1156A7253CB4}"/>
              </a:ext>
            </a:extLst>
          </p:cNvPr>
          <p:cNvSpPr>
            <a:spLocks noGrp="1"/>
          </p:cNvSpPr>
          <p:nvPr/>
        </p:nvSpPr>
        <p:spPr>
          <a:xfrm>
            <a:off x="958721" y="2260108"/>
            <a:ext cx="9755293" cy="746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常量是指在程序中使用的一些具体的数、字符。若一旦初始化后，在程序运行过程中，</a:t>
            </a:r>
            <a:r>
              <a:rPr lang="en-US" altLang="zh-CN" sz="18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其值不能被更改。</a:t>
            </a:r>
            <a:endParaRPr lang="en-US" altLang="zh-CN" sz="1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5A5DC393-A5FE-33CA-EFEA-40F5EDBBD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412" y="624292"/>
            <a:ext cx="11416453" cy="139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常数由数据的书写形式定义它的类型和值</a:t>
            </a:r>
          </a:p>
          <a:p>
            <a:pPr algn="l" eaLnBrk="1" hangingPunct="1">
              <a:lnSpc>
                <a:spcPct val="190000"/>
              </a:lnSpc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基本类型常数在程序运行时直接参与运算，不占用内存存储</a:t>
            </a:r>
          </a:p>
        </p:txBody>
      </p:sp>
    </p:spTree>
    <p:extLst>
      <p:ext uri="{BB962C8B-B14F-4D97-AF65-F5344CB8AC3E}">
        <p14:creationId xmlns:p14="http://schemas.microsoft.com/office/powerpoint/2010/main" val="3163755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02293F-E379-263D-A5C6-F0E9E3A17406}"/>
              </a:ext>
            </a:extLst>
          </p:cNvPr>
          <p:cNvSpPr txBox="1"/>
          <p:nvPr/>
        </p:nvSpPr>
        <p:spPr>
          <a:xfrm>
            <a:off x="3658735" y="178261"/>
            <a:ext cx="5472608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dowhile</a:t>
            </a:r>
            <a:r>
              <a:rPr lang="zh-CN" altLang="en-US"/>
              <a:t>循环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CF63D6-15C8-5268-1895-06C8FFD44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26" y="1570166"/>
            <a:ext cx="3448050" cy="3400425"/>
          </a:xfrm>
          <a:prstGeom prst="rect">
            <a:avLst/>
          </a:prstGeom>
        </p:spPr>
      </p:pic>
      <p:sp>
        <p:nvSpPr>
          <p:cNvPr id="4" name="矩形 2">
            <a:extLst>
              <a:ext uri="{FF2B5EF4-FFF2-40B4-BE49-F238E27FC236}">
                <a16:creationId xmlns:a16="http://schemas.microsoft.com/office/drawing/2014/main" id="{4667C8B6-6336-E3A3-D714-B89553D11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540" y="1839217"/>
            <a:ext cx="5411788" cy="256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+mn-ea"/>
                <a:ea typeface="+mn-ea"/>
              </a:rPr>
              <a:t>do-while </a:t>
            </a:r>
            <a:r>
              <a:rPr lang="zh-CN" altLang="en-US" sz="2400">
                <a:latin typeface="+mn-ea"/>
                <a:ea typeface="+mn-ea"/>
              </a:rPr>
              <a:t>语句的格式如下：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do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     </a:t>
            </a: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循环体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}while</a:t>
            </a: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（表达式）；</a:t>
            </a:r>
            <a:endParaRPr lang="en-US" altLang="zh-CN" sz="54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8260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02293F-E379-263D-A5C6-F0E9E3A17406}"/>
              </a:ext>
            </a:extLst>
          </p:cNvPr>
          <p:cNvSpPr txBox="1"/>
          <p:nvPr/>
        </p:nvSpPr>
        <p:spPr>
          <a:xfrm>
            <a:off x="3658735" y="178261"/>
            <a:ext cx="5472608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for</a:t>
            </a:r>
            <a:r>
              <a:rPr lang="zh-CN" altLang="en-US"/>
              <a:t>循环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794BCA6-8B25-AAAE-0049-1DA448F0D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241" y="1248909"/>
            <a:ext cx="5411788" cy="256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+mn-ea"/>
                <a:ea typeface="+mn-ea"/>
              </a:rPr>
              <a:t>for </a:t>
            </a:r>
            <a:r>
              <a:rPr lang="zh-CN" altLang="en-US" sz="2400">
                <a:latin typeface="+mn-ea"/>
                <a:ea typeface="+mn-ea"/>
              </a:rPr>
              <a:t>语句的格式如下：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for(</a:t>
            </a: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表达式</a:t>
            </a: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1;</a:t>
            </a: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表达式</a:t>
            </a: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2;</a:t>
            </a: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表达式</a:t>
            </a: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3)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     </a:t>
            </a: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循环体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}</a:t>
            </a:r>
            <a:endParaRPr lang="en-US" altLang="zh-CN" sz="54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3D36C7-953A-A6CB-08AC-17DE0518BD1C}"/>
              </a:ext>
            </a:extLst>
          </p:cNvPr>
          <p:cNvSpPr/>
          <p:nvPr/>
        </p:nvSpPr>
        <p:spPr>
          <a:xfrm>
            <a:off x="1864976" y="4454929"/>
            <a:ext cx="68179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002060"/>
                </a:solidFill>
              </a:rPr>
              <a:t>说明：</a:t>
            </a:r>
            <a:endParaRPr lang="en-US" altLang="zh-CN" sz="2400" b="1">
              <a:solidFill>
                <a:srgbClr val="002060"/>
              </a:solidFill>
            </a:endParaRPr>
          </a:p>
          <a:p>
            <a:pPr marL="0" lvl="1"/>
            <a:r>
              <a:rPr lang="zh-CN" altLang="en-US" sz="2400">
                <a:solidFill>
                  <a:srgbClr val="002060"/>
                </a:solidFill>
              </a:rPr>
              <a:t>表达式</a:t>
            </a:r>
            <a:r>
              <a:rPr lang="zh-CN" altLang="en-US" sz="2400" dirty="0">
                <a:solidFill>
                  <a:srgbClr val="002060"/>
                </a:solidFill>
              </a:rPr>
              <a:t>1：循环变量赋初始值</a:t>
            </a:r>
          </a:p>
          <a:p>
            <a:pPr marL="0" lvl="1"/>
            <a:r>
              <a:rPr lang="zh-CN" altLang="en-US" sz="2400" dirty="0">
                <a:solidFill>
                  <a:srgbClr val="002060"/>
                </a:solidFill>
              </a:rPr>
              <a:t>表达式2：循环条件</a:t>
            </a:r>
          </a:p>
          <a:p>
            <a:pPr marL="0" lvl="1"/>
            <a:r>
              <a:rPr lang="zh-CN" altLang="en-US" sz="2400" dirty="0">
                <a:solidFill>
                  <a:srgbClr val="002060"/>
                </a:solidFill>
              </a:rPr>
              <a:t>表达式3：循环</a:t>
            </a:r>
            <a:r>
              <a:rPr lang="zh-CN" altLang="en-US" sz="2400">
                <a:solidFill>
                  <a:srgbClr val="002060"/>
                </a:solidFill>
              </a:rPr>
              <a:t>变量增值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52A8E4-C984-5286-FE51-DFE9FCDA6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055" y="715031"/>
            <a:ext cx="5496330" cy="525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00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5129438-0BCD-46ED-BBC4-11E3622FD80C}"/>
              </a:ext>
            </a:extLst>
          </p:cNvPr>
          <p:cNvSpPr txBox="1">
            <a:spLocks/>
          </p:cNvSpPr>
          <p:nvPr/>
        </p:nvSpPr>
        <p:spPr>
          <a:xfrm>
            <a:off x="2527919" y="335902"/>
            <a:ext cx="7005534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数组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A2D703F-DF67-BB74-D235-BA23B80B7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056" y="1153782"/>
            <a:ext cx="956670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如果批量存储数据，而且数据之间具有相同的属性，就可以把这批数据看做为一个整体，称为数组。用统一的名字表示这批数据，用序号或者下标来区分各个数据。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数组就是一个有序数据的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集合。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当数组中每个元素只带有一个下标时，我们称这样的数组为一维数组。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①数组名的命名规则与变量名的命名规则一致。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②常量表达式表示数组元素的个数。可以是常量和符号常量，但不能是变量。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例如：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87186B-CFEE-F5CD-0C47-816A2D924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428" y="3863637"/>
            <a:ext cx="4242613" cy="26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1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8F804E-3DF0-3551-7C9F-9929F9BB47C0}"/>
              </a:ext>
            </a:extLst>
          </p:cNvPr>
          <p:cNvSpPr txBox="1"/>
          <p:nvPr/>
        </p:nvSpPr>
        <p:spPr>
          <a:xfrm>
            <a:off x="1096166" y="590524"/>
            <a:ext cx="10924309" cy="6039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5405"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数组是由一定数目的同类元素顺序排列而成的结构类型数据</a:t>
            </a:r>
          </a:p>
          <a:p>
            <a:pPr indent="65405"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数组的初始化可以在定义时一并完成。格式：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65405"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　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类型标识符  数组名[常量表达式]={值1，值2，…}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65405"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例如：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65405"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　int a[5]={1,2,3,4,5}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65405"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说明：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65405"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(1)在初值列表中可以写出全部数组元素的值，也可以写出部分。例如，以下方式可以对数组进行初始化：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65405"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int x[10]={0,1,2,3,4};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65405"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该方法仅对数组的前5个元素依次进行初始化，其余值为0。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65405"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(2)对数组元素全部初始化为0，可以简写为：{}。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65405"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例如：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65405"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int a[5]={}; 将数组a的5个元素都初始化为0。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089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8F2FAA-10D4-645C-D18F-B06DC898F083}"/>
              </a:ext>
            </a:extLst>
          </p:cNvPr>
          <p:cNvSpPr txBox="1"/>
          <p:nvPr/>
        </p:nvSpPr>
        <p:spPr>
          <a:xfrm>
            <a:off x="919712" y="747252"/>
            <a:ext cx="85832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一维数组元素的引用格式：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数组名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下标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       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如：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 a[10];</a:t>
            </a:r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D693CF06-C827-037A-1CE4-9263D18ED8EA}"/>
              </a:ext>
            </a:extLst>
          </p:cNvPr>
          <p:cNvGraphicFramePr>
            <a:graphicFrameLocks noGrp="1"/>
          </p:cNvGraphicFramePr>
          <p:nvPr/>
        </p:nvGraphicFramePr>
        <p:xfrm>
          <a:off x="875068" y="1895213"/>
          <a:ext cx="10441861" cy="530860"/>
        </p:xfrm>
        <a:graphic>
          <a:graphicData uri="http://schemas.openxmlformats.org/drawingml/2006/table">
            <a:tbl>
              <a:tblPr/>
              <a:tblGrid>
                <a:gridCol w="1043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8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31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5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431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448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08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0]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a[1]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a[2]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a[3]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a[4]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a[5]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a[6]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a[7]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a[8]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a[9]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 Box 2">
            <a:extLst>
              <a:ext uri="{FF2B5EF4-FFF2-40B4-BE49-F238E27FC236}">
                <a16:creationId xmlns:a16="http://schemas.microsoft.com/office/drawing/2014/main" id="{2A9CBC1B-E198-1FCE-2B80-23007359E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133" y="2596749"/>
            <a:ext cx="85471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数组共有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10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个元素组成，在内存中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10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个数组元素共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个连续的存储单元。使用数组下标可以操作数组中的任何一个空间。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数组最小下标为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，最大下标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。每个单元就是一个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类型的变量。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GB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每个数组第一个元素的下标都是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最后一个元素的下标为“数组长度减1”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由于习惯问题，一般我们会从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号元素开始使用，所以一般我们定义数组时会比范围稍微大一些。</a:t>
            </a:r>
          </a:p>
        </p:txBody>
      </p:sp>
    </p:spTree>
    <p:extLst>
      <p:ext uri="{BB962C8B-B14F-4D97-AF65-F5344CB8AC3E}">
        <p14:creationId xmlns:p14="http://schemas.microsoft.com/office/powerpoint/2010/main" val="2288806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5BD67D8-86C3-9BB0-C9CF-A2A83F06065C}"/>
              </a:ext>
            </a:extLst>
          </p:cNvPr>
          <p:cNvSpPr txBox="1"/>
          <p:nvPr/>
        </p:nvSpPr>
        <p:spPr>
          <a:xfrm>
            <a:off x="2031741" y="1041254"/>
            <a:ext cx="8894406" cy="5569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2060"/>
                </a:solidFill>
                <a:ea typeface="黑体" panose="02010609060101010101" pitchFamily="49" charset="-122"/>
              </a:rPr>
              <a:t>字符串</a:t>
            </a:r>
            <a:r>
              <a:rPr lang="en-US" altLang="zh-CN" sz="2400">
                <a:solidFill>
                  <a:srgbClr val="002060"/>
                </a:solidFill>
                <a:ea typeface="黑体" panose="02010609060101010101" pitchFamily="49" charset="-122"/>
              </a:rPr>
              <a:t>string</a:t>
            </a:r>
            <a:r>
              <a:rPr lang="zh-CN" altLang="en-US" sz="2400">
                <a:solidFill>
                  <a:srgbClr val="002060"/>
                </a:solidFill>
                <a:ea typeface="黑体" panose="02010609060101010101" pitchFamily="49" charset="-122"/>
              </a:rPr>
              <a:t>类型：用双引号“”括起来的</a:t>
            </a:r>
            <a:r>
              <a:rPr lang="en-US" altLang="zh-CN" sz="2400">
                <a:solidFill>
                  <a:srgbClr val="002060"/>
                </a:solidFill>
                <a:ea typeface="黑体" panose="02010609060101010101" pitchFamily="49" charset="-122"/>
              </a:rPr>
              <a:t>0</a:t>
            </a:r>
            <a:r>
              <a:rPr lang="zh-CN" altLang="en-US" sz="2400">
                <a:solidFill>
                  <a:srgbClr val="002060"/>
                </a:solidFill>
                <a:ea typeface="黑体" panose="02010609060101010101" pitchFamily="49" charset="-122"/>
              </a:rPr>
              <a:t>个或多个字符组成的序列</a:t>
            </a:r>
            <a:endParaRPr lang="en-US" altLang="zh-CN" sz="24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2060"/>
                </a:solidFill>
                <a:ea typeface="黑体" panose="02010609060101010101" pitchFamily="49" charset="-122"/>
              </a:rPr>
              <a:t>字符串的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声明和初始化</a:t>
            </a:r>
            <a:r>
              <a:rPr lang="zh-CN" altLang="en-US" sz="2400">
                <a:solidFill>
                  <a:srgbClr val="002060"/>
                </a:solidFill>
                <a:ea typeface="黑体" panose="02010609060101010101" pitchFamily="49" charset="-122"/>
              </a:rPr>
              <a:t>：</a:t>
            </a:r>
            <a:r>
              <a:rPr lang="en-US" altLang="zh-CN" sz="2400">
                <a:solidFill>
                  <a:srgbClr val="002060"/>
                </a:solidFill>
                <a:ea typeface="黑体" panose="02010609060101010101" pitchFamily="49" charset="-122"/>
              </a:rPr>
              <a:t>string name = “black cat”;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获取含空格</a:t>
            </a:r>
            <a:r>
              <a:rPr lang="zh-CN" altLang="en-US" sz="2400">
                <a:solidFill>
                  <a:srgbClr val="002060"/>
                </a:solidFill>
                <a:ea typeface="黑体" panose="02010609060101010101" pitchFamily="49" charset="-122"/>
              </a:rPr>
              <a:t>的字符串：</a:t>
            </a:r>
            <a:r>
              <a:rPr lang="en-US" altLang="zh-CN" sz="2400">
                <a:solidFill>
                  <a:srgbClr val="002060"/>
                </a:solidFill>
                <a:ea typeface="黑体" panose="02010609060101010101" pitchFamily="49" charset="-122"/>
              </a:rPr>
              <a:t>getline(cin,str)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2060"/>
                </a:solidFill>
                <a:ea typeface="黑体" panose="02010609060101010101" pitchFamily="49" charset="-122"/>
              </a:rPr>
              <a:t>字符串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赋值</a:t>
            </a:r>
            <a:r>
              <a:rPr lang="zh-CN" altLang="en-US" sz="2400">
                <a:solidFill>
                  <a:srgbClr val="002060"/>
                </a:solidFill>
                <a:ea typeface="黑体" panose="02010609060101010101" pitchFamily="49" charset="-122"/>
              </a:rPr>
              <a:t>：</a:t>
            </a:r>
            <a:r>
              <a:rPr lang="en-US" altLang="zh-CN" sz="2400">
                <a:solidFill>
                  <a:srgbClr val="002060"/>
                </a:solidFill>
                <a:ea typeface="黑体" panose="02010609060101010101" pitchFamily="49" charset="-122"/>
              </a:rPr>
              <a:t>str1=str2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2060"/>
                </a:solidFill>
                <a:ea typeface="黑体" panose="02010609060101010101" pitchFamily="49" charset="-122"/>
              </a:rPr>
              <a:t>字符串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拼接</a:t>
            </a:r>
            <a:r>
              <a:rPr lang="zh-CN" altLang="en-US" sz="2400">
                <a:solidFill>
                  <a:srgbClr val="002060"/>
                </a:solidFill>
                <a:ea typeface="黑体" panose="02010609060101010101" pitchFamily="49" charset="-122"/>
              </a:rPr>
              <a:t>：</a:t>
            </a:r>
            <a:r>
              <a:rPr lang="en-US" altLang="zh-CN" sz="2400">
                <a:solidFill>
                  <a:srgbClr val="002060"/>
                </a:solidFill>
                <a:ea typeface="黑体" panose="02010609060101010101" pitchFamily="49" charset="-122"/>
              </a:rPr>
              <a:t>str1+=str2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判断</a:t>
            </a:r>
            <a:r>
              <a:rPr lang="zh-CN" altLang="en-US" sz="2400">
                <a:solidFill>
                  <a:srgbClr val="002060"/>
                </a:solidFill>
                <a:ea typeface="黑体" panose="02010609060101010101" pitchFamily="49" charset="-122"/>
              </a:rPr>
              <a:t>字符串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是否相等</a:t>
            </a:r>
            <a:r>
              <a:rPr lang="zh-CN" altLang="en-US" sz="2400">
                <a:solidFill>
                  <a:srgbClr val="002060"/>
                </a:solidFill>
                <a:ea typeface="黑体" panose="02010609060101010101" pitchFamily="49" charset="-122"/>
              </a:rPr>
              <a:t>：</a:t>
            </a:r>
            <a:r>
              <a:rPr lang="en-US" altLang="zh-CN" sz="2400">
                <a:solidFill>
                  <a:srgbClr val="002060"/>
                </a:solidFill>
                <a:ea typeface="黑体" panose="02010609060101010101" pitchFamily="49" charset="-122"/>
              </a:rPr>
              <a:t>str1==str2	str1!=str2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2060"/>
                </a:solidFill>
                <a:ea typeface="黑体" panose="02010609060101010101" pitchFamily="49" charset="-122"/>
              </a:rPr>
              <a:t>基于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字典序</a:t>
            </a:r>
            <a:r>
              <a:rPr lang="zh-CN" altLang="en-US" sz="2400">
                <a:solidFill>
                  <a:srgbClr val="002060"/>
                </a:solidFill>
                <a:ea typeface="黑体" panose="02010609060101010101" pitchFamily="49" charset="-122"/>
              </a:rPr>
              <a:t>的字符串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比较</a:t>
            </a:r>
            <a:r>
              <a:rPr lang="zh-CN" altLang="en-US" sz="2400">
                <a:solidFill>
                  <a:srgbClr val="002060"/>
                </a:solidFill>
                <a:ea typeface="黑体" panose="02010609060101010101" pitchFamily="49" charset="-122"/>
              </a:rPr>
              <a:t>：</a:t>
            </a:r>
            <a:r>
              <a:rPr lang="en-US" altLang="zh-CN" sz="2400">
                <a:solidFill>
                  <a:srgbClr val="002060"/>
                </a:solidFill>
                <a:ea typeface="黑体" panose="02010609060101010101" pitchFamily="49" charset="-122"/>
              </a:rPr>
              <a:t>str1&gt;str2	str1&lt;str2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002060"/>
                </a:solidFill>
                <a:ea typeface="黑体" panose="02010609060101010101" pitchFamily="49" charset="-122"/>
              </a:rPr>
              <a:t>String</a:t>
            </a:r>
            <a:r>
              <a:rPr lang="zh-CN" altLang="en-US" sz="2400">
                <a:solidFill>
                  <a:srgbClr val="002060"/>
                </a:solidFill>
                <a:ea typeface="黑体" panose="02010609060101010101" pitchFamily="49" charset="-122"/>
              </a:rPr>
              <a:t>类型内置函数：</a:t>
            </a:r>
            <a:r>
              <a:rPr lang="en-US" altLang="zh-CN" sz="2400">
                <a:solidFill>
                  <a:srgbClr val="002060"/>
                </a:solidFill>
                <a:ea typeface="黑体" panose="02010609060101010101" pitchFamily="49" charset="-122"/>
              </a:rPr>
              <a:t>str.empty() </a:t>
            </a:r>
            <a:r>
              <a:rPr lang="zh-CN" altLang="en-US" sz="2400">
                <a:solidFill>
                  <a:srgbClr val="002060"/>
                </a:solidFill>
                <a:ea typeface="黑体" panose="02010609060101010101" pitchFamily="49" charset="-122"/>
              </a:rPr>
              <a:t>判断字符串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是否为空</a:t>
            </a:r>
            <a:endParaRPr lang="en-US" altLang="zh-CN" sz="240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lvl="6">
              <a:lnSpc>
                <a:spcPct val="15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002060"/>
                </a:solidFill>
                <a:ea typeface="黑体" panose="02010609060101010101" pitchFamily="49" charset="-122"/>
              </a:rPr>
              <a:t> str.length() </a:t>
            </a:r>
            <a:r>
              <a:rPr lang="zh-CN" altLang="en-US" sz="2400">
                <a:solidFill>
                  <a:srgbClr val="002060"/>
                </a:solidFill>
                <a:ea typeface="黑体" panose="02010609060101010101" pitchFamily="49" charset="-122"/>
              </a:rPr>
              <a:t>返回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字符串长度</a:t>
            </a:r>
            <a:endParaRPr lang="en-US" altLang="zh-CN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6EF1FAC-E6C7-7B2E-5F7B-A2BD17AD5A4D}"/>
              </a:ext>
            </a:extLst>
          </p:cNvPr>
          <p:cNvSpPr txBox="1">
            <a:spLocks/>
          </p:cNvSpPr>
          <p:nvPr/>
        </p:nvSpPr>
        <p:spPr>
          <a:xfrm>
            <a:off x="3463413" y="-27992"/>
            <a:ext cx="5265173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字符串</a:t>
            </a:r>
            <a:r>
              <a:rPr lang="en-US" altLang="zh-CN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98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0B56A84-2621-A399-830B-303184B1C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627446"/>
              </p:ext>
            </p:extLst>
          </p:nvPr>
        </p:nvGraphicFramePr>
        <p:xfrm>
          <a:off x="2556587" y="691794"/>
          <a:ext cx="7407199" cy="606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7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使用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4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isalpha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判断一个字符是否是字母，若是返回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true</a:t>
                      </a:r>
                      <a:r>
                        <a:rPr lang="zh-CN" altLang="en-US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，否则返回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false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if(</a:t>
                      </a:r>
                      <a:r>
                        <a:rPr lang="en-US" altLang="zh-CN" sz="18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isalpha</a:t>
                      </a:r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(a[</a:t>
                      </a:r>
                      <a:r>
                        <a:rPr lang="en-US" altLang="zh-CN" sz="18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</a:t>
                      </a:r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])</a:t>
                      </a:r>
                      <a:r>
                        <a:rPr lang="zh-CN" altLang="en-US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）</a:t>
                      </a:r>
                      <a:endParaRPr lang="en-US" altLang="zh-CN" sz="18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 </a:t>
                      </a:r>
                      <a:r>
                        <a:rPr lang="en-US" altLang="zh-CN" sz="18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cout</a:t>
                      </a:r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&lt;&lt;</a:t>
                      </a:r>
                      <a:r>
                        <a:rPr lang="zh-CN" altLang="en-US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</a:t>
                      </a:r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yes</a:t>
                      </a:r>
                      <a:r>
                        <a:rPr lang="zh-CN" altLang="en-US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”</a:t>
                      </a:r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;</a:t>
                      </a: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else</a:t>
                      </a: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 </a:t>
                      </a:r>
                      <a:r>
                        <a:rPr lang="en-US" altLang="zh-CN" sz="18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cout</a:t>
                      </a:r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&lt;&lt;“no”;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4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isdigit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kern="120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判断一个字符是否是十进制数字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,</a:t>
                      </a:r>
                      <a:r>
                        <a:rPr lang="zh-CN" altLang="en-US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若是返回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true</a:t>
                      </a:r>
                      <a:r>
                        <a:rPr lang="zh-CN" altLang="en-US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，否则返回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false</a:t>
                      </a:r>
                    </a:p>
                    <a:p>
                      <a:pPr algn="l"/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if(</a:t>
                      </a:r>
                      <a:r>
                        <a:rPr lang="en-US" altLang="zh-CN" sz="18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isdigit</a:t>
                      </a:r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(a[</a:t>
                      </a:r>
                      <a:r>
                        <a:rPr lang="en-US" altLang="zh-CN" sz="18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</a:t>
                      </a:r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])</a:t>
                      </a:r>
                      <a:r>
                        <a:rPr lang="zh-CN" altLang="en-US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）</a:t>
                      </a:r>
                      <a:endParaRPr lang="en-US" altLang="zh-CN" sz="18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 </a:t>
                      </a:r>
                      <a:r>
                        <a:rPr lang="en-US" altLang="zh-CN" sz="18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cout</a:t>
                      </a:r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&lt;&lt;</a:t>
                      </a:r>
                      <a:r>
                        <a:rPr lang="zh-CN" altLang="en-US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</a:t>
                      </a:r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yes</a:t>
                      </a:r>
                      <a:r>
                        <a:rPr lang="zh-CN" altLang="en-US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”</a:t>
                      </a:r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;</a:t>
                      </a: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else</a:t>
                      </a: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 </a:t>
                      </a:r>
                      <a:r>
                        <a:rPr lang="en-US" altLang="zh-CN" sz="18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cout</a:t>
                      </a:r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&lt;&lt;“no”;</a:t>
                      </a:r>
                      <a:endParaRPr lang="zh-CN" altLang="en-US" sz="18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4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isupper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kern="120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判断一个字符是否是大写字母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,</a:t>
                      </a:r>
                      <a:r>
                        <a:rPr lang="zh-CN" altLang="en-US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若是返回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true</a:t>
                      </a:r>
                      <a:r>
                        <a:rPr lang="zh-CN" altLang="en-US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，否则返回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false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if(</a:t>
                      </a:r>
                      <a:r>
                        <a:rPr lang="en-US" altLang="zh-CN" sz="18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isupper</a:t>
                      </a:r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(a[</a:t>
                      </a:r>
                      <a:r>
                        <a:rPr lang="en-US" altLang="zh-CN" sz="18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</a:t>
                      </a:r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])</a:t>
                      </a:r>
                      <a:r>
                        <a:rPr lang="zh-CN" altLang="en-US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）</a:t>
                      </a:r>
                      <a:endParaRPr lang="en-US" altLang="zh-CN" sz="18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 </a:t>
                      </a:r>
                      <a:r>
                        <a:rPr lang="en-US" altLang="zh-CN" sz="18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cout</a:t>
                      </a:r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&lt;&lt;</a:t>
                      </a:r>
                      <a:r>
                        <a:rPr lang="zh-CN" altLang="en-US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</a:t>
                      </a:r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yes</a:t>
                      </a:r>
                      <a:r>
                        <a:rPr lang="zh-CN" altLang="en-US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”</a:t>
                      </a:r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;</a:t>
                      </a: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else</a:t>
                      </a: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 </a:t>
                      </a:r>
                      <a:r>
                        <a:rPr lang="en-US" altLang="zh-CN" sz="18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cout</a:t>
                      </a:r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&lt;&lt;“no”;</a:t>
                      </a:r>
                      <a:endParaRPr lang="zh-CN" altLang="en-US" sz="18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94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islower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kern="120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判断一个字符是否是小写字母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,</a:t>
                      </a:r>
                      <a:r>
                        <a:rPr lang="zh-CN" altLang="en-US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若是返回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true</a:t>
                      </a:r>
                      <a:r>
                        <a:rPr lang="zh-CN" altLang="en-US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，否则返回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false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if(</a:t>
                      </a:r>
                      <a:r>
                        <a:rPr lang="en-US" altLang="zh-CN" sz="18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islower</a:t>
                      </a:r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(a[</a:t>
                      </a:r>
                      <a:r>
                        <a:rPr lang="en-US" altLang="zh-CN" sz="18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</a:t>
                      </a:r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])</a:t>
                      </a:r>
                      <a:r>
                        <a:rPr lang="zh-CN" altLang="en-US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）</a:t>
                      </a:r>
                      <a:endParaRPr lang="en-US" altLang="zh-CN" sz="18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 </a:t>
                      </a:r>
                      <a:r>
                        <a:rPr lang="en-US" altLang="zh-CN" sz="18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cout</a:t>
                      </a:r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&lt;&lt;</a:t>
                      </a:r>
                      <a:r>
                        <a:rPr lang="zh-CN" altLang="en-US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</a:t>
                      </a:r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yes</a:t>
                      </a:r>
                      <a:r>
                        <a:rPr lang="zh-CN" altLang="en-US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”</a:t>
                      </a:r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;</a:t>
                      </a: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else</a:t>
                      </a: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 </a:t>
                      </a:r>
                      <a:r>
                        <a:rPr lang="en-US" altLang="zh-CN" sz="18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cout</a:t>
                      </a:r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&lt;&lt;“no”;</a:t>
                      </a:r>
                      <a:endParaRPr lang="zh-CN" altLang="en-US" sz="18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tolower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0" i="0" kern="120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将大写字母转换为小写字母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 A=</a:t>
                      </a:r>
                      <a:r>
                        <a:rPr lang="en-US" altLang="zh-CN" sz="18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tolower</a:t>
                      </a:r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(a[</a:t>
                      </a:r>
                      <a:r>
                        <a:rPr lang="en-US" altLang="zh-CN" sz="18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</a:t>
                      </a:r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])</a:t>
                      </a:r>
                      <a:endParaRPr lang="zh-CN" altLang="en-US" sz="18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toupper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0" i="0" kern="120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将小写字母转换为大写字母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 a=</a:t>
                      </a:r>
                      <a:r>
                        <a:rPr lang="en-US" altLang="zh-CN" sz="18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tolower</a:t>
                      </a:r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(A[</a:t>
                      </a:r>
                      <a:r>
                        <a:rPr lang="en-US" altLang="zh-CN" sz="18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</a:t>
                      </a:r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])</a:t>
                      </a:r>
                      <a:endParaRPr lang="zh-CN" altLang="en-US" sz="18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F16CBFD-93AA-5F73-5F61-4CCCD1562D51}"/>
              </a:ext>
            </a:extLst>
          </p:cNvPr>
          <p:cNvSpPr txBox="1">
            <a:spLocks/>
          </p:cNvSpPr>
          <p:nvPr/>
        </p:nvSpPr>
        <p:spPr>
          <a:xfrm>
            <a:off x="3463413" y="-27992"/>
            <a:ext cx="5265173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字符操作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693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EC8D-2DDB-BB4E-B27C-5AB96A5E820D}"/>
              </a:ext>
            </a:extLst>
          </p:cNvPr>
          <p:cNvSpPr txBox="1">
            <a:spLocks/>
          </p:cNvSpPr>
          <p:nvPr/>
        </p:nvSpPr>
        <p:spPr>
          <a:xfrm>
            <a:off x="2593233" y="0"/>
            <a:ext cx="7005534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字符数组与字符串操作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3F631DF-773C-9D73-19DA-81DF20710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955469"/>
              </p:ext>
            </p:extLst>
          </p:nvPr>
        </p:nvGraphicFramePr>
        <p:xfrm>
          <a:off x="2160718" y="719261"/>
          <a:ext cx="8424936" cy="596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6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字符数组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string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4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定义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 a[10000];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string </a:t>
                      </a:r>
                      <a:r>
                        <a:rPr lang="en-US" altLang="zh-CN" sz="20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a,b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字符串长度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strlen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(a)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a.length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  <a:r>
                        <a:rPr lang="zh-CN" altLang="en-US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或</a:t>
                      </a:r>
                      <a:r>
                        <a:rPr lang="en-US" altLang="zh-CN" sz="20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a.size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字符串中不存在空格的读取输出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cin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&gt;&gt;a;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cout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&lt;&lt;a;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cin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&gt;&gt;a;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cout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&lt;&lt;a;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字符串中存在空格的读取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gets(a);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getline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en-US" altLang="zh-CN" sz="20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cin,a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);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50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支持的函数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isalpha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isdigit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isupper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islower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strcat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(),</a:t>
                      </a:r>
                      <a:r>
                        <a:rPr lang="en-US" altLang="zh-CN" sz="20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strcpy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(),</a:t>
                      </a:r>
                      <a:r>
                        <a:rPr lang="en-US" altLang="zh-CN" sz="20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strcmp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isalpha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sz="20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isdigit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sz="20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isupper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sz="20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islower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sz="20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a.find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(b)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61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特殊操作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 b="0" i="0" kern="1200" dirty="0">
                        <a:solidFill>
                          <a:srgbClr val="00206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a=“</a:t>
                      </a:r>
                      <a:r>
                        <a:rPr lang="en-US" altLang="zh-CN" sz="20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abc</a:t>
                      </a: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”;</a:t>
                      </a:r>
                    </a:p>
                    <a:p>
                      <a:pPr algn="l"/>
                      <a:r>
                        <a:rPr lang="en-US" altLang="zh-CN" sz="2000" dirty="0" err="1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a+b</a:t>
                      </a:r>
                      <a:endParaRPr lang="en-US" altLang="zh-CN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l"/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a&gt;b</a:t>
                      </a:r>
                    </a:p>
                    <a:p>
                      <a:pPr algn="l"/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a&lt;b</a:t>
                      </a:r>
                    </a:p>
                    <a:p>
                      <a:pPr algn="l"/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a==b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22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83156" y="155097"/>
            <a:ext cx="5265173" cy="817880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几位数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9A28047D-D2F3-D0DA-4554-E413CA9A3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812" y="1897515"/>
            <a:ext cx="10441859" cy="378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输入一个正整数，判断它是几位数。</a:t>
            </a:r>
            <a:endParaRPr lang="en-US" altLang="zh-CN" sz="20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输入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格式: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输入一个正整数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输出一个正整数，表示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的位数</a:t>
            </a:r>
            <a:endParaRPr lang="en-US" altLang="zh-CN" sz="20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例输入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346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	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79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83156" y="155097"/>
            <a:ext cx="5265173" cy="817880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WM</a:t>
            </a:r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反转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9A28047D-D2F3-D0DA-4554-E413CA9A3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812" y="1378475"/>
            <a:ext cx="10441859" cy="40934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输入一个字符串，该字符串只含有‘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W’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和‘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M’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，现在将这个字符串的偶数位反转（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反转后为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反转后为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），输出反转后的字符串 。</a:t>
            </a:r>
            <a:endParaRPr lang="en-US" altLang="zh-CN" sz="20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一个只有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的字符串</a:t>
            </a:r>
            <a:endParaRPr lang="en-US" altLang="zh-CN" sz="20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一个字符串，将输入的字符串进行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WM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反转后输出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例输入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WMWM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WWWW	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841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B2AF98-1823-25F6-B249-2E1A3852E97C}"/>
              </a:ext>
            </a:extLst>
          </p:cNvPr>
          <p:cNvSpPr txBox="1"/>
          <p:nvPr/>
        </p:nvSpPr>
        <p:spPr>
          <a:xfrm>
            <a:off x="1079798" y="1704016"/>
            <a:ext cx="9426575" cy="52197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变量是一个可以变化的量，是存储信息的容器。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606810-889C-6202-102F-C1733E50B2CC}"/>
              </a:ext>
            </a:extLst>
          </p:cNvPr>
          <p:cNvSpPr/>
          <p:nvPr/>
        </p:nvSpPr>
        <p:spPr>
          <a:xfrm>
            <a:off x="1169957" y="680375"/>
            <a:ext cx="126188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3900" b="1" kern="0" spc="3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A2D7D0C-FCFB-FE90-0540-DEB1F529A93E}"/>
              </a:ext>
            </a:extLst>
          </p:cNvPr>
          <p:cNvGrpSpPr/>
          <p:nvPr/>
        </p:nvGrpSpPr>
        <p:grpSpPr>
          <a:xfrm>
            <a:off x="1169956" y="2666277"/>
            <a:ext cx="10166737" cy="3141735"/>
            <a:chOff x="942994" y="2778244"/>
            <a:chExt cx="6104890" cy="314173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24F2679-DE22-0BEC-2A9D-88EE772169B8}"/>
                </a:ext>
              </a:extLst>
            </p:cNvPr>
            <p:cNvSpPr/>
            <p:nvPr/>
          </p:nvSpPr>
          <p:spPr>
            <a:xfrm>
              <a:off x="942994" y="3500874"/>
              <a:ext cx="6096000" cy="70675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indent="0">
                <a:buFont typeface="Wingdings" panose="05000000000000000000" pitchFamily="2" charset="2"/>
                <a:buNone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区分大小写，意思是大写和小写是不同的， 所以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teacher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Teacher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TEACHER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是三个不同的名字；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040E35F-AE3E-4851-8E58-D270E3285846}"/>
                </a:ext>
              </a:extLst>
            </p:cNvPr>
            <p:cNvSpPr/>
            <p:nvPr/>
          </p:nvSpPr>
          <p:spPr>
            <a:xfrm>
              <a:off x="942994" y="4398185"/>
              <a:ext cx="6102409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0">
                <a:buFont typeface="Wingdings" panose="05000000000000000000" pitchFamily="2" charset="2"/>
                <a:buNone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变量名不能以数字开头，所以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4name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不能作为变量名；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EDED14A-D116-3BFE-6173-DB461F637267}"/>
                </a:ext>
              </a:extLst>
            </p:cNvPr>
            <p:cNvSpPr/>
            <p:nvPr/>
          </p:nvSpPr>
          <p:spPr>
            <a:xfrm>
              <a:off x="942994" y="4970070"/>
              <a:ext cx="3556981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0">
                <a:buFont typeface="Wingdings" panose="05000000000000000000" pitchFamily="2" charset="2"/>
                <a:buNone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变量名不能包含空格</a:t>
              </a:r>
              <a:endParaRPr lang="zh-CN" altLang="en-US" sz="20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016E6F3-EBB3-021D-47FC-3C1F8CB3556F}"/>
                </a:ext>
              </a:extLst>
            </p:cNvPr>
            <p:cNvSpPr/>
            <p:nvPr/>
          </p:nvSpPr>
          <p:spPr>
            <a:xfrm>
              <a:off x="942994" y="5521199"/>
              <a:ext cx="3556981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0">
                <a:buFont typeface="Wingdings" panose="05000000000000000000" pitchFamily="2" charset="2"/>
                <a:buNone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变量名不能和关键字重名</a:t>
              </a:r>
              <a:endParaRPr lang="zh-CN" altLang="en-US" sz="20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DA98137-3D0F-0016-7807-8E6D2B2AD343}"/>
                </a:ext>
              </a:extLst>
            </p:cNvPr>
            <p:cNvSpPr/>
            <p:nvPr/>
          </p:nvSpPr>
          <p:spPr>
            <a:xfrm>
              <a:off x="951884" y="2778244"/>
              <a:ext cx="6096000" cy="39878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变量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命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名可以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由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字母、数字和下划线（_）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组成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。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2040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83156" y="155097"/>
            <a:ext cx="5265173" cy="817880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收集瓶盖赢大奖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9A28047D-D2F3-D0DA-4554-E413CA9A3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696" y="972977"/>
            <a:ext cx="10441859" cy="5632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某饮料公司最近推出了一个“收集瓶盖赢大奖”的活动：如果你拥有 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印有“幸运”或 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 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个印有“鼓励”的瓶盖，就可以兑换一个神秘大奖。现分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别给出你拥有的印有“幸运”和“鼓励”的瓶盖数，判断是否可以去兑换大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输入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格式: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第一行，一个正整数 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，表示接下来有 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行数据；以下 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行，每行包含两个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整数分别是印有“幸运”和“鼓励”的瓶盖数，用一个空格隔开。</a:t>
            </a:r>
            <a:endParaRPr lang="en-US" altLang="zh-CN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对于每行数据输出一行。若可以兑换大奖，则输出 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，否则输出 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11 19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3 19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58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83156" y="155097"/>
            <a:ext cx="5265173" cy="817880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字符统计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9A28047D-D2F3-D0DA-4554-E413CA9A3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1328482"/>
            <a:ext cx="10441859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编程统计输入句子中出现“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lanqiao”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字样的个数。（注意，“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lanqiao”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字样可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以是不同大小写字母的组合，例如：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LanQIAO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LanQiao 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endParaRPr lang="zh-CN" altLang="en-US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输入一个字符串（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0≤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字符串长度≤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输出该字符串中“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lanqiao”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字样出现的次数。（注意：“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lanqiao”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字样可以是不同大小写字母的组合）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例输入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Lanqiaoqingshao, lanqiaojingsai, Lanqiaoceping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例输出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	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431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83156" y="155097"/>
            <a:ext cx="5265173" cy="817880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咪咪喝水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9A28047D-D2F3-D0DA-4554-E413CA9A3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762815"/>
            <a:ext cx="10441859" cy="5940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咪咪是一只聪明的小老鼠，她正在四处找水喝呢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她发现了一些水罐，里面都有水。聪明的咪咪自然有办法：她转过身来，把尾巴放进去浸湿，再喝尾巴上的水就好了。我们已知每个水罐里水面到水罐口的距离，还知道咪咪的尾巴最多可以伸进水罐口 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厘米。假设尾巴够到就能浸湿，请你判断一下：有多少个水罐中的水可以被咪咪喝到？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口的距离，还知道咪咪的尾巴最多可以伸进水罐口 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厘米</a:t>
            </a:r>
            <a:endParaRPr lang="zh-CN" altLang="en-US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输入一个字符串（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0≤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字符串长度≤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）。第一行为两个整数 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1&lt;=n&lt;=20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10&lt;=t&lt;=20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），分别表示水罐的数量和咪咪的尾巴可以够到的最大深度。之后一行中有 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个用空格分开的整数，分别表示每个水罐中水面到水罐口的距离。</a:t>
            </a:r>
            <a:endParaRPr lang="en-US" altLang="zh-CN" sz="20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只有一个整数，表示有多少个水罐中的水可以被咪咪喝到。</a:t>
            </a:r>
            <a:endParaRPr lang="en-US" altLang="zh-CN" sz="20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例输入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5 10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8 7 13 5 12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例输出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	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75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FB2F13-86BA-0797-1C42-BED68E4A68A0}"/>
              </a:ext>
            </a:extLst>
          </p:cNvPr>
          <p:cNvSpPr txBox="1"/>
          <p:nvPr/>
        </p:nvSpPr>
        <p:spPr>
          <a:xfrm>
            <a:off x="620627" y="529020"/>
            <a:ext cx="87214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>
                <a:latin typeface="Times New Roman" panose="02020603050405020304" pitchFamily="18" charset="0"/>
                <a:ea typeface="Arial Unicode MS" panose="020B0604020202020204" charset="-122"/>
              </a:rPr>
              <a:t>变量是存储单元</a:t>
            </a:r>
            <a:endParaRPr kumimoji="1" lang="en-US" altLang="zh-CN" sz="2400"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endParaRPr kumimoji="1" lang="zh-CN" altLang="en-US" sz="2400"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r>
              <a:rPr kumimoji="1" lang="zh-CN" altLang="en-US" sz="2400">
                <a:latin typeface="Times New Roman" panose="02020603050405020304" pitchFamily="18" charset="0"/>
                <a:ea typeface="Arial Unicode MS" panose="020B0604020202020204" charset="-122"/>
              </a:rPr>
              <a:t>变量定义：申请指定类型的存储空间，并以指定标识符命名</a:t>
            </a:r>
            <a:endParaRPr kumimoji="1" lang="en-US" altLang="zh-CN" sz="2400"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endParaRPr kumimoji="1" lang="zh-CN" altLang="en-US" sz="2400"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r>
              <a:rPr kumimoji="1" lang="zh-CN" altLang="en-US" sz="2400">
                <a:latin typeface="Times New Roman" panose="02020603050405020304" pitchFamily="18" charset="0"/>
                <a:ea typeface="Arial Unicode MS" panose="020B0604020202020204" charset="-122"/>
              </a:rPr>
              <a:t>变量定义形式：类型  标识符</a:t>
            </a:r>
            <a:r>
              <a:rPr kumimoji="1" lang="en-US" altLang="zh-CN" sz="2400">
                <a:latin typeface="Times New Roman" panose="02020603050405020304" pitchFamily="18" charset="0"/>
                <a:ea typeface="Arial Unicode MS" panose="020B0604020202020204" charset="-122"/>
              </a:rPr>
              <a:t>,</a:t>
            </a:r>
            <a:r>
              <a:rPr kumimoji="1" lang="zh-CN" altLang="en-US" sz="2400">
                <a:latin typeface="Times New Roman" panose="02020603050405020304" pitchFamily="18" charset="0"/>
                <a:ea typeface="Arial Unicode MS" panose="020B0604020202020204" charset="-122"/>
              </a:rPr>
              <a:t> 标识符</a:t>
            </a:r>
            <a:r>
              <a:rPr kumimoji="1" lang="en-US" altLang="zh-CN" sz="2400">
                <a:latin typeface="Times New Roman" panose="02020603050405020304" pitchFamily="18" charset="0"/>
                <a:ea typeface="Arial Unicode MS" panose="020B0604020202020204" charset="-122"/>
              </a:rPr>
              <a:t>,</a:t>
            </a:r>
            <a:r>
              <a:rPr kumimoji="1" lang="zh-CN" altLang="en-US" sz="2400">
                <a:latin typeface="Times New Roman" panose="02020603050405020304" pitchFamily="18" charset="0"/>
                <a:ea typeface="Arial Unicode MS" panose="020B0604020202020204" charset="-122"/>
              </a:rPr>
              <a:t> </a:t>
            </a:r>
            <a:r>
              <a:rPr kumimoji="1" lang="en-US" altLang="zh-CN" sz="2400">
                <a:latin typeface="Times New Roman" panose="02020603050405020304" pitchFamily="18" charset="0"/>
                <a:ea typeface="Arial Unicode MS" panose="020B0604020202020204" charset="-122"/>
              </a:rPr>
              <a:t>… ,</a:t>
            </a:r>
            <a:r>
              <a:rPr kumimoji="1" lang="zh-CN" altLang="en-US" sz="2400">
                <a:latin typeface="Times New Roman" panose="02020603050405020304" pitchFamily="18" charset="0"/>
                <a:ea typeface="Arial Unicode MS" panose="020B0604020202020204" charset="-122"/>
              </a:rPr>
              <a:t> 标识符 </a:t>
            </a:r>
            <a:r>
              <a:rPr kumimoji="1" lang="en-US" altLang="zh-CN" sz="2400">
                <a:latin typeface="Times New Roman" panose="02020603050405020304" pitchFamily="18" charset="0"/>
                <a:ea typeface="Arial Unicode MS" panose="020B0604020202020204" charset="-122"/>
              </a:rPr>
              <a:t>;</a:t>
            </a:r>
            <a:r>
              <a:rPr kumimoji="1" lang="zh-CN" altLang="en-US" sz="2400">
                <a:latin typeface="Times New Roman" panose="02020603050405020304" pitchFamily="18" charset="0"/>
                <a:ea typeface="Arial Unicode MS" panose="020B0604020202020204" charset="-122"/>
              </a:rPr>
              <a:t>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A76BDD-9F6D-5635-C74D-9617B117A386}"/>
              </a:ext>
            </a:extLst>
          </p:cNvPr>
          <p:cNvSpPr txBox="1"/>
          <p:nvPr/>
        </p:nvSpPr>
        <p:spPr>
          <a:xfrm>
            <a:off x="620627" y="2621249"/>
            <a:ext cx="109728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>
                <a:latin typeface="Times New Roman" panose="02020603050405020304" pitchFamily="18" charset="0"/>
                <a:ea typeface="Arial Unicode MS" panose="020B0604020202020204" charset="-122"/>
              </a:rPr>
              <a:t>常量是有类型的数据，变量在某一固定时刻用来存储一个常量，因此也应有相应的类型。如整型变量用来存储整数，实型变量用来存储实数。变量的类型，可以是标准数据类型</a:t>
            </a:r>
            <a:r>
              <a:rPr kumimoji="1" lang="en-US" altLang="zh-CN" sz="2400">
                <a:latin typeface="Times New Roman" panose="02020603050405020304" pitchFamily="18" charset="0"/>
                <a:ea typeface="Arial Unicode MS" panose="020B0604020202020204" charset="-122"/>
              </a:rPr>
              <a:t>int</a:t>
            </a:r>
            <a:r>
              <a:rPr kumimoji="1" lang="zh-CN" altLang="en-US" sz="2400">
                <a:latin typeface="Times New Roman" panose="02020603050405020304" pitchFamily="18" charset="0"/>
                <a:ea typeface="Arial Unicode MS" panose="020B0604020202020204" charset="-122"/>
              </a:rPr>
              <a:t>、</a:t>
            </a:r>
            <a:r>
              <a:rPr kumimoji="1" lang="en-US" altLang="zh-CN" sz="2400">
                <a:latin typeface="Times New Roman" panose="02020603050405020304" pitchFamily="18" charset="0"/>
                <a:ea typeface="Arial Unicode MS" panose="020B0604020202020204" charset="-122"/>
              </a:rPr>
              <a:t>short</a:t>
            </a:r>
            <a:r>
              <a:rPr kumimoji="1" lang="zh-CN" altLang="en-US" sz="2400">
                <a:latin typeface="Times New Roman" panose="02020603050405020304" pitchFamily="18" charset="0"/>
                <a:ea typeface="Arial Unicode MS" panose="020B0604020202020204" charset="-122"/>
              </a:rPr>
              <a:t>、</a:t>
            </a:r>
            <a:r>
              <a:rPr kumimoji="1" lang="en-US" altLang="zh-CN" sz="2400">
                <a:latin typeface="Times New Roman" panose="02020603050405020304" pitchFamily="18" charset="0"/>
                <a:ea typeface="Arial Unicode MS" panose="020B0604020202020204" charset="-122"/>
              </a:rPr>
              <a:t>long</a:t>
            </a:r>
            <a:r>
              <a:rPr kumimoji="1" lang="zh-CN" altLang="en-US" sz="2400">
                <a:latin typeface="Times New Roman" panose="02020603050405020304" pitchFamily="18" charset="0"/>
                <a:ea typeface="Arial Unicode MS" panose="020B0604020202020204" charset="-122"/>
              </a:rPr>
              <a:t>、</a:t>
            </a:r>
            <a:r>
              <a:rPr kumimoji="1" lang="en-US" altLang="zh-CN" sz="2400">
                <a:latin typeface="Times New Roman" panose="02020603050405020304" pitchFamily="18" charset="0"/>
                <a:ea typeface="Arial Unicode MS" panose="020B0604020202020204" charset="-122"/>
              </a:rPr>
              <a:t>float</a:t>
            </a:r>
            <a:r>
              <a:rPr kumimoji="1" lang="zh-CN" altLang="en-US" sz="2400">
                <a:latin typeface="Times New Roman" panose="02020603050405020304" pitchFamily="18" charset="0"/>
                <a:ea typeface="Arial Unicode MS" panose="020B0604020202020204" charset="-122"/>
              </a:rPr>
              <a:t>、</a:t>
            </a:r>
            <a:r>
              <a:rPr kumimoji="1" lang="en-US" altLang="zh-CN" sz="2400">
                <a:latin typeface="Times New Roman" panose="02020603050405020304" pitchFamily="18" charset="0"/>
                <a:ea typeface="Arial Unicode MS" panose="020B0604020202020204" charset="-122"/>
              </a:rPr>
              <a:t>double</a:t>
            </a:r>
            <a:r>
              <a:rPr kumimoji="1" lang="zh-CN" altLang="en-US" sz="2400">
                <a:latin typeface="Times New Roman" panose="02020603050405020304" pitchFamily="18" charset="0"/>
                <a:ea typeface="Arial Unicode MS" panose="020B0604020202020204" charset="-122"/>
              </a:rPr>
              <a:t>和</a:t>
            </a:r>
            <a:r>
              <a:rPr kumimoji="1" lang="en-US" altLang="zh-CN" sz="2400">
                <a:latin typeface="Times New Roman" panose="02020603050405020304" pitchFamily="18" charset="0"/>
                <a:ea typeface="Arial Unicode MS" panose="020B0604020202020204" charset="-122"/>
              </a:rPr>
              <a:t>char</a:t>
            </a:r>
            <a:r>
              <a:rPr kumimoji="1" lang="zh-CN" altLang="en-US" sz="2400">
                <a:latin typeface="Times New Roman" panose="02020603050405020304" pitchFamily="18" charset="0"/>
                <a:ea typeface="Arial Unicode MS" panose="020B0604020202020204" charset="-122"/>
              </a:rPr>
              <a:t>等，也可以是用户自定义的各种类型。</a:t>
            </a:r>
            <a:endParaRPr kumimoji="1" lang="en-US" altLang="zh-CN" sz="2400"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endParaRPr kumimoji="1" lang="zh-CN" altLang="en-US" sz="2400"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r>
              <a:rPr kumimoji="1" lang="zh-CN" altLang="en-US" sz="2400">
                <a:latin typeface="Times New Roman" panose="02020603050405020304" pitchFamily="18" charset="0"/>
                <a:ea typeface="Arial Unicode MS" panose="020B0604020202020204" charset="-122"/>
              </a:rPr>
              <a:t>变量一经定义系统就在计算机内存中为其分配一个存储空间。在程序中使用到变量时，就在相应的内存中存入数据或取出数据，这种操作称为变量的访问。</a:t>
            </a:r>
          </a:p>
          <a:p>
            <a:b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zh-CN" alt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14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A36DA36-8DF3-521B-21E3-95C2EBE27269}"/>
              </a:ext>
            </a:extLst>
          </p:cNvPr>
          <p:cNvSpPr txBox="1">
            <a:spLocks/>
          </p:cNvSpPr>
          <p:nvPr/>
        </p:nvSpPr>
        <p:spPr>
          <a:xfrm>
            <a:off x="3583155" y="229742"/>
            <a:ext cx="5265173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基本数据类型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7515138-5EDF-D2C0-CCF9-D97E8B19A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342" y="1758146"/>
            <a:ext cx="9956800" cy="2995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sz="2667" b="0">
                <a:solidFill>
                  <a:srgbClr val="CC3300"/>
                </a:solidFill>
                <a:latin typeface="楷体_GB2312" pitchFamily="49" charset="-122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“</a:t>
            </a:r>
            <a:r>
              <a:rPr lang="zh-CN" altLang="en-US" sz="2667" b="0">
                <a:solidFill>
                  <a:schemeClr val="tx1"/>
                </a:solidFill>
                <a:latin typeface="楷体_GB2312" pitchFamily="49" charset="-122"/>
                <a:ea typeface="Arial Unicode MS" panose="020B0604020202020204" charset="-122"/>
                <a:cs typeface="Arial Unicode MS" panose="020B0604020202020204" charset="-122"/>
              </a:rPr>
              <a:t>类型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”</a:t>
            </a:r>
            <a:r>
              <a:rPr lang="zh-CN" altLang="en-US" sz="2667" b="0">
                <a:solidFill>
                  <a:schemeClr val="tx1"/>
                </a:solidFill>
                <a:latin typeface="楷体_GB2312" pitchFamily="49" charset="-122"/>
                <a:ea typeface="Arial Unicode MS" panose="020B0604020202020204" charset="-122"/>
                <a:cs typeface="Arial Unicode MS" panose="020B0604020202020204" charset="-122"/>
              </a:rPr>
              <a:t>是对数据的抽象 </a:t>
            </a:r>
          </a:p>
          <a:p>
            <a:pPr algn="just" eaLnBrk="1" hangingPunct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667" b="0">
                <a:solidFill>
                  <a:srgbClr val="CC3300"/>
                </a:solidFill>
                <a:latin typeface="楷体_GB2312" pitchFamily="49" charset="-122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667" b="0">
                <a:solidFill>
                  <a:schemeClr val="tx1"/>
                </a:solidFill>
                <a:latin typeface="楷体_GB2312" pitchFamily="49" charset="-122"/>
                <a:ea typeface="Arial Unicode MS" panose="020B0604020202020204" charset="-122"/>
                <a:cs typeface="Arial Unicode MS" panose="020B0604020202020204" charset="-122"/>
              </a:rPr>
              <a:t>类型相同的数据有相同的表示形式、存储格式以及相关的操作 </a:t>
            </a:r>
          </a:p>
          <a:p>
            <a:pPr algn="just" eaLnBrk="1" hangingPunct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667" b="0">
                <a:solidFill>
                  <a:srgbClr val="CC3300"/>
                </a:solidFill>
                <a:latin typeface="楷体_GB2312" pitchFamily="49" charset="-122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667" b="0">
                <a:solidFill>
                  <a:schemeClr val="tx1"/>
                </a:solidFill>
                <a:latin typeface="楷体_GB2312" pitchFamily="49" charset="-122"/>
                <a:ea typeface="Arial Unicode MS" panose="020B0604020202020204" charset="-122"/>
                <a:cs typeface="Arial Unicode MS" panose="020B0604020202020204" charset="-122"/>
              </a:rPr>
              <a:t>程序中使用的所有数据都必定属于某一种数据类型 </a:t>
            </a:r>
          </a:p>
        </p:txBody>
      </p:sp>
    </p:spTree>
    <p:extLst>
      <p:ext uri="{BB962C8B-B14F-4D97-AF65-F5344CB8AC3E}">
        <p14:creationId xmlns:p14="http://schemas.microsoft.com/office/powerpoint/2010/main" val="305877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9BF921BA-2E83-BAA2-A4BD-36D714857A1B}"/>
              </a:ext>
            </a:extLst>
          </p:cNvPr>
          <p:cNvGrpSpPr/>
          <p:nvPr/>
        </p:nvGrpSpPr>
        <p:grpSpPr>
          <a:xfrm>
            <a:off x="2617694" y="1238340"/>
            <a:ext cx="6751574" cy="4561265"/>
            <a:chOff x="1721955" y="2050104"/>
            <a:chExt cx="6751574" cy="456126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CD27E54-56CF-A3A6-6720-2740C40AAFAF}"/>
                </a:ext>
              </a:extLst>
            </p:cNvPr>
            <p:cNvSpPr txBox="1"/>
            <p:nvPr/>
          </p:nvSpPr>
          <p:spPr>
            <a:xfrm>
              <a:off x="1721955" y="4466164"/>
              <a:ext cx="137850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基本类型</a:t>
              </a:r>
            </a:p>
          </p:txBody>
        </p:sp>
        <p:sp>
          <p:nvSpPr>
            <p:cNvPr id="21" name="左大括号 20">
              <a:extLst>
                <a:ext uri="{FF2B5EF4-FFF2-40B4-BE49-F238E27FC236}">
                  <a16:creationId xmlns:a16="http://schemas.microsoft.com/office/drawing/2014/main" id="{E37FCE4D-7227-82D2-64DF-786786B54494}"/>
                </a:ext>
              </a:extLst>
            </p:cNvPr>
            <p:cNvSpPr/>
            <p:nvPr/>
          </p:nvSpPr>
          <p:spPr>
            <a:xfrm>
              <a:off x="3288953" y="2963578"/>
              <a:ext cx="292534" cy="3528392"/>
            </a:xfrm>
            <a:prstGeom prst="leftBrace">
              <a:avLst>
                <a:gd name="adj1" fmla="val 50666"/>
                <a:gd name="adj2" fmla="val 4973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CC07D0B-751C-51D9-D07A-105C2B31B233}"/>
                </a:ext>
              </a:extLst>
            </p:cNvPr>
            <p:cNvSpPr txBox="1"/>
            <p:nvPr/>
          </p:nvSpPr>
          <p:spPr>
            <a:xfrm>
              <a:off x="3749417" y="2729741"/>
              <a:ext cx="85913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整型</a:t>
              </a:r>
            </a:p>
          </p:txBody>
        </p:sp>
        <p:sp>
          <p:nvSpPr>
            <p:cNvPr id="23" name="左大括号 22">
              <a:extLst>
                <a:ext uri="{FF2B5EF4-FFF2-40B4-BE49-F238E27FC236}">
                  <a16:creationId xmlns:a16="http://schemas.microsoft.com/office/drawing/2014/main" id="{4EFCB542-FE02-E9DC-EAB8-AE9B44C9B782}"/>
                </a:ext>
              </a:extLst>
            </p:cNvPr>
            <p:cNvSpPr/>
            <p:nvPr/>
          </p:nvSpPr>
          <p:spPr>
            <a:xfrm>
              <a:off x="4772007" y="2085580"/>
              <a:ext cx="227118" cy="1485412"/>
            </a:xfrm>
            <a:prstGeom prst="leftBrace">
              <a:avLst>
                <a:gd name="adj1" fmla="val 34788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BF31E7C-F53F-9C47-4EBA-40A64457DDC0}"/>
                </a:ext>
              </a:extLst>
            </p:cNvPr>
            <p:cNvSpPr txBox="1"/>
            <p:nvPr/>
          </p:nvSpPr>
          <p:spPr>
            <a:xfrm>
              <a:off x="5051503" y="2594818"/>
              <a:ext cx="16938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基本整型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(int)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EE677CC-8483-BD2C-ECEF-3E03B46238D3}"/>
                </a:ext>
              </a:extLst>
            </p:cNvPr>
            <p:cNvSpPr txBox="1"/>
            <p:nvPr/>
          </p:nvSpPr>
          <p:spPr>
            <a:xfrm>
              <a:off x="5053542" y="2050104"/>
              <a:ext cx="184742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短整型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(short)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5A8E50C-1635-BC36-E592-26D3157AF5C7}"/>
                </a:ext>
              </a:extLst>
            </p:cNvPr>
            <p:cNvSpPr txBox="1"/>
            <p:nvPr/>
          </p:nvSpPr>
          <p:spPr>
            <a:xfrm>
              <a:off x="5050553" y="3172212"/>
              <a:ext cx="2278183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长整型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(long long)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48AE261-E5A8-6896-BABC-D9D8D4487B00}"/>
                </a:ext>
              </a:extLst>
            </p:cNvPr>
            <p:cNvSpPr txBox="1"/>
            <p:nvPr/>
          </p:nvSpPr>
          <p:spPr>
            <a:xfrm>
              <a:off x="3683352" y="4494128"/>
              <a:ext cx="1190713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浮点型</a:t>
              </a:r>
            </a:p>
          </p:txBody>
        </p:sp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C5EEBE47-195F-7097-E0F6-A5E5320DEF76}"/>
                </a:ext>
              </a:extLst>
            </p:cNvPr>
            <p:cNvSpPr/>
            <p:nvPr/>
          </p:nvSpPr>
          <p:spPr>
            <a:xfrm>
              <a:off x="4772007" y="4173674"/>
              <a:ext cx="229666" cy="1109535"/>
            </a:xfrm>
            <a:prstGeom prst="leftBrace">
              <a:avLst>
                <a:gd name="adj1" fmla="val 37434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C5C9725-28CC-985D-A20E-06BC052F9298}"/>
                </a:ext>
              </a:extLst>
            </p:cNvPr>
            <p:cNvSpPr txBox="1"/>
            <p:nvPr/>
          </p:nvSpPr>
          <p:spPr>
            <a:xfrm>
              <a:off x="5051503" y="3971690"/>
              <a:ext cx="2113591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单精度型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(float)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4208EDE-8C8C-A4E9-24DA-48A9A2A04E84}"/>
                </a:ext>
              </a:extLst>
            </p:cNvPr>
            <p:cNvSpPr txBox="1"/>
            <p:nvPr/>
          </p:nvSpPr>
          <p:spPr>
            <a:xfrm>
              <a:off x="5051503" y="4491572"/>
              <a:ext cx="251352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双精度型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(double)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79AE175-093F-3FCE-7D39-119B606C74A2}"/>
                </a:ext>
              </a:extLst>
            </p:cNvPr>
            <p:cNvSpPr txBox="1"/>
            <p:nvPr/>
          </p:nvSpPr>
          <p:spPr>
            <a:xfrm>
              <a:off x="5051503" y="5027962"/>
              <a:ext cx="3422026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扩展双精度型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(long double)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070FD0A-07B5-0394-B53C-49AAF2C9AE32}"/>
                </a:ext>
              </a:extLst>
            </p:cNvPr>
            <p:cNvSpPr txBox="1"/>
            <p:nvPr/>
          </p:nvSpPr>
          <p:spPr>
            <a:xfrm>
              <a:off x="3645204" y="5547844"/>
              <a:ext cx="158796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/>
                <a:t>字符型</a:t>
              </a:r>
              <a:r>
                <a:rPr lang="en-US" altLang="zh-CN"/>
                <a:t>(char)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0438227-4BF4-D9F4-486C-6EE782AAE165}"/>
                </a:ext>
              </a:extLst>
            </p:cNvPr>
            <p:cNvSpPr txBox="1"/>
            <p:nvPr/>
          </p:nvSpPr>
          <p:spPr>
            <a:xfrm>
              <a:off x="3645204" y="6212589"/>
              <a:ext cx="158796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/>
                <a:t>布尔型</a:t>
              </a:r>
              <a:r>
                <a:rPr lang="en-US" altLang="zh-CN" dirty="0"/>
                <a:t>(bool)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2601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381058-69A6-9D2B-B35E-F24CE79B9345}"/>
              </a:ext>
            </a:extLst>
          </p:cNvPr>
          <p:cNvSpPr txBox="1"/>
          <p:nvPr/>
        </p:nvSpPr>
        <p:spPr>
          <a:xfrm>
            <a:off x="1199456" y="430964"/>
            <a:ext cx="4896544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基本数据类型之整型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A0422C7-F051-4CD4-239F-3C3554258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77105"/>
              </p:ext>
            </p:extLst>
          </p:nvPr>
        </p:nvGraphicFramePr>
        <p:xfrm>
          <a:off x="1198985" y="1367192"/>
          <a:ext cx="10153128" cy="130355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8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1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8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9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19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上下限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有效位数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举例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6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整型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kern="0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  <a:r>
                        <a:rPr lang="en-US" altLang="zh-CN" sz="2400" kern="0" baseline="30000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en-US" altLang="zh-CN" sz="2400" kern="0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~2</a:t>
                      </a:r>
                      <a:r>
                        <a:rPr lang="en-US" altLang="zh-CN" sz="2400" kern="0" baseline="30000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en-US" altLang="zh-CN" sz="2400" kern="0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kumimoji="0" lang="zh-CN" alt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6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长整型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kern="0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  <a:r>
                        <a:rPr lang="en-US" altLang="zh-CN" sz="2400" kern="0" baseline="30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</a:t>
                      </a:r>
                      <a:r>
                        <a:rPr lang="en-US" altLang="zh-CN" sz="2400" kern="0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~2</a:t>
                      </a:r>
                      <a:r>
                        <a:rPr lang="en-US" altLang="zh-CN" sz="2400" kern="0" baseline="30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</a:t>
                      </a:r>
                      <a:r>
                        <a:rPr lang="en-US" altLang="zh-CN" sz="2400" kern="0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 </a:t>
                      </a:r>
                      <a:r>
                        <a:rPr lang="en-US" altLang="zh-CN" sz="2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764B680-FF2F-11F4-5A8A-5ED76440D504}"/>
              </a:ext>
            </a:extLst>
          </p:cNvPr>
          <p:cNvSpPr txBox="1"/>
          <p:nvPr/>
        </p:nvSpPr>
        <p:spPr>
          <a:xfrm>
            <a:off x="1270993" y="2951368"/>
            <a:ext cx="2964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整型数据直接赋值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D90098-0900-CB3A-7D44-BCED569E00D5}"/>
              </a:ext>
            </a:extLst>
          </p:cNvPr>
          <p:cNvSpPr txBox="1"/>
          <p:nvPr/>
        </p:nvSpPr>
        <p:spPr>
          <a:xfrm>
            <a:off x="1296646" y="3959480"/>
            <a:ext cx="3573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整型数据除法中的取整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2ADF17-5354-B563-9E90-5C61B99BA840}"/>
              </a:ext>
            </a:extLst>
          </p:cNvPr>
          <p:cNvSpPr txBox="1"/>
          <p:nvPr/>
        </p:nvSpPr>
        <p:spPr>
          <a:xfrm>
            <a:off x="1270993" y="4967592"/>
            <a:ext cx="3878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运算时要防止溢出的发生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F37ABD-8703-F1B9-A9EC-60656732AE1A}"/>
              </a:ext>
            </a:extLst>
          </p:cNvPr>
          <p:cNvSpPr txBox="1"/>
          <p:nvPr/>
        </p:nvSpPr>
        <p:spPr>
          <a:xfrm>
            <a:off x="1924880" y="3455424"/>
            <a:ext cx="27539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= 100;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6129C4-A5B6-7A07-5BD4-A9F09C7E2FEA}"/>
              </a:ext>
            </a:extLst>
          </p:cNvPr>
          <p:cNvSpPr txBox="1"/>
          <p:nvPr/>
        </p:nvSpPr>
        <p:spPr>
          <a:xfrm>
            <a:off x="1919065" y="4463536"/>
            <a:ext cx="2732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 = 5/2;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168A8C-AA24-543D-F1B4-C47B258B99B6}"/>
              </a:ext>
            </a:extLst>
          </p:cNvPr>
          <p:cNvSpPr txBox="1"/>
          <p:nvPr/>
        </p:nvSpPr>
        <p:spPr>
          <a:xfrm>
            <a:off x="1928291" y="5432739"/>
            <a:ext cx="36631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max =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2147483647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min = -2147483648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3086F7CE-8D33-0E7B-FFFE-AF5DC03A3A79}"/>
              </a:ext>
            </a:extLst>
          </p:cNvPr>
          <p:cNvSpPr/>
          <p:nvPr/>
        </p:nvSpPr>
        <p:spPr>
          <a:xfrm>
            <a:off x="5231433" y="3743456"/>
            <a:ext cx="3960440" cy="626511"/>
          </a:xfrm>
          <a:prstGeom prst="wedgeRoundRectCallout">
            <a:avLst>
              <a:gd name="adj1" fmla="val -64269"/>
              <a:gd name="adj2" fmla="val 100875"/>
              <a:gd name="adj3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结果只取整数部分，结果是为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6D6EA7-6D06-0DFF-B901-7F1D5629B4D2}"/>
              </a:ext>
            </a:extLst>
          </p:cNvPr>
          <p:cNvSpPr txBox="1"/>
          <p:nvPr/>
        </p:nvSpPr>
        <p:spPr>
          <a:xfrm>
            <a:off x="5978590" y="5424917"/>
            <a:ext cx="6097554" cy="838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long long e = 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9223372036854775807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long long f = -9223372036854775808;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33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F5BA6B-A576-DABB-DC57-A66105C99120}"/>
              </a:ext>
            </a:extLst>
          </p:cNvPr>
          <p:cNvSpPr txBox="1"/>
          <p:nvPr/>
        </p:nvSpPr>
        <p:spPr>
          <a:xfrm>
            <a:off x="953500" y="403801"/>
            <a:ext cx="5256584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基本数据类型之浮点型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14C10B1-6492-DCB4-343C-9B91322C8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407660"/>
              </p:ext>
            </p:extLst>
          </p:nvPr>
        </p:nvGraphicFramePr>
        <p:xfrm>
          <a:off x="953500" y="1169170"/>
          <a:ext cx="10009112" cy="86787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08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19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数值范围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完全保证的有效位数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举例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6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单精度浮点型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-3.4e-38</a:t>
                      </a:r>
                      <a:r>
                        <a:rPr lang="zh-CN" altLang="en-US" sz="2400" dirty="0"/>
                        <a:t>～</a:t>
                      </a:r>
                      <a:r>
                        <a:rPr lang="en-US" altLang="zh-CN" sz="2400" dirty="0"/>
                        <a:t>3.4e+38</a:t>
                      </a:r>
                      <a:endParaRPr kumimoji="0" lang="zh-CN" alt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 </a:t>
                      </a:r>
                      <a:r>
                        <a:rPr lang="en-US" altLang="zh-CN" sz="2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96D2E4B-4E10-6013-69EC-B47DC6FC4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55464"/>
              </p:ext>
            </p:extLst>
          </p:nvPr>
        </p:nvGraphicFramePr>
        <p:xfrm>
          <a:off x="953500" y="2045097"/>
          <a:ext cx="10009112" cy="74104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08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56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双精度浮点型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-1.7e-308</a:t>
                      </a:r>
                      <a:r>
                        <a:rPr lang="zh-CN" altLang="en-US" sz="2400" dirty="0"/>
                        <a:t>～</a:t>
                      </a:r>
                      <a:r>
                        <a:rPr lang="en-US" altLang="zh-CN" sz="2400" dirty="0"/>
                        <a:t>1.7e+308</a:t>
                      </a:r>
                      <a:endParaRPr kumimoji="0" lang="zh-CN" alt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double </a:t>
                      </a:r>
                      <a:r>
                        <a:rPr lang="en-US" altLang="zh-CN" sz="2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4AF3975-6C08-A1E8-ED9D-997C0F121862}"/>
              </a:ext>
            </a:extLst>
          </p:cNvPr>
          <p:cNvSpPr txBox="1"/>
          <p:nvPr/>
        </p:nvSpPr>
        <p:spPr>
          <a:xfrm>
            <a:off x="1097516" y="3128852"/>
            <a:ext cx="3268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浮点型数据直接赋值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567CFC-3C78-6130-79DC-9F0D5E97D6CF}"/>
              </a:ext>
            </a:extLst>
          </p:cNvPr>
          <p:cNvSpPr txBox="1"/>
          <p:nvPr/>
        </p:nvSpPr>
        <p:spPr>
          <a:xfrm>
            <a:off x="1097516" y="4713028"/>
            <a:ext cx="76955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默认的浮点型是</a:t>
            </a:r>
            <a:r>
              <a:rPr lang="en-US" altLang="zh-CN" dirty="0"/>
              <a:t>double</a:t>
            </a:r>
            <a:r>
              <a:rPr lang="zh-CN" altLang="en-US" dirty="0"/>
              <a:t>型，如果需要表示</a:t>
            </a:r>
            <a:r>
              <a:rPr lang="en-US" altLang="zh-CN" dirty="0"/>
              <a:t>float</a:t>
            </a:r>
            <a:r>
              <a:rPr lang="zh-CN" altLang="en-US" dirty="0"/>
              <a:t>类型，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需要加</a:t>
            </a:r>
            <a:r>
              <a:rPr lang="en-US" altLang="zh-CN" dirty="0"/>
              <a:t>”f”</a:t>
            </a:r>
            <a:r>
              <a:rPr lang="zh-CN" altLang="en-US" dirty="0"/>
              <a:t>或者</a:t>
            </a:r>
            <a:r>
              <a:rPr lang="en-US" altLang="zh-CN" dirty="0"/>
              <a:t>”F”</a:t>
            </a:r>
            <a:r>
              <a:rPr lang="zh-CN" altLang="en-US" dirty="0"/>
              <a:t>后缀。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例如：</a:t>
            </a:r>
            <a:r>
              <a:rPr lang="en-US" altLang="zh-CN" dirty="0"/>
              <a:t>float f1 = 3.14f;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DDD97E-72F4-E8C3-3AFA-BCC33A0AB4B4}"/>
              </a:ext>
            </a:extLst>
          </p:cNvPr>
          <p:cNvSpPr txBox="1"/>
          <p:nvPr/>
        </p:nvSpPr>
        <p:spPr>
          <a:xfrm>
            <a:off x="1454992" y="3632908"/>
            <a:ext cx="47529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通常写法：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E3C7A7-8D18-345F-4990-86DA5044750E}"/>
              </a:ext>
            </a:extLst>
          </p:cNvPr>
          <p:cNvSpPr txBox="1"/>
          <p:nvPr/>
        </p:nvSpPr>
        <p:spPr>
          <a:xfrm>
            <a:off x="1454992" y="4128156"/>
            <a:ext cx="59385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科学计数法：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1.25e2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1.25e2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1.25e-2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A1B019CD-75BA-A379-E59D-E7B0CC6BD78B}"/>
              </a:ext>
            </a:extLst>
          </p:cNvPr>
          <p:cNvSpPr/>
          <p:nvPr/>
        </p:nvSpPr>
        <p:spPr>
          <a:xfrm>
            <a:off x="5922052" y="2984836"/>
            <a:ext cx="4661875" cy="626511"/>
          </a:xfrm>
          <a:prstGeom prst="wedgeRoundRectCallout">
            <a:avLst>
              <a:gd name="adj1" fmla="val -55389"/>
              <a:gd name="adj2" fmla="val 145783"/>
              <a:gd name="adj3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1.25e2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次方</a:t>
            </a:r>
          </a:p>
        </p:txBody>
      </p:sp>
      <p:sp>
        <p:nvSpPr>
          <p:cNvPr id="10" name="对话气泡: 圆角矩形 2">
            <a:extLst>
              <a:ext uri="{FF2B5EF4-FFF2-40B4-BE49-F238E27FC236}">
                <a16:creationId xmlns:a16="http://schemas.microsoft.com/office/drawing/2014/main" id="{96960335-5CE4-67EA-C511-26E7349E505F}"/>
              </a:ext>
            </a:extLst>
          </p:cNvPr>
          <p:cNvSpPr/>
          <p:nvPr/>
        </p:nvSpPr>
        <p:spPr>
          <a:xfrm>
            <a:off x="7769580" y="4045732"/>
            <a:ext cx="4248472" cy="626511"/>
          </a:xfrm>
          <a:prstGeom prst="wedgeRoundRectCallout">
            <a:avLst>
              <a:gd name="adj1" fmla="val -63035"/>
              <a:gd name="adj2" fmla="val 4779"/>
              <a:gd name="adj3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1.25e-2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次方</a:t>
            </a:r>
          </a:p>
        </p:txBody>
      </p:sp>
      <p:sp>
        <p:nvSpPr>
          <p:cNvPr id="11" name="圆角矩形 4">
            <a:extLst>
              <a:ext uri="{FF2B5EF4-FFF2-40B4-BE49-F238E27FC236}">
                <a16:creationId xmlns:a16="http://schemas.microsoft.com/office/drawing/2014/main" id="{CD91C5AC-AB08-2899-9F4E-195D567A3EF7}"/>
              </a:ext>
            </a:extLst>
          </p:cNvPr>
          <p:cNvSpPr/>
          <p:nvPr/>
        </p:nvSpPr>
        <p:spPr bwMode="auto">
          <a:xfrm>
            <a:off x="4424252" y="5953858"/>
            <a:ext cx="3456384" cy="690593"/>
          </a:xfrm>
          <a:prstGeom prst="roundRect">
            <a:avLst>
              <a:gd name="adj" fmla="val 7848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&lt;&lt; fixed;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4">
            <a:extLst>
              <a:ext uri="{FF2B5EF4-FFF2-40B4-BE49-F238E27FC236}">
                <a16:creationId xmlns:a16="http://schemas.microsoft.com/office/drawing/2014/main" id="{6D0BCF44-FC37-4C22-6888-F41035323F5B}"/>
              </a:ext>
            </a:extLst>
          </p:cNvPr>
          <p:cNvSpPr/>
          <p:nvPr/>
        </p:nvSpPr>
        <p:spPr bwMode="auto">
          <a:xfrm>
            <a:off x="8373894" y="5948729"/>
            <a:ext cx="3424955" cy="690593"/>
          </a:xfrm>
          <a:prstGeom prst="roundRect">
            <a:avLst>
              <a:gd name="adj" fmla="val 7848"/>
            </a:avLst>
          </a:prstGeom>
          <a:solidFill>
            <a:srgbClr val="FFC000"/>
          </a:soli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setprecision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标注 10">
            <a:extLst>
              <a:ext uri="{FF2B5EF4-FFF2-40B4-BE49-F238E27FC236}">
                <a16:creationId xmlns:a16="http://schemas.microsoft.com/office/drawing/2014/main" id="{779D7E6E-DEF0-E3F1-8C7C-894E8C825AC3}"/>
              </a:ext>
            </a:extLst>
          </p:cNvPr>
          <p:cNvSpPr/>
          <p:nvPr/>
        </p:nvSpPr>
        <p:spPr>
          <a:xfrm>
            <a:off x="5582081" y="5176391"/>
            <a:ext cx="2791813" cy="535941"/>
          </a:xfrm>
          <a:prstGeom prst="wedgeRoundRectCallout">
            <a:avLst>
              <a:gd name="adj1" fmla="val -43357"/>
              <a:gd name="adj2" fmla="val 96515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按照一般小数形式输出</a:t>
            </a:r>
          </a:p>
        </p:txBody>
      </p:sp>
      <p:sp>
        <p:nvSpPr>
          <p:cNvPr id="14" name="圆角矩形标注 11">
            <a:extLst>
              <a:ext uri="{FF2B5EF4-FFF2-40B4-BE49-F238E27FC236}">
                <a16:creationId xmlns:a16="http://schemas.microsoft.com/office/drawing/2014/main" id="{734D4C1C-7011-7C92-BC65-F6DE7904598A}"/>
              </a:ext>
            </a:extLst>
          </p:cNvPr>
          <p:cNvSpPr/>
          <p:nvPr/>
        </p:nvSpPr>
        <p:spPr>
          <a:xfrm>
            <a:off x="10214323" y="5155672"/>
            <a:ext cx="1977677" cy="535941"/>
          </a:xfrm>
          <a:prstGeom prst="wedgeRoundRectCallout">
            <a:avLst>
              <a:gd name="adj1" fmla="val -43218"/>
              <a:gd name="adj2" fmla="val 101737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设置小数精度</a:t>
            </a:r>
          </a:p>
        </p:txBody>
      </p:sp>
    </p:spTree>
    <p:extLst>
      <p:ext uri="{BB962C8B-B14F-4D97-AF65-F5344CB8AC3E}">
        <p14:creationId xmlns:p14="http://schemas.microsoft.com/office/powerpoint/2010/main" val="77757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3705</Words>
  <Application>Microsoft Office PowerPoint</Application>
  <PresentationFormat>宽屏</PresentationFormat>
  <Paragraphs>755</Paragraphs>
  <Slides>42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等线</vt:lpstr>
      <vt:lpstr>等线 Light</vt:lpstr>
      <vt:lpstr>黑体</vt:lpstr>
      <vt:lpstr>华文新魏</vt:lpstr>
      <vt:lpstr>华文中宋</vt:lpstr>
      <vt:lpstr>楷体_GB2312</vt:lpstr>
      <vt:lpstr>微软雅黑</vt:lpstr>
      <vt:lpstr>微软雅黑 Light</vt:lpstr>
      <vt:lpstr>Arial</vt:lpstr>
      <vt:lpstr>Consolas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几位数</vt:lpstr>
      <vt:lpstr>WM反转</vt:lpstr>
      <vt:lpstr>收集瓶盖赢大奖</vt:lpstr>
      <vt:lpstr>字符统计</vt:lpstr>
      <vt:lpstr>咪咪喝水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liolau</dc:creator>
  <cp:lastModifiedBy>liolau</cp:lastModifiedBy>
  <cp:revision>12</cp:revision>
  <dcterms:created xsi:type="dcterms:W3CDTF">2023-02-14T07:58:23Z</dcterms:created>
  <dcterms:modified xsi:type="dcterms:W3CDTF">2023-02-18T11:58:39Z</dcterms:modified>
</cp:coreProperties>
</file>