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0" r:id="rId3"/>
    <p:sldId id="636" r:id="rId4"/>
    <p:sldId id="653" r:id="rId6"/>
    <p:sldId id="654" r:id="rId7"/>
    <p:sldId id="656" r:id="rId8"/>
    <p:sldId id="655" r:id="rId9"/>
    <p:sldId id="651" r:id="rId10"/>
    <p:sldId id="652" r:id="rId11"/>
    <p:sldId id="650" r:id="rId12"/>
    <p:sldId id="640" r:id="rId13"/>
    <p:sldId id="657" r:id="rId14"/>
    <p:sldId id="665" r:id="rId15"/>
    <p:sldId id="659" r:id="rId16"/>
    <p:sldId id="658" r:id="rId17"/>
    <p:sldId id="666" r:id="rId18"/>
    <p:sldId id="660" r:id="rId19"/>
    <p:sldId id="664" r:id="rId20"/>
    <p:sldId id="661" r:id="rId21"/>
    <p:sldId id="663" r:id="rId22"/>
    <p:sldId id="674" r:id="rId23"/>
    <p:sldId id="667" r:id="rId24"/>
    <p:sldId id="669" r:id="rId25"/>
    <p:sldId id="670" r:id="rId26"/>
    <p:sldId id="671" r:id="rId27"/>
    <p:sldId id="645" r:id="rId28"/>
    <p:sldId id="67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A224B-89AD-495D-B46C-0DD71F0B98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CD7D0-7988-40B2-B447-4BC07B17C7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/>
          <a:lstStyle/>
          <a:p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Title</a:t>
            </a:r>
            <a:endParaRPr kumimoji="0" lang="en-US" sz="18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Text</a:t>
            </a:r>
            <a:endParaRPr kumimoji="0" lang="en-US" sz="1800" b="0" i="0" u="none" strike="noStrike" kern="1200" cap="none" spc="0" normalizeH="0" baseline="0" noProof="0">
              <a:uLnTx/>
              <a:uFillTx/>
            </a:endParaRPr>
          </a:p>
          <a:p>
            <a:pPr lvl="1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Second level</a:t>
            </a:r>
            <a:endParaRPr kumimoji="0" lang="en-US" sz="1800" b="0" i="0" u="none" strike="noStrike" kern="1200" cap="none" spc="0" normalizeH="0" baseline="0" noProof="0">
              <a:uLnTx/>
              <a:uFillTx/>
            </a:endParaRPr>
          </a:p>
          <a:p>
            <a:pPr lvl="2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Third level</a:t>
            </a:r>
            <a:endParaRPr kumimoji="0" lang="en-US" sz="1800" b="0" i="0" u="none" strike="noStrike" kern="1200" cap="none" spc="0" normalizeH="0" baseline="0" noProof="0">
              <a:uLnTx/>
              <a:uFillTx/>
            </a:endParaRPr>
          </a:p>
          <a:p>
            <a:pPr lvl="3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Fourth level</a:t>
            </a:r>
            <a:endParaRPr kumimoji="0" lang="en-US" sz="1800" b="0" i="0" u="none" strike="noStrike" kern="1200" cap="none" spc="0" normalizeH="0" baseline="0" noProof="0">
              <a:uLnTx/>
              <a:uFillTx/>
            </a:endParaRPr>
          </a:p>
          <a:p>
            <a:pPr lvl="4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Fifth level</a:t>
            </a:r>
            <a:endParaRPr kumimoji="0" lang="en-US" sz="1800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B962C8B-B14F-4D97-AF65-F5344CB8AC3E}" type="datetime1">
              <a:rPr lang="en-US"/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9A0DB2DC-4C9A-4742-B13C-FB6460FD3503}" type="slidenum">
              <a:rPr lang="ru-RU"/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16487" y="1357516"/>
            <a:ext cx="9551398" cy="12003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蓝</a:t>
            </a:r>
            <a:r>
              <a:rPr lang="zh-CN" altLang="en-US" sz="72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桥杯</a:t>
            </a:r>
            <a:r>
              <a:rPr lang="en-US" altLang="zh-CN" sz="72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72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</a:t>
            </a:r>
            <a:r>
              <a:rPr lang="zh-CN" altLang="zh-CN" sz="72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备</a:t>
            </a:r>
            <a:r>
              <a:rPr lang="zh-CN" altLang="zh-CN" sz="7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赛营</a:t>
            </a:r>
            <a:endParaRPr lang="zh-CN" altLang="zh-CN" sz="7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7805" y="2815930"/>
            <a:ext cx="8216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第二课</a:t>
            </a:r>
            <a:endParaRPr lang="zh-CN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 descr="4f4b48676a53832341cb1bcfc72c4b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5472" y="4719323"/>
            <a:ext cx="2101053" cy="9845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157" y="4583240"/>
            <a:ext cx="3107049" cy="119878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87" y="4667165"/>
            <a:ext cx="1114857" cy="111485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963669" y="397666"/>
            <a:ext cx="2336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1246.117</a:t>
            </a:r>
            <a:endParaRPr kumimoji="1"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7" name="Group 4"/>
          <p:cNvGrpSpPr/>
          <p:nvPr/>
        </p:nvGrpSpPr>
        <p:grpSpPr bwMode="auto">
          <a:xfrm>
            <a:off x="816619" y="397667"/>
            <a:ext cx="8362951" cy="609600"/>
            <a:chOff x="288" y="1824"/>
            <a:chExt cx="3951" cy="288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88" y="1824"/>
              <a:ext cx="960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十进制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584" y="1824"/>
              <a:ext cx="960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八进制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1296" y="1872"/>
              <a:ext cx="240" cy="192"/>
            </a:xfrm>
            <a:prstGeom prst="rightArrow">
              <a:avLst>
                <a:gd name="adj1" fmla="val 50000"/>
                <a:gd name="adj2" fmla="val 6445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784" y="1824"/>
              <a:ext cx="145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[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例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]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678.156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）</a:t>
              </a:r>
              <a:r>
                <a:rPr kumimoji="1" lang="en-US" altLang="zh-CN" sz="2665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10 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670983" y="5658937"/>
            <a:ext cx="10850033" cy="995016"/>
          </a:xfrm>
          <a:prstGeom prst="rect">
            <a:avLst/>
          </a:prstGeom>
          <a:solidFill>
            <a:srgbClr val="5E9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935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总结：分为整数部分（除</a:t>
            </a:r>
            <a:r>
              <a:rPr kumimoji="1" lang="en-US" altLang="zh-CN" sz="2935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8</a:t>
            </a:r>
            <a:r>
              <a:rPr kumimoji="1" lang="zh-CN" altLang="en-US" sz="2935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取余、自底向上）和小数部分（乘</a:t>
            </a:r>
            <a:r>
              <a:rPr kumimoji="1" lang="en-US" altLang="zh-CN" sz="2935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8</a:t>
            </a:r>
            <a:r>
              <a:rPr kumimoji="1" lang="zh-CN" altLang="en-US" sz="2935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取整、自顶向下）</a:t>
            </a:r>
            <a:endParaRPr kumimoji="1" lang="zh-CN" altLang="en-US" sz="2935">
              <a:solidFill>
                <a:schemeClr val="bg1"/>
              </a:solidFill>
              <a:latin typeface="楷体_GB2312" charset="-122"/>
              <a:ea typeface="楷体_GB2312" charset="-122"/>
            </a:endParaRPr>
          </a:p>
        </p:txBody>
      </p:sp>
      <p:grpSp>
        <p:nvGrpSpPr>
          <p:cNvPr id="13" name="Group 9"/>
          <p:cNvGrpSpPr/>
          <p:nvPr/>
        </p:nvGrpSpPr>
        <p:grpSpPr bwMode="auto">
          <a:xfrm>
            <a:off x="565728" y="1222908"/>
            <a:ext cx="10566400" cy="4064000"/>
            <a:chOff x="384" y="2208"/>
            <a:chExt cx="4992" cy="1920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84" y="2448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2880" y="2256"/>
              <a:ext cx="0" cy="1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768" y="2208"/>
              <a:ext cx="43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（除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8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取余法）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      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小数部分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（乘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8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取整法）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18" name="Group 13"/>
          <p:cNvGrpSpPr/>
          <p:nvPr/>
        </p:nvGrpSpPr>
        <p:grpSpPr bwMode="auto">
          <a:xfrm>
            <a:off x="1480128" y="2137308"/>
            <a:ext cx="3556000" cy="954616"/>
            <a:chOff x="960" y="2640"/>
            <a:chExt cx="1680" cy="451"/>
          </a:xfrm>
        </p:grpSpPr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960" y="2640"/>
              <a:ext cx="1680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8       678      ......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6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84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152" y="2688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152" y="2880"/>
              <a:ext cx="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22" name="Group 17"/>
          <p:cNvGrpSpPr/>
          <p:nvPr/>
        </p:nvGrpSpPr>
        <p:grpSpPr bwMode="auto">
          <a:xfrm>
            <a:off x="1727779" y="2600856"/>
            <a:ext cx="3105149" cy="912283"/>
            <a:chOff x="1077" y="2859"/>
            <a:chExt cx="1467" cy="431"/>
          </a:xfrm>
        </p:grpSpPr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077" y="2859"/>
              <a:ext cx="146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8                ......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4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10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248" y="2880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1248" y="3072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26" name="Group 21"/>
          <p:cNvGrpSpPr/>
          <p:nvPr/>
        </p:nvGrpSpPr>
        <p:grpSpPr bwMode="auto">
          <a:xfrm>
            <a:off x="1886528" y="3009380"/>
            <a:ext cx="3048000" cy="503767"/>
            <a:chOff x="1152" y="3051"/>
            <a:chExt cx="1440" cy="238"/>
          </a:xfrm>
        </p:grpSpPr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152" y="3051"/>
              <a:ext cx="1440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8              ......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344" y="3072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344" y="3264"/>
              <a:ext cx="3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2060095" y="3407308"/>
            <a:ext cx="28448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1      ......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余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31" name="Group 26"/>
          <p:cNvGrpSpPr/>
          <p:nvPr/>
        </p:nvGrpSpPr>
        <p:grpSpPr bwMode="auto">
          <a:xfrm>
            <a:off x="2292928" y="2137309"/>
            <a:ext cx="2540000" cy="3022600"/>
            <a:chOff x="1200" y="2640"/>
            <a:chExt cx="1200" cy="1428"/>
          </a:xfrm>
        </p:grpSpPr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V="1">
              <a:off x="2400" y="2640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200" y="3792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1246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7068128" y="2035708"/>
            <a:ext cx="1422400" cy="9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0.156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×   8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35" name="Group 30"/>
          <p:cNvGrpSpPr/>
          <p:nvPr/>
        </p:nvGrpSpPr>
        <p:grpSpPr bwMode="auto">
          <a:xfrm>
            <a:off x="6560128" y="2827347"/>
            <a:ext cx="4572000" cy="503767"/>
            <a:chOff x="3216" y="2966"/>
            <a:chExt cx="2160" cy="238"/>
          </a:xfrm>
        </p:grpSpPr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3216" y="3003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3408" y="2966"/>
              <a:ext cx="19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1.248     ......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38" name="Group 33"/>
          <p:cNvGrpSpPr/>
          <p:nvPr/>
        </p:nvGrpSpPr>
        <p:grpSpPr bwMode="auto">
          <a:xfrm>
            <a:off x="6560128" y="3132140"/>
            <a:ext cx="4572000" cy="912283"/>
            <a:chOff x="3216" y="3110"/>
            <a:chExt cx="2160" cy="431"/>
          </a:xfrm>
        </p:grpSpPr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3216" y="332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3408" y="3110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×     8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1.984     ......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41" name="Group 36"/>
          <p:cNvGrpSpPr/>
          <p:nvPr/>
        </p:nvGrpSpPr>
        <p:grpSpPr bwMode="auto">
          <a:xfrm>
            <a:off x="6560128" y="3864505"/>
            <a:ext cx="4572000" cy="912283"/>
            <a:chOff x="3216" y="3456"/>
            <a:chExt cx="2160" cy="431"/>
          </a:xfrm>
        </p:grpSpPr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3216" y="367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3408" y="3456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×     8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7.872     ......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=7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44" name="Group 39"/>
          <p:cNvGrpSpPr/>
          <p:nvPr/>
        </p:nvGrpSpPr>
        <p:grpSpPr bwMode="auto">
          <a:xfrm>
            <a:off x="8287328" y="2543709"/>
            <a:ext cx="2743200" cy="2717800"/>
            <a:chOff x="4032" y="2832"/>
            <a:chExt cx="1296" cy="1284"/>
          </a:xfrm>
        </p:grpSpPr>
        <p:sp>
          <p:nvSpPr>
            <p:cNvPr id="45" name="Line 40"/>
            <p:cNvSpPr>
              <a:spLocks noChangeShapeType="1"/>
            </p:cNvSpPr>
            <p:nvPr/>
          </p:nvSpPr>
          <p:spPr bwMode="auto">
            <a:xfrm flipV="1">
              <a:off x="5328" y="2832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4032" y="3840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117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3463368" y="609669"/>
            <a:ext cx="2032000" cy="609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720168" y="609669"/>
            <a:ext cx="2032000" cy="609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八进制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03719" y="609669"/>
            <a:ext cx="2641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678.15625</a:t>
            </a:r>
            <a:endParaRPr kumimoji="1"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5" name="Group 5"/>
          <p:cNvGrpSpPr/>
          <p:nvPr/>
        </p:nvGrpSpPr>
        <p:grpSpPr bwMode="auto">
          <a:xfrm>
            <a:off x="961727" y="2104640"/>
            <a:ext cx="10668000" cy="1468968"/>
            <a:chOff x="336" y="864"/>
            <a:chExt cx="5040" cy="694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36" y="1018"/>
              <a:ext cx="504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八进制                                    十进制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>
                <a:spcBef>
                  <a:spcPct val="30000"/>
                </a:spcBef>
              </a:pP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1246.12      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1          2           4           6          1            2</a:t>
              </a:r>
              <a:endPara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84" y="1296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056" y="1056"/>
              <a:ext cx="0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9" name="Group 9"/>
            <p:cNvGrpSpPr/>
            <p:nvPr/>
          </p:nvGrpSpPr>
          <p:grpSpPr bwMode="auto">
            <a:xfrm>
              <a:off x="2784" y="864"/>
              <a:ext cx="624" cy="432"/>
              <a:chOff x="3504" y="1104"/>
              <a:chExt cx="624" cy="432"/>
            </a:xfrm>
          </p:grpSpPr>
          <p:sp>
            <p:nvSpPr>
              <p:cNvPr id="10" name="AutoShape 10"/>
              <p:cNvSpPr>
                <a:spLocks noChangeArrowheads="1"/>
              </p:cNvSpPr>
              <p:nvPr/>
            </p:nvSpPr>
            <p:spPr bwMode="auto">
              <a:xfrm flipV="1">
                <a:off x="3648" y="1344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624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zh-CN" altLang="en-US" sz="2665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rPr>
                  <a:t>个位</a:t>
                </a:r>
                <a:endPara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endParaRPr>
              </a:p>
            </p:txBody>
          </p:sp>
        </p:grpSp>
      </p:grp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2853768" y="711269"/>
            <a:ext cx="508000" cy="406400"/>
          </a:xfrm>
          <a:prstGeom prst="rightArrow">
            <a:avLst>
              <a:gd name="adj1" fmla="val 50000"/>
              <a:gd name="adj2" fmla="val 644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754543" y="2993309"/>
            <a:ext cx="7924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×8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3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×8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×8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 ×8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×8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×8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-2</a:t>
            </a:r>
            <a:endParaRPr kumimoji="1" lang="en-US" altLang="zh-CN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459273" y="3008128"/>
            <a:ext cx="62272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+          +           +            +               +</a:t>
            </a:r>
            <a:endParaRPr kumimoji="1" lang="en-US" altLang="zh-CN" sz="32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800168" y="609669"/>
            <a:ext cx="3556000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[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例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] 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1246.12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）</a:t>
            </a:r>
            <a:r>
              <a:rPr kumimoji="1" lang="zh-CN" altLang="en-US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8 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=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1138144" y="5603056"/>
            <a:ext cx="4127500" cy="543675"/>
          </a:xfrm>
          <a:prstGeom prst="rect">
            <a:avLst/>
          </a:prstGeom>
          <a:solidFill>
            <a:srgbClr val="5E9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935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总结：按权展开</a:t>
            </a:r>
            <a:endParaRPr kumimoji="1" lang="zh-CN" altLang="en-US" sz="2935">
              <a:solidFill>
                <a:schemeClr val="bg1"/>
              </a:solidFill>
              <a:latin typeface="楷体_GB2312" charset="-122"/>
              <a:ea typeface="楷体_GB231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4014" y="1582340"/>
            <a:ext cx="653609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八进制输入转十进制输出</a:t>
            </a:r>
            <a:br>
              <a:rPr lang="zh-CN" altLang="en-US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stringstream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oct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>
                <a:solidFill>
                  <a:srgbClr val="000000"/>
                </a:solidFill>
                <a:effectLst/>
              </a:rPr>
              <a:t>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96000" y="1578476"/>
            <a:ext cx="60975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十进制输入转八进制输出</a:t>
            </a:r>
            <a:br>
              <a:rPr lang="zh-CN" altLang="en-US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stringstream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oct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>
                <a:solidFill>
                  <a:srgbClr val="000000"/>
                </a:solidFill>
                <a:effectLst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474815" y="198310"/>
            <a:ext cx="203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13A.4F</a:t>
            </a:r>
            <a:endParaRPr kumimoji="1"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3" name="Group 4"/>
          <p:cNvGrpSpPr/>
          <p:nvPr/>
        </p:nvGrpSpPr>
        <p:grpSpPr bwMode="auto">
          <a:xfrm>
            <a:off x="289665" y="198311"/>
            <a:ext cx="8362951" cy="609600"/>
            <a:chOff x="288" y="1824"/>
            <a:chExt cx="3951" cy="288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288" y="1824"/>
              <a:ext cx="960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十进制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584" y="1824"/>
              <a:ext cx="960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十六进制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1296" y="1872"/>
              <a:ext cx="240" cy="192"/>
            </a:xfrm>
            <a:prstGeom prst="rightArrow">
              <a:avLst>
                <a:gd name="adj1" fmla="val 50000"/>
                <a:gd name="adj2" fmla="val 6445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784" y="1824"/>
              <a:ext cx="145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[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例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] 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314.31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）</a:t>
              </a:r>
              <a:r>
                <a:rPr kumimoji="1" lang="en-US" altLang="zh-CN" sz="2665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10 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301898" y="5664673"/>
            <a:ext cx="11588204" cy="995016"/>
          </a:xfrm>
          <a:prstGeom prst="rect">
            <a:avLst/>
          </a:prstGeom>
          <a:solidFill>
            <a:srgbClr val="5E9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935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总结：分为整数部分（除</a:t>
            </a:r>
            <a:r>
              <a:rPr kumimoji="1" lang="en-US" altLang="zh-CN" sz="2935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16</a:t>
            </a:r>
            <a:r>
              <a:rPr kumimoji="1" lang="zh-CN" altLang="en-US" sz="2935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取余、自底向上）和小数部分（乘</a:t>
            </a:r>
            <a:r>
              <a:rPr kumimoji="1" lang="en-US" altLang="zh-CN" sz="2935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16</a:t>
            </a:r>
            <a:r>
              <a:rPr kumimoji="1" lang="zh-CN" altLang="en-US" sz="2935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取整、自顶向下）</a:t>
            </a:r>
            <a:endParaRPr kumimoji="1" lang="zh-CN" altLang="en-US" sz="2935">
              <a:solidFill>
                <a:schemeClr val="bg1"/>
              </a:solidFill>
              <a:latin typeface="楷体_GB2312" charset="-122"/>
              <a:ea typeface="楷体_GB2312" charset="-122"/>
            </a:endParaRPr>
          </a:p>
        </p:txBody>
      </p:sp>
      <p:grpSp>
        <p:nvGrpSpPr>
          <p:cNvPr id="9" name="Group 9"/>
          <p:cNvGrpSpPr/>
          <p:nvPr/>
        </p:nvGrpSpPr>
        <p:grpSpPr bwMode="auto">
          <a:xfrm>
            <a:off x="627742" y="1182793"/>
            <a:ext cx="10566400" cy="4064000"/>
            <a:chOff x="384" y="2208"/>
            <a:chExt cx="4992" cy="1920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84" y="2448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2880" y="2256"/>
              <a:ext cx="0" cy="1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768" y="2208"/>
              <a:ext cx="43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（除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16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取余法）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  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小数部分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（乘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16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取整法）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13" name="Group 13"/>
          <p:cNvGrpSpPr/>
          <p:nvPr/>
        </p:nvGrpSpPr>
        <p:grpSpPr bwMode="auto">
          <a:xfrm>
            <a:off x="932542" y="2503597"/>
            <a:ext cx="4470400" cy="954618"/>
            <a:chOff x="720" y="2784"/>
            <a:chExt cx="2112" cy="451"/>
          </a:xfrm>
        </p:grpSpPr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720" y="2784"/>
              <a:ext cx="2112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16      314       ......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10→A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19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960" y="2832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960" y="3024"/>
              <a:ext cx="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7" name="Group 17"/>
          <p:cNvGrpSpPr/>
          <p:nvPr/>
        </p:nvGrpSpPr>
        <p:grpSpPr bwMode="auto">
          <a:xfrm>
            <a:off x="1135742" y="2967142"/>
            <a:ext cx="3556000" cy="912283"/>
            <a:chOff x="864" y="2859"/>
            <a:chExt cx="1680" cy="431"/>
          </a:xfrm>
        </p:grpSpPr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864" y="2859"/>
              <a:ext cx="168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16                 ......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3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1       ......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104" y="2880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104" y="3072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21" name="Group 21"/>
          <p:cNvGrpSpPr/>
          <p:nvPr/>
        </p:nvGrpSpPr>
        <p:grpSpPr bwMode="auto">
          <a:xfrm>
            <a:off x="2558142" y="2198795"/>
            <a:ext cx="2540000" cy="3022600"/>
            <a:chOff x="1200" y="2640"/>
            <a:chExt cx="1200" cy="1428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2400" y="2640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200" y="3792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13A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6825342" y="2198794"/>
            <a:ext cx="1625600" cy="9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0.31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×   16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25" name="Group 25"/>
          <p:cNvGrpSpPr/>
          <p:nvPr/>
        </p:nvGrpSpPr>
        <p:grpSpPr bwMode="auto">
          <a:xfrm>
            <a:off x="6418942" y="2990432"/>
            <a:ext cx="4572000" cy="503767"/>
            <a:chOff x="3216" y="2966"/>
            <a:chExt cx="2160" cy="238"/>
          </a:xfrm>
        </p:grpSpPr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216" y="3003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3408" y="2966"/>
              <a:ext cx="19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4.96     ......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=4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28" name="Group 28"/>
          <p:cNvGrpSpPr/>
          <p:nvPr/>
        </p:nvGrpSpPr>
        <p:grpSpPr bwMode="auto">
          <a:xfrm>
            <a:off x="6418942" y="3295225"/>
            <a:ext cx="5181600" cy="912283"/>
            <a:chOff x="3216" y="3110"/>
            <a:chExt cx="2448" cy="431"/>
          </a:xfrm>
        </p:grpSpPr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216" y="332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3408" y="3110"/>
              <a:ext cx="2256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×   16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15.36     ......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=15→F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31" name="Group 31"/>
          <p:cNvGrpSpPr/>
          <p:nvPr/>
        </p:nvGrpSpPr>
        <p:grpSpPr bwMode="auto">
          <a:xfrm>
            <a:off x="8450942" y="2300395"/>
            <a:ext cx="3048000" cy="2921000"/>
            <a:chOff x="4080" y="2736"/>
            <a:chExt cx="1440" cy="1380"/>
          </a:xfrm>
        </p:grpSpPr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5520" y="2736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4080" y="3840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4F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3384851" y="831699"/>
            <a:ext cx="2032000" cy="609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641651" y="831699"/>
            <a:ext cx="2032000" cy="609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十六进制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522002" y="831699"/>
            <a:ext cx="2235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788.07031</a:t>
            </a:r>
            <a:endParaRPr kumimoji="1"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5" name="Group 5"/>
          <p:cNvGrpSpPr/>
          <p:nvPr/>
        </p:nvGrpSpPr>
        <p:grpSpPr bwMode="auto">
          <a:xfrm>
            <a:off x="762000" y="2326671"/>
            <a:ext cx="10668000" cy="1462618"/>
            <a:chOff x="336" y="864"/>
            <a:chExt cx="5040" cy="691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36" y="1015"/>
              <a:ext cx="4512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十六进制                 十进制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>
                <a:spcBef>
                  <a:spcPct val="30000"/>
                </a:spcBef>
              </a:pP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314.12        3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 1              4               1              2</a:t>
              </a:r>
              <a:endPara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84" y="1296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056" y="1056"/>
              <a:ext cx="0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9" name="Group 9"/>
            <p:cNvGrpSpPr/>
            <p:nvPr/>
          </p:nvGrpSpPr>
          <p:grpSpPr bwMode="auto">
            <a:xfrm>
              <a:off x="2448" y="864"/>
              <a:ext cx="624" cy="432"/>
              <a:chOff x="3504" y="1104"/>
              <a:chExt cx="624" cy="432"/>
            </a:xfrm>
          </p:grpSpPr>
          <p:sp>
            <p:nvSpPr>
              <p:cNvPr id="10" name="AutoShape 10"/>
              <p:cNvSpPr>
                <a:spLocks noChangeArrowheads="1"/>
              </p:cNvSpPr>
              <p:nvPr/>
            </p:nvSpPr>
            <p:spPr bwMode="auto">
              <a:xfrm flipV="1">
                <a:off x="3648" y="1344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624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zh-CN" altLang="en-US" sz="2665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rPr>
                  <a:t>个位</a:t>
                </a:r>
                <a:endPara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endParaRPr>
              </a:p>
            </p:txBody>
          </p:sp>
        </p:grpSp>
      </p:grp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2775251" y="933299"/>
            <a:ext cx="508000" cy="406400"/>
          </a:xfrm>
          <a:prstGeom prst="rightArrow">
            <a:avLst>
              <a:gd name="adj1" fmla="val 50000"/>
              <a:gd name="adj2" fmla="val 644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590800" y="3205088"/>
            <a:ext cx="822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-2</a:t>
            </a:r>
            <a:endParaRPr kumimoji="1" lang="en-US" altLang="zh-CN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556000" y="3215097"/>
            <a:ext cx="599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+            +               +              +</a:t>
            </a:r>
            <a:endParaRPr kumimoji="1" lang="en-US" altLang="zh-CN" sz="32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620052" y="831699"/>
            <a:ext cx="3079751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[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例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] 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314.12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）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16 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=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660400" y="4727519"/>
            <a:ext cx="4127500" cy="543675"/>
          </a:xfrm>
          <a:prstGeom prst="rect">
            <a:avLst/>
          </a:prstGeom>
          <a:solidFill>
            <a:srgbClr val="5E9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935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总结：按权展开</a:t>
            </a:r>
            <a:endParaRPr kumimoji="1" lang="zh-CN" altLang="en-US" sz="2935">
              <a:solidFill>
                <a:schemeClr val="bg1"/>
              </a:solidFill>
              <a:latin typeface="楷体_GB2312" charset="-122"/>
              <a:ea typeface="楷体_GB231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1987" y="1586205"/>
            <a:ext cx="60975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十六进制输入转十进制输出</a:t>
            </a:r>
            <a:br>
              <a:rPr lang="zh-CN" altLang="en-US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stringstream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hex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>
                <a:solidFill>
                  <a:srgbClr val="000000"/>
                </a:solidFill>
                <a:effectLst/>
              </a:rPr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01308" y="1578476"/>
            <a:ext cx="60975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十进制输入转十六进制输出</a:t>
            </a:r>
            <a:br>
              <a:rPr lang="zh-CN" altLang="en-US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stringstream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hex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>
                <a:solidFill>
                  <a:srgbClr val="000000"/>
                </a:solidFill>
                <a:effectLst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3384874" y="527742"/>
            <a:ext cx="2032000" cy="609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八进制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641674" y="527742"/>
            <a:ext cx="2032000" cy="609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二进制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10598" y="2331662"/>
            <a:ext cx="1930400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35.64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）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8</a:t>
            </a:r>
            <a:endParaRPr kumimoji="1" lang="en-US" altLang="zh-CN" sz="2665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775274" y="629342"/>
            <a:ext cx="508000" cy="406400"/>
          </a:xfrm>
          <a:prstGeom prst="rightArrow">
            <a:avLst>
              <a:gd name="adj1" fmla="val 50000"/>
              <a:gd name="adj2" fmla="val 644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21298" y="2331662"/>
            <a:ext cx="3657600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[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例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] 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11101.1101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）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 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=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7" name="Group 13"/>
          <p:cNvGrpSpPr/>
          <p:nvPr/>
        </p:nvGrpSpPr>
        <p:grpSpPr bwMode="auto">
          <a:xfrm>
            <a:off x="1726098" y="2941264"/>
            <a:ext cx="9448800" cy="1610784"/>
            <a:chOff x="672" y="1573"/>
            <a:chExt cx="4464" cy="761"/>
          </a:xfrm>
        </p:grpSpPr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672" y="1573"/>
              <a:ext cx="4464" cy="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●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规则：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3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位并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位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计数方向：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左← 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. →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右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</a:t>
              </a:r>
              <a:r>
                <a:rPr kumimoji="1" lang="zh-CN" altLang="en-US" sz="2665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位数不足补</a:t>
              </a:r>
              <a:r>
                <a:rPr kumimoji="1" lang="en-US" altLang="zh-CN" sz="2665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0</a:t>
              </a:r>
              <a:endParaRPr kumimoji="1" lang="en-US" altLang="zh-CN" sz="2665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mod.2        </a:t>
              </a:r>
              <a:r>
                <a:rPr kumimoji="1" lang="en-US" altLang="zh-CN" sz="2665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0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1 1   1 0 1    .    1 1 0   1 </a:t>
              </a:r>
              <a:r>
                <a:rPr kumimoji="1" lang="en-US" altLang="zh-CN" sz="2665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0 0</a:t>
              </a:r>
              <a:endParaRPr kumimoji="1" lang="en-US" altLang="zh-CN" sz="2665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>
                <a:spcBef>
                  <a:spcPct val="2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mod.8           3         5       .       6         4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632" y="2101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2064" y="2101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2736" y="2101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216" y="2101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720" y="1813"/>
              <a:ext cx="4224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802985" y="1969468"/>
            <a:ext cx="3556000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100101.110001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） 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</a:t>
            </a:r>
            <a:endParaRPr kumimoji="1" lang="en-US" altLang="zh-CN" sz="2665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3" name="Group 8"/>
          <p:cNvGrpSpPr/>
          <p:nvPr/>
        </p:nvGrpSpPr>
        <p:grpSpPr bwMode="auto">
          <a:xfrm>
            <a:off x="516861" y="633634"/>
            <a:ext cx="4775200" cy="609600"/>
            <a:chOff x="288" y="2448"/>
            <a:chExt cx="2256" cy="288"/>
          </a:xfrm>
        </p:grpSpPr>
        <p:sp>
          <p:nvSpPr>
            <p:cNvPr id="4" name="Oval 9"/>
            <p:cNvSpPr>
              <a:spLocks noChangeArrowheads="1"/>
            </p:cNvSpPr>
            <p:nvPr/>
          </p:nvSpPr>
          <p:spPr bwMode="auto">
            <a:xfrm>
              <a:off x="288" y="2448"/>
              <a:ext cx="960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八进制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1584" y="2448"/>
              <a:ext cx="960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二进制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1296" y="2496"/>
              <a:ext cx="240" cy="192"/>
            </a:xfrm>
            <a:prstGeom prst="rightArrow">
              <a:avLst>
                <a:gd name="adj1" fmla="val 50000"/>
                <a:gd name="adj2" fmla="val 6445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364586" y="1969468"/>
            <a:ext cx="3079751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[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例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] 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45.61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）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8 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=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8" name="Group 20"/>
          <p:cNvGrpSpPr/>
          <p:nvPr/>
        </p:nvGrpSpPr>
        <p:grpSpPr bwMode="auto">
          <a:xfrm>
            <a:off x="2157688" y="2846462"/>
            <a:ext cx="6299200" cy="1610783"/>
            <a:chOff x="720" y="3168"/>
            <a:chExt cx="2976" cy="761"/>
          </a:xfrm>
        </p:grpSpPr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720" y="3168"/>
              <a:ext cx="2976" cy="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kumimoji="1" lang="en-US" altLang="zh-CN" sz="2400">
                  <a:solidFill>
                    <a:srgbClr val="00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●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规则：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位拆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3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位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mod.8         4          5      .      6          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>
                <a:spcBef>
                  <a:spcPct val="2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mod.2      1 0 0    1 0 1   .   1 1 0    0 0 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1584" y="3696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" name="Line 23"/>
            <p:cNvSpPr>
              <a:spLocks noChangeShapeType="1"/>
            </p:cNvSpPr>
            <p:nvPr/>
          </p:nvSpPr>
          <p:spPr bwMode="auto">
            <a:xfrm>
              <a:off x="2064" y="3696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3168" y="3696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2688" y="3696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>
              <a:off x="768" y="3408"/>
              <a:ext cx="1344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450184" y="5183479"/>
            <a:ext cx="11315717" cy="995016"/>
          </a:xfrm>
          <a:prstGeom prst="rect">
            <a:avLst/>
          </a:prstGeom>
          <a:solidFill>
            <a:srgbClr val="5E9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935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总结：二进制、八进制之间存在着特殊的对应关系，即   </a:t>
            </a:r>
            <a:r>
              <a:rPr kumimoji="1" lang="en-US" altLang="zh-CN" sz="2935">
                <a:solidFill>
                  <a:srgbClr val="FF0000"/>
                </a:solidFill>
                <a:latin typeface="楷体_GB2312" charset="-122"/>
                <a:ea typeface="楷体_GB2312" charset="-122"/>
              </a:rPr>
              <a:t>=8</a:t>
            </a:r>
            <a:r>
              <a:rPr kumimoji="1" lang="zh-CN" altLang="en-US" sz="2935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，也就是每</a:t>
            </a:r>
            <a:r>
              <a:rPr kumimoji="1" lang="en-US" altLang="zh-CN" sz="2935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3</a:t>
            </a:r>
            <a:r>
              <a:rPr kumimoji="1" lang="zh-CN" altLang="en-US" sz="2935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位二进制数可以表示一位八进制数。</a:t>
            </a: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 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9420012" y="5150551"/>
            <a:ext cx="7509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3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3233524" y="402503"/>
            <a:ext cx="2032000" cy="609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十六进制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90324" y="402503"/>
            <a:ext cx="2032000" cy="609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二进制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631491" y="2262406"/>
            <a:ext cx="2235200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3D.5C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）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16</a:t>
            </a:r>
            <a:endParaRPr kumimoji="1" lang="en-US" altLang="zh-CN" sz="2665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623924" y="504103"/>
            <a:ext cx="508000" cy="406400"/>
          </a:xfrm>
          <a:prstGeom prst="rightArrow">
            <a:avLst>
              <a:gd name="adj1" fmla="val 50000"/>
              <a:gd name="adj2" fmla="val 644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70691" y="2262406"/>
            <a:ext cx="4267200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[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例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] 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111101.010111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）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 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=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7" name="Group 13"/>
          <p:cNvGrpSpPr/>
          <p:nvPr/>
        </p:nvGrpSpPr>
        <p:grpSpPr bwMode="auto">
          <a:xfrm>
            <a:off x="1604744" y="2872008"/>
            <a:ext cx="9448800" cy="1610784"/>
            <a:chOff x="672" y="1392"/>
            <a:chExt cx="4464" cy="761"/>
          </a:xfrm>
        </p:grpSpPr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672" y="1392"/>
              <a:ext cx="4464" cy="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●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规则：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4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位并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位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计数方向：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左← 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. →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右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</a:t>
              </a:r>
              <a:r>
                <a:rPr kumimoji="1" lang="zh-CN" altLang="en-US" sz="2665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位数不足补</a:t>
              </a:r>
              <a:r>
                <a:rPr kumimoji="1" lang="en-US" altLang="zh-CN" sz="2665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0</a:t>
              </a:r>
              <a:endParaRPr kumimoji="1" lang="en-US" altLang="zh-CN" sz="2665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mod.2        </a:t>
              </a:r>
              <a:r>
                <a:rPr kumimoji="1" lang="en-US" altLang="zh-CN" sz="2665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0 0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1 1   1 1 0 1    .    0 1 0 1   1 1 </a:t>
              </a:r>
              <a:r>
                <a:rPr kumimoji="1" lang="en-US" altLang="zh-CN" sz="2665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0 0</a:t>
              </a:r>
              <a:endParaRPr kumimoji="1" lang="en-US" altLang="zh-CN" sz="2665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>
                <a:spcBef>
                  <a:spcPct val="2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mod.16           3            D       .         5            C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632" y="1920"/>
              <a:ext cx="43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2208" y="1920"/>
              <a:ext cx="43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2976" y="1920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566" y="1920"/>
              <a:ext cx="43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720" y="1632"/>
              <a:ext cx="4224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847194" y="1712224"/>
            <a:ext cx="3860800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1001011.01100001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） 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</a:t>
            </a:r>
            <a:endParaRPr kumimoji="1" lang="en-US" altLang="zh-CN" sz="2665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3" name="Group 8"/>
          <p:cNvGrpSpPr/>
          <p:nvPr/>
        </p:nvGrpSpPr>
        <p:grpSpPr bwMode="auto">
          <a:xfrm>
            <a:off x="647572" y="465204"/>
            <a:ext cx="4775200" cy="609600"/>
            <a:chOff x="288" y="2448"/>
            <a:chExt cx="2256" cy="288"/>
          </a:xfrm>
        </p:grpSpPr>
        <p:sp>
          <p:nvSpPr>
            <p:cNvPr id="4" name="Oval 9"/>
            <p:cNvSpPr>
              <a:spLocks noChangeArrowheads="1"/>
            </p:cNvSpPr>
            <p:nvPr/>
          </p:nvSpPr>
          <p:spPr bwMode="auto">
            <a:xfrm>
              <a:off x="288" y="2448"/>
              <a:ext cx="960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十六进制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1584" y="2448"/>
              <a:ext cx="960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二进制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1296" y="2496"/>
              <a:ext cx="240" cy="192"/>
            </a:xfrm>
            <a:prstGeom prst="rightArrow">
              <a:avLst>
                <a:gd name="adj1" fmla="val 50000"/>
                <a:gd name="adj2" fmla="val 6445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205594" y="1712223"/>
            <a:ext cx="3079749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[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例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] 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4B.61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）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16 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=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8" name="Group 20"/>
          <p:cNvGrpSpPr/>
          <p:nvPr/>
        </p:nvGrpSpPr>
        <p:grpSpPr bwMode="auto">
          <a:xfrm>
            <a:off x="1205594" y="2525022"/>
            <a:ext cx="7823200" cy="1610783"/>
            <a:chOff x="720" y="3168"/>
            <a:chExt cx="3696" cy="761"/>
          </a:xfrm>
        </p:grpSpPr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720" y="3168"/>
              <a:ext cx="3696" cy="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●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规则：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位拆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4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位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mod.16         4             B      .        6             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>
                <a:spcBef>
                  <a:spcPct val="2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mod.2      0 1 0 0    1 0 1 1   .   0 1 1 0    0 0 0 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1605" y="3696"/>
              <a:ext cx="43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" name="Line 23"/>
            <p:cNvSpPr>
              <a:spLocks noChangeShapeType="1"/>
            </p:cNvSpPr>
            <p:nvPr/>
          </p:nvSpPr>
          <p:spPr bwMode="auto">
            <a:xfrm>
              <a:off x="2208" y="3696"/>
              <a:ext cx="43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3518" y="3696"/>
              <a:ext cx="43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2928" y="3696"/>
              <a:ext cx="43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>
              <a:off x="768" y="3408"/>
              <a:ext cx="1344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401737" y="5256467"/>
            <a:ext cx="11578769" cy="995016"/>
          </a:xfrm>
          <a:prstGeom prst="rect">
            <a:avLst/>
          </a:prstGeom>
          <a:solidFill>
            <a:srgbClr val="5E9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935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总结：二进制、十六进制之间存在着特殊的对应关系，即   </a:t>
            </a:r>
            <a:r>
              <a:rPr kumimoji="1" lang="en-US" altLang="zh-CN" sz="2935">
                <a:solidFill>
                  <a:srgbClr val="FF0000"/>
                </a:solidFill>
                <a:latin typeface="楷体_GB2312" charset="-122"/>
                <a:ea typeface="楷体_GB2312" charset="-122"/>
              </a:rPr>
              <a:t>=16</a:t>
            </a:r>
            <a:r>
              <a:rPr kumimoji="1" lang="zh-CN" altLang="en-US" sz="2935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，也就是每</a:t>
            </a:r>
            <a:r>
              <a:rPr kumimoji="1" lang="en-US" altLang="zh-CN" sz="2935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4</a:t>
            </a:r>
            <a:r>
              <a:rPr kumimoji="1" lang="zh-CN" altLang="en-US" sz="2935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位二进制数可以表示一位十六进制数。</a:t>
            </a: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 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9725508" y="5182446"/>
            <a:ext cx="6239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</a:t>
            </a:r>
            <a:r>
              <a:rPr kumimoji="1" lang="en-US" altLang="zh-CN" sz="36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4</a:t>
            </a:r>
            <a:endParaRPr kumimoji="1" lang="en-US" altLang="zh-CN" sz="36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69767" y="178620"/>
            <a:ext cx="5265173" cy="817880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数制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" name="Group 4"/>
          <p:cNvGraphicFramePr/>
          <p:nvPr>
            <p:custDataLst>
              <p:tags r:id="rId1"/>
            </p:custDataLst>
          </p:nvPr>
        </p:nvGraphicFramePr>
        <p:xfrm>
          <a:off x="617092" y="1374305"/>
          <a:ext cx="11120818" cy="3779097"/>
        </p:xfrm>
        <a:graphic>
          <a:graphicData uri="http://schemas.openxmlformats.org/drawingml/2006/table">
            <a:tbl>
              <a:tblPr/>
              <a:tblGrid>
                <a:gridCol w="1883347"/>
                <a:gridCol w="1758079"/>
                <a:gridCol w="1082060"/>
                <a:gridCol w="1576655"/>
                <a:gridCol w="3442724"/>
                <a:gridCol w="1377953"/>
              </a:tblGrid>
              <a:tr h="10972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进位制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计数规则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基数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各位的权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可用数符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后缀字符标识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81817">
                <a:tc>
                  <a:txBody>
                    <a:bodyPr/>
                    <a:lstStyle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二进制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八进制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十进制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十六进制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16</a:t>
                      </a: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16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7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8</a:t>
                      </a:r>
                      <a:r>
                        <a:rPr kumimoji="0" lang="en-US" altLang="zh-CN" sz="27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27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16</a:t>
                      </a:r>
                      <a:r>
                        <a:rPr kumimoji="0" lang="en-US" altLang="zh-CN" sz="27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0,1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0,1,…,7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0,1,…,9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0,1,…,9,A,B,C,D,E,F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华文行楷" panose="02010800040101010101" pitchFamily="2" charset="-122"/>
                          <a:cs typeface="Times New Roman" panose="02020503050405090304" pitchFamily="18" charset="0"/>
                        </a:rPr>
                        <a:t>O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D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H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"/>
          <p:cNvGraphicFramePr>
            <a:graphicFrameLocks noGrp="1"/>
          </p:cNvGraphicFramePr>
          <p:nvPr/>
        </p:nvGraphicFramePr>
        <p:xfrm>
          <a:off x="1900267" y="959429"/>
          <a:ext cx="8540750" cy="5579683"/>
        </p:xfrm>
        <a:graphic>
          <a:graphicData uri="http://schemas.openxmlformats.org/drawingml/2006/table">
            <a:tbl>
              <a:tblPr/>
              <a:tblGrid>
                <a:gridCol w="1822450"/>
                <a:gridCol w="1081088"/>
                <a:gridCol w="3527425"/>
                <a:gridCol w="2109787"/>
              </a:tblGrid>
              <a:tr h="482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函数名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格式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功能说明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例子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418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绝对值函数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abs(x)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求一个整数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的绝对值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abs(-5)=5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418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绝对值函数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fabs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求一个实数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的绝对值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fabs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(-5.23)=5.23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0165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自然数指数函数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exp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求实数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的自然指数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exp(1)=2.718282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0958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向下取整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floor(x)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求不大于实数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的最大整数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floor(3.14)=3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向上取整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ceil(x)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求不小于实数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的最小整数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ceil(3.14)=4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577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自然对数函数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log(x)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的自然数对数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log(1)=0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指数函数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pow(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x,y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计算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30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,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结果为双精度实数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pow(2,3)=8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pow(25,0.5)=5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随机函数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rand()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产生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32767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之间的随机整数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rand()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577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平方根值函数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sqrt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的平方根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sqrt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(25)=5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最大公约数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gcd(x,y)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返回整数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x,y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的最大公约数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gcd(12,16)=4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 txBox="1"/>
          <p:nvPr/>
        </p:nvSpPr>
        <p:spPr>
          <a:xfrm>
            <a:off x="3538056" y="203010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常用函数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70" y="1127128"/>
            <a:ext cx="9781424" cy="5410571"/>
          </a:xfrm>
          <a:prstGeom prst="rect">
            <a:avLst/>
          </a:prstGeom>
        </p:spPr>
      </p:pic>
      <p:sp>
        <p:nvSpPr>
          <p:cNvPr id="3" name="Title 1"/>
          <p:cNvSpPr txBox="1"/>
          <p:nvPr/>
        </p:nvSpPr>
        <p:spPr>
          <a:xfrm>
            <a:off x="3463412" y="402555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数列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0629" y="1592368"/>
            <a:ext cx="116107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>
                <a:solidFill>
                  <a:srgbClr val="FF0000"/>
                </a:solidFill>
              </a:rPr>
              <a:t>约数：</a:t>
            </a:r>
            <a:r>
              <a:rPr lang="zh-CN" altLang="en-US" sz="2400"/>
              <a:t>整数</a:t>
            </a:r>
            <a:r>
              <a:rPr lang="en-US" altLang="zh-CN" sz="2400"/>
              <a:t>a</a:t>
            </a:r>
            <a:r>
              <a:rPr lang="zh-CN" altLang="en-US" sz="2400"/>
              <a:t>除以整数</a:t>
            </a:r>
            <a:r>
              <a:rPr lang="en-US" altLang="zh-CN" sz="2400"/>
              <a:t>b</a:t>
            </a:r>
            <a:r>
              <a:rPr lang="zh-CN" altLang="en-US" sz="2400"/>
              <a:t>（且</a:t>
            </a:r>
            <a:r>
              <a:rPr lang="en-US" altLang="zh-CN" sz="2400"/>
              <a:t>b</a:t>
            </a:r>
            <a:r>
              <a:rPr lang="zh-CN" altLang="en-US" sz="2400"/>
              <a:t>≠</a:t>
            </a:r>
            <a:r>
              <a:rPr lang="en-US" altLang="zh-CN" sz="2400"/>
              <a:t>0</a:t>
            </a:r>
            <a:r>
              <a:rPr lang="zh-CN" altLang="en-US" sz="2400"/>
              <a:t>）除得的商恰好是整数而没有余数，就称</a:t>
            </a:r>
            <a:r>
              <a:rPr lang="en-US" altLang="zh-CN" sz="2400"/>
              <a:t>A</a:t>
            </a:r>
            <a:r>
              <a:rPr lang="zh-CN" altLang="en-US" sz="2400"/>
              <a:t>能被</a:t>
            </a:r>
            <a:r>
              <a:rPr lang="en-US" altLang="zh-CN" sz="2400"/>
              <a:t>b</a:t>
            </a:r>
            <a:endParaRPr lang="en-US" altLang="zh-CN" sz="2400"/>
          </a:p>
          <a:p>
            <a:r>
              <a:rPr lang="zh-CN" altLang="en-US" sz="2400"/>
              <a:t>整除，或</a:t>
            </a:r>
            <a:r>
              <a:rPr lang="en-US" altLang="zh-CN" sz="2400"/>
              <a:t>b</a:t>
            </a:r>
            <a:r>
              <a:rPr lang="zh-CN" altLang="en-US" sz="2400"/>
              <a:t>能整除</a:t>
            </a:r>
            <a:r>
              <a:rPr lang="en-US" altLang="zh-CN" sz="2400"/>
              <a:t>a</a:t>
            </a:r>
            <a:r>
              <a:rPr lang="zh-CN" altLang="en-US" sz="2400"/>
              <a:t>。</a:t>
            </a:r>
            <a:r>
              <a:rPr lang="en-US" altLang="zh-CN" sz="2400"/>
              <a:t>A</a:t>
            </a:r>
            <a:r>
              <a:rPr lang="zh-CN" altLang="en-US" sz="2400"/>
              <a:t>称为</a:t>
            </a:r>
            <a:r>
              <a:rPr lang="en-US" altLang="zh-CN" sz="2400"/>
              <a:t>b</a:t>
            </a:r>
            <a:r>
              <a:rPr lang="zh-CN" altLang="en-US" sz="2400"/>
              <a:t>的倍数，</a:t>
            </a:r>
            <a:r>
              <a:rPr lang="en-US" altLang="zh-CN" sz="2400"/>
              <a:t>b</a:t>
            </a:r>
            <a:r>
              <a:rPr lang="zh-CN" altLang="en-US" sz="2400"/>
              <a:t>称为</a:t>
            </a:r>
            <a:r>
              <a:rPr lang="en-US" altLang="zh-CN" sz="2400"/>
              <a:t>a</a:t>
            </a:r>
            <a:r>
              <a:rPr lang="zh-CN" altLang="en-US" sz="2400"/>
              <a:t>的约数。</a:t>
            </a:r>
            <a:endParaRPr lang="en-US" altLang="zh-CN" sz="2400"/>
          </a:p>
          <a:p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>
                <a:solidFill>
                  <a:srgbClr val="FF0000"/>
                </a:solidFill>
              </a:rPr>
              <a:t>公约数：</a:t>
            </a:r>
            <a:r>
              <a:rPr lang="zh-CN" altLang="en-US" sz="2400"/>
              <a:t>是一个能被若干个整数同时整除的整数，公约数中最大的称为最大公约数。</a:t>
            </a:r>
            <a:endParaRPr lang="en-US" altLang="zh-CN" sz="2400"/>
          </a:p>
          <a:p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>
                <a:solidFill>
                  <a:srgbClr val="FF0000"/>
                </a:solidFill>
              </a:rPr>
              <a:t>最小公倍数：</a:t>
            </a:r>
            <a:r>
              <a:rPr lang="zh-CN" altLang="en-US" sz="2400"/>
              <a:t>最小公倍数（</a:t>
            </a:r>
            <a:r>
              <a:rPr lang="en-US" altLang="zh-CN" sz="2400"/>
              <a:t>Least Common Multiple, LCM</a:t>
            </a:r>
            <a:r>
              <a:rPr lang="zh-CN" altLang="en-US" sz="2400"/>
              <a:t>）。一组整数的公倍数，是指同时是这组数中每一个数的倍数的数。</a:t>
            </a:r>
            <a:r>
              <a:rPr lang="en-US" altLang="zh-CN" sz="2400"/>
              <a:t>0 </a:t>
            </a:r>
            <a:r>
              <a:rPr lang="zh-CN" altLang="en-US" sz="2400"/>
              <a:t>是任意一组整数的公倍数。一组整数的最小公倍数，是指所有正的公倍数里面，最小的一个数。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>
                <a:solidFill>
                  <a:srgbClr val="FF0000"/>
                </a:solidFill>
              </a:rPr>
              <a:t>最大公约数：</a:t>
            </a:r>
            <a:r>
              <a:rPr lang="zh-CN" altLang="en-US" sz="2400"/>
              <a:t>最大公约数即为 </a:t>
            </a:r>
            <a:r>
              <a:rPr lang="en-US" altLang="zh-CN" sz="2400"/>
              <a:t>Greatest Common Divisor</a:t>
            </a:r>
            <a:r>
              <a:rPr lang="zh-CN" altLang="en-US" sz="2400"/>
              <a:t>，常缩写为 </a:t>
            </a:r>
            <a:r>
              <a:rPr lang="en-US" altLang="zh-CN" sz="2400"/>
              <a:t>gcd</a:t>
            </a:r>
            <a:r>
              <a:rPr lang="zh-CN" altLang="en-US" sz="2400"/>
              <a:t>。一组整数的公约数，是指同时是这组数中每一个数的约数的数。</a:t>
            </a:r>
            <a:r>
              <a:rPr lang="en-US" altLang="zh-CN" sz="2400"/>
              <a:t>1</a:t>
            </a:r>
            <a:r>
              <a:rPr lang="zh-CN" altLang="en-US" sz="2400"/>
              <a:t>是任意一组整数的公约数。一组整数的最大公约数，是指所有公约数里面最大的一个。</a:t>
            </a:r>
            <a:endParaRPr lang="zh-CN" altLang="en-US" sz="2400"/>
          </a:p>
        </p:txBody>
      </p:sp>
      <p:sp>
        <p:nvSpPr>
          <p:cNvPr id="5" name="Title 1"/>
          <p:cNvSpPr txBox="1"/>
          <p:nvPr/>
        </p:nvSpPr>
        <p:spPr>
          <a:xfrm>
            <a:off x="3463412" y="402555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约数和倍数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3106416" y="374563"/>
            <a:ext cx="5979168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素数（质数）、合数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1669" y="2828835"/>
            <a:ext cx="96630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质数是指在大于</a:t>
            </a:r>
            <a:r>
              <a:rPr lang="en-US" altLang="zh-CN" sz="2400"/>
              <a:t>1</a:t>
            </a:r>
            <a:r>
              <a:rPr lang="zh-CN" altLang="en-US" sz="2400"/>
              <a:t>的自然数中，除了</a:t>
            </a:r>
            <a:r>
              <a:rPr lang="en-US" altLang="zh-CN" sz="2400"/>
              <a:t>1</a:t>
            </a:r>
            <a:r>
              <a:rPr lang="zh-CN" altLang="en-US" sz="2400"/>
              <a:t>和它本身以外不再有其他因数的自然数。</a:t>
            </a:r>
            <a:endParaRPr lang="en-US" altLang="zh-CN" sz="2400"/>
          </a:p>
          <a:p>
            <a:r>
              <a:rPr lang="zh-CN" altLang="en-US" sz="2400"/>
              <a:t>不是质数的自然数是合数。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89145" y="1905506"/>
            <a:ext cx="90623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bool</a:t>
            </a: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32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isPrime</a:t>
            </a:r>
            <a: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(int </a:t>
            </a: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32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 </a:t>
            </a:r>
            <a: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32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32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32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32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32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 </a:t>
            </a:r>
            <a: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32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 </a:t>
            </a:r>
            <a: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 </a:t>
            </a:r>
            <a: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&lt;=</a:t>
            </a: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</a:t>
            </a: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32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 </a:t>
            </a:r>
            <a: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%</a:t>
            </a: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 </a:t>
            </a:r>
            <a: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32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32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32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32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3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32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32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3200">
                <a:solidFill>
                  <a:srgbClr val="000000"/>
                </a:solidFill>
                <a:effectLst/>
              </a:rPr>
              <a:t> </a:t>
            </a:r>
            <a:endParaRPr lang="zh-CN" altLang="en-US" sz="3200"/>
          </a:p>
        </p:txBody>
      </p:sp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523035" y="385887"/>
            <a:ext cx="3899675" cy="543675"/>
          </a:xfrm>
          <a:prstGeom prst="rect">
            <a:avLst/>
          </a:prstGeom>
          <a:solidFill>
            <a:srgbClr val="5E9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935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简单枚举法判断质数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03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83156" y="155097"/>
            <a:ext cx="5265173" cy="817880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质因数分解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94812" y="1128074"/>
            <a:ext cx="10441859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90204" pitchFamily="34" charset="0"/>
              </a:rPr>
              <a:t>已知正整数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90204" pitchFamily="34" charset="0"/>
              </a:rPr>
              <a:t>n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90204" pitchFamily="34" charset="0"/>
              </a:rPr>
              <a:t>是两个不同的质数的乘积，试求出两者中较大的那个质数。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9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9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9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输入一个正整数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90204" pitchFamily="34" charset="0"/>
              </a:rPr>
              <a:t>输出一个正整数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90204" pitchFamily="34" charset="0"/>
              </a:rPr>
              <a:t>p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90204" pitchFamily="34" charset="0"/>
              </a:rPr>
              <a:t>，即较大的那个质数。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9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90204" pitchFamily="34" charset="0"/>
              </a:rPr>
              <a:t>输入样例：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9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90204" pitchFamily="34" charset="0"/>
              </a:rPr>
              <a:t>21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9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90204" pitchFamily="34" charset="0"/>
              </a:rPr>
              <a:t>输出样例：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9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7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875070" y="1238406"/>
            <a:ext cx="10441859" cy="3724096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题目描述：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90204" pitchFamily="34" charset="0"/>
              </a:rPr>
              <a:t>输入两个正整数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90204" pitchFamily="34" charset="0"/>
              </a:rPr>
              <a:t>m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90204" pitchFamily="34" charset="0"/>
              </a:rPr>
              <a:t>和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90204" pitchFamily="34" charset="0"/>
              </a:rPr>
              <a:t>n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90204" pitchFamily="34" charset="0"/>
              </a:rPr>
              <a:t>，输出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90204" pitchFamily="34" charset="0"/>
              </a:rPr>
              <a:t>m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90204" pitchFamily="34" charset="0"/>
              </a:rPr>
              <a:t>和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90204" pitchFamily="34" charset="0"/>
              </a:rPr>
              <a:t>n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90204" pitchFamily="34" charset="0"/>
              </a:rPr>
              <a:t>之间（含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90204" pitchFamily="34" charset="0"/>
              </a:rPr>
              <a:t>m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90204" pitchFamily="34" charset="0"/>
              </a:rPr>
              <a:t>和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90204" pitchFamily="34" charset="0"/>
              </a:rPr>
              <a:t>n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90204" pitchFamily="34" charset="0"/>
              </a:rPr>
              <a:t>）的所有质数。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9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90204" pitchFamily="34" charset="0"/>
              </a:rPr>
              <a:t>输入格式: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9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一行两个正整数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m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和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n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，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2≤m≤n≤104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。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输出格式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: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90204" pitchFamily="34" charset="0"/>
              </a:rPr>
              <a:t>输出区间内的所有质数。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9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90204" pitchFamily="34" charset="0"/>
              </a:rPr>
              <a:t>输入样例：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9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90204" pitchFamily="34" charset="0"/>
              </a:rPr>
              <a:t>5 20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9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90204" pitchFamily="34" charset="0"/>
              </a:rPr>
              <a:t>输出样例：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9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5 7 11 13 17 19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D3594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90204" pitchFamily="34" charset="0"/>
              </a:rPr>
              <a:t>思路：先用一层循环枚举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D3594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90204" pitchFamily="34" charset="0"/>
              </a:rPr>
              <a:t>m</a:t>
            </a: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D3594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90204" pitchFamily="34" charset="0"/>
              </a:rPr>
              <a:t>到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D3594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90204" pitchFamily="34" charset="0"/>
              </a:rPr>
              <a:t>n</a:t>
            </a: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D3594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90204" pitchFamily="34" charset="0"/>
              </a:rPr>
              <a:t>之间的所有整数，然后依次验证这些数是不是质数。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D35940"/>
              </a:solidFill>
              <a:effectLst/>
              <a:uLnTx/>
              <a:uFillTx/>
              <a:latin typeface="微软雅黑"/>
              <a:ea typeface="微软雅黑"/>
              <a:sym typeface="Arial" panose="020B060402020209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rgbClr val="D35940"/>
              </a:solidFill>
              <a:effectLst/>
              <a:uLnTx/>
              <a:uFillTx/>
              <a:latin typeface="微软雅黑"/>
              <a:ea typeface="微软雅黑"/>
              <a:sym typeface="Arial" panose="020B0604020202090204" pitchFamily="34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3583156" y="155097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质数统计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429078" y="1010271"/>
            <a:ext cx="3536951" cy="645584"/>
            <a:chOff x="1200" y="1296"/>
            <a:chExt cx="1261" cy="273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1200" y="1296"/>
              <a:ext cx="1261" cy="273"/>
            </a:xfrm>
            <a:prstGeom prst="roundRect">
              <a:avLst>
                <a:gd name="adj" fmla="val 16667"/>
              </a:avLst>
            </a:prstGeom>
            <a:solidFill>
              <a:srgbClr val="5E9CDA"/>
            </a:solidFill>
            <a:ln w="9525">
              <a:solidFill>
                <a:schemeClr val="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220" y="1317"/>
              <a:ext cx="1221" cy="213"/>
            </a:xfrm>
            <a:prstGeom prst="rect">
              <a:avLst/>
            </a:prstGeom>
            <a:solidFill>
              <a:srgbClr val="5E9C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665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● </a:t>
              </a:r>
              <a:r>
                <a:rPr kumimoji="1" lang="en-US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1.</a:t>
              </a:r>
              <a:r>
                <a:rPr kumimoji="1"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什么是数制</a:t>
              </a:r>
              <a:r>
                <a:rPr kumimoji="1" lang="zh-CN" altLang="en-US" sz="2400"/>
                <a:t> </a:t>
              </a:r>
              <a:endParaRPr kumimoji="1" lang="zh-CN" altLang="en-US" sz="2400"/>
            </a:p>
          </p:txBody>
        </p:sp>
      </p:grp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105505" y="1997754"/>
            <a:ext cx="106574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/>
              <a:t>所谓数制，就是人们利用符号来计数的科学方法，又称为计数制。</a:t>
            </a:r>
            <a:endParaRPr kumimoji="1" lang="zh-CN" altLang="en-US" sz="2400">
              <a:latin typeface="楷体_GB2312" charset="-122"/>
              <a:ea typeface="楷体_GB2312" charset="-12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105505" y="2670854"/>
            <a:ext cx="106574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/>
              <a:t>数制有很多种，例如最常使用的十进制，钟表的六十进制（每分钟</a:t>
            </a:r>
            <a:r>
              <a:rPr kumimoji="1" lang="en-US" altLang="zh-CN" sz="2400"/>
              <a:t>60</a:t>
            </a:r>
            <a:r>
              <a:rPr kumimoji="1" lang="zh-CN" altLang="en-US" sz="2400"/>
              <a:t>秒、每小时</a:t>
            </a:r>
            <a:r>
              <a:rPr kumimoji="1" lang="en-US" altLang="zh-CN" sz="2400"/>
              <a:t>60</a:t>
            </a:r>
            <a:r>
              <a:rPr kumimoji="1" lang="zh-CN" altLang="en-US" sz="2400"/>
              <a:t>分钟），年月的十二进制（一年</a:t>
            </a:r>
            <a:r>
              <a:rPr kumimoji="1" lang="en-US" altLang="zh-CN" sz="2400"/>
              <a:t>12</a:t>
            </a:r>
            <a:r>
              <a:rPr kumimoji="1" lang="zh-CN" altLang="en-US" sz="2400"/>
              <a:t>个月）等。 </a:t>
            </a:r>
            <a:endParaRPr kumimoji="1" lang="zh-CN" altLang="en-US" sz="240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105505" y="3713286"/>
            <a:ext cx="106574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/>
              <a:t>无论哪种数制，都包含两个基本要素：</a:t>
            </a:r>
            <a:r>
              <a:rPr kumimoji="1" lang="zh-CN" altLang="en-US" sz="2400">
                <a:solidFill>
                  <a:srgbClr val="FF0000"/>
                </a:solidFill>
              </a:rPr>
              <a:t>基数</a:t>
            </a:r>
            <a:r>
              <a:rPr kumimoji="1" lang="zh-CN" altLang="en-US" sz="2400"/>
              <a:t>和</a:t>
            </a:r>
            <a:r>
              <a:rPr kumimoji="1" lang="zh-CN" altLang="en-US" sz="2400">
                <a:solidFill>
                  <a:srgbClr val="FF0000"/>
                </a:solidFill>
              </a:rPr>
              <a:t>位权</a:t>
            </a:r>
            <a:r>
              <a:rPr kumimoji="1" lang="zh-CN" altLang="en-US" sz="2400"/>
              <a:t>。 </a:t>
            </a:r>
            <a:endParaRPr kumimoji="1" lang="zh-CN" altLang="en-US" sz="240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29078" y="4791512"/>
            <a:ext cx="2207683" cy="1056216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6350" algn="ctr">
            <a:solidFill>
              <a:srgbClr val="CC99FF"/>
            </a:solidFill>
            <a:round/>
          </a:ln>
          <a:effectLst/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基数 </a:t>
            </a:r>
            <a:endParaRPr kumimoji="1" lang="zh-CN" altLang="en-US" sz="32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926746" y="4886762"/>
            <a:ext cx="8640233" cy="9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665">
                <a:latin typeface="楷体_GB2312" charset="-122"/>
                <a:ea typeface="楷体_GB2312" charset="-122"/>
              </a:rPr>
              <a:t>在一个计数制中，表示每个数位上可用字符的个数称为该计数制的基数。</a:t>
            </a:r>
            <a:endParaRPr kumimoji="1" lang="zh-CN" altLang="en-US" sz="2665">
              <a:latin typeface="楷体_GB2312" charset="-122"/>
              <a:ea typeface="楷体_GB2312" charset="-122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769767" y="178620"/>
            <a:ext cx="5265173" cy="817880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数制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159665" y="1397666"/>
            <a:ext cx="48006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可使用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1…9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，共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个数</a:t>
            </a:r>
            <a:endParaRPr kumimoji="1" lang="zh-CN" altLang="en-US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432465" y="1878149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 flipV="1">
            <a:off x="1776548" y="2068649"/>
            <a:ext cx="5471584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345499" y="1878149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基数为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10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8882200" y="2068649"/>
            <a:ext cx="95884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9929948" y="1878150"/>
            <a:ext cx="1974851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逢十进一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206232" y="2644383"/>
            <a:ext cx="48006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可使用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，共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个数</a:t>
            </a:r>
            <a:endParaRPr kumimoji="1" lang="zh-CN" altLang="en-US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79032" y="3124866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二进制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V="1">
            <a:off x="1823115" y="3315366"/>
            <a:ext cx="5471584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7392065" y="3124866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基数为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2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8928766" y="3315366"/>
            <a:ext cx="95884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9976515" y="3124867"/>
            <a:ext cx="1974851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逢二进一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208348" y="3863582"/>
            <a:ext cx="48006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可使用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1……7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，共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8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个数</a:t>
            </a:r>
            <a:endParaRPr kumimoji="1" lang="zh-CN" altLang="en-US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481148" y="4344066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八进制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V="1">
            <a:off x="1825233" y="4534566"/>
            <a:ext cx="547158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7394181" y="4344066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基数为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8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8930881" y="4534566"/>
            <a:ext cx="958851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9978633" y="4344067"/>
            <a:ext cx="1974849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逢八进一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2159665" y="5110300"/>
            <a:ext cx="52324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可使用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1…9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A…F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，共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16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个数</a:t>
            </a:r>
            <a:endParaRPr kumimoji="1" lang="zh-CN" altLang="en-US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527715" y="5590782"/>
            <a:ext cx="1775884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十六进制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V="1">
            <a:off x="2398849" y="5815149"/>
            <a:ext cx="489796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7440748" y="5590782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基数为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16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8977448" y="5781282"/>
            <a:ext cx="958851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10025200" y="5590782"/>
            <a:ext cx="1974849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逢十六进一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1217" y="819070"/>
            <a:ext cx="120898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665">
                <a:latin typeface="楷体_GB2312" charset="-122"/>
                <a:ea typeface="楷体_GB2312" charset="-122"/>
              </a:rPr>
              <a:t>例如：</a:t>
            </a:r>
            <a:endParaRPr kumimoji="1" lang="zh-CN" altLang="en-US" sz="2665">
              <a:latin typeface="楷体_GB2312" charset="-122"/>
              <a:ea typeface="楷体_GB231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386730" y="452681"/>
            <a:ext cx="2207683" cy="1056216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6350" algn="ctr">
            <a:solidFill>
              <a:srgbClr val="CC99FF"/>
            </a:solidFill>
            <a:round/>
          </a:ln>
          <a:effectLst/>
        </p:spPr>
        <p:txBody>
          <a:bodyPr wrap="none" lIns="0" tIns="0" rIns="0" bIns="0" anchor="ctr"/>
          <a:lstStyle/>
          <a:p>
            <a:pPr algn="ctr"/>
            <a:r>
              <a:rPr kumimoji="1"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位权 </a:t>
            </a:r>
            <a:endParaRPr kumimoji="1" lang="zh-CN" altLang="en-US" sz="32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660089" y="708951"/>
            <a:ext cx="94572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802005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981075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>
                <a:latin typeface="+mn-lt"/>
                <a:ea typeface="+mn-ea"/>
              </a:rPr>
              <a:t>是以基数为底、数字所在位置的序号为指数的整数次幂。</a:t>
            </a:r>
            <a:endParaRPr kumimoji="1" lang="zh-CN" altLang="en-US" sz="2400">
              <a:latin typeface="+mn-lt"/>
              <a:ea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6252" y="2126065"/>
            <a:ext cx="14339613" cy="3714611"/>
            <a:chOff x="48260" y="2732555"/>
            <a:chExt cx="14339613" cy="3714611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462579" y="2732555"/>
              <a:ext cx="1292529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kumimoji="1" lang="zh-CN" altLang="en-US" sz="293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各位位权</a:t>
              </a:r>
              <a:r>
                <a:rPr kumimoji="1" lang="zh-CN" altLang="en-US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…     10</a:t>
              </a:r>
              <a:r>
                <a:rPr kumimoji="1" lang="en-US" altLang="zh-CN" sz="3200" baseline="30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3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10</a:t>
              </a:r>
              <a:r>
                <a:rPr kumimoji="1" lang="en-US" altLang="zh-CN" sz="3200" baseline="30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10</a:t>
              </a:r>
              <a:r>
                <a:rPr kumimoji="1" lang="en-US" altLang="zh-CN" sz="3200" baseline="30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10</a:t>
              </a:r>
              <a:r>
                <a:rPr kumimoji="1" lang="en-US" altLang="zh-CN" sz="3200" baseline="30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0 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 10</a:t>
              </a:r>
              <a:r>
                <a:rPr kumimoji="1" lang="en-US" altLang="zh-CN" sz="3200" baseline="30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-1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10</a:t>
              </a:r>
              <a:r>
                <a:rPr kumimoji="1" lang="en-US" altLang="zh-CN" sz="3200" baseline="30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-2      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…</a:t>
              </a:r>
              <a:r>
                <a:rPr kumimoji="1" lang="en-US" altLang="zh-CN" sz="2665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</a:t>
              </a:r>
              <a:endPara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392344" y="3884084"/>
              <a:ext cx="10464800" cy="410433"/>
            </a:xfrm>
            <a:prstGeom prst="rect">
              <a:avLst/>
            </a:prstGeom>
            <a:noFill/>
            <a:ln w="25400" algn="ctr">
              <a:solidFill>
                <a:schemeClr val="accent2">
                  <a:lumMod val="75000"/>
                </a:schemeClr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>
                <a:spcBef>
                  <a:spcPct val="50000"/>
                </a:spcBef>
                <a:defRPr kumimoji="1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defRPr>
              </a:lvl1pPr>
            </a:lstStyle>
            <a:p>
              <a:r>
                <a:rPr lang="zh-CN" altLang="en-US"/>
                <a:t>基数：</a:t>
              </a:r>
              <a:r>
                <a:rPr lang="en-US" altLang="zh-CN"/>
                <a:t>10</a:t>
              </a:r>
              <a:r>
                <a:rPr lang="zh-CN" altLang="en-US"/>
                <a:t>；位置序号  </a:t>
              </a:r>
              <a:r>
                <a:rPr lang="en-US" altLang="zh-CN"/>
                <a:t>…       3         2         1          0         -1         -2       …</a:t>
              </a:r>
              <a:endParaRPr lang="en-US" altLang="zh-CN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8260" y="3403600"/>
              <a:ext cx="1320800" cy="410433"/>
            </a:xfrm>
            <a:prstGeom prst="rect">
              <a:avLst/>
            </a:prstGeom>
            <a:solidFill>
              <a:srgbClr val="00CCFF"/>
            </a:solidFill>
            <a:ln w="6350" algn="ctr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665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十进制</a:t>
              </a:r>
              <a:endPara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392345" y="3596217"/>
              <a:ext cx="1070398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558637" y="4876227"/>
              <a:ext cx="12297007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kumimoji="1" lang="zh-CN" altLang="en-US" sz="293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各位位权</a:t>
              </a:r>
              <a:r>
                <a:rPr kumimoji="1" lang="zh-CN" altLang="en-US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…     2</a:t>
              </a:r>
              <a:r>
                <a:rPr kumimoji="1" lang="en-US" altLang="zh-CN" sz="3200" baseline="30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3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2</a:t>
              </a:r>
              <a:r>
                <a:rPr kumimoji="1" lang="en-US" altLang="zh-CN" sz="3200" baseline="30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2</a:t>
              </a:r>
              <a:r>
                <a:rPr kumimoji="1" lang="en-US" altLang="zh-CN" sz="3200" baseline="30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2</a:t>
              </a:r>
              <a:r>
                <a:rPr kumimoji="1" lang="en-US" altLang="zh-CN" sz="3200" baseline="30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0 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    2</a:t>
              </a:r>
              <a:r>
                <a:rPr kumimoji="1" lang="en-US" altLang="zh-CN" sz="3200" baseline="30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-1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2</a:t>
              </a:r>
              <a:r>
                <a:rPr kumimoji="1" lang="en-US" altLang="zh-CN" sz="3200" baseline="30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-2      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…</a:t>
              </a:r>
              <a:r>
                <a:rPr kumimoji="1" lang="en-US" altLang="zh-CN" sz="2665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</a:t>
              </a:r>
              <a:endPara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392344" y="6036733"/>
              <a:ext cx="10464800" cy="410433"/>
            </a:xfrm>
            <a:prstGeom prst="rect">
              <a:avLst/>
            </a:prstGeom>
            <a:noFill/>
            <a:ln w="25400" algn="ctr">
              <a:solidFill>
                <a:schemeClr val="accent2">
                  <a:lumMod val="75000"/>
                </a:schemeClr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ctr">
                <a:spcBef>
                  <a:spcPct val="50000"/>
                </a:spcBef>
                <a:defRPr kumimoji="1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defRPr>
              </a:lvl1pPr>
            </a:lstStyle>
            <a:p>
              <a:r>
                <a:rPr lang="zh-CN" altLang="en-US"/>
                <a:t>基数：</a:t>
              </a:r>
              <a:r>
                <a:rPr lang="en-US" altLang="zh-CN"/>
                <a:t>2</a:t>
              </a:r>
              <a:r>
                <a:rPr lang="zh-CN" altLang="en-US"/>
                <a:t>；位置序号   </a:t>
              </a:r>
              <a:r>
                <a:rPr lang="en-US" altLang="zh-CN"/>
                <a:t>…       3         2         1          0          -1          -2       …</a:t>
              </a:r>
              <a:endParaRPr lang="en-US" altLang="zh-CN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8260" y="5556251"/>
              <a:ext cx="1320800" cy="410433"/>
            </a:xfrm>
            <a:prstGeom prst="rect">
              <a:avLst/>
            </a:prstGeom>
            <a:solidFill>
              <a:srgbClr val="00CCFF"/>
            </a:solidFill>
            <a:ln w="6350" algn="ctr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665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二进制</a:t>
              </a:r>
              <a:endPara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1392345" y="5748867"/>
              <a:ext cx="1070398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938509" y="959969"/>
            <a:ext cx="107039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93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各位位权</a:t>
            </a:r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…     8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3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8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8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8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 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       8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-1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8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-2      </a:t>
            </a:r>
            <a:r>
              <a:rPr kumimoji="1" lang="en-US" altLang="zh-CN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…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21131" y="1976544"/>
            <a:ext cx="104648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kumimoji="1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defRPr>
            </a:lvl1pPr>
          </a:lstStyle>
          <a:p>
            <a:r>
              <a:rPr lang="zh-CN" altLang="en-US"/>
              <a:t>基数：</a:t>
            </a:r>
            <a:r>
              <a:rPr lang="en-US" altLang="zh-CN"/>
              <a:t>8 </a:t>
            </a:r>
            <a:r>
              <a:rPr lang="zh-CN" altLang="en-US"/>
              <a:t>；位置序号  </a:t>
            </a:r>
            <a:r>
              <a:rPr lang="en-US" altLang="zh-CN"/>
              <a:t>…       3         2         1        0        -1        -2       …</a:t>
            </a:r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047" y="1496060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八进制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1421131" y="1688677"/>
            <a:ext cx="1070398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804247" y="3914440"/>
            <a:ext cx="107039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93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各位位权</a:t>
            </a:r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…   16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3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16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16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16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 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     16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-1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16</a:t>
            </a:r>
            <a:r>
              <a:rPr kumimoji="1" lang="en-US" altLang="zh-CN" sz="32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-2      </a:t>
            </a:r>
            <a:r>
              <a:rPr kumimoji="1" lang="en-US" altLang="zh-CN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…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228514" y="4954693"/>
            <a:ext cx="10657417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kumimoji="1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defRPr>
            </a:lvl1pPr>
          </a:lstStyle>
          <a:p>
            <a:r>
              <a:rPr lang="zh-CN" altLang="en-US"/>
              <a:t>基数：</a:t>
            </a:r>
            <a:r>
              <a:rPr lang="en-US" altLang="zh-CN"/>
              <a:t>16</a:t>
            </a:r>
            <a:r>
              <a:rPr lang="zh-CN" altLang="en-US"/>
              <a:t>；位置序号   </a:t>
            </a:r>
            <a:r>
              <a:rPr lang="en-US" altLang="zh-CN"/>
              <a:t>…       3          2         1          0          -1          -2       …</a:t>
            </a:r>
            <a:endParaRPr lang="en-US" altLang="zh-CN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7047" y="4474211"/>
            <a:ext cx="17272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十六进制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1804247" y="4666827"/>
            <a:ext cx="10320867" cy="57151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/>
          <p:nvPr/>
        </p:nvGrpSpPr>
        <p:grpSpPr bwMode="auto">
          <a:xfrm>
            <a:off x="461780" y="635010"/>
            <a:ext cx="4931110" cy="609600"/>
            <a:chOff x="288" y="1824"/>
            <a:chExt cx="2256" cy="288"/>
          </a:xfrm>
        </p:grpSpPr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288" y="1824"/>
              <a:ext cx="960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十进制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1584" y="1824"/>
              <a:ext cx="960" cy="288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二进制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1296" y="1872"/>
              <a:ext cx="240" cy="192"/>
            </a:xfrm>
            <a:prstGeom prst="rightArrow">
              <a:avLst>
                <a:gd name="adj1" fmla="val 50000"/>
                <a:gd name="adj2" fmla="val 6445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766119" y="5682781"/>
            <a:ext cx="10850033" cy="461665"/>
          </a:xfrm>
          <a:prstGeom prst="rect">
            <a:avLst/>
          </a:prstGeom>
          <a:solidFill>
            <a:srgbClr val="5E9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总结：分为整数部分（除</a:t>
            </a:r>
            <a:r>
              <a:rPr kumimoji="1" lang="en-US" altLang="zh-CN" sz="2400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2</a:t>
            </a:r>
            <a:r>
              <a:rPr kumimoji="1" lang="zh-CN" altLang="en-US" sz="2400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取余、自底向上）和小数部分（乘</a:t>
            </a:r>
            <a:r>
              <a:rPr kumimoji="1" lang="en-US" altLang="zh-CN" sz="2400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2</a:t>
            </a:r>
            <a:r>
              <a:rPr kumimoji="1" lang="zh-CN" altLang="en-US" sz="2400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取整、自顶向下）</a:t>
            </a:r>
            <a:endParaRPr kumimoji="1" lang="zh-CN" altLang="en-US" sz="2400">
              <a:solidFill>
                <a:schemeClr val="bg1"/>
              </a:solidFill>
              <a:latin typeface="楷体_GB2312" charset="-122"/>
              <a:ea typeface="楷体_GB2312" charset="-122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191136" y="597179"/>
            <a:ext cx="5464440" cy="5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[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例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] 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18.8125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）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10 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=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10010.1101</a:t>
            </a:r>
            <a:endParaRPr kumimoji="1" lang="en-US" altLang="zh-CN" sz="28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62" name="Group 9"/>
          <p:cNvGrpSpPr/>
          <p:nvPr/>
        </p:nvGrpSpPr>
        <p:grpSpPr bwMode="auto">
          <a:xfrm>
            <a:off x="461780" y="1292808"/>
            <a:ext cx="10566400" cy="4064000"/>
            <a:chOff x="384" y="2208"/>
            <a:chExt cx="4992" cy="1920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384" y="2448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4" name="Line 11"/>
            <p:cNvSpPr>
              <a:spLocks noChangeShapeType="1"/>
            </p:cNvSpPr>
            <p:nvPr/>
          </p:nvSpPr>
          <p:spPr bwMode="auto">
            <a:xfrm flipV="1">
              <a:off x="2880" y="2256"/>
              <a:ext cx="0" cy="1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768" y="2208"/>
              <a:ext cx="43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（除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取余法）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    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小数部分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（乘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取整法）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66" name="Group 13"/>
          <p:cNvGrpSpPr/>
          <p:nvPr/>
        </p:nvGrpSpPr>
        <p:grpSpPr bwMode="auto">
          <a:xfrm>
            <a:off x="1376180" y="2207209"/>
            <a:ext cx="3556000" cy="954616"/>
            <a:chOff x="960" y="2640"/>
            <a:chExt cx="1680" cy="451"/>
          </a:xfrm>
        </p:grpSpPr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960" y="2640"/>
              <a:ext cx="1680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2        18       ......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9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>
              <a:off x="1152" y="2688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>
              <a:off x="1152" y="2880"/>
              <a:ext cx="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70" name="Group 17"/>
          <p:cNvGrpSpPr/>
          <p:nvPr/>
        </p:nvGrpSpPr>
        <p:grpSpPr bwMode="auto">
          <a:xfrm>
            <a:off x="1623831" y="2670756"/>
            <a:ext cx="3105149" cy="912283"/>
            <a:chOff x="1077" y="2859"/>
            <a:chExt cx="1467" cy="431"/>
          </a:xfrm>
        </p:grpSpPr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1077" y="2859"/>
              <a:ext cx="146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2                ......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4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72" name="Line 19"/>
            <p:cNvSpPr>
              <a:spLocks noChangeShapeType="1"/>
            </p:cNvSpPr>
            <p:nvPr/>
          </p:nvSpPr>
          <p:spPr bwMode="auto">
            <a:xfrm>
              <a:off x="1248" y="2880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1248" y="3072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74" name="Group 21"/>
          <p:cNvGrpSpPr/>
          <p:nvPr/>
        </p:nvGrpSpPr>
        <p:grpSpPr bwMode="auto">
          <a:xfrm>
            <a:off x="1782580" y="3079273"/>
            <a:ext cx="3048000" cy="912283"/>
            <a:chOff x="1152" y="3051"/>
            <a:chExt cx="1440" cy="431"/>
          </a:xfrm>
        </p:grpSpPr>
        <p:sp>
          <p:nvSpPr>
            <p:cNvPr id="75" name="Rectangle 22"/>
            <p:cNvSpPr>
              <a:spLocks noChangeArrowheads="1"/>
            </p:cNvSpPr>
            <p:nvPr/>
          </p:nvSpPr>
          <p:spPr bwMode="auto">
            <a:xfrm>
              <a:off x="1152" y="3051"/>
              <a:ext cx="144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2              ......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76" name="Line 23"/>
            <p:cNvSpPr>
              <a:spLocks noChangeShapeType="1"/>
            </p:cNvSpPr>
            <p:nvPr/>
          </p:nvSpPr>
          <p:spPr bwMode="auto">
            <a:xfrm>
              <a:off x="1344" y="3072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7" name="Line 24"/>
            <p:cNvSpPr>
              <a:spLocks noChangeShapeType="1"/>
            </p:cNvSpPr>
            <p:nvPr/>
          </p:nvSpPr>
          <p:spPr bwMode="auto">
            <a:xfrm>
              <a:off x="1344" y="3264"/>
              <a:ext cx="3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78" name="Group 25"/>
          <p:cNvGrpSpPr/>
          <p:nvPr/>
        </p:nvGrpSpPr>
        <p:grpSpPr bwMode="auto">
          <a:xfrm>
            <a:off x="1956147" y="3468739"/>
            <a:ext cx="2844800" cy="912283"/>
            <a:chOff x="1248" y="3236"/>
            <a:chExt cx="1344" cy="431"/>
          </a:xfrm>
        </p:grpSpPr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1248" y="3236"/>
              <a:ext cx="1344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80" name="Line 27"/>
            <p:cNvSpPr>
              <a:spLocks noChangeShapeType="1"/>
            </p:cNvSpPr>
            <p:nvPr/>
          </p:nvSpPr>
          <p:spPr bwMode="auto">
            <a:xfrm>
              <a:off x="1440" y="3264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1" name="Line 28"/>
            <p:cNvSpPr>
              <a:spLocks noChangeShapeType="1"/>
            </p:cNvSpPr>
            <p:nvPr/>
          </p:nvSpPr>
          <p:spPr bwMode="auto">
            <a:xfrm>
              <a:off x="1440" y="3456"/>
              <a:ext cx="28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2392181" y="3883609"/>
            <a:ext cx="23071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  ......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余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83" name="Group 30"/>
          <p:cNvGrpSpPr/>
          <p:nvPr/>
        </p:nvGrpSpPr>
        <p:grpSpPr bwMode="auto">
          <a:xfrm>
            <a:off x="2188980" y="2308810"/>
            <a:ext cx="2540000" cy="3022600"/>
            <a:chOff x="1200" y="2640"/>
            <a:chExt cx="1200" cy="1428"/>
          </a:xfrm>
        </p:grpSpPr>
        <p:sp>
          <p:nvSpPr>
            <p:cNvPr id="84" name="Line 31"/>
            <p:cNvSpPr>
              <a:spLocks noChangeShapeType="1"/>
            </p:cNvSpPr>
            <p:nvPr/>
          </p:nvSpPr>
          <p:spPr bwMode="auto">
            <a:xfrm flipV="1">
              <a:off x="2400" y="2640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5" name="Rectangle 32"/>
            <p:cNvSpPr>
              <a:spLocks noChangeArrowheads="1"/>
            </p:cNvSpPr>
            <p:nvPr/>
          </p:nvSpPr>
          <p:spPr bwMode="auto">
            <a:xfrm>
              <a:off x="1200" y="3792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10010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sp>
        <p:nvSpPr>
          <p:cNvPr id="86" name="Rectangle 33"/>
          <p:cNvSpPr>
            <a:spLocks noChangeArrowheads="1"/>
          </p:cNvSpPr>
          <p:nvPr/>
        </p:nvSpPr>
        <p:spPr bwMode="auto">
          <a:xfrm>
            <a:off x="6862580" y="1818589"/>
            <a:ext cx="1625600" cy="9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0.8125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×     2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87" name="Group 34"/>
          <p:cNvGrpSpPr/>
          <p:nvPr/>
        </p:nvGrpSpPr>
        <p:grpSpPr bwMode="auto">
          <a:xfrm>
            <a:off x="6456180" y="2610227"/>
            <a:ext cx="4572000" cy="503767"/>
            <a:chOff x="3216" y="2966"/>
            <a:chExt cx="2160" cy="238"/>
          </a:xfrm>
        </p:grpSpPr>
        <p:sp>
          <p:nvSpPr>
            <p:cNvPr id="88" name="Line 35"/>
            <p:cNvSpPr>
              <a:spLocks noChangeShapeType="1"/>
            </p:cNvSpPr>
            <p:nvPr/>
          </p:nvSpPr>
          <p:spPr bwMode="auto">
            <a:xfrm>
              <a:off x="3216" y="3003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9" name="Rectangle 36"/>
            <p:cNvSpPr>
              <a:spLocks noChangeArrowheads="1"/>
            </p:cNvSpPr>
            <p:nvPr/>
          </p:nvSpPr>
          <p:spPr bwMode="auto">
            <a:xfrm>
              <a:off x="3408" y="2966"/>
              <a:ext cx="19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1.625     ......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90" name="Group 37"/>
          <p:cNvGrpSpPr/>
          <p:nvPr/>
        </p:nvGrpSpPr>
        <p:grpSpPr bwMode="auto">
          <a:xfrm>
            <a:off x="6456180" y="2915020"/>
            <a:ext cx="4572000" cy="912283"/>
            <a:chOff x="3216" y="3110"/>
            <a:chExt cx="2160" cy="431"/>
          </a:xfrm>
        </p:grpSpPr>
        <p:sp>
          <p:nvSpPr>
            <p:cNvPr id="91" name="Line 38"/>
            <p:cNvSpPr>
              <a:spLocks noChangeShapeType="1"/>
            </p:cNvSpPr>
            <p:nvPr/>
          </p:nvSpPr>
          <p:spPr bwMode="auto">
            <a:xfrm>
              <a:off x="3216" y="332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" name="Rectangle 39"/>
            <p:cNvSpPr>
              <a:spLocks noChangeArrowheads="1"/>
            </p:cNvSpPr>
            <p:nvPr/>
          </p:nvSpPr>
          <p:spPr bwMode="auto">
            <a:xfrm>
              <a:off x="3408" y="3110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×     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1.25     ......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93" name="Group 40"/>
          <p:cNvGrpSpPr/>
          <p:nvPr/>
        </p:nvGrpSpPr>
        <p:grpSpPr bwMode="auto">
          <a:xfrm>
            <a:off x="6456180" y="3647386"/>
            <a:ext cx="4572000" cy="912283"/>
            <a:chOff x="3216" y="3456"/>
            <a:chExt cx="2160" cy="431"/>
          </a:xfrm>
        </p:grpSpPr>
        <p:sp>
          <p:nvSpPr>
            <p:cNvPr id="94" name="Line 41"/>
            <p:cNvSpPr>
              <a:spLocks noChangeShapeType="1"/>
            </p:cNvSpPr>
            <p:nvPr/>
          </p:nvSpPr>
          <p:spPr bwMode="auto">
            <a:xfrm>
              <a:off x="3216" y="367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5" name="Rectangle 42"/>
            <p:cNvSpPr>
              <a:spLocks noChangeArrowheads="1"/>
            </p:cNvSpPr>
            <p:nvPr/>
          </p:nvSpPr>
          <p:spPr bwMode="auto">
            <a:xfrm>
              <a:off x="3408" y="3456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×     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0.5     ......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96" name="Group 43"/>
          <p:cNvGrpSpPr/>
          <p:nvPr/>
        </p:nvGrpSpPr>
        <p:grpSpPr bwMode="auto">
          <a:xfrm>
            <a:off x="5744980" y="2326590"/>
            <a:ext cx="5181600" cy="3005667"/>
            <a:chOff x="2880" y="2832"/>
            <a:chExt cx="2448" cy="1420"/>
          </a:xfrm>
        </p:grpSpPr>
        <p:sp>
          <p:nvSpPr>
            <p:cNvPr id="97" name="Line 44"/>
            <p:cNvSpPr>
              <a:spLocks noChangeShapeType="1"/>
            </p:cNvSpPr>
            <p:nvPr/>
          </p:nvSpPr>
          <p:spPr bwMode="auto">
            <a:xfrm flipV="1">
              <a:off x="5328" y="2832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8" name="Rectangle 45"/>
            <p:cNvSpPr>
              <a:spLocks noChangeArrowheads="1"/>
            </p:cNvSpPr>
            <p:nvPr/>
          </p:nvSpPr>
          <p:spPr bwMode="auto">
            <a:xfrm>
              <a:off x="2880" y="3976"/>
              <a:ext cx="59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1101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99" name="Group 40"/>
          <p:cNvGrpSpPr/>
          <p:nvPr/>
        </p:nvGrpSpPr>
        <p:grpSpPr bwMode="auto">
          <a:xfrm>
            <a:off x="6456180" y="4404309"/>
            <a:ext cx="4572000" cy="912284"/>
            <a:chOff x="3216" y="3456"/>
            <a:chExt cx="2160" cy="431"/>
          </a:xfrm>
        </p:grpSpPr>
        <p:sp>
          <p:nvSpPr>
            <p:cNvPr id="100" name="Line 41"/>
            <p:cNvSpPr>
              <a:spLocks noChangeShapeType="1"/>
            </p:cNvSpPr>
            <p:nvPr/>
          </p:nvSpPr>
          <p:spPr bwMode="auto">
            <a:xfrm>
              <a:off x="3216" y="367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1" name="Rectangle 42"/>
            <p:cNvSpPr>
              <a:spLocks noChangeArrowheads="1"/>
            </p:cNvSpPr>
            <p:nvPr/>
          </p:nvSpPr>
          <p:spPr bwMode="auto">
            <a:xfrm>
              <a:off x="3408" y="3456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×     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1.0     ......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3756340" y="577129"/>
            <a:ext cx="2032000" cy="609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915773" y="568662"/>
            <a:ext cx="2032000" cy="609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二进制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96690" y="577129"/>
            <a:ext cx="1422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27.25</a:t>
            </a:r>
            <a:endParaRPr kumimoji="1"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5" name="Group 5"/>
          <p:cNvGrpSpPr/>
          <p:nvPr/>
        </p:nvGrpSpPr>
        <p:grpSpPr bwMode="auto">
          <a:xfrm>
            <a:off x="900572" y="2334146"/>
            <a:ext cx="10668000" cy="1468965"/>
            <a:chOff x="336" y="1121"/>
            <a:chExt cx="5040" cy="694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36" y="1275"/>
              <a:ext cx="504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二进制                                   十进制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>
                <a:spcBef>
                  <a:spcPct val="30000"/>
                </a:spcBef>
              </a:pP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11011.01    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1          1           0           1          1           0           1</a:t>
              </a:r>
              <a:endPara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84" y="1553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056" y="1313"/>
              <a:ext cx="0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9" name="Group 9"/>
            <p:cNvGrpSpPr/>
            <p:nvPr/>
          </p:nvGrpSpPr>
          <p:grpSpPr bwMode="auto">
            <a:xfrm>
              <a:off x="3360" y="1121"/>
              <a:ext cx="624" cy="432"/>
              <a:chOff x="3504" y="1104"/>
              <a:chExt cx="624" cy="432"/>
            </a:xfrm>
          </p:grpSpPr>
          <p:sp>
            <p:nvSpPr>
              <p:cNvPr id="11" name="AutoShape 10"/>
              <p:cNvSpPr>
                <a:spLocks noChangeArrowheads="1"/>
              </p:cNvSpPr>
              <p:nvPr/>
            </p:nvSpPr>
            <p:spPr bwMode="auto">
              <a:xfrm flipV="1">
                <a:off x="3648" y="1344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624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zh-CN" altLang="en-US" sz="2665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rPr>
                  <a:t>个位</a:t>
                </a:r>
                <a:endPara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endParaRPr>
              </a:p>
            </p:txBody>
          </p:sp>
        </p:grpSp>
      </p:grp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3146740" y="678729"/>
            <a:ext cx="508000" cy="406400"/>
          </a:xfrm>
          <a:prstGeom prst="rightArrow">
            <a:avLst>
              <a:gd name="adj1" fmla="val 50000"/>
              <a:gd name="adj2" fmla="val 644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739882" y="3201766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4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3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-2</a:t>
            </a:r>
            <a:endParaRPr kumimoji="1" lang="en-US" altLang="zh-CN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451082" y="3196081"/>
            <a:ext cx="7315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+          +           +         +           +            + </a:t>
            </a:r>
            <a:endParaRPr kumimoji="1" lang="en-US" altLang="zh-CN" sz="32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991540" y="577129"/>
            <a:ext cx="3352800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[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例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]</a:t>
            </a:r>
            <a:r>
              <a:rPr kumimoji="1" lang="en-US" altLang="zh-CN" sz="2665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</a:t>
            </a:r>
            <a:r>
              <a:rPr kumimoji="1" lang="en-US" altLang="zh-CN" sz="2665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11011.01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）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 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=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915773" y="4799597"/>
            <a:ext cx="4127500" cy="543675"/>
          </a:xfrm>
          <a:prstGeom prst="rect">
            <a:avLst/>
          </a:prstGeom>
          <a:solidFill>
            <a:srgbClr val="5E9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935">
                <a:solidFill>
                  <a:schemeClr val="bg1"/>
                </a:solidFill>
                <a:latin typeface="楷体_GB2312" charset="-122"/>
                <a:ea typeface="楷体_GB2312" charset="-122"/>
              </a:rPr>
              <a:t>总结：按权展开</a:t>
            </a:r>
            <a:endParaRPr kumimoji="1" lang="zh-CN" altLang="en-US" sz="2935">
              <a:solidFill>
                <a:schemeClr val="bg1"/>
              </a:solidFill>
              <a:latin typeface="楷体_GB2312" charset="-122"/>
              <a:ea typeface="楷体_GB231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85292" y="1703267"/>
            <a:ext cx="50875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二进制输入转十进制输出</a:t>
            </a:r>
            <a:br>
              <a:rPr lang="zh-CN" altLang="en-US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bitset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8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to_ulong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());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>
                <a:solidFill>
                  <a:srgbClr val="000000"/>
                </a:solidFill>
                <a:effectLst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76965" y="1710050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十进制输入转二进制输出</a:t>
            </a:r>
            <a:br>
              <a:rPr lang="zh-CN" altLang="en-US" sz="18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bitset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8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>
                <a:solidFill>
                  <a:srgbClr val="000000"/>
                </a:solidFill>
                <a:effectLst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71b6ac2-4b07-4f2e-bc04-975599516e96}"/>
</p:tagLst>
</file>

<file path=ppt/tags/tag2.xml><?xml version="1.0" encoding="utf-8"?>
<p:tagLst xmlns:p="http://schemas.openxmlformats.org/presentationml/2006/main">
  <p:tag name="REFSHAPE" val="419667596"/>
  <p:tag name="KSO_WM_UNIT_PLACING_PICTURE_USER_VIEWPORT" val="{&quot;height&quot;:8900,&quot;width&quot;:1584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5909</Words>
  <Application>WPS 文字</Application>
  <PresentationFormat>宽屏</PresentationFormat>
  <Paragraphs>500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54" baseType="lpstr">
      <vt:lpstr>Arial</vt:lpstr>
      <vt:lpstr>宋体</vt:lpstr>
      <vt:lpstr>Wingdings</vt:lpstr>
      <vt:lpstr>微软雅黑 Light</vt:lpstr>
      <vt:lpstr>汉仪中黑KW</vt:lpstr>
      <vt:lpstr>华文新魏</vt:lpstr>
      <vt:lpstr>宋体-简</vt:lpstr>
      <vt:lpstr>黑体</vt:lpstr>
      <vt:lpstr>Times New Roman</vt:lpstr>
      <vt:lpstr>华文行楷</vt:lpstr>
      <vt:lpstr>Arial</vt:lpstr>
      <vt:lpstr>楷体_GB2312</vt:lpstr>
      <vt:lpstr>汉仪楷体简</vt:lpstr>
      <vt:lpstr>汉仪书宋二KW</vt:lpstr>
      <vt:lpstr>JetBrains Mono</vt:lpstr>
      <vt:lpstr>苹方-简</vt:lpstr>
      <vt:lpstr>微软雅黑</vt:lpstr>
      <vt:lpstr>汉仪旗黑</vt:lpstr>
      <vt:lpstr>宋体</vt:lpstr>
      <vt:lpstr>Arial Unicode MS</vt:lpstr>
      <vt:lpstr>Consolas</vt:lpstr>
      <vt:lpstr>等线</vt:lpstr>
      <vt:lpstr>汉仪中等线KW</vt:lpstr>
      <vt:lpstr>Calibri</vt:lpstr>
      <vt:lpstr>Helvetica Neue</vt:lpstr>
      <vt:lpstr>行楷-简</vt:lpstr>
      <vt:lpstr>微软雅黑</vt:lpstr>
      <vt:lpstr>Office 主题​​</vt:lpstr>
      <vt:lpstr>PowerPoint 演示文稿</vt:lpstr>
      <vt:lpstr>数制</vt:lpstr>
      <vt:lpstr>数制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质因数分解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liolau</dc:creator>
  <cp:lastModifiedBy>Y</cp:lastModifiedBy>
  <cp:revision>13</cp:revision>
  <dcterms:created xsi:type="dcterms:W3CDTF">2023-12-20T01:17:28Z</dcterms:created>
  <dcterms:modified xsi:type="dcterms:W3CDTF">2023-12-20T01:17:28Z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85654B4D6DA82482A84082659830F083_42</vt:lpwstr>
  </property>
  <property fmtid="{D5CDD505-2E9C-101B-9397-08002B2CF9AE}" pid="3" name="KSOProductBuildVer">
    <vt:lpwstr>2052-6.4.0.8550</vt:lpwstr>
  </property>
</Properties>
</file>