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00" r:id="rId2"/>
    <p:sldId id="636" r:id="rId3"/>
    <p:sldId id="690" r:id="rId4"/>
    <p:sldId id="691" r:id="rId5"/>
    <p:sldId id="706" r:id="rId6"/>
    <p:sldId id="674" r:id="rId7"/>
    <p:sldId id="692" r:id="rId8"/>
    <p:sldId id="707" r:id="rId9"/>
    <p:sldId id="694" r:id="rId10"/>
    <p:sldId id="693" r:id="rId11"/>
    <p:sldId id="645" r:id="rId12"/>
    <p:sldId id="703" r:id="rId13"/>
    <p:sldId id="675" r:id="rId14"/>
    <p:sldId id="708" r:id="rId15"/>
    <p:sldId id="695" r:id="rId16"/>
    <p:sldId id="704" r:id="rId17"/>
    <p:sldId id="698" r:id="rId18"/>
    <p:sldId id="705" r:id="rId19"/>
    <p:sldId id="697" r:id="rId20"/>
    <p:sldId id="68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A224B-89AD-495D-B46C-0DD71F0B98C7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CD7D0-7988-40B2-B447-4BC07B17C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692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程序中的例子：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 b="0" i="0" u="none" strike="noStrike" cap="none" smtClean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484993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程序中的例子：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 b="0" i="0" u="none" strike="noStrike" cap="none" smtClean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38341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程序中的例子：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 b="0" i="0" u="none" strike="noStrike" cap="none" smtClean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37869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程序中的例子：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9746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程序中的例子：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 b="0" i="0" u="none" strike="noStrike" cap="none" smtClean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17017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程序中的例子：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 b="0" i="0" u="none" strike="noStrike" cap="none" smtClean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14760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程序中的例子：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150557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程序中的例子：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35349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程序中的例子：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15652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166DE-8DC5-E780-D0B1-199A98651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C1A214-5657-7703-8749-211E52817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CD1A7D-9BA2-D21B-0BFE-85B05C4B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38B55-1FF4-46B6-847D-4471D9C34A5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49EC3E-D838-AB5F-EEC6-7AA778AA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739E7-A437-5A0B-DF5F-10BA9A2BF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88ACE5-E0FB-40F4-BF7A-69847F7ED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6BB91-AB00-B60A-35D9-5B19B523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B03A37-9DE1-C631-698F-0F74698AF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4F524-2EE3-9A0B-85D5-46BB3A87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38B55-1FF4-46B6-847D-4471D9C34A5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59EABC-7CAD-0465-533F-77ECFE5F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908DBB-D832-1F1D-109B-559286F5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88ACE5-E0FB-40F4-BF7A-69847F7ED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42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F2ECCA-0002-3957-CFF7-B90D4A685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6CE774-4CA3-1F26-BF5B-1656A0C3E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4F654D-440C-8E48-49C4-03748CBFDE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38B55-1FF4-46B6-847D-4471D9C34A5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44DB2E-E0F5-B5B2-4033-AAC6ADB7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9287F9-7A6E-295A-5967-6BDFB8D8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88ACE5-E0FB-40F4-BF7A-69847F7ED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267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/>
          <a:lstStyle/>
          <a:p>
            <a:r>
              <a:rPr kumimoji="0" lang="en-US" sz="1800" b="0" i="0" u="none" strike="noStrike" kern="1200" cap="none" spc="0" normalizeH="0" baseline="0" noProof="0">
                <a:uLnTx/>
                <a:uFillTx/>
              </a:rPr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0" lang="en-US" sz="1800" b="0" i="0" u="none" strike="noStrike" kern="1200" cap="none" spc="0" normalizeH="0" baseline="0" noProof="0">
                <a:uLnTx/>
                <a:uFillTx/>
              </a:rPr>
              <a:t>Text</a:t>
            </a:r>
          </a:p>
          <a:p>
            <a:pPr lvl="1"/>
            <a:r>
              <a:rPr kumimoji="0" lang="en-US" sz="1800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800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80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80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B962C8B-B14F-4D97-AF65-F5344CB8AC3E}" type="datetime1">
              <a:rPr lang="en-US"/>
              <a:t>3/1/2023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9A0DB2DC-4C9A-4742-B13C-FB6460FD3503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37650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D3E6A-F8F8-231F-D9AA-216C5F60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D2D04-E9DD-3036-D04B-94895FFC3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47EB48-8B4C-9609-0415-9683F432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38B55-1FF4-46B6-847D-4471D9C34A5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650AA-D0E4-0D7F-372E-9BB3F2E6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44C13A-581C-6390-E98D-542F5810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88ACE5-E0FB-40F4-BF7A-69847F7ED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76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A7EAB-45BE-841E-CE3B-2A680E89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3EF970-9D4D-0DCA-EFD5-945AC4168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2AC1E7-3E3C-7BE0-8A70-24F981484B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38B55-1FF4-46B6-847D-4471D9C34A5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16DAAE-37BA-F3FC-0D3F-074F9862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8F921D-2B37-EF37-D90B-15976435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88ACE5-E0FB-40F4-BF7A-69847F7ED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98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10750-9AB6-936A-39B2-6A72E29F0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1CDD2-C636-7D6D-E9FB-B1992CFA8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E14E72-653B-288B-D781-C85BF4512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01FCD1-335B-8879-47BA-0773C856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38B55-1FF4-46B6-847D-4471D9C34A5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564A9B-7125-2E4F-B127-DBC1DA5F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655C83-9A2D-E823-C645-3D0B504C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88ACE5-E0FB-40F4-BF7A-69847F7ED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97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3371D-4868-1437-549F-F83625B80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A5C441-6123-9210-10E3-7B3DEF48C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A7267B-8BC5-E340-DD94-2D0059F5D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D9CFF1-F70E-DD70-B081-8F63187D3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6B6956-B74E-A0E2-C6D2-F4C6BF5DC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475AA4-0E36-D03A-12BA-6D287366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38B55-1FF4-46B6-847D-4471D9C34A5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DB5ABA-A657-11EF-4B44-3BC3ABFF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4E162C-8C66-CC3F-C11F-01163AA6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88ACE5-E0FB-40F4-BF7A-69847F7ED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40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2F190-53E1-0FA3-6083-9B000FD6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B8A2DE-0ACB-88F0-EE9A-2086A265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38B55-1FF4-46B6-847D-4471D9C34A5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962218-D1BC-B069-5022-38165183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F76E5F-D3DC-68B4-5D3C-135D73402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88ACE5-E0FB-40F4-BF7A-69847F7ED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8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6FACE4-329E-C25F-3DAF-967BC6E229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38B55-1FF4-46B6-847D-4471D9C34A5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5D3739-9712-0C4A-2C45-ACC69C29B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E08AB9-DAF7-B663-950B-7FBAC98A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88ACE5-E0FB-40F4-BF7A-69847F7ED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50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C8AEA-1C2B-C662-BD73-B63766C6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639DD-A018-39C7-F2BF-6C83E8F0B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EFBB23-0EA6-F999-B429-2CDC4E423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E6FD3E-EE4C-9C76-126B-0B6D0923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38B55-1FF4-46B6-847D-4471D9C34A5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86B8AE-6213-39D3-3853-B07230DB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F70341-2AD0-941F-D959-1DB37AE3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88ACE5-E0FB-40F4-BF7A-69847F7ED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37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EC270-188F-096D-6152-92E5003E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A5FC13-7239-0164-7247-B523125E5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DF6E0E-0CC8-1864-0648-AA17BD552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E953BF-6A1A-160C-8E03-E8A73312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38B55-1FF4-46B6-847D-4471D9C34A5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BF2726-7694-DC37-575D-08267559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2B120E-F824-8717-4639-B6DF534C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88ACE5-E0FB-40F4-BF7A-69847F7ED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08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23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16487" y="1357516"/>
            <a:ext cx="9551398" cy="12003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蓝</a:t>
            </a:r>
            <a:r>
              <a:rPr lang="zh-CN" altLang="en-US" sz="72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桥杯</a:t>
            </a:r>
            <a:r>
              <a:rPr lang="en-US" altLang="zh-CN" sz="72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72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</a:t>
            </a:r>
            <a:r>
              <a:rPr lang="zh-CN" altLang="zh-CN" sz="72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备</a:t>
            </a:r>
            <a:r>
              <a:rPr lang="zh-CN" altLang="zh-CN" sz="7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赛营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87805" y="2815930"/>
            <a:ext cx="8216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第四课</a:t>
            </a:r>
            <a:endParaRPr lang="zh-CN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 descr="4f4b48676a53832341cb1bcfc72c4b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472" y="4719323"/>
            <a:ext cx="2101053" cy="9845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E6E714-E3CE-403D-AA93-2902AEA4F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157" y="4583240"/>
            <a:ext cx="3107049" cy="11987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C0FF3DE-F9C5-EAFB-B9BC-3353B37CF6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487" y="4667165"/>
            <a:ext cx="1114857" cy="111485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87170E1A-F1A7-9CC4-671A-8162C55BD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210" y="1377836"/>
            <a:ext cx="10441859" cy="4708981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</a:rPr>
              <a:t>题目描述：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给定一个正整数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，然后将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分解成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个正整数之和。计算出共有多少种符合要求的分解方法。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要求：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）分解的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个正整数各不相同；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）分解的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个正整数中都不含数字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7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如：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为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8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，可分解为（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6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）、（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）、（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）、（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）、（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），其中满足要求的分解方法有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种，为（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）。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20204" pitchFamily="34" charset="0"/>
              </a:rPr>
              <a:t>输入格式: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输入一个正整数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5&lt;N&lt;501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），表示需要分解的正整数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</a:rPr>
              <a:t>输出格式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输出一个整数，表示共有多少种符合要求的分解方法。</a:t>
            </a:r>
          </a:p>
          <a:p>
            <a:pPr defTabSz="457200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20204" pitchFamily="34" charset="0"/>
              </a:rPr>
              <a:t>输入样例：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8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20204" pitchFamily="34" charset="0"/>
              </a:rPr>
              <a:t>输出样例：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0DD862D-D624-BBEE-50E8-99590B09FCD1}"/>
              </a:ext>
            </a:extLst>
          </p:cNvPr>
          <p:cNvSpPr txBox="1">
            <a:spLocks/>
          </p:cNvSpPr>
          <p:nvPr/>
        </p:nvSpPr>
        <p:spPr>
          <a:xfrm>
            <a:off x="3735554" y="138591"/>
            <a:ext cx="5265173" cy="817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分解整数</a:t>
            </a:r>
            <a:endParaRPr lang="zh-CN" altLang="en-US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843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83154" y="105851"/>
            <a:ext cx="5265173" cy="817880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五户共井</a:t>
            </a:r>
            <a:endParaRPr lang="zh-CN" altLang="en-US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9A28047D-D2F3-D0DA-4554-E413CA9A3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810" y="886409"/>
            <a:ext cx="10441859" cy="56323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1800" b="1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有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A, B, C, D, E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五家人共用一口井，已知井深不超过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k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米。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A, B, C, D, E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的绳长各不相同，而且厘米表示的绳长一定是整数。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从井口放下绳索正好达到水面时：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(a)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需要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A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家的绳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n1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条接上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B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家的绳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条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(b)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需要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B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家的绳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n2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条接上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C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家的绳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条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(c)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需要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C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家的绳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n3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条接上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D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家的绳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条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(d)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需要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D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家的绳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n4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条接上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E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家的绳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条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(e)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需要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E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家的绳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n5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条接上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A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家的绳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条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问井深和各家绳长。</a:t>
            </a:r>
            <a:endParaRPr lang="en-US" altLang="zh-CN" sz="18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18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</a:rPr>
              <a:t>输入只有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</a:rPr>
              <a:t>1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</a:rPr>
              <a:t>行。包括空格分开的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</a:rPr>
              <a:t>6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</a:rPr>
              <a:t>个整数。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 b="1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18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如果找到了可行解，就输出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6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个整数，用空格分开，分别代表井的深度和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A, B, C, D, E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的绳长（单位都是厘米）。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如果有多组可行解，输出井的深度最小的那组解</a:t>
            </a:r>
            <a:endParaRPr lang="en-US" altLang="zh-CN" sz="18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输入样例：</a:t>
            </a:r>
            <a:endParaRPr lang="en-US" altLang="zh-CN" sz="18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10 2 3 4 5 6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输出样例：</a:t>
            </a:r>
            <a:endParaRPr lang="en-US" altLang="zh-CN" sz="18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>
                <a:solidFill>
                  <a:srgbClr val="002060"/>
                </a:solidFill>
                <a:ea typeface="黑体" panose="02010609060101010101" pitchFamily="49" charset="-122"/>
              </a:rPr>
              <a:t>721 265 191 148 129 76</a:t>
            </a:r>
          </a:p>
        </p:txBody>
      </p:sp>
    </p:spTree>
    <p:extLst>
      <p:ext uri="{BB962C8B-B14F-4D97-AF65-F5344CB8AC3E}">
        <p14:creationId xmlns:p14="http://schemas.microsoft.com/office/powerpoint/2010/main" val="2058418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BEB122-FC6F-6C2F-682C-7E7CFF98C089}"/>
              </a:ext>
            </a:extLst>
          </p:cNvPr>
          <p:cNvSpPr txBox="1"/>
          <p:nvPr/>
        </p:nvSpPr>
        <p:spPr>
          <a:xfrm>
            <a:off x="1814627" y="0"/>
            <a:ext cx="8562745" cy="64633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k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n1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n2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n3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n4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n5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k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n1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n2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n3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n4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n5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k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*=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100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8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//</a:t>
            </a:r>
            <a:r>
              <a:rPr lang="zh-CN" altLang="en-US" sz="18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单位变为厘米 </a:t>
            </a:r>
            <a:br>
              <a:rPr lang="zh-CN" altLang="en-US" sz="18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</a:br>
            <a:r>
              <a:rPr lang="zh-CN" altLang="en-US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h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h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&lt;=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k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a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n1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h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660E7A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-</a:t>
            </a:r>
            <a:r>
              <a:rPr lang="en-US" altLang="zh-CN" sz="1800">
                <a:solidFill>
                  <a:srgbClr val="660E7A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-</a:t>
            </a:r>
            <a:r>
              <a:rPr lang="en-US" altLang="zh-CN" sz="1800">
                <a:solidFill>
                  <a:srgbClr val="660E7A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n2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d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-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n3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-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d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n4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660E7A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!=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660E7A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&amp;&amp;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660E7A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!=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&amp;&amp;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660E7A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!=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d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&amp;&amp;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660E7A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!=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&amp;&amp;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660E7A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!=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&amp;&amp;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b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</a:t>
            </a:r>
            <a:r>
              <a:rPr lang="en-US" altLang="zh-CN" sz="1800">
                <a:solidFill>
                  <a:srgbClr val="660E7A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!=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d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&amp;&amp;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660E7A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!=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&amp;&amp;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!=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d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&amp;&amp;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!=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&amp;&amp;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d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!=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&amp;&amp;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e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n5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</a:t>
            </a:r>
            <a:r>
              <a:rPr lang="en-US" altLang="zh-CN" sz="1800">
                <a:solidFill>
                  <a:srgbClr val="660E7A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==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' '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660E7A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' '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660E7A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' '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' '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d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' '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e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b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"not found"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173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6002-7C0F-568D-71D2-BAA908B95533}"/>
              </a:ext>
            </a:extLst>
          </p:cNvPr>
          <p:cNvSpPr txBox="1">
            <a:spLocks/>
          </p:cNvSpPr>
          <p:nvPr/>
        </p:nvSpPr>
        <p:spPr>
          <a:xfrm>
            <a:off x="3463413" y="2310469"/>
            <a:ext cx="6035150" cy="817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模拟</a:t>
            </a:r>
            <a:endParaRPr lang="zh-CN" altLang="en-US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3771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E2ED080-938A-EF4F-A08E-230CA362682F}"/>
              </a:ext>
            </a:extLst>
          </p:cNvPr>
          <p:cNvSpPr txBox="1"/>
          <p:nvPr/>
        </p:nvSpPr>
        <p:spPr>
          <a:xfrm>
            <a:off x="958331" y="1205309"/>
            <a:ext cx="105365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0" i="0">
                <a:effectLst/>
                <a:latin typeface="Fira Sans" panose="020B0503050000020004" pitchFamily="34" charset="0"/>
              </a:rPr>
              <a:t>模拟就是用计算机来模拟题目中要求的操作。</a:t>
            </a:r>
          </a:p>
          <a:p>
            <a:pPr algn="l"/>
            <a:r>
              <a:rPr lang="zh-CN" altLang="en-US" sz="2400" b="0" i="0">
                <a:effectLst/>
                <a:latin typeface="Fira Sans" panose="020B0503050000020004" pitchFamily="34" charset="0"/>
              </a:rPr>
              <a:t>模拟题目通常具有码量大、操作多、思路繁复的特点。由于它码量大，经常会出现难以查错的情况，如果在考试中写错是相当浪费时间的。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4E897B-6A53-16B0-1BC5-44FF34C20991}"/>
              </a:ext>
            </a:extLst>
          </p:cNvPr>
          <p:cNvSpPr txBox="1"/>
          <p:nvPr/>
        </p:nvSpPr>
        <p:spPr>
          <a:xfrm>
            <a:off x="1779425" y="2627369"/>
            <a:ext cx="906235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0" i="0">
                <a:effectLst/>
                <a:latin typeface="Fira Sans" panose="020B0503050000020004" pitchFamily="34" charset="0"/>
              </a:rPr>
              <a:t>写模拟题时，遵循以下的建议有可能会提升做题速度：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0" i="0">
                <a:solidFill>
                  <a:srgbClr val="FF0000"/>
                </a:solidFill>
                <a:effectLst/>
                <a:latin typeface="Fira Sans" panose="020B0503050000020004" pitchFamily="34" charset="0"/>
              </a:rPr>
              <a:t>在动手写代码之前，在草纸上尽可能地写好要实现的流程。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0" i="0">
                <a:solidFill>
                  <a:srgbClr val="FF0000"/>
                </a:solidFill>
                <a:effectLst/>
                <a:latin typeface="Fira Sans" panose="020B0503050000020004" pitchFamily="34" charset="0"/>
              </a:rPr>
              <a:t>在代码中，尽量把每个部分模块化，写成函数、结构体或类。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0" i="0">
                <a:solidFill>
                  <a:srgbClr val="FF0000"/>
                </a:solidFill>
                <a:effectLst/>
                <a:latin typeface="Fira Sans" panose="020B0503050000020004" pitchFamily="34" charset="0"/>
              </a:rPr>
              <a:t>对于一些可能重复用到的概念，可以统一转化，方便处理：如，某题给你 </a:t>
            </a:r>
            <a:r>
              <a:rPr lang="en-US" altLang="zh-CN" sz="2400" b="0" i="0">
                <a:solidFill>
                  <a:srgbClr val="FF0000"/>
                </a:solidFill>
                <a:effectLst/>
                <a:latin typeface="Fira Sans" panose="020B0503050000020004" pitchFamily="34" charset="0"/>
              </a:rPr>
              <a:t>"YY-MM-DD </a:t>
            </a:r>
            <a:r>
              <a:rPr lang="zh-CN" altLang="en-US" sz="2400" b="0" i="0">
                <a:solidFill>
                  <a:srgbClr val="FF0000"/>
                </a:solidFill>
                <a:effectLst/>
                <a:latin typeface="Fira Sans" panose="020B0503050000020004" pitchFamily="34" charset="0"/>
              </a:rPr>
              <a:t>时：分</a:t>
            </a:r>
            <a:r>
              <a:rPr lang="en-US" altLang="zh-CN" sz="2400" b="0" i="0">
                <a:solidFill>
                  <a:srgbClr val="FF0000"/>
                </a:solidFill>
                <a:effectLst/>
                <a:latin typeface="Fira Sans" panose="020B0503050000020004" pitchFamily="34" charset="0"/>
              </a:rPr>
              <a:t>" </a:t>
            </a:r>
            <a:r>
              <a:rPr lang="zh-CN" altLang="en-US" sz="2400" b="0" i="0">
                <a:solidFill>
                  <a:srgbClr val="FF0000"/>
                </a:solidFill>
                <a:effectLst/>
                <a:latin typeface="Fira Sans" panose="020B0503050000020004" pitchFamily="34" charset="0"/>
              </a:rPr>
              <a:t>把它抽取到一个函数，处理成秒，会减少概念混淆。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0" i="0">
                <a:solidFill>
                  <a:srgbClr val="FF0000"/>
                </a:solidFill>
                <a:effectLst/>
                <a:latin typeface="Fira Sans" panose="020B0503050000020004" pitchFamily="34" charset="0"/>
              </a:rPr>
              <a:t>调试时分块调试。模块化的好处就是可以方便的单独调某一部分。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0" i="0">
                <a:solidFill>
                  <a:srgbClr val="FF0000"/>
                </a:solidFill>
                <a:effectLst/>
                <a:latin typeface="Fira Sans" panose="020B0503050000020004" pitchFamily="34" charset="0"/>
              </a:rPr>
              <a:t>写代码的时候一定要思路清晰，不要想到什么写什么，要按照落在纸上的步骤写。</a:t>
            </a:r>
          </a:p>
          <a:p>
            <a:pPr algn="l"/>
            <a:r>
              <a:rPr lang="zh-CN" altLang="en-US" sz="2400" b="0" i="0">
                <a:effectLst/>
                <a:latin typeface="Fira Sans" panose="020B0503050000020004" pitchFamily="34" charset="0"/>
              </a:rPr>
              <a:t>实际上，上述步骤在解决其它类型的题目时也是很有帮助的。</a:t>
            </a:r>
          </a:p>
        </p:txBody>
      </p:sp>
    </p:spTree>
    <p:extLst>
      <p:ext uri="{BB962C8B-B14F-4D97-AF65-F5344CB8AC3E}">
        <p14:creationId xmlns:p14="http://schemas.microsoft.com/office/powerpoint/2010/main" val="2869490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87170E1A-F1A7-9CC4-671A-8162C55BD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584" y="756418"/>
            <a:ext cx="9554995" cy="5693866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题目描述：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咪咪是一只聪明的小老鼠，她正在四处找水喝呢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她发现了一些水罐，里面都有水。聪明的咪咪自然有办法：她转过身来，把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尾巴放进去浸湿，再喝尾巴上的水就好了。我们已知每个水罐里水面到水罐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口的距离，还知道咪咪的尾巴最多可以伸进水罐口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t 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厘米。假设尾巴够到就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能浸湿，请你判断一下：有多少个水罐中的水可以被咪咪喝到？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Arial" panose="020B0604020202020204" pitchFamily="34" charset="0"/>
              </a:rPr>
              <a:t>输入格式:</a:t>
            </a:r>
            <a:endParaRPr kumimoji="0" lang="en-US" altLang="zh-CN" sz="1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+mn-cs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第一行为两个整数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1&lt;=n&lt;=20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）、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10&lt;=t&lt;=20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），分别表示水罐的数量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和咪咪的尾巴可以够到的最大深度。之后一行中有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 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个用空格分开的整数，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分别表示每个水罐中水面到水罐口的距离。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输出格式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只有一个整数，表示有多少个水罐中的水可以被咪咪喝到。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Arial" panose="020B0604020202020204" pitchFamily="34" charset="0"/>
              </a:rPr>
              <a:t>输入样例：</a:t>
            </a:r>
            <a:endParaRPr kumimoji="0" lang="en-US" altLang="zh-CN" sz="1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+mn-cs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8 7 13 5 12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Arial" panose="020B0604020202020204" pitchFamily="34" charset="0"/>
              </a:rPr>
              <a:t>输出样例：</a:t>
            </a:r>
            <a:endParaRPr kumimoji="0" lang="en-US" altLang="zh-CN" sz="1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+mn-cs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endParaRPr lang="en-US" altLang="zh-CN" sz="180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0DD862D-D624-BBEE-50E8-99590B09FCD1}"/>
              </a:ext>
            </a:extLst>
          </p:cNvPr>
          <p:cNvSpPr txBox="1">
            <a:spLocks/>
          </p:cNvSpPr>
          <p:nvPr/>
        </p:nvSpPr>
        <p:spPr>
          <a:xfrm>
            <a:off x="3735554" y="0"/>
            <a:ext cx="5265173" cy="817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咪咪喝水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73928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BEB122-FC6F-6C2F-682C-7E7CFF98C089}"/>
              </a:ext>
            </a:extLst>
          </p:cNvPr>
          <p:cNvSpPr txBox="1"/>
          <p:nvPr/>
        </p:nvSpPr>
        <p:spPr>
          <a:xfrm>
            <a:off x="1748756" y="458956"/>
            <a:ext cx="8562745" cy="45550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temp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count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++){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temp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temp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&lt;=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count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b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count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b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r>
              <a:rPr lang="en-US" altLang="zh-CN" sz="2000">
                <a:solidFill>
                  <a:srgbClr val="000000"/>
                </a:solidFill>
                <a:effectLst/>
              </a:rPr>
              <a:t> 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636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87170E1A-F1A7-9CC4-671A-8162C55BD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584" y="1590200"/>
            <a:ext cx="9554995" cy="3970318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题目描述：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小蓝家的灯是拉线式开关的，拉一次灯开，再拉一次灯关，未拉之前灯是熄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灭状态。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【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编程实现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拉线开关。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输入一个正整数 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M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1&lt;M&lt;100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），作为小蓝拉动开关的次数，判断拉动 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M 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次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后，灯是点亮状态还是熄灭状态。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Arial" panose="020B0604020202020204" pitchFamily="34" charset="0"/>
              </a:rPr>
              <a:t>输入格式:</a:t>
            </a:r>
            <a:endParaRPr kumimoji="0" lang="en-US" altLang="zh-CN" sz="1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+mn-cs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输入一个正整数 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M 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作为拉动开关的次数（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1&lt;M&lt;100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）。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输出格式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如果灯是点亮状态输出整数“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1”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，如果灯是熄灭状态输出整数“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0”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Arial" panose="020B0604020202020204" pitchFamily="34" charset="0"/>
              </a:rPr>
              <a:t>输入样例：</a:t>
            </a:r>
            <a:endParaRPr kumimoji="0" lang="en-US" altLang="zh-CN" sz="1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+mn-cs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Arial" panose="020B0604020202020204" pitchFamily="34" charset="0"/>
              </a:rPr>
              <a:t>输出样例：</a:t>
            </a:r>
            <a:endParaRPr kumimoji="0" lang="en-US" altLang="zh-CN" sz="1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+mn-cs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0DD862D-D624-BBEE-50E8-99590B09FCD1}"/>
              </a:ext>
            </a:extLst>
          </p:cNvPr>
          <p:cNvSpPr txBox="1">
            <a:spLocks/>
          </p:cNvSpPr>
          <p:nvPr/>
        </p:nvSpPr>
        <p:spPr>
          <a:xfrm>
            <a:off x="3572494" y="401217"/>
            <a:ext cx="5265173" cy="817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开灯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51613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BEB122-FC6F-6C2F-682C-7E7CFF98C089}"/>
              </a:ext>
            </a:extLst>
          </p:cNvPr>
          <p:cNvSpPr txBox="1"/>
          <p:nvPr/>
        </p:nvSpPr>
        <p:spPr>
          <a:xfrm>
            <a:off x="2233948" y="1578630"/>
            <a:ext cx="8562745" cy="34470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m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b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m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b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m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%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endl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b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886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87170E1A-F1A7-9CC4-671A-8162C55BD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915" y="1153473"/>
            <a:ext cx="9554995" cy="3724096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题目描述：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国王将金币作为工资，发放给忠诚的骑士。第一天，骑士收到一枚金币；之后两天（第二天和第三天）里，每天收到两枚金币；之后三天（第四、五、六天）里，每天收到三枚金币；之后四天（第七、八、九、十天）里，每天收到四枚金币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……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这种工资发放模式会一直这样延续下去：当连续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天每天收到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枚金币后，骑士会在之后的连续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N+1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天里，每天收到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N+1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枚金币（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为任意正整数）。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你需要编写一个程序，确定从第一天开始的给定天数内，骑士一共获得了多少金币。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Arial" panose="020B0604020202020204" pitchFamily="34" charset="0"/>
              </a:rPr>
              <a:t>输入格式:</a:t>
            </a:r>
            <a:endParaRPr kumimoji="0" lang="en-US" altLang="zh-CN" sz="1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+mn-cs"/>
              <a:sym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sz="16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一个整数（范围</a:t>
            </a:r>
            <a:r>
              <a:rPr lang="en-US" altLang="zh-CN" sz="16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16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10000</a:t>
            </a:r>
            <a:r>
              <a:rPr lang="zh-CN" altLang="en-US" sz="16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），表示天数。</a:t>
            </a:r>
            <a:endParaRPr lang="en-US" altLang="zh-CN" sz="160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输出格式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骑士获得的金币数。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Arial" panose="020B0604020202020204" pitchFamily="34" charset="0"/>
              </a:rPr>
              <a:t>输入样例：</a:t>
            </a:r>
            <a:endParaRPr kumimoji="0" lang="en-US" altLang="zh-CN" sz="1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+mn-cs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6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Arial" panose="020B0604020202020204" pitchFamily="34" charset="0"/>
              </a:rPr>
              <a:t>输出样例：</a:t>
            </a:r>
            <a:endParaRPr kumimoji="0" lang="en-US" altLang="zh-CN" sz="1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+mn-cs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14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0DD862D-D624-BBEE-50E8-99590B09FCD1}"/>
              </a:ext>
            </a:extLst>
          </p:cNvPr>
          <p:cNvSpPr txBox="1">
            <a:spLocks/>
          </p:cNvSpPr>
          <p:nvPr/>
        </p:nvSpPr>
        <p:spPr>
          <a:xfrm>
            <a:off x="3679571" y="251926"/>
            <a:ext cx="5265173" cy="817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金币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2771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41EFB7A-5E38-4C11-2036-DB48C4E64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413" y="2310469"/>
            <a:ext cx="5265173" cy="817880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排序</a:t>
            </a:r>
            <a:endParaRPr lang="zh-CN" altLang="en-US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4411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BEB122-FC6F-6C2F-682C-7E7CFF98C089}"/>
              </a:ext>
            </a:extLst>
          </p:cNvPr>
          <p:cNvSpPr txBox="1"/>
          <p:nvPr/>
        </p:nvSpPr>
        <p:spPr>
          <a:xfrm>
            <a:off x="2093988" y="305068"/>
            <a:ext cx="8562745" cy="62478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16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16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16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16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6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16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6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16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6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6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6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6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(){</a:t>
            </a:r>
            <a:b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6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6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6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n</a:t>
            </a:r>
            <a: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6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6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6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</a:t>
            </a:r>
            <a: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6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6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6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s</a:t>
            </a:r>
            <a: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6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6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6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6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w</a:t>
            </a:r>
            <a: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6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6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6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long</a:t>
            </a:r>
            <a:r>
              <a:rPr lang="en-US" altLang="zh-CN" sz="16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6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long</a:t>
            </a:r>
            <a:r>
              <a:rPr lang="en-US" altLang="zh-CN" sz="16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sum</a:t>
            </a:r>
            <a: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6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6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br>
              <a:rPr lang="en-US" altLang="zh-CN" sz="16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6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6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6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6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i</a:t>
            </a:r>
            <a: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6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6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&lt;=</a:t>
            </a:r>
            <a:r>
              <a:rPr lang="en-US" altLang="zh-CN" sz="16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</a:t>
            </a:r>
            <a: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6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++){</a:t>
            </a:r>
            <a:b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6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6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while</a:t>
            </a:r>
            <a: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6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s</a:t>
            </a:r>
            <a: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--){</a:t>
            </a:r>
            <a:b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6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</a:t>
            </a:r>
            <a:r>
              <a:rPr lang="en-US" altLang="zh-CN" sz="16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6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&lt;=</a:t>
            </a:r>
            <a:r>
              <a:rPr lang="en-US" altLang="zh-CN" sz="16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</a:t>
            </a:r>
            <a: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){</a:t>
            </a:r>
            <a:r>
              <a:rPr lang="en-US" altLang="zh-CN" sz="16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sum</a:t>
            </a:r>
            <a: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+=</a:t>
            </a:r>
            <a:r>
              <a:rPr lang="en-US" altLang="zh-CN" sz="16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w</a:t>
            </a:r>
            <a: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6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    i</a:t>
            </a:r>
            <a: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++;</a:t>
            </a:r>
            <a:b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6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</a:t>
            </a:r>
            <a: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6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</a:t>
            </a:r>
            <a:r>
              <a:rPr lang="en-US" altLang="zh-CN" sz="16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else</a:t>
            </a:r>
            <a:r>
              <a:rPr lang="en-US" altLang="zh-CN" sz="16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6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    </a:t>
            </a:r>
            <a:r>
              <a:rPr lang="en-US" altLang="zh-CN" sz="16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6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sum</a:t>
            </a:r>
            <a: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6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    </a:t>
            </a:r>
            <a:r>
              <a:rPr lang="en-US" altLang="zh-CN" sz="16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6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6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6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</a:t>
            </a:r>
            <a: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6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6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w</a:t>
            </a:r>
            <a: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++;</a:t>
            </a:r>
            <a:b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6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s</a:t>
            </a:r>
            <a: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6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w</a:t>
            </a:r>
            <a: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6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i</a:t>
            </a:r>
            <a: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--;</a:t>
            </a:r>
            <a:b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6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6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6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6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sum</a:t>
            </a:r>
            <a: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6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6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6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6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6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endParaRPr lang="en-US" altLang="zh-CN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08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97A5B99-71E1-C0F6-5C7D-F008A4EA3EF1}"/>
              </a:ext>
            </a:extLst>
          </p:cNvPr>
          <p:cNvSpPr txBox="1"/>
          <p:nvPr/>
        </p:nvSpPr>
        <p:spPr>
          <a:xfrm>
            <a:off x="1109102" y="1250927"/>
            <a:ext cx="9973795" cy="464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//</a:t>
            </a:r>
            <a:r>
              <a:rPr lang="zh-CN" altLang="en-US" sz="2400" b="1" dirty="0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从小到大</a:t>
            </a:r>
            <a:endParaRPr lang="en-US" altLang="zh-CN" sz="2400" b="1" dirty="0">
              <a:solidFill>
                <a:srgbClr val="0033B3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400" dirty="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sort</a:t>
            </a:r>
            <a:r>
              <a:rPr lang="en-US" altLang="zh-CN" sz="2400" b="1" dirty="0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zh-CN" altLang="en-US" sz="2400" dirty="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数组名</a:t>
            </a:r>
            <a:r>
              <a:rPr lang="en-US" altLang="zh-CN" sz="2400" b="1" dirty="0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</a:t>
            </a:r>
            <a:r>
              <a:rPr lang="zh-CN" altLang="en-US" sz="2400" dirty="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起始值</a:t>
            </a:r>
            <a:r>
              <a:rPr lang="en-US" altLang="zh-CN" sz="2400" b="1" dirty="0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zh-CN" altLang="en-US" sz="2400" dirty="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数组名</a:t>
            </a:r>
            <a:r>
              <a:rPr lang="en-US" altLang="zh-CN" sz="2400" b="1" dirty="0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</a:t>
            </a:r>
            <a:r>
              <a:rPr lang="zh-CN" altLang="en-US" sz="2400" dirty="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结束值</a:t>
            </a:r>
            <a:r>
              <a:rPr lang="en-US" altLang="zh-CN" sz="2400" b="1" dirty="0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</a:t>
            </a:r>
            <a:r>
              <a:rPr lang="en-US" altLang="zh-CN" sz="2400" dirty="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400" b="1" dirty="0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);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endParaRPr lang="en-US" altLang="zh-CN" sz="2400" b="1" dirty="0">
              <a:solidFill>
                <a:srgbClr val="0033B3"/>
              </a:solidFill>
              <a:latin typeface="JetBrains Mono" panose="02000009000000000000" pitchFamily="49" charset="0"/>
            </a:endParaRPr>
          </a:p>
          <a:p>
            <a:endParaRPr lang="en-US" altLang="zh-CN" sz="2400" b="1" dirty="0">
              <a:solidFill>
                <a:srgbClr val="0033B3"/>
              </a:solidFill>
              <a:latin typeface="JetBrains Mono" panose="02000009000000000000" pitchFamily="49" charset="0"/>
            </a:endParaRPr>
          </a:p>
          <a:p>
            <a:r>
              <a:rPr lang="en-US" altLang="zh-CN" sz="2400" b="1" dirty="0">
                <a:solidFill>
                  <a:srgbClr val="0033B3"/>
                </a:solidFill>
                <a:latin typeface="JetBrains Mono" panose="02000009000000000000" pitchFamily="49" charset="0"/>
              </a:rPr>
              <a:t>//</a:t>
            </a:r>
            <a:r>
              <a:rPr lang="zh-CN" altLang="en-US" sz="2400" b="1" dirty="0">
                <a:solidFill>
                  <a:srgbClr val="0033B3"/>
                </a:solidFill>
                <a:latin typeface="JetBrains Mono" panose="02000009000000000000" pitchFamily="49" charset="0"/>
              </a:rPr>
              <a:t>从大到小</a:t>
            </a:r>
            <a:r>
              <a:rPr lang="en-US" altLang="zh-CN" sz="2400" b="1" dirty="0">
                <a:solidFill>
                  <a:srgbClr val="0033B3"/>
                </a:solidFill>
                <a:latin typeface="JetBrains Mono" panose="02000009000000000000" pitchFamily="49" charset="0"/>
              </a:rPr>
              <a:t>,</a:t>
            </a:r>
            <a:r>
              <a:rPr lang="zh-CN" altLang="en-US" sz="2400" b="1" dirty="0">
                <a:solidFill>
                  <a:srgbClr val="0033B3"/>
                </a:solidFill>
                <a:latin typeface="JetBrains Mono" panose="02000009000000000000" pitchFamily="49" charset="0"/>
              </a:rPr>
              <a:t>需要编写自定义函数</a:t>
            </a:r>
            <a:r>
              <a:rPr lang="en-US" altLang="zh-CN" sz="2400" b="1" dirty="0" err="1">
                <a:solidFill>
                  <a:srgbClr val="0033B3"/>
                </a:solidFill>
                <a:latin typeface="JetBrains Mono" panose="02000009000000000000" pitchFamily="49" charset="0"/>
              </a:rPr>
              <a:t>cmp</a:t>
            </a:r>
            <a:r>
              <a:rPr lang="zh-CN" altLang="en-US" sz="2400" b="1" dirty="0">
                <a:solidFill>
                  <a:srgbClr val="0033B3"/>
                </a:solidFill>
                <a:latin typeface="JetBrains Mono" panose="02000009000000000000" pitchFamily="49" charset="0"/>
              </a:rPr>
              <a:t>来指定排序规则</a:t>
            </a:r>
            <a:endParaRPr lang="en-US" altLang="zh-CN" sz="2400" b="1" dirty="0">
              <a:solidFill>
                <a:srgbClr val="0033B3"/>
              </a:solidFill>
              <a:latin typeface="JetBrains Mono" panose="02000009000000000000" pitchFamily="49" charset="0"/>
            </a:endParaRPr>
          </a:p>
          <a:p>
            <a:r>
              <a:rPr lang="en-US" altLang="zh-CN" sz="2400" b="1" dirty="0">
                <a:solidFill>
                  <a:srgbClr val="0033B3"/>
                </a:solidFill>
                <a:latin typeface="JetBrains Mono" panose="02000009000000000000" pitchFamily="49" charset="0"/>
              </a:rPr>
              <a:t>//</a:t>
            </a:r>
            <a:r>
              <a:rPr lang="zh-CN" altLang="en-US" sz="2400" b="1" dirty="0">
                <a:solidFill>
                  <a:srgbClr val="0033B3"/>
                </a:solidFill>
                <a:latin typeface="JetBrains Mono" panose="02000009000000000000" pitchFamily="49" charset="0"/>
              </a:rPr>
              <a:t>比较规则函数</a:t>
            </a:r>
            <a:r>
              <a:rPr lang="en-US" altLang="zh-CN" sz="2400" b="1" dirty="0" err="1">
                <a:solidFill>
                  <a:srgbClr val="0033B3"/>
                </a:solidFill>
                <a:latin typeface="JetBrains Mono" panose="02000009000000000000" pitchFamily="49" charset="0"/>
              </a:rPr>
              <a:t>cmp</a:t>
            </a:r>
            <a:r>
              <a:rPr lang="zh-CN" altLang="en-US" sz="2400" b="1" dirty="0">
                <a:solidFill>
                  <a:srgbClr val="0033B3"/>
                </a:solidFill>
                <a:latin typeface="JetBrains Mono" panose="02000009000000000000" pitchFamily="49" charset="0"/>
              </a:rPr>
              <a:t>：如果返回值为</a:t>
            </a:r>
            <a:r>
              <a:rPr lang="en-US" altLang="zh-CN" sz="2400" b="1" dirty="0">
                <a:solidFill>
                  <a:srgbClr val="0033B3"/>
                </a:solidFill>
                <a:latin typeface="JetBrains Mono" panose="02000009000000000000" pitchFamily="49" charset="0"/>
              </a:rPr>
              <a:t>1</a:t>
            </a:r>
            <a:r>
              <a:rPr lang="zh-CN" altLang="en-US" sz="2400" b="1" dirty="0">
                <a:solidFill>
                  <a:srgbClr val="0033B3"/>
                </a:solidFill>
                <a:latin typeface="JetBrains Mono" panose="02000009000000000000" pitchFamily="49" charset="0"/>
              </a:rPr>
              <a:t>，那么</a:t>
            </a:r>
            <a:r>
              <a:rPr lang="en-US" altLang="zh-CN" sz="2400" b="1" dirty="0">
                <a:solidFill>
                  <a:srgbClr val="0033B3"/>
                </a:solidFill>
                <a:latin typeface="JetBrains Mono" panose="02000009000000000000" pitchFamily="49" charset="0"/>
              </a:rPr>
              <a:t>a</a:t>
            </a:r>
            <a:r>
              <a:rPr lang="zh-CN" altLang="en-US" sz="2400" b="1" dirty="0">
                <a:solidFill>
                  <a:srgbClr val="0033B3"/>
                </a:solidFill>
                <a:latin typeface="JetBrains Mono" panose="02000009000000000000" pitchFamily="49" charset="0"/>
              </a:rPr>
              <a:t>排在前面，否则</a:t>
            </a:r>
            <a:r>
              <a:rPr lang="en-US" altLang="zh-CN" sz="2400" b="1" dirty="0">
                <a:solidFill>
                  <a:srgbClr val="0033B3"/>
                </a:solidFill>
                <a:latin typeface="JetBrains Mono" panose="02000009000000000000" pitchFamily="49" charset="0"/>
              </a:rPr>
              <a:t>b</a:t>
            </a:r>
            <a:r>
              <a:rPr lang="zh-CN" altLang="en-US" sz="2400" b="1" dirty="0">
                <a:solidFill>
                  <a:srgbClr val="0033B3"/>
                </a:solidFill>
                <a:latin typeface="JetBrains Mono" panose="02000009000000000000" pitchFamily="49" charset="0"/>
              </a:rPr>
              <a:t>排在前面。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400" b="1" dirty="0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bool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400" dirty="0" err="1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cmp</a:t>
            </a:r>
            <a:r>
              <a:rPr lang="en-US" altLang="zh-CN" sz="2400" b="1" dirty="0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400" b="1" dirty="0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40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2400" b="1" dirty="0" err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2400" b="1" dirty="0" err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b</a:t>
            </a:r>
            <a:r>
              <a:rPr lang="en-US" altLang="zh-CN" sz="2400" b="1" dirty="0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altLang="zh-CN" sz="2400" b="1" dirty="0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400" b="1" dirty="0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</a:t>
            </a:r>
            <a:r>
              <a:rPr lang="en-US" altLang="zh-CN" sz="2400" i="1" dirty="0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//</a:t>
            </a:r>
            <a:r>
              <a:rPr lang="zh-CN" altLang="en-US" sz="2400" i="1" dirty="0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先定义</a:t>
            </a:r>
            <a:r>
              <a:rPr lang="en-US" altLang="zh-CN" sz="2400" i="1" dirty="0" err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cmp</a:t>
            </a:r>
            <a:r>
              <a:rPr lang="zh-CN" altLang="en-US" sz="2400" i="1" dirty="0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函数</a:t>
            </a:r>
            <a:r>
              <a:rPr lang="en-US" altLang="zh-CN" sz="2400" i="1" dirty="0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,double</a:t>
            </a:r>
            <a:r>
              <a:rPr lang="zh-CN" altLang="en-US" sz="2400" i="1" dirty="0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、</a:t>
            </a:r>
            <a:r>
              <a:rPr lang="en-US" altLang="zh-CN" sz="2400" i="1" dirty="0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char</a:t>
            </a:r>
            <a:r>
              <a:rPr lang="zh-CN" altLang="en-US" sz="2400" i="1" dirty="0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类型均可</a:t>
            </a:r>
            <a:br>
              <a:rPr lang="zh-CN" altLang="en-US" sz="2400" i="1" dirty="0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</a:br>
            <a:r>
              <a:rPr lang="zh-CN" altLang="en-US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400" b="1" dirty="0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a </a:t>
            </a:r>
            <a:r>
              <a:rPr lang="en-US" altLang="zh-CN" sz="2400" b="1" dirty="0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b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；</a:t>
            </a:r>
            <a:r>
              <a:rPr lang="en-US" altLang="zh-CN" sz="2400" i="1" dirty="0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//</a:t>
            </a:r>
            <a:r>
              <a:rPr lang="zh-CN" altLang="en-US" sz="2400" i="1" dirty="0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可以理解成如果</a:t>
            </a:r>
            <a:r>
              <a:rPr lang="en-US" altLang="zh-CN" sz="2400" i="1" dirty="0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a&gt;b</a:t>
            </a:r>
            <a:r>
              <a:rPr lang="zh-CN" altLang="en-US" sz="2400" i="1" dirty="0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就把</a:t>
            </a:r>
            <a:r>
              <a:rPr lang="en-US" altLang="zh-CN" sz="2400" i="1" dirty="0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zh-CN" altLang="en-US" sz="2400" i="1" dirty="0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放在前面</a:t>
            </a:r>
            <a:br>
              <a:rPr lang="zh-CN" altLang="en-US" sz="2400" i="1" dirty="0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400" b="1" dirty="0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2400" b="1" dirty="0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400" b="1" dirty="0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...</a:t>
            </a:r>
            <a:br>
              <a:rPr lang="en-US" altLang="zh-CN" sz="2400" b="1" dirty="0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400" dirty="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sort</a:t>
            </a:r>
            <a:r>
              <a:rPr lang="en-US" altLang="zh-CN" sz="2400" b="1" dirty="0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zh-CN" altLang="en-US" sz="2400" dirty="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数组名</a:t>
            </a:r>
            <a:r>
              <a:rPr lang="en-US" altLang="zh-CN" sz="2400" b="1" dirty="0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</a:t>
            </a:r>
            <a:r>
              <a:rPr lang="zh-CN" altLang="en-US" sz="2400" dirty="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起始值</a:t>
            </a:r>
            <a:r>
              <a:rPr lang="en-US" altLang="zh-CN" sz="2400" b="1" dirty="0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zh-CN" altLang="en-US" sz="2400" dirty="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数组名</a:t>
            </a:r>
            <a:r>
              <a:rPr lang="en-US" altLang="zh-CN" sz="2400" b="1" dirty="0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</a:t>
            </a:r>
            <a:r>
              <a:rPr lang="zh-CN" altLang="en-US" sz="24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结束值</a:t>
            </a:r>
            <a:r>
              <a:rPr lang="en-US" altLang="zh-CN" sz="24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+</a:t>
            </a:r>
            <a:r>
              <a:rPr lang="en-US" altLang="zh-CN" sz="24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 1</a:t>
            </a:r>
            <a:r>
              <a:rPr lang="en-US" altLang="zh-CN" sz="24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2400" dirty="0" err="1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cmp</a:t>
            </a:r>
            <a:r>
              <a:rPr lang="en-US" altLang="zh-CN" sz="2400" b="1" dirty="0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);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400" i="1" dirty="0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//</a:t>
            </a:r>
            <a:r>
              <a:rPr lang="zh-CN" altLang="en-US" sz="2400" i="1" dirty="0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按照</a:t>
            </a:r>
            <a:r>
              <a:rPr lang="en-US" altLang="zh-CN" sz="2400" i="1" dirty="0" err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cmp</a:t>
            </a:r>
            <a:r>
              <a:rPr lang="en-US" altLang="zh-CN" sz="2400" i="1" dirty="0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()</a:t>
            </a:r>
            <a:r>
              <a:rPr lang="zh-CN" altLang="en-US" sz="2400" i="1" dirty="0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函数的规则来排序</a:t>
            </a:r>
            <a:r>
              <a:rPr lang="zh-CN" altLang="en-US" sz="3200" dirty="0">
                <a:solidFill>
                  <a:srgbClr val="000000"/>
                </a:solidFill>
                <a:effectLst/>
              </a:rPr>
              <a:t> </a:t>
            </a:r>
            <a:endParaRPr lang="en-US" altLang="zh-CN" sz="2800" b="1" dirty="0">
              <a:solidFill>
                <a:srgbClr val="C10000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E20380B-98EA-6BCE-915C-82CEA64A89E0}"/>
              </a:ext>
            </a:extLst>
          </p:cNvPr>
          <p:cNvSpPr txBox="1">
            <a:spLocks/>
          </p:cNvSpPr>
          <p:nvPr/>
        </p:nvSpPr>
        <p:spPr>
          <a:xfrm>
            <a:off x="3735556" y="307497"/>
            <a:ext cx="5265173" cy="817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sort()</a:t>
            </a:r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排序函数</a:t>
            </a:r>
            <a:endParaRPr lang="zh-CN" altLang="en-US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523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BF2B2BAB-D2B3-1D1C-3CE8-DE78D2BC2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70" y="973975"/>
            <a:ext cx="10441859" cy="56323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有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个人的姓名，请把他们按姓名的字典序排序输出。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第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行，有一个整数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的范围是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[1,10000]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；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第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2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行到第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n+1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行，每行是一个姓名。姓名由小写字母组成，长度不超过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50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行，每行一个姓名。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3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Wang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 err="1">
                <a:solidFill>
                  <a:srgbClr val="002060"/>
                </a:solidFill>
                <a:latin typeface="+mj-ea"/>
                <a:ea typeface="+mj-ea"/>
              </a:rPr>
              <a:t>Liying</a:t>
            </a:r>
            <a:endParaRPr lang="en-US" altLang="zh-CN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 err="1">
                <a:solidFill>
                  <a:srgbClr val="002060"/>
                </a:solidFill>
                <a:latin typeface="+mj-ea"/>
                <a:ea typeface="+mj-ea"/>
              </a:rPr>
              <a:t>Anqian</a:t>
            </a:r>
            <a:endParaRPr lang="en-US" altLang="zh-CN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 err="1">
                <a:solidFill>
                  <a:srgbClr val="002060"/>
                </a:solidFill>
                <a:latin typeface="+mj-ea"/>
                <a:ea typeface="+mj-ea"/>
              </a:rPr>
              <a:t>Anqian</a:t>
            </a:r>
            <a:endParaRPr lang="en-US" altLang="zh-CN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 err="1">
                <a:solidFill>
                  <a:srgbClr val="002060"/>
                </a:solidFill>
                <a:latin typeface="+mj-ea"/>
                <a:ea typeface="+mj-ea"/>
              </a:rPr>
              <a:t>Liying</a:t>
            </a:r>
            <a:endParaRPr lang="en-US" altLang="zh-CN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Wang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b="1" dirty="0">
              <a:solidFill>
                <a:srgbClr val="FF000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  <a:sym typeface="宋体" pitchFamily="2" charset="-122"/>
              </a:rPr>
              <a:t>提示：</a:t>
            </a:r>
            <a:r>
              <a:rPr lang="en-US" altLang="zh-CN" sz="2000" b="1" dirty="0">
                <a:solidFill>
                  <a:srgbClr val="FF0000"/>
                </a:solidFill>
                <a:latin typeface="+mj-ea"/>
                <a:ea typeface="+mj-ea"/>
                <a:sym typeface="宋体" pitchFamily="2" charset="-122"/>
              </a:rPr>
              <a:t>sort()</a:t>
            </a:r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  <a:sym typeface="宋体" pitchFamily="2" charset="-122"/>
              </a:rPr>
              <a:t>函数除了可以对数值排序，也可以对字符、字符串排序</a:t>
            </a:r>
            <a:endParaRPr lang="en-US" altLang="zh-CN" sz="2000" b="1" dirty="0">
              <a:solidFill>
                <a:srgbClr val="FF0000"/>
              </a:solidFill>
              <a:latin typeface="+mj-ea"/>
              <a:ea typeface="+mj-ea"/>
              <a:sym typeface="宋体" pitchFamily="2" charset="-12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D82F2B-72F6-FC22-0B67-C4A743C6F38E}"/>
              </a:ext>
            </a:extLst>
          </p:cNvPr>
          <p:cNvSpPr txBox="1">
            <a:spLocks/>
          </p:cNvSpPr>
          <p:nvPr/>
        </p:nvSpPr>
        <p:spPr>
          <a:xfrm>
            <a:off x="3716894" y="156095"/>
            <a:ext cx="5265173" cy="817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姓名排序</a:t>
            </a:r>
            <a:endParaRPr lang="zh-CN" altLang="en-US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550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8F2604D-309C-6DAA-A21B-E9E34E66DCF8}"/>
              </a:ext>
            </a:extLst>
          </p:cNvPr>
          <p:cNvSpPr txBox="1"/>
          <p:nvPr/>
        </p:nvSpPr>
        <p:spPr>
          <a:xfrm>
            <a:off x="1904365" y="810558"/>
            <a:ext cx="838327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使用结构体，必须要先声明一个结构体类型，再定义和使用结构体变量。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4F9080-9DCC-1DF9-267A-FFA45679BB77}"/>
              </a:ext>
            </a:extLst>
          </p:cNvPr>
          <p:cNvSpPr txBox="1"/>
          <p:nvPr/>
        </p:nvSpPr>
        <p:spPr>
          <a:xfrm>
            <a:off x="1832610" y="5618862"/>
            <a:ext cx="856869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在定义结构体变量时注意，结构体变量名和结构体名不能相同。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6E2A1B-3DC5-559D-E0FA-26EF52B25591}"/>
              </a:ext>
            </a:extLst>
          </p:cNvPr>
          <p:cNvSpPr/>
          <p:nvPr/>
        </p:nvSpPr>
        <p:spPr>
          <a:xfrm>
            <a:off x="1760220" y="1747182"/>
            <a:ext cx="3960495" cy="35280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442754-3645-C6E0-E861-3D92D581A81A}"/>
              </a:ext>
            </a:extLst>
          </p:cNvPr>
          <p:cNvSpPr/>
          <p:nvPr/>
        </p:nvSpPr>
        <p:spPr>
          <a:xfrm>
            <a:off x="6152515" y="1747183"/>
            <a:ext cx="4248785" cy="3528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25A842-319D-E344-CED5-48825765C19C}"/>
              </a:ext>
            </a:extLst>
          </p:cNvPr>
          <p:cNvSpPr txBox="1"/>
          <p:nvPr/>
        </p:nvSpPr>
        <p:spPr>
          <a:xfrm>
            <a:off x="1904365" y="2023187"/>
            <a:ext cx="4067318" cy="2454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 err="1">
                <a:solidFill>
                  <a:srgbClr val="002060"/>
                </a:solidFill>
                <a:sym typeface="+mn-ea"/>
              </a:rPr>
              <a:t>struct</a:t>
            </a:r>
            <a:r>
              <a:rPr lang="en-US" altLang="zh-CN" sz="2000" dirty="0">
                <a:solidFill>
                  <a:srgbClr val="002060"/>
                </a:solidFill>
                <a:sym typeface="+mn-ea"/>
              </a:rPr>
              <a:t> </a:t>
            </a:r>
            <a:r>
              <a:rPr lang="zh-CN" altLang="en-US" sz="2000" dirty="0">
                <a:solidFill>
                  <a:srgbClr val="002060"/>
                </a:solidFill>
                <a:sym typeface="+mn-ea"/>
              </a:rPr>
              <a:t>类型名</a:t>
            </a:r>
            <a:r>
              <a:rPr lang="en-US" altLang="zh-CN" sz="2000" dirty="0">
                <a:solidFill>
                  <a:srgbClr val="002060"/>
                </a:solidFill>
                <a:sym typeface="+mn-ea"/>
              </a:rPr>
              <a:t>{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2060"/>
                </a:solidFill>
                <a:sym typeface="+mn-ea"/>
              </a:rPr>
              <a:t>    </a:t>
            </a:r>
            <a:r>
              <a:rPr lang="zh-CN" altLang="en-US" sz="2000" dirty="0">
                <a:solidFill>
                  <a:srgbClr val="002060"/>
                </a:solidFill>
                <a:sym typeface="+mn-ea"/>
              </a:rPr>
              <a:t>数据类型</a:t>
            </a:r>
            <a:r>
              <a:rPr lang="en-US" altLang="zh-CN" sz="2000" dirty="0">
                <a:solidFill>
                  <a:srgbClr val="002060"/>
                </a:solidFill>
                <a:sym typeface="+mn-ea"/>
              </a:rPr>
              <a:t>1   </a:t>
            </a:r>
            <a:r>
              <a:rPr lang="zh-CN" altLang="en-US" sz="2000" dirty="0">
                <a:solidFill>
                  <a:srgbClr val="002060"/>
                </a:solidFill>
                <a:sym typeface="+mn-ea"/>
              </a:rPr>
              <a:t>成员名</a:t>
            </a:r>
            <a:r>
              <a:rPr lang="en-US" altLang="zh-CN" sz="2000" dirty="0">
                <a:solidFill>
                  <a:srgbClr val="002060"/>
                </a:solidFill>
                <a:sym typeface="+mn-ea"/>
              </a:rPr>
              <a:t>1;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2060"/>
                </a:solidFill>
                <a:sym typeface="+mn-ea"/>
              </a:rPr>
              <a:t>    </a:t>
            </a:r>
            <a:r>
              <a:rPr lang="zh-CN" altLang="en-US" sz="2000" dirty="0">
                <a:solidFill>
                  <a:srgbClr val="002060"/>
                </a:solidFill>
                <a:sym typeface="+mn-ea"/>
              </a:rPr>
              <a:t>数据类型</a:t>
            </a:r>
            <a:r>
              <a:rPr lang="en-US" altLang="zh-CN" sz="2000" dirty="0">
                <a:solidFill>
                  <a:srgbClr val="002060"/>
                </a:solidFill>
                <a:sym typeface="+mn-ea"/>
              </a:rPr>
              <a:t>2   </a:t>
            </a:r>
            <a:r>
              <a:rPr lang="zh-CN" altLang="en-US" sz="2000" dirty="0">
                <a:solidFill>
                  <a:srgbClr val="002060"/>
                </a:solidFill>
                <a:sym typeface="+mn-ea"/>
              </a:rPr>
              <a:t>成员名</a:t>
            </a:r>
            <a:r>
              <a:rPr lang="en-US" altLang="zh-CN" sz="2000" dirty="0">
                <a:solidFill>
                  <a:srgbClr val="002060"/>
                </a:solidFill>
                <a:sym typeface="+mn-ea"/>
              </a:rPr>
              <a:t>2;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2060"/>
                </a:solidFill>
                <a:sym typeface="+mn-ea"/>
              </a:rPr>
              <a:t>    …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2060"/>
                </a:solidFill>
                <a:sym typeface="+mn-ea"/>
              </a:rPr>
              <a:t>};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 err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struct</a:t>
            </a:r>
            <a:r>
              <a:rPr lang="en-US" altLang="zh-CN" sz="20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 </a:t>
            </a:r>
            <a:r>
              <a:rPr lang="zh-CN" altLang="en-US" sz="20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结构体类型名   变量名表</a:t>
            </a:r>
            <a:r>
              <a:rPr lang="en-US" altLang="zh-CN" sz="20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E71A70-F589-9663-A8E5-6BFE7CDD1193}"/>
              </a:ext>
            </a:extLst>
          </p:cNvPr>
          <p:cNvSpPr txBox="1"/>
          <p:nvPr/>
        </p:nvSpPr>
        <p:spPr>
          <a:xfrm>
            <a:off x="6403483" y="2107312"/>
            <a:ext cx="3960495" cy="2369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举例：</a:t>
            </a:r>
            <a:endParaRPr lang="zh-CN" altLang="en-US" sz="2000" dirty="0">
              <a:solidFill>
                <a:srgbClr val="002060"/>
              </a:solidFill>
              <a:latin typeface="+mn-ea"/>
              <a:cs typeface="+mn-ea"/>
            </a:endParaRPr>
          </a:p>
          <a:p>
            <a:pPr algn="just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dirty="0" err="1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struct</a:t>
            </a:r>
            <a:r>
              <a:rPr lang="en-US" altLang="zh-CN" sz="2000" dirty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 point	</a:t>
            </a:r>
            <a:endParaRPr lang="en-US" altLang="zh-CN" sz="2000" dirty="0">
              <a:solidFill>
                <a:srgbClr val="002060"/>
              </a:solidFill>
              <a:latin typeface="+mn-ea"/>
              <a:cs typeface="+mn-ea"/>
            </a:endParaRPr>
          </a:p>
          <a:p>
            <a:pPr algn="just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{</a:t>
            </a:r>
            <a:endParaRPr lang="en-US" altLang="zh-CN" sz="2000" dirty="0">
              <a:solidFill>
                <a:srgbClr val="002060"/>
              </a:solidFill>
              <a:latin typeface="+mn-ea"/>
              <a:cs typeface="+mn-ea"/>
            </a:endParaRPr>
          </a:p>
          <a:p>
            <a:pPr algn="just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	</a:t>
            </a:r>
            <a:r>
              <a:rPr lang="en-US" altLang="zh-CN" sz="2000" dirty="0" err="1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int</a:t>
            </a:r>
            <a:r>
              <a:rPr lang="en-US" altLang="zh-CN" sz="2000" dirty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 x;		</a:t>
            </a:r>
            <a:endParaRPr lang="en-US" altLang="zh-CN" sz="2000" dirty="0">
              <a:solidFill>
                <a:srgbClr val="002060"/>
              </a:solidFill>
              <a:latin typeface="+mn-ea"/>
              <a:cs typeface="+mn-ea"/>
            </a:endParaRPr>
          </a:p>
          <a:p>
            <a:pPr algn="just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	</a:t>
            </a:r>
            <a:r>
              <a:rPr lang="en-US" altLang="zh-CN" sz="2000" dirty="0" err="1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int</a:t>
            </a:r>
            <a:r>
              <a:rPr lang="en-US" altLang="zh-CN" sz="2000" dirty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 y;		</a:t>
            </a:r>
            <a:endParaRPr lang="en-US" altLang="zh-CN" sz="2000" dirty="0">
              <a:solidFill>
                <a:srgbClr val="002060"/>
              </a:solidFill>
              <a:latin typeface="+mn-ea"/>
              <a:cs typeface="+mn-ea"/>
            </a:endParaRPr>
          </a:p>
          <a:p>
            <a:pPr algn="just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};</a:t>
            </a:r>
            <a:endParaRPr lang="en-US" altLang="zh-CN" sz="2000" dirty="0">
              <a:solidFill>
                <a:srgbClr val="002060"/>
              </a:solidFill>
              <a:latin typeface="+mn-ea"/>
              <a:cs typeface="+mn-ea"/>
            </a:endParaRPr>
          </a:p>
          <a:p>
            <a:pPr algn="just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dirty="0" err="1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struct</a:t>
            </a:r>
            <a:r>
              <a:rPr lang="en-US" altLang="zh-CN" sz="2000" dirty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 point p1,p2</a:t>
            </a:r>
            <a:r>
              <a:rPr lang="en-US" altLang="zh-CN" sz="2800" dirty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;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6CADB7-1969-C0DB-46D4-DE764EE525EA}"/>
              </a:ext>
            </a:extLst>
          </p:cNvPr>
          <p:cNvSpPr txBox="1">
            <a:spLocks/>
          </p:cNvSpPr>
          <p:nvPr/>
        </p:nvSpPr>
        <p:spPr>
          <a:xfrm>
            <a:off x="3463413" y="90683"/>
            <a:ext cx="5265173" cy="817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结构体</a:t>
            </a:r>
            <a:endParaRPr lang="zh-CN" altLang="en-US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731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87170E1A-F1A7-9CC4-671A-8162C55BD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210" y="916173"/>
            <a:ext cx="10441859" cy="5632311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</a:rPr>
              <a:t>题目描述：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小明刚经过了一次数学考试，老师由于忙碌忘记排名了，于是老师把这个光荣的任务交给了小明，小明则找到了聪明的你，希望你能帮他解决这个问题。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20204" pitchFamily="34" charset="0"/>
              </a:rPr>
              <a:t>输入格式: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第一行包含一个正整数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，表示有个人参加了考试。接下来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行，每行有一个字符串和一个正整数，分别表示人名和对应的成绩，用一个空格分隔。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</a:rPr>
              <a:t>输出格式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输出一共有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行，每行一个字符串，第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行的字符串表示成绩从高到低排在第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位的人的名字，若分数一样则按人名的字典序顺序从小到大。</a:t>
            </a:r>
          </a:p>
          <a:p>
            <a:pPr defTabSz="457200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20204" pitchFamily="34" charset="0"/>
              </a:rPr>
              <a:t>输入样例：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aaa 47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bbb 90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ccc 70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20204" pitchFamily="34" charset="0"/>
              </a:rPr>
              <a:t>输出样例：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bbb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ccc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aaa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0DD862D-D624-BBEE-50E8-99590B09FCD1}"/>
              </a:ext>
            </a:extLst>
          </p:cNvPr>
          <p:cNvSpPr txBox="1">
            <a:spLocks/>
          </p:cNvSpPr>
          <p:nvPr/>
        </p:nvSpPr>
        <p:spPr>
          <a:xfrm>
            <a:off x="3735554" y="138591"/>
            <a:ext cx="5265173" cy="817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成绩排名</a:t>
            </a:r>
            <a:endParaRPr lang="zh-CN" altLang="en-US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5493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41EFB7A-5E38-4C11-2036-DB48C4E64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413" y="2310469"/>
            <a:ext cx="5265173" cy="817880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穷举</a:t>
            </a:r>
            <a:r>
              <a:rPr lang="en-US" altLang="zh-CN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&amp;</a:t>
            </a:r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枚举</a:t>
            </a:r>
            <a:r>
              <a:rPr lang="en-US" altLang="zh-CN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&amp;</a:t>
            </a:r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暴力</a:t>
            </a:r>
            <a:endParaRPr lang="zh-CN" altLang="en-US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75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B2DF543-BB39-0A39-87D5-AFB3B4506A5B}"/>
              </a:ext>
            </a:extLst>
          </p:cNvPr>
          <p:cNvSpPr txBox="1"/>
          <p:nvPr/>
        </p:nvSpPr>
        <p:spPr>
          <a:xfrm>
            <a:off x="1624295" y="1082351"/>
            <a:ext cx="9951116" cy="1230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>
                <a:latin typeface="+mn-ea"/>
              </a:rPr>
              <a:t>枚举（英语：</a:t>
            </a:r>
            <a:r>
              <a:rPr lang="en-US" altLang="zh-CN" sz="2000">
                <a:latin typeface="+mn-ea"/>
              </a:rPr>
              <a:t>Enumerate</a:t>
            </a:r>
            <a:r>
              <a:rPr lang="zh-CN" altLang="en-US" sz="2000">
                <a:latin typeface="+mn-ea"/>
              </a:rPr>
              <a:t>）是基于已有知识来猜测答案的一种问题求解策略。</a:t>
            </a:r>
          </a:p>
          <a:p>
            <a:pPr>
              <a:lnSpc>
                <a:spcPct val="200000"/>
              </a:lnSpc>
            </a:pPr>
            <a:r>
              <a:rPr lang="zh-CN" altLang="en-US" sz="2000">
                <a:latin typeface="+mn-ea"/>
              </a:rPr>
              <a:t>枚举的思想是不断地猜测，从可能的集合中一一尝试，然后再判断题目的条件是否成立。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0EE200-E73C-FC6C-AA94-8FC83122098B}"/>
              </a:ext>
            </a:extLst>
          </p:cNvPr>
          <p:cNvSpPr txBox="1"/>
          <p:nvPr/>
        </p:nvSpPr>
        <p:spPr>
          <a:xfrm>
            <a:off x="1703014" y="2417425"/>
            <a:ext cx="9793677" cy="373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zh-CN" altLang="en-US" sz="2800">
                <a:latin typeface="+mn-ea"/>
              </a:rPr>
              <a:t>能举出所有情况，保证正确解</a:t>
            </a:r>
            <a:endParaRPr lang="en-US" altLang="zh-CN" sz="2800">
              <a:latin typeface="+mn-ea"/>
            </a:endParaRPr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zh-CN" altLang="en-US" sz="2800">
                <a:latin typeface="+mn-ea"/>
              </a:rPr>
              <a:t>能解决许多其他算法难以解决的问题</a:t>
            </a:r>
            <a:endParaRPr lang="en-US" altLang="zh-CN" sz="2800">
              <a:latin typeface="+mn-ea"/>
            </a:endParaRPr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zh-CN" altLang="en-US" sz="2800">
                <a:latin typeface="+mn-ea"/>
              </a:rPr>
              <a:t>便于思考与编程</a:t>
            </a:r>
            <a:endParaRPr lang="en-US" altLang="zh-CN" sz="28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414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87170E1A-F1A7-9CC4-671A-8162C55BD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584" y="617918"/>
            <a:ext cx="9554995" cy="5970865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题目描述：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体育馆里有三种球：足球，篮球和排球。已知：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足球和篮球共有 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 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个；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篮球和排球共有 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b 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个；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排球和足球共有 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 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个。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请问足球，篮球和排球分别各有几个？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Arial" panose="020B0604020202020204" pitchFamily="34" charset="0"/>
              </a:rPr>
              <a:t>输入格式:</a:t>
            </a:r>
            <a:endParaRPr kumimoji="0" lang="en-US" altLang="zh-CN" sz="1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+mn-cs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第一行：一个自然数 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，表示足球和篮球共有 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 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个；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第二行：一个自然数 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b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，表示篮球和排球共有 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b 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个；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第三行：一个自然数 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，表示排球和足球共有 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 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个；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保证输入数据合理，不存在矛盾情况。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输出格式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第一行：一个自然数，表示足球的数量；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第二行：一个自然数，表示篮球的数量；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第三行：一个自然数，表示排球的数量。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Arial" panose="020B0604020202020204" pitchFamily="34" charset="0"/>
              </a:rPr>
              <a:t>输入样例：</a:t>
            </a:r>
            <a:endParaRPr kumimoji="0" lang="en-US" altLang="zh-CN" sz="1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+mn-cs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7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Arial" panose="020B0604020202020204" pitchFamily="34" charset="0"/>
              </a:rPr>
              <a:t>输出样例：</a:t>
            </a:r>
            <a:endParaRPr kumimoji="0" lang="en-US" altLang="zh-CN" sz="1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+mn-cs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0DD862D-D624-BBEE-50E8-99590B09FCD1}"/>
              </a:ext>
            </a:extLst>
          </p:cNvPr>
          <p:cNvSpPr txBox="1">
            <a:spLocks/>
          </p:cNvSpPr>
          <p:nvPr/>
        </p:nvSpPr>
        <p:spPr>
          <a:xfrm>
            <a:off x="3735554" y="0"/>
            <a:ext cx="5265173" cy="817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数球数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7865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9838</TotalTime>
  <Words>2507</Words>
  <Application>Microsoft Office PowerPoint</Application>
  <PresentationFormat>宽屏</PresentationFormat>
  <Paragraphs>203</Paragraphs>
  <Slides>20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等线</vt:lpstr>
      <vt:lpstr>黑体</vt:lpstr>
      <vt:lpstr>华文新魏</vt:lpstr>
      <vt:lpstr>楷体_GB2312</vt:lpstr>
      <vt:lpstr>微软雅黑</vt:lpstr>
      <vt:lpstr>微软雅黑 Light</vt:lpstr>
      <vt:lpstr>Arial</vt:lpstr>
      <vt:lpstr>Consolas</vt:lpstr>
      <vt:lpstr>Fira Sans</vt:lpstr>
      <vt:lpstr>JetBrains Mono</vt:lpstr>
      <vt:lpstr>Wingdings</vt:lpstr>
      <vt:lpstr>Office 主题​​</vt:lpstr>
      <vt:lpstr>PowerPoint 演示文稿</vt:lpstr>
      <vt:lpstr>排序</vt:lpstr>
      <vt:lpstr>PowerPoint 演示文稿</vt:lpstr>
      <vt:lpstr>PowerPoint 演示文稿</vt:lpstr>
      <vt:lpstr>PowerPoint 演示文稿</vt:lpstr>
      <vt:lpstr>PowerPoint 演示文稿</vt:lpstr>
      <vt:lpstr>穷举&amp;枚举&amp;暴力</vt:lpstr>
      <vt:lpstr>PowerPoint 演示文稿</vt:lpstr>
      <vt:lpstr>PowerPoint 演示文稿</vt:lpstr>
      <vt:lpstr>PowerPoint 演示文稿</vt:lpstr>
      <vt:lpstr>五户共井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liolau</dc:creator>
  <cp:lastModifiedBy>liolau</cp:lastModifiedBy>
  <cp:revision>16</cp:revision>
  <dcterms:created xsi:type="dcterms:W3CDTF">2023-02-14T07:58:23Z</dcterms:created>
  <dcterms:modified xsi:type="dcterms:W3CDTF">2023-03-01T13:33:31Z</dcterms:modified>
</cp:coreProperties>
</file>