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0" r:id="rId2"/>
    <p:sldId id="636" r:id="rId3"/>
    <p:sldId id="690" r:id="rId4"/>
    <p:sldId id="711" r:id="rId5"/>
    <p:sldId id="720" r:id="rId6"/>
    <p:sldId id="285" r:id="rId7"/>
    <p:sldId id="286" r:id="rId8"/>
    <p:sldId id="723" r:id="rId9"/>
    <p:sldId id="721" r:id="rId10"/>
    <p:sldId id="674" r:id="rId11"/>
    <p:sldId id="712" r:id="rId12"/>
    <p:sldId id="709" r:id="rId13"/>
    <p:sldId id="713" r:id="rId14"/>
    <p:sldId id="714" r:id="rId15"/>
    <p:sldId id="715" r:id="rId16"/>
    <p:sldId id="716" r:id="rId17"/>
    <p:sldId id="717" r:id="rId18"/>
    <p:sldId id="718" r:id="rId19"/>
    <p:sldId id="71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p:cViewPr varScale="1">
        <p:scale>
          <a:sx n="82" d="100"/>
          <a:sy n="82"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A224B-89AD-495D-B46C-0DD71F0B98C7}" type="datetimeFigureOut">
              <a:rPr lang="zh-CN" altLang="en-US" smtClean="0"/>
              <a:t>2023/3/4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1CD7D0-7988-40B2-B447-4BC07B17C7A1}" type="slidenum">
              <a:rPr lang="zh-CN" altLang="en-US" smtClean="0"/>
              <a:t>‹#›</a:t>
            </a:fld>
            <a:endParaRPr lang="zh-CN" altLang="en-US"/>
          </a:p>
        </p:txBody>
      </p:sp>
    </p:spTree>
    <p:extLst>
      <p:ext uri="{BB962C8B-B14F-4D97-AF65-F5344CB8AC3E}">
        <p14:creationId xmlns:p14="http://schemas.microsoft.com/office/powerpoint/2010/main" val="184869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程序中的例子：</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t>2</a:t>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484993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程序中的例子：</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t>10</a:t>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213834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程序中的例子：</a:t>
            </a:r>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t>11</a:t>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43357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166DE-8DC5-E780-D0B1-199A9865172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C1A214-5657-7703-8749-211E5281759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CD1A7D-9BA2-D21B-0BFE-85B05C4B66B7}"/>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1949EC3E-D838-AB5F-EEC6-7AA778AA796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A4739E7-A437-5A0B-DF5F-10BA9A2BF690}"/>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714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BB91-AB00-B60A-35D9-5B19B523F2F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B03A37-9DE1-C631-698F-0F74698AF1C6}"/>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34F524-2EE3-9A0B-85D5-46BB3A877064}"/>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4259EABC-7CAD-0465-533F-77ECFE5FDC2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8908DBB-D832-1F1D-109B-559286F5A0BB}"/>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199842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F2ECCA-0002-3957-CFF7-B90D4A685DA7}"/>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C6CE774-4CA3-1F26-BF5B-1656A0C3E89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4F654D-440C-8E48-49C4-03748CBFDE19}"/>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0244DB2E-E0F5-B5B2-4033-AAC6ADB73D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09287F9-7A6E-295A-5967-6BDFB8D8F530}"/>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3196267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a:xfrm>
            <a:off x="377666" y="427735"/>
            <a:ext cx="6797992" cy="1710943"/>
          </a:xfrm>
          <a:prstGeom prst="rect">
            <a:avLst/>
          </a:prstGeom>
        </p:spPr>
        <p:txBody>
          <a:bodyPr/>
          <a:lstStyle/>
          <a:p>
            <a:r>
              <a:rPr kumimoji="0" lang="en-US" sz="1800" b="0" i="0" u="none" strike="noStrike" kern="1200" cap="none" spc="0" normalizeH="0" baseline="0" noProof="0">
                <a:uLnTx/>
                <a:uFillTx/>
              </a:rPr>
              <a:t>Title</a:t>
            </a:r>
          </a:p>
        </p:txBody>
      </p:sp>
      <p:sp>
        <p:nvSpPr>
          <p:cNvPr id="3" name="Text 2"/>
          <p:cNvSpPr>
            <a:spLocks noGrp="1"/>
          </p:cNvSpPr>
          <p:nvPr>
            <p:ph type="body" idx="1" hasCustomPrompt="1"/>
          </p:nvPr>
        </p:nvSpPr>
        <p:spPr>
          <a:xfrm>
            <a:off x="377666" y="2459482"/>
            <a:ext cx="6797992" cy="7057644"/>
          </a:xfrm>
          <a:prstGeom prst="rect">
            <a:avLst/>
          </a:prstGeom>
        </p:spPr>
        <p:txBody>
          <a:bodyPr/>
          <a:lstStyle/>
          <a:p>
            <a:pPr lvl="0"/>
            <a:r>
              <a:rPr kumimoji="0" lang="en-US" sz="1800" b="0" i="0" u="none" strike="noStrike" kern="1200" cap="none" spc="0" normalizeH="0" baseline="0" noProof="0">
                <a:uLnTx/>
                <a:uFillTx/>
              </a:rPr>
              <a:t>Text</a:t>
            </a:r>
          </a:p>
          <a:p>
            <a:pPr lvl="1"/>
            <a:r>
              <a:rPr kumimoji="0" lang="en-US" sz="1800" b="0" i="0" u="none" strike="noStrike" kern="1200" cap="none" spc="0" normalizeH="0" baseline="0" noProof="0">
                <a:uLnTx/>
                <a:uFillTx/>
              </a:rPr>
              <a:t>Second level</a:t>
            </a:r>
          </a:p>
          <a:p>
            <a:pPr lvl="2"/>
            <a:r>
              <a:rPr kumimoji="0" lang="en-US" sz="1800" b="0" i="0" u="none" strike="noStrike" kern="1200" cap="none" spc="0" normalizeH="0" baseline="0" noProof="0">
                <a:uLnTx/>
                <a:uFillTx/>
              </a:rPr>
              <a:t>Third level</a:t>
            </a:r>
          </a:p>
          <a:p>
            <a:pPr lvl="3"/>
            <a:r>
              <a:rPr kumimoji="0" lang="en-US" sz="1800" b="0" i="0" u="none" strike="noStrike" kern="1200" cap="none" spc="0" normalizeH="0" baseline="0" noProof="0">
                <a:uLnTx/>
                <a:uFillTx/>
              </a:rPr>
              <a:t>Fourth level</a:t>
            </a:r>
          </a:p>
          <a:p>
            <a:pPr lvl="4"/>
            <a:r>
              <a:rPr kumimoji="0" lang="en-US" sz="1800" b="0" i="0" u="none" strike="noStrike" kern="1200" cap="none" spc="0" normalizeH="0" baseline="0" noProof="0">
                <a:uLnTx/>
                <a:uFillTx/>
              </a:rPr>
              <a:t>Fifth level</a:t>
            </a:r>
          </a:p>
        </p:txBody>
      </p:sp>
      <p:sp>
        <p:nvSpPr>
          <p:cNvPr id="4" name="页脚占位符 3"/>
          <p:cNvSpPr>
            <a:spLocks noGrp="1"/>
          </p:cNvSpPr>
          <p:nvPr>
            <p:ph type="ftr" sz="quarter" idx="10"/>
          </p:nvPr>
        </p:nvSpPr>
        <p:spPr>
          <a:xfrm>
            <a:off x="4038600" y="6356350"/>
            <a:ext cx="4114800" cy="365125"/>
          </a:xfrm>
          <a:prstGeom prst="rect">
            <a:avLst/>
          </a:prstGeom>
        </p:spPr>
        <p:txBody>
          <a:bodyPr/>
          <a:lstStyle/>
          <a:p>
            <a:pPr lvl="0"/>
            <a:endParaRPr/>
          </a:p>
        </p:txBody>
      </p:sp>
      <p:sp>
        <p:nvSpPr>
          <p:cNvPr id="5" name="日期占位符 4"/>
          <p:cNvSpPr>
            <a:spLocks noGrp="1"/>
          </p:cNvSpPr>
          <p:nvPr>
            <p:ph type="dt" sz="half" idx="11"/>
          </p:nvPr>
        </p:nvSpPr>
        <p:spPr>
          <a:xfrm>
            <a:off x="838200" y="6356350"/>
            <a:ext cx="2743200" cy="365125"/>
          </a:xfrm>
          <a:prstGeom prst="rect">
            <a:avLst/>
          </a:prstGeom>
        </p:spPr>
        <p:txBody>
          <a:bodyPr/>
          <a:lstStyle/>
          <a:p>
            <a:pPr lvl="0"/>
            <a:fld id="{BB962C8B-B14F-4D97-AF65-F5344CB8AC3E}" type="datetime1">
              <a:rPr lang="en-US"/>
              <a:t>3/4/2023</a:t>
            </a:fld>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pPr lvl="0"/>
            <a:fld id="{9A0DB2DC-4C9A-4742-B13C-FB6460FD3503}" type="slidenum">
              <a:rPr lang="ru-RU"/>
              <a:t>‹#›</a:t>
            </a:fld>
            <a:endParaRPr lang="ru-RU"/>
          </a:p>
        </p:txBody>
      </p:sp>
    </p:spTree>
    <p:extLst>
      <p:ext uri="{BB962C8B-B14F-4D97-AF65-F5344CB8AC3E}">
        <p14:creationId xmlns:p14="http://schemas.microsoft.com/office/powerpoint/2010/main" val="34933765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D3E6A-F8F8-231F-D9AA-216C5F60576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9D2D04-E9DD-3036-D04B-94895FFC3221}"/>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47EB48-8B4C-9609-0415-9683F4322721}"/>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298650AA-D0E4-0D7F-372E-9BB3F2E68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644C13A-581C-6390-E98D-542F5810D694}"/>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380376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A7EAB-45BE-841E-CE3B-2A680E89524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3EF970-9D4D-0DCA-EFD5-945AC4168C2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A2AC1E7-3E3C-7BE0-8A70-24F981484B46}"/>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AE16DAAE-37BA-F3FC-0D3F-074F9862513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28F921D-2B37-EF37-D90B-15976435B70A}"/>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120598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10750-9AB6-936A-39B2-6A72E29F026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A1CDD2-C636-7D6D-E9FB-B1992CFA81ED}"/>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E14E72-653B-288B-D781-C85BF45122E7}"/>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01FCD1-335B-8879-47BA-0773C856CA5E}"/>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6" name="页脚占位符 5">
            <a:extLst>
              <a:ext uri="{FF2B5EF4-FFF2-40B4-BE49-F238E27FC236}">
                <a16:creationId xmlns:a16="http://schemas.microsoft.com/office/drawing/2014/main" id="{94564A9B-7125-2E4F-B127-DBC1DA5F9D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2655C83-9A2D-E823-C645-3D0B504C6EF8}"/>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363697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3371D-4868-1437-549F-F83625B80A09}"/>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A5C441-6123-9210-10E3-7B3DEF48C0A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A7267B-8BC5-E340-DD94-2D0059F5D0C1}"/>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D9CFF1-F70E-DD70-B081-8F63187D31D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6B6956-B74E-A0E2-C6D2-F4C6BF5DC174}"/>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1475AA4-0E36-D03A-12BA-6D2873669DC2}"/>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8" name="页脚占位符 7">
            <a:extLst>
              <a:ext uri="{FF2B5EF4-FFF2-40B4-BE49-F238E27FC236}">
                <a16:creationId xmlns:a16="http://schemas.microsoft.com/office/drawing/2014/main" id="{C4DB5ABA-A657-11EF-4B44-3BC3ABFF8E7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4F4E162C-8C66-CC3F-C11F-01163AA614AC}"/>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197740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2F190-53E1-0FA3-6083-9B000FD6476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B8A2DE-0ACB-88F0-EE9A-2086A26590EC}"/>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4" name="页脚占位符 3">
            <a:extLst>
              <a:ext uri="{FF2B5EF4-FFF2-40B4-BE49-F238E27FC236}">
                <a16:creationId xmlns:a16="http://schemas.microsoft.com/office/drawing/2014/main" id="{AA962218-D1BC-B069-5022-38165183ECA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C9F76E5F-D3DC-68B4-5D3C-135D73402D4A}"/>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39278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6FACE4-329E-C25F-3DAF-967BC6E229D8}"/>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3" name="页脚占位符 2">
            <a:extLst>
              <a:ext uri="{FF2B5EF4-FFF2-40B4-BE49-F238E27FC236}">
                <a16:creationId xmlns:a16="http://schemas.microsoft.com/office/drawing/2014/main" id="{555D3739-9712-0C4A-2C45-ACC69C29B7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3E08AB9-DAF7-B663-950B-7FBAC98AF647}"/>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160550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C8AEA-1C2B-C662-BD73-B63766C6190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52639DD-A018-39C7-F2BF-6C83E8F0B12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EFBB23-0EA6-F999-B429-2CDC4E423B4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E6FD3E-EE4C-9C76-126B-0B6D09236DB2}"/>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6" name="页脚占位符 5">
            <a:extLst>
              <a:ext uri="{FF2B5EF4-FFF2-40B4-BE49-F238E27FC236}">
                <a16:creationId xmlns:a16="http://schemas.microsoft.com/office/drawing/2014/main" id="{7786B8AE-6213-39D3-3853-B07230DBEDC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DEF70341-2AD0-941F-D959-1DB37AE369DB}"/>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192837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EC270-188F-096D-6152-92E5003EE7B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A5FC13-7239-0164-7247-B523125E54B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DF6E0E-0CC8-1864-0648-AA17BD5521C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E953BF-6A1A-160C-8E03-E8A733128706}"/>
              </a:ext>
            </a:extLst>
          </p:cNvPr>
          <p:cNvSpPr>
            <a:spLocks noGrp="1"/>
          </p:cNvSpPr>
          <p:nvPr>
            <p:ph type="dt" sz="half" idx="10"/>
          </p:nvPr>
        </p:nvSpPr>
        <p:spPr>
          <a:xfrm>
            <a:off x="838200" y="6356350"/>
            <a:ext cx="2743200" cy="365125"/>
          </a:xfrm>
          <a:prstGeom prst="rect">
            <a:avLst/>
          </a:prstGeom>
        </p:spPr>
        <p:txBody>
          <a:bodyPr/>
          <a:lstStyle/>
          <a:p>
            <a:fld id="{12338B55-1FF4-46B6-847D-4471D9C34A5B}" type="datetimeFigureOut">
              <a:rPr lang="zh-CN" altLang="en-US" smtClean="0"/>
              <a:t>2023/3/4</a:t>
            </a:fld>
            <a:endParaRPr lang="zh-CN" altLang="en-US"/>
          </a:p>
        </p:txBody>
      </p:sp>
      <p:sp>
        <p:nvSpPr>
          <p:cNvPr id="6" name="页脚占位符 5">
            <a:extLst>
              <a:ext uri="{FF2B5EF4-FFF2-40B4-BE49-F238E27FC236}">
                <a16:creationId xmlns:a16="http://schemas.microsoft.com/office/drawing/2014/main" id="{9ABF2726-7694-DC37-575D-08267559D9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22B120E-F824-8717-4639-B6DF534C1754}"/>
              </a:ext>
            </a:extLst>
          </p:cNvPr>
          <p:cNvSpPr>
            <a:spLocks noGrp="1"/>
          </p:cNvSpPr>
          <p:nvPr>
            <p:ph type="sldNum" sz="quarter" idx="12"/>
          </p:nvPr>
        </p:nvSpPr>
        <p:spPr>
          <a:xfrm>
            <a:off x="8610600" y="6356350"/>
            <a:ext cx="2743200" cy="365125"/>
          </a:xfrm>
          <a:prstGeom prst="rect">
            <a:avLst/>
          </a:prstGeom>
        </p:spPr>
        <p:txBody>
          <a:bodyPr/>
          <a:lstStyle/>
          <a:p>
            <a:fld id="{E788ACE5-E0FB-40F4-BF7A-69847F7ED54D}" type="slidenum">
              <a:rPr lang="zh-CN" altLang="en-US" smtClean="0"/>
              <a:t>‹#›</a:t>
            </a:fld>
            <a:endParaRPr lang="zh-CN" altLang="en-US"/>
          </a:p>
        </p:txBody>
      </p:sp>
    </p:spTree>
    <p:extLst>
      <p:ext uri="{BB962C8B-B14F-4D97-AF65-F5344CB8AC3E}">
        <p14:creationId xmlns:p14="http://schemas.microsoft.com/office/powerpoint/2010/main" val="18920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75000"/>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2237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item/%E7%A7%AF/1951220" TargetMode="External"/><Relationship Id="rId2" Type="http://schemas.openxmlformats.org/officeDocument/2006/relationships/hyperlink" Target="https://baike.baidu.com/item/%E6%AD%A3%E6%95%B4%E6%95%B0/8461335"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16487" y="1357516"/>
            <a:ext cx="9551398" cy="120032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7200" b="1" dirty="0">
                <a:latin typeface="微软雅黑 Light" panose="020B0502040204020203" pitchFamily="34" charset="-122"/>
                <a:ea typeface="微软雅黑 Light" panose="020B0502040204020203" pitchFamily="34" charset="-122"/>
              </a:rPr>
              <a:t>蓝</a:t>
            </a:r>
            <a:r>
              <a:rPr lang="zh-CN" altLang="en-US" sz="7200" b="1">
                <a:latin typeface="微软雅黑 Light" panose="020B0502040204020203" pitchFamily="34" charset="-122"/>
                <a:ea typeface="微软雅黑 Light" panose="020B0502040204020203" pitchFamily="34" charset="-122"/>
              </a:rPr>
              <a:t>桥杯</a:t>
            </a:r>
            <a:r>
              <a:rPr lang="en-US" altLang="zh-CN" sz="7200" b="1">
                <a:latin typeface="微软雅黑 Light" panose="020B0502040204020203" pitchFamily="34" charset="-122"/>
                <a:ea typeface="微软雅黑 Light" panose="020B0502040204020203" pitchFamily="34" charset="-122"/>
              </a:rPr>
              <a:t>C++</a:t>
            </a:r>
            <a:r>
              <a:rPr lang="zh-CN" altLang="en-US" sz="7200" b="1">
                <a:latin typeface="微软雅黑 Light" panose="020B0502040204020203" pitchFamily="34" charset="-122"/>
                <a:ea typeface="微软雅黑 Light" panose="020B0502040204020203" pitchFamily="34" charset="-122"/>
              </a:rPr>
              <a:t>项目</a:t>
            </a:r>
            <a:r>
              <a:rPr lang="zh-CN" altLang="zh-CN" sz="7200" b="1">
                <a:latin typeface="微软雅黑 Light" panose="020B0502040204020203" pitchFamily="34" charset="-122"/>
                <a:ea typeface="微软雅黑 Light" panose="020B0502040204020203" pitchFamily="34" charset="-122"/>
              </a:rPr>
              <a:t>备</a:t>
            </a:r>
            <a:r>
              <a:rPr lang="zh-CN" altLang="zh-CN" sz="7200" b="1" dirty="0">
                <a:latin typeface="微软雅黑 Light" panose="020B0502040204020203" pitchFamily="34" charset="-122"/>
                <a:ea typeface="微软雅黑 Light" panose="020B0502040204020203" pitchFamily="34" charset="-122"/>
              </a:rPr>
              <a:t>赛营</a:t>
            </a:r>
          </a:p>
        </p:txBody>
      </p:sp>
      <p:sp>
        <p:nvSpPr>
          <p:cNvPr id="6" name="文本框 5"/>
          <p:cNvSpPr txBox="1"/>
          <p:nvPr/>
        </p:nvSpPr>
        <p:spPr>
          <a:xfrm>
            <a:off x="1987805" y="2815930"/>
            <a:ext cx="8216385" cy="830997"/>
          </a:xfrm>
          <a:prstGeom prst="rect">
            <a:avLst/>
          </a:prstGeom>
          <a:noFill/>
        </p:spPr>
        <p:txBody>
          <a:bodyPr wrap="square" rtlCol="0">
            <a:spAutoFit/>
          </a:bodyPr>
          <a:lstStyle/>
          <a:p>
            <a:pPr algn="ctr"/>
            <a:r>
              <a:rPr lang="zh-CN" altLang="en-US" sz="4800" b="1">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第五课</a:t>
            </a:r>
            <a:endParaRPr lang="zh-CN" altLang="en-US" sz="4800" b="1"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9" name="图片 8" descr="4f4b48676a53832341cb1bcfc72c4b1"/>
          <p:cNvPicPr>
            <a:picLocks noChangeAspect="1"/>
          </p:cNvPicPr>
          <p:nvPr/>
        </p:nvPicPr>
        <p:blipFill>
          <a:blip r:embed="rId2"/>
          <a:stretch>
            <a:fillRect/>
          </a:stretch>
        </p:blipFill>
        <p:spPr>
          <a:xfrm>
            <a:off x="5045472" y="4719323"/>
            <a:ext cx="2101053" cy="984535"/>
          </a:xfrm>
          <a:prstGeom prst="rect">
            <a:avLst/>
          </a:prstGeom>
        </p:spPr>
      </p:pic>
      <p:pic>
        <p:nvPicPr>
          <p:cNvPr id="7" name="图片 6">
            <a:extLst>
              <a:ext uri="{FF2B5EF4-FFF2-40B4-BE49-F238E27FC236}">
                <a16:creationId xmlns:a16="http://schemas.microsoft.com/office/drawing/2014/main" id="{12E6E714-E3CE-403D-AA93-2902AEA4F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4157" y="4583240"/>
            <a:ext cx="3107049" cy="1198782"/>
          </a:xfrm>
          <a:prstGeom prst="rect">
            <a:avLst/>
          </a:prstGeom>
        </p:spPr>
      </p:pic>
      <p:pic>
        <p:nvPicPr>
          <p:cNvPr id="11" name="图片 10">
            <a:extLst>
              <a:ext uri="{FF2B5EF4-FFF2-40B4-BE49-F238E27FC236}">
                <a16:creationId xmlns:a16="http://schemas.microsoft.com/office/drawing/2014/main" id="{6C0FF3DE-F9C5-EAFB-B9BC-3353B37CF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6487" y="4667165"/>
            <a:ext cx="1114857" cy="1114857"/>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7170E1A-F1A7-9CC4-671A-8162C55BDFE2}"/>
              </a:ext>
            </a:extLst>
          </p:cNvPr>
          <p:cNvSpPr>
            <a:spLocks noChangeArrowheads="1"/>
          </p:cNvSpPr>
          <p:nvPr/>
        </p:nvSpPr>
        <p:spPr bwMode="auto">
          <a:xfrm>
            <a:off x="1147210" y="1223950"/>
            <a:ext cx="10441859" cy="5016758"/>
          </a:xfrm>
          <a:prstGeom prst="rect">
            <a:avLst/>
          </a:prstGeom>
          <a:solidFill>
            <a:sysClr val="window" lastClr="FFFFFF"/>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000" b="1" i="0" u="none" strike="noStrike" kern="0" cap="none" spc="0" normalizeH="0" baseline="0" noProof="0" dirty="0">
                <a:ln>
                  <a:noFill/>
                </a:ln>
                <a:solidFill>
                  <a:srgbClr val="002060"/>
                </a:solidFill>
                <a:effectLst/>
                <a:uLnTx/>
                <a:uFillTx/>
                <a:latin typeface="微软雅黑"/>
                <a:ea typeface="微软雅黑"/>
              </a:rPr>
              <a:t>题目描述：</a:t>
            </a:r>
            <a:endParaRPr kumimoji="0" lang="en-US" altLang="zh-CN" sz="2000" b="1" i="0" u="none" strike="noStrike" kern="0" cap="none" spc="0" normalizeH="0" baseline="0" noProof="0" dirty="0">
              <a:ln>
                <a:noFill/>
              </a:ln>
              <a:solidFill>
                <a:srgbClr val="002060"/>
              </a:solidFill>
              <a:effectLst/>
              <a:uLnTx/>
              <a:uFillTx/>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树老师爬楼梯，他可以每次走</a:t>
            </a: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1</a:t>
            </a: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级或者</a:t>
            </a: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2</a:t>
            </a: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级，输入楼梯的级数，求不同的走法数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例如：楼梯一共有</a:t>
            </a: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3</a:t>
            </a: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级，他可以每次都走一级，或者第一次走一级，第二次走两级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也可以第一次走两级，第二次走一级，一共</a:t>
            </a: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3</a:t>
            </a: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种方法。</a:t>
            </a:r>
            <a:endPar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2060"/>
                </a:solidFill>
                <a:effectLst/>
                <a:uLnTx/>
                <a:uFillTx/>
                <a:latin typeface="微软雅黑"/>
                <a:ea typeface="微软雅黑"/>
                <a:sym typeface="Arial" panose="020B0604020202020204" pitchFamily="34" charset="0"/>
              </a:rPr>
              <a:t>输入格式:</a:t>
            </a:r>
            <a:endParaRPr kumimoji="0" lang="en-US" altLang="zh-CN" sz="2000" b="1" i="0" u="none" strike="noStrike" kern="0" cap="none" spc="0" normalizeH="0" baseline="0" noProof="0">
              <a:ln>
                <a:noFill/>
              </a:ln>
              <a:solidFill>
                <a:srgbClr val="002060"/>
              </a:solidFill>
              <a:effectLst/>
              <a:uLnTx/>
              <a:uFillTx/>
              <a:latin typeface="微软雅黑"/>
              <a:ea typeface="微软雅黑"/>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输入包含若干行，每行包含一个正整数</a:t>
            </a: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N</a:t>
            </a: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，代表楼梯级数，</a:t>
            </a: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1 &lt;= N &lt;= 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2060"/>
                </a:solidFill>
                <a:effectLst/>
                <a:uLnTx/>
                <a:uFillTx/>
                <a:latin typeface="微软雅黑"/>
                <a:ea typeface="微软雅黑"/>
              </a:rPr>
              <a:t>输出格式</a:t>
            </a:r>
            <a:r>
              <a:rPr kumimoji="0" lang="en-US" altLang="zh-CN" sz="2000" b="1" i="0" u="none" strike="noStrike" kern="0" cap="none" spc="0" normalizeH="0" baseline="0" noProof="0">
                <a:ln>
                  <a:noFill/>
                </a:ln>
                <a:solidFill>
                  <a:srgbClr val="002060"/>
                </a:solidFill>
                <a:effectLst/>
                <a:uLnTx/>
                <a:uFillTx/>
                <a:latin typeface="微软雅黑"/>
                <a:ea typeface="微软雅黑"/>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不同的走法数，每一行输入对应一行输出</a:t>
            </a:r>
          </a:p>
          <a:p>
            <a:pPr defTabSz="457200" eaLnBrk="1" hangingPunct="1">
              <a:spcBef>
                <a:spcPct val="0"/>
              </a:spcBef>
              <a:buClrTx/>
              <a:buSzTx/>
              <a:buNone/>
              <a:defRPr/>
            </a:pPr>
            <a:r>
              <a:rPr kumimoji="0" lang="zh-CN" altLang="en-US" sz="2000" b="1" i="0" u="none" strike="noStrike" kern="0" cap="none" spc="0" normalizeH="0" baseline="0" noProof="0">
                <a:ln>
                  <a:noFill/>
                </a:ln>
                <a:solidFill>
                  <a:srgbClr val="002060"/>
                </a:solidFill>
                <a:effectLst/>
                <a:uLnTx/>
                <a:uFillTx/>
                <a:latin typeface="微软雅黑"/>
                <a:ea typeface="微软雅黑"/>
                <a:sym typeface="Arial" panose="020B0604020202020204" pitchFamily="34" charset="0"/>
              </a:rPr>
              <a:t>输入样例：</a:t>
            </a:r>
            <a:endParaRPr kumimoji="0" lang="en-US" altLang="zh-CN" sz="2000" b="1" i="0" u="none" strike="noStrike" kern="0" cap="none" spc="0" normalizeH="0" baseline="0" noProof="0">
              <a:ln>
                <a:noFill/>
              </a:ln>
              <a:solidFill>
                <a:srgbClr val="002060"/>
              </a:solidFill>
              <a:effectLst/>
              <a:uLnTx/>
              <a:uFillTx/>
              <a:latin typeface="微软雅黑"/>
              <a:ea typeface="微软雅黑"/>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2060"/>
                </a:solidFill>
                <a:effectLst/>
                <a:uLnTx/>
                <a:uFillTx/>
                <a:latin typeface="微软雅黑"/>
                <a:ea typeface="微软雅黑"/>
                <a:sym typeface="Arial" panose="020B0604020202020204" pitchFamily="34" charset="0"/>
              </a:rPr>
              <a:t>输出样例：</a:t>
            </a:r>
            <a:endParaRPr kumimoji="0" lang="en-US" altLang="zh-CN" sz="2000" b="1" i="0" u="none" strike="noStrike" kern="0" cap="none" spc="0" normalizeH="0" baseline="0" noProof="0">
              <a:ln>
                <a:noFill/>
              </a:ln>
              <a:solidFill>
                <a:srgbClr val="002060"/>
              </a:solidFill>
              <a:effectLst/>
              <a:uLnTx/>
              <a:uFillTx/>
              <a:latin typeface="微软雅黑"/>
              <a:ea typeface="微软雅黑"/>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2060"/>
                </a:solidFill>
                <a:latin typeface="黑体" panose="02010609060101010101" pitchFamily="49" charset="-122"/>
                <a:ea typeface="黑体" panose="02010609060101010101" pitchFamily="49" charset="-122"/>
              </a:rPr>
              <a:t>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2060"/>
                </a:solidFill>
                <a:effectLst/>
                <a:uLnTx/>
                <a:uFillTx/>
                <a:latin typeface="黑体" panose="02010609060101010101" pitchFamily="49" charset="-122"/>
                <a:ea typeface="黑体" panose="02010609060101010101" pitchFamily="49" charset="-122"/>
                <a:cs typeface="+mn-cs"/>
              </a:rPr>
              <a:t>89</a:t>
            </a:r>
            <a:endParaRPr kumimoji="0" lang="en-US" altLang="zh-CN" sz="20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5" name="Title 1">
            <a:extLst>
              <a:ext uri="{FF2B5EF4-FFF2-40B4-BE49-F238E27FC236}">
                <a16:creationId xmlns:a16="http://schemas.microsoft.com/office/drawing/2014/main" id="{50DD862D-D624-BBEE-50E8-99590B09FCD1}"/>
              </a:ext>
            </a:extLst>
          </p:cNvPr>
          <p:cNvSpPr txBox="1">
            <a:spLocks/>
          </p:cNvSpPr>
          <p:nvPr/>
        </p:nvSpPr>
        <p:spPr>
          <a:xfrm>
            <a:off x="3735554" y="138591"/>
            <a:ext cx="5265173" cy="81788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a:latin typeface="华文新魏" panose="02010800040101010101" pitchFamily="2" charset="-122"/>
                <a:ea typeface="华文新魏" panose="02010800040101010101" pitchFamily="2" charset="-122"/>
              </a:rPr>
              <a:t>爬楼梯</a:t>
            </a:r>
            <a:endParaRPr lang="zh-CN" altLang="en-US" sz="48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9549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41EFB7A-5E38-4C11-2036-DB48C4E64256}"/>
              </a:ext>
            </a:extLst>
          </p:cNvPr>
          <p:cNvSpPr>
            <a:spLocks noGrp="1"/>
          </p:cNvSpPr>
          <p:nvPr>
            <p:ph type="title"/>
          </p:nvPr>
        </p:nvSpPr>
        <p:spPr>
          <a:xfrm>
            <a:off x="3463413" y="2310469"/>
            <a:ext cx="5265173" cy="817880"/>
          </a:xfrm>
        </p:spPr>
        <p:txBody>
          <a:bodyPr>
            <a:noAutofit/>
          </a:bodyPr>
          <a:lstStyle/>
          <a:p>
            <a:pPr algn="ctr"/>
            <a:r>
              <a:rPr lang="zh-CN" altLang="en-US" sz="4800" b="1">
                <a:latin typeface="华文新魏" panose="02010800040101010101" pitchFamily="2" charset="-122"/>
                <a:ea typeface="华文新魏" panose="02010800040101010101" pitchFamily="2" charset="-122"/>
              </a:rPr>
              <a:t>指针</a:t>
            </a:r>
            <a:endParaRPr lang="zh-CN" altLang="en-US" sz="48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969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195BDDD-81A4-9E5B-4AC3-D7BC39D1CC0B}"/>
              </a:ext>
            </a:extLst>
          </p:cNvPr>
          <p:cNvSpPr>
            <a:spLocks noGrp="1"/>
          </p:cNvSpPr>
          <p:nvPr/>
        </p:nvSpPr>
        <p:spPr>
          <a:xfrm>
            <a:off x="486563" y="1236980"/>
            <a:ext cx="11218873" cy="4384040"/>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r>
              <a:rPr lang="zh-CN" altLang="en-US" sz="2667">
                <a:solidFill>
                  <a:schemeClr val="tx2"/>
                </a:solidFill>
                <a:sym typeface="+mn-ea"/>
              </a:rPr>
              <a:t>　   </a:t>
            </a:r>
            <a:r>
              <a:rPr lang="zh-CN" altLang="en-US" sz="2667">
                <a:solidFill>
                  <a:schemeClr val="tx1">
                    <a:lumMod val="75000"/>
                    <a:lumOff val="25000"/>
                  </a:schemeClr>
                </a:solidFill>
                <a:sym typeface="+mn-ea"/>
              </a:rPr>
              <a:t>指针</a:t>
            </a:r>
            <a:r>
              <a:rPr lang="zh-CN" altLang="en-US" sz="2667" dirty="0">
                <a:solidFill>
                  <a:schemeClr val="tx1">
                    <a:lumMod val="75000"/>
                    <a:lumOff val="25000"/>
                  </a:schemeClr>
                </a:solidFill>
                <a:sym typeface="+mn-ea"/>
              </a:rPr>
              <a:t>是 C++语言中广泛使用的一种</a:t>
            </a:r>
            <a:r>
              <a:rPr lang="zh-CN" altLang="en-US" sz="2667" dirty="0">
                <a:solidFill>
                  <a:srgbClr val="FF0000"/>
                </a:solidFill>
                <a:sym typeface="+mn-ea"/>
              </a:rPr>
              <a:t>数据类型</a:t>
            </a:r>
            <a:r>
              <a:rPr lang="zh-CN" altLang="en-US" sz="2667" dirty="0">
                <a:solidFill>
                  <a:schemeClr val="tx1">
                    <a:lumMod val="75000"/>
                    <a:lumOff val="25000"/>
                  </a:schemeClr>
                </a:solidFill>
                <a:sym typeface="+mn-ea"/>
              </a:rPr>
              <a:t>，运用指针编程是 C++语言最主要风格之一。利用指针变量可以表示各种数据结构，能很方便地使用数组和字符串，并能像汇编语言一样处理内存地址，从而编出精炼而高效的程序，指针极大地丰富了 C++语言的功能。学习指针是学习 C++语言最重要的一环，能否正确理解和使用指针是我们是否掌握 C++语言的一个标志。同时，指针也是 C++语言中最为困难的一部分，在学习中除了要正确理解基本概念，还必须要多编程、多上机调试，只要做到这些，指针也是不难掌握的。</a:t>
            </a:r>
            <a:endParaRPr lang="zh-CN" altLang="en-US" sz="2133" dirty="0">
              <a:solidFill>
                <a:schemeClr val="tx1">
                  <a:lumMod val="75000"/>
                  <a:lumOff val="25000"/>
                </a:schemeClr>
              </a:solidFill>
              <a:sym typeface="+mn-ea"/>
            </a:endParaRPr>
          </a:p>
          <a:p>
            <a:pPr indent="87204" algn="l"/>
            <a:endParaRPr lang="zh-CN" altLang="en-US" sz="2133" dirty="0">
              <a:solidFill>
                <a:schemeClr val="tx2"/>
              </a:solidFill>
            </a:endParaRPr>
          </a:p>
          <a:p>
            <a:pPr algn="l">
              <a:lnSpc>
                <a:spcPct val="80000"/>
              </a:lnSpc>
              <a:buNone/>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spTree>
    <p:extLst>
      <p:ext uri="{BB962C8B-B14F-4D97-AF65-F5344CB8AC3E}">
        <p14:creationId xmlns:p14="http://schemas.microsoft.com/office/powerpoint/2010/main" val="365701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B88CDDAB-A21A-E57F-F432-89E5F74B452E}"/>
              </a:ext>
            </a:extLst>
          </p:cNvPr>
          <p:cNvSpPr>
            <a:spLocks noGrp="1"/>
          </p:cNvSpPr>
          <p:nvPr/>
        </p:nvSpPr>
        <p:spPr>
          <a:xfrm>
            <a:off x="236148" y="691303"/>
            <a:ext cx="11440547" cy="547539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r>
              <a:rPr lang="zh-CN" altLang="en-US" b="1">
                <a:solidFill>
                  <a:schemeClr val="tx1">
                    <a:lumMod val="75000"/>
                    <a:lumOff val="25000"/>
                  </a:schemeClr>
                </a:solidFill>
                <a:sym typeface="+mn-ea"/>
              </a:rPr>
              <a:t>能够</a:t>
            </a:r>
            <a:r>
              <a:rPr lang="zh-CN" altLang="en-US" b="1" dirty="0">
                <a:solidFill>
                  <a:schemeClr val="tx1">
                    <a:lumMod val="75000"/>
                    <a:lumOff val="25000"/>
                  </a:schemeClr>
                </a:solidFill>
                <a:sym typeface="+mn-ea"/>
              </a:rPr>
              <a:t>存放对象地址的变量称为指针</a:t>
            </a:r>
            <a:r>
              <a:rPr lang="zh-CN" altLang="en-US" b="1">
                <a:solidFill>
                  <a:schemeClr val="tx1">
                    <a:lumMod val="75000"/>
                    <a:lumOff val="25000"/>
                  </a:schemeClr>
                </a:solidFill>
                <a:sym typeface="+mn-ea"/>
              </a:rPr>
              <a:t>变量。</a:t>
            </a:r>
            <a:endParaRPr lang="zh-CN" altLang="en-US" b="1" dirty="0">
              <a:solidFill>
                <a:schemeClr val="tx1">
                  <a:lumMod val="75000"/>
                  <a:lumOff val="25000"/>
                </a:schemeClr>
              </a:solidFill>
              <a:sym typeface="+mn-ea"/>
            </a:endParaRPr>
          </a:p>
          <a:p>
            <a:pPr indent="87204" algn="l"/>
            <a:r>
              <a:rPr lang="zh-CN" altLang="en-US" sz="2000" b="1" dirty="0">
                <a:solidFill>
                  <a:schemeClr val="tx1">
                    <a:lumMod val="75000"/>
                    <a:lumOff val="25000"/>
                  </a:schemeClr>
                </a:solidFill>
                <a:sym typeface="+mn-ea"/>
              </a:rPr>
              <a:t>一、指针变量的定义、赋值</a:t>
            </a:r>
          </a:p>
          <a:p>
            <a:pPr indent="87204" algn="l"/>
            <a:r>
              <a:rPr lang="zh-CN" altLang="en-US" sz="2000" dirty="0">
                <a:solidFill>
                  <a:schemeClr val="tx1">
                    <a:lumMod val="75000"/>
                    <a:lumOff val="25000"/>
                  </a:schemeClr>
                </a:solidFill>
              </a:rPr>
              <a:t>在使用指针之前要先定义指针，对指针变量的类型说明，一般形式为： </a:t>
            </a:r>
          </a:p>
          <a:p>
            <a:pPr indent="87204" algn="l"/>
            <a:r>
              <a:rPr lang="zh-CN" altLang="en-US" sz="2000">
                <a:solidFill>
                  <a:schemeClr val="tx1">
                    <a:lumMod val="75000"/>
                    <a:lumOff val="25000"/>
                  </a:schemeClr>
                </a:solidFill>
              </a:rPr>
              <a:t> </a:t>
            </a:r>
            <a:r>
              <a:rPr lang="en-US" altLang="zh-CN" sz="2000" dirty="0">
                <a:solidFill>
                  <a:schemeClr val="tx1">
                    <a:lumMod val="75000"/>
                    <a:lumOff val="25000"/>
                  </a:schemeClr>
                </a:solidFill>
              </a:rPr>
              <a:t>	</a:t>
            </a:r>
            <a:r>
              <a:rPr lang="zh-CN" altLang="en-US" sz="2000">
                <a:solidFill>
                  <a:srgbClr val="FF0000"/>
                </a:solidFill>
              </a:rPr>
              <a:t>类型说明符 * 变量</a:t>
            </a:r>
            <a:r>
              <a:rPr lang="zh-CN" altLang="en-US" sz="2000" dirty="0">
                <a:solidFill>
                  <a:srgbClr val="FF0000"/>
                </a:solidFill>
              </a:rPr>
              <a:t>名</a:t>
            </a:r>
            <a:r>
              <a:rPr lang="zh-CN" altLang="en-US" sz="2000">
                <a:solidFill>
                  <a:srgbClr val="FF0000"/>
                </a:solidFill>
              </a:rPr>
              <a:t>； </a:t>
            </a:r>
            <a:endParaRPr lang="en-US" altLang="zh-CN" sz="2000">
              <a:solidFill>
                <a:srgbClr val="FF0000"/>
              </a:solidFill>
            </a:endParaRPr>
          </a:p>
          <a:p>
            <a:pPr indent="87204" algn="l"/>
            <a:r>
              <a:rPr lang="zh-CN" altLang="en-US" sz="2000">
                <a:solidFill>
                  <a:schemeClr val="tx1">
                    <a:lumMod val="75000"/>
                    <a:lumOff val="25000"/>
                  </a:schemeClr>
                </a:solidFill>
              </a:rPr>
              <a:t>其中</a:t>
            </a:r>
            <a:r>
              <a:rPr lang="zh-CN" altLang="en-US" sz="2000" dirty="0">
                <a:solidFill>
                  <a:schemeClr val="tx1">
                    <a:lumMod val="75000"/>
                    <a:lumOff val="25000"/>
                  </a:schemeClr>
                </a:solidFill>
              </a:rPr>
              <a:t>，</a:t>
            </a:r>
            <a:r>
              <a:rPr lang="zh-CN" altLang="en-US" sz="2000" dirty="0">
                <a:solidFill>
                  <a:schemeClr val="accent6"/>
                </a:solidFill>
              </a:rPr>
              <a:t>*表示这是一个指针变量</a:t>
            </a:r>
            <a:r>
              <a:rPr lang="zh-CN" altLang="en-US" sz="2000" dirty="0">
                <a:solidFill>
                  <a:schemeClr val="tx1">
                    <a:lumMod val="75000"/>
                    <a:lumOff val="25000"/>
                  </a:schemeClr>
                </a:solidFill>
              </a:rPr>
              <a:t>，变量名即为定义的指针变量名，类型说明符表示该指针变量所指向的变量的数据类型。</a:t>
            </a:r>
          </a:p>
          <a:p>
            <a:pPr indent="87204" algn="l"/>
            <a:r>
              <a:rPr lang="zh-CN" altLang="en-US" sz="2000" dirty="0">
                <a:solidFill>
                  <a:schemeClr val="tx1">
                    <a:lumMod val="75000"/>
                    <a:lumOff val="25000"/>
                  </a:schemeClr>
                </a:solidFill>
              </a:rPr>
              <a:t>1、普通变量定义 </a:t>
            </a:r>
          </a:p>
          <a:p>
            <a:pPr indent="87204" algn="l"/>
            <a:r>
              <a:rPr lang="zh-CN" altLang="en-US" sz="2000" dirty="0">
                <a:solidFill>
                  <a:schemeClr val="tx1">
                    <a:lumMod val="75000"/>
                    <a:lumOff val="25000"/>
                  </a:schemeClr>
                </a:solidFill>
              </a:rPr>
              <a:t> int a=3; </a:t>
            </a:r>
          </a:p>
          <a:p>
            <a:pPr indent="87204" algn="l"/>
            <a:r>
              <a:rPr lang="zh-CN" altLang="en-US" sz="2000" dirty="0">
                <a:solidFill>
                  <a:schemeClr val="tx1">
                    <a:lumMod val="75000"/>
                    <a:lumOff val="25000"/>
                  </a:schemeClr>
                </a:solidFill>
              </a:rPr>
              <a:t> 定义了变量 a，是 int 型的，值为 3。内存中有一块内存空间是放 a 的值，对 a 的存取操作就是直接到这个内存空间存取。内存空间的位置叫地址，存放 3 的地址可以用取地址操作符“&amp;”对 a 运算得到：&amp;a。</a:t>
            </a:r>
          </a:p>
          <a:p>
            <a:pPr indent="87204" algn="l"/>
            <a:r>
              <a:rPr lang="zh-CN" altLang="en-US" sz="2000" dirty="0">
                <a:solidFill>
                  <a:schemeClr val="tx1">
                    <a:lumMod val="75000"/>
                    <a:lumOff val="25000"/>
                  </a:schemeClr>
                </a:solidFill>
              </a:rPr>
              <a:t>2、指针变量定义 </a:t>
            </a:r>
          </a:p>
          <a:p>
            <a:pPr indent="87204" algn="l"/>
            <a:r>
              <a:rPr lang="zh-CN" altLang="en-US" sz="2000" dirty="0">
                <a:solidFill>
                  <a:srgbClr val="FF0000"/>
                </a:solidFill>
              </a:rPr>
              <a:t> int *p=NULL; </a:t>
            </a:r>
          </a:p>
          <a:p>
            <a:pPr indent="87204" algn="l"/>
            <a:r>
              <a:rPr lang="zh-CN" altLang="en-US" sz="2000" dirty="0">
                <a:solidFill>
                  <a:schemeClr val="tx1">
                    <a:lumMod val="75000"/>
                    <a:lumOff val="25000"/>
                  </a:schemeClr>
                </a:solidFill>
              </a:rPr>
              <a:t> 定义了一个指针变量 p，p 指向一个内存空间，里面存放的是一个内存地址。现在赋值为 NULL（其实就是 0，表示特殊的空地址）。</a:t>
            </a:r>
          </a:p>
          <a:p>
            <a:pPr algn="l">
              <a:lnSpc>
                <a:spcPct val="80000"/>
              </a:lnSpc>
              <a:buNone/>
            </a:pPr>
            <a:endParaRPr lang="zh-CN" altLang="en-US" sz="1800" dirty="0">
              <a:solidFill>
                <a:schemeClr val="tx2"/>
              </a:solidFill>
            </a:endParaRPr>
          </a:p>
          <a:p>
            <a:pPr algn="l">
              <a:lnSpc>
                <a:spcPct val="80000"/>
              </a:lnSpc>
              <a:buNone/>
            </a:pPr>
            <a:endParaRPr lang="zh-CN" altLang="en-US" sz="1800" dirty="0">
              <a:solidFill>
                <a:schemeClr val="tx2"/>
              </a:solidFill>
              <a:sym typeface="宋体" panose="02010600030101010101" pitchFamily="2" charset="-122"/>
            </a:endParaRPr>
          </a:p>
        </p:txBody>
      </p:sp>
    </p:spTree>
    <p:extLst>
      <p:ext uri="{BB962C8B-B14F-4D97-AF65-F5344CB8AC3E}">
        <p14:creationId xmlns:p14="http://schemas.microsoft.com/office/powerpoint/2010/main" val="407127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EEDFEF9A-13E6-0438-0F8E-225ABFC2B270}"/>
              </a:ext>
            </a:extLst>
          </p:cNvPr>
          <p:cNvSpPr>
            <a:spLocks noGrp="1"/>
          </p:cNvSpPr>
          <p:nvPr/>
        </p:nvSpPr>
        <p:spPr>
          <a:xfrm>
            <a:off x="352670" y="725123"/>
            <a:ext cx="6733309" cy="606382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r>
              <a:rPr lang="en-US" altLang="zh-CN" sz="2000">
                <a:solidFill>
                  <a:schemeClr val="tx1">
                    <a:lumMod val="75000"/>
                    <a:lumOff val="25000"/>
                  </a:schemeClr>
                </a:solidFill>
              </a:rPr>
              <a:t>3</a:t>
            </a:r>
            <a:r>
              <a:rPr lang="zh-CN" altLang="en-US" sz="2000">
                <a:solidFill>
                  <a:schemeClr val="tx1">
                    <a:lumMod val="75000"/>
                    <a:lumOff val="25000"/>
                  </a:schemeClr>
                </a:solidFill>
              </a:rPr>
              <a:t>、给指针变量</a:t>
            </a:r>
            <a:r>
              <a:rPr lang="en-US" altLang="zh-CN" sz="2000">
                <a:solidFill>
                  <a:schemeClr val="tx1">
                    <a:lumMod val="75000"/>
                    <a:lumOff val="25000"/>
                  </a:schemeClr>
                </a:solidFill>
              </a:rPr>
              <a:t>p</a:t>
            </a:r>
            <a:r>
              <a:rPr lang="zh-CN" altLang="en-US" sz="2000">
                <a:solidFill>
                  <a:schemeClr val="tx1">
                    <a:lumMod val="75000"/>
                    <a:lumOff val="25000"/>
                  </a:schemeClr>
                </a:solidFill>
              </a:rPr>
              <a:t>赋值</a:t>
            </a:r>
            <a:endParaRPr lang="en-US" altLang="zh-CN" sz="2000">
              <a:solidFill>
                <a:schemeClr val="tx1">
                  <a:lumMod val="75000"/>
                  <a:lumOff val="25000"/>
                </a:schemeClr>
              </a:solidFill>
              <a:sym typeface="+mn-ea"/>
            </a:endParaRPr>
          </a:p>
          <a:p>
            <a:pPr indent="87204" algn="l"/>
            <a:r>
              <a:rPr lang="zh-CN" altLang="en-US" sz="2133">
                <a:solidFill>
                  <a:schemeClr val="tx1">
                    <a:lumMod val="75000"/>
                    <a:lumOff val="25000"/>
                  </a:schemeClr>
                </a:solidFill>
                <a:sym typeface="+mn-ea"/>
              </a:rPr>
              <a:t>P</a:t>
            </a:r>
            <a:r>
              <a:rPr lang="zh-CN" altLang="en-US" sz="2133" dirty="0">
                <a:solidFill>
                  <a:schemeClr val="tx1">
                    <a:lumMod val="75000"/>
                    <a:lumOff val="25000"/>
                  </a:schemeClr>
                </a:solidFill>
                <a:sym typeface="+mn-ea"/>
              </a:rPr>
              <a:t>=&amp;a</a:t>
            </a:r>
            <a:r>
              <a:rPr lang="zh-CN" altLang="en-US" sz="2133">
                <a:solidFill>
                  <a:schemeClr val="tx1">
                    <a:lumMod val="75000"/>
                    <a:lumOff val="25000"/>
                  </a:schemeClr>
                </a:solidFill>
                <a:sym typeface="+mn-ea"/>
              </a:rPr>
              <a:t>; </a:t>
            </a:r>
            <a:endParaRPr lang="en-US" altLang="zh-CN" sz="2133">
              <a:solidFill>
                <a:schemeClr val="tx1">
                  <a:lumMod val="75000"/>
                  <a:lumOff val="25000"/>
                </a:schemeClr>
              </a:solidFill>
              <a:sym typeface="+mn-ea"/>
            </a:endParaRPr>
          </a:p>
          <a:p>
            <a:pPr indent="87204" algn="l"/>
            <a:r>
              <a:rPr lang="zh-CN" altLang="en-US" sz="2133">
                <a:solidFill>
                  <a:schemeClr val="tx1">
                    <a:lumMod val="75000"/>
                    <a:lumOff val="25000"/>
                  </a:schemeClr>
                </a:solidFill>
                <a:sym typeface="+mn-ea"/>
              </a:rPr>
              <a:t>即</a:t>
            </a:r>
            <a:r>
              <a:rPr lang="zh-CN" altLang="en-US" sz="2133" dirty="0">
                <a:solidFill>
                  <a:schemeClr val="tx1">
                    <a:lumMod val="75000"/>
                    <a:lumOff val="25000"/>
                  </a:schemeClr>
                </a:solidFill>
                <a:sym typeface="+mn-ea"/>
              </a:rPr>
              <a:t>把 a 变量的内存空间地址（比如：XXX）给了 p。显然，直接对 p 存取，操作的是地址。通过这个地址间接地操作，才是整数 3。P 的间接操作要使用指针操作符“*”，即*p 的值才是 3。设有指向整型变量的指针变量 p，如要把整型变量 a 的地址赋予 p 可以有以下两种方式： </a:t>
            </a:r>
          </a:p>
          <a:p>
            <a:pPr indent="87204" algn="l"/>
            <a:r>
              <a:rPr lang="zh-CN" altLang="en-US" sz="2133" dirty="0">
                <a:solidFill>
                  <a:schemeClr val="tx1">
                    <a:lumMod val="75000"/>
                    <a:lumOff val="25000"/>
                  </a:schemeClr>
                </a:solidFill>
                <a:sym typeface="+mn-ea"/>
              </a:rPr>
              <a:t> ①指针变量初始化的方法 </a:t>
            </a:r>
          </a:p>
          <a:p>
            <a:pPr indent="87204" algn="l"/>
            <a:r>
              <a:rPr lang="zh-CN" altLang="en-US" sz="2133" dirty="0">
                <a:solidFill>
                  <a:schemeClr val="tx1">
                    <a:lumMod val="75000"/>
                    <a:lumOff val="25000"/>
                  </a:schemeClr>
                </a:solidFill>
                <a:sym typeface="+mn-ea"/>
              </a:rPr>
              <a:t> int a; int *p=&amp;a; </a:t>
            </a:r>
          </a:p>
          <a:p>
            <a:pPr indent="87204" algn="l"/>
            <a:r>
              <a:rPr lang="zh-CN" altLang="en-US" sz="2133" dirty="0">
                <a:solidFill>
                  <a:schemeClr val="tx1">
                    <a:lumMod val="75000"/>
                    <a:lumOff val="25000"/>
                  </a:schemeClr>
                </a:solidFill>
                <a:sym typeface="+mn-ea"/>
              </a:rPr>
              <a:t> ②赋值语句的方法 </a:t>
            </a:r>
          </a:p>
          <a:p>
            <a:pPr indent="87204" algn="l"/>
            <a:r>
              <a:rPr lang="zh-CN" altLang="en-US" sz="2133" dirty="0">
                <a:solidFill>
                  <a:schemeClr val="tx1">
                    <a:lumMod val="75000"/>
                    <a:lumOff val="25000"/>
                  </a:schemeClr>
                </a:solidFill>
                <a:sym typeface="+mn-ea"/>
              </a:rPr>
              <a:t> int a; int *p; p=&amp;a; </a:t>
            </a:r>
          </a:p>
          <a:p>
            <a:pPr indent="87204" algn="l"/>
            <a:r>
              <a:rPr lang="zh-CN" altLang="en-US" sz="2133" dirty="0">
                <a:solidFill>
                  <a:schemeClr val="tx1">
                    <a:lumMod val="75000"/>
                    <a:lumOff val="25000"/>
                  </a:schemeClr>
                </a:solidFill>
                <a:sym typeface="+mn-ea"/>
              </a:rPr>
              <a:t> 不允许把一个数赋予指针变量，故如下的赋值是错误的：int *p；p=1000；。被赋值的指针变量前不能再加“*”说明符，故如下的赋值也是错误的：*p=&amp;a；。</a:t>
            </a:r>
          </a:p>
          <a:p>
            <a:pPr algn="l">
              <a:lnSpc>
                <a:spcPct val="80000"/>
              </a:lnSpc>
              <a:buNone/>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pic>
        <p:nvPicPr>
          <p:cNvPr id="3" name="图片 2">
            <a:extLst>
              <a:ext uri="{FF2B5EF4-FFF2-40B4-BE49-F238E27FC236}">
                <a16:creationId xmlns:a16="http://schemas.microsoft.com/office/drawing/2014/main" id="{E56F3E03-C048-DDD7-2469-89AAB35B067B}"/>
              </a:ext>
            </a:extLst>
          </p:cNvPr>
          <p:cNvPicPr>
            <a:picLocks noChangeAspect="1"/>
          </p:cNvPicPr>
          <p:nvPr/>
        </p:nvPicPr>
        <p:blipFill>
          <a:blip r:embed="rId2"/>
          <a:stretch>
            <a:fillRect/>
          </a:stretch>
        </p:blipFill>
        <p:spPr>
          <a:xfrm>
            <a:off x="7010400" y="840624"/>
            <a:ext cx="4731313" cy="2768113"/>
          </a:xfrm>
          <a:prstGeom prst="rect">
            <a:avLst/>
          </a:prstGeom>
        </p:spPr>
      </p:pic>
    </p:spTree>
    <p:extLst>
      <p:ext uri="{BB962C8B-B14F-4D97-AF65-F5344CB8AC3E}">
        <p14:creationId xmlns:p14="http://schemas.microsoft.com/office/powerpoint/2010/main" val="20809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1723DB17-2318-A90B-5005-783538109683}"/>
              </a:ext>
            </a:extLst>
          </p:cNvPr>
          <p:cNvSpPr>
            <a:spLocks noGrp="1"/>
          </p:cNvSpPr>
          <p:nvPr/>
        </p:nvSpPr>
        <p:spPr>
          <a:xfrm>
            <a:off x="318653" y="749415"/>
            <a:ext cx="11443855" cy="1814407"/>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r>
              <a:rPr lang="zh-CN" altLang="en-US" sz="2000" dirty="0">
                <a:solidFill>
                  <a:schemeClr val="tx1">
                    <a:lumMod val="75000"/>
                    <a:lumOff val="25000"/>
                  </a:schemeClr>
                </a:solidFill>
                <a:sym typeface="+mn-ea"/>
              </a:rPr>
              <a:t>指针变量同普通变量一样，使用之前不仅要定义说明，而且必须被赋值具体的值，未经赋值的指针变量不能使用。如定义了 int a; int *p=&amp;a;，则*p 表示 p 指向的整型变量，而p 中存放的是变量 a 占用单元的起始地址，所以*p 实际上访问了变量 a，也就是说*p 与 a等价。下面举一个简单的指针使用的例子：</a:t>
            </a:r>
          </a:p>
          <a:p>
            <a:pPr algn="l">
              <a:lnSpc>
                <a:spcPct val="80000"/>
              </a:lnSpc>
              <a:buNone/>
            </a:pPr>
            <a:endParaRPr lang="zh-CN" altLang="en-US" sz="2133" dirty="0">
              <a:solidFill>
                <a:schemeClr val="tx2"/>
              </a:solidFill>
              <a:sym typeface="宋体" panose="02010600030101010101" pitchFamily="2" charset="-122"/>
            </a:endParaRPr>
          </a:p>
        </p:txBody>
      </p:sp>
      <p:pic>
        <p:nvPicPr>
          <p:cNvPr id="3" name="图片 2">
            <a:extLst>
              <a:ext uri="{FF2B5EF4-FFF2-40B4-BE49-F238E27FC236}">
                <a16:creationId xmlns:a16="http://schemas.microsoft.com/office/drawing/2014/main" id="{30733E79-F52C-1636-0607-08D4BC7BC19E}"/>
              </a:ext>
            </a:extLst>
          </p:cNvPr>
          <p:cNvPicPr>
            <a:picLocks noChangeAspect="1"/>
          </p:cNvPicPr>
          <p:nvPr/>
        </p:nvPicPr>
        <p:blipFill>
          <a:blip r:embed="rId2"/>
          <a:stretch>
            <a:fillRect/>
          </a:stretch>
        </p:blipFill>
        <p:spPr>
          <a:xfrm>
            <a:off x="3699162" y="1974213"/>
            <a:ext cx="7819592" cy="4301896"/>
          </a:xfrm>
          <a:prstGeom prst="rect">
            <a:avLst/>
          </a:prstGeom>
        </p:spPr>
      </p:pic>
    </p:spTree>
    <p:extLst>
      <p:ext uri="{BB962C8B-B14F-4D97-AF65-F5344CB8AC3E}">
        <p14:creationId xmlns:p14="http://schemas.microsoft.com/office/powerpoint/2010/main" val="1534235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973BAE2B-5AB5-1A70-BF02-576C74F3B666}"/>
              </a:ext>
            </a:extLst>
          </p:cNvPr>
          <p:cNvSpPr>
            <a:spLocks noGrp="1"/>
          </p:cNvSpPr>
          <p:nvPr/>
        </p:nvSpPr>
        <p:spPr>
          <a:xfrm>
            <a:off x="403859" y="350943"/>
            <a:ext cx="11545685" cy="61561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r>
              <a:rPr lang="zh-CN" altLang="en-US" sz="2000">
                <a:solidFill>
                  <a:schemeClr val="tx1">
                    <a:lumMod val="75000"/>
                    <a:lumOff val="25000"/>
                  </a:schemeClr>
                </a:solidFill>
              </a:rPr>
              <a:t>一般</a:t>
            </a:r>
            <a:r>
              <a:rPr lang="zh-CN" altLang="en-US" sz="2000" dirty="0">
                <a:solidFill>
                  <a:schemeClr val="tx1">
                    <a:lumMod val="75000"/>
                    <a:lumOff val="25000"/>
                  </a:schemeClr>
                </a:solidFill>
              </a:rPr>
              <a:t>的，我们可以这样看指针(int *p)与普通变量(int a)的对应关系： </a:t>
            </a:r>
          </a:p>
          <a:p>
            <a:pPr indent="87204" algn="l"/>
            <a:endParaRPr lang="zh-CN" altLang="en-US" sz="2000" dirty="0">
              <a:solidFill>
                <a:schemeClr val="tx1">
                  <a:lumMod val="75000"/>
                  <a:lumOff val="25000"/>
                </a:schemeClr>
              </a:solidFill>
            </a:endParaRPr>
          </a:p>
          <a:p>
            <a:pPr indent="87204" algn="l"/>
            <a:endParaRPr lang="zh-CN" altLang="en-US" sz="2000" dirty="0">
              <a:solidFill>
                <a:schemeClr val="tx1">
                  <a:lumMod val="75000"/>
                  <a:lumOff val="25000"/>
                </a:schemeClr>
              </a:solidFill>
            </a:endParaRPr>
          </a:p>
          <a:p>
            <a:pPr indent="87204" algn="l"/>
            <a:endParaRPr lang="zh-CN" altLang="en-US" sz="2000" dirty="0">
              <a:solidFill>
                <a:schemeClr val="tx1">
                  <a:lumMod val="75000"/>
                  <a:lumOff val="25000"/>
                </a:schemeClr>
              </a:solidFill>
            </a:endParaRPr>
          </a:p>
          <a:p>
            <a:pPr indent="87204" algn="l"/>
            <a:endParaRPr lang="zh-CN" altLang="en-US" sz="2000" dirty="0">
              <a:solidFill>
                <a:schemeClr val="tx1">
                  <a:lumMod val="75000"/>
                  <a:lumOff val="25000"/>
                </a:schemeClr>
              </a:solidFill>
              <a:effectLst>
                <a:outerShdw blurRad="38100" dist="19050" dir="2700000" algn="tl" rotWithShape="0">
                  <a:schemeClr val="dk1">
                    <a:alpha val="40000"/>
                  </a:schemeClr>
                </a:outerShdw>
              </a:effectLst>
            </a:endParaRPr>
          </a:p>
          <a:p>
            <a:pPr indent="87204" algn="l"/>
            <a:endParaRPr lang="en-US" altLang="zh-CN" sz="2000">
              <a:solidFill>
                <a:schemeClr val="tx1">
                  <a:lumMod val="75000"/>
                  <a:lumOff val="25000"/>
                </a:schemeClr>
              </a:solidFill>
              <a:effectLst>
                <a:outerShdw blurRad="38100" dist="19050" dir="2700000" algn="tl" rotWithShape="0">
                  <a:schemeClr val="dk1">
                    <a:alpha val="40000"/>
                  </a:schemeClr>
                </a:outerShdw>
              </a:effectLst>
            </a:endParaRPr>
          </a:p>
          <a:p>
            <a:pPr indent="87204" algn="l"/>
            <a:r>
              <a:rPr lang="zh-CN" altLang="en-US" sz="2000">
                <a:solidFill>
                  <a:schemeClr val="tx1">
                    <a:lumMod val="75000"/>
                    <a:lumOff val="25000"/>
                  </a:schemeClr>
                </a:solidFill>
              </a:rPr>
              <a:t>1</a:t>
            </a:r>
            <a:r>
              <a:rPr lang="zh-CN" altLang="en-US" sz="2000" dirty="0">
                <a:solidFill>
                  <a:schemeClr val="tx1">
                    <a:lumMod val="75000"/>
                    <a:lumOff val="25000"/>
                  </a:schemeClr>
                </a:solidFill>
              </a:rPr>
              <a:t>、指针变量的初始化</a:t>
            </a:r>
          </a:p>
          <a:p>
            <a:pPr indent="87204" algn="l"/>
            <a:endParaRPr lang="zh-CN" altLang="en-US" sz="2000" dirty="0">
              <a:solidFill>
                <a:schemeClr val="tx1">
                  <a:lumMod val="75000"/>
                  <a:lumOff val="25000"/>
                </a:schemeClr>
              </a:solidFill>
              <a:effectLst>
                <a:outerShdw blurRad="38100" dist="19050" dir="2700000" algn="tl" rotWithShape="0">
                  <a:schemeClr val="dk1">
                    <a:alpha val="40000"/>
                  </a:schemeClr>
                </a:outerShdw>
              </a:effectLst>
            </a:endParaRPr>
          </a:p>
          <a:p>
            <a:pPr indent="87204" algn="l"/>
            <a:endParaRPr lang="zh-CN" altLang="en-US" sz="2000" dirty="0">
              <a:solidFill>
                <a:schemeClr val="tx1">
                  <a:lumMod val="75000"/>
                  <a:lumOff val="25000"/>
                </a:schemeClr>
              </a:solidFill>
              <a:effectLst>
                <a:outerShdw blurRad="38100" dist="19050" dir="2700000" algn="tl" rotWithShape="0">
                  <a:schemeClr val="dk1">
                    <a:alpha val="40000"/>
                  </a:schemeClr>
                </a:outerShdw>
              </a:effectLst>
            </a:endParaRPr>
          </a:p>
          <a:p>
            <a:pPr indent="87204" algn="l"/>
            <a:r>
              <a:rPr lang="zh-CN" altLang="en-US" sz="2000" dirty="0">
                <a:solidFill>
                  <a:schemeClr val="tx1">
                    <a:lumMod val="75000"/>
                    <a:lumOff val="25000"/>
                  </a:schemeClr>
                </a:solidFill>
                <a:effectLst>
                  <a:outerShdw blurRad="38100" dist="19050" dir="2700000" algn="tl" rotWithShape="0">
                    <a:schemeClr val="dk1">
                      <a:alpha val="40000"/>
                    </a:schemeClr>
                  </a:outerShdw>
                </a:effectLst>
              </a:rPr>
              <a:t> </a:t>
            </a:r>
            <a:endParaRPr lang="zh-CN" altLang="en-US" sz="2000" dirty="0">
              <a:solidFill>
                <a:schemeClr val="tx1">
                  <a:lumMod val="75000"/>
                  <a:lumOff val="25000"/>
                </a:schemeClr>
              </a:solidFill>
            </a:endParaRPr>
          </a:p>
          <a:p>
            <a:pPr indent="87204" algn="l"/>
            <a:r>
              <a:rPr lang="zh-CN" altLang="en-US" sz="2000" dirty="0">
                <a:solidFill>
                  <a:schemeClr val="tx1">
                    <a:lumMod val="75000"/>
                    <a:lumOff val="25000"/>
                  </a:schemeClr>
                </a:solidFill>
              </a:rPr>
              <a:t> </a:t>
            </a:r>
          </a:p>
          <a:p>
            <a:pPr indent="87204" algn="l"/>
            <a:endParaRPr lang="zh-CN" altLang="en-US" sz="2000" dirty="0">
              <a:solidFill>
                <a:schemeClr val="tx1">
                  <a:lumMod val="75000"/>
                  <a:lumOff val="25000"/>
                </a:schemeClr>
              </a:solidFill>
            </a:endParaRPr>
          </a:p>
          <a:p>
            <a:pPr indent="87204" algn="l"/>
            <a:endParaRPr lang="zh-CN" altLang="en-US" sz="2000" dirty="0">
              <a:solidFill>
                <a:schemeClr val="tx1">
                  <a:lumMod val="75000"/>
                  <a:lumOff val="25000"/>
                </a:schemeClr>
              </a:solidFill>
            </a:endParaRPr>
          </a:p>
          <a:p>
            <a:pPr indent="87204" algn="l"/>
            <a:r>
              <a:rPr lang="zh-CN" altLang="en-US" sz="2000" dirty="0">
                <a:solidFill>
                  <a:schemeClr val="tx1">
                    <a:lumMod val="75000"/>
                    <a:lumOff val="25000"/>
                  </a:schemeClr>
                </a:solidFill>
              </a:rPr>
              <a:t> </a:t>
            </a:r>
          </a:p>
          <a:p>
            <a:pPr indent="87204" algn="l"/>
            <a:r>
              <a:rPr lang="zh-CN" altLang="en-US" sz="2000" dirty="0">
                <a:solidFill>
                  <a:schemeClr val="tx1">
                    <a:lumMod val="75000"/>
                    <a:lumOff val="25000"/>
                  </a:schemeClr>
                </a:solidFill>
              </a:rPr>
              <a:t>要强调的是，对于定义的局部指针变量，其内容（地址）是随机的，直接对它操作可能会破坏程序或系统内存的值，引发不可预测的错误。所有编程中指针变量要保证先初始化或赋值，给予正确的地址再使用。</a:t>
            </a:r>
          </a:p>
          <a:p>
            <a:pPr indent="87204" algn="l"/>
            <a:endParaRPr lang="zh-CN" altLang="en-US" sz="2133" dirty="0">
              <a:solidFill>
                <a:schemeClr val="tx2"/>
              </a:solidFill>
            </a:endParaRPr>
          </a:p>
          <a:p>
            <a:pPr algn="l">
              <a:lnSpc>
                <a:spcPct val="80000"/>
              </a:lnSpc>
              <a:buNone/>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pic>
        <p:nvPicPr>
          <p:cNvPr id="3" name="图片 2">
            <a:extLst>
              <a:ext uri="{FF2B5EF4-FFF2-40B4-BE49-F238E27FC236}">
                <a16:creationId xmlns:a16="http://schemas.microsoft.com/office/drawing/2014/main" id="{8207A5B9-3653-F8A0-8712-154BA51EB60C}"/>
              </a:ext>
            </a:extLst>
          </p:cNvPr>
          <p:cNvPicPr>
            <a:picLocks noChangeAspect="1"/>
          </p:cNvPicPr>
          <p:nvPr/>
        </p:nvPicPr>
        <p:blipFill>
          <a:blip r:embed="rId2"/>
          <a:stretch>
            <a:fillRect/>
          </a:stretch>
        </p:blipFill>
        <p:spPr>
          <a:xfrm>
            <a:off x="494376" y="2864388"/>
            <a:ext cx="8227060" cy="2186093"/>
          </a:xfrm>
          <a:prstGeom prst="rect">
            <a:avLst/>
          </a:prstGeom>
        </p:spPr>
      </p:pic>
      <p:pic>
        <p:nvPicPr>
          <p:cNvPr id="4" name="图片 3">
            <a:extLst>
              <a:ext uri="{FF2B5EF4-FFF2-40B4-BE49-F238E27FC236}">
                <a16:creationId xmlns:a16="http://schemas.microsoft.com/office/drawing/2014/main" id="{B618C0CA-FB5E-4846-BD40-C66DB89E5A16}"/>
              </a:ext>
            </a:extLst>
          </p:cNvPr>
          <p:cNvPicPr>
            <a:picLocks noChangeAspect="1"/>
          </p:cNvPicPr>
          <p:nvPr/>
        </p:nvPicPr>
        <p:blipFill>
          <a:blip r:embed="rId3"/>
          <a:stretch>
            <a:fillRect/>
          </a:stretch>
        </p:blipFill>
        <p:spPr>
          <a:xfrm>
            <a:off x="569253" y="846703"/>
            <a:ext cx="3377560" cy="1434716"/>
          </a:xfrm>
          <a:prstGeom prst="rect">
            <a:avLst/>
          </a:prstGeom>
        </p:spPr>
      </p:pic>
    </p:spTree>
    <p:extLst>
      <p:ext uri="{BB962C8B-B14F-4D97-AF65-F5344CB8AC3E}">
        <p14:creationId xmlns:p14="http://schemas.microsoft.com/office/powerpoint/2010/main" val="45442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BC40B325-B7BF-0DC5-2DBC-B13D1234B3F9}"/>
              </a:ext>
            </a:extLst>
          </p:cNvPr>
          <p:cNvSpPr>
            <a:spLocks noGrp="1"/>
          </p:cNvSpPr>
          <p:nvPr/>
        </p:nvSpPr>
        <p:spPr>
          <a:xfrm>
            <a:off x="290946" y="701887"/>
            <a:ext cx="11603182" cy="856749"/>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r>
              <a:rPr lang="zh-CN" altLang="en-US" sz="2000">
                <a:solidFill>
                  <a:schemeClr val="tx1">
                    <a:lumMod val="75000"/>
                    <a:lumOff val="25000"/>
                  </a:schemeClr>
                </a:solidFill>
              </a:rPr>
              <a:t>指针</a:t>
            </a:r>
            <a:r>
              <a:rPr lang="zh-CN" altLang="en-US" sz="2000" dirty="0">
                <a:solidFill>
                  <a:schemeClr val="tx1">
                    <a:lumMod val="75000"/>
                    <a:lumOff val="25000"/>
                  </a:schemeClr>
                </a:solidFill>
              </a:rPr>
              <a:t>变量的内容是内存地址，它有两个常用的运算：加、减，这两个运算一般都是配合数组操作</a:t>
            </a:r>
            <a:r>
              <a:rPr lang="zh-CN" altLang="en-US" sz="2000">
                <a:solidFill>
                  <a:schemeClr val="tx1">
                    <a:lumMod val="75000"/>
                    <a:lumOff val="25000"/>
                  </a:schemeClr>
                </a:solidFill>
              </a:rPr>
              <a:t>的</a:t>
            </a:r>
            <a:r>
              <a:rPr lang="zh-CN" altLang="en-US" sz="1800">
                <a:solidFill>
                  <a:schemeClr val="tx1">
                    <a:lumMod val="75000"/>
                    <a:lumOff val="25000"/>
                  </a:schemeClr>
                </a:solidFill>
              </a:rPr>
              <a:t>。</a:t>
            </a:r>
            <a:endParaRPr lang="zh-CN" altLang="en-US" sz="1800" dirty="0">
              <a:solidFill>
                <a:schemeClr val="tx1">
                  <a:lumMod val="75000"/>
                  <a:lumOff val="25000"/>
                </a:schemeClr>
              </a:solidFill>
            </a:endParaRPr>
          </a:p>
          <a:p>
            <a:pPr indent="87204" algn="l"/>
            <a:r>
              <a:rPr lang="zh-CN" altLang="en-US" sz="1800">
                <a:solidFill>
                  <a:schemeClr val="tx1">
                    <a:lumMod val="75000"/>
                    <a:lumOff val="25000"/>
                  </a:schemeClr>
                </a:solidFill>
              </a:rPr>
              <a:t>例：输入 </a:t>
            </a:r>
            <a:r>
              <a:rPr lang="zh-CN" altLang="en-US" sz="1800" dirty="0">
                <a:solidFill>
                  <a:schemeClr val="tx1">
                    <a:lumMod val="75000"/>
                    <a:lumOff val="25000"/>
                  </a:schemeClr>
                </a:solidFill>
              </a:rPr>
              <a:t>N 个整数，使用指针变量</a:t>
            </a:r>
            <a:r>
              <a:rPr lang="zh-CN" altLang="en-US" sz="1800">
                <a:solidFill>
                  <a:schemeClr val="tx1">
                    <a:lumMod val="75000"/>
                    <a:lumOff val="25000"/>
                  </a:schemeClr>
                </a:solidFill>
              </a:rPr>
              <a:t>访问输出</a:t>
            </a:r>
            <a:endParaRPr lang="zh-CN" altLang="en-US" sz="1800" dirty="0">
              <a:solidFill>
                <a:schemeClr val="tx1">
                  <a:lumMod val="75000"/>
                  <a:lumOff val="25000"/>
                </a:schemeClr>
              </a:solidFill>
            </a:endParaRPr>
          </a:p>
          <a:p>
            <a:pPr indent="87204" algn="l"/>
            <a:endParaRPr lang="zh-CN" altLang="en-US" sz="1800" dirty="0">
              <a:solidFill>
                <a:schemeClr val="tx2"/>
              </a:solidFill>
            </a:endParaRPr>
          </a:p>
          <a:p>
            <a:pPr algn="l">
              <a:lnSpc>
                <a:spcPct val="80000"/>
              </a:lnSpc>
              <a:buNone/>
            </a:pPr>
            <a:endParaRPr lang="zh-CN" altLang="en-US" sz="1800"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sp>
        <p:nvSpPr>
          <p:cNvPr id="3" name="Rectangle 27">
            <a:extLst>
              <a:ext uri="{FF2B5EF4-FFF2-40B4-BE49-F238E27FC236}">
                <a16:creationId xmlns:a16="http://schemas.microsoft.com/office/drawing/2014/main" id="{A8B59527-86EA-1E6E-8493-7ABEE6643872}"/>
              </a:ext>
            </a:extLst>
          </p:cNvPr>
          <p:cNvSpPr txBox="1">
            <a:spLocks noChangeArrowheads="1"/>
          </p:cNvSpPr>
          <p:nvPr/>
        </p:nvSpPr>
        <p:spPr>
          <a:xfrm>
            <a:off x="1537384" y="170639"/>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i="1">
                <a:ln w="22225">
                  <a:solidFill>
                    <a:schemeClr val="accent2"/>
                  </a:solidFill>
                  <a:prstDash val="solid"/>
                </a:ln>
                <a:solidFill>
                  <a:schemeClr val="accent2">
                    <a:lumMod val="40000"/>
                    <a:lumOff val="60000"/>
                  </a:schemeClr>
                </a:solidFill>
              </a:rPr>
              <a:t>指针变量的</a:t>
            </a:r>
            <a:r>
              <a:rPr lang="en-US" altLang="zh-CN" sz="2800" b="1" i="1">
                <a:ln w="22225">
                  <a:solidFill>
                    <a:schemeClr val="accent2"/>
                  </a:solidFill>
                  <a:prstDash val="solid"/>
                </a:ln>
                <a:solidFill>
                  <a:schemeClr val="accent2">
                    <a:lumMod val="40000"/>
                    <a:lumOff val="60000"/>
                  </a:schemeClr>
                </a:solidFill>
              </a:rPr>
              <a:t>+</a:t>
            </a:r>
            <a:r>
              <a:rPr lang="zh-CN" altLang="en-US" sz="2800" b="1" i="1">
                <a:ln w="22225">
                  <a:solidFill>
                    <a:schemeClr val="accent2"/>
                  </a:solidFill>
                  <a:prstDash val="solid"/>
                </a:ln>
                <a:solidFill>
                  <a:schemeClr val="accent2">
                    <a:lumMod val="40000"/>
                    <a:lumOff val="60000"/>
                  </a:schemeClr>
                </a:solidFill>
              </a:rPr>
              <a:t>、</a:t>
            </a:r>
            <a:r>
              <a:rPr lang="en-US" altLang="zh-CN" sz="2800" b="1" i="1">
                <a:ln w="22225">
                  <a:solidFill>
                    <a:schemeClr val="accent2"/>
                  </a:solidFill>
                  <a:prstDash val="solid"/>
                </a:ln>
                <a:solidFill>
                  <a:schemeClr val="accent2">
                    <a:lumMod val="40000"/>
                    <a:lumOff val="60000"/>
                  </a:schemeClr>
                </a:solidFill>
              </a:rPr>
              <a:t>-</a:t>
            </a:r>
            <a:r>
              <a:rPr lang="zh-CN" altLang="en-US" sz="2800" b="1" i="1">
                <a:ln w="22225">
                  <a:solidFill>
                    <a:schemeClr val="accent2"/>
                  </a:solidFill>
                  <a:prstDash val="solid"/>
                </a:ln>
                <a:solidFill>
                  <a:schemeClr val="accent2">
                    <a:lumMod val="40000"/>
                    <a:lumOff val="60000"/>
                  </a:schemeClr>
                </a:solidFill>
              </a:rPr>
              <a:t>运算</a:t>
            </a:r>
          </a:p>
        </p:txBody>
      </p:sp>
      <p:sp>
        <p:nvSpPr>
          <p:cNvPr id="4" name="Rectangle 1">
            <a:extLst>
              <a:ext uri="{FF2B5EF4-FFF2-40B4-BE49-F238E27FC236}">
                <a16:creationId xmlns:a16="http://schemas.microsoft.com/office/drawing/2014/main" id="{F38FD2FD-4792-E797-CC8E-B225D0E8EFB9}"/>
              </a:ext>
            </a:extLst>
          </p:cNvPr>
          <p:cNvSpPr>
            <a:spLocks noChangeArrowheads="1"/>
          </p:cNvSpPr>
          <p:nvPr/>
        </p:nvSpPr>
        <p:spPr bwMode="auto">
          <a:xfrm>
            <a:off x="496679" y="1558636"/>
            <a:ext cx="3609109" cy="4770537"/>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FF6666"/>
                </a:solidFill>
                <a:effectLst/>
                <a:latin typeface="宋体" panose="02010600030101010101" pitchFamily="2" charset="-122"/>
                <a:ea typeface="宋体" panose="02010600030101010101" pitchFamily="2" charset="-122"/>
              </a:rPr>
              <a:t>#include &lt;cstdio&gt;</a:t>
            </a:r>
            <a:br>
              <a:rPr kumimoji="0" lang="zh-CN" altLang="zh-CN" sz="1900" b="0" i="0" u="none" strike="noStrike" cap="none" normalizeH="0" baseline="0">
                <a:ln>
                  <a:noFill/>
                </a:ln>
                <a:solidFill>
                  <a:srgbClr val="FF6666"/>
                </a:solidFill>
                <a:effectLst/>
                <a:latin typeface="宋体" panose="02010600030101010101" pitchFamily="2" charset="-122"/>
                <a:ea typeface="宋体" panose="02010600030101010101" pitchFamily="2" charset="-122"/>
              </a:rPr>
            </a:br>
            <a:br>
              <a:rPr kumimoji="0" lang="zh-CN" altLang="zh-CN" sz="1900" b="0" i="0" u="none" strike="noStrike" cap="none" normalizeH="0" baseline="0">
                <a:ln>
                  <a:noFill/>
                </a:ln>
                <a:solidFill>
                  <a:srgbClr val="FF6666"/>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00CCCC"/>
                </a:solidFill>
                <a:effectLst/>
                <a:latin typeface="宋体" panose="02010600030101010101" pitchFamily="2" charset="-122"/>
                <a:ea typeface="宋体" panose="02010600030101010101" pitchFamily="2" charset="-122"/>
              </a:rPr>
              <a:t>int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101</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n; </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00CCCC"/>
                </a:solidFill>
                <a:effectLst/>
                <a:latin typeface="宋体" panose="02010600030101010101" pitchFamily="2" charset="-122"/>
                <a:ea typeface="宋体" panose="02010600030101010101" pitchFamily="2" charset="-122"/>
              </a:rPr>
              <a:t>int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main</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a:t>
            </a:r>
            <a:b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scanf</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00B580"/>
                </a:solidFill>
                <a:effectLst/>
                <a:latin typeface="宋体" panose="02010600030101010101" pitchFamily="2" charset="-122"/>
                <a:ea typeface="宋体" panose="02010600030101010101" pitchFamily="2" charset="-122"/>
              </a:rPr>
              <a:t>"%d"</a:t>
            </a:r>
            <a:r>
              <a:rPr kumimoji="0" lang="zh-CN" altLang="zh-CN" sz="19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&amp;</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n</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CC9900"/>
                </a:solidFill>
                <a:effectLst/>
                <a:latin typeface="宋体" panose="02010600030101010101" pitchFamily="2" charset="-122"/>
                <a:ea typeface="宋体" panose="02010600030101010101" pitchFamily="2" charset="-122"/>
              </a:rPr>
              <a:t>for</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int 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1</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n;i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scanf</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00B580"/>
                </a:solidFill>
                <a:effectLst/>
                <a:latin typeface="宋体" panose="02010600030101010101" pitchFamily="2" charset="-122"/>
                <a:ea typeface="宋体" panose="02010600030101010101" pitchFamily="2" charset="-122"/>
              </a:rPr>
              <a:t>"%d"</a:t>
            </a:r>
            <a:r>
              <a:rPr kumimoji="0" lang="zh-CN" altLang="zh-CN" sz="19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&amp;</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int</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&amp;</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1</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CC9900"/>
                </a:solidFill>
                <a:effectLst/>
                <a:latin typeface="宋体" panose="02010600030101010101" pitchFamily="2" charset="-122"/>
                <a:ea typeface="宋体" panose="02010600030101010101" pitchFamily="2" charset="-122"/>
              </a:rPr>
              <a:t>for</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int 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1</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n;i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a:t>
            </a:r>
            <a:b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printf</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00B580"/>
                </a:solidFill>
                <a:effectLst/>
                <a:latin typeface="宋体" panose="02010600030101010101" pitchFamily="2" charset="-122"/>
                <a:ea typeface="宋体" panose="02010600030101010101" pitchFamily="2" charset="-122"/>
              </a:rPr>
              <a:t>"%d "</a:t>
            </a:r>
            <a:r>
              <a:rPr kumimoji="0" lang="zh-CN" altLang="zh-CN" sz="19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p</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 </a:t>
            </a:r>
            <a:b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   </a:t>
            </a:r>
            <a:b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CC9900"/>
                </a:solidFill>
                <a:effectLst/>
                <a:latin typeface="宋体" panose="02010600030101010101" pitchFamily="2" charset="-122"/>
                <a:ea typeface="宋体" panose="02010600030101010101" pitchFamily="2" charset="-122"/>
              </a:rPr>
              <a:t>return </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0</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1AF4F488-01A2-0A36-DCBB-151CBCF9886C}"/>
              </a:ext>
            </a:extLst>
          </p:cNvPr>
          <p:cNvSpPr/>
          <p:nvPr/>
        </p:nvSpPr>
        <p:spPr>
          <a:xfrm>
            <a:off x="4530438" y="1875083"/>
            <a:ext cx="6871854" cy="2031325"/>
          </a:xfrm>
          <a:prstGeom prst="rect">
            <a:avLst/>
          </a:prstGeom>
        </p:spPr>
        <p:txBody>
          <a:bodyPr wrap="square">
            <a:spAutoFit/>
          </a:bodyPr>
          <a:lstStyle/>
          <a:p>
            <a:pPr indent="87204"/>
            <a:r>
              <a:rPr lang="zh-CN" altLang="en-US">
                <a:solidFill>
                  <a:schemeClr val="tx1">
                    <a:lumMod val="75000"/>
                    <a:lumOff val="25000"/>
                  </a:schemeClr>
                </a:solidFill>
              </a:rPr>
              <a:t>【说明】 </a:t>
            </a:r>
          </a:p>
          <a:p>
            <a:pPr indent="87204"/>
            <a:r>
              <a:rPr lang="zh-CN" altLang="en-US">
                <a:solidFill>
                  <a:schemeClr val="tx1">
                    <a:lumMod val="75000"/>
                    <a:lumOff val="25000"/>
                  </a:schemeClr>
                </a:solidFill>
              </a:rPr>
              <a:t>“p++”的意思是“广义的加 1”，不是 p 的值（地址）加 1，而是根据类型 int 增加 </a:t>
            </a:r>
          </a:p>
          <a:p>
            <a:pPr indent="87204"/>
            <a:r>
              <a:rPr lang="zh-CN" altLang="en-US">
                <a:solidFill>
                  <a:schemeClr val="tx1">
                    <a:lumMod val="75000"/>
                    <a:lumOff val="25000"/>
                  </a:schemeClr>
                </a:solidFill>
              </a:rPr>
              <a:t>sizeof（int），即刚好“跳过”一个整数的空间，达到下一个整数。 </a:t>
            </a:r>
          </a:p>
          <a:p>
            <a:pPr indent="87204"/>
            <a:r>
              <a:rPr lang="zh-CN" altLang="en-US">
                <a:solidFill>
                  <a:schemeClr val="tx1">
                    <a:lumMod val="75000"/>
                    <a:lumOff val="25000"/>
                  </a:schemeClr>
                </a:solidFill>
              </a:rPr>
              <a:t>类似的： </a:t>
            </a:r>
          </a:p>
          <a:p>
            <a:pPr indent="87204"/>
            <a:r>
              <a:rPr lang="zh-CN" altLang="en-US">
                <a:solidFill>
                  <a:schemeClr val="tx1">
                    <a:lumMod val="75000"/>
                    <a:lumOff val="25000"/>
                  </a:schemeClr>
                </a:solidFill>
              </a:rPr>
              <a:t>①、“p--”就是向前“跳过”一个整数的空间，达到前一个整数。 </a:t>
            </a:r>
          </a:p>
          <a:p>
            <a:pPr indent="87204"/>
            <a:r>
              <a:rPr lang="zh-CN" altLang="en-US">
                <a:solidFill>
                  <a:schemeClr val="tx1">
                    <a:lumMod val="75000"/>
                    <a:lumOff val="25000"/>
                  </a:schemeClr>
                </a:solidFill>
              </a:rPr>
              <a:t>②、（p+3）就是指向后面第 3 个整数的地址。</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59583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9178CAAE-A588-390B-23FF-D373523F8559}"/>
              </a:ext>
            </a:extLst>
          </p:cNvPr>
          <p:cNvSpPr>
            <a:spLocks noGrp="1"/>
          </p:cNvSpPr>
          <p:nvPr/>
        </p:nvSpPr>
        <p:spPr>
          <a:xfrm>
            <a:off x="335817" y="701887"/>
            <a:ext cx="11274292" cy="61561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r>
              <a:rPr lang="zh-CN" altLang="en-US" sz="2000">
                <a:solidFill>
                  <a:schemeClr val="tx1">
                    <a:lumMod val="75000"/>
                    <a:lumOff val="25000"/>
                  </a:schemeClr>
                </a:solidFill>
              </a:rPr>
              <a:t>有时候</a:t>
            </a:r>
            <a:r>
              <a:rPr lang="zh-CN" altLang="en-US" sz="2000" dirty="0">
                <a:solidFill>
                  <a:schemeClr val="tx1">
                    <a:lumMod val="75000"/>
                    <a:lumOff val="25000"/>
                  </a:schemeClr>
                </a:solidFill>
              </a:rPr>
              <a:t>，一个指针根据不同的情况，指向的内容是不同类型的值，我们可以先不明确定义它的类型，只是定义一个无类型的指针，以后根据需要再用强制类型转换的方法明确它的</a:t>
            </a:r>
            <a:r>
              <a:rPr lang="zh-CN" altLang="en-US" sz="2000">
                <a:solidFill>
                  <a:schemeClr val="tx1">
                    <a:lumMod val="75000"/>
                    <a:lumOff val="25000"/>
                  </a:schemeClr>
                </a:solidFill>
              </a:rPr>
              <a:t>类型。</a:t>
            </a:r>
            <a:endParaRPr lang="en-US" altLang="zh-CN" sz="2000">
              <a:solidFill>
                <a:schemeClr val="tx1">
                  <a:lumMod val="75000"/>
                  <a:lumOff val="25000"/>
                </a:schemeClr>
              </a:solidFill>
            </a:endParaRPr>
          </a:p>
          <a:p>
            <a:pPr indent="87204" algn="l"/>
            <a:endParaRPr lang="zh-CN" altLang="en-US" sz="2000" dirty="0">
              <a:solidFill>
                <a:schemeClr val="tx1">
                  <a:lumMod val="75000"/>
                  <a:lumOff val="25000"/>
                </a:schemeClr>
              </a:solidFill>
            </a:endParaRPr>
          </a:p>
          <a:p>
            <a:pPr indent="87204" algn="l"/>
            <a:r>
              <a:rPr sz="1800" b="1">
                <a:solidFill>
                  <a:schemeClr val="tx1">
                    <a:lumMod val="75000"/>
                    <a:lumOff val="25000"/>
                  </a:schemeClr>
                </a:solidFill>
              </a:rPr>
              <a:t>例</a:t>
            </a:r>
            <a:r>
              <a:rPr lang="en-US" sz="1800" b="1">
                <a:solidFill>
                  <a:schemeClr val="tx1">
                    <a:lumMod val="75000"/>
                    <a:lumOff val="25000"/>
                  </a:schemeClr>
                </a:solidFill>
              </a:rPr>
              <a:t> </a:t>
            </a:r>
            <a:r>
              <a:rPr sz="1800" b="1">
                <a:solidFill>
                  <a:schemeClr val="tx1">
                    <a:lumMod val="75000"/>
                    <a:lumOff val="25000"/>
                  </a:schemeClr>
                </a:solidFill>
              </a:rPr>
              <a:t>无类型指针 </a:t>
            </a:r>
            <a:endParaRPr sz="1800" b="1" dirty="0">
              <a:solidFill>
                <a:schemeClr val="tx1">
                  <a:lumMod val="75000"/>
                  <a:lumOff val="25000"/>
                </a:schemeClr>
              </a:solidFill>
            </a:endParaRPr>
          </a:p>
          <a:p>
            <a:pPr indent="87204" algn="l"/>
            <a:endParaRPr sz="1867" dirty="0">
              <a:solidFill>
                <a:schemeClr val="tx1">
                  <a:lumMod val="75000"/>
                  <a:lumOff val="25000"/>
                </a:schemeClr>
              </a:solidFill>
            </a:endParaRPr>
          </a:p>
          <a:p>
            <a:pPr indent="87204" algn="l"/>
            <a:endParaRPr lang="zh-CN" altLang="en-US" sz="2133" dirty="0">
              <a:solidFill>
                <a:schemeClr val="tx1">
                  <a:lumMod val="75000"/>
                  <a:lumOff val="25000"/>
                </a:schemeClr>
              </a:solidFill>
            </a:endParaRPr>
          </a:p>
          <a:p>
            <a:pPr algn="l">
              <a:lnSpc>
                <a:spcPct val="80000"/>
              </a:lnSpc>
              <a:buNone/>
            </a:pPr>
            <a:endParaRPr lang="zh-CN" altLang="en-US" sz="2133" dirty="0">
              <a:solidFill>
                <a:schemeClr val="tx1">
                  <a:lumMod val="75000"/>
                  <a:lumOff val="25000"/>
                </a:schemeClr>
              </a:solidFill>
            </a:endParaRPr>
          </a:p>
          <a:p>
            <a:pPr algn="l">
              <a:lnSpc>
                <a:spcPct val="80000"/>
              </a:lnSpc>
              <a:buNone/>
            </a:pPr>
            <a:endParaRPr lang="zh-CN" altLang="en-US" sz="2133" dirty="0">
              <a:solidFill>
                <a:schemeClr val="tx1">
                  <a:lumMod val="75000"/>
                  <a:lumOff val="25000"/>
                </a:schemeClr>
              </a:solidFill>
              <a:sym typeface="宋体" panose="02010600030101010101" pitchFamily="2" charset="-122"/>
            </a:endParaRPr>
          </a:p>
        </p:txBody>
      </p:sp>
      <p:sp>
        <p:nvSpPr>
          <p:cNvPr id="3" name="副标题 2">
            <a:extLst>
              <a:ext uri="{FF2B5EF4-FFF2-40B4-BE49-F238E27FC236}">
                <a16:creationId xmlns:a16="http://schemas.microsoft.com/office/drawing/2014/main" id="{4B3E137A-2AEC-90A3-E922-10B09EAF2223}"/>
              </a:ext>
            </a:extLst>
          </p:cNvPr>
          <p:cNvSpPr>
            <a:spLocks noGrp="1"/>
          </p:cNvSpPr>
          <p:nvPr/>
        </p:nvSpPr>
        <p:spPr>
          <a:xfrm>
            <a:off x="6409381" y="2226737"/>
            <a:ext cx="5200728" cy="1318260"/>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r>
              <a:rPr sz="1800" dirty="0">
                <a:solidFill>
                  <a:schemeClr val="tx1">
                    <a:lumMod val="75000"/>
                    <a:lumOff val="25000"/>
                  </a:schemeClr>
                </a:solidFill>
              </a:rPr>
              <a:t>【说明</a:t>
            </a:r>
            <a:r>
              <a:rPr sz="1800">
                <a:solidFill>
                  <a:schemeClr val="tx1">
                    <a:lumMod val="75000"/>
                    <a:lumOff val="25000"/>
                  </a:schemeClr>
                </a:solidFill>
              </a:rPr>
              <a:t>】 </a:t>
            </a:r>
            <a:endParaRPr lang="en-US" sz="1800">
              <a:solidFill>
                <a:schemeClr val="tx1">
                  <a:lumMod val="75000"/>
                  <a:lumOff val="25000"/>
                </a:schemeClr>
              </a:solidFill>
            </a:endParaRPr>
          </a:p>
          <a:p>
            <a:pPr indent="87204" algn="l"/>
            <a:r>
              <a:rPr sz="1800">
                <a:solidFill>
                  <a:schemeClr val="tx1">
                    <a:lumMod val="75000"/>
                    <a:lumOff val="25000"/>
                  </a:schemeClr>
                </a:solidFill>
              </a:rPr>
              <a:t>必须明确 p 指向的空间的数据</a:t>
            </a:r>
            <a:r>
              <a:rPr lang="en-US" sz="1800">
                <a:solidFill>
                  <a:schemeClr val="tx1">
                    <a:lumMod val="75000"/>
                    <a:lumOff val="25000"/>
                  </a:schemeClr>
                </a:solidFill>
              </a:rPr>
              <a:t> </a:t>
            </a:r>
            <a:r>
              <a:rPr sz="1800">
                <a:solidFill>
                  <a:schemeClr val="tx1">
                    <a:lumMod val="75000"/>
                    <a:lumOff val="25000"/>
                  </a:schemeClr>
                </a:solidFill>
              </a:rPr>
              <a:t>类型，类型不一样的不仅空间大小不相同</a:t>
            </a:r>
            <a:r>
              <a:rPr sz="1800" dirty="0">
                <a:solidFill>
                  <a:schemeClr val="tx1">
                    <a:lumMod val="75000"/>
                    <a:lumOff val="25000"/>
                  </a:schemeClr>
                </a:solidFill>
              </a:rPr>
              <a:t>，储存的格式也不同。如果把 cout&lt;&lt;*(double*)p&lt;&lt;endl;改成 cout&lt;&lt;*(long long*)p&lt;&lt;endl;输出的结果将是：4615063718147915776。</a:t>
            </a:r>
          </a:p>
          <a:p>
            <a:pPr indent="87204" algn="l"/>
            <a:endParaRPr lang="zh-CN" altLang="en-US" sz="2133" dirty="0">
              <a:solidFill>
                <a:schemeClr val="tx2"/>
              </a:solidFill>
            </a:endParaRPr>
          </a:p>
          <a:p>
            <a:pPr algn="l">
              <a:lnSpc>
                <a:spcPct val="80000"/>
              </a:lnSpc>
              <a:buNone/>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sp>
        <p:nvSpPr>
          <p:cNvPr id="4" name="Rectangle 27">
            <a:extLst>
              <a:ext uri="{FF2B5EF4-FFF2-40B4-BE49-F238E27FC236}">
                <a16:creationId xmlns:a16="http://schemas.microsoft.com/office/drawing/2014/main" id="{A56D9124-379C-5646-B511-E4F7D6F657C0}"/>
              </a:ext>
            </a:extLst>
          </p:cNvPr>
          <p:cNvSpPr txBox="1">
            <a:spLocks noChangeArrowheads="1"/>
          </p:cNvSpPr>
          <p:nvPr/>
        </p:nvSpPr>
        <p:spPr>
          <a:xfrm>
            <a:off x="1481966" y="170639"/>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i="1">
                <a:ln w="22225">
                  <a:solidFill>
                    <a:schemeClr val="accent2"/>
                  </a:solidFill>
                  <a:prstDash val="solid"/>
                </a:ln>
                <a:solidFill>
                  <a:schemeClr val="accent2">
                    <a:lumMod val="40000"/>
                    <a:lumOff val="60000"/>
                  </a:schemeClr>
                </a:solidFill>
              </a:rPr>
              <a:t>无类型指针</a:t>
            </a:r>
          </a:p>
        </p:txBody>
      </p:sp>
      <p:sp>
        <p:nvSpPr>
          <p:cNvPr id="5" name="Rectangle 2">
            <a:extLst>
              <a:ext uri="{FF2B5EF4-FFF2-40B4-BE49-F238E27FC236}">
                <a16:creationId xmlns:a16="http://schemas.microsoft.com/office/drawing/2014/main" id="{C720D12C-07E7-0168-5AD4-8BFA202B3E0F}"/>
              </a:ext>
            </a:extLst>
          </p:cNvPr>
          <p:cNvSpPr>
            <a:spLocks noChangeArrowheads="1"/>
          </p:cNvSpPr>
          <p:nvPr/>
        </p:nvSpPr>
        <p:spPr bwMode="auto">
          <a:xfrm>
            <a:off x="549734" y="2217192"/>
            <a:ext cx="5485573" cy="4185761"/>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FF6666"/>
                </a:solidFill>
                <a:effectLst/>
                <a:latin typeface="宋体" panose="02010600030101010101" pitchFamily="2" charset="-122"/>
                <a:ea typeface="宋体" panose="02010600030101010101" pitchFamily="2" charset="-122"/>
              </a:rPr>
              <a:t>#include &lt;iostream&gt;</a:t>
            </a:r>
            <a:br>
              <a:rPr kumimoji="0" lang="zh-CN" altLang="zh-CN" sz="1900" b="0" i="0" u="none" strike="noStrike" cap="none" normalizeH="0" baseline="0">
                <a:ln>
                  <a:noFill/>
                </a:ln>
                <a:solidFill>
                  <a:srgbClr val="FF6666"/>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using namespace std;</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00CCCC"/>
                </a:solidFill>
                <a:effectLst/>
                <a:latin typeface="宋体" panose="02010600030101010101" pitchFamily="2" charset="-122"/>
                <a:ea typeface="宋体" panose="02010600030101010101" pitchFamily="2" charset="-122"/>
              </a:rPr>
              <a:t>int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10</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double b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3.5</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void</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 </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00CCCC"/>
                </a:solidFill>
                <a:effectLst/>
                <a:latin typeface="宋体" panose="02010600030101010101" pitchFamily="2" charset="-122"/>
                <a:ea typeface="宋体" panose="02010600030101010101" pitchFamily="2" charset="-122"/>
              </a:rPr>
              <a:t>int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main</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a:t>
            </a:r>
            <a:b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&amp;</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cout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&lt;&lt; *</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int</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&lt;&lt;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endl;</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&amp;</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b;</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cout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&lt;&lt; *</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double</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&lt;&lt;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endl;</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cout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&lt;&lt; *</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long long</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&lt;&lt;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endl;</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CC9900"/>
                </a:solidFill>
                <a:effectLst/>
                <a:latin typeface="宋体" panose="02010600030101010101" pitchFamily="2" charset="-122"/>
                <a:ea typeface="宋体" panose="02010600030101010101" pitchFamily="2" charset="-122"/>
              </a:rPr>
              <a:t>return </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0</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6380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07B27087-5993-19F5-42F3-C3890D2D98BF}"/>
              </a:ext>
            </a:extLst>
          </p:cNvPr>
          <p:cNvSpPr>
            <a:spLocks noGrp="1"/>
          </p:cNvSpPr>
          <p:nvPr/>
        </p:nvSpPr>
        <p:spPr>
          <a:xfrm>
            <a:off x="294254" y="364631"/>
            <a:ext cx="10165080" cy="6156113"/>
          </a:xfrm>
          <a:prstGeom prst="rect">
            <a:avLst/>
          </a:prstGeom>
          <a:noFill/>
          <a:ln w="9525">
            <a:noFill/>
            <a:miter lim="800000"/>
          </a:ln>
        </p:spPr>
        <p:txBody>
          <a:bodyPr vert="horz" wrap="square" lIns="121920" tIns="60960" rIns="121920" bIns="60960" numCol="1" anchor="t" anchorCtr="0" compatLnSpc="1">
            <a:noAutofit/>
          </a:bodyPr>
          <a:lstStyle>
            <a:lvl1pPr marL="0" indent="0" algn="ctr" rtl="0" eaLnBrk="0" fontAlgn="base" hangingPunct="0">
              <a:spcBef>
                <a:spcPct val="15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900" indent="0" algn="ctr" rtl="0" eaLnBrk="0" fontAlgn="base" hangingPunct="0">
              <a:spcBef>
                <a:spcPct val="15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800" indent="0" algn="ctr" rtl="0" eaLnBrk="0" fontAlgn="base" hangingPunct="0">
              <a:spcBef>
                <a:spcPct val="150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0287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600" indent="0" algn="ctr" rtl="0" eaLnBrk="0" fontAlgn="base" hangingPunct="0">
              <a:spcBef>
                <a:spcPct val="15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500"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6pPr>
            <a:lvl7pPr marL="20580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7pPr>
            <a:lvl8pPr marL="24009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8pPr>
            <a:lvl9pPr marL="2743835" indent="0" algn="ctr" defTabSz="685800" rtl="0" eaLnBrk="1" latinLnBrk="0" hangingPunct="1">
              <a:spcBef>
                <a:spcPct val="15000"/>
              </a:spcBef>
              <a:buFont typeface="Arial" panose="020B0604020202020204" pitchFamily="34" charset="0"/>
              <a:buNone/>
              <a:defRPr sz="1500" kern="1200">
                <a:solidFill>
                  <a:schemeClr val="tx1">
                    <a:tint val="75000"/>
                  </a:schemeClr>
                </a:solidFill>
                <a:latin typeface="+mn-lt"/>
                <a:ea typeface="+mn-ea"/>
                <a:cs typeface="+mn-cs"/>
              </a:defRPr>
            </a:lvl9pPr>
          </a:lstStyle>
          <a:p>
            <a:pPr indent="87204" algn="l"/>
            <a:endParaRPr lang="en-US" altLang="zh-CN" sz="1867">
              <a:solidFill>
                <a:schemeClr val="tx1"/>
              </a:solidFill>
              <a:effectLst>
                <a:outerShdw blurRad="38100" dist="19050" dir="2700000" algn="tl" rotWithShape="0">
                  <a:schemeClr val="dk1">
                    <a:alpha val="40000"/>
                  </a:schemeClr>
                </a:outerShdw>
              </a:effectLst>
            </a:endParaRPr>
          </a:p>
          <a:p>
            <a:pPr indent="87204" algn="l"/>
            <a:r>
              <a:rPr lang="zh-CN" altLang="en-US" sz="2000">
                <a:solidFill>
                  <a:schemeClr val="tx1">
                    <a:lumMod val="75000"/>
                    <a:lumOff val="25000"/>
                  </a:schemeClr>
                </a:solidFill>
              </a:rPr>
              <a:t>既然</a:t>
            </a:r>
            <a:r>
              <a:rPr lang="zh-CN" altLang="en-US" sz="2000" dirty="0">
                <a:solidFill>
                  <a:schemeClr val="tx1">
                    <a:lumMod val="75000"/>
                    <a:lumOff val="25000"/>
                  </a:schemeClr>
                </a:solidFill>
              </a:rPr>
              <a:t>指针是指向其他类型的，指针本身也是一种类型。 </a:t>
            </a:r>
          </a:p>
          <a:p>
            <a:pPr indent="87204" algn="l"/>
            <a:r>
              <a:rPr lang="zh-CN" altLang="en-US" sz="2000" dirty="0">
                <a:solidFill>
                  <a:schemeClr val="tx1">
                    <a:lumMod val="75000"/>
                    <a:lumOff val="25000"/>
                  </a:schemeClr>
                </a:solidFill>
              </a:rPr>
              <a:t>C++允许递归地指针指向指针的指针——多重</a:t>
            </a:r>
            <a:r>
              <a:rPr lang="zh-CN" altLang="en-US" sz="2000">
                <a:solidFill>
                  <a:schemeClr val="tx1">
                    <a:lumMod val="75000"/>
                    <a:lumOff val="25000"/>
                  </a:schemeClr>
                </a:solidFill>
              </a:rPr>
              <a:t>指针。</a:t>
            </a:r>
            <a:endParaRPr lang="en-US" altLang="zh-CN" sz="2000">
              <a:solidFill>
                <a:schemeClr val="tx1">
                  <a:lumMod val="75000"/>
                  <a:lumOff val="25000"/>
                </a:schemeClr>
              </a:solidFill>
            </a:endParaRPr>
          </a:p>
          <a:p>
            <a:pPr indent="87204" algn="l"/>
            <a:endParaRPr lang="zh-CN" altLang="en-US" sz="2000" dirty="0">
              <a:solidFill>
                <a:schemeClr val="tx1">
                  <a:lumMod val="75000"/>
                  <a:lumOff val="25000"/>
                </a:schemeClr>
              </a:solidFill>
            </a:endParaRPr>
          </a:p>
          <a:p>
            <a:pPr indent="87204" algn="l"/>
            <a:r>
              <a:rPr lang="zh-CN" altLang="en-US" sz="1867" b="1">
                <a:solidFill>
                  <a:schemeClr val="tx1">
                    <a:lumMod val="75000"/>
                    <a:lumOff val="25000"/>
                  </a:schemeClr>
                </a:solidFill>
              </a:rPr>
              <a:t>例</a:t>
            </a:r>
            <a:r>
              <a:rPr lang="en-US" altLang="zh-CN" sz="1867" b="1">
                <a:solidFill>
                  <a:schemeClr val="tx1">
                    <a:lumMod val="75000"/>
                    <a:lumOff val="25000"/>
                  </a:schemeClr>
                </a:solidFill>
              </a:rPr>
              <a:t>  </a:t>
            </a:r>
            <a:r>
              <a:rPr lang="zh-CN" altLang="en-US" sz="1867" b="1">
                <a:solidFill>
                  <a:schemeClr val="tx1">
                    <a:lumMod val="75000"/>
                    <a:lumOff val="25000"/>
                  </a:schemeClr>
                </a:solidFill>
              </a:rPr>
              <a:t>双重指针</a:t>
            </a:r>
            <a:endParaRPr lang="en-US" altLang="zh-CN" sz="1867" b="1">
              <a:solidFill>
                <a:schemeClr val="tx1">
                  <a:lumMod val="75000"/>
                  <a:lumOff val="25000"/>
                </a:schemeClr>
              </a:solidFill>
            </a:endParaRPr>
          </a:p>
          <a:p>
            <a:pPr indent="87204" algn="l"/>
            <a:endParaRPr lang="zh-CN" altLang="en-US" sz="2133" dirty="0">
              <a:solidFill>
                <a:schemeClr val="tx2"/>
              </a:solidFill>
            </a:endParaRPr>
          </a:p>
          <a:p>
            <a:pPr algn="l">
              <a:lnSpc>
                <a:spcPct val="80000"/>
              </a:lnSpc>
              <a:buNone/>
            </a:pPr>
            <a:endParaRPr lang="zh-CN" altLang="en-US" sz="2133" dirty="0">
              <a:solidFill>
                <a:schemeClr val="tx2"/>
              </a:solidFill>
            </a:endParaRPr>
          </a:p>
          <a:p>
            <a:pPr algn="l">
              <a:lnSpc>
                <a:spcPct val="80000"/>
              </a:lnSpc>
              <a:buNone/>
            </a:pPr>
            <a:endParaRPr lang="zh-CN" altLang="en-US" sz="2133" dirty="0">
              <a:solidFill>
                <a:schemeClr val="tx2"/>
              </a:solidFill>
              <a:sym typeface="宋体" panose="02010600030101010101" pitchFamily="2" charset="-122"/>
            </a:endParaRPr>
          </a:p>
        </p:txBody>
      </p:sp>
      <p:sp>
        <p:nvSpPr>
          <p:cNvPr id="3" name="Rectangle 27">
            <a:extLst>
              <a:ext uri="{FF2B5EF4-FFF2-40B4-BE49-F238E27FC236}">
                <a16:creationId xmlns:a16="http://schemas.microsoft.com/office/drawing/2014/main" id="{79DDE10B-16CF-5ABE-502E-D7A0C592B94B}"/>
              </a:ext>
            </a:extLst>
          </p:cNvPr>
          <p:cNvSpPr txBox="1">
            <a:spLocks noChangeArrowheads="1"/>
          </p:cNvSpPr>
          <p:nvPr/>
        </p:nvSpPr>
        <p:spPr>
          <a:xfrm>
            <a:off x="1502748" y="136003"/>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i="1">
                <a:ln w="22225">
                  <a:solidFill>
                    <a:schemeClr val="accent2"/>
                  </a:solidFill>
                  <a:prstDash val="solid"/>
                </a:ln>
                <a:solidFill>
                  <a:schemeClr val="accent2">
                    <a:lumMod val="40000"/>
                    <a:lumOff val="60000"/>
                  </a:schemeClr>
                </a:solidFill>
              </a:rPr>
              <a:t>双重指针</a:t>
            </a:r>
          </a:p>
        </p:txBody>
      </p:sp>
      <p:sp>
        <p:nvSpPr>
          <p:cNvPr id="4" name="Rectangle 1">
            <a:extLst>
              <a:ext uri="{FF2B5EF4-FFF2-40B4-BE49-F238E27FC236}">
                <a16:creationId xmlns:a16="http://schemas.microsoft.com/office/drawing/2014/main" id="{0B5835CB-8093-5457-A597-4CAB0D6B9FD9}"/>
              </a:ext>
            </a:extLst>
          </p:cNvPr>
          <p:cNvSpPr>
            <a:spLocks noChangeArrowheads="1"/>
          </p:cNvSpPr>
          <p:nvPr/>
        </p:nvSpPr>
        <p:spPr bwMode="auto">
          <a:xfrm>
            <a:off x="512619" y="2251960"/>
            <a:ext cx="4495800" cy="3600986"/>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FF6666"/>
                </a:solidFill>
                <a:effectLst/>
                <a:latin typeface="宋体" panose="02010600030101010101" pitchFamily="2" charset="-122"/>
                <a:ea typeface="宋体" panose="02010600030101010101" pitchFamily="2" charset="-122"/>
              </a:rPr>
              <a:t>#include &lt;cstdio&gt;</a:t>
            </a:r>
            <a:br>
              <a:rPr kumimoji="0" lang="zh-CN" altLang="zh-CN" sz="1900" b="0" i="0" u="none" strike="noStrike" cap="none" normalizeH="0" baseline="0">
                <a:ln>
                  <a:noFill/>
                </a:ln>
                <a:solidFill>
                  <a:srgbClr val="FF6666"/>
                </a:solidFill>
                <a:effectLst/>
                <a:latin typeface="宋体" panose="02010600030101010101" pitchFamily="2" charset="-122"/>
                <a:ea typeface="宋体" panose="02010600030101010101" pitchFamily="2" charset="-122"/>
              </a:rPr>
            </a:br>
            <a:br>
              <a:rPr kumimoji="0" lang="zh-CN" altLang="zh-CN" sz="1900" b="0" i="0" u="none" strike="noStrike" cap="none" normalizeH="0" baseline="0">
                <a:ln>
                  <a:noFill/>
                </a:ln>
                <a:solidFill>
                  <a:srgbClr val="FF6666"/>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00CCCC"/>
                </a:solidFill>
                <a:effectLst/>
                <a:latin typeface="宋体" panose="02010600030101010101" pitchFamily="2" charset="-122"/>
                <a:ea typeface="宋体" panose="02010600030101010101" pitchFamily="2" charset="-122"/>
              </a:rPr>
              <a:t>int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10</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00CCCC"/>
                </a:solidFill>
                <a:effectLst/>
                <a:latin typeface="宋体" panose="02010600030101010101" pitchFamily="2" charset="-122"/>
                <a:ea typeface="宋体" panose="02010600030101010101" pitchFamily="2" charset="-122"/>
              </a:rPr>
              <a:t>int</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00CCCC"/>
                </a:solidFill>
                <a:effectLst/>
                <a:latin typeface="宋体" panose="02010600030101010101" pitchFamily="2" charset="-122"/>
                <a:ea typeface="宋体" panose="02010600030101010101" pitchFamily="2" charset="-122"/>
              </a:rPr>
              <a:t>int</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定义双重指针 </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00CCCC"/>
                </a:solidFill>
                <a:effectLst/>
                <a:latin typeface="宋体" panose="02010600030101010101" pitchFamily="2" charset="-122"/>
                <a:ea typeface="宋体" panose="02010600030101010101" pitchFamily="2" charset="-122"/>
              </a:rPr>
              <a:t>int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main</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a:t>
            </a:r>
            <a:b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&amp;</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将p指向a</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pp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&amp;</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将pp指向p</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printf</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00B580"/>
                </a:solidFill>
                <a:effectLst/>
                <a:latin typeface="宋体" panose="02010600030101010101" pitchFamily="2" charset="-122"/>
                <a:ea typeface="宋体" panose="02010600030101010101" pitchFamily="2" charset="-122"/>
              </a:rPr>
              <a:t>"a=%d=%d</a:t>
            </a:r>
            <a:r>
              <a:rPr kumimoji="0" lang="zh-CN" altLang="zh-CN" sz="1900" b="1" i="0" u="none" strike="noStrike" cap="none" normalizeH="0" baseline="0">
                <a:ln>
                  <a:noFill/>
                </a:ln>
                <a:solidFill>
                  <a:srgbClr val="00FF00"/>
                </a:solidFill>
                <a:effectLst/>
                <a:latin typeface="宋体" panose="02010600030101010101" pitchFamily="2" charset="-122"/>
                <a:ea typeface="宋体" panose="02010600030101010101" pitchFamily="2" charset="-122"/>
              </a:rPr>
              <a:t>\n</a:t>
            </a:r>
            <a:r>
              <a:rPr kumimoji="0" lang="zh-CN" altLang="zh-CN" sz="1900" b="1" i="0" u="none" strike="noStrike" cap="none" normalizeH="0" baseline="0">
                <a:ln>
                  <a:noFill/>
                </a:ln>
                <a:solidFill>
                  <a:srgbClr val="00B580"/>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a:t>
            </a:r>
            <a:r>
              <a:rPr kumimoji="0" lang="zh-CN" altLang="zh-CN" sz="19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pp</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CC9900"/>
                </a:solidFill>
                <a:effectLst/>
                <a:latin typeface="宋体" panose="02010600030101010101" pitchFamily="2" charset="-122"/>
                <a:ea typeface="宋体" panose="02010600030101010101" pitchFamily="2" charset="-122"/>
              </a:rPr>
              <a:t>return </a:t>
            </a:r>
            <a:r>
              <a:rPr kumimoji="0" lang="zh-CN" altLang="zh-CN" sz="1900" b="0" i="0" u="none" strike="noStrike" cap="none" normalizeH="0" baseline="0">
                <a:ln>
                  <a:noFill/>
                </a:ln>
                <a:solidFill>
                  <a:srgbClr val="F971BB"/>
                </a:solidFill>
                <a:effectLst/>
                <a:latin typeface="宋体" panose="02010600030101010101" pitchFamily="2" charset="-122"/>
                <a:ea typeface="宋体" panose="02010600030101010101" pitchFamily="2" charset="-122"/>
              </a:rPr>
              <a:t>0</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D8F69C"/>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083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41EFB7A-5E38-4C11-2036-DB48C4E64256}"/>
              </a:ext>
            </a:extLst>
          </p:cNvPr>
          <p:cNvSpPr>
            <a:spLocks noGrp="1"/>
          </p:cNvSpPr>
          <p:nvPr>
            <p:ph type="title"/>
          </p:nvPr>
        </p:nvSpPr>
        <p:spPr>
          <a:xfrm>
            <a:off x="3463413" y="2310469"/>
            <a:ext cx="5265173" cy="817880"/>
          </a:xfrm>
        </p:spPr>
        <p:txBody>
          <a:bodyPr>
            <a:noAutofit/>
          </a:bodyPr>
          <a:lstStyle/>
          <a:p>
            <a:pPr algn="ctr"/>
            <a:r>
              <a:rPr lang="zh-CN" altLang="en-US" sz="4800" b="1">
                <a:latin typeface="华文新魏" panose="02010800040101010101" pitchFamily="2" charset="-122"/>
                <a:ea typeface="华文新魏" panose="02010800040101010101" pitchFamily="2" charset="-122"/>
              </a:rPr>
              <a:t>函数</a:t>
            </a:r>
            <a:r>
              <a:rPr lang="en-US" altLang="zh-CN" sz="4800" b="1">
                <a:latin typeface="华文新魏" panose="02010800040101010101" pitchFamily="2" charset="-122"/>
                <a:ea typeface="华文新魏" panose="02010800040101010101" pitchFamily="2" charset="-122"/>
              </a:rPr>
              <a:t>&amp;</a:t>
            </a:r>
            <a:r>
              <a:rPr lang="zh-CN" altLang="en-US" sz="4800" b="1">
                <a:latin typeface="华文新魏" panose="02010800040101010101" pitchFamily="2" charset="-122"/>
                <a:ea typeface="华文新魏" panose="02010800040101010101" pitchFamily="2" charset="-122"/>
              </a:rPr>
              <a:t>递归</a:t>
            </a:r>
            <a:endParaRPr lang="zh-CN" altLang="en-US" sz="48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0441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4E78A2F-F3B0-CB08-321C-2C3CFB0F1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52" y="3141801"/>
            <a:ext cx="11461296" cy="3072100"/>
          </a:xfrm>
          <a:prstGeom prst="rect">
            <a:avLst/>
          </a:prstGeom>
        </p:spPr>
      </p:pic>
      <p:sp>
        <p:nvSpPr>
          <p:cNvPr id="3" name="文本框 2">
            <a:extLst>
              <a:ext uri="{FF2B5EF4-FFF2-40B4-BE49-F238E27FC236}">
                <a16:creationId xmlns:a16="http://schemas.microsoft.com/office/drawing/2014/main" id="{5F7F2D68-434E-9059-1792-E245BF4AB961}"/>
              </a:ext>
            </a:extLst>
          </p:cNvPr>
          <p:cNvSpPr txBox="1"/>
          <p:nvPr/>
        </p:nvSpPr>
        <p:spPr>
          <a:xfrm>
            <a:off x="506994" y="395785"/>
            <a:ext cx="8217128" cy="2554545"/>
          </a:xfrm>
          <a:prstGeom prst="rect">
            <a:avLst/>
          </a:prstGeom>
          <a:noFill/>
        </p:spPr>
        <p:txBody>
          <a:bodyPr wrap="square">
            <a:spAutoFit/>
          </a:bodyPr>
          <a:lstStyle/>
          <a:p>
            <a:r>
              <a:rPr lang="en-US" altLang="zh-CN" sz="3200" b="1">
                <a:solidFill>
                  <a:srgbClr val="7A3E9D"/>
                </a:solidFill>
                <a:effectLst/>
                <a:latin typeface="Consolas" panose="020B0609020204030204" pitchFamily="49" charset="0"/>
              </a:rPr>
              <a:t>typeName</a:t>
            </a:r>
            <a:r>
              <a:rPr lang="en-US" altLang="zh-CN" sz="3200" b="0">
                <a:solidFill>
                  <a:srgbClr val="333333"/>
                </a:solidFill>
                <a:effectLst/>
                <a:latin typeface="Consolas" panose="020B0609020204030204" pitchFamily="49" charset="0"/>
              </a:rPr>
              <a:t> </a:t>
            </a:r>
            <a:r>
              <a:rPr lang="en-US" altLang="zh-CN" sz="3200" b="1">
                <a:solidFill>
                  <a:srgbClr val="AA3731"/>
                </a:solidFill>
                <a:effectLst/>
                <a:latin typeface="Consolas" panose="020B0609020204030204" pitchFamily="49" charset="0"/>
              </a:rPr>
              <a:t>functionName</a:t>
            </a:r>
            <a:r>
              <a:rPr lang="en-US" altLang="zh-CN" sz="3200" b="0">
                <a:solidFill>
                  <a:srgbClr val="777777"/>
                </a:solidFill>
                <a:effectLst/>
                <a:latin typeface="Consolas" panose="020B0609020204030204" pitchFamily="49" charset="0"/>
              </a:rPr>
              <a:t>(</a:t>
            </a:r>
            <a:r>
              <a:rPr lang="en-US" altLang="zh-CN" sz="3200" b="1">
                <a:solidFill>
                  <a:srgbClr val="7A3E9D"/>
                </a:solidFill>
                <a:effectLst/>
                <a:latin typeface="Consolas" panose="020B0609020204030204" pitchFamily="49" charset="0"/>
              </a:rPr>
              <a:t>parameterList</a:t>
            </a:r>
            <a:r>
              <a:rPr lang="en-US" altLang="zh-CN" sz="3200" b="0">
                <a:solidFill>
                  <a:srgbClr val="777777"/>
                </a:solidFill>
                <a:effectLst/>
                <a:latin typeface="Consolas" panose="020B0609020204030204" pitchFamily="49" charset="0"/>
              </a:rPr>
              <a:t>){</a:t>
            </a:r>
            <a:endParaRPr lang="en-US" altLang="zh-CN" sz="3200" b="0">
              <a:solidFill>
                <a:srgbClr val="333333"/>
              </a:solidFill>
              <a:effectLst/>
              <a:latin typeface="Consolas" panose="020B0609020204030204" pitchFamily="49" charset="0"/>
            </a:endParaRPr>
          </a:p>
          <a:p>
            <a:r>
              <a:rPr lang="en-US" altLang="zh-CN" sz="3200" b="0" i="1">
                <a:solidFill>
                  <a:srgbClr val="AAAAAA"/>
                </a:solidFill>
                <a:effectLst/>
                <a:latin typeface="Consolas" panose="020B0609020204030204" pitchFamily="49" charset="0"/>
              </a:rPr>
              <a:t>    // </a:t>
            </a:r>
            <a:r>
              <a:rPr lang="zh-CN" altLang="en-US" sz="3200" b="0" i="1">
                <a:solidFill>
                  <a:srgbClr val="AAAAAA"/>
                </a:solidFill>
                <a:effectLst/>
                <a:latin typeface="Consolas" panose="020B0609020204030204" pitchFamily="49" charset="0"/>
              </a:rPr>
              <a:t>函数体</a:t>
            </a:r>
            <a:endParaRPr lang="zh-CN" altLang="en-US" sz="3200" b="0">
              <a:solidFill>
                <a:srgbClr val="333333"/>
              </a:solidFill>
              <a:effectLst/>
              <a:latin typeface="Consolas" panose="020B0609020204030204" pitchFamily="49" charset="0"/>
            </a:endParaRPr>
          </a:p>
          <a:p>
            <a:r>
              <a:rPr lang="zh-CN" altLang="en-US" sz="3200" b="0">
                <a:solidFill>
                  <a:srgbClr val="333333"/>
                </a:solidFill>
                <a:effectLst/>
                <a:latin typeface="Consolas" panose="020B0609020204030204" pitchFamily="49" charset="0"/>
              </a:rPr>
              <a:t>    </a:t>
            </a:r>
            <a:r>
              <a:rPr lang="en-US" altLang="zh-CN" sz="3200" b="0">
                <a:solidFill>
                  <a:srgbClr val="4B69C6"/>
                </a:solidFill>
                <a:effectLst/>
                <a:latin typeface="Consolas" panose="020B0609020204030204" pitchFamily="49" charset="0"/>
              </a:rPr>
              <a:t>return</a:t>
            </a:r>
            <a:r>
              <a:rPr lang="en-US" altLang="zh-CN" sz="3200" b="0">
                <a:solidFill>
                  <a:srgbClr val="333333"/>
                </a:solidFill>
                <a:effectLst/>
                <a:latin typeface="Consolas" panose="020B0609020204030204" pitchFamily="49" charset="0"/>
              </a:rPr>
              <a:t> value</a:t>
            </a:r>
            <a:r>
              <a:rPr lang="en-US" altLang="zh-CN" sz="3200" b="0">
                <a:solidFill>
                  <a:srgbClr val="777777"/>
                </a:solidFill>
                <a:effectLst/>
                <a:latin typeface="Consolas" panose="020B0609020204030204" pitchFamily="49" charset="0"/>
              </a:rPr>
              <a:t>;</a:t>
            </a:r>
            <a:endParaRPr lang="en-US" altLang="zh-CN" sz="3200" b="0">
              <a:solidFill>
                <a:srgbClr val="333333"/>
              </a:solidFill>
              <a:effectLst/>
              <a:latin typeface="Consolas" panose="020B0609020204030204" pitchFamily="49" charset="0"/>
            </a:endParaRPr>
          </a:p>
          <a:p>
            <a:r>
              <a:rPr lang="en-US" altLang="zh-CN" sz="3200" b="0">
                <a:solidFill>
                  <a:srgbClr val="777777"/>
                </a:solidFill>
                <a:effectLst/>
                <a:latin typeface="Consolas" panose="020B0609020204030204" pitchFamily="49" charset="0"/>
              </a:rPr>
              <a:t>}</a:t>
            </a:r>
            <a:endParaRPr lang="en-US" altLang="zh-CN" sz="32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47523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BEB122-FC6F-6C2F-682C-7E7CFF98C089}"/>
              </a:ext>
            </a:extLst>
          </p:cNvPr>
          <p:cNvSpPr txBox="1"/>
          <p:nvPr/>
        </p:nvSpPr>
        <p:spPr>
          <a:xfrm>
            <a:off x="2094545" y="1772816"/>
            <a:ext cx="8562745" cy="3693319"/>
          </a:xfrm>
          <a:prstGeom prst="rect">
            <a:avLst/>
          </a:prstGeom>
          <a:solidFill>
            <a:schemeClr val="accent6">
              <a:lumMod val="40000"/>
              <a:lumOff val="60000"/>
            </a:schemeClr>
          </a:solidFill>
        </p:spPr>
        <p:txBody>
          <a:bodyPr wrap="square">
            <a:spAutoFit/>
          </a:bodyPr>
          <a:lstStyle/>
          <a:p>
            <a:r>
              <a:rPr lang="en-US" altLang="zh-CN" b="0">
                <a:solidFill>
                  <a:srgbClr val="777777"/>
                </a:solidFill>
                <a:effectLst/>
                <a:latin typeface="Consolas" panose="020B0609020204030204" pitchFamily="49" charset="0"/>
              </a:rPr>
              <a:t>#</a:t>
            </a:r>
            <a:r>
              <a:rPr lang="en-US" altLang="zh-CN" b="0">
                <a:solidFill>
                  <a:srgbClr val="4B69C6"/>
                </a:solidFill>
                <a:effectLst/>
                <a:latin typeface="Consolas" panose="020B0609020204030204" pitchFamily="49" charset="0"/>
              </a:rPr>
              <a:t>include</a:t>
            </a:r>
            <a:r>
              <a:rPr lang="en-US" altLang="zh-CN" b="0">
                <a:solidFill>
                  <a:srgbClr val="333333"/>
                </a:solidFill>
                <a:effectLst/>
                <a:latin typeface="Consolas" panose="020B0609020204030204" pitchFamily="49" charset="0"/>
              </a:rPr>
              <a:t> </a:t>
            </a:r>
            <a:r>
              <a:rPr lang="en-US" altLang="zh-CN" b="0">
                <a:solidFill>
                  <a:srgbClr val="777777"/>
                </a:solidFill>
                <a:effectLst/>
                <a:latin typeface="Consolas" panose="020B0609020204030204" pitchFamily="49" charset="0"/>
              </a:rPr>
              <a:t>&lt;</a:t>
            </a:r>
            <a:r>
              <a:rPr lang="en-US" altLang="zh-CN" b="0">
                <a:solidFill>
                  <a:srgbClr val="448C27"/>
                </a:solidFill>
                <a:effectLst/>
                <a:latin typeface="Consolas" panose="020B0609020204030204" pitchFamily="49" charset="0"/>
              </a:rPr>
              <a:t>bits/stdc++.h</a:t>
            </a:r>
            <a:r>
              <a:rPr lang="en-US" altLang="zh-CN" b="0">
                <a:solidFill>
                  <a:srgbClr val="777777"/>
                </a:solidFill>
                <a:effectLst/>
                <a:latin typeface="Consolas" panose="020B0609020204030204" pitchFamily="49" charset="0"/>
              </a:rPr>
              <a:t>&gt;</a:t>
            </a:r>
            <a:endParaRPr lang="en-US" altLang="zh-CN" b="0">
              <a:solidFill>
                <a:srgbClr val="333333"/>
              </a:solidFill>
              <a:effectLst/>
              <a:latin typeface="Consolas" panose="020B0609020204030204" pitchFamily="49" charset="0"/>
            </a:endParaRPr>
          </a:p>
          <a:p>
            <a:r>
              <a:rPr lang="en-US" altLang="zh-CN" b="0">
                <a:solidFill>
                  <a:srgbClr val="4B69C6"/>
                </a:solidFill>
                <a:effectLst/>
                <a:latin typeface="Consolas" panose="020B0609020204030204" pitchFamily="49" charset="0"/>
              </a:rPr>
              <a:t>using</a:t>
            </a:r>
            <a:r>
              <a:rPr lang="en-US" altLang="zh-CN" b="0">
                <a:solidFill>
                  <a:srgbClr val="333333"/>
                </a:solidFill>
                <a:effectLst/>
                <a:latin typeface="Consolas" panose="020B0609020204030204" pitchFamily="49" charset="0"/>
              </a:rPr>
              <a:t> </a:t>
            </a:r>
            <a:r>
              <a:rPr lang="en-US" altLang="zh-CN" b="0">
                <a:solidFill>
                  <a:srgbClr val="7A3E9D"/>
                </a:solidFill>
                <a:effectLst/>
                <a:latin typeface="Consolas" panose="020B0609020204030204" pitchFamily="49" charset="0"/>
              </a:rPr>
              <a:t>namespace</a:t>
            </a:r>
            <a:r>
              <a:rPr lang="en-US" altLang="zh-CN" b="0">
                <a:solidFill>
                  <a:srgbClr val="333333"/>
                </a:solidFill>
                <a:effectLst/>
                <a:latin typeface="Consolas" panose="020B0609020204030204" pitchFamily="49" charset="0"/>
              </a:rPr>
              <a:t> </a:t>
            </a:r>
            <a:r>
              <a:rPr lang="en-US" altLang="zh-CN" b="1">
                <a:solidFill>
                  <a:srgbClr val="7A3E9D"/>
                </a:solidFill>
                <a:effectLst/>
                <a:latin typeface="Consolas" panose="020B0609020204030204" pitchFamily="49" charset="0"/>
              </a:rPr>
              <a:t>std</a:t>
            </a:r>
            <a:r>
              <a:rPr lang="en-US" altLang="zh-CN" b="0">
                <a:solidFill>
                  <a:srgbClr val="777777"/>
                </a:solidFill>
                <a:effectLst/>
                <a:latin typeface="Consolas" panose="020B0609020204030204" pitchFamily="49" charset="0"/>
              </a:rPr>
              <a:t>;</a:t>
            </a:r>
            <a:br>
              <a:rPr lang="en-US" altLang="zh-CN" b="0">
                <a:solidFill>
                  <a:srgbClr val="333333"/>
                </a:solidFill>
                <a:effectLst/>
                <a:latin typeface="Consolas" panose="020B0609020204030204" pitchFamily="49" charset="0"/>
              </a:rPr>
            </a:br>
            <a:r>
              <a:rPr lang="en-US" altLang="zh-CN" b="0">
                <a:solidFill>
                  <a:srgbClr val="7A3E9D"/>
                </a:solidFill>
                <a:effectLst/>
                <a:latin typeface="Consolas" panose="020B0609020204030204" pitchFamily="49" charset="0"/>
              </a:rPr>
              <a:t>int</a:t>
            </a:r>
            <a:r>
              <a:rPr lang="en-US" altLang="zh-CN" b="0">
                <a:solidFill>
                  <a:srgbClr val="333333"/>
                </a:solidFill>
                <a:effectLst/>
                <a:latin typeface="Consolas" panose="020B0609020204030204" pitchFamily="49" charset="0"/>
              </a:rPr>
              <a:t> </a:t>
            </a:r>
            <a:r>
              <a:rPr lang="en-US" altLang="zh-CN" b="1">
                <a:solidFill>
                  <a:srgbClr val="AA3731"/>
                </a:solidFill>
                <a:effectLst/>
                <a:latin typeface="Consolas" panose="020B0609020204030204" pitchFamily="49" charset="0"/>
              </a:rPr>
              <a:t>add</a:t>
            </a:r>
            <a:r>
              <a:rPr lang="en-US" altLang="zh-CN" b="0">
                <a:solidFill>
                  <a:srgbClr val="777777"/>
                </a:solidFill>
                <a:effectLst/>
                <a:latin typeface="Consolas" panose="020B0609020204030204" pitchFamily="49" charset="0"/>
              </a:rPr>
              <a:t>(</a:t>
            </a:r>
            <a:r>
              <a:rPr lang="en-US" altLang="zh-CN" b="0">
                <a:solidFill>
                  <a:srgbClr val="7A3E9D"/>
                </a:solidFill>
                <a:effectLst/>
                <a:latin typeface="Consolas" panose="020B0609020204030204" pitchFamily="49" charset="0"/>
              </a:rPr>
              <a:t>int</a:t>
            </a:r>
            <a:r>
              <a:rPr lang="en-US" altLang="zh-CN" b="0">
                <a:solidFill>
                  <a:srgbClr val="333333"/>
                </a:solidFill>
                <a:effectLst/>
                <a:latin typeface="Consolas" panose="020B0609020204030204" pitchFamily="49" charset="0"/>
              </a:rPr>
              <a:t> </a:t>
            </a:r>
            <a:r>
              <a:rPr lang="en-US" altLang="zh-CN" b="0">
                <a:solidFill>
                  <a:srgbClr val="7A3E9D"/>
                </a:solidFill>
                <a:effectLst/>
                <a:latin typeface="Consolas" panose="020B0609020204030204" pitchFamily="49" charset="0"/>
              </a:rPr>
              <a:t>m</a:t>
            </a:r>
            <a:r>
              <a:rPr lang="en-US" altLang="zh-CN" b="0">
                <a:solidFill>
                  <a:srgbClr val="777777"/>
                </a:solidFill>
                <a:effectLst/>
                <a:latin typeface="Consolas" panose="020B0609020204030204" pitchFamily="49" charset="0"/>
              </a:rPr>
              <a:t>,</a:t>
            </a:r>
            <a:r>
              <a:rPr lang="en-US" altLang="zh-CN" b="0">
                <a:solidFill>
                  <a:srgbClr val="333333"/>
                </a:solidFill>
                <a:effectLst/>
                <a:latin typeface="Consolas" panose="020B0609020204030204" pitchFamily="49" charset="0"/>
              </a:rPr>
              <a:t> </a:t>
            </a:r>
            <a:r>
              <a:rPr lang="en-US" altLang="zh-CN" b="0">
                <a:solidFill>
                  <a:srgbClr val="7A3E9D"/>
                </a:solidFill>
                <a:effectLst/>
                <a:latin typeface="Consolas" panose="020B0609020204030204" pitchFamily="49" charset="0"/>
              </a:rPr>
              <a:t>int</a:t>
            </a:r>
            <a:r>
              <a:rPr lang="en-US" altLang="zh-CN" b="0">
                <a:solidFill>
                  <a:srgbClr val="333333"/>
                </a:solidFill>
                <a:effectLst/>
                <a:latin typeface="Consolas" panose="020B0609020204030204" pitchFamily="49" charset="0"/>
              </a:rPr>
              <a:t> </a:t>
            </a:r>
            <a:r>
              <a:rPr lang="en-US" altLang="zh-CN" b="0">
                <a:solidFill>
                  <a:srgbClr val="7A3E9D"/>
                </a:solidFill>
                <a:effectLst/>
                <a:latin typeface="Consolas" panose="020B0609020204030204" pitchFamily="49" charset="0"/>
              </a:rPr>
              <a:t>n</a:t>
            </a:r>
            <a:r>
              <a:rPr lang="en-US" altLang="zh-CN" b="0">
                <a:solidFill>
                  <a:srgbClr val="777777"/>
                </a:solidFill>
                <a:effectLst/>
                <a:latin typeface="Consolas" panose="020B0609020204030204" pitchFamily="49" charset="0"/>
              </a:rPr>
              <a:t>){</a:t>
            </a:r>
            <a:endParaRPr lang="en-US" altLang="zh-CN" b="0">
              <a:solidFill>
                <a:srgbClr val="333333"/>
              </a:solidFill>
              <a:effectLst/>
              <a:latin typeface="Consolas" panose="020B0609020204030204" pitchFamily="49" charset="0"/>
            </a:endParaRPr>
          </a:p>
          <a:p>
            <a:r>
              <a:rPr lang="en-US" altLang="zh-CN" b="0">
                <a:solidFill>
                  <a:srgbClr val="333333"/>
                </a:solidFill>
                <a:effectLst/>
                <a:latin typeface="Consolas" panose="020B0609020204030204" pitchFamily="49" charset="0"/>
              </a:rPr>
              <a:t>    </a:t>
            </a:r>
            <a:r>
              <a:rPr lang="en-US" altLang="zh-CN" b="0">
                <a:solidFill>
                  <a:srgbClr val="4B69C6"/>
                </a:solidFill>
                <a:effectLst/>
                <a:latin typeface="Consolas" panose="020B0609020204030204" pitchFamily="49" charset="0"/>
              </a:rPr>
              <a:t>return</a:t>
            </a:r>
            <a:r>
              <a:rPr lang="en-US" altLang="zh-CN" b="0">
                <a:solidFill>
                  <a:srgbClr val="333333"/>
                </a:solidFill>
                <a:effectLst/>
                <a:latin typeface="Consolas" panose="020B0609020204030204" pitchFamily="49" charset="0"/>
              </a:rPr>
              <a:t> m </a:t>
            </a:r>
            <a:r>
              <a:rPr lang="en-US" altLang="zh-CN" b="0">
                <a:solidFill>
                  <a:srgbClr val="777777"/>
                </a:solidFill>
                <a:effectLst/>
                <a:latin typeface="Consolas" panose="020B0609020204030204" pitchFamily="49" charset="0"/>
              </a:rPr>
              <a:t>+</a:t>
            </a:r>
            <a:r>
              <a:rPr lang="en-US" altLang="zh-CN" b="0">
                <a:solidFill>
                  <a:srgbClr val="333333"/>
                </a:solidFill>
                <a:effectLst/>
                <a:latin typeface="Consolas" panose="020B0609020204030204" pitchFamily="49" charset="0"/>
              </a:rPr>
              <a:t> n</a:t>
            </a:r>
            <a:r>
              <a:rPr lang="en-US" altLang="zh-CN" b="0">
                <a:solidFill>
                  <a:srgbClr val="777777"/>
                </a:solidFill>
                <a:effectLst/>
                <a:latin typeface="Consolas" panose="020B0609020204030204" pitchFamily="49" charset="0"/>
              </a:rPr>
              <a:t>;</a:t>
            </a:r>
            <a:endParaRPr lang="en-US" altLang="zh-CN" b="0">
              <a:solidFill>
                <a:srgbClr val="333333"/>
              </a:solidFill>
              <a:effectLst/>
              <a:latin typeface="Consolas" panose="020B0609020204030204" pitchFamily="49" charset="0"/>
            </a:endParaRPr>
          </a:p>
          <a:p>
            <a:r>
              <a:rPr lang="en-US" altLang="zh-CN" b="0">
                <a:solidFill>
                  <a:srgbClr val="777777"/>
                </a:solidFill>
                <a:effectLst/>
                <a:latin typeface="Consolas" panose="020B0609020204030204" pitchFamily="49" charset="0"/>
              </a:rPr>
              <a:t>}</a:t>
            </a:r>
            <a:endParaRPr lang="en-US" altLang="zh-CN" b="0">
              <a:solidFill>
                <a:srgbClr val="333333"/>
              </a:solidFill>
              <a:effectLst/>
              <a:latin typeface="Consolas" panose="020B0609020204030204" pitchFamily="49" charset="0"/>
            </a:endParaRPr>
          </a:p>
          <a:p>
            <a:r>
              <a:rPr lang="en-US" altLang="zh-CN" b="0">
                <a:solidFill>
                  <a:srgbClr val="777777"/>
                </a:solidFill>
                <a:effectLst/>
                <a:latin typeface="Consolas" panose="020B0609020204030204" pitchFamily="49" charset="0"/>
              </a:rPr>
              <a:t>;</a:t>
            </a:r>
            <a:endParaRPr lang="en-US" altLang="zh-CN" b="0">
              <a:solidFill>
                <a:srgbClr val="333333"/>
              </a:solidFill>
              <a:effectLst/>
              <a:latin typeface="Consolas" panose="020B0609020204030204" pitchFamily="49" charset="0"/>
            </a:endParaRPr>
          </a:p>
          <a:p>
            <a:r>
              <a:rPr lang="en-US" altLang="zh-CN" b="0">
                <a:solidFill>
                  <a:srgbClr val="7A3E9D"/>
                </a:solidFill>
                <a:effectLst/>
                <a:latin typeface="Consolas" panose="020B0609020204030204" pitchFamily="49" charset="0"/>
              </a:rPr>
              <a:t>int</a:t>
            </a:r>
            <a:r>
              <a:rPr lang="en-US" altLang="zh-CN" b="0">
                <a:solidFill>
                  <a:srgbClr val="333333"/>
                </a:solidFill>
                <a:effectLst/>
                <a:latin typeface="Consolas" panose="020B0609020204030204" pitchFamily="49" charset="0"/>
              </a:rPr>
              <a:t> </a:t>
            </a:r>
            <a:r>
              <a:rPr lang="en-US" altLang="zh-CN" b="1">
                <a:solidFill>
                  <a:srgbClr val="AA3731"/>
                </a:solidFill>
                <a:effectLst/>
                <a:latin typeface="Consolas" panose="020B0609020204030204" pitchFamily="49" charset="0"/>
              </a:rPr>
              <a:t>main</a:t>
            </a:r>
            <a:r>
              <a:rPr lang="en-US" altLang="zh-CN" b="0">
                <a:solidFill>
                  <a:srgbClr val="777777"/>
                </a:solidFill>
                <a:effectLst/>
                <a:latin typeface="Consolas" panose="020B0609020204030204" pitchFamily="49" charset="0"/>
              </a:rPr>
              <a:t>()</a:t>
            </a:r>
            <a:endParaRPr lang="en-US" altLang="zh-CN" b="0">
              <a:solidFill>
                <a:srgbClr val="333333"/>
              </a:solidFill>
              <a:effectLst/>
              <a:latin typeface="Consolas" panose="020B0609020204030204" pitchFamily="49" charset="0"/>
            </a:endParaRPr>
          </a:p>
          <a:p>
            <a:r>
              <a:rPr lang="en-US" altLang="zh-CN" b="0">
                <a:solidFill>
                  <a:srgbClr val="777777"/>
                </a:solidFill>
                <a:effectLst/>
                <a:latin typeface="Consolas" panose="020B0609020204030204" pitchFamily="49" charset="0"/>
              </a:rPr>
              <a:t>{</a:t>
            </a:r>
            <a:endParaRPr lang="en-US" altLang="zh-CN" b="0">
              <a:solidFill>
                <a:srgbClr val="333333"/>
              </a:solidFill>
              <a:effectLst/>
              <a:latin typeface="Consolas" panose="020B0609020204030204" pitchFamily="49" charset="0"/>
            </a:endParaRPr>
          </a:p>
          <a:p>
            <a:r>
              <a:rPr lang="en-US" altLang="zh-CN" b="0">
                <a:solidFill>
                  <a:srgbClr val="333333"/>
                </a:solidFill>
                <a:effectLst/>
                <a:latin typeface="Consolas" panose="020B0609020204030204" pitchFamily="49" charset="0"/>
              </a:rPr>
              <a:t>    cout </a:t>
            </a:r>
            <a:r>
              <a:rPr lang="en-US" altLang="zh-CN" b="0">
                <a:solidFill>
                  <a:srgbClr val="777777"/>
                </a:solidFill>
                <a:effectLst/>
                <a:latin typeface="Consolas" panose="020B0609020204030204" pitchFamily="49" charset="0"/>
              </a:rPr>
              <a:t>&lt;&lt;</a:t>
            </a:r>
            <a:r>
              <a:rPr lang="en-US" altLang="zh-CN" b="0">
                <a:solidFill>
                  <a:srgbClr val="333333"/>
                </a:solidFill>
                <a:effectLst/>
                <a:latin typeface="Consolas" panose="020B0609020204030204" pitchFamily="49" charset="0"/>
              </a:rPr>
              <a:t> </a:t>
            </a:r>
            <a:r>
              <a:rPr lang="en-US" altLang="zh-CN" b="1">
                <a:solidFill>
                  <a:srgbClr val="AA3731"/>
                </a:solidFill>
                <a:effectLst/>
                <a:latin typeface="Consolas" panose="020B0609020204030204" pitchFamily="49" charset="0"/>
              </a:rPr>
              <a:t>add</a:t>
            </a:r>
            <a:r>
              <a:rPr lang="en-US" altLang="zh-CN" b="0">
                <a:solidFill>
                  <a:srgbClr val="777777"/>
                </a:solidFill>
                <a:effectLst/>
                <a:latin typeface="Consolas" panose="020B0609020204030204" pitchFamily="49" charset="0"/>
              </a:rPr>
              <a:t>(</a:t>
            </a:r>
            <a:r>
              <a:rPr lang="en-US" altLang="zh-CN" b="0">
                <a:solidFill>
                  <a:srgbClr val="9C5D27"/>
                </a:solidFill>
                <a:effectLst/>
                <a:latin typeface="Consolas" panose="020B0609020204030204" pitchFamily="49" charset="0"/>
              </a:rPr>
              <a:t>1</a:t>
            </a:r>
            <a:r>
              <a:rPr lang="en-US" altLang="zh-CN" b="0">
                <a:solidFill>
                  <a:srgbClr val="777777"/>
                </a:solidFill>
                <a:effectLst/>
                <a:latin typeface="Consolas" panose="020B0609020204030204" pitchFamily="49" charset="0"/>
              </a:rPr>
              <a:t>,</a:t>
            </a:r>
            <a:r>
              <a:rPr lang="en-US" altLang="zh-CN" b="0">
                <a:solidFill>
                  <a:srgbClr val="333333"/>
                </a:solidFill>
                <a:effectLst/>
                <a:latin typeface="Consolas" panose="020B0609020204030204" pitchFamily="49" charset="0"/>
              </a:rPr>
              <a:t> </a:t>
            </a:r>
            <a:r>
              <a:rPr lang="en-US" altLang="zh-CN" b="0">
                <a:solidFill>
                  <a:srgbClr val="9C5D27"/>
                </a:solidFill>
                <a:effectLst/>
                <a:latin typeface="Consolas" panose="020B0609020204030204" pitchFamily="49" charset="0"/>
              </a:rPr>
              <a:t>2</a:t>
            </a:r>
            <a:r>
              <a:rPr lang="en-US" altLang="zh-CN" b="0">
                <a:solidFill>
                  <a:srgbClr val="777777"/>
                </a:solidFill>
                <a:effectLst/>
                <a:latin typeface="Consolas" panose="020B0609020204030204" pitchFamily="49" charset="0"/>
              </a:rPr>
              <a:t>)</a:t>
            </a:r>
            <a:r>
              <a:rPr lang="en-US" altLang="zh-CN" b="0">
                <a:solidFill>
                  <a:srgbClr val="333333"/>
                </a:solidFill>
                <a:effectLst/>
                <a:latin typeface="Consolas" panose="020B0609020204030204" pitchFamily="49" charset="0"/>
              </a:rPr>
              <a:t> </a:t>
            </a:r>
            <a:r>
              <a:rPr lang="en-US" altLang="zh-CN" b="0">
                <a:solidFill>
                  <a:srgbClr val="777777"/>
                </a:solidFill>
                <a:effectLst/>
                <a:latin typeface="Consolas" panose="020B0609020204030204" pitchFamily="49" charset="0"/>
              </a:rPr>
              <a:t>&lt;&lt;</a:t>
            </a:r>
            <a:r>
              <a:rPr lang="en-US" altLang="zh-CN" b="0">
                <a:solidFill>
                  <a:srgbClr val="333333"/>
                </a:solidFill>
                <a:effectLst/>
                <a:latin typeface="Consolas" panose="020B0609020204030204" pitchFamily="49" charset="0"/>
              </a:rPr>
              <a:t> endl</a:t>
            </a:r>
            <a:r>
              <a:rPr lang="en-US" altLang="zh-CN" b="0">
                <a:solidFill>
                  <a:srgbClr val="777777"/>
                </a:solidFill>
                <a:effectLst/>
                <a:latin typeface="Consolas" panose="020B0609020204030204" pitchFamily="49" charset="0"/>
              </a:rPr>
              <a:t>;</a:t>
            </a:r>
            <a:endParaRPr lang="en-US" altLang="zh-CN" b="0">
              <a:solidFill>
                <a:srgbClr val="333333"/>
              </a:solidFill>
              <a:effectLst/>
              <a:latin typeface="Consolas" panose="020B0609020204030204" pitchFamily="49" charset="0"/>
            </a:endParaRPr>
          </a:p>
          <a:p>
            <a:r>
              <a:rPr lang="en-US" altLang="zh-CN" b="0">
                <a:solidFill>
                  <a:srgbClr val="333333"/>
                </a:solidFill>
                <a:effectLst/>
                <a:latin typeface="Consolas" panose="020B0609020204030204" pitchFamily="49" charset="0"/>
              </a:rPr>
              <a:t>    </a:t>
            </a:r>
            <a:r>
              <a:rPr lang="en-US" altLang="zh-CN" b="0">
                <a:solidFill>
                  <a:srgbClr val="4B69C6"/>
                </a:solidFill>
                <a:effectLst/>
                <a:latin typeface="Consolas" panose="020B0609020204030204" pitchFamily="49" charset="0"/>
              </a:rPr>
              <a:t>return</a:t>
            </a:r>
            <a:r>
              <a:rPr lang="en-US" altLang="zh-CN" b="0">
                <a:solidFill>
                  <a:srgbClr val="333333"/>
                </a:solidFill>
                <a:effectLst/>
                <a:latin typeface="Consolas" panose="020B0609020204030204" pitchFamily="49" charset="0"/>
              </a:rPr>
              <a:t> </a:t>
            </a:r>
            <a:r>
              <a:rPr lang="en-US" altLang="zh-CN" b="0">
                <a:solidFill>
                  <a:srgbClr val="9C5D27"/>
                </a:solidFill>
                <a:effectLst/>
                <a:latin typeface="Consolas" panose="020B0609020204030204" pitchFamily="49" charset="0"/>
              </a:rPr>
              <a:t>0</a:t>
            </a:r>
            <a:r>
              <a:rPr lang="en-US" altLang="zh-CN" b="0">
                <a:solidFill>
                  <a:srgbClr val="777777"/>
                </a:solidFill>
                <a:effectLst/>
                <a:latin typeface="Consolas" panose="020B0609020204030204" pitchFamily="49" charset="0"/>
              </a:rPr>
              <a:t>;</a:t>
            </a:r>
            <a:endParaRPr lang="en-US" altLang="zh-CN" b="0">
              <a:solidFill>
                <a:srgbClr val="333333"/>
              </a:solidFill>
              <a:effectLst/>
              <a:latin typeface="Consolas" panose="020B0609020204030204" pitchFamily="49" charset="0"/>
            </a:endParaRPr>
          </a:p>
          <a:p>
            <a:r>
              <a:rPr lang="en-US" altLang="zh-CN" b="0">
                <a:solidFill>
                  <a:srgbClr val="777777"/>
                </a:solidFill>
                <a:effectLst/>
                <a:latin typeface="Consolas" panose="020B0609020204030204" pitchFamily="49" charset="0"/>
              </a:rPr>
              <a:t>}</a:t>
            </a:r>
            <a:endParaRPr lang="en-US" altLang="zh-CN" b="0">
              <a:solidFill>
                <a:srgbClr val="333333"/>
              </a:solidFill>
              <a:effectLst/>
              <a:latin typeface="Consolas" panose="020B0609020204030204" pitchFamily="49" charset="0"/>
            </a:endParaRPr>
          </a:p>
          <a:p>
            <a:br>
              <a:rPr lang="en-US" altLang="zh-CN" b="0">
                <a:solidFill>
                  <a:srgbClr val="333333"/>
                </a:solidFill>
                <a:effectLst/>
                <a:latin typeface="Consolas" panose="020B0609020204030204" pitchFamily="49" charset="0"/>
              </a:rPr>
            </a:br>
            <a:endParaRPr lang="en-US" altLang="zh-CN" b="0">
              <a:solidFill>
                <a:srgbClr val="333333"/>
              </a:solidFill>
              <a:effectLst/>
              <a:latin typeface="Consolas" panose="020B0609020204030204" pitchFamily="49" charset="0"/>
            </a:endParaRPr>
          </a:p>
        </p:txBody>
      </p:sp>
      <p:sp>
        <p:nvSpPr>
          <p:cNvPr id="3" name="Title 1">
            <a:extLst>
              <a:ext uri="{FF2B5EF4-FFF2-40B4-BE49-F238E27FC236}">
                <a16:creationId xmlns:a16="http://schemas.microsoft.com/office/drawing/2014/main" id="{688CC9C3-7AED-EC5F-733A-B8D9EDDC9E86}"/>
              </a:ext>
            </a:extLst>
          </p:cNvPr>
          <p:cNvSpPr txBox="1">
            <a:spLocks/>
          </p:cNvSpPr>
          <p:nvPr/>
        </p:nvSpPr>
        <p:spPr>
          <a:xfrm>
            <a:off x="3463413" y="370699"/>
            <a:ext cx="5265173" cy="81788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a:latin typeface="华文新魏" panose="02010800040101010101" pitchFamily="2" charset="-122"/>
                <a:ea typeface="华文新魏" panose="02010800040101010101" pitchFamily="2" charset="-122"/>
              </a:rPr>
              <a:t>求和函数</a:t>
            </a:r>
            <a:endParaRPr lang="zh-CN" altLang="en-US" sz="48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9545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9400969-260F-71AE-2C31-5CE3D6D49CFC}"/>
              </a:ext>
            </a:extLst>
          </p:cNvPr>
          <p:cNvSpPr txBox="1"/>
          <p:nvPr/>
        </p:nvSpPr>
        <p:spPr>
          <a:xfrm>
            <a:off x="1980034" y="1768066"/>
            <a:ext cx="8623818" cy="2677656"/>
          </a:xfrm>
          <a:prstGeom prst="rect">
            <a:avLst/>
          </a:prstGeom>
          <a:noFill/>
        </p:spPr>
        <p:txBody>
          <a:bodyPr wrap="square">
            <a:spAutoFit/>
          </a:bodyPr>
          <a:lstStyle/>
          <a:p>
            <a:pPr algn="l"/>
            <a:r>
              <a:rPr lang="zh-CN" altLang="en-US" sz="2800" b="0" i="0">
                <a:effectLst/>
                <a:latin typeface="Fira Sans" panose="020B0503050000020004" pitchFamily="34" charset="0"/>
              </a:rPr>
              <a:t>递归</a:t>
            </a:r>
          </a:p>
          <a:p>
            <a:pPr algn="l"/>
            <a:r>
              <a:rPr lang="zh-CN" altLang="en-US" sz="2800" b="0" i="0">
                <a:effectLst/>
                <a:latin typeface="Fira Sans" panose="020B0503050000020004" pitchFamily="34" charset="0"/>
              </a:rPr>
              <a:t>定义</a:t>
            </a:r>
          </a:p>
          <a:p>
            <a:pPr algn="l"/>
            <a:r>
              <a:rPr lang="zh-CN" altLang="en-US" sz="2800" b="0" i="0">
                <a:effectLst/>
                <a:latin typeface="Fira Sans" panose="020B0503050000020004" pitchFamily="34" charset="0"/>
              </a:rPr>
              <a:t>递归（英语：</a:t>
            </a:r>
            <a:r>
              <a:rPr lang="en-US" altLang="zh-CN" sz="2800" b="0" i="0">
                <a:effectLst/>
                <a:latin typeface="Fira Sans" panose="020B0503050000020004" pitchFamily="34" charset="0"/>
              </a:rPr>
              <a:t>Recursion</a:t>
            </a:r>
            <a:r>
              <a:rPr lang="zh-CN" altLang="en-US" sz="2800" b="0" i="0">
                <a:effectLst/>
                <a:latin typeface="Fira Sans" panose="020B0503050000020004" pitchFamily="34" charset="0"/>
              </a:rPr>
              <a:t>），在数学和计算机科学中是指在函数的定义中使用函数自身的方法，在计算机科学中还额外指一种通过重复将问题分解为同类的子问题而解决问题的方法。</a:t>
            </a:r>
          </a:p>
        </p:txBody>
      </p:sp>
    </p:spTree>
    <p:extLst>
      <p:ext uri="{BB962C8B-B14F-4D97-AF65-F5344CB8AC3E}">
        <p14:creationId xmlns:p14="http://schemas.microsoft.com/office/powerpoint/2010/main" val="186684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112634" y="2495127"/>
            <a:ext cx="7444667" cy="707886"/>
          </a:xfrm>
          <a:prstGeom prst="rect">
            <a:avLst/>
          </a:prstGeom>
        </p:spPr>
        <p:txBody>
          <a:bodyPr wrap="none">
            <a:spAutoFit/>
          </a:bodyPr>
          <a:lstStyle/>
          <a:p>
            <a:r>
              <a:rPr lang="en-US" altLang="zh-CN" sz="4000" dirty="0">
                <a:solidFill>
                  <a:srgbClr val="002060"/>
                </a:solidFill>
              </a:rPr>
              <a:t>n!   =1×2×3×...×(n-1) ×n</a:t>
            </a:r>
            <a:endParaRPr lang="zh-CN" altLang="en-US" sz="4000" dirty="0">
              <a:solidFill>
                <a:srgbClr val="002060"/>
              </a:solidFill>
            </a:endParaRPr>
          </a:p>
        </p:txBody>
      </p:sp>
      <p:sp>
        <p:nvSpPr>
          <p:cNvPr id="11" name="矩形 10"/>
          <p:cNvSpPr/>
          <p:nvPr/>
        </p:nvSpPr>
        <p:spPr>
          <a:xfrm>
            <a:off x="2062133" y="3340059"/>
            <a:ext cx="4810932" cy="523220"/>
          </a:xfrm>
          <a:prstGeom prst="rect">
            <a:avLst/>
          </a:prstGeom>
        </p:spPr>
        <p:txBody>
          <a:bodyPr wrap="none">
            <a:spAutoFit/>
          </a:bodyPr>
          <a:lstStyle/>
          <a:p>
            <a:r>
              <a:rPr lang="zh-CN" altLang="en-US" sz="2800" dirty="0">
                <a:solidFill>
                  <a:srgbClr val="002060"/>
                </a:solidFill>
              </a:rPr>
              <a:t>例如：</a:t>
            </a:r>
            <a:r>
              <a:rPr lang="en-US" altLang="zh-CN" sz="2800" dirty="0">
                <a:solidFill>
                  <a:srgbClr val="002060"/>
                </a:solidFill>
              </a:rPr>
              <a:t>5!  =1*2*3*4*5=120</a:t>
            </a:r>
            <a:endParaRPr lang="zh-CN" altLang="en-US" sz="2800" dirty="0">
              <a:solidFill>
                <a:srgbClr val="002060"/>
              </a:solidFill>
            </a:endParaRPr>
          </a:p>
        </p:txBody>
      </p:sp>
      <p:sp>
        <p:nvSpPr>
          <p:cNvPr id="12" name="矩形 11"/>
          <p:cNvSpPr/>
          <p:nvPr/>
        </p:nvSpPr>
        <p:spPr>
          <a:xfrm>
            <a:off x="2085525" y="1961455"/>
            <a:ext cx="8761585" cy="461665"/>
          </a:xfrm>
          <a:prstGeom prst="rect">
            <a:avLst/>
          </a:prstGeom>
        </p:spPr>
        <p:txBody>
          <a:bodyPr wrap="square">
            <a:spAutoFit/>
          </a:bodyPr>
          <a:lstStyle/>
          <a:p>
            <a:r>
              <a:rPr lang="zh-CN" altLang="en-US" sz="2400" b="1" dirty="0">
                <a:solidFill>
                  <a:srgbClr val="002060"/>
                </a:solidFill>
                <a:latin typeface="黑体" panose="02010609060101010101" pitchFamily="49" charset="-122"/>
                <a:ea typeface="黑体" panose="02010609060101010101" pitchFamily="49" charset="-122"/>
              </a:rPr>
              <a:t>阶乘</a:t>
            </a:r>
            <a:r>
              <a:rPr lang="zh-CN" altLang="en-US" sz="2400" dirty="0">
                <a:solidFill>
                  <a:srgbClr val="002060"/>
                </a:solidFill>
                <a:latin typeface="黑体" panose="02010609060101010101" pitchFamily="49" charset="-122"/>
                <a:ea typeface="黑体" panose="02010609060101010101" pitchFamily="49" charset="-122"/>
              </a:rPr>
              <a:t>（</a:t>
            </a:r>
            <a:r>
              <a:rPr lang="en-US" altLang="zh-CN" sz="2400" b="1" dirty="0">
                <a:solidFill>
                  <a:srgbClr val="002060"/>
                </a:solidFill>
                <a:latin typeface="黑体" panose="02010609060101010101" pitchFamily="49" charset="-122"/>
                <a:ea typeface="黑体" panose="02010609060101010101" pitchFamily="49" charset="-122"/>
              </a:rPr>
              <a:t>factorial</a:t>
            </a:r>
            <a:r>
              <a:rPr lang="zh-CN" altLang="en-US" sz="2400" dirty="0">
                <a:solidFill>
                  <a:srgbClr val="002060"/>
                </a:solidFill>
                <a:latin typeface="黑体" panose="02010609060101010101" pitchFamily="49" charset="-122"/>
                <a:ea typeface="黑体" panose="02010609060101010101" pitchFamily="49" charset="-122"/>
              </a:rPr>
              <a:t>）是所有小于及等于该数的</a:t>
            </a:r>
            <a:r>
              <a:rPr lang="zh-CN" altLang="en-US" sz="2400" dirty="0">
                <a:solidFill>
                  <a:srgbClr val="002060"/>
                </a:solidFill>
                <a:latin typeface="黑体" panose="02010609060101010101" pitchFamily="49" charset="-122"/>
                <a:ea typeface="黑体" panose="02010609060101010101" pitchFamily="49" charset="-122"/>
                <a:hlinkClick r:id="rId2"/>
              </a:rPr>
              <a:t>正整数</a:t>
            </a:r>
            <a:r>
              <a:rPr lang="zh-CN" altLang="en-US" sz="2400" dirty="0">
                <a:solidFill>
                  <a:srgbClr val="002060"/>
                </a:solidFill>
                <a:latin typeface="黑体" panose="02010609060101010101" pitchFamily="49" charset="-122"/>
                <a:ea typeface="黑体" panose="02010609060101010101" pitchFamily="49" charset="-122"/>
              </a:rPr>
              <a:t>的</a:t>
            </a:r>
            <a:r>
              <a:rPr lang="zh-CN" altLang="en-US" sz="2400" dirty="0">
                <a:solidFill>
                  <a:srgbClr val="002060"/>
                </a:solidFill>
                <a:latin typeface="黑体" panose="02010609060101010101" pitchFamily="49" charset="-122"/>
                <a:ea typeface="黑体" panose="02010609060101010101" pitchFamily="49" charset="-122"/>
                <a:hlinkClick r:id="rId3"/>
              </a:rPr>
              <a:t>积</a:t>
            </a:r>
            <a:endParaRPr lang="zh-CN" altLang="en-US" sz="2400" dirty="0">
              <a:solidFill>
                <a:srgbClr val="002060"/>
              </a:solidFill>
              <a:latin typeface="黑体" panose="02010609060101010101" pitchFamily="49" charset="-122"/>
              <a:ea typeface="黑体" panose="02010609060101010101" pitchFamily="49" charset="-122"/>
            </a:endParaRPr>
          </a:p>
        </p:txBody>
      </p:sp>
      <p:sp>
        <p:nvSpPr>
          <p:cNvPr id="2" name="Title 1">
            <a:extLst>
              <a:ext uri="{FF2B5EF4-FFF2-40B4-BE49-F238E27FC236}">
                <a16:creationId xmlns:a16="http://schemas.microsoft.com/office/drawing/2014/main" id="{8893E987-ADB7-24C6-F5E8-FECA7F4ADEDE}"/>
              </a:ext>
            </a:extLst>
          </p:cNvPr>
          <p:cNvSpPr>
            <a:spLocks noGrp="1"/>
          </p:cNvSpPr>
          <p:nvPr>
            <p:ph type="title"/>
          </p:nvPr>
        </p:nvSpPr>
        <p:spPr>
          <a:xfrm>
            <a:off x="3211710" y="690956"/>
            <a:ext cx="5265173" cy="817880"/>
          </a:xfrm>
        </p:spPr>
        <p:txBody>
          <a:bodyPr>
            <a:noAutofit/>
          </a:bodyPr>
          <a:lstStyle/>
          <a:p>
            <a:pPr algn="ctr"/>
            <a:r>
              <a:rPr lang="zh-CN" altLang="en-US" sz="4800" b="1">
                <a:latin typeface="华文新魏" panose="02010800040101010101" pitchFamily="2" charset="-122"/>
                <a:ea typeface="华文新魏" panose="02010800040101010101" pitchFamily="2" charset="-122"/>
              </a:rPr>
              <a:t>用递归函数求</a:t>
            </a:r>
            <a:r>
              <a:rPr lang="en-US" altLang="zh-CN" sz="4800" b="1">
                <a:latin typeface="华文新魏" panose="02010800040101010101" pitchFamily="2" charset="-122"/>
                <a:ea typeface="华文新魏" panose="02010800040101010101" pitchFamily="2" charset="-122"/>
              </a:rPr>
              <a:t>x!</a:t>
            </a:r>
            <a:br>
              <a:rPr lang="en-US" altLang="zh-CN" sz="4800" b="1">
                <a:latin typeface="华文新魏" panose="02010800040101010101" pitchFamily="2" charset="-122"/>
                <a:ea typeface="华文新魏" panose="02010800040101010101" pitchFamily="2" charset="-122"/>
              </a:rPr>
            </a:br>
            <a:endParaRPr lang="zh-CN" altLang="en-US" sz="4800" b="1" dirty="0">
              <a:latin typeface="华文新魏" panose="02010800040101010101" pitchFamily="2" charset="-122"/>
              <a:ea typeface="华文新魏" panose="02010800040101010101" pitchFamily="2" charset="-122"/>
            </a:endParaRPr>
          </a:p>
        </p:txBody>
      </p:sp>
      <p:graphicFrame>
        <p:nvGraphicFramePr>
          <p:cNvPr id="3" name="Object 3">
            <a:extLst>
              <a:ext uri="{FF2B5EF4-FFF2-40B4-BE49-F238E27FC236}">
                <a16:creationId xmlns:a16="http://schemas.microsoft.com/office/drawing/2014/main" id="{E4573D75-3252-5E6F-FE19-F2B33FFFF1EF}"/>
              </a:ext>
            </a:extLst>
          </p:cNvPr>
          <p:cNvGraphicFramePr>
            <a:graphicFrameLocks noChangeAspect="1"/>
          </p:cNvGraphicFramePr>
          <p:nvPr>
            <p:extLst>
              <p:ext uri="{D42A27DB-BD31-4B8C-83A1-F6EECF244321}">
                <p14:modId xmlns:p14="http://schemas.microsoft.com/office/powerpoint/2010/main" val="3096979861"/>
              </p:ext>
            </p:extLst>
          </p:nvPr>
        </p:nvGraphicFramePr>
        <p:xfrm>
          <a:off x="3028044" y="4242920"/>
          <a:ext cx="6135911" cy="2088629"/>
        </p:xfrm>
        <a:graphic>
          <a:graphicData uri="http://schemas.openxmlformats.org/presentationml/2006/ole">
            <mc:AlternateContent xmlns:mc="http://schemas.openxmlformats.org/markup-compatibility/2006">
              <mc:Choice xmlns:v="urn:schemas-microsoft-com:vml" Requires="v">
                <p:oleObj r:id="rId4" imgW="2771429" imgH="819048" progId="PBrush">
                  <p:embed/>
                </p:oleObj>
              </mc:Choice>
              <mc:Fallback>
                <p:oleObj r:id="rId4" imgW="2771429" imgH="819048" progId="PBrush">
                  <p:embed/>
                  <p:pic>
                    <p:nvPicPr>
                      <p:cNvPr id="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044" y="4242920"/>
                        <a:ext cx="6135911" cy="208862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8829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867" y="2077550"/>
            <a:ext cx="4523863"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40" y="2395736"/>
            <a:ext cx="6880771" cy="2892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068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DB0383-7746-4551-6BD1-1EB1C32D78C3}"/>
              </a:ext>
            </a:extLst>
          </p:cNvPr>
          <p:cNvSpPr txBox="1"/>
          <p:nvPr/>
        </p:nvSpPr>
        <p:spPr>
          <a:xfrm>
            <a:off x="1985089" y="2039759"/>
            <a:ext cx="8875744" cy="2554545"/>
          </a:xfrm>
          <a:prstGeom prst="rect">
            <a:avLst/>
          </a:prstGeom>
          <a:noFill/>
        </p:spPr>
        <p:txBody>
          <a:bodyPr wrap="square">
            <a:spAutoFit/>
          </a:bodyPr>
          <a:lstStyle/>
          <a:p>
            <a:pPr algn="l"/>
            <a:r>
              <a:rPr lang="zh-CN" altLang="en-US" sz="3200" b="0" i="0">
                <a:effectLst/>
                <a:latin typeface="Fira Sans" panose="020B0503050000020004" pitchFamily="34" charset="0"/>
              </a:rPr>
              <a:t>写递归的要点</a:t>
            </a:r>
          </a:p>
          <a:p>
            <a:pPr algn="l"/>
            <a:r>
              <a:rPr lang="zh-CN" altLang="en-US" sz="3200" b="1" i="0">
                <a:effectLst/>
                <a:latin typeface="Fira Sans" panose="020B0503050000020004" pitchFamily="34" charset="0"/>
              </a:rPr>
              <a:t>明白一个函数的作用并相信它能完成这个任务，千万不要跳进这个函数里面企图探究更多细节，</a:t>
            </a:r>
            <a:r>
              <a:rPr lang="zh-CN" altLang="en-US" sz="3200" b="0" i="0">
                <a:effectLst/>
                <a:latin typeface="Fira Sans" panose="020B0503050000020004" pitchFamily="34" charset="0"/>
              </a:rPr>
              <a:t> 否则就会陷入无穷的细节无法自拔，人脑能压几个栈啊。</a:t>
            </a:r>
          </a:p>
        </p:txBody>
      </p:sp>
    </p:spTree>
    <p:extLst>
      <p:ext uri="{BB962C8B-B14F-4D97-AF65-F5344CB8AC3E}">
        <p14:creationId xmlns:p14="http://schemas.microsoft.com/office/powerpoint/2010/main" val="263180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833DC7C-B9A8-0EF1-C5BB-9968D774DF97}"/>
              </a:ext>
            </a:extLst>
          </p:cNvPr>
          <p:cNvSpPr txBox="1"/>
          <p:nvPr/>
        </p:nvSpPr>
        <p:spPr>
          <a:xfrm>
            <a:off x="1856598" y="2222346"/>
            <a:ext cx="8478804" cy="1815882"/>
          </a:xfrm>
          <a:prstGeom prst="rect">
            <a:avLst/>
          </a:prstGeom>
          <a:noFill/>
        </p:spPr>
        <p:txBody>
          <a:bodyPr wrap="square">
            <a:spAutoFit/>
          </a:bodyPr>
          <a:lstStyle/>
          <a:p>
            <a:r>
              <a:rPr lang="zh-CN" altLang="en-US" sz="2800">
                <a:latin typeface="Fira Sans" panose="020B0503050000020004" pitchFamily="34" charset="0"/>
              </a:rPr>
              <a:t>递归与枚举的区别</a:t>
            </a:r>
          </a:p>
          <a:p>
            <a:r>
              <a:rPr lang="zh-CN" altLang="en-US" sz="2800">
                <a:latin typeface="Fira Sans" panose="020B0503050000020004" pitchFamily="34" charset="0"/>
              </a:rPr>
              <a:t>递归和枚举的区别在于：枚举是横向地把问题划分，然后依次求解子问题；而递归是把问题逐级分解，是纵向的拆分。</a:t>
            </a:r>
          </a:p>
        </p:txBody>
      </p:sp>
    </p:spTree>
    <p:extLst>
      <p:ext uri="{BB962C8B-B14F-4D97-AF65-F5344CB8AC3E}">
        <p14:creationId xmlns:p14="http://schemas.microsoft.com/office/powerpoint/2010/main" val="42355699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onsolas"/>
        <a:ea typeface="微软雅黑"/>
        <a:cs typeface=""/>
      </a:majorFont>
      <a:minorFont>
        <a:latin typeface="Consola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9885</TotalTime>
  <Words>1666</Words>
  <Application>Microsoft Office PowerPoint</Application>
  <PresentationFormat>宽屏</PresentationFormat>
  <Paragraphs>121</Paragraphs>
  <Slides>19</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等线</vt:lpstr>
      <vt:lpstr>黑体</vt:lpstr>
      <vt:lpstr>华文新魏</vt:lpstr>
      <vt:lpstr>宋体</vt:lpstr>
      <vt:lpstr>微软雅黑</vt:lpstr>
      <vt:lpstr>微软雅黑 Light</vt:lpstr>
      <vt:lpstr>Arial</vt:lpstr>
      <vt:lpstr>Consolas</vt:lpstr>
      <vt:lpstr>Fira Sans</vt:lpstr>
      <vt:lpstr>Wingdings</vt:lpstr>
      <vt:lpstr>Office 主题​​</vt:lpstr>
      <vt:lpstr>PBrush</vt:lpstr>
      <vt:lpstr>PowerPoint 演示文稿</vt:lpstr>
      <vt:lpstr>函数&amp;递归</vt:lpstr>
      <vt:lpstr>PowerPoint 演示文稿</vt:lpstr>
      <vt:lpstr>PowerPoint 演示文稿</vt:lpstr>
      <vt:lpstr>PowerPoint 演示文稿</vt:lpstr>
      <vt:lpstr>用递归函数求x! </vt:lpstr>
      <vt:lpstr>PowerPoint 演示文稿</vt:lpstr>
      <vt:lpstr>PowerPoint 演示文稿</vt:lpstr>
      <vt:lpstr>PowerPoint 演示文稿</vt:lpstr>
      <vt:lpstr>PowerPoint 演示文稿</vt:lpstr>
      <vt:lpstr>指针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liolau</dc:creator>
  <cp:lastModifiedBy>liolau</cp:lastModifiedBy>
  <cp:revision>18</cp:revision>
  <dcterms:created xsi:type="dcterms:W3CDTF">2023-02-14T07:58:23Z</dcterms:created>
  <dcterms:modified xsi:type="dcterms:W3CDTF">2023-03-04T12:03:52Z</dcterms:modified>
</cp:coreProperties>
</file>