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503" r:id="rId3"/>
    <p:sldId id="1920" r:id="rId5"/>
    <p:sldId id="1898" r:id="rId6"/>
    <p:sldId id="1928" r:id="rId7"/>
    <p:sldId id="1937" r:id="rId8"/>
    <p:sldId id="1938" r:id="rId9"/>
    <p:sldId id="1939" r:id="rId10"/>
    <p:sldId id="1940" r:id="rId11"/>
    <p:sldId id="1941" r:id="rId12"/>
    <p:sldId id="1949" r:id="rId13"/>
    <p:sldId id="1951" r:id="rId14"/>
    <p:sldId id="1952" r:id="rId15"/>
    <p:sldId id="1953" r:id="rId16"/>
    <p:sldId id="1942" r:id="rId17"/>
    <p:sldId id="1955" r:id="rId18"/>
    <p:sldId id="1954" r:id="rId19"/>
    <p:sldId id="1943" r:id="rId20"/>
    <p:sldId id="1944" r:id="rId21"/>
    <p:sldId id="1956" r:id="rId22"/>
    <p:sldId id="1945" r:id="rId23"/>
    <p:sldId id="1946" r:id="rId24"/>
    <p:sldId id="1947" r:id="rId25"/>
    <p:sldId id="1948" r:id="rId26"/>
    <p:sldId id="1958" r:id="rId27"/>
  </p:sldIdLst>
  <p:sldSz cx="10167620" cy="5719445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起始节" id="{1680D23E-2E69-5E4F-B383-6571773845B6}">
          <p14:sldIdLst>
            <p14:sldId id="503"/>
            <p14:sldId id="1920"/>
          </p14:sldIdLst>
        </p14:section>
        <p14:section name="内容节" id="{CC20E8B7-C7A4-F745-8799-5931364FEEEB}">
          <p14:sldIdLst>
            <p14:sldId id="1898"/>
            <p14:sldId id="1928"/>
            <p14:sldId id="1937"/>
            <p14:sldId id="1938"/>
            <p14:sldId id="1939"/>
            <p14:sldId id="1940"/>
            <p14:sldId id="1941"/>
            <p14:sldId id="1949"/>
            <p14:sldId id="1951"/>
            <p14:sldId id="1952"/>
            <p14:sldId id="1953"/>
            <p14:sldId id="1942"/>
            <p14:sldId id="1955"/>
            <p14:sldId id="1954"/>
            <p14:sldId id="1943"/>
            <p14:sldId id="1944"/>
            <p14:sldId id="1956"/>
            <p14:sldId id="1945"/>
            <p14:sldId id="1946"/>
            <p14:sldId id="1947"/>
            <p14:sldId id="1948"/>
            <p14:sldId id="1958"/>
          </p14:sldIdLst>
        </p14:section>
        <p14:section name="无标题节" id="{163564ba-db71-4842-b702-29b0ad28b52e}">
          <p14:sldIdLst/>
        </p14:section>
        <p14:section name="结束节" id="{AFDF9ECB-FBDF-944C-97A6-0376092CAD1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3" userDrawn="1">
          <p15:clr>
            <a:srgbClr val="A4A3A4"/>
          </p15:clr>
        </p15:guide>
        <p15:guide id="2" pos="141" userDrawn="1">
          <p15:clr>
            <a:srgbClr val="A4A3A4"/>
          </p15:clr>
        </p15:guide>
        <p15:guide id="3" orient="horz" pos="139" userDrawn="1">
          <p15:clr>
            <a:srgbClr val="A4A3A4"/>
          </p15:clr>
        </p15:guide>
        <p15:guide id="4" orient="horz" pos="784" userDrawn="1">
          <p15:clr>
            <a:srgbClr val="A4A3A4"/>
          </p15:clr>
        </p15:guide>
        <p15:guide id="5" pos="3173" userDrawn="1">
          <p15:clr>
            <a:srgbClr val="A4A3A4"/>
          </p15:clr>
        </p15:guide>
        <p15:guide id="6" orient="horz" pos="22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3FCFC"/>
    <a:srgbClr val="0078FF"/>
    <a:srgbClr val="002F43"/>
    <a:srgbClr val="20252D"/>
    <a:srgbClr val="81C5B8"/>
    <a:srgbClr val="BFBFBF"/>
    <a:srgbClr val="2663A7"/>
    <a:srgbClr val="40A693"/>
    <a:srgbClr val="F1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1" autoAdjust="0"/>
    <p:restoredTop sz="55100" autoAdjust="0"/>
  </p:normalViewPr>
  <p:slideViewPr>
    <p:cSldViewPr snapToGrid="0" showGuides="1">
      <p:cViewPr varScale="1">
        <p:scale>
          <a:sx n="58" d="100"/>
          <a:sy n="58" d="100"/>
        </p:scale>
        <p:origin x="1902" y="33"/>
      </p:cViewPr>
      <p:guideLst>
        <p:guide orient="horz" pos="313"/>
        <p:guide pos="141"/>
        <p:guide orient="horz" pos="139"/>
        <p:guide orient="horz" pos="784"/>
        <p:guide pos="3173"/>
        <p:guide orient="horz" pos="229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0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7938" cy="57197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1" y="297544"/>
            <a:ext cx="4103850" cy="277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7938" cy="57197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53" y="297544"/>
            <a:ext cx="4103850" cy="277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579572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79573" y="617765"/>
            <a:ext cx="958836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414336" y="62150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8672" y="360359"/>
            <a:ext cx="9050597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58672" y="1081076"/>
            <a:ext cx="9050597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304800"/>
            <a:ext cx="8770938" cy="11049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modelscope.cn/studios/chattests/chattests_analysi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modelscope.cn/studios/chattests/chattests_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195" y="0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rcRect l="5241" t="4897" r="5241" b="4897"/>
          <a:stretch>
            <a:fillRect/>
          </a:stretch>
        </p:blipFill>
        <p:spPr>
          <a:xfrm>
            <a:off x="1620456" y="206161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  <p:pic>
        <p:nvPicPr>
          <p:cNvPr id="22" name="图片 21" descr="背景图案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5"/>
            <a:ext cx="10171863" cy="5717557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3816350" y="3635375"/>
            <a:ext cx="2534285" cy="500380"/>
          </a:xfrm>
          <a:prstGeom prst="roundRect">
            <a:avLst/>
          </a:prstGeom>
          <a:gradFill>
            <a:gsLst>
              <a:gs pos="0">
                <a:srgbClr val="53FCFC"/>
              </a:gs>
              <a:gs pos="100000">
                <a:srgbClr val="007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sym typeface="+mn-ea"/>
              </a:rPr>
              <a:t>项目成员：陈曦</a:t>
            </a:r>
            <a:endParaRPr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sym typeface="+mn-ea"/>
              </a:rPr>
              <a:t>所在学习群：</a:t>
            </a:r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21</a:t>
            </a:r>
            <a:r>
              <a:rPr lang="zh-CN" altLang="en-US" sz="1200" dirty="0" smtClean="0">
                <a:solidFill>
                  <a:schemeClr val="tx1"/>
                </a:solidFill>
                <a:sym typeface="+mn-ea"/>
              </a:rPr>
              <a:t>群</a:t>
            </a:r>
            <a:endParaRPr lang="zh-CN" altLang="en-US" sz="12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4" y="672920"/>
            <a:ext cx="4627418" cy="3133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0035" y="2269173"/>
            <a:ext cx="7067550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600" b="1" spc="300" dirty="0" smtClean="0">
                <a:solidFill>
                  <a:schemeClr val="bg1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  <a:sym typeface="+mn-ea"/>
              </a:rPr>
              <a:t>爱莉希雅</a:t>
            </a:r>
            <a:r>
              <a:rPr kumimoji="1" lang="en-US" altLang="zh-CN" sz="3600" b="1" spc="300" dirty="0" smtClean="0">
                <a:solidFill>
                  <a:schemeClr val="bg1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  <a:sym typeface="+mn-ea"/>
              </a:rPr>
              <a:t>10</a:t>
            </a:r>
            <a:endParaRPr kumimoji="1" lang="en-US" altLang="zh-CN" sz="3600" b="1" spc="300" dirty="0" smtClean="0">
              <a:solidFill>
                <a:schemeClr val="bg1"/>
              </a:solidFill>
              <a:latin typeface="Source Han Sans SC Bold" panose="020B0500000000000000" pitchFamily="34" charset="-128"/>
              <a:ea typeface="Source Han Sans SC Bold" panose="020B0500000000000000" pitchFamily="34" charset="-128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sz="2800">
                <a:solidFill>
                  <a:schemeClr val="accent3">
                    <a:lumMod val="60000"/>
                    <a:lumOff val="4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技术难点和创新解决方案</a:t>
            </a:r>
            <a:endParaRPr sz="2800">
              <a:solidFill>
                <a:schemeClr val="accent3">
                  <a:lumMod val="60000"/>
                  <a:lumOff val="4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816735"/>
            <a:ext cx="8425815" cy="36715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我们在网络上找到的文本模型大都是单独的台词，说的话，</a:t>
            </a:r>
            <a:r>
              <a:rPr lang="zh-CN" altLang="en-US" sz="2800">
                <a:solidFill>
                  <a:srgbClr val="FFFF00"/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要改写成</a:t>
            </a:r>
            <a:r>
              <a:rPr lang="en-US" altLang="zh-CN" sz="2800">
                <a:solidFill>
                  <a:srgbClr val="FFFF00"/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2800">
                <a:solidFill>
                  <a:srgbClr val="FFFF00"/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文件，我们选择用</a:t>
            </a:r>
            <a:r>
              <a:rPr lang="en-US" altLang="zh-CN" sz="2800">
                <a:solidFill>
                  <a:srgbClr val="FFFF00"/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2800">
                <a:solidFill>
                  <a:srgbClr val="FFFF00"/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这门编程语言来实现其功能。</a:t>
            </a:r>
            <a:endParaRPr lang="zh-CN" altLang="en-US" sz="2800">
              <a:solidFill>
                <a:srgbClr val="FFFF00"/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选取理由很简单，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在深度学习人工智能这块应用比较广，它的语法简单，拥有大量第三方库。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代码是在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Pycharm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中构建项目并运行的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要注意：代码和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txt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文件，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文件要在同一目录下，否则就会报错。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678180" y="1080135"/>
            <a:ext cx="2744470" cy="561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solidFill>
                  <a:srgbClr val="FFFF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lang="zh-CN" altLang="en-US" sz="24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：构建数据集</a:t>
            </a:r>
            <a:endParaRPr lang="zh-CN" altLang="en-US" sz="24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3845" y="1722755"/>
            <a:ext cx="4493260" cy="76962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）用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pycharm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改写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txt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文件，使其符合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格式。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5347" y="2416408"/>
            <a:ext cx="3389207" cy="332295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import os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with open('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训练集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.txt', 'r', encoding='utf-8') as file: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lines = file.readlines()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#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在行首位加上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“”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for i in range(len(lines)):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lines[i] = lines[i].strip()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lines[i] = '"' + lines[i] + '"\n'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在每一句话前面加入序号，如果有就不用看到这里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鼠标选中</a:t>
            </a:r>
            <a:endParaRPr lang="zh-CN" altLang="en-US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for i in range(len(lines)):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lines[i] = str(i+1) + lines[i]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，按下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Ctrl+?,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取消注释，并运行</a:t>
            </a:r>
            <a:endParaRPr lang="zh-CN" altLang="en-US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8235" y="704850"/>
            <a:ext cx="4377055" cy="493903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# for i in range(len(lines)):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#     lines[i] = str(i+1) + lines[i]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#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在每一行前面加上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output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for i in range(len(lines)):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lines[i] = '"output":' + lines[i]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for i in range(len(lines)):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lines[i] = '"instruction" : "  ",'+'\n'+'"input":"  " , '+'\n' + lines[i]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#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在每一行前后加入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{}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for i in range(len(lines)):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lines[i] = '{' +'\n' + lines[i] + '}'+','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for i in range(len(lines)):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lines[i] = lines[i] +'\n'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#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删除最后一个逗号</a:t>
            </a:r>
            <a:endParaRPr lang="zh-CN" altLang="en-US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lines[-1] = lines[-1][:-1]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#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将所有行写入到新的文件中：</a:t>
            </a:r>
            <a:endParaRPr lang="zh-CN" altLang="en-US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with open('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训练集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_output.txt', 'w', encoding='utf-8') as new_file: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new_file.writelines(lines)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print('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训练集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_output.txt</a:t>
            </a:r>
            <a:r>
              <a:rPr lang="zh-CN" altLang="en-US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文件已生成！</a:t>
            </a:r>
            <a:r>
              <a:rPr lang="en-US" altLang="zh-CN" sz="15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')</a:t>
            </a:r>
            <a:endParaRPr lang="en-US" altLang="zh-CN" sz="15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5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962951" y="1284159"/>
            <a:ext cx="92497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以下为结果：</a:t>
            </a:r>
            <a:endParaRPr lang="zh-CN" sz="24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0085" y="1837690"/>
            <a:ext cx="4523105" cy="295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631190" y="1241425"/>
            <a:ext cx="347916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以下的几个步骤分别是：</a:t>
            </a:r>
            <a:endParaRPr lang="zh-CN" sz="24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2980" y="2033905"/>
            <a:ext cx="5208905" cy="31076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：训练数据集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：构建模型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：训练模型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：构建应用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：测试应用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0355" y="4404360"/>
            <a:ext cx="541401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我讲一下要注意的点：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微调方案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160780"/>
            <a:ext cx="4037330" cy="4033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3610" y="636270"/>
            <a:ext cx="541401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我讲一下要注意的点：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0570" y="1562735"/>
            <a:ext cx="5237480" cy="363156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训练集的质量是第一位的，由于没有</a:t>
            </a: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instruction</a:t>
            </a:r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，我这里是根据</a:t>
            </a: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output</a:t>
            </a:r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手敲的</a:t>
            </a: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要把训练集的数量堆上去</a:t>
            </a: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微调方案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53610" y="636270"/>
            <a:ext cx="541401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我讲一下要注意的点：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8600" y="1506220"/>
            <a:ext cx="3354070" cy="23482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要把训练集的数量堆上去，我这里用了模型增强，增加了数量和质量，同时加入</a:t>
            </a: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prompt</a:t>
            </a:r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帮我完善，完善关键词必须符合爱莉希雅特点</a:t>
            </a: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384935"/>
            <a:ext cx="6146165" cy="390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0995" y="1815465"/>
            <a:ext cx="4461510" cy="32486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我训练了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50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次，在数据集数据量不足，内容缺失的情况，我还是建议多训练，质量不够，数量来凑！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9385" y="714375"/>
            <a:ext cx="541401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我讲一下要注意的点：</a:t>
            </a:r>
            <a:endParaRPr lang="zh-CN" altLang="en-US" sz="36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0845" y="1562735"/>
            <a:ext cx="3560445" cy="35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094951"/>
            <a:ext cx="2928620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sz="5400" b="1" dirty="0">
                <a:solidFill>
                  <a:srgbClr val="FFFFFF"/>
                </a:solidFill>
              </a:rPr>
              <a:t>模型质量</a:t>
            </a:r>
            <a:endParaRPr sz="54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04</a:t>
              </a:r>
              <a:endParaRPr lang="en-US" altLang="zh-CN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660" y="1170940"/>
            <a:ext cx="7613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效果：</a:t>
            </a:r>
            <a:endParaRPr lang="zh-CN" sz="20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模型方案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990" y="1279525"/>
            <a:ext cx="7171055" cy="3744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660" y="1170940"/>
            <a:ext cx="7613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效果：</a:t>
            </a:r>
            <a:endParaRPr lang="zh-CN" sz="20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模型方案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2083435"/>
            <a:ext cx="4862830" cy="222758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能回答简单的问题，其他问题就会出现答非所问，</a:t>
            </a: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究其原因：数据集数量还是不够</a:t>
            </a:r>
            <a:endParaRPr lang="zh-CN" altLang="en-US" sz="20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5505" y="2183130"/>
            <a:ext cx="3611880" cy="70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rgbClr val="FFFFFF"/>
                </a:solidFill>
                <a:latin typeface="Source Han Sans SC Heavy" panose="020B0500000000000000" pitchFamily="34" charset="-128"/>
                <a:ea typeface="Source Han Sans SC Heavy" panose="020B0500000000000000" pitchFamily="34" charset="-128"/>
                <a:cs typeface="+mn-ea"/>
                <a:sym typeface="+mn-lt"/>
              </a:rPr>
              <a:t>CONTENTS</a:t>
            </a:r>
            <a:endParaRPr lang="zh-CN" altLang="en-US" sz="4400" b="1" dirty="0">
              <a:solidFill>
                <a:srgbClr val="FFFFFF"/>
              </a:solidFill>
              <a:latin typeface="Source Han Sans SC Heavy" panose="020B0500000000000000" pitchFamily="34" charset="-128"/>
              <a:ea typeface="Source Han Sans SC Heavy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55377" y="1412108"/>
            <a:ext cx="35063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项目</a:t>
            </a:r>
            <a:r>
              <a:rPr lang="zh-CN" altLang="en-US" sz="2800" b="1" dirty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背景</a:t>
            </a:r>
            <a:endParaRPr lang="zh-CN" altLang="en-US" sz="2800" b="1" dirty="0">
              <a:solidFill>
                <a:srgbClr val="FFFFFF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69062" y="3130097"/>
            <a:ext cx="35063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>
                <a:solidFill>
                  <a:srgbClr val="FFFFFF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</a:rPr>
              <a:t>技术方案</a:t>
            </a:r>
            <a:endParaRPr sz="2800" b="1" dirty="0">
              <a:solidFill>
                <a:srgbClr val="FFFFFF"/>
              </a:solidFill>
              <a:latin typeface="Source Han Sans SC Bold" panose="020B0500000000000000" pitchFamily="34" charset="-128"/>
              <a:ea typeface="Source Han Sans SC Bold" panose="020B0500000000000000" pitchFamily="34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55377" y="2249646"/>
            <a:ext cx="35063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应用价值</a:t>
            </a:r>
            <a:endParaRPr lang="zh-CN" altLang="en-US" sz="2800" b="1" dirty="0">
              <a:solidFill>
                <a:srgbClr val="FFFFFF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69062" y="4007192"/>
            <a:ext cx="35063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Source Han Sans SC Bold" panose="020B0500000000000000" pitchFamily="34" charset="-128"/>
                <a:ea typeface="Source Han Sans SC Bold" panose="020B0500000000000000" pitchFamily="34" charset="-128"/>
              </a:rPr>
              <a:t>模型质量</a:t>
            </a:r>
            <a:endParaRPr lang="zh-CN" altLang="en-US" sz="2800" b="1" dirty="0">
              <a:solidFill>
                <a:srgbClr val="FFFFFF"/>
              </a:solidFill>
              <a:latin typeface="Source Han Sans SC Bold" panose="020B0500000000000000" pitchFamily="34" charset="-128"/>
              <a:ea typeface="Source Han Sans SC Bold" panose="020B0500000000000000" pitchFamily="34" charset="-128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95455" y="3022355"/>
            <a:ext cx="1837847" cy="7017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007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目 录</a:t>
            </a:r>
            <a:endParaRPr kumimoji="1"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635726" y="1400539"/>
            <a:ext cx="608788" cy="519427"/>
            <a:chOff x="5144929" y="1400539"/>
            <a:chExt cx="608788" cy="519427"/>
          </a:xfrm>
        </p:grpSpPr>
        <p:sp>
          <p:nvSpPr>
            <p:cNvPr id="27" name="圆角矩形 26"/>
            <p:cNvSpPr/>
            <p:nvPr/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144929" y="1442885"/>
              <a:ext cx="60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01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30540" y="2249646"/>
            <a:ext cx="608788" cy="519427"/>
            <a:chOff x="5144929" y="1400539"/>
            <a:chExt cx="608788" cy="519427"/>
          </a:xfrm>
        </p:grpSpPr>
        <p:sp>
          <p:nvSpPr>
            <p:cNvPr id="36" name="圆角矩形 35"/>
            <p:cNvSpPr/>
            <p:nvPr/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144929" y="1442885"/>
              <a:ext cx="60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02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30540" y="3109546"/>
            <a:ext cx="608788" cy="519427"/>
            <a:chOff x="5144929" y="1400539"/>
            <a:chExt cx="608788" cy="519427"/>
          </a:xfrm>
        </p:grpSpPr>
        <p:sp>
          <p:nvSpPr>
            <p:cNvPr id="39" name="圆角矩形 38"/>
            <p:cNvSpPr/>
            <p:nvPr/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144929" y="1442885"/>
              <a:ext cx="60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03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30540" y="3969445"/>
            <a:ext cx="608788" cy="519427"/>
            <a:chOff x="5144929" y="1400539"/>
            <a:chExt cx="608788" cy="519427"/>
          </a:xfrm>
        </p:grpSpPr>
        <p:sp>
          <p:nvSpPr>
            <p:cNvPr id="43" name="圆角矩形 42"/>
            <p:cNvSpPr/>
            <p:nvPr/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44929" y="1442885"/>
              <a:ext cx="60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04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99551" y="1412604"/>
            <a:ext cx="608788" cy="519427"/>
            <a:chOff x="5144929" y="1400539"/>
            <a:chExt cx="608788" cy="519427"/>
          </a:xfrm>
        </p:grpSpPr>
        <p:sp>
          <p:nvSpPr>
            <p:cNvPr id="3" name="圆角矩形 2"/>
            <p:cNvSpPr/>
            <p:nvPr>
              <p:custDataLst>
                <p:tags r:id="rId1"/>
              </p:custDataLst>
            </p:nvPr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5144929" y="1442885"/>
              <a:ext cx="608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05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94365" y="2261711"/>
            <a:ext cx="608788" cy="519427"/>
            <a:chOff x="5144929" y="1400539"/>
            <a:chExt cx="608788" cy="519427"/>
          </a:xfrm>
        </p:grpSpPr>
        <p:sp>
          <p:nvSpPr>
            <p:cNvPr id="6" name="圆角矩形 5"/>
            <p:cNvSpPr/>
            <p:nvPr>
              <p:custDataLst>
                <p:tags r:id="rId3"/>
              </p:custDataLst>
            </p:nvPr>
          </p:nvSpPr>
          <p:spPr>
            <a:xfrm>
              <a:off x="5144929" y="1400539"/>
              <a:ext cx="533401" cy="5194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5144929" y="1442885"/>
              <a:ext cx="608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06</a:t>
              </a:r>
              <a:endParaRPr lang="zh-CN" altLang="en-US" sz="2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908407" y="1454653"/>
            <a:ext cx="35063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团队</a:t>
            </a:r>
            <a:r>
              <a:rPr lang="zh-CN" altLang="en-US" sz="2800" b="1" dirty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介绍</a:t>
            </a:r>
            <a:endParaRPr lang="zh-CN" altLang="en-US" sz="2800" b="1" dirty="0">
              <a:solidFill>
                <a:srgbClr val="FFFFFF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908407" y="2242053"/>
            <a:ext cx="35063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作品</a:t>
            </a:r>
            <a:r>
              <a:rPr lang="zh-CN" altLang="en-US" sz="2800" dirty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链接</a:t>
            </a:r>
            <a:endParaRPr lang="zh-CN" altLang="en-US" sz="2800" dirty="0">
              <a:solidFill>
                <a:srgbClr val="FFFFFF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5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094951"/>
            <a:ext cx="2928620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5400" b="1" dirty="0">
                <a:solidFill>
                  <a:srgbClr val="FFFFFF"/>
                </a:solidFill>
              </a:rPr>
              <a:t>团队</a:t>
            </a:r>
            <a:r>
              <a:rPr lang="zh-CN" sz="5400" b="1" dirty="0">
                <a:solidFill>
                  <a:srgbClr val="FFFFFF"/>
                </a:solidFill>
              </a:rPr>
              <a:t>介绍</a:t>
            </a:r>
            <a:endParaRPr lang="zh-CN" sz="54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05</a:t>
              </a:r>
              <a:endParaRPr lang="en-US" altLang="zh-CN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660" y="1170940"/>
            <a:ext cx="9249410" cy="38531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成员</a:t>
            </a:r>
            <a:r>
              <a:rPr lang="en-US" altLang="zh-CN" sz="20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：陈曦</a:t>
            </a:r>
            <a:endParaRPr lang="zh-CN" altLang="en-US" sz="20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专业背景：智能科学与技术</a:t>
            </a:r>
            <a:endParaRPr lang="zh-CN" altLang="en-US" sz="20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相关经验：有机器学习，深度学习，语音识别相关项目经验</a:t>
            </a:r>
            <a:endParaRPr lang="zh-CN" altLang="en-US" sz="20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sz="2000">
                <a:solidFill>
                  <a:srgbClr val="FFFF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对项目的贡献</a:t>
            </a:r>
            <a:r>
              <a:rPr lang="zh-CN" sz="20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+mn-ea"/>
              </a:rPr>
              <a:t>：完整地做完了这个项目</a:t>
            </a:r>
            <a:endParaRPr lang="zh-CN" sz="20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团队</a:t>
            </a: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介绍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094951"/>
            <a:ext cx="3119120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5400" b="1" dirty="0">
                <a:solidFill>
                  <a:srgbClr val="FFFFFF"/>
                </a:solidFill>
              </a:rPr>
              <a:t> </a:t>
            </a:r>
            <a:r>
              <a:rPr lang="zh-CN" altLang="en-US" sz="5400" b="1" dirty="0">
                <a:solidFill>
                  <a:srgbClr val="FFFFFF"/>
                </a:solidFill>
              </a:rPr>
              <a:t>作品</a:t>
            </a:r>
            <a:r>
              <a:rPr lang="zh-CN" altLang="en-US" sz="5400" b="1" dirty="0">
                <a:solidFill>
                  <a:srgbClr val="FFFFFF"/>
                </a:solidFill>
              </a:rPr>
              <a:t>链接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06</a:t>
              </a:r>
              <a:endParaRPr lang="en-US" altLang="zh-CN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221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CSDN</a:t>
            </a:r>
            <a:r>
              <a:rPr lang="zh-CN" altLang="en-US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笔记地址：</a:t>
            </a: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https://blog.csdn.net/m0_75096643/article/details/144597502?spm=1001.2014.3001.5502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模型地址：</a:t>
            </a:r>
            <a:endParaRPr lang="zh-CN" altLang="en-US" sz="160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https://training.xfyun.cn/experience?modelType=text2text&amp;type=mine&amp;modelServiceId=2435661529443332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Github</a:t>
            </a:r>
            <a:r>
              <a:rPr lang="zh-CN" altLang="en-US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地址</a:t>
            </a:r>
            <a:r>
              <a:rPr lang="en-US" altLang="zh-CN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:</a:t>
            </a:r>
            <a:endParaRPr lang="en-US" altLang="zh-CN" sz="160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作品</a:t>
            </a: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链接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07590" y="4660265"/>
            <a:ext cx="508000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  <a:hlinkClick r:id="rId1" action="ppaction://hlinkfile"/>
              </a:rPr>
              <a:t>https://www.modelscope.cn/studios/chattests/chattests_analysis</a:t>
            </a:r>
            <a:endParaRPr lang="en-US" altLang="zh-CN" sz="12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提供一个链接，指向项目的体验地址、演示视频或相关文档，以便评审能够进一步了解项目详情。</a:t>
            </a:r>
            <a:endParaRPr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 开源代码仓库链接</a:t>
            </a:r>
            <a:endParaRPr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 项目演示视频或文档</a:t>
            </a:r>
            <a:endParaRPr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 其他相关资源链接</a:t>
            </a:r>
            <a:endParaRPr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作品</a:t>
            </a: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链接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07590" y="4660265"/>
            <a:ext cx="508000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604020202090204" charset="0"/>
                <a:cs typeface="Arial Bold" panose="020B0604020202090204" charset="0"/>
                <a:hlinkClick r:id="rId1" action="ppaction://hlinkfile"/>
              </a:rPr>
              <a:t>https://www.modelscope.cn/studios/chattests/chattests_analysis</a:t>
            </a:r>
            <a:endParaRPr lang="en-US" altLang="zh-CN" sz="12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094951"/>
            <a:ext cx="2928620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 dirty="0">
                <a:solidFill>
                  <a:srgbClr val="FFFFFF"/>
                </a:solidFill>
              </a:rPr>
              <a:t>项目</a:t>
            </a:r>
            <a:r>
              <a:rPr lang="zh-CN" altLang="en-US" sz="5400" b="1" dirty="0">
                <a:solidFill>
                  <a:srgbClr val="FFFFFF"/>
                </a:solidFill>
              </a:rPr>
              <a:t>背景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01</a:t>
              </a:r>
              <a:endParaRPr lang="zh-CN" altLang="en-US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400685" y="1216025"/>
            <a:ext cx="7287260" cy="2010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目前，各大平台，多家公司纷纷推出大语言模型，文小言，豆包等大模型帮助人们解决相关简单的问题，但是人工智能很难像人一样去解决问题，</a:t>
            </a:r>
            <a:r>
              <a:rPr 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它是按照公式化，用数据堆叠出来的另类的</a:t>
            </a:r>
            <a:r>
              <a:rPr lang="en-US" alt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“</a:t>
            </a:r>
            <a:r>
              <a:rPr lang="zh-CN" altLang="en-US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百度</a:t>
            </a:r>
            <a:r>
              <a:rPr lang="en-US" alt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”</a:t>
            </a:r>
            <a:r>
              <a:rPr lang="zh-CN" altLang="en-US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，</a:t>
            </a:r>
            <a:r>
              <a:rPr lang="en-US" alt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“goole”</a:t>
            </a:r>
            <a:r>
              <a:rPr lang="zh-CN" altLang="en-US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。</a:t>
            </a:r>
            <a:r>
              <a:rPr lang="zh-CN" altLang="en-US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而我们在日常生活中有多多少少的机会去接触这样的大模型。因此，</a:t>
            </a:r>
            <a:r>
              <a:rPr lang="zh-CN" altLang="en-US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训练一个在应答，聊天方面语气比较类人的大模型就十分有必要。</a:t>
            </a:r>
            <a:endParaRPr lang="zh-CN" altLang="en-US" sz="16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项目</a:t>
            </a: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背景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3226435"/>
            <a:ext cx="3971925" cy="1377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4683760"/>
            <a:ext cx="213995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3685540"/>
            <a:ext cx="1511300" cy="615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50" y="4604385"/>
            <a:ext cx="1339850" cy="7302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319905" y="4256405"/>
            <a:ext cx="2986405" cy="7423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32705" y="4015740"/>
            <a:ext cx="931545" cy="33718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60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数据集</a:t>
            </a:r>
            <a:endParaRPr lang="zh-CN" altLang="en-US" sz="160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094951"/>
            <a:ext cx="3119120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>
                <a:solidFill>
                  <a:srgbClr val="FFFFFF"/>
                </a:solidFill>
              </a:rPr>
              <a:t> </a:t>
            </a:r>
            <a:r>
              <a:rPr lang="zh-CN" altLang="en-US" sz="5400" b="1" dirty="0">
                <a:solidFill>
                  <a:srgbClr val="FFFFFF"/>
                </a:solidFill>
              </a:rPr>
              <a:t>应用</a:t>
            </a:r>
            <a:r>
              <a:rPr lang="zh-CN" altLang="en-US" sz="5400" b="1" dirty="0">
                <a:solidFill>
                  <a:srgbClr val="FFFFFF"/>
                </a:solidFill>
              </a:rPr>
              <a:t>价值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02</a:t>
              </a:r>
              <a:endParaRPr lang="zh-CN" altLang="en-US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413041" y="1244789"/>
            <a:ext cx="924970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爱莉希雅</a:t>
            </a:r>
            <a:r>
              <a:rPr lang="en-US" altLang="zh-CN" sz="24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lang="zh-CN" altLang="en-US" sz="24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的主要能力有哪些？</a:t>
            </a:r>
            <a:endParaRPr lang="zh-CN" altLang="en-US" sz="24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功能</a:t>
            </a: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设计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12545" y="1995488"/>
            <a:ext cx="5347335" cy="423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：聊天，互动，回答与天气有关的问题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350" y="2859088"/>
            <a:ext cx="5347335" cy="423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：聊天，互动，回答与人生经历有关的问题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2545" y="3631248"/>
            <a:ext cx="5347335" cy="423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：聊天，互动，回答与《崩坏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》有关的问题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581951" y="1171129"/>
            <a:ext cx="9249700" cy="4062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endParaRPr lang="zh-CN" sz="16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  <a:defRPr/>
            </a:pPr>
            <a:endParaRPr lang="zh-CN" sz="16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爱莉希雅</a:t>
            </a:r>
            <a:r>
              <a:rPr lang="en-US" alt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10</a:t>
            </a:r>
            <a:r>
              <a:rPr sz="1600">
                <a:solidFill>
                  <a:srgbClr val="FFFF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对</a:t>
            </a:r>
            <a:r>
              <a:rPr 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青年</a:t>
            </a:r>
            <a:r>
              <a:rPr sz="1600">
                <a:solidFill>
                  <a:srgbClr val="FFFF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有</a:t>
            </a:r>
            <a:r>
              <a:rPr 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积极的影响</a:t>
            </a:r>
            <a:r>
              <a:rPr lang="zh-CN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，作为模型的人物形象，她鼓励青年一代要有乐观心态，对新事物有</a:t>
            </a:r>
            <a:r>
              <a:rPr lang="zh-CN" altLang="en-US" sz="160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积极向上的态度，以及乐观豁达的人生态度，和她对友情、爱情、成长和梦想的深刻理解。希望她能改善和治愈那些有消极态度，心灵受伤的人。</a:t>
            </a:r>
            <a:endParaRPr lang="zh-CN" altLang="en-US" sz="160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sz="1600">
                <a:solidFill>
                  <a:srgbClr val="FFFF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社会价值和商业价值：</a:t>
            </a:r>
            <a:r>
              <a:rPr lang="zh-CN" sz="160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+mn-ea"/>
              </a:rPr>
              <a:t>我希望这个模型是开源的，而非付费，让更多的人摆脱消极态度，积极面对生活。</a:t>
            </a:r>
            <a:endParaRPr 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indent="457200">
              <a:lnSpc>
                <a:spcPct val="150000"/>
              </a:lnSpc>
              <a:defRPr/>
            </a:pPr>
            <a:endParaRPr lang="zh-CN" sz="160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sz="160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sz="1600">
              <a:solidFill>
                <a:schemeClr val="bg1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sz="160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</a:t>
            </a: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价值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02355" y="1805007"/>
            <a:ext cx="7163228" cy="2002172"/>
          </a:xfrm>
          <a:prstGeom prst="roundRect">
            <a:avLst>
              <a:gd name="adj" fmla="val 12814"/>
            </a:avLst>
          </a:prstGeom>
          <a:solidFill>
            <a:srgbClr val="20252D">
              <a:alpha val="76000"/>
            </a:srgbClr>
          </a:solidFill>
          <a:ln>
            <a:noFill/>
          </a:ln>
          <a:effectLst>
            <a:outerShdw blurRad="571271" dist="50800" dir="5400000" sx="100004" sy="100004" algn="ctr" rotWithShape="0">
              <a:srgbClr val="2F5597">
                <a:alpha val="4097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07235" y="3642317"/>
            <a:ext cx="7163228" cy="1337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518" y="2094951"/>
            <a:ext cx="3119120" cy="10883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>
                <a:solidFill>
                  <a:srgbClr val="FFFFFF"/>
                </a:solidFill>
              </a:rPr>
              <a:t> </a:t>
            </a:r>
            <a:r>
              <a:rPr lang="zh-CN" altLang="en-US" sz="5400" b="1" dirty="0">
                <a:solidFill>
                  <a:srgbClr val="FFFFFF"/>
                </a:solidFill>
              </a:rPr>
              <a:t>技术</a:t>
            </a:r>
            <a:r>
              <a:rPr lang="zh-CN" altLang="en-US" sz="5400" b="1" dirty="0">
                <a:solidFill>
                  <a:srgbClr val="FFFFFF"/>
                </a:solidFill>
              </a:rPr>
              <a:t>方案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20264" y="2217156"/>
            <a:ext cx="1353657" cy="1061780"/>
            <a:chOff x="5144929" y="1418331"/>
            <a:chExt cx="414027" cy="324754"/>
          </a:xfrm>
        </p:grpSpPr>
        <p:sp>
          <p:nvSpPr>
            <p:cNvPr id="12" name="圆角矩形 11"/>
            <p:cNvSpPr/>
            <p:nvPr/>
          </p:nvSpPr>
          <p:spPr>
            <a:xfrm>
              <a:off x="5144929" y="1418331"/>
              <a:ext cx="333491" cy="3247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FCFC"/>
                </a:gs>
                <a:gs pos="100000">
                  <a:srgbClr val="2F79E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55549" y="1443044"/>
              <a:ext cx="403407" cy="28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spc="-150" dirty="0">
                  <a:latin typeface="Source Han Sans SC Heavy" panose="020B0500000000000000" pitchFamily="34" charset="-128"/>
                  <a:ea typeface="Source Han Sans SC Heavy" panose="020B0500000000000000" pitchFamily="34" charset="-128"/>
                </a:rPr>
                <a:t>03</a:t>
              </a:r>
              <a:endParaRPr lang="zh-CN" altLang="en-US" sz="5400" b="1" spc="-150" dirty="0">
                <a:latin typeface="Source Han Sans SC Heavy" panose="020B0500000000000000" pitchFamily="34" charset="-128"/>
                <a:ea typeface="Source Han Sans SC Heavy" panose="020B0500000000000000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3"/>
          <p:cNvSpPr txBox="1"/>
          <p:nvPr/>
        </p:nvSpPr>
        <p:spPr>
          <a:xfrm>
            <a:off x="678180" y="1080135"/>
            <a:ext cx="2744470" cy="561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solidFill>
                  <a:srgbClr val="FFFF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lang="zh-CN" altLang="en-US" sz="2400">
                <a:solidFill>
                  <a:srgbClr val="FFFF00"/>
                </a:solidFill>
                <a:latin typeface="Source Han Sans SC" panose="020B0500000000000000" pitchFamily="34" charset="-128"/>
                <a:ea typeface="宋体" panose="02010600030101010101" pitchFamily="2" charset="-122"/>
              </a:rPr>
              <a:t>：构建数据集</a:t>
            </a:r>
            <a:endParaRPr lang="zh-CN" altLang="en-US" sz="2400">
              <a:solidFill>
                <a:srgbClr val="FFFF00"/>
              </a:solidFill>
              <a:latin typeface="Source Han Sans SC" panose="020B0500000000000000" pitchFamily="34" charset="-128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43821" y="-182775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-401781" y="307286"/>
            <a:ext cx="3948546" cy="554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FCFC"/>
              </a:gs>
              <a:gs pos="100000">
                <a:srgbClr val="2F79E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81675" y="325304"/>
            <a:ext cx="2840398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数据方案</a:t>
            </a:r>
            <a:endParaRPr lang="zh-CN" altLang="en-US" sz="2800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43821" y="-183036"/>
            <a:ext cx="734291" cy="174567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4005" y="1783080"/>
            <a:ext cx="4342130" cy="306197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）我在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Github,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魔搭，星火平台均未找到爱莉希雅文字数据集，需要我亲自创建，目前仅存在有相关的爱莉希雅语音模型。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en-US" altLang="zh-CN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）将网络上的有关爱莉希雅的语言进行收集整理，得到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txt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</a:t>
            </a:r>
            <a:endParaRPr lang="zh-CN" altLang="en-US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017770" y="841375"/>
            <a:ext cx="4066540" cy="232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5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6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7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8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9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COMMONDATA" val="eyJoZGlkIjoiMjk3ODU2NTkzODRjNWFlMjU0YWE4NTZjYzY0Njk5Y2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0</TotalTime>
  <Words>2581</Words>
  <Application>WPS 演示</Application>
  <PresentationFormat>自定义</PresentationFormat>
  <Paragraphs>208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Source Han Sans SC Bold</vt:lpstr>
      <vt:lpstr>Yu Gothic UI</vt:lpstr>
      <vt:lpstr>Source Han Sans SC Heavy</vt:lpstr>
      <vt:lpstr>阿里巴巴普惠体 B</vt:lpstr>
      <vt:lpstr>Source Han Sans SC</vt:lpstr>
      <vt:lpstr>Arial Bold</vt:lpstr>
      <vt:lpstr>Arial Unicode MS</vt:lpstr>
      <vt:lpstr>等线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x00000</cp:lastModifiedBy>
  <cp:revision>868</cp:revision>
  <cp:lastPrinted>2024-12-14T17:30:00Z</cp:lastPrinted>
  <dcterms:created xsi:type="dcterms:W3CDTF">2024-12-14T17:30:00Z</dcterms:created>
  <dcterms:modified xsi:type="dcterms:W3CDTF">2024-12-20T18:33:48Z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15C6C508C8334CA6E1A05D6715C1F75C_43</vt:lpwstr>
  </property>
</Properties>
</file>