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4"/>
  </p:sldMasterIdLst>
  <p:notesMasterIdLst>
    <p:notesMasterId r:id="rId43"/>
  </p:notesMasterIdLst>
  <p:handoutMasterIdLst>
    <p:handoutMasterId r:id="rId44"/>
  </p:handoutMasterIdLst>
  <p:sldIdLst>
    <p:sldId id="260" r:id="rId5"/>
    <p:sldId id="258" r:id="rId6"/>
    <p:sldId id="259" r:id="rId7"/>
    <p:sldId id="261" r:id="rId8"/>
    <p:sldId id="262" r:id="rId9"/>
    <p:sldId id="263" r:id="rId10"/>
    <p:sldId id="294" r:id="rId11"/>
    <p:sldId id="264" r:id="rId12"/>
    <p:sldId id="290" r:id="rId13"/>
    <p:sldId id="265" r:id="rId14"/>
    <p:sldId id="266" r:id="rId15"/>
    <p:sldId id="267" r:id="rId16"/>
    <p:sldId id="291" r:id="rId17"/>
    <p:sldId id="268" r:id="rId18"/>
    <p:sldId id="269" r:id="rId19"/>
    <p:sldId id="270" r:id="rId20"/>
    <p:sldId id="271" r:id="rId21"/>
    <p:sldId id="272" r:id="rId22"/>
    <p:sldId id="292" r:id="rId23"/>
    <p:sldId id="295" r:id="rId24"/>
    <p:sldId id="273" r:id="rId25"/>
    <p:sldId id="274" r:id="rId26"/>
    <p:sldId id="275" r:id="rId27"/>
    <p:sldId id="276" r:id="rId28"/>
    <p:sldId id="293" r:id="rId29"/>
    <p:sldId id="277" r:id="rId30"/>
    <p:sldId id="278" r:id="rId31"/>
    <p:sldId id="280" r:id="rId32"/>
    <p:sldId id="279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72B1B28C-304F-436C-8D86-CC017C3D8F13}">
          <p14:sldIdLst>
            <p14:sldId id="260"/>
            <p14:sldId id="258"/>
            <p14:sldId id="259"/>
            <p14:sldId id="261"/>
            <p14:sldId id="262"/>
            <p14:sldId id="263"/>
            <p14:sldId id="294"/>
            <p14:sldId id="264"/>
            <p14:sldId id="290"/>
            <p14:sldId id="265"/>
            <p14:sldId id="266"/>
            <p14:sldId id="267"/>
            <p14:sldId id="291"/>
            <p14:sldId id="268"/>
            <p14:sldId id="269"/>
            <p14:sldId id="270"/>
            <p14:sldId id="271"/>
            <p14:sldId id="272"/>
            <p14:sldId id="292"/>
            <p14:sldId id="295"/>
            <p14:sldId id="273"/>
            <p14:sldId id="274"/>
            <p14:sldId id="275"/>
            <p14:sldId id="276"/>
            <p14:sldId id="293"/>
            <p14:sldId id="277"/>
            <p14:sldId id="278"/>
            <p14:sldId id="280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618"/>
    <a:srgbClr val="4C1959"/>
    <a:srgbClr val="313650"/>
    <a:srgbClr val="303650"/>
    <a:srgbClr val="7F6CA1"/>
    <a:srgbClr val="B093C6"/>
    <a:srgbClr val="6DC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104" d="100"/>
          <a:sy n="104" d="100"/>
        </p:scale>
        <p:origin x="144" y="324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FCBEF15-C752-491B-BC63-7008A4E5F0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4987BB-7EEA-4E2F-9228-848C016B0F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6A5637-1236-4F44-BD13-33C4C00FFBC3}" type="datetime1">
              <a:rPr lang="it-IT" smtClean="0"/>
              <a:t>18/07/2022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B723BF-48D1-419D-BAFD-C5899BE3C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4BF3D9-AC7E-49FC-8DF3-6723155766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1A929E-EA25-42CD-8945-F59A16B9673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92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4DB50-5FAD-4170-969B-C8ECBF6C7A2C}" type="datetime1">
              <a:rPr lang="it-IT" noProof="0" smtClean="0"/>
              <a:pPr/>
              <a:t>18/07/2022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44652E4-5120-44D6-918A-894636DEFCB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734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7554448-43AF-2197-6987-B77C4AE0F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946D2F-3810-382C-0D1A-3092076A75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8290A3-AAB1-E6B5-438F-9EDD32AC929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C51BCA-2B30-4ACC-A167-293E8C4EAB1C}" type="slidenum">
              <a:t>2</a:t>
            </a:fld>
            <a:endParaRPr lang="it-I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7326102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3723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73166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8884982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1698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9469251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8288766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31875155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F6A6FE-9F56-40E5-BBA6-0B630FE22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82" y="560991"/>
            <a:ext cx="10762332" cy="1004057"/>
          </a:xfrm>
        </p:spPr>
        <p:txBody>
          <a:bodyPr rtlCol="0" anchor="b">
            <a:normAutofit/>
          </a:bodyPr>
          <a:lstStyle>
            <a:lvl1pPr algn="l">
              <a:defRPr sz="5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F1E879-9DF7-4DA7-85AC-CB56A8C0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71667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rgbClr val="3136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006BC-654D-4398-BB52-44965C9C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73231" y="5942541"/>
            <a:ext cx="2743200" cy="153135"/>
          </a:xfrm>
        </p:spPr>
        <p:txBody>
          <a:bodyPr rtlCol="0"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D33390-B4DE-4B11-A7FB-79925DE8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73001-7276-491C-9F48-01FA5E71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71986FB-BF6D-4B98-ACDD-AD2C255FA969}"/>
              </a:ext>
            </a:extLst>
          </p:cNvPr>
          <p:cNvCxnSpPr/>
          <p:nvPr userDrawn="1"/>
        </p:nvCxnSpPr>
        <p:spPr>
          <a:xfrm>
            <a:off x="930604" y="1640756"/>
            <a:ext cx="8069918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BED13A07-F0A8-43F7-B682-245A3F0AE53C}"/>
              </a:ext>
            </a:extLst>
          </p:cNvPr>
          <p:cNvCxnSpPr>
            <a:cxnSpLocks/>
          </p:cNvCxnSpPr>
          <p:nvPr userDrawn="1"/>
        </p:nvCxnSpPr>
        <p:spPr>
          <a:xfrm>
            <a:off x="506061" y="3437723"/>
            <a:ext cx="11220501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e 118">
            <a:extLst>
              <a:ext uri="{FF2B5EF4-FFF2-40B4-BE49-F238E27FC236}">
                <a16:creationId xmlns:a16="http://schemas.microsoft.com/office/drawing/2014/main" id="{5626E3A0-4546-4CF6-A4F2-DEF7D1CD1FF9}"/>
              </a:ext>
            </a:extLst>
          </p:cNvPr>
          <p:cNvSpPr/>
          <p:nvPr userDrawn="1"/>
        </p:nvSpPr>
        <p:spPr>
          <a:xfrm>
            <a:off x="1425686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7E2518BE-4FE7-462F-896E-F7A1045CBC7F}"/>
              </a:ext>
            </a:extLst>
          </p:cNvPr>
          <p:cNvSpPr/>
          <p:nvPr userDrawn="1"/>
        </p:nvSpPr>
        <p:spPr>
          <a:xfrm>
            <a:off x="9485991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D13B079D-42A1-4B9D-A7F1-282A0DD6008D}"/>
              </a:ext>
            </a:extLst>
          </p:cNvPr>
          <p:cNvSpPr/>
          <p:nvPr userDrawn="1"/>
        </p:nvSpPr>
        <p:spPr>
          <a:xfrm>
            <a:off x="3447869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5265D1BF-A6B7-4058-A96A-F0F1C76D8517}"/>
              </a:ext>
            </a:extLst>
          </p:cNvPr>
          <p:cNvSpPr/>
          <p:nvPr userDrawn="1"/>
        </p:nvSpPr>
        <p:spPr>
          <a:xfrm>
            <a:off x="5460576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0A1987E3-E256-4CF7-9FE6-0446D4E40179}"/>
              </a:ext>
            </a:extLst>
          </p:cNvPr>
          <p:cNvSpPr/>
          <p:nvPr userDrawn="1"/>
        </p:nvSpPr>
        <p:spPr>
          <a:xfrm>
            <a:off x="7473283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5" name="Segnaposto testo 45">
            <a:extLst>
              <a:ext uri="{FF2B5EF4-FFF2-40B4-BE49-F238E27FC236}">
                <a16:creationId xmlns:a16="http://schemas.microsoft.com/office/drawing/2014/main" id="{62F3EA0C-FA8C-40D1-9BE6-30DACB1AB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6622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126" name="Segnaposto testo 47">
            <a:extLst>
              <a:ext uri="{FF2B5EF4-FFF2-40B4-BE49-F238E27FC236}">
                <a16:creationId xmlns:a16="http://schemas.microsoft.com/office/drawing/2014/main" id="{B62F6384-D912-4754-AC82-81F6ED586B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26622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127" name="Segnaposto testo 45">
            <a:extLst>
              <a:ext uri="{FF2B5EF4-FFF2-40B4-BE49-F238E27FC236}">
                <a16:creationId xmlns:a16="http://schemas.microsoft.com/office/drawing/2014/main" id="{E4557023-E1DB-4099-92BE-5DD6EDC0A5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86927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128" name="Segnaposto testo 47">
            <a:extLst>
              <a:ext uri="{FF2B5EF4-FFF2-40B4-BE49-F238E27FC236}">
                <a16:creationId xmlns:a16="http://schemas.microsoft.com/office/drawing/2014/main" id="{1394A278-B5EB-4D0C-B858-6C4854D605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6927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129" name="Segnaposto testo 45">
            <a:extLst>
              <a:ext uri="{FF2B5EF4-FFF2-40B4-BE49-F238E27FC236}">
                <a16:creationId xmlns:a16="http://schemas.microsoft.com/office/drawing/2014/main" id="{9A0EBBF7-4D6F-4416-9A72-43656E408A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1698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130" name="Segnaposto testo 47">
            <a:extLst>
              <a:ext uri="{FF2B5EF4-FFF2-40B4-BE49-F238E27FC236}">
                <a16:creationId xmlns:a16="http://schemas.microsoft.com/office/drawing/2014/main" id="{E1D2E97C-7283-4D56-B845-31416A53E3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1698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131" name="Segnaposto testo 45">
            <a:extLst>
              <a:ext uri="{FF2B5EF4-FFF2-40B4-BE49-F238E27FC236}">
                <a16:creationId xmlns:a16="http://schemas.microsoft.com/office/drawing/2014/main" id="{C7FAD635-CC52-4D35-948F-3C282B8B1D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56774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132" name="Segnaposto testo 47">
            <a:extLst>
              <a:ext uri="{FF2B5EF4-FFF2-40B4-BE49-F238E27FC236}">
                <a16:creationId xmlns:a16="http://schemas.microsoft.com/office/drawing/2014/main" id="{03B8B604-1193-4627-A082-F0D9A60542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56774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133" name="Segnaposto testo 45">
            <a:extLst>
              <a:ext uri="{FF2B5EF4-FFF2-40B4-BE49-F238E27FC236}">
                <a16:creationId xmlns:a16="http://schemas.microsoft.com/office/drawing/2014/main" id="{BCD8CA83-EDAF-4BB0-B4B2-ACB5B3FABA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71850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134" name="Segnaposto testo 47">
            <a:extLst>
              <a:ext uri="{FF2B5EF4-FFF2-40B4-BE49-F238E27FC236}">
                <a16:creationId xmlns:a16="http://schemas.microsoft.com/office/drawing/2014/main" id="{9E430891-2780-4B5A-85BC-72B8844790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71850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it-IT" noProof="0" dirty="0"/>
              <a:t>Mese</a:t>
            </a:r>
          </a:p>
        </p:txBody>
      </p: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AA3E97EF-FE6B-480C-959B-7280D4585FF1}"/>
              </a:ext>
            </a:extLst>
          </p:cNvPr>
          <p:cNvCxnSpPr/>
          <p:nvPr userDrawn="1"/>
        </p:nvCxnSpPr>
        <p:spPr>
          <a:xfrm>
            <a:off x="1327206" y="4723438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0F3B62EE-A564-46ED-B447-638921DB62E8}"/>
              </a:ext>
            </a:extLst>
          </p:cNvPr>
          <p:cNvCxnSpPr/>
          <p:nvPr userDrawn="1"/>
        </p:nvCxnSpPr>
        <p:spPr>
          <a:xfrm>
            <a:off x="9389110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id="{ED3A1797-7173-43F0-96BB-5B2509B07D40}"/>
              </a:ext>
            </a:extLst>
          </p:cNvPr>
          <p:cNvCxnSpPr/>
          <p:nvPr userDrawn="1"/>
        </p:nvCxnSpPr>
        <p:spPr>
          <a:xfrm>
            <a:off x="3342682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8F57D6FD-153E-4271-A26B-6B7B47B56BC4}"/>
              </a:ext>
            </a:extLst>
          </p:cNvPr>
          <p:cNvCxnSpPr/>
          <p:nvPr userDrawn="1"/>
        </p:nvCxnSpPr>
        <p:spPr>
          <a:xfrm>
            <a:off x="5358158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146">
            <a:extLst>
              <a:ext uri="{FF2B5EF4-FFF2-40B4-BE49-F238E27FC236}">
                <a16:creationId xmlns:a16="http://schemas.microsoft.com/office/drawing/2014/main" id="{2DECBFAE-DE37-481F-AC90-D235D81CA640}"/>
              </a:ext>
            </a:extLst>
          </p:cNvPr>
          <p:cNvCxnSpPr/>
          <p:nvPr userDrawn="1"/>
        </p:nvCxnSpPr>
        <p:spPr>
          <a:xfrm>
            <a:off x="7373634" y="4719186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Segnaposto immagine 60">
            <a:extLst>
              <a:ext uri="{FF2B5EF4-FFF2-40B4-BE49-F238E27FC236}">
                <a16:creationId xmlns:a16="http://schemas.microsoft.com/office/drawing/2014/main" id="{AC1E6DBA-4961-406D-AC16-A1FBE347F6B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64650" y="869401"/>
            <a:ext cx="969264" cy="969264"/>
          </a:xfrm>
          <a:prstGeom prst="ellipse">
            <a:avLst/>
          </a:prstGeo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2" name="Segnaposto testo 150">
            <a:extLst>
              <a:ext uri="{FF2B5EF4-FFF2-40B4-BE49-F238E27FC236}">
                <a16:creationId xmlns:a16="http://schemas.microsoft.com/office/drawing/2014/main" id="{AF955F46-550D-4FBD-949A-CAB1780A81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1726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5" name="Segnaposto testo 153">
            <a:extLst>
              <a:ext uri="{FF2B5EF4-FFF2-40B4-BE49-F238E27FC236}">
                <a16:creationId xmlns:a16="http://schemas.microsoft.com/office/drawing/2014/main" id="{7EA772E2-9F56-4EFF-9C41-27E673E905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48994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it-IT" noProof="0" dirty="0"/>
              <a:t>Passaggio 1</a:t>
            </a:r>
          </a:p>
        </p:txBody>
      </p:sp>
      <p:sp>
        <p:nvSpPr>
          <p:cNvPr id="156" name="Segnaposto testo 150">
            <a:extLst>
              <a:ext uri="{FF2B5EF4-FFF2-40B4-BE49-F238E27FC236}">
                <a16:creationId xmlns:a16="http://schemas.microsoft.com/office/drawing/2014/main" id="{9E3D3168-A898-4150-AF7E-862B31691E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85235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7" name="Segnaposto testo 153">
            <a:extLst>
              <a:ext uri="{FF2B5EF4-FFF2-40B4-BE49-F238E27FC236}">
                <a16:creationId xmlns:a16="http://schemas.microsoft.com/office/drawing/2014/main" id="{BA9C2567-2AF9-4A73-8B7C-5B63B5C2B6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17698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it-IT" noProof="0" dirty="0"/>
              <a:t>Passaggio 5</a:t>
            </a:r>
          </a:p>
        </p:txBody>
      </p:sp>
      <p:sp>
        <p:nvSpPr>
          <p:cNvPr id="158" name="Segnaposto testo 150">
            <a:extLst>
              <a:ext uri="{FF2B5EF4-FFF2-40B4-BE49-F238E27FC236}">
                <a16:creationId xmlns:a16="http://schemas.microsoft.com/office/drawing/2014/main" id="{DA2B3D14-3067-45E6-9BBE-133B7365D7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37603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9" name="Segnaposto testo 153">
            <a:extLst>
              <a:ext uri="{FF2B5EF4-FFF2-40B4-BE49-F238E27FC236}">
                <a16:creationId xmlns:a16="http://schemas.microsoft.com/office/drawing/2014/main" id="{AD3DE571-16BA-4C29-B339-2DE7A54C115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66170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it-IT" noProof="0" dirty="0"/>
              <a:t>Passaggio 2</a:t>
            </a:r>
          </a:p>
        </p:txBody>
      </p:sp>
      <p:sp>
        <p:nvSpPr>
          <p:cNvPr id="160" name="Segnaposto testo 150">
            <a:extLst>
              <a:ext uri="{FF2B5EF4-FFF2-40B4-BE49-F238E27FC236}">
                <a16:creationId xmlns:a16="http://schemas.microsoft.com/office/drawing/2014/main" id="{D9FE4127-9BA3-4B00-9BBC-67A05E58DA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53480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61" name="Segnaposto testo 153">
            <a:extLst>
              <a:ext uri="{FF2B5EF4-FFF2-40B4-BE49-F238E27FC236}">
                <a16:creationId xmlns:a16="http://schemas.microsoft.com/office/drawing/2014/main" id="{88D6F3B6-2D7F-49D3-96A4-AA7B23F2A6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346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it-IT" noProof="0" dirty="0"/>
              <a:t>Passaggio 3</a:t>
            </a:r>
          </a:p>
        </p:txBody>
      </p:sp>
      <p:sp>
        <p:nvSpPr>
          <p:cNvPr id="162" name="Segnaposto testo 150">
            <a:extLst>
              <a:ext uri="{FF2B5EF4-FFF2-40B4-BE49-F238E27FC236}">
                <a16:creationId xmlns:a16="http://schemas.microsoft.com/office/drawing/2014/main" id="{E6DF83B4-F73A-46B0-BC1D-074BF03B3B8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69357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63" name="Segnaposto testo 153">
            <a:extLst>
              <a:ext uri="{FF2B5EF4-FFF2-40B4-BE49-F238E27FC236}">
                <a16:creationId xmlns:a16="http://schemas.microsoft.com/office/drawing/2014/main" id="{45821A5A-E756-4A87-B0C8-A23317B4EFF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00522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it-IT" noProof="0" dirty="0"/>
              <a:t>Passaggio 4</a:t>
            </a:r>
          </a:p>
        </p:txBody>
      </p:sp>
    </p:spTree>
    <p:extLst>
      <p:ext uri="{BB962C8B-B14F-4D97-AF65-F5344CB8AC3E}">
        <p14:creationId xmlns:p14="http://schemas.microsoft.com/office/powerpoint/2010/main" val="136183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753431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471277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8679756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8670348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42138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4689299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740461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1961601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B9B3A1E-2290-4D7D-966B-02D3F4EA9401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AF24F759-2890-4717-B1AF-E04CADEEA4E9}" type="slidenum">
              <a:rPr lang="it-IT" noProof="0" smtClean="0"/>
              <a:pPr/>
              <a:t>‹N›</a:t>
            </a:fld>
            <a:r>
              <a:rPr lang="it-IT" noProof="0"/>
              <a:t> 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7705754-EFDF-44B1-ECCE-C4E798D511A0}"/>
              </a:ext>
            </a:extLst>
          </p:cNvPr>
          <p:cNvSpPr/>
          <p:nvPr userDrawn="1"/>
        </p:nvSpPr>
        <p:spPr>
          <a:xfrm>
            <a:off x="481584" y="461772"/>
            <a:ext cx="11228832" cy="5934456"/>
          </a:xfrm>
          <a:prstGeom prst="rect">
            <a:avLst/>
          </a:prstGeom>
          <a:noFill/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948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25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5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researchgate.net/publication/323035158_Neutron_diffusion?enrichId=rgreq-a57399f36b40678a868f95cd8a7aa5ef-XXX&amp;enrichSource=Y292ZXJQYWdlOzMyMzAzNTE1ODtBUzo4NDQ0NTQ2MjE2MjYzNjhAMTU3ODM0NTA3OTU3OA%3D%3D&amp;el=1_x_2&amp;_esc=publicationCoverPdf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1C3D4-84FA-357F-8CF4-D7A586F89B3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Neutron</a:t>
            </a:r>
            <a:r>
              <a:rPr lang="it-IT" dirty="0"/>
              <a:t> </a:t>
            </a:r>
            <a:r>
              <a:rPr lang="it-IT" dirty="0" err="1"/>
              <a:t>Diffusion</a:t>
            </a:r>
            <a:r>
              <a:rPr lang="it-IT" dirty="0"/>
              <a:t> in </a:t>
            </a:r>
            <a:r>
              <a:rPr lang="it-IT" dirty="0" err="1"/>
              <a:t>Weapons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E84E3D-FB26-2029-B33B-2E8A687F83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BDCB9C2-1DD4-320D-428E-603F422B26B3}"/>
              </a:ext>
            </a:extLst>
          </p:cNvPr>
          <p:cNvSpPr txBox="1">
            <a:spLocks noGrp="1"/>
          </p:cNvSpPr>
          <p:nvPr>
            <p:ph type="body" sz="quarter" idx="16"/>
          </p:nvPr>
        </p:nvSpPr>
        <p:spPr>
          <a:xfrm>
            <a:off x="1445072" y="3121176"/>
            <a:ext cx="1241544" cy="593729"/>
          </a:xfrm>
        </p:spPr>
        <p:txBody>
          <a:bodyPr anchor="b" anchorCtr="1">
            <a:noAutofit/>
          </a:bodyPr>
          <a:lstStyle/>
          <a:p>
            <a:pPr marL="0" lvl="0" indent="0" algn="ctr">
              <a:buNone/>
            </a:pPr>
            <a:r>
              <a:rPr lang="it-IT" sz="1600" b="1" i="0">
                <a:solidFill>
                  <a:srgbClr val="FFFFFF"/>
                </a:solidFill>
                <a:latin typeface="Century Gothic"/>
                <a:hlinkClick r:id="rId2" action="ppaction://hlinksldjump"/>
              </a:rPr>
              <a:t>Historical</a:t>
            </a:r>
          </a:p>
          <a:p>
            <a:pPr marL="0" lvl="0" indent="0" algn="ctr">
              <a:buNone/>
            </a:pPr>
            <a:r>
              <a:rPr lang="it-IT" sz="1600" b="1" i="0">
                <a:solidFill>
                  <a:srgbClr val="FFFFFF"/>
                </a:solidFill>
                <a:latin typeface="Century Gothic"/>
                <a:hlinkClick r:id="rId2" action="ppaction://hlinksldjump"/>
              </a:rPr>
              <a:t>Notes</a:t>
            </a:r>
            <a:endParaRPr lang="it-IT" sz="1600" b="1" i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B49A3E8-2DB4-46FD-B73F-B78E0E1CAA93}"/>
              </a:ext>
            </a:extLst>
          </p:cNvPr>
          <p:cNvSpPr txBox="1">
            <a:spLocks noGrp="1"/>
          </p:cNvSpPr>
          <p:nvPr>
            <p:ph type="body" sz="quarter" idx="17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3773A5E6-BD01-14E3-19EC-8D6E27DDA5D6}"/>
              </a:ext>
            </a:extLst>
          </p:cNvPr>
          <p:cNvSpPr txBox="1">
            <a:spLocks noGrp="1"/>
          </p:cNvSpPr>
          <p:nvPr>
            <p:ph type="body" sz="quarter" idx="18"/>
          </p:nvPr>
        </p:nvSpPr>
        <p:spPr>
          <a:xfrm>
            <a:off x="9486927" y="2915829"/>
            <a:ext cx="1259997" cy="593729"/>
          </a:xfrm>
        </p:spPr>
        <p:txBody>
          <a:bodyPr anchor="b" anchorCtr="1"/>
          <a:lstStyle/>
          <a:p>
            <a:pPr marL="0" lvl="0" indent="0" algn="ctr">
              <a:buNone/>
            </a:pPr>
            <a:r>
              <a:rPr lang="it-IT" sz="1800" b="1" i="0" dirty="0" err="1">
                <a:solidFill>
                  <a:srgbClr val="FFFFFF"/>
                </a:solidFill>
                <a:latin typeface="Century Gothic"/>
                <a:hlinkClick r:id="rId3" action="ppaction://hlinksldjump"/>
              </a:rPr>
              <a:t>Spherical</a:t>
            </a:r>
            <a:endParaRPr lang="it-IT" sz="1800" b="1" i="0" dirty="0">
              <a:solidFill>
                <a:srgbClr val="FFFFFF"/>
              </a:solidFill>
              <a:latin typeface="Century Gothic"/>
              <a:hlinkClick r:id="rId3" action="ppaction://hlinksldjump"/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3B1AFB1-7A8E-F182-3A29-7132FE466D5C}"/>
              </a:ext>
            </a:extLst>
          </p:cNvPr>
          <p:cNvSpPr txBox="1">
            <a:spLocks noGrp="1"/>
          </p:cNvSpPr>
          <p:nvPr>
            <p:ph type="body" sz="quarter" idx="19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CFDFCE94-49D0-9CC5-F12C-FD52428933E3}"/>
              </a:ext>
            </a:extLst>
          </p:cNvPr>
          <p:cNvSpPr txBox="1">
            <a:spLocks noGrp="1"/>
          </p:cNvSpPr>
          <p:nvPr>
            <p:ph type="body" sz="quarter" idx="20"/>
          </p:nvPr>
        </p:nvSpPr>
        <p:spPr/>
        <p:txBody>
          <a:bodyPr anchor="b" anchorCtr="1"/>
          <a:lstStyle/>
          <a:p>
            <a:pPr marL="0" lvl="0" indent="0" algn="ctr">
              <a:buNone/>
            </a:pPr>
            <a:r>
              <a:rPr lang="it-IT" sz="2800" b="1" i="0" dirty="0">
                <a:solidFill>
                  <a:srgbClr val="FFFFFF"/>
                </a:solidFill>
                <a:latin typeface="Century Gothic"/>
                <a:hlinkClick r:id="rId4" action="ppaction://hlinksldjump"/>
              </a:rPr>
              <a:t>Basics</a:t>
            </a:r>
            <a:endParaRPr lang="it-IT" sz="2800" b="1" i="0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55E9AD44-A90E-C2FD-7517-71411CC9F4A5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1936D7E7-8E33-864B-8E93-7F613E099D13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5453344" y="2946800"/>
            <a:ext cx="1259997" cy="593729"/>
          </a:xfrm>
        </p:spPr>
        <p:txBody>
          <a:bodyPr anchor="b" anchorCtr="1"/>
          <a:lstStyle/>
          <a:p>
            <a:pPr marL="0" lvl="0" indent="0" algn="ctr">
              <a:buNone/>
            </a:pPr>
            <a:r>
              <a:rPr lang="it-IT" sz="1800" b="1" i="0" dirty="0">
                <a:solidFill>
                  <a:srgbClr val="FFFFFF"/>
                </a:solidFill>
                <a:latin typeface="Century Gothic"/>
                <a:hlinkClick r:id="rId5" action="ppaction://hlinksldjump"/>
              </a:rPr>
              <a:t>Cartesian</a:t>
            </a:r>
            <a:endParaRPr lang="it-IT" sz="1800" b="1" i="0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6FCA5375-F2AF-102F-8C66-A256DB404D54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F56788BE-F8F7-3A0F-41E9-9E2269309A7C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7464997" y="2926116"/>
            <a:ext cx="1259997" cy="593729"/>
          </a:xfrm>
        </p:spPr>
        <p:txBody>
          <a:bodyPr anchor="b" anchorCtr="1"/>
          <a:lstStyle/>
          <a:p>
            <a:pPr marL="0" lvl="0" indent="0" algn="ctr">
              <a:buNone/>
            </a:pPr>
            <a:r>
              <a:rPr lang="it-IT" sz="1600" b="1" i="0" dirty="0">
                <a:solidFill>
                  <a:srgbClr val="FFFFFF"/>
                </a:solidFill>
                <a:latin typeface="Century Gothic"/>
                <a:hlinkClick r:id="rId6" action="ppaction://hlinksldjump"/>
              </a:rPr>
              <a:t>Cylindrical</a:t>
            </a:r>
            <a:endParaRPr lang="it-IT" sz="1600" b="1" i="0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EA1A7EC9-CA85-8261-F77B-95B39ADB1C6B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B0D60B64-6A21-91C9-FCCA-0B28FFB22D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D3C466ED-909E-F395-F2B6-56C4104E47B4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/>
        <p:txBody>
          <a:bodyPr anchorCtr="1"/>
          <a:lstStyle/>
          <a:p>
            <a:endParaRPr lang="it-IT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429C4C2C-5652-B8BF-589E-5B7C4B99531F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58594A63-3DB6-3224-513F-EA654533EA17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/>
        <p:txBody>
          <a:bodyPr anchorCtr="1"/>
          <a:lstStyle/>
          <a:p>
            <a:endParaRPr lang="it-IT"/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DA77FC4F-D333-981D-775F-A731B39FFBD1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09A287CA-E76C-6AA5-CDBB-FB892803A376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/>
        <p:txBody>
          <a:bodyPr anchorCtr="1"/>
          <a:lstStyle/>
          <a:p>
            <a:endParaRPr lang="it-IT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10041D6A-F800-4C1F-D528-FCA85505220B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6D19430E-F4CF-B88C-0223-2C745C231119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/>
        <p:txBody>
          <a:bodyPr anchorCtr="1"/>
          <a:lstStyle/>
          <a:p>
            <a:endParaRPr lang="it-IT"/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5F938E4B-C362-ECEC-9812-AC558E1F124A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0C3C950E-24D1-2BF2-8381-25547ACB783D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/>
        <p:txBody>
          <a:bodyPr anchorCtr="1"/>
          <a:lstStyle/>
          <a:p>
            <a:endParaRPr lang="it-IT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078B5CE5-D196-C3E3-AAA1-F4870FC777A2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0E2142-4CA9-CF0E-11D4-25D5E67BB0C9}"/>
              </a:ext>
            </a:extLst>
          </p:cNvPr>
          <p:cNvSpPr txBox="1"/>
          <p:nvPr/>
        </p:nvSpPr>
        <p:spPr>
          <a:xfrm>
            <a:off x="8873227" y="5942539"/>
            <a:ext cx="2743200" cy="1531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FB43D5-1BB1-4C04-B780-A5447EF11FEF}" type="datetime1">
              <a:rPr lang="it-IT" sz="1000" b="0" i="1" u="none" strike="noStrike" kern="1200" cap="none" spc="0" baseline="0">
                <a:solidFill>
                  <a:srgbClr val="4C1959"/>
                </a:solidFill>
                <a:uFillTx/>
                <a:latin typeface="Arial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18/07/2022</a:t>
            </a:fld>
            <a:endParaRPr lang="it-IT" sz="1000" b="0" i="1" u="none" strike="noStrike" kern="1200" cap="none" spc="0" baseline="0">
              <a:solidFill>
                <a:srgbClr val="4C1959"/>
              </a:solidFill>
              <a:uFillTx/>
              <a:latin typeface="Arial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F64204-09A6-34C6-CE31-5E444D918733}"/>
              </a:ext>
            </a:extLst>
          </p:cNvPr>
          <p:cNvSpPr txBox="1"/>
          <p:nvPr/>
        </p:nvSpPr>
        <p:spPr>
          <a:xfrm>
            <a:off x="7501627" y="6059372"/>
            <a:ext cx="4114800" cy="2376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000" b="0" i="1" u="none" strike="noStrike" kern="1200" cap="none" spc="0" baseline="0">
              <a:solidFill>
                <a:srgbClr val="4C1959"/>
              </a:solidFill>
              <a:uFillTx/>
              <a:latin typeface="Arial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55158-80CB-EB57-59EC-CB1711F73DE8}"/>
              </a:ext>
            </a:extLst>
          </p:cNvPr>
          <p:cNvSpPr txBox="1"/>
          <p:nvPr/>
        </p:nvSpPr>
        <p:spPr>
          <a:xfrm>
            <a:off x="506065" y="6059408"/>
            <a:ext cx="424546" cy="2375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959F44-3250-4962-951A-DCE1AE2A6D42}" type="slidenum">
              <a:t>1</a:t>
            </a:fld>
            <a:endParaRPr lang="it-IT" sz="1000" b="0" i="1" u="none" strike="noStrike" kern="1200" cap="none" spc="0" baseline="0">
              <a:solidFill>
                <a:srgbClr val="4C195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244F8-E241-9406-0A6C-C9B492AD0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1-D </a:t>
            </a:r>
            <a:r>
              <a:rPr lang="it-IT" dirty="0" err="1"/>
              <a:t>Example</a:t>
            </a:r>
            <a:r>
              <a:rPr lang="it-IT" dirty="0"/>
              <a:t>: </a:t>
            </a:r>
            <a:r>
              <a:rPr lang="it-IT" dirty="0" err="1"/>
              <a:t>Neutron</a:t>
            </a:r>
            <a:r>
              <a:rPr lang="it-IT" dirty="0"/>
              <a:t> </a:t>
            </a:r>
            <a:r>
              <a:rPr lang="it-IT" dirty="0" err="1"/>
              <a:t>Density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984014-C45A-80BE-4086-5ABF20553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675408"/>
            <a:ext cx="10631706" cy="471667"/>
          </a:xfrm>
        </p:spPr>
        <p:txBody>
          <a:bodyPr>
            <a:noAutofit/>
          </a:bodyPr>
          <a:lstStyle/>
          <a:p>
            <a:r>
              <a:rPr lang="it-IT" sz="1200" dirty="0"/>
              <a:t>	</a:t>
            </a:r>
            <a:r>
              <a:rPr lang="it-IT" sz="1200" dirty="0" err="1"/>
              <a:t>int</a:t>
            </a:r>
            <a:r>
              <a:rPr lang="it-IT" sz="1200" dirty="0"/>
              <a:t> </a:t>
            </a:r>
            <a:r>
              <a:rPr lang="it-IT" sz="1200" dirty="0" err="1"/>
              <a:t>NPoints</a:t>
            </a:r>
            <a:r>
              <a:rPr lang="it-IT" sz="1200" dirty="0"/>
              <a:t>=</a:t>
            </a:r>
            <a:r>
              <a:rPr lang="it-IT" sz="1200" dirty="0" err="1"/>
              <a:t>abs</a:t>
            </a:r>
            <a:r>
              <a:rPr lang="it-IT" sz="1200" dirty="0"/>
              <a:t>(L/dx);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int</a:t>
            </a:r>
            <a:r>
              <a:rPr lang="it-IT" sz="1200" dirty="0"/>
              <a:t> </a:t>
            </a:r>
            <a:r>
              <a:rPr lang="it-IT" sz="1200" dirty="0" err="1"/>
              <a:t>NStep</a:t>
            </a:r>
            <a:r>
              <a:rPr lang="it-IT" sz="1200" dirty="0"/>
              <a:t>=</a:t>
            </a:r>
            <a:r>
              <a:rPr lang="it-IT" sz="1200" dirty="0" err="1"/>
              <a:t>abs</a:t>
            </a:r>
            <a:r>
              <a:rPr lang="it-IT" sz="1200" dirty="0"/>
              <a:t>(</a:t>
            </a:r>
            <a:r>
              <a:rPr lang="it-IT" sz="1200" dirty="0" err="1"/>
              <a:t>tfin</a:t>
            </a:r>
            <a:r>
              <a:rPr lang="it-IT" sz="1200" dirty="0"/>
              <a:t>/</a:t>
            </a:r>
            <a:r>
              <a:rPr lang="it-IT" sz="1200" dirty="0" err="1"/>
              <a:t>dt</a:t>
            </a:r>
            <a:r>
              <a:rPr lang="it-IT" sz="1200" dirty="0"/>
              <a:t>);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newfile.open</a:t>
            </a:r>
            <a:r>
              <a:rPr lang="it-IT" sz="1200" dirty="0"/>
              <a:t>("output.</a:t>
            </a:r>
            <a:r>
              <a:rPr lang="it-IT" sz="1200" dirty="0" err="1"/>
              <a:t>txt</a:t>
            </a:r>
            <a:r>
              <a:rPr lang="it-IT" sz="1200" dirty="0"/>
              <a:t>",</a:t>
            </a:r>
            <a:r>
              <a:rPr lang="it-IT" sz="1200" dirty="0" err="1"/>
              <a:t>ios</a:t>
            </a:r>
            <a:r>
              <a:rPr lang="it-IT" sz="1200" dirty="0"/>
              <a:t>::out);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newfile</a:t>
            </a:r>
            <a:r>
              <a:rPr lang="it-IT" sz="1200" dirty="0"/>
              <a:t> &lt;&lt; "n(</a:t>
            </a:r>
            <a:r>
              <a:rPr lang="it-IT" sz="1200" dirty="0" err="1"/>
              <a:t>x,t</a:t>
            </a:r>
            <a:r>
              <a:rPr lang="it-IT" sz="1200" dirty="0"/>
              <a:t>)" &lt;&lt; "	" &lt;&lt; "t" &lt;&lt; "	" &lt;&lt; "x" &lt;&lt; </a:t>
            </a:r>
            <a:r>
              <a:rPr lang="it-IT" sz="1200" dirty="0" err="1"/>
              <a:t>endl</a:t>
            </a:r>
            <a:r>
              <a:rPr lang="it-IT" sz="1200" dirty="0"/>
              <a:t>;</a:t>
            </a:r>
          </a:p>
          <a:p>
            <a:r>
              <a:rPr lang="it-IT" sz="1200" dirty="0"/>
              <a:t>	for (</a:t>
            </a:r>
            <a:r>
              <a:rPr lang="it-IT" sz="1200" dirty="0" err="1"/>
              <a:t>int</a:t>
            </a:r>
            <a:r>
              <a:rPr lang="it-IT" sz="1200" dirty="0"/>
              <a:t> c=1; c&lt;</a:t>
            </a:r>
            <a:r>
              <a:rPr lang="it-IT" sz="1200" dirty="0" err="1"/>
              <a:t>NStep</a:t>
            </a:r>
            <a:r>
              <a:rPr lang="it-IT" sz="1200" dirty="0"/>
              <a:t>; ++c)</a:t>
            </a:r>
          </a:p>
          <a:p>
            <a:r>
              <a:rPr lang="it-IT" sz="1200" dirty="0"/>
              <a:t>	{</a:t>
            </a:r>
          </a:p>
          <a:p>
            <a:r>
              <a:rPr lang="it-IT" sz="1200" dirty="0"/>
              <a:t>		for (</a:t>
            </a:r>
            <a:r>
              <a:rPr lang="it-IT" sz="1200" dirty="0" err="1"/>
              <a:t>int</a:t>
            </a:r>
            <a:r>
              <a:rPr lang="it-IT" sz="1200" dirty="0"/>
              <a:t> i=1; i&lt;</a:t>
            </a:r>
            <a:r>
              <a:rPr lang="it-IT" sz="1200" dirty="0" err="1"/>
              <a:t>NPoints</a:t>
            </a:r>
            <a:r>
              <a:rPr lang="it-IT" sz="1200" dirty="0"/>
              <a:t>; ++i)</a:t>
            </a:r>
          </a:p>
          <a:p>
            <a:r>
              <a:rPr lang="it-IT" sz="1200" dirty="0"/>
              <a:t>		{</a:t>
            </a:r>
          </a:p>
          <a:p>
            <a:r>
              <a:rPr lang="it-IT" sz="1200" dirty="0"/>
              <a:t>			n=0; </a:t>
            </a:r>
          </a:p>
          <a:p>
            <a:r>
              <a:rPr lang="it-IT" sz="1200" dirty="0"/>
              <a:t>			for (p=1;p&lt;N;++p)</a:t>
            </a:r>
          </a:p>
          <a:p>
            <a:r>
              <a:rPr lang="it-IT" sz="1200" dirty="0"/>
              <a:t>			{</a:t>
            </a:r>
          </a:p>
          <a:p>
            <a:r>
              <a:rPr lang="it-IT" sz="1200" dirty="0"/>
              <a:t>				n=</a:t>
            </a:r>
            <a:r>
              <a:rPr lang="it-IT" sz="1200" dirty="0" err="1"/>
              <a:t>n+a</a:t>
            </a:r>
            <a:r>
              <a:rPr lang="it-IT" sz="1200" dirty="0"/>
              <a:t>[p]*</a:t>
            </a:r>
            <a:r>
              <a:rPr lang="it-IT" sz="1200" dirty="0" err="1"/>
              <a:t>exp</a:t>
            </a:r>
            <a:r>
              <a:rPr lang="it-IT" sz="1200" dirty="0"/>
              <a:t>(</a:t>
            </a:r>
            <a:r>
              <a:rPr lang="it-IT" sz="1200" dirty="0" err="1"/>
              <a:t>eta</a:t>
            </a:r>
            <a:r>
              <a:rPr lang="it-IT" sz="1200" dirty="0"/>
              <a:t>*(c*</a:t>
            </a:r>
            <a:r>
              <a:rPr lang="it-IT" sz="1200" dirty="0" err="1"/>
              <a:t>dt</a:t>
            </a:r>
            <a:r>
              <a:rPr lang="it-IT" sz="1200" dirty="0"/>
              <a:t>)-mu*(p*M_PI/L)*(p*M_PI/L)*(c*</a:t>
            </a:r>
            <a:r>
              <a:rPr lang="it-IT" sz="1200" dirty="0" err="1"/>
              <a:t>dt</a:t>
            </a:r>
            <a:r>
              <a:rPr lang="it-IT" sz="1200" dirty="0"/>
              <a:t>))*sin(p*M_PI*i*dx/L);</a:t>
            </a:r>
          </a:p>
          <a:p>
            <a:r>
              <a:rPr lang="it-IT" sz="1200" dirty="0"/>
              <a:t>			}</a:t>
            </a:r>
          </a:p>
          <a:p>
            <a:r>
              <a:rPr lang="it-IT" sz="1200" dirty="0"/>
              <a:t>			</a:t>
            </a:r>
            <a:r>
              <a:rPr lang="it-IT" sz="1200" dirty="0" err="1"/>
              <a:t>newfile</a:t>
            </a:r>
            <a:r>
              <a:rPr lang="it-IT" sz="1200" dirty="0"/>
              <a:t> &lt;&lt; n &lt;&lt; "	" &lt;&lt; c*</a:t>
            </a:r>
            <a:r>
              <a:rPr lang="it-IT" sz="1200" dirty="0" err="1"/>
              <a:t>dt</a:t>
            </a:r>
            <a:r>
              <a:rPr lang="it-IT" sz="1200" dirty="0"/>
              <a:t> &lt;&lt; "	" &lt;&lt; 0+i*dx &lt;&lt; </a:t>
            </a:r>
            <a:r>
              <a:rPr lang="it-IT" sz="1200" dirty="0" err="1"/>
              <a:t>endl</a:t>
            </a:r>
            <a:r>
              <a:rPr lang="it-IT" sz="1200" dirty="0"/>
              <a:t>;	</a:t>
            </a:r>
          </a:p>
          <a:p>
            <a:r>
              <a:rPr lang="it-IT" sz="1200" dirty="0"/>
              <a:t>		};</a:t>
            </a:r>
          </a:p>
          <a:p>
            <a:r>
              <a:rPr lang="it-IT" sz="1200" dirty="0"/>
              <a:t>	};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B15F96-00AC-584E-8CCE-3947DCD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 rtl="0"/>
              <a:t>10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4D1760D9-E809-E734-3C3F-60D55698A1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160F0DC6-76E3-F783-F5D1-A609DB4A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748" y="1565048"/>
            <a:ext cx="5754457" cy="300474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B95B2C-1973-66C0-7728-BE55A66B6CE5}"/>
              </a:ext>
            </a:extLst>
          </p:cNvPr>
          <p:cNvSpPr txBox="1"/>
          <p:nvPr/>
        </p:nvSpPr>
        <p:spPr>
          <a:xfrm>
            <a:off x="9365602" y="4464705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1" dirty="0"/>
              <a:t>Matlab Script</a:t>
            </a:r>
            <a:r>
              <a:rPr lang="it-IT" sz="1000" dirty="0"/>
              <a:t>:</a:t>
            </a:r>
          </a:p>
          <a:p>
            <a:r>
              <a:rPr lang="it-IT" sz="1000" dirty="0"/>
              <a:t>	data = </a:t>
            </a:r>
            <a:r>
              <a:rPr lang="it-IT" sz="1000" dirty="0" err="1"/>
              <a:t>readtable</a:t>
            </a:r>
            <a:r>
              <a:rPr lang="it-IT" sz="1000" dirty="0"/>
              <a:t>('output.txt’);</a:t>
            </a:r>
          </a:p>
          <a:p>
            <a:r>
              <a:rPr lang="it-IT" sz="1000" dirty="0"/>
              <a:t>	A=table2array(data(:,1:3));</a:t>
            </a:r>
          </a:p>
          <a:p>
            <a:r>
              <a:rPr lang="it-IT" sz="1000" dirty="0"/>
              <a:t>	plot3(A(:,3),A(:,2),A(:,1));</a:t>
            </a:r>
          </a:p>
        </p:txBody>
      </p:sp>
    </p:spTree>
    <p:extLst>
      <p:ext uri="{BB962C8B-B14F-4D97-AF65-F5344CB8AC3E}">
        <p14:creationId xmlns:p14="http://schemas.microsoft.com/office/powerpoint/2010/main" val="29993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BDB0E7-EC4E-506F-12C4-9C8EC0AC2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Cartesian 3D: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7C8647FB-7DC2-C104-DE54-BEC7FC2DF5E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333004"/>
              </a:xfrm>
            </p:spPr>
            <p:txBody>
              <a:bodyPr>
                <a:normAutofit/>
              </a:bodyPr>
              <a:lstStyle/>
              <a:p>
                <a:r>
                  <a:rPr lang="it-IT" sz="2000" dirty="0"/>
                  <a:t>We can </a:t>
                </a:r>
                <a:r>
                  <a:rPr lang="it-IT" sz="2000" dirty="0" err="1"/>
                  <a:t>extend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previous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derivation</a:t>
                </a:r>
                <a:r>
                  <a:rPr lang="it-IT" sz="2000" dirty="0"/>
                  <a:t> to multiple </a:t>
                </a:r>
                <a:r>
                  <a:rPr lang="it-IT" sz="2000" dirty="0" err="1"/>
                  <a:t>dimensions</a:t>
                </a:r>
                <a:r>
                  <a:rPr lang="it-IT" sz="2000" dirty="0"/>
                  <a:t>; for </a:t>
                </a:r>
                <a:r>
                  <a:rPr lang="it-IT" sz="2000" dirty="0" err="1"/>
                  <a:t>three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dimensions</a:t>
                </a:r>
                <a:endParaRPr lang="it-IT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00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it-IT" sz="20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it-IT" sz="2000" i="0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z="20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it-IT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i="0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it-IT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it-IT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it-IT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it-IT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it-IT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it-IT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it-IT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it-IT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it-IT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it-IT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it-IT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it-IT" sz="2000" dirty="0"/>
              </a:p>
              <a:p>
                <a:r>
                  <a:rPr lang="it-IT" sz="2000" dirty="0"/>
                  <a:t>For </a:t>
                </a:r>
                <a:r>
                  <a:rPr lang="it-IT" sz="2000" dirty="0" err="1"/>
                  <a:t>shortest</a:t>
                </a:r>
                <a:r>
                  <a:rPr lang="it-IT" sz="2000" dirty="0"/>
                  <a:t> L (p=q=r=1) </a:t>
                </a:r>
                <a:r>
                  <a:rPr lang="it-IT" sz="2000" dirty="0" err="1"/>
                  <a:t>we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have</a:t>
                </a:r>
                <a:endParaRPr lang="it-IT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000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sz="20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it-IT" sz="2000" i="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it-IT" sz="20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000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sz="20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it-IT" sz="2000" i="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it-IT" sz="20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000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sz="200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it-IT" sz="2000" i="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it-IT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0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it-IT" sz="20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it-IT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2000" dirty="0"/>
              </a:p>
              <a:p>
                <a:r>
                  <a:rPr lang="it-IT" sz="2000" dirty="0" err="1"/>
                  <a:t>Which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means</a:t>
                </a:r>
                <a:r>
                  <a:rPr lang="it-IT" sz="2000" dirty="0"/>
                  <a:t> for a </a:t>
                </a:r>
                <a:r>
                  <a:rPr lang="it-IT" sz="2000" dirty="0" err="1"/>
                  <a:t>cubic</a:t>
                </a:r>
                <a:r>
                  <a:rPr lang="it-IT" sz="2000" dirty="0"/>
                  <a:t> box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0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it-IT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7C8647FB-7DC2-C104-DE54-BEC7FC2DF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333004"/>
              </a:xfrm>
              <a:blipFill>
                <a:blip r:embed="rId2"/>
                <a:stretch>
                  <a:fillRect l="-631" t="-8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2DDA67-517D-D1FA-C1D3-188D09CF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5AB06-D19A-12B9-4B10-BB318615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FC93D-78BE-D9C0-3852-C115D5DE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 rtl="0"/>
              <a:t>11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7C2CAB49-E595-57B7-209D-531258730F9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421404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26FECF-C882-FB91-5C6F-A5A127D53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Cartesian 3D: </a:t>
            </a:r>
            <a:r>
              <a:rPr lang="it-IT" dirty="0" err="1"/>
              <a:t>Coefficients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B17F6697-E3F5-59BE-BD5F-D76867667B5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38665"/>
                <a:ext cx="10631706" cy="4043804"/>
              </a:xfrm>
            </p:spPr>
            <p:txBody>
              <a:bodyPr>
                <a:normAutofit/>
              </a:bodyPr>
              <a:lstStyle/>
              <a:p>
                <a:r>
                  <a:rPr lang="it-IT" sz="2000" dirty="0"/>
                  <a:t>For the </a:t>
                </a:r>
                <a:r>
                  <a:rPr lang="it-IT" sz="2000" dirty="0" err="1"/>
                  <a:t>coefficients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we</a:t>
                </a:r>
                <a:r>
                  <a:rPr lang="it-IT" sz="2000" dirty="0"/>
                  <a:t> compute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𝑝𝑞𝑟</m:t>
                          </m:r>
                        </m:sub>
                      </m:sSub>
                      <m:r>
                        <a:rPr lang="it-IT" sz="20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0" dirty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it-IT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sz="2000" i="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limLoc m:val="subSup"/>
                              <m:grow m:val="on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000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2000" i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it-IT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sz="2000" i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sz="20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it-IT" sz="2000" i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sz="200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2000" i="0" dirty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sz="2000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it-IT" sz="2000" i="1" dirty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it-IT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it-IT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den>
                                          </m:f>
                                          <m:r>
                                            <a:rPr lang="it-IT" sz="20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it-IT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 dirty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sz="2000" i="1" dirty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it-IT" sz="2000" i="1" dirty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it-IT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  <m:r>
                                                    <a:rPr lang="it-IT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it-IT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it-IT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it-IT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it-IT" sz="2000" i="0" dirty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2000" i="1" dirty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it-IT" sz="2000" i="1" dirty="0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it-IT" sz="20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  <m:r>
                                                        <a:rPr lang="it-IT" sz="20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it-IT" sz="20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𝐿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it-IT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func>
                                  <m:r>
                                    <a:rPr lang="it-IT" sz="2000" i="0" dirty="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  <m:r>
                                <a:rPr lang="it-IT" sz="2000" i="0" dirty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  <m:r>
                            <a:rPr lang="it-IT" sz="2000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it-IT" sz="2000" dirty="0"/>
              </a:p>
              <a:p>
                <a:r>
                  <a:rPr lang="it-IT" sz="2000" dirty="0"/>
                  <a:t>With </a:t>
                </a:r>
                <a:r>
                  <a:rPr lang="it-IT" sz="2000" dirty="0" err="1"/>
                  <a:t>starting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condition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given</a:t>
                </a:r>
                <a:r>
                  <a:rPr lang="it-IT" sz="2000" dirty="0"/>
                  <a:t>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00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0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0" dirty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it-IT" sz="20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𝑦𝑧</m:t>
                          </m:r>
                        </m:num>
                        <m:den>
                          <m:sSup>
                            <m:sSupPr>
                              <m:ctrlPr>
                                <a:rPr lang="it-IT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sz="2000" i="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it-IT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0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it-IT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0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it-IT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0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sz="2000" dirty="0"/>
              </a:p>
              <a:p>
                <a:r>
                  <a:rPr lang="it-IT" sz="2000" dirty="0" err="1"/>
                  <a:t>We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need</a:t>
                </a:r>
                <a:r>
                  <a:rPr lang="it-IT" sz="2000" dirty="0"/>
                  <a:t> to compute </a:t>
                </a:r>
                <a:r>
                  <a:rPr lang="it-IT" sz="2000" dirty="0" err="1"/>
                  <a:t>those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coefficients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numerically</a:t>
                </a:r>
                <a:endParaRPr lang="it-IT" sz="20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B17F6697-E3F5-59BE-BD5F-D76867667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38665"/>
                <a:ext cx="10631706" cy="4043804"/>
              </a:xfrm>
              <a:blipFill>
                <a:blip r:embed="rId2"/>
                <a:stretch>
                  <a:fillRect l="-631" t="-10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4A5A12-CF59-63E0-A842-BEA87889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5A9339-1805-D01F-9B77-8F5D8750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50AA2-1259-9152-93CE-9634EEA1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 rtl="0"/>
              <a:t>12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507889F0-12D6-D91E-053C-37291EAFDEA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381370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3DB69-E519-84E3-9558-3F8F08030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Cartesian 3D: </a:t>
            </a:r>
            <a:r>
              <a:rPr lang="it-IT" dirty="0" err="1"/>
              <a:t>Functions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363C79-B2B2-BDB4-49A0-FD24A0B30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following </a:t>
            </a:r>
            <a:r>
              <a:rPr lang="it-IT" dirty="0" err="1"/>
              <a:t>functions</a:t>
            </a:r>
            <a:r>
              <a:rPr lang="it-IT" dirty="0"/>
              <a:t>:</a:t>
            </a:r>
          </a:p>
          <a:p>
            <a:r>
              <a:rPr lang="it-IT" sz="1400" dirty="0"/>
              <a:t>double </a:t>
            </a:r>
            <a:r>
              <a:rPr lang="it-IT" sz="1400" dirty="0" err="1"/>
              <a:t>Function</a:t>
            </a:r>
            <a:r>
              <a:rPr lang="it-IT" sz="1400" dirty="0"/>
              <a:t> (double x, double y, double z)</a:t>
            </a:r>
          </a:p>
          <a:p>
            <a:r>
              <a:rPr lang="it-IT" sz="1400" dirty="0"/>
              <a:t>{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return</a:t>
            </a:r>
            <a:r>
              <a:rPr lang="it-IT" sz="1400" dirty="0"/>
              <a:t> (1 -( x / L ) ) *(1 -( y / L ) ) * (1 -( z / L ) ) * x * y * z /</a:t>
            </a:r>
            <a:r>
              <a:rPr lang="it-IT" sz="1400" dirty="0" err="1"/>
              <a:t>pow</a:t>
            </a:r>
            <a:r>
              <a:rPr lang="it-IT" sz="1400" dirty="0"/>
              <a:t>(( L /2),3); //The </a:t>
            </a:r>
            <a:r>
              <a:rPr lang="it-IT" sz="1400" dirty="0" err="1"/>
              <a:t>initial</a:t>
            </a:r>
            <a:r>
              <a:rPr lang="it-IT" sz="1400" dirty="0"/>
              <a:t> </a:t>
            </a:r>
            <a:r>
              <a:rPr lang="it-IT" sz="1400" dirty="0" err="1"/>
              <a:t>condition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time</a:t>
            </a:r>
          </a:p>
          <a:p>
            <a:r>
              <a:rPr lang="it-IT" sz="1400" dirty="0"/>
              <a:t>};</a:t>
            </a:r>
          </a:p>
          <a:p>
            <a:endParaRPr lang="it-IT" sz="1400" dirty="0"/>
          </a:p>
          <a:p>
            <a:r>
              <a:rPr lang="it-IT" sz="1400" dirty="0"/>
              <a:t>double Int (double x, double y, double z) //</a:t>
            </a:r>
            <a:r>
              <a:rPr lang="it-IT" sz="1400" dirty="0" err="1"/>
              <a:t>It's</a:t>
            </a:r>
            <a:r>
              <a:rPr lang="it-IT" sz="1400" dirty="0"/>
              <a:t> way </a:t>
            </a:r>
            <a:r>
              <a:rPr lang="it-IT" sz="1400" dirty="0" err="1"/>
              <a:t>easier</a:t>
            </a:r>
            <a:r>
              <a:rPr lang="it-IT" sz="1400" dirty="0"/>
              <a:t> to </a:t>
            </a:r>
            <a:r>
              <a:rPr lang="it-IT" sz="1400" dirty="0" err="1"/>
              <a:t>define</a:t>
            </a:r>
            <a:r>
              <a:rPr lang="it-IT" sz="1400" dirty="0"/>
              <a:t> the </a:t>
            </a:r>
            <a:r>
              <a:rPr lang="it-IT" sz="1400" dirty="0" err="1"/>
              <a:t>integrand</a:t>
            </a:r>
            <a:r>
              <a:rPr lang="it-IT" sz="1400" dirty="0"/>
              <a:t> like </a:t>
            </a:r>
            <a:r>
              <a:rPr lang="it-IT" sz="1400" dirty="0" err="1"/>
              <a:t>this</a:t>
            </a:r>
            <a:endParaRPr lang="it-IT" sz="1400" dirty="0"/>
          </a:p>
          <a:p>
            <a:r>
              <a:rPr lang="it-IT" sz="1400" dirty="0"/>
              <a:t>{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return</a:t>
            </a:r>
            <a:r>
              <a:rPr lang="it-IT" sz="1400" dirty="0"/>
              <a:t> 8*</a:t>
            </a:r>
            <a:r>
              <a:rPr lang="it-IT" sz="1400" dirty="0" err="1"/>
              <a:t>Function</a:t>
            </a:r>
            <a:r>
              <a:rPr lang="it-IT" sz="1400" dirty="0"/>
              <a:t>(</a:t>
            </a:r>
            <a:r>
              <a:rPr lang="it-IT" sz="1400" dirty="0" err="1"/>
              <a:t>x,y,z</a:t>
            </a:r>
            <a:r>
              <a:rPr lang="it-IT" sz="1400" dirty="0"/>
              <a:t>)*sin(p*M_PI*x/L)*sin(q*M_PI*y/L)*sin(r*M_PI*z/L)/(L*L*L);</a:t>
            </a:r>
          </a:p>
          <a:p>
            <a:r>
              <a:rPr lang="it-IT" sz="1400" dirty="0"/>
              <a:t>}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DBCE2F-AFC1-514F-5F1A-EE45A836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B32BDE-668D-630C-70F4-9EED9605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9A7429FC-85B1-E121-5634-785B4A08E96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156178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613F9-6CD6-E168-9CB8-CED2CED1C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Cartesian 3D: </a:t>
            </a:r>
            <a:r>
              <a:rPr lang="it-IT" dirty="0" err="1"/>
              <a:t>Coefficients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6C479B-AED2-2F18-D7A4-ECEB269A0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3974110"/>
          </a:xfrm>
        </p:spPr>
        <p:txBody>
          <a:bodyPr>
            <a:noAutofit/>
          </a:bodyPr>
          <a:lstStyle/>
          <a:p>
            <a:r>
              <a:rPr lang="it-IT" sz="1050" dirty="0"/>
              <a:t>	Numerics </a:t>
            </a:r>
            <a:r>
              <a:rPr lang="it-IT" sz="1050" dirty="0" err="1"/>
              <a:t>num</a:t>
            </a:r>
            <a:r>
              <a:rPr lang="it-IT" sz="1050" dirty="0"/>
              <a:t>;</a:t>
            </a:r>
          </a:p>
          <a:p>
            <a:r>
              <a:rPr lang="it-IT" sz="1050" dirty="0"/>
              <a:t>	double n;</a:t>
            </a:r>
          </a:p>
          <a:p>
            <a:r>
              <a:rPr lang="it-IT" sz="1050" dirty="0"/>
              <a:t>	for (p=0;p&lt;N;++p)</a:t>
            </a:r>
          </a:p>
          <a:p>
            <a:r>
              <a:rPr lang="it-IT" sz="1050" dirty="0"/>
              <a:t>	{</a:t>
            </a:r>
          </a:p>
          <a:p>
            <a:r>
              <a:rPr lang="it-IT" sz="1050" dirty="0"/>
              <a:t>		for (q=0; q&lt;N; ++q)</a:t>
            </a:r>
          </a:p>
          <a:p>
            <a:r>
              <a:rPr lang="it-IT" sz="1050" dirty="0"/>
              <a:t>		{	</a:t>
            </a:r>
          </a:p>
          <a:p>
            <a:r>
              <a:rPr lang="it-IT" sz="1050" dirty="0"/>
              <a:t>			for (r=0; r&lt;N; ++r)</a:t>
            </a:r>
          </a:p>
          <a:p>
            <a:r>
              <a:rPr lang="it-IT" sz="1050" dirty="0"/>
              <a:t>			{</a:t>
            </a:r>
          </a:p>
          <a:p>
            <a:r>
              <a:rPr lang="it-IT" sz="1050" dirty="0"/>
              <a:t>				a[p][q][r]=</a:t>
            </a:r>
            <a:r>
              <a:rPr lang="it-IT" sz="1050" dirty="0" err="1"/>
              <a:t>num.trapezoidal</a:t>
            </a:r>
            <a:r>
              <a:rPr lang="it-IT" sz="1050" dirty="0"/>
              <a:t>(Int,0,L,0,L,0,L,0.01); </a:t>
            </a:r>
          </a:p>
          <a:p>
            <a:r>
              <a:rPr lang="it-IT" sz="1050" dirty="0"/>
              <a:t>				</a:t>
            </a:r>
            <a:r>
              <a:rPr lang="it-IT" sz="1050" dirty="0" err="1"/>
              <a:t>cout</a:t>
            </a:r>
            <a:r>
              <a:rPr lang="it-IT" sz="1050" dirty="0"/>
              <a:t> &lt;&lt; a[p][q][r] &lt;&lt; "	";</a:t>
            </a:r>
          </a:p>
          <a:p>
            <a:r>
              <a:rPr lang="it-IT" sz="1050" dirty="0"/>
              <a:t>			};</a:t>
            </a:r>
          </a:p>
          <a:p>
            <a:r>
              <a:rPr lang="it-IT" sz="1050" dirty="0"/>
              <a:t>			</a:t>
            </a:r>
            <a:r>
              <a:rPr lang="it-IT" sz="1050" dirty="0" err="1"/>
              <a:t>cout</a:t>
            </a:r>
            <a:r>
              <a:rPr lang="it-IT" sz="1050" dirty="0"/>
              <a:t> &lt;&lt; </a:t>
            </a:r>
            <a:r>
              <a:rPr lang="it-IT" sz="1050" dirty="0" err="1"/>
              <a:t>endl</a:t>
            </a:r>
            <a:r>
              <a:rPr lang="it-IT" sz="1050" dirty="0"/>
              <a:t>;</a:t>
            </a:r>
          </a:p>
          <a:p>
            <a:r>
              <a:rPr lang="it-IT" sz="1050" dirty="0"/>
              <a:t>		}</a:t>
            </a:r>
          </a:p>
          <a:p>
            <a:r>
              <a:rPr lang="it-IT" sz="1050" dirty="0"/>
              <a:t>	};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BC89BE-5D48-7BE0-9053-D9A392D5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A8A5A3-04AC-C00B-0D7F-26CB150B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6882C4-D467-724B-A435-7EFA830B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 rtl="0"/>
              <a:t>14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AF15CFE0-83BF-6C03-0F4B-B8D9BFDB9A6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DFB3F06-6A14-D32E-DC83-12C84B7FE714}"/>
              </a:ext>
            </a:extLst>
          </p:cNvPr>
          <p:cNvSpPr txBox="1"/>
          <p:nvPr/>
        </p:nvSpPr>
        <p:spPr>
          <a:xfrm>
            <a:off x="5883555" y="1719225"/>
            <a:ext cx="60975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double Numerics::</a:t>
            </a:r>
            <a:r>
              <a:rPr lang="it-IT" sz="1200" dirty="0" err="1"/>
              <a:t>trapezoidal</a:t>
            </a:r>
            <a:r>
              <a:rPr lang="it-IT" sz="1200" dirty="0"/>
              <a:t>(double (*f)(double, double, double), double </a:t>
            </a:r>
            <a:r>
              <a:rPr lang="it-IT" sz="1200" dirty="0" err="1"/>
              <a:t>ax</a:t>
            </a:r>
            <a:r>
              <a:rPr lang="it-IT" sz="1200" dirty="0"/>
              <a:t>, double </a:t>
            </a:r>
            <a:r>
              <a:rPr lang="it-IT" sz="1200" dirty="0" err="1"/>
              <a:t>bx</a:t>
            </a:r>
            <a:r>
              <a:rPr lang="it-IT" sz="1200" dirty="0"/>
              <a:t>, double </a:t>
            </a:r>
            <a:r>
              <a:rPr lang="it-IT" sz="1200" dirty="0" err="1"/>
              <a:t>ay</a:t>
            </a:r>
            <a:r>
              <a:rPr lang="it-IT" sz="1200" dirty="0"/>
              <a:t>, double by, double </a:t>
            </a:r>
            <a:r>
              <a:rPr lang="it-IT" sz="1200" dirty="0" err="1"/>
              <a:t>az</a:t>
            </a:r>
            <a:r>
              <a:rPr lang="it-IT" sz="1200" dirty="0"/>
              <a:t>, double </a:t>
            </a:r>
            <a:r>
              <a:rPr lang="it-IT" sz="1200" dirty="0" err="1"/>
              <a:t>bz</a:t>
            </a:r>
            <a:r>
              <a:rPr lang="it-IT" sz="1200" dirty="0"/>
              <a:t>, double h)</a:t>
            </a:r>
          </a:p>
          <a:p>
            <a:r>
              <a:rPr lang="it-IT" sz="1200" dirty="0"/>
              <a:t>{</a:t>
            </a:r>
          </a:p>
          <a:p>
            <a:r>
              <a:rPr lang="it-IT" sz="1200" dirty="0"/>
              <a:t>	/**Integral solver </a:t>
            </a:r>
            <a:r>
              <a:rPr lang="it-IT" sz="1200" dirty="0" err="1"/>
              <a:t>that</a:t>
            </a:r>
            <a:r>
              <a:rPr lang="it-IT" sz="1200" dirty="0"/>
              <a:t> </a:t>
            </a:r>
            <a:r>
              <a:rPr lang="it-IT" sz="1200" dirty="0" err="1"/>
              <a:t>uses</a:t>
            </a:r>
            <a:r>
              <a:rPr lang="it-IT" sz="1200" dirty="0"/>
              <a:t> the </a:t>
            </a:r>
            <a:r>
              <a:rPr lang="it-IT" sz="1200" dirty="0" err="1"/>
              <a:t>trapezoidal</a:t>
            </a:r>
            <a:r>
              <a:rPr lang="it-IT" sz="1200" dirty="0"/>
              <a:t> </a:t>
            </a:r>
            <a:r>
              <a:rPr lang="it-IT" sz="1200" dirty="0" err="1"/>
              <a:t>method</a:t>
            </a:r>
            <a:r>
              <a:rPr lang="it-IT" sz="1200" dirty="0"/>
              <a:t>; </a:t>
            </a:r>
            <a:r>
              <a:rPr lang="it-IT" sz="1200" dirty="0" err="1"/>
              <a:t>it</a:t>
            </a:r>
            <a:r>
              <a:rPr lang="it-IT" sz="1200" dirty="0"/>
              <a:t> </a:t>
            </a:r>
            <a:r>
              <a:rPr lang="it-IT" sz="1200" dirty="0" err="1"/>
              <a:t>solves</a:t>
            </a:r>
            <a:r>
              <a:rPr lang="it-IT" sz="1200" dirty="0"/>
              <a:t> </a:t>
            </a:r>
            <a:r>
              <a:rPr lang="it-IT" sz="1200" dirty="0" err="1"/>
              <a:t>between</a:t>
            </a:r>
            <a:r>
              <a:rPr lang="it-IT" sz="1200" dirty="0"/>
              <a:t> [</a:t>
            </a:r>
            <a:r>
              <a:rPr lang="it-IT" sz="1200" dirty="0" err="1"/>
              <a:t>ax,bx</a:t>
            </a:r>
            <a:r>
              <a:rPr lang="it-IT" sz="1200" dirty="0"/>
              <a:t>], [</a:t>
            </a:r>
            <a:r>
              <a:rPr lang="it-IT" sz="1200" dirty="0" err="1"/>
              <a:t>ay,by</a:t>
            </a:r>
            <a:r>
              <a:rPr lang="it-IT" sz="1200" dirty="0"/>
              <a:t>], [</a:t>
            </a:r>
            <a:r>
              <a:rPr lang="it-IT" sz="1200" dirty="0" err="1"/>
              <a:t>az,bz</a:t>
            </a:r>
            <a:r>
              <a:rPr lang="it-IT" sz="1200" dirty="0"/>
              <a:t>] with step </a:t>
            </a:r>
            <a:r>
              <a:rPr lang="it-IT" sz="1200" dirty="0" err="1"/>
              <a:t>distance</a:t>
            </a:r>
            <a:r>
              <a:rPr lang="it-IT" sz="1200" dirty="0"/>
              <a:t> h; </a:t>
            </a:r>
            <a:r>
              <a:rPr lang="it-IT" sz="1200" dirty="0" err="1"/>
              <a:t>it</a:t>
            </a:r>
            <a:r>
              <a:rPr lang="it-IT" sz="1200" dirty="0"/>
              <a:t> </a:t>
            </a:r>
            <a:r>
              <a:rPr lang="it-IT" sz="1200" dirty="0" err="1"/>
              <a:t>solves</a:t>
            </a:r>
            <a:r>
              <a:rPr lang="it-IT" sz="1200" dirty="0"/>
              <a:t> for z for </a:t>
            </a:r>
            <a:r>
              <a:rPr lang="it-IT" sz="1200" dirty="0" err="1"/>
              <a:t>each</a:t>
            </a:r>
            <a:r>
              <a:rPr lang="it-IT" sz="1200" dirty="0"/>
              <a:t> step of y, </a:t>
            </a:r>
            <a:r>
              <a:rPr lang="it-IT" sz="1200" dirty="0" err="1"/>
              <a:t>which</a:t>
            </a:r>
            <a:r>
              <a:rPr lang="it-IT" sz="1200" dirty="0"/>
              <a:t> </a:t>
            </a:r>
            <a:r>
              <a:rPr lang="it-IT" sz="1200" dirty="0" err="1"/>
              <a:t>solves</a:t>
            </a:r>
            <a:r>
              <a:rPr lang="it-IT" sz="1200" dirty="0"/>
              <a:t> for </a:t>
            </a:r>
            <a:r>
              <a:rPr lang="it-IT" sz="1200" dirty="0" err="1"/>
              <a:t>each</a:t>
            </a:r>
            <a:r>
              <a:rPr lang="it-IT" sz="1200" dirty="0"/>
              <a:t> step of x*/</a:t>
            </a:r>
          </a:p>
          <a:p>
            <a:r>
              <a:rPr lang="it-IT" sz="1200" dirty="0"/>
              <a:t>		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int</a:t>
            </a:r>
            <a:r>
              <a:rPr lang="it-IT" sz="1200" dirty="0"/>
              <a:t> </a:t>
            </a:r>
            <a:r>
              <a:rPr lang="it-IT" sz="1200" dirty="0" err="1"/>
              <a:t>Nstepx</a:t>
            </a:r>
            <a:r>
              <a:rPr lang="it-IT" sz="1200" dirty="0"/>
              <a:t>=</a:t>
            </a:r>
            <a:r>
              <a:rPr lang="it-IT" sz="1200" dirty="0" err="1"/>
              <a:t>abs</a:t>
            </a:r>
            <a:r>
              <a:rPr lang="it-IT" sz="1200" dirty="0"/>
              <a:t>((</a:t>
            </a:r>
            <a:r>
              <a:rPr lang="it-IT" sz="1200" dirty="0" err="1"/>
              <a:t>bx-ax</a:t>
            </a:r>
            <a:r>
              <a:rPr lang="it-IT" sz="1200" dirty="0"/>
              <a:t>)/h);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int</a:t>
            </a:r>
            <a:r>
              <a:rPr lang="it-IT" sz="1200" dirty="0"/>
              <a:t> </a:t>
            </a:r>
            <a:r>
              <a:rPr lang="it-IT" sz="1200" dirty="0" err="1"/>
              <a:t>Nstepy</a:t>
            </a:r>
            <a:r>
              <a:rPr lang="it-IT" sz="1200" dirty="0"/>
              <a:t>=</a:t>
            </a:r>
            <a:r>
              <a:rPr lang="it-IT" sz="1200" dirty="0" err="1"/>
              <a:t>abs</a:t>
            </a:r>
            <a:r>
              <a:rPr lang="it-IT" sz="1200" dirty="0"/>
              <a:t>((by-</a:t>
            </a:r>
            <a:r>
              <a:rPr lang="it-IT" sz="1200" dirty="0" err="1"/>
              <a:t>ay</a:t>
            </a:r>
            <a:r>
              <a:rPr lang="it-IT" sz="1200" dirty="0"/>
              <a:t>)/h);	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int</a:t>
            </a:r>
            <a:r>
              <a:rPr lang="it-IT" sz="1200" dirty="0"/>
              <a:t> </a:t>
            </a:r>
            <a:r>
              <a:rPr lang="it-IT" sz="1200" dirty="0" err="1"/>
              <a:t>Nstepz</a:t>
            </a:r>
            <a:r>
              <a:rPr lang="it-IT" sz="1200" dirty="0"/>
              <a:t>=</a:t>
            </a:r>
            <a:r>
              <a:rPr lang="it-IT" sz="1200" dirty="0" err="1"/>
              <a:t>abs</a:t>
            </a:r>
            <a:r>
              <a:rPr lang="it-IT" sz="1200" dirty="0"/>
              <a:t>((</a:t>
            </a:r>
            <a:r>
              <a:rPr lang="it-IT" sz="1200" dirty="0" err="1"/>
              <a:t>bz-az</a:t>
            </a:r>
            <a:r>
              <a:rPr lang="it-IT" sz="1200" dirty="0"/>
              <a:t>)/h);	</a:t>
            </a:r>
          </a:p>
          <a:p>
            <a:r>
              <a:rPr lang="it-IT" sz="1200" dirty="0"/>
              <a:t>	double Area=0;</a:t>
            </a:r>
          </a:p>
          <a:p>
            <a:r>
              <a:rPr lang="it-IT" sz="1200" dirty="0"/>
              <a:t>	</a:t>
            </a:r>
          </a:p>
          <a:p>
            <a:r>
              <a:rPr lang="it-IT" sz="1200" dirty="0"/>
              <a:t>	</a:t>
            </a:r>
          </a:p>
          <a:p>
            <a:r>
              <a:rPr lang="it-IT" sz="1200" dirty="0"/>
              <a:t>	for (</a:t>
            </a:r>
            <a:r>
              <a:rPr lang="it-IT" sz="1200" dirty="0" err="1"/>
              <a:t>int</a:t>
            </a:r>
            <a:r>
              <a:rPr lang="it-IT" sz="1200" dirty="0"/>
              <a:t> i=0;i&lt;</a:t>
            </a:r>
            <a:r>
              <a:rPr lang="it-IT" sz="1200" dirty="0" err="1"/>
              <a:t>Nstepx</a:t>
            </a:r>
            <a:r>
              <a:rPr lang="it-IT" sz="1200" dirty="0"/>
              <a:t>;++i)</a:t>
            </a:r>
          </a:p>
          <a:p>
            <a:r>
              <a:rPr lang="it-IT" sz="1200" dirty="0"/>
              <a:t>	    for (</a:t>
            </a:r>
            <a:r>
              <a:rPr lang="it-IT" sz="1200" dirty="0" err="1"/>
              <a:t>int</a:t>
            </a:r>
            <a:r>
              <a:rPr lang="it-IT" sz="1200" dirty="0"/>
              <a:t> c=0; c&lt;</a:t>
            </a:r>
            <a:r>
              <a:rPr lang="it-IT" sz="1200" dirty="0" err="1"/>
              <a:t>Nstepy</a:t>
            </a:r>
            <a:r>
              <a:rPr lang="it-IT" sz="1200" dirty="0"/>
              <a:t>; ++c)</a:t>
            </a:r>
          </a:p>
          <a:p>
            <a:r>
              <a:rPr lang="it-IT" sz="1200" dirty="0"/>
              <a:t>			for (</a:t>
            </a:r>
            <a:r>
              <a:rPr lang="it-IT" sz="1200" dirty="0" err="1"/>
              <a:t>int</a:t>
            </a:r>
            <a:r>
              <a:rPr lang="it-IT" sz="1200" dirty="0"/>
              <a:t> k=0; k&lt;</a:t>
            </a:r>
            <a:r>
              <a:rPr lang="it-IT" sz="1200" dirty="0" err="1"/>
              <a:t>Nstepz</a:t>
            </a:r>
            <a:r>
              <a:rPr lang="it-IT" sz="1200" dirty="0"/>
              <a:t>; ++k)</a:t>
            </a:r>
          </a:p>
          <a:p>
            <a:r>
              <a:rPr lang="it-IT" sz="1200" dirty="0"/>
              <a:t>				Area=Area+(f(</a:t>
            </a:r>
            <a:r>
              <a:rPr lang="it-IT" sz="1200" dirty="0" err="1"/>
              <a:t>ax</a:t>
            </a:r>
            <a:r>
              <a:rPr lang="it-IT" sz="1200" dirty="0"/>
              <a:t>+(i+1)*</a:t>
            </a:r>
            <a:r>
              <a:rPr lang="it-IT" sz="1200" dirty="0" err="1"/>
              <a:t>h,ay</a:t>
            </a:r>
            <a:r>
              <a:rPr lang="it-IT" sz="1200" dirty="0"/>
              <a:t>+(c+1)*</a:t>
            </a:r>
            <a:r>
              <a:rPr lang="it-IT" sz="1200" dirty="0" err="1"/>
              <a:t>h,az</a:t>
            </a:r>
            <a:r>
              <a:rPr lang="it-IT" sz="1200" dirty="0"/>
              <a:t>+(k+1)*h)-f(</a:t>
            </a:r>
            <a:r>
              <a:rPr lang="it-IT" sz="1200" dirty="0" err="1"/>
              <a:t>ax+i</a:t>
            </a:r>
            <a:r>
              <a:rPr lang="it-IT" sz="1200" dirty="0"/>
              <a:t>*</a:t>
            </a:r>
            <a:r>
              <a:rPr lang="it-IT" sz="1200" dirty="0" err="1"/>
              <a:t>h,ay+c</a:t>
            </a:r>
            <a:r>
              <a:rPr lang="it-IT" sz="1200" dirty="0"/>
              <a:t>*</a:t>
            </a:r>
            <a:r>
              <a:rPr lang="it-IT" sz="1200" dirty="0" err="1"/>
              <a:t>h,az+k</a:t>
            </a:r>
            <a:r>
              <a:rPr lang="it-IT" sz="1200" dirty="0"/>
              <a:t>*h))*h*h*h/2+f(</a:t>
            </a:r>
            <a:r>
              <a:rPr lang="it-IT" sz="1200" dirty="0" err="1"/>
              <a:t>ax+i</a:t>
            </a:r>
            <a:r>
              <a:rPr lang="it-IT" sz="1200" dirty="0"/>
              <a:t>*</a:t>
            </a:r>
            <a:r>
              <a:rPr lang="it-IT" sz="1200" dirty="0" err="1"/>
              <a:t>h,ay+c</a:t>
            </a:r>
            <a:r>
              <a:rPr lang="it-IT" sz="1200" dirty="0"/>
              <a:t>*</a:t>
            </a:r>
            <a:r>
              <a:rPr lang="it-IT" sz="1200" dirty="0" err="1"/>
              <a:t>h,az+k</a:t>
            </a:r>
            <a:r>
              <a:rPr lang="it-IT" sz="1200" dirty="0"/>
              <a:t>*h)*h*h*h;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return</a:t>
            </a:r>
            <a:r>
              <a:rPr lang="it-IT" sz="1200" dirty="0"/>
              <a:t> Area;</a:t>
            </a:r>
          </a:p>
          <a:p>
            <a:r>
              <a:rPr lang="it-IT" sz="1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149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E99C6-E368-4103-902C-B8EA929AA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Cartesian 3D: </a:t>
            </a:r>
            <a:r>
              <a:rPr lang="it-IT" dirty="0" err="1"/>
              <a:t>Neutron</a:t>
            </a:r>
            <a:r>
              <a:rPr lang="it-IT" dirty="0"/>
              <a:t> </a:t>
            </a:r>
            <a:r>
              <a:rPr lang="it-IT" dirty="0" err="1"/>
              <a:t>Density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633B3B-3A87-DEED-8ED0-24D16A2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847105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	</a:t>
            </a:r>
            <a:r>
              <a:rPr lang="it-IT" sz="1600" dirty="0" err="1"/>
              <a:t>int</a:t>
            </a:r>
            <a:r>
              <a:rPr lang="it-IT" sz="1600" dirty="0"/>
              <a:t> </a:t>
            </a:r>
            <a:r>
              <a:rPr lang="it-IT" sz="1600" dirty="0" err="1"/>
              <a:t>NPoints</a:t>
            </a:r>
            <a:r>
              <a:rPr lang="it-IT" sz="1600" dirty="0"/>
              <a:t>=</a:t>
            </a:r>
            <a:r>
              <a:rPr lang="it-IT" sz="1600" dirty="0" err="1"/>
              <a:t>abs</a:t>
            </a:r>
            <a:r>
              <a:rPr lang="it-IT" sz="1600" dirty="0"/>
              <a:t>(L/dx); //</a:t>
            </a:r>
            <a:r>
              <a:rPr lang="it-IT" sz="1600" dirty="0" err="1"/>
              <a:t>it's</a:t>
            </a:r>
            <a:r>
              <a:rPr lang="it-IT" sz="1600" dirty="0"/>
              <a:t> a </a:t>
            </a:r>
            <a:r>
              <a:rPr lang="it-IT" sz="1600" dirty="0" err="1"/>
              <a:t>cubic</a:t>
            </a:r>
            <a:r>
              <a:rPr lang="it-IT" sz="1600" dirty="0"/>
              <a:t> box L*L*L</a:t>
            </a:r>
          </a:p>
          <a:p>
            <a:r>
              <a:rPr lang="it-IT" sz="1600" dirty="0"/>
              <a:t>	</a:t>
            </a:r>
            <a:r>
              <a:rPr lang="it-IT" sz="1600" dirty="0" err="1"/>
              <a:t>newfile.open</a:t>
            </a:r>
            <a:r>
              <a:rPr lang="it-IT" sz="1600" dirty="0"/>
              <a:t>("output.</a:t>
            </a:r>
            <a:r>
              <a:rPr lang="it-IT" sz="1600" dirty="0" err="1"/>
              <a:t>txt</a:t>
            </a:r>
            <a:r>
              <a:rPr lang="it-IT" sz="1600" dirty="0"/>
              <a:t>",</a:t>
            </a:r>
            <a:r>
              <a:rPr lang="it-IT" sz="1600" dirty="0" err="1"/>
              <a:t>ios</a:t>
            </a:r>
            <a:r>
              <a:rPr lang="it-IT" sz="1600" dirty="0"/>
              <a:t>::out);</a:t>
            </a:r>
          </a:p>
          <a:p>
            <a:r>
              <a:rPr lang="it-IT" sz="1600" dirty="0"/>
              <a:t>	newfile &lt;&lt; "n(" &lt;&lt; t &lt;&lt;",</a:t>
            </a:r>
            <a:r>
              <a:rPr lang="it-IT" sz="1600" dirty="0" err="1"/>
              <a:t>x,y,z</a:t>
            </a:r>
            <a:r>
              <a:rPr lang="it-IT" sz="1600" dirty="0"/>
              <a:t>)" &lt;&lt; "	" &lt;&lt; "x" &lt;&lt; "	" &lt;&lt; "y" &lt;&lt; "	" &lt;&lt; "z" &lt;&lt;endl;</a:t>
            </a:r>
          </a:p>
          <a:p>
            <a:r>
              <a:rPr lang="it-IT" sz="1600" dirty="0"/>
              <a:t>	for (</a:t>
            </a:r>
            <a:r>
              <a:rPr lang="it-IT" sz="1600" dirty="0" err="1"/>
              <a:t>int</a:t>
            </a:r>
            <a:r>
              <a:rPr lang="it-IT" sz="1600" dirty="0"/>
              <a:t> i=1; i&lt;</a:t>
            </a:r>
            <a:r>
              <a:rPr lang="it-IT" sz="1600" dirty="0" err="1"/>
              <a:t>NPoints</a:t>
            </a:r>
            <a:r>
              <a:rPr lang="it-IT" sz="1600" dirty="0"/>
              <a:t>; ++i)</a:t>
            </a:r>
          </a:p>
          <a:p>
            <a:r>
              <a:rPr lang="it-IT" sz="1600" dirty="0"/>
              <a:t>		for (</a:t>
            </a:r>
            <a:r>
              <a:rPr lang="it-IT" sz="1600" dirty="0" err="1"/>
              <a:t>int</a:t>
            </a:r>
            <a:r>
              <a:rPr lang="it-IT" sz="1600" dirty="0"/>
              <a:t> k=1; k&lt;</a:t>
            </a:r>
            <a:r>
              <a:rPr lang="it-IT" sz="1600" dirty="0" err="1"/>
              <a:t>NPoints</a:t>
            </a:r>
            <a:r>
              <a:rPr lang="it-IT" sz="1600" dirty="0"/>
              <a:t>; ++k)</a:t>
            </a:r>
          </a:p>
          <a:p>
            <a:r>
              <a:rPr lang="it-IT" sz="1600" dirty="0"/>
              <a:t>			for (</a:t>
            </a:r>
            <a:r>
              <a:rPr lang="it-IT" sz="1600" dirty="0" err="1"/>
              <a:t>int</a:t>
            </a:r>
            <a:r>
              <a:rPr lang="it-IT" sz="1600" dirty="0"/>
              <a:t> l=1; l&lt;</a:t>
            </a:r>
            <a:r>
              <a:rPr lang="it-IT" sz="1600" dirty="0" err="1"/>
              <a:t>NPoints</a:t>
            </a:r>
            <a:r>
              <a:rPr lang="it-IT" sz="1600" dirty="0"/>
              <a:t>; ++l)</a:t>
            </a:r>
          </a:p>
          <a:p>
            <a:r>
              <a:rPr lang="it-IT" sz="1600" dirty="0"/>
              <a:t>			{</a:t>
            </a:r>
          </a:p>
          <a:p>
            <a:r>
              <a:rPr lang="it-IT" sz="1600" dirty="0"/>
              <a:t>				n=0; //At the end of </a:t>
            </a:r>
            <a:r>
              <a:rPr lang="it-IT" sz="1600" dirty="0" err="1"/>
              <a:t>every</a:t>
            </a:r>
            <a:r>
              <a:rPr lang="it-IT" sz="1600" dirty="0"/>
              <a:t> loop in </a:t>
            </a:r>
            <a:r>
              <a:rPr lang="it-IT" sz="1600" dirty="0" err="1"/>
              <a:t>p,q,r</a:t>
            </a:r>
            <a:r>
              <a:rPr lang="it-IT" sz="1600" dirty="0"/>
              <a:t>, n must be reset</a:t>
            </a:r>
          </a:p>
          <a:p>
            <a:r>
              <a:rPr lang="it-IT" sz="1600" dirty="0"/>
              <a:t>				for (p=1;p&lt;N;++p)</a:t>
            </a:r>
          </a:p>
          <a:p>
            <a:r>
              <a:rPr lang="it-IT" sz="1600" dirty="0"/>
              <a:t>					for (q=1; q&lt;N;++q)</a:t>
            </a:r>
          </a:p>
          <a:p>
            <a:r>
              <a:rPr lang="it-IT" sz="1600" dirty="0"/>
              <a:t>						for (r=1; r&lt;N; ++r)</a:t>
            </a:r>
          </a:p>
          <a:p>
            <a:r>
              <a:rPr lang="it-IT" sz="1600" dirty="0"/>
              <a:t>							n=</a:t>
            </a:r>
            <a:r>
              <a:rPr lang="it-IT" sz="1600" dirty="0" err="1"/>
              <a:t>n+a</a:t>
            </a:r>
            <a:r>
              <a:rPr lang="it-IT" sz="1600" dirty="0"/>
              <a:t>[p][q][r] * </a:t>
            </a:r>
            <a:r>
              <a:rPr lang="it-IT" sz="1600" dirty="0" err="1"/>
              <a:t>exp</a:t>
            </a:r>
            <a:r>
              <a:rPr lang="it-IT" sz="1600" dirty="0"/>
              <a:t>( </a:t>
            </a:r>
            <a:r>
              <a:rPr lang="it-IT" sz="1600" dirty="0" err="1"/>
              <a:t>eta</a:t>
            </a:r>
            <a:r>
              <a:rPr lang="it-IT" sz="1600" dirty="0"/>
              <a:t>*(t)-mu*(  </a:t>
            </a:r>
            <a:r>
              <a:rPr lang="it-IT" sz="1600" dirty="0" err="1"/>
              <a:t>pow</a:t>
            </a:r>
            <a:r>
              <a:rPr lang="it-IT" sz="1600" dirty="0"/>
              <a:t>((p*M_PI/L),2)+   //INDENTATION CHANGED FOR PPT</a:t>
            </a:r>
          </a:p>
          <a:p>
            <a:r>
              <a:rPr lang="it-IT" sz="1600" dirty="0"/>
              <a:t>							</a:t>
            </a:r>
            <a:r>
              <a:rPr lang="it-IT" sz="1600" dirty="0" err="1"/>
              <a:t>pow</a:t>
            </a:r>
            <a:r>
              <a:rPr lang="it-IT" sz="1600" dirty="0"/>
              <a:t>((q*M_PI/L),2)+</a:t>
            </a:r>
          </a:p>
          <a:p>
            <a:r>
              <a:rPr lang="it-IT" sz="1600" dirty="0"/>
              <a:t>							</a:t>
            </a:r>
            <a:r>
              <a:rPr lang="it-IT" sz="1600" dirty="0" err="1"/>
              <a:t>pow</a:t>
            </a:r>
            <a:r>
              <a:rPr lang="it-IT" sz="1600" dirty="0"/>
              <a:t>((r*M_PI/L),2) )*(t))  *  sin(p*M_PI*i*dx/L) * sin(q*M_PI*k*dx/L) * sin(r*M_PI*l*dx/L);</a:t>
            </a:r>
          </a:p>
          <a:p>
            <a:r>
              <a:rPr lang="it-IT" sz="1600" dirty="0"/>
              <a:t>				newfile &lt;&lt; n &lt;&lt; "	" &lt;&lt; 0+i*dx &lt;&lt; "	" &lt;&lt; 0+k*dx &lt;&lt; "	" &lt;&lt; 0+l*dx &lt;&lt; endl;</a:t>
            </a:r>
          </a:p>
          <a:p>
            <a:r>
              <a:rPr lang="it-IT" sz="1600" dirty="0"/>
              <a:t>			};	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30E648-9A89-485F-7A7E-4CB3691D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A038555B-6C5C-76B6-AEBF-E6FC263FA6E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9C60980-CC97-6424-BE17-40E5A197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875" y="1873458"/>
            <a:ext cx="3347407" cy="26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9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67915-AD12-4052-2CF4-ABDE787F4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Cylindrical 3D: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D8C1088E-F554-FA6C-7B18-F75A31CB6B8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284806"/>
              </a:xfrm>
            </p:spPr>
            <p:txBody>
              <a:bodyPr>
                <a:normAutofit/>
              </a:bodyPr>
              <a:lstStyle/>
              <a:p>
                <a:r>
                  <a:rPr lang="it-IT" sz="1800" dirty="0"/>
                  <a:t>Given the </a:t>
                </a:r>
                <a:r>
                  <a:rPr lang="it-IT" sz="1800" dirty="0" err="1"/>
                  <a:t>laplacian</a:t>
                </a:r>
                <a:r>
                  <a:rPr lang="it-IT" sz="1800" dirty="0"/>
                  <a:t> in </a:t>
                </a:r>
                <a:r>
                  <a:rPr lang="it-IT" sz="1800" dirty="0" err="1"/>
                  <a:t>cylindrical</a:t>
                </a:r>
                <a:r>
                  <a:rPr lang="it-IT" sz="1800" dirty="0"/>
                  <a:t> </a:t>
                </a:r>
                <a:r>
                  <a:rPr lang="it-IT" sz="1800" dirty="0" err="1"/>
                  <a:t>coordinates</a:t>
                </a:r>
                <a:endParaRPr lang="it-IT" sz="18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800" i="1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it-IT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𝜕𝜙</m:t>
                          </m:r>
                        </m:den>
                      </m:f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1800" dirty="0"/>
              </a:p>
              <a:p>
                <a:r>
                  <a:rPr lang="it-IT" sz="1800" dirty="0"/>
                  <a:t>(</a:t>
                </a:r>
                <a:r>
                  <a:rPr lang="it-IT" sz="1800" dirty="0" err="1"/>
                  <a:t>where</a:t>
                </a:r>
                <a:r>
                  <a:rPr lang="it-IT" sz="1800" dirty="0"/>
                  <a:t> the </a:t>
                </a:r>
                <a:r>
                  <a:rPr lang="it-IT" sz="1800" dirty="0" err="1"/>
                  <a:t>angular</a:t>
                </a:r>
                <a:r>
                  <a:rPr lang="it-IT" sz="1800" dirty="0"/>
                  <a:t> derivative </a:t>
                </a:r>
                <a:r>
                  <a:rPr lang="it-IT" sz="1800" dirty="0" err="1"/>
                  <a:t>disappears</a:t>
                </a:r>
                <a:r>
                  <a:rPr lang="it-IT" sz="1800" dirty="0"/>
                  <a:t> due to </a:t>
                </a:r>
                <a:r>
                  <a:rPr lang="it-IT" sz="1800" dirty="0" err="1"/>
                  <a:t>radial</a:t>
                </a:r>
                <a:r>
                  <a:rPr lang="it-IT" sz="1800" dirty="0"/>
                  <a:t> </a:t>
                </a:r>
                <a:r>
                  <a:rPr lang="it-IT" sz="1800" dirty="0" err="1"/>
                  <a:t>symmetry</a:t>
                </a:r>
                <a:r>
                  <a:rPr lang="it-IT" sz="1800" dirty="0"/>
                  <a:t>) </a:t>
                </a:r>
                <a:r>
                  <a:rPr lang="it-IT" sz="1800" dirty="0" err="1"/>
                  <a:t>we</a:t>
                </a:r>
                <a:r>
                  <a:rPr lang="it-IT" sz="1800" dirty="0"/>
                  <a:t> can </a:t>
                </a:r>
                <a:r>
                  <a:rPr lang="it-IT" sz="1800" dirty="0" err="1"/>
                  <a:t>write</a:t>
                </a:r>
                <a:endParaRPr lang="it-IT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8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i="1" dirty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it-IT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it-IT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it-IT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800" i="1" dirty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it-IT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18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18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8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800" i="1" dirty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it-IT" sz="18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1800" dirty="0"/>
              </a:p>
              <a:p>
                <a:r>
                  <a:rPr lang="it-IT" sz="1800" dirty="0"/>
                  <a:t>With </a:t>
                </a:r>
                <a:r>
                  <a:rPr lang="pt-BR" sz="1400" dirty="0"/>
                  <a:t>n(t, r1, z) = 0, n(t, r, 0) = 0, n(t, r, L) = 0</a:t>
                </a:r>
                <a:r>
                  <a:rPr lang="it-IT" sz="1800" dirty="0"/>
                  <a:t> and </a:t>
                </a:r>
                <a:r>
                  <a:rPr lang="pt-BR" sz="1400" dirty="0"/>
                  <a:t>n(0, r, z) = f(r, z)</a:t>
                </a:r>
                <a:r>
                  <a:rPr lang="it-IT" sz="1800" dirty="0"/>
                  <a:t>.</a:t>
                </a:r>
              </a:p>
              <a:p>
                <a:r>
                  <a:rPr lang="it-IT" sz="1800" dirty="0" err="1"/>
                  <a:t>We</a:t>
                </a:r>
                <a:r>
                  <a:rPr lang="it-IT" sz="1800" dirty="0"/>
                  <a:t> solve </a:t>
                </a:r>
                <a:r>
                  <a:rPr lang="it-IT" sz="1800" dirty="0" err="1"/>
                  <a:t>as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before</a:t>
                </a:r>
                <a:r>
                  <a:rPr lang="it-IT" sz="1800" dirty="0"/>
                  <a:t> (</a:t>
                </a:r>
                <a:r>
                  <a:rPr lang="it-IT" sz="1800" dirty="0" err="1"/>
                  <a:t>separable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variables</a:t>
                </a:r>
                <a:r>
                  <a:rPr lang="it-IT" sz="1800" dirty="0"/>
                  <a:t>) and </a:t>
                </a:r>
                <a:r>
                  <a:rPr lang="it-IT" sz="1800" dirty="0" err="1"/>
                  <a:t>reuse</a:t>
                </a:r>
                <a:r>
                  <a:rPr lang="it-IT" sz="1800" dirty="0"/>
                  <a:t> the </a:t>
                </a:r>
                <a:r>
                  <a:rPr lang="it-IT" sz="1800" dirty="0" err="1"/>
                  <a:t>superposition</a:t>
                </a:r>
                <a:r>
                  <a:rPr lang="it-IT" sz="1800" dirty="0"/>
                  <a:t> </a:t>
                </a:r>
                <a:r>
                  <a:rPr lang="it-IT" sz="1800" dirty="0" err="1"/>
                  <a:t>principle</a:t>
                </a:r>
                <a:r>
                  <a:rPr lang="it-IT" sz="1800" dirty="0"/>
                  <a:t> so </a:t>
                </a:r>
                <a:r>
                  <a:rPr lang="it-IT" sz="1800" dirty="0" err="1"/>
                  <a:t>that</a:t>
                </a:r>
                <a:r>
                  <a:rPr lang="it-IT" sz="1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t-IT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80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180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180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80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800" i="0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/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8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/>
                      </m:nary>
                      <m:sSub>
                        <m:sSubPr>
                          <m:ctrlPr>
                            <a:rPr lang="it-IT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1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func>
                        <m:func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sSubSup>
                                    <m:sSubSupPr>
                                      <m:ctrlPr>
                                        <a:rPr lang="it-IT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it-IT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it-IT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it-IT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it-IT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8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it-IT" sz="1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  <m:sup>
                                          <m:r>
                                            <a:rPr lang="it-IT" sz="1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it-IT" sz="1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8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it-IT" sz="1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it-IT" sz="18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it-IT" sz="1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it-IT" sz="1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it-IT" sz="1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8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it-IT" sz="1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it-IT" sz="1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sz="18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it-IT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it-IT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it-IT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it-IT" sz="1800" dirty="0"/>
              </a:p>
              <a:p>
                <a:r>
                  <a:rPr lang="it-IT" sz="1800" dirty="0"/>
                  <a:t>with J</a:t>
                </a:r>
                <a:r>
                  <a:rPr lang="it-IT" sz="1000" dirty="0"/>
                  <a:t>0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being</a:t>
                </a:r>
                <a:r>
                  <a:rPr lang="it-IT" sz="1600" dirty="0"/>
                  <a:t> the order 0 Bessel </a:t>
                </a:r>
                <a:r>
                  <a:rPr lang="it-IT" sz="1600" dirty="0" err="1"/>
                  <a:t>function</a:t>
                </a:r>
                <a:r>
                  <a:rPr lang="it-IT" sz="1600" dirty="0"/>
                  <a:t> of first </a:t>
                </a:r>
                <a:r>
                  <a:rPr lang="it-IT" sz="1600" dirty="0" err="1"/>
                  <a:t>type</a:t>
                </a:r>
                <a:r>
                  <a:rPr lang="it-IT" sz="16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it-IT" sz="1800" i="1" dirty="0"/>
                  <a:t> </a:t>
                </a:r>
                <a:r>
                  <a:rPr lang="it-IT" sz="1800" i="1" dirty="0" err="1"/>
                  <a:t>being</a:t>
                </a:r>
                <a:r>
                  <a:rPr lang="it-IT" sz="1800" i="1" dirty="0"/>
                  <a:t> </a:t>
                </a:r>
                <a:r>
                  <a:rPr lang="it-IT" sz="1800" i="1" dirty="0" err="1"/>
                  <a:t>its</a:t>
                </a:r>
                <a:r>
                  <a:rPr lang="it-IT" sz="1800" i="1" dirty="0"/>
                  <a:t> </a:t>
                </a:r>
                <a:r>
                  <a:rPr lang="it-IT" sz="1800" i="1" dirty="0" err="1"/>
                  <a:t>qth</a:t>
                </a:r>
                <a:r>
                  <a:rPr lang="it-IT" sz="1800" i="1" dirty="0"/>
                  <a:t> zero.</a:t>
                </a: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D8C1088E-F554-FA6C-7B18-F75A31CB6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284806"/>
              </a:xfrm>
              <a:blipFill>
                <a:blip r:embed="rId2"/>
                <a:stretch>
                  <a:fillRect l="-516" t="-8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9166D7-EE24-E18C-8A69-C7EA8E10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E07BFA-9684-C2E3-2589-5AE062AD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332B119A-2063-35DB-4CE5-996EEA284E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384502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0EA81-3E77-2BAA-204D-F3939EB66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Cylindrical 3D: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5FF6AC81-597E-90E6-17E5-881A0882F25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1"/>
                <a:ext cx="10631706" cy="4461962"/>
              </a:xfrm>
            </p:spPr>
            <p:txBody>
              <a:bodyPr>
                <a:normAutofit/>
              </a:bodyPr>
              <a:lstStyle/>
              <a:p>
                <a:r>
                  <a:rPr lang="it-IT" sz="1800" dirty="0"/>
                  <a:t>Notice </a:t>
                </a:r>
                <a:r>
                  <a:rPr lang="it-IT" sz="1800" dirty="0" err="1"/>
                  <a:t>that</a:t>
                </a:r>
                <a:r>
                  <a:rPr lang="it-IT" sz="1800" dirty="0"/>
                  <a:t> for </a:t>
                </a:r>
                <a:r>
                  <a:rPr lang="it-IT" sz="1800" dirty="0" err="1"/>
                  <a:t>values</a:t>
                </a:r>
                <a:r>
                  <a:rPr lang="it-IT" sz="1800" dirty="0"/>
                  <a:t> of p </a:t>
                </a:r>
                <a:r>
                  <a:rPr lang="it-IT" sz="1800" dirty="0" err="1"/>
                  <a:t>different</a:t>
                </a:r>
                <a:r>
                  <a:rPr lang="it-IT" sz="1800" dirty="0"/>
                  <a:t> </a:t>
                </a:r>
                <a:r>
                  <a:rPr lang="it-IT" sz="1800" dirty="0" err="1"/>
                  <a:t>than</a:t>
                </a:r>
                <a:r>
                  <a:rPr lang="it-IT" sz="1800" dirty="0"/>
                  <a:t> 1 the </a:t>
                </a:r>
                <a:r>
                  <a:rPr lang="it-IT" sz="1800" dirty="0" err="1"/>
                  <a:t>coefficients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would</a:t>
                </a:r>
                <a:r>
                  <a:rPr lang="it-IT" sz="1800" dirty="0"/>
                  <a:t> be 0; </a:t>
                </a:r>
                <a:r>
                  <a:rPr lang="it-IT" sz="1800" dirty="0" err="1"/>
                  <a:t>criticality</a:t>
                </a:r>
                <a:r>
                  <a:rPr lang="it-IT" sz="1800" dirty="0"/>
                  <a:t> </a:t>
                </a:r>
                <a:r>
                  <a:rPr lang="it-IT" sz="1800" dirty="0" err="1"/>
                  <a:t>condition</a:t>
                </a:r>
                <a:r>
                  <a:rPr lang="it-IT" sz="1800" dirty="0"/>
                  <a:t> </a:t>
                </a:r>
                <a:r>
                  <a:rPr lang="it-IT" sz="1800" dirty="0" err="1"/>
                  <a:t>will</a:t>
                </a:r>
                <a:r>
                  <a:rPr lang="it-IT" sz="1800" dirty="0"/>
                  <a:t>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it-IT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it-IT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it-IT" sz="1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8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it-IT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it-IT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it-IT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it-IT" sz="1800" b="0" dirty="0"/>
              </a:p>
              <a:p>
                <a:r>
                  <a:rPr lang="it-IT" sz="1800" dirty="0" err="1"/>
                  <a:t>Where</a:t>
                </a:r>
                <a:r>
                  <a:rPr lang="it-IT" sz="1800" dirty="0"/>
                  <a:t>, </a:t>
                </a:r>
                <a:r>
                  <a:rPr lang="it-IT" sz="1800" dirty="0" err="1"/>
                  <a:t>assuming</a:t>
                </a:r>
                <a:r>
                  <a:rPr lang="it-IT" sz="1800" dirty="0"/>
                  <a:t> p=q=1, </a:t>
                </a:r>
                <a:r>
                  <a:rPr lang="it-IT" sz="1800" dirty="0" err="1"/>
                  <a:t>we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obtain</a:t>
                </a:r>
                <a:r>
                  <a:rPr lang="it-IT" sz="1800" dirty="0"/>
                  <a:t> (solving for the </a:t>
                </a:r>
                <a:r>
                  <a:rPr lang="it-IT" sz="1800" dirty="0" err="1"/>
                  <a:t>radius</a:t>
                </a:r>
                <a:r>
                  <a:rPr lang="it-IT" sz="18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8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80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it-IT" sz="18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it-IT" sz="18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800" i="1" dirty="0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sSup>
                                    <m:sSupPr>
                                      <m:ctrlPr>
                                        <a:rPr lang="it-IT" sz="1800" i="1" dirty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80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it-IT" sz="180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sz="1800" i="0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1800" i="1" dirty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800" i="1" dirty="0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it-IT" sz="180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sz="1800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it-IT" sz="180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rad>
                          <m:r>
                            <a:rPr lang="it-IT" sz="18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it-IT" sz="18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sz="180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it-IT" sz="180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sSup>
                            <m:sSupPr>
                              <m:ctrlPr>
                                <a:rPr lang="it-IT" sz="18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sz="18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80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sz="18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it-IT" sz="18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it-IT" sz="1800" dirty="0"/>
              </a:p>
              <a:p>
                <a:r>
                  <a:rPr lang="it-IT" sz="1800" dirty="0" err="1"/>
                  <a:t>We</a:t>
                </a:r>
                <a:r>
                  <a:rPr lang="it-IT" sz="1800" dirty="0"/>
                  <a:t> can </a:t>
                </a:r>
                <a:r>
                  <a:rPr lang="it-IT" sz="1800" dirty="0" err="1"/>
                  <a:t>then</a:t>
                </a:r>
                <a:r>
                  <a:rPr lang="it-IT" sz="1800" dirty="0"/>
                  <a:t> compute the volume V=</a:t>
                </a:r>
                <a:r>
                  <a:rPr lang="it-IT" sz="1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1800" dirty="0"/>
                  <a:t> and </a:t>
                </a:r>
                <a:r>
                  <a:rPr lang="it-IT" sz="1800" dirty="0" err="1"/>
                  <a:t>differentiate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it</a:t>
                </a:r>
                <a:r>
                  <a:rPr lang="it-IT" sz="1800" dirty="0"/>
                  <a:t> with </a:t>
                </a:r>
                <a:r>
                  <a:rPr lang="it-IT" sz="1800" dirty="0" err="1"/>
                  <a:t>respect</a:t>
                </a:r>
                <a:r>
                  <a:rPr lang="it-IT" sz="1800" dirty="0"/>
                  <a:t> to L, </a:t>
                </a:r>
                <a:r>
                  <a:rPr lang="it-IT" sz="1800" dirty="0" err="1"/>
                  <a:t>equating</a:t>
                </a:r>
                <a:r>
                  <a:rPr lang="it-IT" sz="1800" dirty="0"/>
                  <a:t> to 0 and </a:t>
                </a:r>
                <a:r>
                  <a:rPr lang="it-IT" sz="1800" dirty="0" err="1"/>
                  <a:t>obtaining</a:t>
                </a:r>
                <a:r>
                  <a:rPr lang="it-IT" sz="1800" dirty="0"/>
                  <a:t> a </a:t>
                </a:r>
                <a:r>
                  <a:rPr lang="it-IT" sz="1800" dirty="0" err="1"/>
                  <a:t>critical</a:t>
                </a:r>
                <a:r>
                  <a:rPr lang="it-IT" sz="1800" dirty="0"/>
                  <a:t> </a:t>
                </a:r>
                <a:r>
                  <a:rPr lang="it-IT" sz="1800" dirty="0" err="1"/>
                  <a:t>value</a:t>
                </a:r>
                <a:r>
                  <a:rPr lang="it-IT" sz="1800" dirty="0"/>
                  <a:t>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𝐶𝑅</m:t>
                          </m:r>
                          <m:r>
                            <a:rPr lang="it-IT" sz="1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18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i="1" dirty="0"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it-IT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1800" dirty="0"/>
              </a:p>
              <a:p>
                <a:r>
                  <a:rPr lang="it-IT" sz="1800" dirty="0" err="1"/>
                  <a:t>Which</a:t>
                </a:r>
                <a:r>
                  <a:rPr lang="it-IT" sz="1800" dirty="0"/>
                  <a:t> </a:t>
                </a:r>
                <a:r>
                  <a:rPr lang="it-IT" sz="1800" dirty="0" err="1"/>
                  <a:t>we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substitute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into</a:t>
                </a:r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18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800" dirty="0"/>
                  <a:t> to </a:t>
                </a:r>
                <a:r>
                  <a:rPr lang="it-IT" sz="1800" dirty="0" err="1"/>
                  <a:t>obtain</a:t>
                </a:r>
                <a:r>
                  <a:rPr lang="it-IT" sz="1800" dirty="0"/>
                  <a:t> the </a:t>
                </a:r>
                <a:r>
                  <a:rPr lang="it-IT" sz="1800" dirty="0" err="1"/>
                  <a:t>critical</a:t>
                </a:r>
                <a:r>
                  <a:rPr lang="it-IT" sz="1800" dirty="0"/>
                  <a:t> </a:t>
                </a:r>
                <a:r>
                  <a:rPr lang="it-IT" sz="1800" dirty="0" err="1"/>
                  <a:t>radius</a:t>
                </a:r>
                <a:endParaRPr lang="it-IT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8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8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18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it-IT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18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t-IT" sz="180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it-IT" sz="180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1800" dirty="0"/>
              </a:p>
              <a:p>
                <a:endParaRPr lang="it-IT" sz="18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5FF6AC81-597E-90E6-17E5-881A0882F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1"/>
                <a:ext cx="10631706" cy="4461962"/>
              </a:xfrm>
              <a:blipFill>
                <a:blip r:embed="rId2"/>
                <a:stretch>
                  <a:fillRect l="-516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6F6F0D-2BBA-37AF-8114-C85247DB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0FEBAC58-BDD7-07A8-AE28-00E32B88B2E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111054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70DD6D-118D-D26C-64E0-BC06EA355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Cylindrical 3D: </a:t>
            </a:r>
            <a:r>
              <a:rPr lang="it-IT" dirty="0" err="1"/>
              <a:t>Coefficientss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305A02D6-3B75-BBF6-E86E-0796CB51534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3964779"/>
              </a:xfrm>
            </p:spPr>
            <p:txBody>
              <a:bodyPr/>
              <a:lstStyle/>
              <a:p>
                <a:r>
                  <a:rPr lang="it-IT" dirty="0" err="1"/>
                  <a:t>We</a:t>
                </a:r>
                <a:r>
                  <a:rPr lang="it-IT" dirty="0"/>
                  <a:t> can compute the </a:t>
                </a:r>
                <a:r>
                  <a:rPr lang="it-IT" dirty="0" err="1"/>
                  <a:t>coefficients</a:t>
                </a:r>
                <a:r>
                  <a:rPr lang="it-IT" dirty="0"/>
                  <a:t> with the formula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0" dirty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it-IT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it-IT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limLoc m:val="subSup"/>
                              <m:grow m:val="on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it-IT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it-IT" i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i="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𝑟𝑓</m:t>
                              </m:r>
                              <m:d>
                                <m:dPr>
                                  <m:ctrlPr>
                                    <a:rPr lang="it-IT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i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i="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it-IT" i="0" dirty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nary>
                          <m:r>
                            <a:rPr lang="it-IT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With </a:t>
                </a:r>
                <a:r>
                  <a:rPr lang="it-IT" dirty="0" err="1"/>
                  <a:t>initial</a:t>
                </a:r>
                <a:r>
                  <a:rPr lang="it-IT" dirty="0"/>
                  <a:t> </a:t>
                </a:r>
                <a:r>
                  <a:rPr lang="it-IT" dirty="0" err="1"/>
                  <a:t>condition</a:t>
                </a:r>
                <a:r>
                  <a:rPr lang="it-IT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0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it-IT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func>
                        <m:func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i="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305A02D6-3B75-BBF6-E86E-0796CB515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3964779"/>
              </a:xfrm>
              <a:blipFill>
                <a:blip r:embed="rId2"/>
                <a:stretch>
                  <a:fillRect l="-917" t="-1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5729A1-12AE-D2BA-2486-E709BB6D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05CF91-69D6-0A70-1B4B-0A192C0D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41DE18E1-C152-153F-0651-5D2B31F1C27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289413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9D90F-CF57-CFEB-3726-0221B5CD5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Cylindrical 3D: </a:t>
            </a:r>
            <a:r>
              <a:rPr lang="it-IT" dirty="0" err="1"/>
              <a:t>Functions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380739-5426-A724-F938-46ACD9F73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endParaRPr lang="it-IT" dirty="0"/>
          </a:p>
          <a:p>
            <a:r>
              <a:rPr lang="it-IT" sz="1600" dirty="0"/>
              <a:t>double </a:t>
            </a:r>
            <a:r>
              <a:rPr lang="it-IT" sz="1600" dirty="0" err="1"/>
              <a:t>Function</a:t>
            </a:r>
            <a:r>
              <a:rPr lang="it-IT" sz="1600" dirty="0"/>
              <a:t> (double r, double z)</a:t>
            </a:r>
          </a:p>
          <a:p>
            <a:r>
              <a:rPr lang="it-IT" sz="1600" dirty="0"/>
              <a:t>{</a:t>
            </a:r>
          </a:p>
          <a:p>
            <a:r>
              <a:rPr lang="it-IT" sz="1600" dirty="0"/>
              <a:t>	</a:t>
            </a:r>
            <a:r>
              <a:rPr lang="it-IT" sz="1600" dirty="0" err="1"/>
              <a:t>return</a:t>
            </a:r>
            <a:r>
              <a:rPr lang="it-IT" sz="1600" dirty="0"/>
              <a:t>  A*(1-pow(r/r1,2))*sin(M_PI*z/L);</a:t>
            </a:r>
          </a:p>
          <a:p>
            <a:r>
              <a:rPr lang="it-IT" sz="1600" dirty="0"/>
              <a:t>};</a:t>
            </a:r>
          </a:p>
          <a:p>
            <a:endParaRPr lang="it-IT" sz="1600" dirty="0"/>
          </a:p>
          <a:p>
            <a:r>
              <a:rPr lang="it-IT" sz="1600" dirty="0"/>
              <a:t>double Int (double r, double z) //</a:t>
            </a:r>
            <a:r>
              <a:rPr lang="it-IT" sz="1600" dirty="0" err="1"/>
              <a:t>It's</a:t>
            </a:r>
            <a:r>
              <a:rPr lang="it-IT" sz="1600" dirty="0"/>
              <a:t> way </a:t>
            </a:r>
            <a:r>
              <a:rPr lang="it-IT" sz="1600" dirty="0" err="1"/>
              <a:t>easier</a:t>
            </a:r>
            <a:r>
              <a:rPr lang="it-IT" sz="1600" dirty="0"/>
              <a:t> to </a:t>
            </a:r>
            <a:r>
              <a:rPr lang="it-IT" sz="1600" dirty="0" err="1"/>
              <a:t>define</a:t>
            </a:r>
            <a:r>
              <a:rPr lang="it-IT" sz="1600" dirty="0"/>
              <a:t> the </a:t>
            </a:r>
            <a:r>
              <a:rPr lang="it-IT" sz="1600" dirty="0" err="1"/>
              <a:t>integrand</a:t>
            </a:r>
            <a:r>
              <a:rPr lang="it-IT" sz="1600" dirty="0"/>
              <a:t> like </a:t>
            </a:r>
            <a:r>
              <a:rPr lang="it-IT" sz="1600" dirty="0" err="1"/>
              <a:t>this</a:t>
            </a:r>
            <a:endParaRPr lang="it-IT" sz="1600" dirty="0"/>
          </a:p>
          <a:p>
            <a:r>
              <a:rPr lang="it-IT" sz="1600" dirty="0"/>
              <a:t>{</a:t>
            </a:r>
          </a:p>
          <a:p>
            <a:r>
              <a:rPr lang="it-IT" sz="1600" dirty="0"/>
              <a:t>	</a:t>
            </a:r>
            <a:r>
              <a:rPr lang="it-IT" sz="1600" dirty="0" err="1"/>
              <a:t>return</a:t>
            </a:r>
            <a:r>
              <a:rPr lang="it-IT" sz="1600" dirty="0"/>
              <a:t> 4*   </a:t>
            </a:r>
            <a:r>
              <a:rPr lang="it-IT" sz="1600" dirty="0" err="1"/>
              <a:t>Function</a:t>
            </a:r>
            <a:r>
              <a:rPr lang="it-IT" sz="1600" dirty="0"/>
              <a:t>(</a:t>
            </a:r>
            <a:r>
              <a:rPr lang="it-IT" sz="1600" dirty="0" err="1"/>
              <a:t>r,z</a:t>
            </a:r>
            <a:r>
              <a:rPr lang="it-IT" sz="1600" dirty="0"/>
              <a:t>)*r* sin(M_PI*z*p/L) * j0(r*alpha[q]/r1)  /(L*</a:t>
            </a:r>
            <a:r>
              <a:rPr lang="it-IT" sz="1600" dirty="0" err="1"/>
              <a:t>pow</a:t>
            </a:r>
            <a:r>
              <a:rPr lang="it-IT" sz="1600" dirty="0"/>
              <a:t>(j1(alpha[q])*r1,2));</a:t>
            </a:r>
          </a:p>
          <a:p>
            <a:r>
              <a:rPr lang="it-IT" sz="1600" dirty="0"/>
              <a:t>}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C9C315-2132-A8AA-EDFC-D20E8DFE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E1496-5025-423E-D18C-574153D2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1ECEDBEE-3673-A98E-B3D6-3E1D02628EC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23476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D5EB5-B1D7-BD3A-B3A4-37686EB445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1579" y="560993"/>
            <a:ext cx="9683057" cy="1004056"/>
          </a:xfrm>
        </p:spPr>
        <p:txBody>
          <a:bodyPr/>
          <a:lstStyle/>
          <a:p>
            <a:pPr lvl="0"/>
            <a:r>
              <a:rPr lang="it-IT"/>
              <a:t>History of Nuclear Weapons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001A99-0932-CFE0-AA74-559993F36C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sz="2400">
                <a:solidFill>
                  <a:srgbClr val="313650"/>
                </a:solidFill>
              </a:rPr>
              <a:t>How Manhattan Project produced the first atomic bomb</a:t>
            </a:r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099BCCBE-DFD8-A8DE-7CEA-79407A726D06}"/>
              </a:ext>
            </a:extLst>
          </p:cNvPr>
          <p:cNvSpPr txBox="1">
            <a:spLocks noGrp="1"/>
          </p:cNvSpPr>
          <p:nvPr>
            <p:ph type="body" sz="quarter" idx="16"/>
          </p:nvPr>
        </p:nvSpPr>
        <p:spPr/>
        <p:txBody>
          <a:bodyPr anchor="b" anchorCtr="1"/>
          <a:lstStyle/>
          <a:p>
            <a:pPr marL="0" lvl="0" indent="0" algn="ctr">
              <a:buNone/>
            </a:pPr>
            <a:r>
              <a:rPr lang="it-IT" sz="3000" b="1" i="0">
                <a:solidFill>
                  <a:srgbClr val="FFFFFF"/>
                </a:solidFill>
                <a:latin typeface="Century Gothic"/>
              </a:rPr>
              <a:t>1939</a:t>
            </a:r>
          </a:p>
        </p:txBody>
      </p:sp>
      <p:sp>
        <p:nvSpPr>
          <p:cNvPr id="5" name="Segnaposto testo 18">
            <a:extLst>
              <a:ext uri="{FF2B5EF4-FFF2-40B4-BE49-F238E27FC236}">
                <a16:creationId xmlns:a16="http://schemas.microsoft.com/office/drawing/2014/main" id="{1FBAA667-CE3F-966D-049C-384E92EC2690}"/>
              </a:ext>
            </a:extLst>
          </p:cNvPr>
          <p:cNvSpPr txBox="1">
            <a:spLocks noGrp="1"/>
          </p:cNvSpPr>
          <p:nvPr>
            <p:ph type="body" sz="quarter" idx="17"/>
          </p:nvPr>
        </p:nvSpPr>
        <p:spPr>
          <a:xfrm>
            <a:off x="1148998" y="4148769"/>
            <a:ext cx="1799996" cy="581768"/>
          </a:xfrm>
        </p:spPr>
        <p:txBody>
          <a:bodyPr anchorCtr="1">
            <a:noAutofit/>
          </a:bodyPr>
          <a:lstStyle/>
          <a:p>
            <a:pPr marL="0" lvl="0" indent="0" algn="ctr">
              <a:lnSpc>
                <a:spcPct val="80000"/>
              </a:lnSpc>
              <a:buNone/>
            </a:pPr>
            <a:r>
              <a:rPr lang="it-IT" sz="2000" b="1" i="0">
                <a:solidFill>
                  <a:srgbClr val="313650"/>
                </a:solidFill>
                <a:latin typeface="Century Gothic"/>
              </a:rPr>
              <a:t>Start of the Project</a:t>
            </a:r>
          </a:p>
        </p:txBody>
      </p:sp>
      <p:sp>
        <p:nvSpPr>
          <p:cNvPr id="6" name="Segnaposto testo 17">
            <a:extLst>
              <a:ext uri="{FF2B5EF4-FFF2-40B4-BE49-F238E27FC236}">
                <a16:creationId xmlns:a16="http://schemas.microsoft.com/office/drawing/2014/main" id="{9437B721-7E41-9717-518A-618192F826A7}"/>
              </a:ext>
            </a:extLst>
          </p:cNvPr>
          <p:cNvSpPr txBox="1">
            <a:spLocks noGrp="1"/>
          </p:cNvSpPr>
          <p:nvPr>
            <p:ph type="body" sz="quarter" idx="18"/>
          </p:nvPr>
        </p:nvSpPr>
        <p:spPr>
          <a:xfrm>
            <a:off x="1221729" y="4772473"/>
            <a:ext cx="1674001" cy="1151439"/>
          </a:xfrm>
        </p:spPr>
        <p:txBody>
          <a:bodyPr anchorCtr="1">
            <a:normAutofit lnSpcReduction="10000"/>
          </a:bodyPr>
          <a:lstStyle/>
          <a:p>
            <a:pPr marL="0" lvl="0" indent="0" algn="ctr">
              <a:lnSpc>
                <a:spcPct val="80000"/>
              </a:lnSpc>
              <a:buNone/>
            </a:pPr>
            <a:r>
              <a:rPr lang="en-US" sz="1200"/>
              <a:t>A letter outlining concerns that Germany may be developing nuclear bomb technology causes the creation of Manhattan Project</a:t>
            </a:r>
            <a:endParaRPr lang="it-IT" sz="1200"/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21E66962-62ED-9FF5-670D-07C149EAEB63}"/>
              </a:ext>
            </a:extLst>
          </p:cNvPr>
          <p:cNvSpPr txBox="1">
            <a:spLocks noGrp="1"/>
          </p:cNvSpPr>
          <p:nvPr>
            <p:ph type="body" sz="quarter" idx="19"/>
          </p:nvPr>
        </p:nvSpPr>
        <p:spPr>
          <a:xfrm>
            <a:off x="3441701" y="3121176"/>
            <a:ext cx="1259997" cy="593729"/>
          </a:xfrm>
        </p:spPr>
        <p:txBody>
          <a:bodyPr anchor="b" anchorCtr="1"/>
          <a:lstStyle/>
          <a:p>
            <a:pPr marL="0" lvl="0" indent="0" algn="ctr">
              <a:buNone/>
            </a:pPr>
            <a:r>
              <a:rPr lang="it-IT" sz="3000" b="1" i="0">
                <a:solidFill>
                  <a:srgbClr val="FFFFFF"/>
                </a:solidFill>
                <a:latin typeface="Century Gothic"/>
              </a:rPr>
              <a:t>1942</a:t>
            </a:r>
          </a:p>
        </p:txBody>
      </p:sp>
      <p:sp>
        <p:nvSpPr>
          <p:cNvPr id="8" name="Segnaposto testo 22">
            <a:extLst>
              <a:ext uri="{FF2B5EF4-FFF2-40B4-BE49-F238E27FC236}">
                <a16:creationId xmlns:a16="http://schemas.microsoft.com/office/drawing/2014/main" id="{CB27770F-3FF9-F1B2-4D53-DA5C4D82213E}"/>
              </a:ext>
            </a:extLst>
          </p:cNvPr>
          <p:cNvSpPr txBox="1">
            <a:spLocks noGrp="1"/>
          </p:cNvSpPr>
          <p:nvPr>
            <p:ph type="body" sz="quarter" idx="20"/>
          </p:nvPr>
        </p:nvSpPr>
        <p:spPr>
          <a:xfrm>
            <a:off x="3166174" y="4148769"/>
            <a:ext cx="1799996" cy="581768"/>
          </a:xfrm>
        </p:spPr>
        <p:txBody>
          <a:bodyPr anchorCtr="1">
            <a:noAutofit/>
          </a:bodyPr>
          <a:lstStyle/>
          <a:p>
            <a:pPr marL="0" lvl="0" indent="0" algn="ctr">
              <a:lnSpc>
                <a:spcPct val="80000"/>
              </a:lnSpc>
              <a:buNone/>
            </a:pPr>
            <a:r>
              <a:rPr lang="it-IT" sz="1800" b="1" i="0">
                <a:solidFill>
                  <a:srgbClr val="313650"/>
                </a:solidFill>
                <a:latin typeface="Century Gothic"/>
              </a:rPr>
              <a:t>New Director</a:t>
            </a:r>
          </a:p>
        </p:txBody>
      </p:sp>
      <p:sp>
        <p:nvSpPr>
          <p:cNvPr id="9" name="Segnaposto testo 21">
            <a:extLst>
              <a:ext uri="{FF2B5EF4-FFF2-40B4-BE49-F238E27FC236}">
                <a16:creationId xmlns:a16="http://schemas.microsoft.com/office/drawing/2014/main" id="{99429EEB-C7DD-53AD-7620-F8E543AAA9D9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3237606" y="4772473"/>
            <a:ext cx="1674001" cy="1151439"/>
          </a:xfrm>
        </p:spPr>
        <p:txBody>
          <a:bodyPr anchorCtr="1"/>
          <a:lstStyle/>
          <a:p>
            <a:pPr marL="0" lvl="0" indent="0" algn="ctr">
              <a:lnSpc>
                <a:spcPct val="80000"/>
              </a:lnSpc>
              <a:buNone/>
            </a:pPr>
            <a:r>
              <a:rPr lang="en-US"/>
              <a:t>J. Robert Oppenheimer, becomes the director of the Los Alamos National Laboratory</a:t>
            </a:r>
            <a:endParaRPr lang="it-IT"/>
          </a:p>
        </p:txBody>
      </p:sp>
      <p:sp>
        <p:nvSpPr>
          <p:cNvPr id="10" name="Segnaposto testo 12">
            <a:extLst>
              <a:ext uri="{FF2B5EF4-FFF2-40B4-BE49-F238E27FC236}">
                <a16:creationId xmlns:a16="http://schemas.microsoft.com/office/drawing/2014/main" id="{B1C8CD00-5D5F-402A-BEDB-C674EB333F46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/>
        <p:txBody>
          <a:bodyPr anchor="b" anchorCtr="1"/>
          <a:lstStyle/>
          <a:p>
            <a:pPr marL="0" lvl="0" indent="0" algn="ctr">
              <a:buNone/>
            </a:pPr>
            <a:r>
              <a:rPr lang="it-IT" sz="3000" b="1" i="0">
                <a:solidFill>
                  <a:srgbClr val="FFFFFF"/>
                </a:solidFill>
                <a:latin typeface="Century Gothic"/>
              </a:rPr>
              <a:t>1945</a:t>
            </a:r>
          </a:p>
        </p:txBody>
      </p:sp>
      <p:sp>
        <p:nvSpPr>
          <p:cNvPr id="11" name="Segnaposto testo 13">
            <a:extLst>
              <a:ext uri="{FF2B5EF4-FFF2-40B4-BE49-F238E27FC236}">
                <a16:creationId xmlns:a16="http://schemas.microsoft.com/office/drawing/2014/main" id="{E0620691-DBE9-7D58-F4F4-1D938748943F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/>
        <p:txBody>
          <a:bodyPr anchorCtr="1">
            <a:noAutofit/>
          </a:bodyPr>
          <a:lstStyle/>
          <a:p>
            <a:pPr marL="0" lvl="0" indent="0" algn="ctr">
              <a:buNone/>
            </a:pPr>
            <a:r>
              <a:rPr lang="it-IT" sz="1600">
                <a:solidFill>
                  <a:srgbClr val="FFFFFF"/>
                </a:solidFill>
              </a:rPr>
              <a:t>July</a:t>
            </a:r>
          </a:p>
        </p:txBody>
      </p:sp>
      <p:sp>
        <p:nvSpPr>
          <p:cNvPr id="12" name="Segnaposto testo 24">
            <a:extLst>
              <a:ext uri="{FF2B5EF4-FFF2-40B4-BE49-F238E27FC236}">
                <a16:creationId xmlns:a16="http://schemas.microsoft.com/office/drawing/2014/main" id="{5EEC1CDC-BDAB-A57F-51C4-254D19D08FCE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5183349" y="4148769"/>
            <a:ext cx="1799996" cy="581768"/>
          </a:xfrm>
        </p:spPr>
        <p:txBody>
          <a:bodyPr anchorCtr="1">
            <a:noAutofit/>
          </a:bodyPr>
          <a:lstStyle/>
          <a:p>
            <a:pPr marL="0" lvl="0" indent="0" algn="ctr">
              <a:lnSpc>
                <a:spcPct val="80000"/>
              </a:lnSpc>
              <a:buNone/>
            </a:pPr>
            <a:r>
              <a:rPr lang="it-IT" sz="2000" b="1" i="0">
                <a:solidFill>
                  <a:srgbClr val="313650"/>
                </a:solidFill>
                <a:latin typeface="Century Gothic"/>
              </a:rPr>
              <a:t>Trinity</a:t>
            </a:r>
          </a:p>
        </p:txBody>
      </p:sp>
      <p:sp>
        <p:nvSpPr>
          <p:cNvPr id="13" name="Segnaposto testo 23">
            <a:extLst>
              <a:ext uri="{FF2B5EF4-FFF2-40B4-BE49-F238E27FC236}">
                <a16:creationId xmlns:a16="http://schemas.microsoft.com/office/drawing/2014/main" id="{51D9FF83-E2EF-D942-EE7D-F4DD73A044F8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5253484" y="4772473"/>
            <a:ext cx="1674001" cy="1151439"/>
          </a:xfrm>
        </p:spPr>
        <p:txBody>
          <a:bodyPr anchorCtr="1"/>
          <a:lstStyle/>
          <a:p>
            <a:pPr marL="0" lvl="0" indent="0" algn="ctr">
              <a:buNone/>
            </a:pP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first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explosion</a:t>
            </a:r>
            <a:r>
              <a:rPr lang="it-IT" dirty="0"/>
              <a:t>, Trinity</a:t>
            </a:r>
          </a:p>
        </p:txBody>
      </p:sp>
      <p:pic>
        <p:nvPicPr>
          <p:cNvPr id="25" name="Picture 4" descr="J. Robert Oppenheimer | Atomic Heritage Foundation">
            <a:extLst>
              <a:ext uri="{FF2B5EF4-FFF2-40B4-BE49-F238E27FC236}">
                <a16:creationId xmlns:a16="http://schemas.microsoft.com/office/drawing/2014/main" id="{2E9371E4-BB6F-B645-AB5A-577D43FFA2EC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"/>
          <a:srcRect/>
          <a:stretch>
            <a:fillRect/>
          </a:stretch>
        </p:blipFill>
        <p:spPr>
          <a:xfrm>
            <a:off x="9806473" y="869402"/>
            <a:ext cx="1727438" cy="1727438"/>
          </a:xfrm>
        </p:spPr>
      </p:pic>
      <p:sp>
        <p:nvSpPr>
          <p:cNvPr id="14" name="Segnaposto testo 14">
            <a:extLst>
              <a:ext uri="{FF2B5EF4-FFF2-40B4-BE49-F238E27FC236}">
                <a16:creationId xmlns:a16="http://schemas.microsoft.com/office/drawing/2014/main" id="{047F1E1C-694B-11A8-B2DB-DD7B9689EA60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7471845" y="3121176"/>
            <a:ext cx="1259997" cy="593729"/>
          </a:xfrm>
        </p:spPr>
        <p:txBody>
          <a:bodyPr anchor="b" anchorCtr="1"/>
          <a:lstStyle/>
          <a:p>
            <a:pPr marL="0" lvl="0" indent="0" algn="ctr">
              <a:buNone/>
            </a:pPr>
            <a:r>
              <a:rPr lang="it-IT" sz="3000" b="1" i="0">
                <a:solidFill>
                  <a:srgbClr val="FFFFFF"/>
                </a:solidFill>
                <a:latin typeface="Century Gothic"/>
              </a:rPr>
              <a:t>1945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6058C57B-B731-75E9-990C-4EE40FFCB98C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7471845" y="3587675"/>
            <a:ext cx="1259997" cy="243212"/>
          </a:xfrm>
        </p:spPr>
        <p:txBody>
          <a:bodyPr anchorCtr="1">
            <a:noAutofit/>
          </a:bodyPr>
          <a:lstStyle/>
          <a:p>
            <a:pPr marL="0" lvl="0" indent="0" algn="ctr">
              <a:buNone/>
            </a:pPr>
            <a:r>
              <a:rPr lang="it-IT" sz="1600">
                <a:solidFill>
                  <a:srgbClr val="FFFFFF"/>
                </a:solidFill>
              </a:rPr>
              <a:t>9 August</a:t>
            </a:r>
          </a:p>
        </p:txBody>
      </p:sp>
      <p:sp>
        <p:nvSpPr>
          <p:cNvPr id="16" name="Segnaposto testo 26">
            <a:extLst>
              <a:ext uri="{FF2B5EF4-FFF2-40B4-BE49-F238E27FC236}">
                <a16:creationId xmlns:a16="http://schemas.microsoft.com/office/drawing/2014/main" id="{E719BE70-F97F-DF28-EFF7-97C8FD74F6CA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7200525" y="4148769"/>
            <a:ext cx="1799996" cy="581768"/>
          </a:xfrm>
        </p:spPr>
        <p:txBody>
          <a:bodyPr anchorCtr="1">
            <a:noAutofit/>
          </a:bodyPr>
          <a:lstStyle/>
          <a:p>
            <a:pPr marL="0" lvl="0" indent="0" algn="ctr">
              <a:lnSpc>
                <a:spcPct val="80000"/>
              </a:lnSpc>
              <a:buNone/>
            </a:pPr>
            <a:r>
              <a:rPr lang="it-IT" sz="2000" b="1" i="0" dirty="0">
                <a:solidFill>
                  <a:srgbClr val="313650"/>
                </a:solidFill>
                <a:latin typeface="Century Gothic"/>
              </a:rPr>
              <a:t>Little Boy, </a:t>
            </a:r>
            <a:r>
              <a:rPr lang="it-IT" sz="2000" b="1" i="0" dirty="0" err="1">
                <a:solidFill>
                  <a:srgbClr val="313650"/>
                </a:solidFill>
                <a:latin typeface="Century Gothic"/>
              </a:rPr>
              <a:t>Fat</a:t>
            </a:r>
            <a:r>
              <a:rPr lang="it-IT" sz="2000" b="1" i="0" dirty="0">
                <a:solidFill>
                  <a:srgbClr val="313650"/>
                </a:solidFill>
                <a:latin typeface="Century Gothic"/>
              </a:rPr>
              <a:t> Man</a:t>
            </a:r>
          </a:p>
        </p:txBody>
      </p:sp>
      <p:sp>
        <p:nvSpPr>
          <p:cNvPr id="17" name="Segnaposto testo 25">
            <a:extLst>
              <a:ext uri="{FF2B5EF4-FFF2-40B4-BE49-F238E27FC236}">
                <a16:creationId xmlns:a16="http://schemas.microsoft.com/office/drawing/2014/main" id="{7E9E174A-A905-3D58-7188-64B3553CC854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7269361" y="4772473"/>
            <a:ext cx="1674001" cy="1151439"/>
          </a:xfrm>
        </p:spPr>
        <p:txBody>
          <a:bodyPr anchorCtr="1"/>
          <a:lstStyle/>
          <a:p>
            <a:pPr marL="0" lvl="0" indent="0" algn="ctr">
              <a:buNone/>
            </a:pPr>
            <a:r>
              <a:rPr lang="it-IT" sz="1400" b="0" i="1" dirty="0" err="1">
                <a:solidFill>
                  <a:srgbClr val="E76618"/>
                </a:solidFill>
              </a:rPr>
              <a:t>Fat</a:t>
            </a:r>
            <a:r>
              <a:rPr lang="it-IT" sz="1400" b="0" i="1" dirty="0">
                <a:solidFill>
                  <a:srgbClr val="E76618"/>
                </a:solidFill>
              </a:rPr>
              <a:t> Man and Little Boy are </a:t>
            </a:r>
            <a:r>
              <a:rPr lang="it-IT" sz="1400" b="0" i="1" dirty="0" err="1">
                <a:solidFill>
                  <a:srgbClr val="E76618"/>
                </a:solidFill>
              </a:rPr>
              <a:t>dropped</a:t>
            </a:r>
            <a:r>
              <a:rPr lang="it-IT" sz="1400" b="0" i="1" dirty="0">
                <a:solidFill>
                  <a:srgbClr val="E76618"/>
                </a:solidFill>
              </a:rPr>
              <a:t> on Hiroshima and Nagasaki</a:t>
            </a:r>
          </a:p>
        </p:txBody>
      </p:sp>
      <p:sp>
        <p:nvSpPr>
          <p:cNvPr id="18" name="Segnaposto testo 8">
            <a:extLst>
              <a:ext uri="{FF2B5EF4-FFF2-40B4-BE49-F238E27FC236}">
                <a16:creationId xmlns:a16="http://schemas.microsoft.com/office/drawing/2014/main" id="{7E310EE7-2691-4196-9088-2FA4F3E38508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9486927" y="3121176"/>
            <a:ext cx="1259997" cy="593729"/>
          </a:xfrm>
        </p:spPr>
        <p:txBody>
          <a:bodyPr anchor="b" anchorCtr="1"/>
          <a:lstStyle/>
          <a:p>
            <a:pPr marL="0" lvl="0" indent="0" algn="ctr">
              <a:buNone/>
            </a:pPr>
            <a:r>
              <a:rPr lang="it-IT" sz="3000" b="1" i="0">
                <a:solidFill>
                  <a:srgbClr val="FFFFFF"/>
                </a:solidFill>
                <a:latin typeface="Century Gothic"/>
              </a:rPr>
              <a:t>1945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8CA11BC3-41BD-A584-E609-CA6115178C6A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9486927" y="3587675"/>
            <a:ext cx="1259997" cy="243212"/>
          </a:xfrm>
        </p:spPr>
        <p:txBody>
          <a:bodyPr anchorCtr="1">
            <a:noAutofit/>
          </a:bodyPr>
          <a:lstStyle/>
          <a:p>
            <a:pPr marL="0" lvl="0" indent="0" algn="ctr">
              <a:buNone/>
            </a:pPr>
            <a:r>
              <a:rPr lang="it-IT" sz="1600">
                <a:solidFill>
                  <a:srgbClr val="FFFFFF"/>
                </a:solidFill>
              </a:rPr>
              <a:t>15 August</a:t>
            </a:r>
          </a:p>
        </p:txBody>
      </p:sp>
      <p:sp>
        <p:nvSpPr>
          <p:cNvPr id="20" name="Segnaposto testo 20">
            <a:extLst>
              <a:ext uri="{FF2B5EF4-FFF2-40B4-BE49-F238E27FC236}">
                <a16:creationId xmlns:a16="http://schemas.microsoft.com/office/drawing/2014/main" id="{44CE644B-C94E-4E91-C67B-87F2F9E8BF59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217700" y="4148769"/>
            <a:ext cx="1799996" cy="581768"/>
          </a:xfrm>
        </p:spPr>
        <p:txBody>
          <a:bodyPr anchorCtr="1">
            <a:noAutofit/>
          </a:bodyPr>
          <a:lstStyle/>
          <a:p>
            <a:pPr marL="0" lvl="0" indent="0" algn="ctr">
              <a:lnSpc>
                <a:spcPct val="80000"/>
              </a:lnSpc>
              <a:buNone/>
            </a:pPr>
            <a:r>
              <a:rPr lang="it-IT" sz="2000" b="1" i="0">
                <a:solidFill>
                  <a:srgbClr val="313650"/>
                </a:solidFill>
                <a:latin typeface="Century Gothic"/>
              </a:rPr>
              <a:t>Japan Surrenders</a:t>
            </a:r>
          </a:p>
        </p:txBody>
      </p:sp>
      <p:sp>
        <p:nvSpPr>
          <p:cNvPr id="21" name="Segnaposto testo 19">
            <a:extLst>
              <a:ext uri="{FF2B5EF4-FFF2-40B4-BE49-F238E27FC236}">
                <a16:creationId xmlns:a16="http://schemas.microsoft.com/office/drawing/2014/main" id="{9E7A88A9-9E3B-FF9C-6643-748240BB0B72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9285238" y="4772473"/>
            <a:ext cx="1674001" cy="1151439"/>
          </a:xfrm>
        </p:spPr>
        <p:txBody>
          <a:bodyPr anchorCtr="1"/>
          <a:lstStyle/>
          <a:p>
            <a:pPr marL="0" lvl="0" indent="0" algn="ctr">
              <a:buNone/>
            </a:pPr>
            <a:r>
              <a:rPr lang="it-IT" sz="1400" b="0" i="1" dirty="0">
                <a:solidFill>
                  <a:srgbClr val="E76618"/>
                </a:solidFill>
              </a:rPr>
              <a:t>After the Soviet </a:t>
            </a:r>
            <a:r>
              <a:rPr lang="it-IT" sz="1400" b="0" i="1" dirty="0" err="1">
                <a:solidFill>
                  <a:srgbClr val="E76618"/>
                </a:solidFill>
              </a:rPr>
              <a:t>Union’s</a:t>
            </a:r>
            <a:r>
              <a:rPr lang="it-IT" sz="1400" b="0" i="1" dirty="0">
                <a:solidFill>
                  <a:srgbClr val="E76618"/>
                </a:solidFill>
              </a:rPr>
              <a:t> </a:t>
            </a:r>
            <a:r>
              <a:rPr lang="it-IT" sz="1400" b="0" i="1" dirty="0" err="1">
                <a:solidFill>
                  <a:srgbClr val="E76618"/>
                </a:solidFill>
              </a:rPr>
              <a:t>declaration</a:t>
            </a:r>
            <a:r>
              <a:rPr lang="it-IT" sz="1400" b="0" i="1" dirty="0">
                <a:solidFill>
                  <a:srgbClr val="E76618"/>
                </a:solidFill>
              </a:rPr>
              <a:t> of war and the </a:t>
            </a:r>
            <a:r>
              <a:rPr lang="it-IT" sz="1400" b="0" i="1" dirty="0" err="1">
                <a:solidFill>
                  <a:srgbClr val="E76618"/>
                </a:solidFill>
              </a:rPr>
              <a:t>bombing</a:t>
            </a:r>
            <a:r>
              <a:rPr lang="it-IT" sz="1400" b="0" i="1" dirty="0">
                <a:solidFill>
                  <a:srgbClr val="E76618"/>
                </a:solidFill>
              </a:rPr>
              <a:t>, Japan </a:t>
            </a:r>
            <a:r>
              <a:rPr lang="it-IT" sz="1400" b="0" i="1" dirty="0" err="1">
                <a:solidFill>
                  <a:srgbClr val="E76618"/>
                </a:solidFill>
              </a:rPr>
              <a:t>surrenders</a:t>
            </a:r>
            <a:endParaRPr lang="it-IT" sz="1400" b="0" i="1" dirty="0">
              <a:solidFill>
                <a:srgbClr val="E76618"/>
              </a:solidFill>
            </a:endParaRPr>
          </a:p>
        </p:txBody>
      </p:sp>
      <p:sp>
        <p:nvSpPr>
          <p:cNvPr id="22" name="Segnaposto data 3">
            <a:extLst>
              <a:ext uri="{FF2B5EF4-FFF2-40B4-BE49-F238E27FC236}">
                <a16:creationId xmlns:a16="http://schemas.microsoft.com/office/drawing/2014/main" id="{AF0F6CEB-0972-DBBF-073F-A5A352DE0F90}"/>
              </a:ext>
            </a:extLst>
          </p:cNvPr>
          <p:cNvSpPr txBox="1"/>
          <p:nvPr/>
        </p:nvSpPr>
        <p:spPr>
          <a:xfrm>
            <a:off x="8873227" y="5942539"/>
            <a:ext cx="2743200" cy="1531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000" b="0" i="1" u="none" strike="noStrike" kern="1200" cap="none" spc="0" baseline="0" dirty="0">
                <a:solidFill>
                  <a:srgbClr val="4C1959"/>
                </a:solidFill>
                <a:uFillTx/>
                <a:latin typeface="Arial"/>
              </a:rPr>
              <a:t>2022</a:t>
            </a:r>
          </a:p>
        </p:txBody>
      </p:sp>
      <p:sp>
        <p:nvSpPr>
          <p:cNvPr id="23" name="Segnaposto piè di pagina 4">
            <a:extLst>
              <a:ext uri="{FF2B5EF4-FFF2-40B4-BE49-F238E27FC236}">
                <a16:creationId xmlns:a16="http://schemas.microsoft.com/office/drawing/2014/main" id="{50C24F31-CD8A-AC77-4A24-A4DE5D6CF667}"/>
              </a:ext>
            </a:extLst>
          </p:cNvPr>
          <p:cNvSpPr txBox="1"/>
          <p:nvPr/>
        </p:nvSpPr>
        <p:spPr>
          <a:xfrm>
            <a:off x="7501627" y="6059372"/>
            <a:ext cx="4114800" cy="2376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000" b="0" i="1" u="none" strike="noStrike" kern="1200" cap="none" spc="0" baseline="0" dirty="0">
                <a:solidFill>
                  <a:srgbClr val="4C1959"/>
                </a:solidFill>
                <a:uFillTx/>
                <a:latin typeface="Arial"/>
              </a:rPr>
              <a:t>Xotta Francesco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AEDD191-937E-0B5F-B1C5-D6B8EA46E639}"/>
              </a:ext>
            </a:extLst>
          </p:cNvPr>
          <p:cNvSpPr txBox="1"/>
          <p:nvPr/>
        </p:nvSpPr>
        <p:spPr>
          <a:xfrm>
            <a:off x="506065" y="6059408"/>
            <a:ext cx="424546" cy="2375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000" b="0" i="1" u="none" strike="noStrike" kern="1200" cap="none" spc="0" baseline="0">
                <a:solidFill>
                  <a:srgbClr val="4C1959"/>
                </a:solidFill>
                <a:uFillTx/>
                <a:latin typeface="Arial"/>
              </a:rPr>
              <a:t>0</a:t>
            </a:r>
            <a:fld id="{3E1CE606-DCC9-4592-B0D4-8486D855A217}" type="slidenum">
              <a:rPr/>
              <a:t>2</a:t>
            </a:fld>
            <a:endParaRPr lang="it-IT" sz="1000" b="0" i="1" u="none" strike="noStrike" kern="1200" cap="none" spc="0" baseline="0">
              <a:solidFill>
                <a:srgbClr val="4C195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97E587-F01C-64C1-6110-D4631E146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Cylindrical 3D: Bessel </a:t>
            </a:r>
            <a:r>
              <a:rPr lang="it-IT" dirty="0" err="1"/>
              <a:t>Functions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CF70B3-3316-A1AC-E88E-E22DEFC5A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Bessel </a:t>
            </a:r>
            <a:r>
              <a:rPr lang="it-IT" dirty="0" err="1"/>
              <a:t>Functions</a:t>
            </a:r>
            <a:r>
              <a:rPr lang="it-IT" dirty="0"/>
              <a:t>’ </a:t>
            </a:r>
            <a:r>
              <a:rPr lang="it-IT" dirty="0" err="1"/>
              <a:t>zeros</a:t>
            </a:r>
            <a:r>
              <a:rPr lang="it-IT" dirty="0"/>
              <a:t> by reading </a:t>
            </a:r>
            <a:r>
              <a:rPr lang="it-IT" dirty="0" err="1"/>
              <a:t>them</a:t>
            </a:r>
            <a:r>
              <a:rPr lang="it-IT" dirty="0"/>
              <a:t> in an array:</a:t>
            </a:r>
          </a:p>
          <a:p>
            <a:r>
              <a:rPr lang="it-IT" sz="1400" dirty="0"/>
              <a:t>alpha=new double[N];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newfile.open</a:t>
            </a:r>
            <a:r>
              <a:rPr lang="it-IT" sz="1400" dirty="0"/>
              <a:t>("besselzeros.</a:t>
            </a:r>
            <a:r>
              <a:rPr lang="it-IT" sz="1400" dirty="0" err="1"/>
              <a:t>txt</a:t>
            </a:r>
            <a:r>
              <a:rPr lang="it-IT" sz="1400" dirty="0"/>
              <a:t>",</a:t>
            </a:r>
            <a:r>
              <a:rPr lang="it-IT" sz="1400" dirty="0" err="1"/>
              <a:t>ios</a:t>
            </a:r>
            <a:r>
              <a:rPr lang="it-IT" sz="1400" dirty="0"/>
              <a:t>::in);</a:t>
            </a:r>
          </a:p>
          <a:p>
            <a:r>
              <a:rPr lang="it-IT" sz="1400" dirty="0"/>
              <a:t>	for (</a:t>
            </a:r>
            <a:r>
              <a:rPr lang="it-IT" sz="1400" dirty="0" err="1"/>
              <a:t>int</a:t>
            </a:r>
            <a:r>
              <a:rPr lang="it-IT" sz="1400" dirty="0"/>
              <a:t> i=0; i&lt;N; ++i)</a:t>
            </a:r>
          </a:p>
          <a:p>
            <a:r>
              <a:rPr lang="it-IT" sz="1400" dirty="0"/>
              <a:t>		{</a:t>
            </a:r>
          </a:p>
          <a:p>
            <a:r>
              <a:rPr lang="it-IT" sz="1400" dirty="0"/>
              <a:t>			newfile &gt;&gt; alpha[i];</a:t>
            </a:r>
          </a:p>
          <a:p>
            <a:r>
              <a:rPr lang="it-IT" sz="1400" dirty="0"/>
              <a:t>		};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newfile.close</a:t>
            </a:r>
            <a:r>
              <a:rPr lang="it-IT" sz="1400" dirty="0"/>
              <a:t>();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D58CDD-15E5-8D58-DC99-BAFFFF3A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D02E63AD-54BE-0A9E-87EA-979E093BCFA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410878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B47C1-6B98-A392-7BBB-3CE4BF1B3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Cylindrical 3D: </a:t>
            </a:r>
            <a:r>
              <a:rPr lang="it-IT" dirty="0" err="1"/>
              <a:t>Coefficients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24581D-81F8-392F-773E-CACBE9223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>
            <a:normAutofit/>
          </a:bodyPr>
          <a:lstStyle/>
          <a:p>
            <a:r>
              <a:rPr lang="en-US" sz="2000" dirty="0"/>
              <a:t>Using p=1 (as we said before):</a:t>
            </a:r>
            <a:r>
              <a:rPr lang="en-US" sz="1400" dirty="0"/>
              <a:t>	</a:t>
            </a:r>
          </a:p>
          <a:p>
            <a:r>
              <a:rPr lang="en-US" sz="1400" dirty="0"/>
              <a:t>	double* a=new double [N];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Numerics</a:t>
            </a:r>
            <a:r>
              <a:rPr lang="en-US" sz="1400" dirty="0"/>
              <a:t> num;</a:t>
            </a:r>
          </a:p>
          <a:p>
            <a:r>
              <a:rPr lang="en-US" sz="1400" dirty="0"/>
              <a:t>	double n;</a:t>
            </a:r>
          </a:p>
          <a:p>
            <a:r>
              <a:rPr lang="en-US" sz="1400" dirty="0"/>
              <a:t>	for (q=0;q&lt;N;++q)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a[q]=</a:t>
            </a:r>
            <a:r>
              <a:rPr lang="en-US" sz="1400" dirty="0" err="1"/>
              <a:t>num.trapezoidal</a:t>
            </a:r>
            <a:r>
              <a:rPr lang="en-US" sz="1400" dirty="0"/>
              <a:t>(Int,0,r1,0,L,0.001); 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cout</a:t>
            </a:r>
            <a:r>
              <a:rPr lang="en-US" sz="1400" dirty="0"/>
              <a:t> &lt;&lt; a[q] &lt;&lt; "	";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	};</a:t>
            </a:r>
            <a:endParaRPr lang="it-IT" sz="1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D16945-8B2F-FD74-2635-5AEB929D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79553D-454A-C5A6-F587-14507A96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76789A6E-3960-4860-42F1-419C955992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F56EB81-C7A0-55B4-62EF-C31370F04D01}"/>
              </a:ext>
            </a:extLst>
          </p:cNvPr>
          <p:cNvSpPr txBox="1"/>
          <p:nvPr/>
        </p:nvSpPr>
        <p:spPr>
          <a:xfrm>
            <a:off x="5436360" y="1507657"/>
            <a:ext cx="609755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double Numerics::</a:t>
            </a:r>
            <a:r>
              <a:rPr lang="it-IT" sz="1400" dirty="0" err="1"/>
              <a:t>trapezoidal</a:t>
            </a:r>
            <a:r>
              <a:rPr lang="it-IT" sz="1400" dirty="0"/>
              <a:t>(double (*f)(double, double), double </a:t>
            </a:r>
            <a:r>
              <a:rPr lang="it-IT" sz="1400" dirty="0" err="1"/>
              <a:t>ax</a:t>
            </a:r>
            <a:r>
              <a:rPr lang="it-IT" sz="1400" dirty="0"/>
              <a:t>, double </a:t>
            </a:r>
            <a:r>
              <a:rPr lang="it-IT" sz="1400" dirty="0" err="1"/>
              <a:t>bx</a:t>
            </a:r>
            <a:r>
              <a:rPr lang="it-IT" sz="1400" dirty="0"/>
              <a:t>, double </a:t>
            </a:r>
            <a:r>
              <a:rPr lang="it-IT" sz="1400" dirty="0" err="1"/>
              <a:t>ay</a:t>
            </a:r>
            <a:r>
              <a:rPr lang="it-IT" sz="1400" dirty="0"/>
              <a:t>, double by, double h)</a:t>
            </a:r>
          </a:p>
          <a:p>
            <a:r>
              <a:rPr lang="it-IT" sz="1400" dirty="0"/>
              <a:t>{</a:t>
            </a:r>
          </a:p>
          <a:p>
            <a:r>
              <a:rPr lang="it-IT" sz="1400" dirty="0"/>
              <a:t>	/**Integral solver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the </a:t>
            </a:r>
            <a:r>
              <a:rPr lang="it-IT" sz="1400" dirty="0" err="1"/>
              <a:t>trapezoidal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;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solves</a:t>
            </a:r>
            <a:r>
              <a:rPr lang="it-IT" sz="1400" dirty="0"/>
              <a:t> </a:t>
            </a:r>
            <a:r>
              <a:rPr lang="it-IT" sz="1400" dirty="0" err="1"/>
              <a:t>between</a:t>
            </a:r>
            <a:r>
              <a:rPr lang="it-IT" sz="1400" dirty="0"/>
              <a:t> [</a:t>
            </a:r>
            <a:r>
              <a:rPr lang="it-IT" sz="1400" dirty="0" err="1"/>
              <a:t>ax,bx</a:t>
            </a:r>
            <a:r>
              <a:rPr lang="it-IT" sz="1400" dirty="0"/>
              <a:t>] and [</a:t>
            </a:r>
            <a:r>
              <a:rPr lang="it-IT" sz="1400" dirty="0" err="1"/>
              <a:t>ay,by</a:t>
            </a:r>
            <a:r>
              <a:rPr lang="it-IT" sz="1400" dirty="0"/>
              <a:t>] with step </a:t>
            </a:r>
            <a:r>
              <a:rPr lang="it-IT" sz="1400" dirty="0" err="1"/>
              <a:t>distance</a:t>
            </a:r>
            <a:r>
              <a:rPr lang="it-IT" sz="1400" dirty="0"/>
              <a:t> h;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solves</a:t>
            </a:r>
            <a:r>
              <a:rPr lang="it-IT" sz="1400" dirty="0"/>
              <a:t> for y for </a:t>
            </a:r>
            <a:r>
              <a:rPr lang="it-IT" sz="1400" dirty="0" err="1"/>
              <a:t>each</a:t>
            </a:r>
            <a:r>
              <a:rPr lang="it-IT" sz="1400" dirty="0"/>
              <a:t> step of x*/</a:t>
            </a:r>
          </a:p>
          <a:p>
            <a:r>
              <a:rPr lang="it-IT" sz="1400" dirty="0"/>
              <a:t>	//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want</a:t>
            </a:r>
            <a:r>
              <a:rPr lang="it-IT" sz="1400" dirty="0"/>
              <a:t> to integrate by </a:t>
            </a:r>
            <a:r>
              <a:rPr lang="it-IT" sz="1400" dirty="0" err="1"/>
              <a:t>strings</a:t>
            </a:r>
            <a:r>
              <a:rPr lang="it-IT" sz="1400" dirty="0"/>
              <a:t>, so for </a:t>
            </a:r>
            <a:r>
              <a:rPr lang="it-IT" sz="1400" dirty="0" err="1"/>
              <a:t>constant</a:t>
            </a:r>
            <a:r>
              <a:rPr lang="it-IT" sz="1400" dirty="0"/>
              <a:t> x </a:t>
            </a:r>
            <a:r>
              <a:rPr lang="it-IT" sz="1400" dirty="0" err="1"/>
              <a:t>we</a:t>
            </a:r>
            <a:r>
              <a:rPr lang="it-IT" sz="1400" dirty="0"/>
              <a:t> integrate over y</a:t>
            </a:r>
          </a:p>
          <a:p>
            <a:r>
              <a:rPr lang="it-IT" sz="1400" dirty="0"/>
              <a:t>	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int</a:t>
            </a:r>
            <a:r>
              <a:rPr lang="it-IT" sz="1400" dirty="0"/>
              <a:t> </a:t>
            </a:r>
            <a:r>
              <a:rPr lang="it-IT" sz="1400" dirty="0" err="1"/>
              <a:t>Nstepx</a:t>
            </a:r>
            <a:r>
              <a:rPr lang="it-IT" sz="1400" dirty="0"/>
              <a:t>=</a:t>
            </a:r>
            <a:r>
              <a:rPr lang="it-IT" sz="1400" dirty="0" err="1"/>
              <a:t>abs</a:t>
            </a:r>
            <a:r>
              <a:rPr lang="it-IT" sz="1400" dirty="0"/>
              <a:t>((</a:t>
            </a:r>
            <a:r>
              <a:rPr lang="it-IT" sz="1400" dirty="0" err="1"/>
              <a:t>bx-ax</a:t>
            </a:r>
            <a:r>
              <a:rPr lang="it-IT" sz="1400" dirty="0"/>
              <a:t>)/h);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int</a:t>
            </a:r>
            <a:r>
              <a:rPr lang="it-IT" sz="1400" dirty="0"/>
              <a:t> </a:t>
            </a:r>
            <a:r>
              <a:rPr lang="it-IT" sz="1400" dirty="0" err="1"/>
              <a:t>Nstepy</a:t>
            </a:r>
            <a:r>
              <a:rPr lang="it-IT" sz="1400" dirty="0"/>
              <a:t>=</a:t>
            </a:r>
            <a:r>
              <a:rPr lang="it-IT" sz="1400" dirty="0" err="1"/>
              <a:t>abs</a:t>
            </a:r>
            <a:r>
              <a:rPr lang="it-IT" sz="1400" dirty="0"/>
              <a:t>((by-</a:t>
            </a:r>
            <a:r>
              <a:rPr lang="it-IT" sz="1400" dirty="0" err="1"/>
              <a:t>ay</a:t>
            </a:r>
            <a:r>
              <a:rPr lang="it-IT" sz="1400" dirty="0"/>
              <a:t>)/h);	</a:t>
            </a:r>
          </a:p>
          <a:p>
            <a:r>
              <a:rPr lang="it-IT" sz="1400" dirty="0"/>
              <a:t>	double Area=0;</a:t>
            </a:r>
          </a:p>
          <a:p>
            <a:r>
              <a:rPr lang="it-IT" sz="1400" dirty="0"/>
              <a:t>	</a:t>
            </a:r>
          </a:p>
          <a:p>
            <a:r>
              <a:rPr lang="it-IT" sz="1400" dirty="0"/>
              <a:t>	</a:t>
            </a:r>
          </a:p>
          <a:p>
            <a:r>
              <a:rPr lang="it-IT" sz="1400" dirty="0"/>
              <a:t>	for (</a:t>
            </a:r>
            <a:r>
              <a:rPr lang="it-IT" sz="1400" dirty="0" err="1"/>
              <a:t>int</a:t>
            </a:r>
            <a:r>
              <a:rPr lang="it-IT" sz="1400" dirty="0"/>
              <a:t> i=0;i&lt;</a:t>
            </a:r>
            <a:r>
              <a:rPr lang="it-IT" sz="1400" dirty="0" err="1"/>
              <a:t>Nstepx</a:t>
            </a:r>
            <a:r>
              <a:rPr lang="it-IT" sz="1400" dirty="0"/>
              <a:t>;++i)</a:t>
            </a:r>
          </a:p>
          <a:p>
            <a:r>
              <a:rPr lang="it-IT" sz="1400" dirty="0"/>
              <a:t>	    for (</a:t>
            </a:r>
            <a:r>
              <a:rPr lang="it-IT" sz="1400" dirty="0" err="1"/>
              <a:t>int</a:t>
            </a:r>
            <a:r>
              <a:rPr lang="it-IT" sz="1400" dirty="0"/>
              <a:t> c=0; c&lt;</a:t>
            </a:r>
            <a:r>
              <a:rPr lang="it-IT" sz="1400" dirty="0" err="1"/>
              <a:t>Nstepy</a:t>
            </a:r>
            <a:r>
              <a:rPr lang="it-IT" sz="1400" dirty="0"/>
              <a:t>; ++c)</a:t>
            </a:r>
          </a:p>
          <a:p>
            <a:r>
              <a:rPr lang="it-IT" sz="1400" dirty="0"/>
              <a:t>	        Area=Area+(f(</a:t>
            </a:r>
            <a:r>
              <a:rPr lang="it-IT" sz="1400" dirty="0" err="1"/>
              <a:t>ax</a:t>
            </a:r>
            <a:r>
              <a:rPr lang="it-IT" sz="1400" dirty="0"/>
              <a:t>+(i+1)*</a:t>
            </a:r>
            <a:r>
              <a:rPr lang="it-IT" sz="1400" dirty="0" err="1"/>
              <a:t>h,ax</a:t>
            </a:r>
            <a:r>
              <a:rPr lang="it-IT" sz="1400" dirty="0"/>
              <a:t>+(c+1)*h)-f(</a:t>
            </a:r>
            <a:r>
              <a:rPr lang="it-IT" sz="1400" dirty="0" err="1"/>
              <a:t>ax+i</a:t>
            </a:r>
            <a:r>
              <a:rPr lang="it-IT" sz="1400" dirty="0"/>
              <a:t>*</a:t>
            </a:r>
            <a:r>
              <a:rPr lang="it-IT" sz="1400" dirty="0" err="1"/>
              <a:t>h,ay+c</a:t>
            </a:r>
            <a:r>
              <a:rPr lang="it-IT" sz="1400" dirty="0"/>
              <a:t>*h))*h*h/2+f(</a:t>
            </a:r>
            <a:r>
              <a:rPr lang="it-IT" sz="1400" dirty="0" err="1"/>
              <a:t>ax+i</a:t>
            </a:r>
            <a:r>
              <a:rPr lang="it-IT" sz="1400" dirty="0"/>
              <a:t>*</a:t>
            </a:r>
            <a:r>
              <a:rPr lang="it-IT" sz="1400" dirty="0" err="1"/>
              <a:t>h,ay+c</a:t>
            </a:r>
            <a:r>
              <a:rPr lang="it-IT" sz="1400" dirty="0"/>
              <a:t>*h)*h*h;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return</a:t>
            </a:r>
            <a:r>
              <a:rPr lang="it-IT" sz="1400" dirty="0"/>
              <a:t> Area;</a:t>
            </a:r>
          </a:p>
          <a:p>
            <a:r>
              <a:rPr lang="it-IT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68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041DE7-C5DC-D7FA-8984-EC5095771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Cylindrical 3D: </a:t>
            </a:r>
            <a:r>
              <a:rPr lang="it-IT" dirty="0" err="1"/>
              <a:t>Neutron</a:t>
            </a:r>
            <a:r>
              <a:rPr lang="it-IT" dirty="0"/>
              <a:t> </a:t>
            </a:r>
            <a:r>
              <a:rPr lang="it-IT" dirty="0" err="1"/>
              <a:t>Density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44E292-9E1E-EE4A-6819-D69B54B69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>
            <a:noAutofit/>
          </a:bodyPr>
          <a:lstStyle/>
          <a:p>
            <a:r>
              <a:rPr lang="it-IT" sz="1000" dirty="0"/>
              <a:t>	</a:t>
            </a:r>
            <a:r>
              <a:rPr lang="it-IT" sz="1000" dirty="0" err="1"/>
              <a:t>int</a:t>
            </a:r>
            <a:r>
              <a:rPr lang="it-IT" sz="1000" dirty="0"/>
              <a:t> </a:t>
            </a:r>
            <a:r>
              <a:rPr lang="it-IT" sz="1000" dirty="0" err="1"/>
              <a:t>NPoints</a:t>
            </a:r>
            <a:r>
              <a:rPr lang="it-IT" sz="1000" dirty="0"/>
              <a:t>=</a:t>
            </a:r>
            <a:r>
              <a:rPr lang="it-IT" sz="1000" dirty="0" err="1"/>
              <a:t>abs</a:t>
            </a:r>
            <a:r>
              <a:rPr lang="it-IT" sz="1000" dirty="0"/>
              <a:t>(L/dx); 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int</a:t>
            </a:r>
            <a:r>
              <a:rPr lang="it-IT" sz="1000" dirty="0"/>
              <a:t> </a:t>
            </a:r>
            <a:r>
              <a:rPr lang="it-IT" sz="1000" dirty="0" err="1"/>
              <a:t>NPointsr</a:t>
            </a:r>
            <a:r>
              <a:rPr lang="it-IT" sz="1000" dirty="0"/>
              <a:t>=</a:t>
            </a:r>
            <a:r>
              <a:rPr lang="it-IT" sz="1000" dirty="0" err="1"/>
              <a:t>abs</a:t>
            </a:r>
            <a:r>
              <a:rPr lang="it-IT" sz="1000" dirty="0"/>
              <a:t>(r1/dx);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newfile.open</a:t>
            </a:r>
            <a:r>
              <a:rPr lang="it-IT" sz="1000" dirty="0"/>
              <a:t>("output.</a:t>
            </a:r>
            <a:r>
              <a:rPr lang="it-IT" sz="1000" dirty="0" err="1"/>
              <a:t>txt</a:t>
            </a:r>
            <a:r>
              <a:rPr lang="it-IT" sz="1000" dirty="0"/>
              <a:t>",</a:t>
            </a:r>
            <a:r>
              <a:rPr lang="it-IT" sz="1000" dirty="0" err="1"/>
              <a:t>ios</a:t>
            </a:r>
            <a:r>
              <a:rPr lang="it-IT" sz="1000" dirty="0"/>
              <a:t>::out);</a:t>
            </a:r>
          </a:p>
          <a:p>
            <a:r>
              <a:rPr lang="it-IT" sz="1000" dirty="0"/>
              <a:t>	newfile &lt;&lt; "n(" &lt;&lt; t &lt;&lt;",</a:t>
            </a:r>
            <a:r>
              <a:rPr lang="it-IT" sz="1000" dirty="0" err="1"/>
              <a:t>r,z</a:t>
            </a:r>
            <a:r>
              <a:rPr lang="it-IT" sz="1000" dirty="0"/>
              <a:t>)" &lt;&lt; "	" &lt;&lt; "r" &lt;&lt; "	" &lt;&lt; "z" &lt;&lt;endl;</a:t>
            </a:r>
          </a:p>
          <a:p>
            <a:r>
              <a:rPr lang="it-IT" sz="1000" dirty="0"/>
              <a:t>	for (</a:t>
            </a:r>
            <a:r>
              <a:rPr lang="it-IT" sz="1000" dirty="0" err="1"/>
              <a:t>int</a:t>
            </a:r>
            <a:r>
              <a:rPr lang="it-IT" sz="1000" dirty="0"/>
              <a:t> i=1; i&lt;2*</a:t>
            </a:r>
            <a:r>
              <a:rPr lang="it-IT" sz="1000" dirty="0" err="1"/>
              <a:t>NPointsr</a:t>
            </a:r>
            <a:r>
              <a:rPr lang="it-IT" sz="1000" dirty="0"/>
              <a:t>; ++i)</a:t>
            </a:r>
          </a:p>
          <a:p>
            <a:r>
              <a:rPr lang="it-IT" sz="1000" dirty="0"/>
              <a:t>		for (</a:t>
            </a:r>
            <a:r>
              <a:rPr lang="it-IT" sz="1000" dirty="0" err="1"/>
              <a:t>int</a:t>
            </a:r>
            <a:r>
              <a:rPr lang="it-IT" sz="1000" dirty="0"/>
              <a:t> k=1; k&lt;</a:t>
            </a:r>
            <a:r>
              <a:rPr lang="it-IT" sz="1000" dirty="0" err="1"/>
              <a:t>NPoints</a:t>
            </a:r>
            <a:r>
              <a:rPr lang="it-IT" sz="1000" dirty="0"/>
              <a:t>; ++k)</a:t>
            </a:r>
          </a:p>
          <a:p>
            <a:r>
              <a:rPr lang="it-IT" sz="1000" dirty="0"/>
              <a:t>		{</a:t>
            </a:r>
          </a:p>
          <a:p>
            <a:r>
              <a:rPr lang="it-IT" sz="1000" dirty="0"/>
              <a:t>			n=0; //At the end of </a:t>
            </a:r>
            <a:r>
              <a:rPr lang="it-IT" sz="1000" dirty="0" err="1"/>
              <a:t>every</a:t>
            </a:r>
            <a:r>
              <a:rPr lang="it-IT" sz="1000" dirty="0"/>
              <a:t> loop in </a:t>
            </a:r>
            <a:r>
              <a:rPr lang="it-IT" sz="1000" dirty="0" err="1"/>
              <a:t>p,q,r</a:t>
            </a:r>
            <a:r>
              <a:rPr lang="it-IT" sz="1000" dirty="0"/>
              <a:t>, n must be reset</a:t>
            </a:r>
          </a:p>
          <a:p>
            <a:r>
              <a:rPr lang="it-IT" sz="1000" dirty="0"/>
              <a:t>			for (q=0;q&lt;N;++q)</a:t>
            </a:r>
          </a:p>
          <a:p>
            <a:r>
              <a:rPr lang="it-IT" sz="1000" dirty="0"/>
              <a:t>				n=</a:t>
            </a:r>
            <a:r>
              <a:rPr lang="it-IT" sz="1000" dirty="0" err="1"/>
              <a:t>n+a</a:t>
            </a:r>
            <a:r>
              <a:rPr lang="it-IT" sz="1000" dirty="0"/>
              <a:t>[q] * j0((-r1+i*dx)*alpha[q]/r1) * sin(p*M_PI*k*dx/L) * </a:t>
            </a:r>
            <a:r>
              <a:rPr lang="it-IT" sz="1000" dirty="0" err="1"/>
              <a:t>exp</a:t>
            </a:r>
            <a:r>
              <a:rPr lang="it-IT" sz="1000" dirty="0"/>
              <a:t>( t * ((</a:t>
            </a:r>
            <a:r>
              <a:rPr lang="it-IT" sz="1000" dirty="0" err="1"/>
              <a:t>eta</a:t>
            </a:r>
            <a:r>
              <a:rPr lang="it-IT" sz="1000" dirty="0"/>
              <a:t>*</a:t>
            </a:r>
            <a:r>
              <a:rPr lang="it-IT" sz="1000" dirty="0" err="1"/>
              <a:t>pow</a:t>
            </a:r>
            <a:r>
              <a:rPr lang="it-IT" sz="1000" dirty="0"/>
              <a:t>(r1*L,2)-mu*( </a:t>
            </a:r>
            <a:r>
              <a:rPr lang="it-IT" sz="1000" dirty="0" err="1"/>
              <a:t>pow</a:t>
            </a:r>
            <a:r>
              <a:rPr lang="it-IT" sz="1000" dirty="0"/>
              <a:t>(alpha[q]*L,2) + </a:t>
            </a:r>
            <a:r>
              <a:rPr lang="it-IT" sz="1000" dirty="0" err="1"/>
              <a:t>pow</a:t>
            </a:r>
            <a:r>
              <a:rPr lang="it-IT" sz="1000" dirty="0"/>
              <a:t>(M_PI*p*r1,2)  )) )/</a:t>
            </a:r>
            <a:r>
              <a:rPr lang="it-IT" sz="1000" dirty="0" err="1"/>
              <a:t>pow</a:t>
            </a:r>
            <a:r>
              <a:rPr lang="it-IT" sz="1000" dirty="0"/>
              <a:t>(r1*L,2));</a:t>
            </a:r>
          </a:p>
          <a:p>
            <a:r>
              <a:rPr lang="it-IT" sz="1000" dirty="0"/>
              <a:t>			newfile &lt;&lt; n &lt;&lt; "	" &lt;&lt; -r1+i*dx &lt;&lt; "	" &lt;&lt; 0+k*dx &lt;&lt; endl;</a:t>
            </a:r>
          </a:p>
          <a:p>
            <a:r>
              <a:rPr lang="it-IT" sz="1000" dirty="0"/>
              <a:t>			};	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newfile.close</a:t>
            </a:r>
            <a:r>
              <a:rPr lang="it-IT" sz="1000" dirty="0"/>
              <a:t>();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900A30-317A-8784-4F5F-0787EBFC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F26C257B-A26D-BAD3-127D-E999BDCAD38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70110604-FBDE-1955-EE0E-2E9355B7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323" y="1565048"/>
            <a:ext cx="3626965" cy="27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A7CFB-2852-95CC-0EDB-5091EACF7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Spherical</a:t>
            </a:r>
            <a:r>
              <a:rPr lang="it-IT" dirty="0"/>
              <a:t> 3D: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62B2CFC-9FB4-351E-DA00-8C6E3AD92BC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05808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sz="1800" dirty="0"/>
                  <a:t>Let’s </a:t>
                </a:r>
                <a:r>
                  <a:rPr lang="it-IT" sz="1800" dirty="0" err="1"/>
                  <a:t>now</a:t>
                </a:r>
                <a:r>
                  <a:rPr lang="it-IT" sz="1800" dirty="0"/>
                  <a:t> </a:t>
                </a:r>
                <a:r>
                  <a:rPr lang="it-IT" sz="1800" dirty="0" err="1"/>
                  <a:t>consider</a:t>
                </a:r>
                <a:r>
                  <a:rPr lang="it-IT" sz="1800" dirty="0"/>
                  <a:t> a </a:t>
                </a:r>
                <a:r>
                  <a:rPr lang="it-IT" sz="1800" dirty="0" err="1"/>
                  <a:t>sphere</a:t>
                </a:r>
                <a:r>
                  <a:rPr lang="it-IT" sz="1800" dirty="0"/>
                  <a:t> of fissile </a:t>
                </a:r>
                <a:r>
                  <a:rPr lang="it-IT" sz="1800" dirty="0" err="1"/>
                  <a:t>material</a:t>
                </a:r>
                <a:r>
                  <a:rPr lang="it-IT" sz="1800" dirty="0"/>
                  <a:t>, with a </a:t>
                </a:r>
                <a:r>
                  <a:rPr lang="it-IT" sz="1800" dirty="0" err="1"/>
                  <a:t>laplacian</a:t>
                </a:r>
                <a:r>
                  <a:rPr lang="it-IT" sz="1800" dirty="0"/>
                  <a:t> </a:t>
                </a:r>
                <a:r>
                  <a:rPr lang="it-IT" sz="1800" dirty="0" err="1"/>
                  <a:t>given</a:t>
                </a:r>
                <a:r>
                  <a:rPr lang="it-IT" sz="1800" dirty="0"/>
                  <a:t> </a:t>
                </a:r>
                <a:r>
                  <a:rPr lang="it-IT" sz="1800" dirty="0" err="1"/>
                  <a:t>as</a:t>
                </a:r>
                <a:endParaRPr lang="it-IT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800" i="1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it-IT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it-IT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d>
                        <m:dPr>
                          <m:ctrlPr>
                            <a:rPr lang="it-IT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f>
                                <m:fPr>
                                  <m:ctrlPr>
                                    <a:rPr lang="it-IT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it-IT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1800" dirty="0"/>
              </a:p>
              <a:p>
                <a:r>
                  <a:rPr lang="it-IT" sz="1800" dirty="0" err="1"/>
                  <a:t>Which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reduced</a:t>
                </a:r>
                <a:r>
                  <a:rPr lang="it-IT" sz="1800" dirty="0"/>
                  <a:t> due to </a:t>
                </a:r>
                <a:r>
                  <a:rPr lang="it-IT" sz="1800" dirty="0" err="1"/>
                  <a:t>radial</a:t>
                </a:r>
                <a:r>
                  <a:rPr lang="it-IT" sz="1800" dirty="0"/>
                  <a:t> </a:t>
                </a:r>
                <a:r>
                  <a:rPr lang="it-IT" sz="1800" dirty="0" err="1"/>
                  <a:t>symmetry</a:t>
                </a:r>
                <a:r>
                  <a:rPr lang="it-IT" sz="18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1800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1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it-IT" sz="1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1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f>
                          <m:fPr>
                            <m:ctrlPr>
                              <a:rPr lang="it-IT" sz="1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it-IT" sz="1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800" dirty="0"/>
                  <a:t>.</a:t>
                </a:r>
              </a:p>
              <a:p>
                <a:r>
                  <a:rPr lang="it-IT" sz="1800" dirty="0"/>
                  <a:t>So </a:t>
                </a:r>
                <a:r>
                  <a:rPr lang="it-IT" sz="1800" dirty="0" err="1"/>
                  <a:t>we</a:t>
                </a:r>
                <a:r>
                  <a:rPr lang="it-IT" sz="1800" dirty="0"/>
                  <a:t> can </a:t>
                </a:r>
                <a:r>
                  <a:rPr lang="it-IT" sz="1800" dirty="0" err="1"/>
                  <a:t>write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now</a:t>
                </a:r>
                <a:r>
                  <a:rPr lang="it-IT" sz="1800" dirty="0"/>
                  <a:t> the </a:t>
                </a:r>
                <a:r>
                  <a:rPr lang="it-IT" sz="1800" dirty="0" err="1"/>
                  <a:t>neutron</a:t>
                </a:r>
                <a:r>
                  <a:rPr lang="it-IT" sz="1800" dirty="0"/>
                  <a:t> </a:t>
                </a:r>
                <a:r>
                  <a:rPr lang="it-IT" sz="1800" dirty="0" err="1"/>
                  <a:t>diffusion</a:t>
                </a:r>
                <a:r>
                  <a:rPr lang="it-IT" sz="1800" dirty="0"/>
                  <a:t> </a:t>
                </a:r>
                <a:r>
                  <a:rPr lang="it-IT" sz="1800" dirty="0" err="1"/>
                  <a:t>equation</a:t>
                </a:r>
                <a:endParaRPr lang="it-IT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8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i="1" dirty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it-IT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it-IT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it-IT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800" i="1" dirty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it-IT" sz="18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1800" dirty="0"/>
              </a:p>
              <a:p>
                <a:r>
                  <a:rPr lang="it-IT" sz="1800" dirty="0"/>
                  <a:t>With </a:t>
                </a:r>
                <a:r>
                  <a:rPr lang="it-IT" sz="1800" dirty="0" err="1"/>
                  <a:t>boundary</a:t>
                </a:r>
                <a:r>
                  <a:rPr lang="it-IT" sz="1800" dirty="0"/>
                  <a:t> and  </a:t>
                </a:r>
                <a:r>
                  <a:rPr lang="it-IT" sz="1800" dirty="0" err="1"/>
                  <a:t>initial</a:t>
                </a:r>
                <a:r>
                  <a:rPr lang="it-IT" sz="1800" dirty="0"/>
                  <a:t> </a:t>
                </a:r>
                <a:r>
                  <a:rPr lang="it-IT" sz="1800" dirty="0" err="1"/>
                  <a:t>conditions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given</a:t>
                </a:r>
                <a:r>
                  <a:rPr lang="it-IT" sz="1800" dirty="0"/>
                  <a:t> </a:t>
                </a:r>
                <a:r>
                  <a:rPr lang="it-IT" sz="1800" dirty="0" err="1"/>
                  <a:t>as</a:t>
                </a:r>
                <a:r>
                  <a:rPr lang="it-IT" sz="1800" dirty="0"/>
                  <a:t> </a:t>
                </a:r>
                <a:r>
                  <a:rPr lang="pt-BR" sz="1400" dirty="0"/>
                  <a:t>n(t, r1) = 0; n(0, r) = f(r)</a:t>
                </a:r>
              </a:p>
              <a:p>
                <a:r>
                  <a:rPr lang="pt-BR" sz="1800" dirty="0"/>
                  <a:t>Using the previous approach 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t-IT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800" i="0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8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1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0" dirty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it-IT" sz="18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800" i="1" dirty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it-IT" sz="1800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18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 i="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8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8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8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sz="18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sz="1800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00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sz="1800" i="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it-IT" sz="18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it-IT" sz="1800" dirty="0"/>
              </a:p>
              <a:p>
                <a:endParaRPr lang="it-IT" sz="1800" dirty="0"/>
              </a:p>
              <a:p>
                <a:endParaRPr lang="it-IT" sz="18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62B2CFC-9FB4-351E-DA00-8C6E3AD92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058085"/>
              </a:xfrm>
              <a:blipFill>
                <a:blip r:embed="rId2"/>
                <a:stretch>
                  <a:fillRect l="-401" t="-10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95EBD-F1FE-A138-1169-3D91D77F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54386599-8700-7444-00B5-765033C28DA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3290707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0A65C-4F8F-D6B3-959F-7E79520FF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Spherical</a:t>
            </a:r>
            <a:r>
              <a:rPr lang="it-IT" dirty="0"/>
              <a:t> 3D: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FB0408D3-9541-5586-B94F-CB7A2F49317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13167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it-IT" sz="1800" dirty="0"/>
                  <a:t>With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18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i="1" dirty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8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8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800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sz="18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8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it-IT" sz="18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800" dirty="0"/>
                  <a:t>so </a:t>
                </a:r>
                <a:r>
                  <a:rPr lang="it-IT" sz="1800" dirty="0" err="1"/>
                  <a:t>that</a:t>
                </a:r>
                <a:endParaRPr lang="it-IT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t-IT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800" i="0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/>
                      </m:nary>
                      <m:f>
                        <m:fPr>
                          <m:ctrlPr>
                            <a:rPr lang="it-IT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it-IT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dirty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d>
                            <m:d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it-IT" sz="18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it-IT" sz="18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8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sz="1800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sz="1800" i="1" dirty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it-IT" sz="1800" i="1" dirty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it-IT" sz="1800" i="1" dirty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00" i="1" dirty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00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it-IT" sz="18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it-IT" sz="1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8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8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8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8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sz="18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1800" dirty="0"/>
              </a:p>
              <a:p>
                <a:r>
                  <a:rPr lang="it-IT" sz="1800" dirty="0"/>
                  <a:t>The </a:t>
                </a:r>
                <a:r>
                  <a:rPr lang="it-IT" sz="1800" dirty="0" err="1"/>
                  <a:t>critical</a:t>
                </a:r>
                <a:r>
                  <a:rPr lang="it-IT" sz="1800" dirty="0"/>
                  <a:t> </a:t>
                </a:r>
                <a:r>
                  <a:rPr lang="it-IT" sz="1800" dirty="0" err="1"/>
                  <a:t>condition</a:t>
                </a:r>
                <a:r>
                  <a:rPr lang="it-IT" sz="1800" dirty="0"/>
                  <a:t> </a:t>
                </a:r>
                <a:r>
                  <a:rPr lang="it-IT" sz="1800" dirty="0" err="1"/>
                  <a:t>will</a:t>
                </a:r>
                <a:r>
                  <a:rPr lang="it-IT" sz="1800" dirty="0"/>
                  <a:t> be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1800" i="0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t-IT" sz="1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1800" i="1" dirty="0"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it-IT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1800" dirty="0"/>
              </a:p>
              <a:p>
                <a:r>
                  <a:rPr lang="it-IT" sz="1800" dirty="0" err="1"/>
                  <a:t>Which</a:t>
                </a:r>
                <a:r>
                  <a:rPr lang="it-IT" sz="1800" dirty="0"/>
                  <a:t> </a:t>
                </a:r>
                <a:r>
                  <a:rPr lang="it-IT" sz="1800" dirty="0" err="1"/>
                  <a:t>gives</a:t>
                </a:r>
                <a:r>
                  <a:rPr lang="it-IT" sz="1800" dirty="0"/>
                  <a:t>, for p=1, the </a:t>
                </a:r>
                <a:r>
                  <a:rPr lang="it-IT" sz="1800" dirty="0" err="1"/>
                  <a:t>critical</a:t>
                </a:r>
                <a:r>
                  <a:rPr lang="it-IT" sz="1800" dirty="0"/>
                  <a:t> </a:t>
                </a:r>
                <a:r>
                  <a:rPr lang="it-IT" sz="1800" dirty="0" err="1"/>
                  <a:t>radius</a:t>
                </a:r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it-IT" sz="18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i="1" dirty="0">
                        <a:latin typeface="Cambria Math" panose="02040503050406030204" pitchFamily="18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800" dirty="0"/>
                  <a:t> </a:t>
                </a:r>
                <a:r>
                  <a:rPr lang="it-IT" sz="1800" dirty="0" err="1"/>
                  <a:t>which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11.04 cm for Uranium-235.</a:t>
                </a:r>
              </a:p>
              <a:p>
                <a:r>
                  <a:rPr lang="it-IT" sz="1800" dirty="0"/>
                  <a:t>For the </a:t>
                </a:r>
                <a:r>
                  <a:rPr lang="it-IT" sz="1800" dirty="0" err="1"/>
                  <a:t>coefficients</a:t>
                </a:r>
                <a:endParaRPr lang="it-IT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sz="18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18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it-IT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18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𝑟𝑛</m:t>
                          </m:r>
                          <m:d>
                            <m:d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i="0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 i="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8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8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sz="18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sz="1800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00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sz="1800" i="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it-IT" sz="18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it-IT" sz="1800" dirty="0"/>
              </a:p>
              <a:p>
                <a:r>
                  <a:rPr lang="it-IT" sz="1800" dirty="0"/>
                  <a:t>With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0" dirty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it-IT" sz="1800" i="0" dirty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8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8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sz="18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8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it-IT" sz="18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18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FB0408D3-9541-5586-B94F-CB7A2F49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131671"/>
              </a:xfrm>
              <a:blipFill>
                <a:blip r:embed="rId2"/>
                <a:stretch>
                  <a:fillRect l="-229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B912F6-1B46-5C0D-70A2-A90A589D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3DFC11-F0C7-9CE5-DA0A-062BE021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DD0FF8-3C37-685D-AC9E-633B7DE4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 rtl="0"/>
              <a:t>24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CCC4752A-E29E-C7EE-D8A6-1F19D2F005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2181015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C9BA9-1FCF-EE1F-71B0-36DA3B662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Spherical</a:t>
            </a:r>
            <a:r>
              <a:rPr lang="it-IT" dirty="0"/>
              <a:t> 3D: </a:t>
            </a:r>
            <a:r>
              <a:rPr lang="it-IT" dirty="0" err="1"/>
              <a:t>Functions</a:t>
            </a:r>
            <a:r>
              <a:rPr lang="it-IT" dirty="0"/>
              <a:t>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BFDBB1-5681-01D7-1058-ABAAA3089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endParaRPr lang="it-IT" dirty="0"/>
          </a:p>
          <a:p>
            <a:r>
              <a:rPr lang="en-US" sz="1600" dirty="0"/>
              <a:t>double Function (double r)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return  1-pow(r/r1,2); // </a:t>
            </a:r>
          </a:p>
          <a:p>
            <a:r>
              <a:rPr lang="en-US" sz="1600" dirty="0"/>
              <a:t>};</a:t>
            </a:r>
          </a:p>
          <a:p>
            <a:endParaRPr lang="en-US" sz="1600" dirty="0"/>
          </a:p>
          <a:p>
            <a:r>
              <a:rPr lang="en-US" sz="1600" dirty="0"/>
              <a:t>double Int (double r) //It's way easier to define the integrand like this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return 2*Function(r) *r* sin(p*M_PI*r/r1) / r1; //we get 2 times the results given in the paper, which seems to be wrong</a:t>
            </a:r>
          </a:p>
          <a:p>
            <a:r>
              <a:rPr lang="en-US" sz="1600" dirty="0"/>
              <a:t>}</a:t>
            </a:r>
            <a:endParaRPr lang="it-IT" sz="16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F236F9-727F-B9C0-B630-BF8386EF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EFFDBC46-B993-4A27-74F5-8CDD3B45ED2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1345861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3D5A25-38F2-68EE-B769-B356D9DD9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Spherical</a:t>
            </a:r>
            <a:r>
              <a:rPr lang="it-IT" dirty="0"/>
              <a:t> 3D: </a:t>
            </a:r>
            <a:r>
              <a:rPr lang="it-IT" dirty="0" err="1"/>
              <a:t>Coefficients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C01C5B-CB6F-0EB7-13CF-D1259C2B1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>
            <a:normAutofit/>
          </a:bodyPr>
          <a:lstStyle/>
          <a:p>
            <a:r>
              <a:rPr lang="en-US" sz="1400" dirty="0"/>
              <a:t>	double* a=new double [N];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Numerics</a:t>
            </a:r>
            <a:r>
              <a:rPr lang="en-US" sz="1400" dirty="0"/>
              <a:t> num;</a:t>
            </a:r>
          </a:p>
          <a:p>
            <a:r>
              <a:rPr lang="en-US" sz="1400" dirty="0"/>
              <a:t>	for (p=0;p&lt;N;++p)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a[p]=</a:t>
            </a:r>
            <a:r>
              <a:rPr lang="en-US" sz="1400" dirty="0" err="1"/>
              <a:t>num.trapezoidal</a:t>
            </a:r>
            <a:r>
              <a:rPr lang="en-US" sz="1400" dirty="0"/>
              <a:t>(Int,0,r1,0.01); 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cout</a:t>
            </a:r>
            <a:r>
              <a:rPr lang="en-US" sz="1400" dirty="0"/>
              <a:t> &lt;&lt; a[p] &lt;&lt; "	";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	};</a:t>
            </a:r>
            <a:endParaRPr lang="it-IT" sz="1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3DE0D7-84E1-DD7F-C81B-109F4D89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B10D16-9E29-8AA6-7978-A64BEE33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E09D8A-B78C-8EE8-4CAD-6B413743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F24F759-2890-4717-B1AF-E04CADEEA4E9}" type="slidenum">
              <a:rPr lang="it-IT" noProof="0" smtClean="0"/>
              <a:pPr rtl="0"/>
              <a:t>26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BDD93C9-A38D-498A-2435-4E35FDB8F1A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61154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9491F-F846-EA1A-FD8C-5D2FB0D2D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Spherical</a:t>
            </a:r>
            <a:r>
              <a:rPr lang="it-IT" dirty="0"/>
              <a:t> 3D: </a:t>
            </a:r>
            <a:r>
              <a:rPr lang="it-IT" dirty="0" err="1"/>
              <a:t>Neutron</a:t>
            </a:r>
            <a:r>
              <a:rPr lang="it-IT" dirty="0"/>
              <a:t> </a:t>
            </a:r>
            <a:r>
              <a:rPr lang="it-IT" dirty="0" err="1"/>
              <a:t>Diffusion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45D782-C4A1-7FB6-EBF8-AD302330A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030093"/>
          </a:xfrm>
        </p:spPr>
        <p:txBody>
          <a:bodyPr>
            <a:noAutofit/>
          </a:bodyPr>
          <a:lstStyle/>
          <a:p>
            <a:r>
              <a:rPr lang="it-IT" sz="1000" dirty="0"/>
              <a:t>	</a:t>
            </a:r>
            <a:r>
              <a:rPr lang="it-IT" sz="1000" dirty="0" err="1"/>
              <a:t>int</a:t>
            </a:r>
            <a:r>
              <a:rPr lang="it-IT" sz="1000" dirty="0"/>
              <a:t> </a:t>
            </a:r>
            <a:r>
              <a:rPr lang="it-IT" sz="1000" dirty="0" err="1"/>
              <a:t>Nstep</a:t>
            </a:r>
            <a:r>
              <a:rPr lang="it-IT" sz="1000" dirty="0"/>
              <a:t>=</a:t>
            </a:r>
            <a:r>
              <a:rPr lang="it-IT" sz="1000" dirty="0" err="1"/>
              <a:t>abs</a:t>
            </a:r>
            <a:r>
              <a:rPr lang="it-IT" sz="1000" dirty="0"/>
              <a:t>(t/</a:t>
            </a:r>
            <a:r>
              <a:rPr lang="it-IT" sz="1000" dirty="0" err="1"/>
              <a:t>dt</a:t>
            </a:r>
            <a:r>
              <a:rPr lang="it-IT" sz="1000" dirty="0"/>
              <a:t>); 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int</a:t>
            </a:r>
            <a:r>
              <a:rPr lang="it-IT" sz="1000" dirty="0"/>
              <a:t> </a:t>
            </a:r>
            <a:r>
              <a:rPr lang="it-IT" sz="1000" dirty="0" err="1"/>
              <a:t>NPointsr</a:t>
            </a:r>
            <a:r>
              <a:rPr lang="it-IT" sz="1000" dirty="0"/>
              <a:t>=</a:t>
            </a:r>
            <a:r>
              <a:rPr lang="it-IT" sz="1000" dirty="0" err="1"/>
              <a:t>abs</a:t>
            </a:r>
            <a:r>
              <a:rPr lang="it-IT" sz="1000" dirty="0"/>
              <a:t>(r1/dx);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newfile.open</a:t>
            </a:r>
            <a:r>
              <a:rPr lang="it-IT" sz="1000" dirty="0"/>
              <a:t>("output.</a:t>
            </a:r>
            <a:r>
              <a:rPr lang="it-IT" sz="1000" dirty="0" err="1"/>
              <a:t>txt</a:t>
            </a:r>
            <a:r>
              <a:rPr lang="it-IT" sz="1000" dirty="0"/>
              <a:t>",</a:t>
            </a:r>
            <a:r>
              <a:rPr lang="it-IT" sz="1000" dirty="0" err="1"/>
              <a:t>ios</a:t>
            </a:r>
            <a:r>
              <a:rPr lang="it-IT" sz="1000" dirty="0"/>
              <a:t>::out);</a:t>
            </a:r>
          </a:p>
          <a:p>
            <a:r>
              <a:rPr lang="it-IT" sz="1000" dirty="0"/>
              <a:t>	newfile &lt;&lt; "n(</a:t>
            </a:r>
            <a:r>
              <a:rPr lang="it-IT" sz="1000" dirty="0" err="1"/>
              <a:t>t,r</a:t>
            </a:r>
            <a:r>
              <a:rPr lang="it-IT" sz="1000" dirty="0"/>
              <a:t>)" &lt;&lt; "	" &lt;&lt; "t" &lt;&lt; "	" &lt;&lt; "r" &lt;&lt;endl;</a:t>
            </a:r>
          </a:p>
          <a:p>
            <a:r>
              <a:rPr lang="it-IT" sz="1000" dirty="0"/>
              <a:t>	for (</a:t>
            </a:r>
            <a:r>
              <a:rPr lang="it-IT" sz="1000" dirty="0" err="1"/>
              <a:t>int</a:t>
            </a:r>
            <a:r>
              <a:rPr lang="it-IT" sz="1000" dirty="0"/>
              <a:t> i=1; i&lt;2*</a:t>
            </a:r>
            <a:r>
              <a:rPr lang="it-IT" sz="1000" dirty="0" err="1"/>
              <a:t>NPointsr</a:t>
            </a:r>
            <a:r>
              <a:rPr lang="it-IT" sz="1000" dirty="0"/>
              <a:t>; ++i)</a:t>
            </a:r>
          </a:p>
          <a:p>
            <a:r>
              <a:rPr lang="it-IT" sz="1000" dirty="0"/>
              <a:t>	{	</a:t>
            </a:r>
          </a:p>
          <a:p>
            <a:r>
              <a:rPr lang="it-IT" sz="1000" dirty="0"/>
              <a:t>		for (</a:t>
            </a:r>
            <a:r>
              <a:rPr lang="it-IT" sz="1000" dirty="0" err="1"/>
              <a:t>int</a:t>
            </a:r>
            <a:r>
              <a:rPr lang="it-IT" sz="1000" dirty="0"/>
              <a:t> k=1; k&lt;</a:t>
            </a:r>
            <a:r>
              <a:rPr lang="it-IT" sz="1000" dirty="0" err="1"/>
              <a:t>Nstep</a:t>
            </a:r>
            <a:r>
              <a:rPr lang="it-IT" sz="1000" dirty="0"/>
              <a:t>; ++k)</a:t>
            </a:r>
          </a:p>
          <a:p>
            <a:r>
              <a:rPr lang="it-IT" sz="1000" dirty="0"/>
              <a:t>		{</a:t>
            </a:r>
          </a:p>
          <a:p>
            <a:r>
              <a:rPr lang="it-IT" sz="1000" dirty="0"/>
              <a:t>			 n=0;//At the end of </a:t>
            </a:r>
            <a:r>
              <a:rPr lang="it-IT" sz="1000" dirty="0" err="1"/>
              <a:t>every</a:t>
            </a:r>
            <a:r>
              <a:rPr lang="it-IT" sz="1000" dirty="0"/>
              <a:t> loop in </a:t>
            </a:r>
            <a:r>
              <a:rPr lang="it-IT" sz="1000" dirty="0" err="1"/>
              <a:t>p,q,r</a:t>
            </a:r>
            <a:r>
              <a:rPr lang="it-IT" sz="1000" dirty="0"/>
              <a:t>, n must be reset</a:t>
            </a:r>
          </a:p>
          <a:p>
            <a:r>
              <a:rPr lang="it-IT" sz="1000" dirty="0"/>
              <a:t>			//</a:t>
            </a:r>
            <a:r>
              <a:rPr lang="it-IT" sz="1000" dirty="0" err="1"/>
              <a:t>if</a:t>
            </a:r>
            <a:r>
              <a:rPr lang="it-IT" sz="1000" dirty="0"/>
              <a:t> (-r1+i*dx!=0) </a:t>
            </a:r>
            <a:r>
              <a:rPr lang="it-IT" sz="1000" dirty="0" err="1"/>
              <a:t>If</a:t>
            </a:r>
            <a:r>
              <a:rPr lang="it-IT" sz="1000" dirty="0"/>
              <a:t> </a:t>
            </a:r>
            <a:r>
              <a:rPr lang="it-IT" sz="1000" dirty="0" err="1"/>
              <a:t>we</a:t>
            </a:r>
            <a:r>
              <a:rPr lang="it-IT" sz="1000" dirty="0"/>
              <a:t> </a:t>
            </a:r>
            <a:r>
              <a:rPr lang="it-IT" sz="1000" dirty="0" err="1"/>
              <a:t>want</a:t>
            </a:r>
            <a:r>
              <a:rPr lang="it-IT" sz="1000" dirty="0"/>
              <a:t> to </a:t>
            </a:r>
            <a:r>
              <a:rPr lang="it-IT" sz="1000" dirty="0" err="1"/>
              <a:t>avoid</a:t>
            </a:r>
            <a:r>
              <a:rPr lang="it-IT" sz="1000" dirty="0"/>
              <a:t> </a:t>
            </a:r>
            <a:r>
              <a:rPr lang="it-IT" sz="1000" dirty="0" err="1"/>
              <a:t>infinities</a:t>
            </a:r>
            <a:r>
              <a:rPr lang="it-IT" sz="1000" dirty="0"/>
              <a:t> in the denominator </a:t>
            </a:r>
            <a:r>
              <a:rPr lang="it-IT" sz="1000" dirty="0" err="1"/>
              <a:t>this</a:t>
            </a:r>
            <a:r>
              <a:rPr lang="it-IT" sz="1000" dirty="0"/>
              <a:t> </a:t>
            </a:r>
            <a:r>
              <a:rPr lang="it-IT" sz="1000" dirty="0" err="1"/>
              <a:t>is</a:t>
            </a:r>
            <a:r>
              <a:rPr lang="it-IT" sz="1000" dirty="0"/>
              <a:t> a </a:t>
            </a:r>
            <a:r>
              <a:rPr lang="it-IT" sz="1000" dirty="0" err="1"/>
              <a:t>rather</a:t>
            </a:r>
            <a:r>
              <a:rPr lang="it-IT" sz="1000" dirty="0"/>
              <a:t> </a:t>
            </a:r>
            <a:r>
              <a:rPr lang="it-IT" sz="1000" dirty="0" err="1"/>
              <a:t>expensive</a:t>
            </a:r>
            <a:r>
              <a:rPr lang="it-IT" sz="1000" dirty="0"/>
              <a:t> </a:t>
            </a:r>
            <a:r>
              <a:rPr lang="it-IT" sz="1000" dirty="0" err="1"/>
              <a:t>method</a:t>
            </a:r>
            <a:endParaRPr lang="it-IT" sz="1000" dirty="0"/>
          </a:p>
          <a:p>
            <a:r>
              <a:rPr lang="it-IT" sz="1000" dirty="0"/>
              <a:t>			{</a:t>
            </a:r>
          </a:p>
          <a:p>
            <a:r>
              <a:rPr lang="it-IT" sz="1000" dirty="0"/>
              <a:t>				for (p=1;p&lt;N;++p)</a:t>
            </a:r>
          </a:p>
          <a:p>
            <a:r>
              <a:rPr lang="it-IT" sz="1000" dirty="0"/>
              <a:t>					n=n+ (a [ p ]/ (-r1+i*dx) ) * </a:t>
            </a:r>
            <a:r>
              <a:rPr lang="it-IT" sz="1000" dirty="0" err="1"/>
              <a:t>exp</a:t>
            </a:r>
            <a:r>
              <a:rPr lang="it-IT" sz="1000" dirty="0"/>
              <a:t> ( </a:t>
            </a:r>
            <a:r>
              <a:rPr lang="it-IT" sz="1000" dirty="0" err="1"/>
              <a:t>eta</a:t>
            </a:r>
            <a:r>
              <a:rPr lang="it-IT" sz="1000" dirty="0"/>
              <a:t> *k*</a:t>
            </a:r>
            <a:r>
              <a:rPr lang="it-IT" sz="1000" dirty="0" err="1"/>
              <a:t>dt</a:t>
            </a:r>
            <a:r>
              <a:rPr lang="it-IT" sz="1000" dirty="0"/>
              <a:t> - mu *</a:t>
            </a:r>
            <a:r>
              <a:rPr lang="it-IT" sz="1000" dirty="0" err="1"/>
              <a:t>pow</a:t>
            </a:r>
            <a:r>
              <a:rPr lang="it-IT" sz="1000" dirty="0"/>
              <a:t>((( p ) * M_PI / r1 ),2) *k* </a:t>
            </a:r>
            <a:r>
              <a:rPr lang="it-IT" sz="1000" dirty="0" err="1"/>
              <a:t>dt</a:t>
            </a:r>
            <a:r>
              <a:rPr lang="it-IT" sz="1000" dirty="0"/>
              <a:t> ) * sin (( p ) * M_PI * (-r1+i*dx) / r1 ); </a:t>
            </a:r>
          </a:p>
          <a:p>
            <a:r>
              <a:rPr lang="it-IT" sz="1000" dirty="0"/>
              <a:t>				newfile &lt;&lt; n &lt;&lt; "	" &lt;&lt; 0+k*</a:t>
            </a:r>
            <a:r>
              <a:rPr lang="it-IT" sz="1000" dirty="0" err="1"/>
              <a:t>dt</a:t>
            </a:r>
            <a:r>
              <a:rPr lang="it-IT" sz="1000" dirty="0"/>
              <a:t> &lt;&lt; "	" &lt;&lt; -r1+i*dx &lt;&lt; endl;</a:t>
            </a:r>
          </a:p>
          <a:p>
            <a:r>
              <a:rPr lang="it-IT" sz="1000" dirty="0"/>
              <a:t>			};</a:t>
            </a:r>
          </a:p>
          <a:p>
            <a:r>
              <a:rPr lang="it-IT" sz="1000" dirty="0"/>
              <a:t>		};	</a:t>
            </a:r>
          </a:p>
          <a:p>
            <a:r>
              <a:rPr lang="it-IT" sz="1000" dirty="0"/>
              <a:t>	};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41BBF2-FDED-8074-8026-0C6C8735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5587FB62-BB86-3445-738C-D10A380064F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12088C09-9875-2CCE-E27D-3A9F4221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869" y="1666626"/>
            <a:ext cx="5340605" cy="27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864DD-9498-590B-B5F2-C529F487C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Brief </a:t>
            </a:r>
            <a:r>
              <a:rPr lang="it-IT" dirty="0" err="1"/>
              <a:t>Summary</a:t>
            </a:r>
            <a:r>
              <a:rPr lang="it-IT" dirty="0"/>
              <a:t>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BD4B32-956D-5D85-D451-972045A14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>
            <a:normAutofit/>
          </a:bodyPr>
          <a:lstStyle/>
          <a:p>
            <a:r>
              <a:rPr lang="it-IT" dirty="0"/>
              <a:t>For </a:t>
            </a:r>
            <a:r>
              <a:rPr lang="it-IT" dirty="0" err="1"/>
              <a:t>Dirichlet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condition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endParaRPr lang="it-IT" dirty="0"/>
          </a:p>
          <a:p>
            <a:r>
              <a:rPr lang="it-IT" dirty="0"/>
              <a:t>					</a:t>
            </a:r>
            <a:r>
              <a:rPr lang="it-IT" dirty="0" err="1"/>
              <a:t>V</a:t>
            </a:r>
            <a:r>
              <a:rPr lang="it-IT" sz="1400" dirty="0" err="1"/>
              <a:t>sphere</a:t>
            </a:r>
            <a:r>
              <a:rPr lang="it-IT" dirty="0"/>
              <a:t> : </a:t>
            </a:r>
            <a:r>
              <a:rPr lang="it-IT" dirty="0" err="1"/>
              <a:t>V</a:t>
            </a:r>
            <a:r>
              <a:rPr lang="it-IT" sz="1400" dirty="0" err="1"/>
              <a:t>cyl</a:t>
            </a:r>
            <a:r>
              <a:rPr lang="it-IT" dirty="0"/>
              <a:t> : </a:t>
            </a:r>
            <a:r>
              <a:rPr lang="it-IT" dirty="0" err="1"/>
              <a:t>V</a:t>
            </a:r>
            <a:r>
              <a:rPr lang="it-IT" sz="1400" dirty="0" err="1"/>
              <a:t>cube</a:t>
            </a:r>
            <a:r>
              <a:rPr lang="it-IT" dirty="0"/>
              <a:t> = 1 : 1.142 : 1.241</a:t>
            </a:r>
          </a:p>
          <a:p>
            <a:r>
              <a:rPr lang="it-IT" dirty="0"/>
              <a:t>How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the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radius</a:t>
            </a:r>
            <a:r>
              <a:rPr lang="it-IT" dirty="0"/>
              <a:t> </a:t>
            </a:r>
            <a:r>
              <a:rPr lang="it-IT" dirty="0" err="1"/>
              <a:t>assuming</a:t>
            </a:r>
            <a:r>
              <a:rPr lang="it-IT" dirty="0"/>
              <a:t> Neumann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Condition</a:t>
            </a:r>
            <a:r>
              <a:rPr lang="it-IT" dirty="0"/>
              <a:t>?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87E909-D34A-E1B1-A8F8-4A2BC576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48126861-3CA0-90D7-5867-30B29DDA4B1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273253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3E53E-740B-7E1B-B609-46B6F1F01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Neumann BC: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9028ABF4-68EA-4BCC-8AB9-46D1F80B507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058085"/>
              </a:xfrm>
            </p:spPr>
            <p:txBody>
              <a:bodyPr>
                <a:normAutofit/>
              </a:bodyPr>
              <a:lstStyle/>
              <a:p>
                <a:r>
                  <a:rPr lang="it-IT" sz="1800" dirty="0"/>
                  <a:t>Let’s assume </a:t>
                </a:r>
                <a:r>
                  <a:rPr lang="it-IT" sz="1800" dirty="0" err="1"/>
                  <a:t>now</a:t>
                </a:r>
                <a:r>
                  <a:rPr lang="it-IT" sz="1800" dirty="0"/>
                  <a:t> </a:t>
                </a:r>
                <a:r>
                  <a:rPr lang="it-IT" sz="1800" dirty="0" err="1"/>
                  <a:t>that</a:t>
                </a:r>
                <a:r>
                  <a:rPr lang="it-IT" sz="1800" dirty="0"/>
                  <a:t> </a:t>
                </a:r>
                <a:r>
                  <a:rPr lang="it-IT" sz="1800" dirty="0" err="1"/>
                  <a:t>we</a:t>
                </a:r>
                <a:r>
                  <a:rPr lang="it-IT" sz="1800" dirty="0"/>
                  <a:t> are </a:t>
                </a:r>
                <a:r>
                  <a:rPr lang="it-IT" sz="1800" dirty="0" err="1"/>
                  <a:t>still</a:t>
                </a:r>
                <a:r>
                  <a:rPr lang="it-IT" sz="1800" dirty="0"/>
                  <a:t> </a:t>
                </a:r>
                <a:r>
                  <a:rPr lang="it-IT" sz="1800" dirty="0" err="1"/>
                  <a:t>considering</a:t>
                </a:r>
                <a:r>
                  <a:rPr lang="it-IT" sz="1800" dirty="0"/>
                  <a:t> a </a:t>
                </a:r>
                <a:r>
                  <a:rPr lang="it-IT" sz="1800" dirty="0" err="1"/>
                  <a:t>sphere</a:t>
                </a:r>
                <a:r>
                  <a:rPr lang="it-IT" sz="1800" dirty="0"/>
                  <a:t> of fissile </a:t>
                </a:r>
                <a:r>
                  <a:rPr lang="it-IT" sz="1800" dirty="0" err="1"/>
                  <a:t>material</a:t>
                </a:r>
                <a:r>
                  <a:rPr lang="it-IT" sz="1800" dirty="0"/>
                  <a:t> with </a:t>
                </a:r>
                <a:r>
                  <a:rPr lang="it-IT" sz="1800" dirty="0" err="1"/>
                  <a:t>boundary</a:t>
                </a:r>
                <a:r>
                  <a:rPr lang="it-IT" sz="1800" dirty="0"/>
                  <a:t> </a:t>
                </a:r>
                <a:r>
                  <a:rPr lang="it-IT" sz="1800" dirty="0" err="1"/>
                  <a:t>condition</a:t>
                </a:r>
                <a:endParaRPr lang="it-IT" sz="1800" dirty="0"/>
              </a:p>
              <a:p>
                <a:r>
                  <a:rPr lang="it-IT" sz="1800" dirty="0"/>
                  <a:t>				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it-IT" sz="1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80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180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it-IT" sz="1800" i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it-IT" sz="180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it-IT" sz="180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it-I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it-IT" sz="1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80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180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sz="1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it-IT" sz="1800" dirty="0"/>
              </a:p>
              <a:p>
                <a:r>
                  <a:rPr lang="it-IT" sz="1800" dirty="0"/>
                  <a:t>But </a:t>
                </a:r>
                <a:r>
                  <a:rPr lang="it-IT" sz="1800" dirty="0" err="1"/>
                  <a:t>everything</a:t>
                </a:r>
                <a:r>
                  <a:rPr lang="it-IT" sz="1800" dirty="0"/>
                  <a:t> else </a:t>
                </a:r>
                <a:r>
                  <a:rPr lang="it-IT" sz="1800" dirty="0" err="1"/>
                  <a:t>identical</a:t>
                </a:r>
                <a:r>
                  <a:rPr lang="it-IT" sz="1800" dirty="0"/>
                  <a:t> to the </a:t>
                </a:r>
                <a:r>
                  <a:rPr lang="it-IT" sz="1800" dirty="0" err="1"/>
                  <a:t>spherical</a:t>
                </a:r>
                <a:r>
                  <a:rPr lang="it-IT" sz="1800" dirty="0"/>
                  <a:t> case; </a:t>
                </a:r>
                <a:r>
                  <a:rPr lang="it-IT" sz="1800" dirty="0" err="1"/>
                  <a:t>we</a:t>
                </a:r>
                <a:r>
                  <a:rPr lang="it-IT" sz="1800" dirty="0"/>
                  <a:t> can </a:t>
                </a:r>
                <a:r>
                  <a:rPr lang="it-IT" sz="1800" dirty="0" err="1"/>
                  <a:t>thus</a:t>
                </a:r>
                <a:r>
                  <a:rPr lang="it-IT" sz="1800" dirty="0"/>
                  <a:t> use n(</a:t>
                </a:r>
                <a:r>
                  <a:rPr lang="it-IT" sz="1800" dirty="0" err="1"/>
                  <a:t>t,r</a:t>
                </a:r>
                <a:r>
                  <a:rPr lang="it-IT" sz="1800" dirty="0"/>
                  <a:t>)=T(t)R(r) so </a:t>
                </a:r>
                <a:r>
                  <a:rPr lang="it-IT" sz="1800" dirty="0" err="1"/>
                  <a:t>that</a:t>
                </a:r>
                <a:endParaRPr lang="it-IT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800" i="0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1800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sz="1800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dirty="0"/>
              </a:p>
              <a:p>
                <a:r>
                  <a:rPr lang="it-IT" sz="1800" dirty="0"/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dirty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it-IT" sz="18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it-IT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18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800" i="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it-IT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it-IT" sz="1800" i="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it-IT" sz="18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it-IT" sz="18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it-IT" sz="18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sz="1800" i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1800" dirty="0"/>
              </a:p>
              <a:p>
                <a:r>
                  <a:rPr lang="it-IT" sz="1800" dirty="0" err="1"/>
                  <a:t>Whose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solutions</a:t>
                </a:r>
                <a:r>
                  <a:rPr lang="it-IT" sz="1800" dirty="0"/>
                  <a:t> are, </a:t>
                </a:r>
                <a:r>
                  <a:rPr lang="it-IT" sz="1800" dirty="0" err="1"/>
                  <a:t>assuming</a:t>
                </a:r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800" i="0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it-IT" sz="1800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rad>
                    <m:r>
                      <a:rPr lang="it-IT" sz="18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800" b="0" dirty="0"/>
              </a:p>
              <a:p>
                <a:r>
                  <a:rPr lang="it-IT" sz="1800" dirty="0"/>
                  <a:t>									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8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i="1" dirty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it-IT" sz="1800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1800" dirty="0"/>
                  <a:t> and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sz="18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it-IT" sz="1800" i="1" dirty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it-IT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800" i="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𝑘𝑟</m:t>
                            </m:r>
                          </m:e>
                        </m:d>
                      </m:e>
                    </m:func>
                  </m:oMath>
                </a14:m>
                <a:endParaRPr lang="it-IT" sz="18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9028ABF4-68EA-4BCC-8AB9-46D1F80B5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058085"/>
              </a:xfrm>
              <a:blipFill>
                <a:blip r:embed="rId2"/>
                <a:stretch>
                  <a:fillRect l="-516" t="-901" b="-6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0B5081-26BF-E02B-015D-790B0503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01FBC9B-6DFA-5B69-A530-9DABDA410CA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35832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6860C-E92A-11CE-94F9-6DAC1BBC36DB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/>
              <a:t>Conditions of this Work: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F1277F-433D-191F-624A-1EEC5C4DB7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1579" y="1810868"/>
            <a:ext cx="10631710" cy="4561941"/>
          </a:xfrm>
        </p:spPr>
        <p:txBody>
          <a:bodyPr/>
          <a:lstStyle/>
          <a:p>
            <a:pPr marL="342900" lvl="0" indent="-342900"/>
            <a:r>
              <a:rPr lang="it-IT" sz="2400">
                <a:solidFill>
                  <a:srgbClr val="313650"/>
                </a:solidFill>
              </a:rPr>
              <a:t>Dirichlet Boundary Conditions</a:t>
            </a:r>
          </a:p>
          <a:p>
            <a:pPr marL="342900" lvl="0" indent="-342900"/>
            <a:r>
              <a:rPr lang="it-IT" sz="2400">
                <a:solidFill>
                  <a:srgbClr val="313650"/>
                </a:solidFill>
              </a:rPr>
              <a:t>Parameters taken from the following table</a:t>
            </a:r>
          </a:p>
          <a:p>
            <a:pPr marL="0" lvl="0" indent="0">
              <a:buNone/>
            </a:pPr>
            <a:endParaRPr lang="it-IT" sz="2400">
              <a:solidFill>
                <a:srgbClr val="313650"/>
              </a:solidFill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94FDD67-FF8C-03B1-0B87-79D4E02B25BA}"/>
              </a:ext>
            </a:extLst>
          </p:cNvPr>
          <p:cNvSpPr txBox="1">
            <a:spLocks noGrp="1"/>
          </p:cNvSpPr>
          <p:nvPr>
            <p:ph type="body" sz="quarter" idx="16"/>
          </p:nvPr>
        </p:nvSpPr>
        <p:spPr/>
        <p:txBody>
          <a:bodyPr anchor="b" anchorCtr="1"/>
          <a:lstStyle/>
          <a:p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68575A8-F0FB-F5CF-B603-14E6EBC1B5BF}"/>
              </a:ext>
            </a:extLst>
          </p:cNvPr>
          <p:cNvSpPr txBox="1">
            <a:spLocks noGrp="1"/>
          </p:cNvSpPr>
          <p:nvPr>
            <p:ph type="body" sz="quarter" idx="17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E0DEEF97-34C0-8F02-5A08-11E4ED8DC357}"/>
              </a:ext>
            </a:extLst>
          </p:cNvPr>
          <p:cNvSpPr txBox="1">
            <a:spLocks noGrp="1"/>
          </p:cNvSpPr>
          <p:nvPr>
            <p:ph type="body" sz="quarter" idx="18"/>
          </p:nvPr>
        </p:nvSpPr>
        <p:spPr>
          <a:xfrm>
            <a:off x="10345512" y="1846850"/>
            <a:ext cx="1407535" cy="237634"/>
          </a:xfrm>
        </p:spPr>
        <p:txBody>
          <a:bodyPr anchor="b" anchorCtr="1"/>
          <a:lstStyle/>
          <a:p>
            <a:pPr marL="0" lvl="0" indent="0" algn="ctr">
              <a:lnSpc>
                <a:spcPct val="80000"/>
              </a:lnSpc>
              <a:buNone/>
            </a:pPr>
            <a:r>
              <a:rPr lang="en-US" sz="1000" b="1" i="0">
                <a:solidFill>
                  <a:srgbClr val="FFFFFF"/>
                </a:solidFill>
                <a:latin typeface="Century Gothic"/>
                <a:hlinkClick r:id="rId2"/>
              </a:rPr>
              <a:t>Graham W. Griffiths</a:t>
            </a:r>
            <a:endParaRPr lang="it-IT" sz="1000" b="1" i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B28A0C93-5622-0B47-06FB-CA1720F51576}"/>
              </a:ext>
            </a:extLst>
          </p:cNvPr>
          <p:cNvSpPr txBox="1">
            <a:spLocks noGrp="1"/>
          </p:cNvSpPr>
          <p:nvPr>
            <p:ph type="body" sz="quarter" idx="20"/>
          </p:nvPr>
        </p:nvSpPr>
        <p:spPr/>
        <p:txBody>
          <a:bodyPr anchor="b" anchorCtr="1"/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0DE999E6-D676-641D-6652-3BE3C1D467B3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AF86ECE8-FFAB-C7B7-9538-50F1A44B0D75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/>
        <p:txBody>
          <a:bodyPr anchor="b" anchorCtr="1"/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E1BCFB69-F8B2-73DC-4597-4B69537B6F1C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82E9B929-D124-9838-72ED-9A388B04D13F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/>
        <p:txBody>
          <a:bodyPr anchor="b" anchorCtr="1"/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D00C95D2-3911-C354-B5F2-48E916C76CE0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pic>
        <p:nvPicPr>
          <p:cNvPr id="28" name="Picture 2" descr="Visualizza immagine di origine">
            <a:extLst>
              <a:ext uri="{FF2B5EF4-FFF2-40B4-BE49-F238E27FC236}">
                <a16:creationId xmlns:a16="http://schemas.microsoft.com/office/drawing/2014/main" id="{B9714AA7-31A1-5F30-FB25-FECD70F8DA32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17" name="Segnaposto testo 17">
            <a:extLst>
              <a:ext uri="{FF2B5EF4-FFF2-40B4-BE49-F238E27FC236}">
                <a16:creationId xmlns:a16="http://schemas.microsoft.com/office/drawing/2014/main" id="{9A0EEEE3-342F-420E-1637-E6D591A98A5C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/>
        <p:txBody>
          <a:bodyPr anchorCtr="1"/>
          <a:lstStyle/>
          <a:p>
            <a:endParaRPr lang="it-IT"/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9961883B-DECE-70C9-C434-AF64DE6A35AF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19" name="Segnaposto testo 19">
            <a:extLst>
              <a:ext uri="{FF2B5EF4-FFF2-40B4-BE49-F238E27FC236}">
                <a16:creationId xmlns:a16="http://schemas.microsoft.com/office/drawing/2014/main" id="{977745AC-AD53-9FA5-71F8-4E82CE7A7987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/>
        <p:txBody>
          <a:bodyPr anchorCtr="1"/>
          <a:lstStyle/>
          <a:p>
            <a:endParaRPr lang="it-IT"/>
          </a:p>
        </p:txBody>
      </p:sp>
      <p:sp>
        <p:nvSpPr>
          <p:cNvPr id="20" name="Segnaposto testo 20">
            <a:extLst>
              <a:ext uri="{FF2B5EF4-FFF2-40B4-BE49-F238E27FC236}">
                <a16:creationId xmlns:a16="http://schemas.microsoft.com/office/drawing/2014/main" id="{889BB757-F9C0-E04B-0825-2BAE5C1F4EED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21" name="Segnaposto testo 21">
            <a:extLst>
              <a:ext uri="{FF2B5EF4-FFF2-40B4-BE49-F238E27FC236}">
                <a16:creationId xmlns:a16="http://schemas.microsoft.com/office/drawing/2014/main" id="{1E0F6F65-BBF4-D2AD-0354-EFAB09612A7F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/>
        <p:txBody>
          <a:bodyPr anchorCtr="1"/>
          <a:lstStyle/>
          <a:p>
            <a:endParaRPr lang="it-IT"/>
          </a:p>
        </p:txBody>
      </p:sp>
      <p:sp>
        <p:nvSpPr>
          <p:cNvPr id="22" name="Segnaposto testo 22">
            <a:extLst>
              <a:ext uri="{FF2B5EF4-FFF2-40B4-BE49-F238E27FC236}">
                <a16:creationId xmlns:a16="http://schemas.microsoft.com/office/drawing/2014/main" id="{EA4FF213-3E46-40EA-CC76-DFD7EB206B04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23" name="Segnaposto testo 23">
            <a:extLst>
              <a:ext uri="{FF2B5EF4-FFF2-40B4-BE49-F238E27FC236}">
                <a16:creationId xmlns:a16="http://schemas.microsoft.com/office/drawing/2014/main" id="{C0A30B5D-5392-0463-35C4-FE71765724C2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/>
        <p:txBody>
          <a:bodyPr anchorCtr="1"/>
          <a:lstStyle/>
          <a:p>
            <a:endParaRPr lang="it-IT"/>
          </a:p>
        </p:txBody>
      </p:sp>
      <p:sp>
        <p:nvSpPr>
          <p:cNvPr id="24" name="Segnaposto testo 24">
            <a:extLst>
              <a:ext uri="{FF2B5EF4-FFF2-40B4-BE49-F238E27FC236}">
                <a16:creationId xmlns:a16="http://schemas.microsoft.com/office/drawing/2014/main" id="{337A1A8D-3404-8EE4-C56D-33573E46409F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25" name="Segnaposto testo 25">
            <a:extLst>
              <a:ext uri="{FF2B5EF4-FFF2-40B4-BE49-F238E27FC236}">
                <a16:creationId xmlns:a16="http://schemas.microsoft.com/office/drawing/2014/main" id="{B1FD53E2-02AD-468E-CB3D-FC1BE15E346E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/>
        <p:txBody>
          <a:bodyPr anchorCtr="1"/>
          <a:lstStyle/>
          <a:p>
            <a:endParaRPr lang="it-IT"/>
          </a:p>
        </p:txBody>
      </p:sp>
      <p:sp>
        <p:nvSpPr>
          <p:cNvPr id="26" name="Segnaposto testo 26">
            <a:extLst>
              <a:ext uri="{FF2B5EF4-FFF2-40B4-BE49-F238E27FC236}">
                <a16:creationId xmlns:a16="http://schemas.microsoft.com/office/drawing/2014/main" id="{739BC3B0-745A-5F7C-574C-FA0D0A9CE312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/>
        <p:txBody>
          <a:bodyPr anchorCtr="1">
            <a:noAutofit/>
          </a:bodyPr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46BA16-C68E-933E-6100-3CAA42F86DB8}"/>
              </a:ext>
            </a:extLst>
          </p:cNvPr>
          <p:cNvSpPr txBox="1"/>
          <p:nvPr/>
        </p:nvSpPr>
        <p:spPr>
          <a:xfrm>
            <a:off x="8873227" y="5942539"/>
            <a:ext cx="2743200" cy="1531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AA8D8F-C4B8-4365-B099-34712E7B5387}" type="datetime1">
              <a:rPr lang="it-IT" sz="1000" b="0" i="1" u="none" strike="noStrike" kern="1200" cap="none" spc="0" baseline="0">
                <a:solidFill>
                  <a:srgbClr val="4C1959"/>
                </a:solidFill>
                <a:uFillTx/>
                <a:latin typeface="Arial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18/07/2022</a:t>
            </a:fld>
            <a:endParaRPr lang="it-IT" sz="1000" b="0" i="1" u="none" strike="noStrike" kern="1200" cap="none" spc="0" baseline="0">
              <a:solidFill>
                <a:srgbClr val="4C1959"/>
              </a:solidFill>
              <a:uFillTx/>
              <a:latin typeface="Arial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4B1FAC-C38C-A255-8C33-F2ED5B95CD1B}"/>
              </a:ext>
            </a:extLst>
          </p:cNvPr>
          <p:cNvSpPr txBox="1"/>
          <p:nvPr/>
        </p:nvSpPr>
        <p:spPr>
          <a:xfrm>
            <a:off x="7501627" y="6059372"/>
            <a:ext cx="4114800" cy="2376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000" b="0" i="1" u="none" strike="noStrike" kern="1200" cap="none" spc="0" baseline="0" dirty="0">
                <a:solidFill>
                  <a:srgbClr val="4C1959"/>
                </a:solidFill>
                <a:uFillTx/>
                <a:latin typeface="Arial"/>
              </a:rPr>
              <a:t>Xotta Francesco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6ABBA-9C73-278A-69C3-A2003A290D69}"/>
              </a:ext>
            </a:extLst>
          </p:cNvPr>
          <p:cNvSpPr txBox="1"/>
          <p:nvPr/>
        </p:nvSpPr>
        <p:spPr>
          <a:xfrm>
            <a:off x="506065" y="6059408"/>
            <a:ext cx="424546" cy="2375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85675C-D490-4C99-9D0D-7B4B67997487}" type="slidenum">
              <a:rPr/>
              <a:t>3</a:t>
            </a:fld>
            <a:endParaRPr lang="it-IT" sz="1000" b="0" i="1" u="none" strike="noStrike" kern="1200" cap="none" spc="0" baseline="0">
              <a:solidFill>
                <a:srgbClr val="4C1959"/>
              </a:solidFill>
              <a:uFillTx/>
              <a:latin typeface="Arial"/>
            </a:endParaRPr>
          </a:p>
        </p:txBody>
      </p:sp>
      <p:pic>
        <p:nvPicPr>
          <p:cNvPr id="27" name="Immagine 30">
            <a:extLst>
              <a:ext uri="{FF2B5EF4-FFF2-40B4-BE49-F238E27FC236}">
                <a16:creationId xmlns:a16="http://schemas.microsoft.com/office/drawing/2014/main" id="{D1BE6DFD-1190-2F35-6D7A-A413E8E2A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40" y="2684422"/>
            <a:ext cx="6579592" cy="349376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3CAF5A-56F1-7968-D2C3-CB3D623DC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Neumann BC: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3F4B006C-6BB5-F8D4-3ABA-CA765770D52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394611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it-IT" sz="1800" dirty="0" err="1"/>
                  <a:t>We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then</a:t>
                </a:r>
                <a:r>
                  <a:rPr lang="it-IT" sz="1800" dirty="0"/>
                  <a:t> solve for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1800" dirty="0"/>
                  <a:t>=1 to </a:t>
                </a:r>
                <a:r>
                  <a:rPr lang="it-IT" sz="1800" dirty="0" err="1"/>
                  <a:t>get</a:t>
                </a:r>
                <a:r>
                  <a:rPr lang="it-IT" sz="1800" dirty="0"/>
                  <a:t> the </a:t>
                </a:r>
                <a:r>
                  <a:rPr lang="it-IT" sz="1800" dirty="0" err="1"/>
                  <a:t>critical</a:t>
                </a:r>
                <a:r>
                  <a:rPr lang="it-IT" sz="1800" dirty="0"/>
                  <a:t> </a:t>
                </a:r>
                <a:r>
                  <a:rPr lang="it-IT" sz="1800" dirty="0" err="1"/>
                  <a:t>radius</a:t>
                </a:r>
                <a:r>
                  <a:rPr lang="it-IT" sz="1800" dirty="0"/>
                  <a:t>:</a:t>
                </a:r>
              </a:p>
              <a:p>
                <a:r>
                  <a:rPr lang="it-IT" sz="1800" dirty="0">
                    <a:solidFill>
                      <a:srgbClr val="836967"/>
                    </a:solidFill>
                  </a:rPr>
                  <a:t>						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it-IT" sz="1800" i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it-IT" sz="180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it-IT" sz="180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it-I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it-IT" sz="1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1800" dirty="0"/>
                  <a:t> </a:t>
                </a:r>
              </a:p>
              <a:p>
                <a:r>
                  <a:rPr lang="it-IT" sz="1800" dirty="0" err="1"/>
                  <a:t>We</a:t>
                </a:r>
                <a:r>
                  <a:rPr lang="it-IT" sz="1800" dirty="0"/>
                  <a:t> can do </a:t>
                </a:r>
                <a:r>
                  <a:rPr lang="it-IT" sz="1800" dirty="0" err="1"/>
                  <a:t>this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numerically</a:t>
                </a:r>
                <a:r>
                  <a:rPr lang="it-IT" sz="1800" dirty="0"/>
                  <a:t>, </a:t>
                </a:r>
                <a:r>
                  <a:rPr lang="it-IT" sz="1800" dirty="0" err="1"/>
                  <a:t>defining</a:t>
                </a:r>
                <a:r>
                  <a:rPr lang="it-IT" sz="1800" dirty="0"/>
                  <a:t> R </a:t>
                </a:r>
                <a:r>
                  <a:rPr lang="it-IT" sz="1800" dirty="0" err="1"/>
                  <a:t>as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its</a:t>
                </a:r>
                <a:r>
                  <a:rPr lang="it-IT" sz="1800" dirty="0"/>
                  <a:t> general </a:t>
                </a:r>
                <a:r>
                  <a:rPr lang="it-IT" sz="1800" dirty="0" err="1"/>
                  <a:t>solution</a:t>
                </a:r>
                <a:r>
                  <a:rPr lang="it-IT" sz="1800" dirty="0"/>
                  <a:t>:</a:t>
                </a:r>
              </a:p>
              <a:p>
                <a:r>
                  <a:rPr lang="it-IT" sz="1100" dirty="0"/>
                  <a:t>double </a:t>
                </a:r>
                <a:r>
                  <a:rPr lang="it-IT" sz="1100" dirty="0" err="1"/>
                  <a:t>Rfunc</a:t>
                </a:r>
                <a:r>
                  <a:rPr lang="it-IT" sz="1100" dirty="0"/>
                  <a:t> (double r){</a:t>
                </a:r>
              </a:p>
              <a:p>
                <a:r>
                  <a:rPr lang="it-IT" sz="1100" dirty="0"/>
                  <a:t>	</a:t>
                </a:r>
                <a:r>
                  <a:rPr lang="it-IT" sz="1100" dirty="0" err="1"/>
                  <a:t>return</a:t>
                </a:r>
                <a:r>
                  <a:rPr lang="it-IT" sz="1100" dirty="0"/>
                  <a:t> (A*sin(k*r))/r; </a:t>
                </a:r>
              </a:p>
              <a:p>
                <a:r>
                  <a:rPr lang="it-IT" sz="1100" dirty="0"/>
                  <a:t>};</a:t>
                </a:r>
              </a:p>
              <a:p>
                <a:endParaRPr lang="it-IT" sz="1100" dirty="0"/>
              </a:p>
              <a:p>
                <a:r>
                  <a:rPr lang="it-IT" sz="1100" dirty="0"/>
                  <a:t>double </a:t>
                </a:r>
                <a:r>
                  <a:rPr lang="it-IT" sz="1100" dirty="0" err="1"/>
                  <a:t>Rfuncprime</a:t>
                </a:r>
                <a:r>
                  <a:rPr lang="it-IT" sz="1100" dirty="0"/>
                  <a:t> (double r){</a:t>
                </a:r>
              </a:p>
              <a:p>
                <a:r>
                  <a:rPr lang="it-IT" sz="1100" dirty="0"/>
                  <a:t>	Numerics </a:t>
                </a:r>
                <a:r>
                  <a:rPr lang="it-IT" sz="1100" dirty="0" err="1"/>
                  <a:t>num</a:t>
                </a:r>
                <a:r>
                  <a:rPr lang="it-IT" sz="1100" dirty="0"/>
                  <a:t>;</a:t>
                </a:r>
              </a:p>
              <a:p>
                <a:r>
                  <a:rPr lang="it-IT" sz="1100" dirty="0"/>
                  <a:t>	</a:t>
                </a:r>
                <a:r>
                  <a:rPr lang="it-IT" sz="1100" dirty="0" err="1"/>
                  <a:t>return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num.derivative</a:t>
                </a:r>
                <a:r>
                  <a:rPr lang="it-IT" sz="1100" dirty="0"/>
                  <a:t>(Rfunc,0.00001,r);</a:t>
                </a:r>
              </a:p>
              <a:p>
                <a:r>
                  <a:rPr lang="it-IT" sz="1100" dirty="0"/>
                  <a:t>}</a:t>
                </a:r>
              </a:p>
              <a:p>
                <a:br>
                  <a:rPr lang="it-IT" sz="1100" dirty="0"/>
                </a:br>
                <a:r>
                  <a:rPr lang="it-IT" sz="1100" dirty="0"/>
                  <a:t>double </a:t>
                </a:r>
                <a:r>
                  <a:rPr lang="it-IT" sz="1100" dirty="0" err="1"/>
                  <a:t>neumannBC</a:t>
                </a:r>
                <a:r>
                  <a:rPr lang="it-IT" sz="1100" dirty="0"/>
                  <a:t>(double r)</a:t>
                </a:r>
              </a:p>
              <a:p>
                <a:r>
                  <a:rPr lang="it-IT" sz="1100" dirty="0"/>
                  <a:t>{</a:t>
                </a:r>
              </a:p>
              <a:p>
                <a:r>
                  <a:rPr lang="it-IT" sz="1100" dirty="0"/>
                  <a:t>	</a:t>
                </a:r>
                <a:r>
                  <a:rPr lang="it-IT" sz="1100" dirty="0" err="1"/>
                  <a:t>return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Rfuncprime</a:t>
                </a:r>
                <a:r>
                  <a:rPr lang="it-IT" sz="1100" dirty="0"/>
                  <a:t>(r)+3*</a:t>
                </a:r>
                <a:r>
                  <a:rPr lang="it-IT" sz="1100" dirty="0" err="1"/>
                  <a:t>Rfunc</a:t>
                </a:r>
                <a:r>
                  <a:rPr lang="it-IT" sz="1100" dirty="0"/>
                  <a:t>(r)/(2*</a:t>
                </a:r>
                <a:r>
                  <a:rPr lang="it-IT" sz="1100" dirty="0" err="1"/>
                  <a:t>lambdat</a:t>
                </a:r>
                <a:r>
                  <a:rPr lang="it-IT" sz="1100" dirty="0"/>
                  <a:t>);</a:t>
                </a:r>
              </a:p>
              <a:p>
                <a:r>
                  <a:rPr lang="it-IT" sz="1100" dirty="0"/>
                  <a:t>};</a:t>
                </a:r>
              </a:p>
              <a:p>
                <a:endParaRPr lang="it-IT" sz="11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3F4B006C-6BB5-F8D4-3ABA-CA765770D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3946118"/>
              </a:xfrm>
              <a:blipFill>
                <a:blip r:embed="rId2"/>
                <a:stretch>
                  <a:fillRect l="-172" t="-15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BD9E97-6859-5406-6ADC-10D7658D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6ABA4D-2880-6421-96E0-C4B9FB91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FEA8D348-8CC4-3B63-3908-76753317FCE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C5E7C99-DCF9-F3C6-4F43-98340C3757EE}"/>
              </a:ext>
            </a:extLst>
          </p:cNvPr>
          <p:cNvSpPr txBox="1"/>
          <p:nvPr/>
        </p:nvSpPr>
        <p:spPr>
          <a:xfrm>
            <a:off x="5436360" y="2998113"/>
            <a:ext cx="60975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/>
              <a:t>double Numerics::derivative (double (*</a:t>
            </a:r>
            <a:r>
              <a:rPr lang="it-IT" sz="1000" dirty="0" err="1"/>
              <a:t>func</a:t>
            </a:r>
            <a:r>
              <a:rPr lang="it-IT" sz="1000" dirty="0"/>
              <a:t>)(double), double dx, double </a:t>
            </a:r>
            <a:r>
              <a:rPr lang="it-IT" sz="1000" dirty="0" err="1"/>
              <a:t>pointx</a:t>
            </a:r>
            <a:r>
              <a:rPr lang="it-IT" sz="1000" dirty="0"/>
              <a:t>){</a:t>
            </a:r>
          </a:p>
          <a:p>
            <a:r>
              <a:rPr lang="it-IT" sz="1000" dirty="0"/>
              <a:t>	/**A </a:t>
            </a:r>
            <a:r>
              <a:rPr lang="it-IT" sz="1000" dirty="0" err="1"/>
              <a:t>simple</a:t>
            </a:r>
            <a:r>
              <a:rPr lang="it-IT" sz="1000" dirty="0"/>
              <a:t> 5 points formula </a:t>
            </a:r>
            <a:r>
              <a:rPr lang="it-IT" sz="1000" dirty="0" err="1"/>
              <a:t>that</a:t>
            </a:r>
            <a:r>
              <a:rPr lang="it-IT" sz="1000" dirty="0"/>
              <a:t> </a:t>
            </a:r>
            <a:r>
              <a:rPr lang="it-IT" sz="1000" dirty="0" err="1"/>
              <a:t>gives</a:t>
            </a:r>
            <a:r>
              <a:rPr lang="it-IT" sz="1000" dirty="0"/>
              <a:t> the derivative of </a:t>
            </a:r>
            <a:r>
              <a:rPr lang="it-IT" sz="1000" dirty="0" err="1"/>
              <a:t>func</a:t>
            </a:r>
            <a:r>
              <a:rPr lang="it-IT" sz="1000" dirty="0"/>
              <a:t> in </a:t>
            </a:r>
            <a:r>
              <a:rPr lang="it-IT" sz="1000" dirty="0" err="1"/>
              <a:t>pointx</a:t>
            </a:r>
            <a:r>
              <a:rPr lang="it-IT" sz="1000" dirty="0"/>
              <a:t> </a:t>
            </a:r>
            <a:r>
              <a:rPr lang="it-IT" sz="1000" dirty="0" err="1"/>
              <a:t>using</a:t>
            </a:r>
            <a:r>
              <a:rPr lang="it-IT" sz="1000" dirty="0"/>
              <a:t> dx </a:t>
            </a:r>
            <a:r>
              <a:rPr lang="it-IT" sz="1000" dirty="0" err="1"/>
              <a:t>as</a:t>
            </a:r>
            <a:r>
              <a:rPr lang="it-IT" sz="1000" dirty="0"/>
              <a:t> small </a:t>
            </a:r>
            <a:r>
              <a:rPr lang="it-IT" sz="1000" dirty="0" err="1"/>
              <a:t>distance</a:t>
            </a:r>
            <a:r>
              <a:rPr lang="it-IT" sz="1000" dirty="0"/>
              <a:t>*/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return</a:t>
            </a:r>
            <a:r>
              <a:rPr lang="it-IT" sz="1000" dirty="0"/>
              <a:t> (</a:t>
            </a:r>
            <a:r>
              <a:rPr lang="it-IT" sz="1000" dirty="0" err="1"/>
              <a:t>func</a:t>
            </a:r>
            <a:r>
              <a:rPr lang="it-IT" sz="1000" dirty="0"/>
              <a:t>(pointx-2*dx)-8*</a:t>
            </a:r>
            <a:r>
              <a:rPr lang="it-IT" sz="1000" dirty="0" err="1"/>
              <a:t>func</a:t>
            </a:r>
            <a:r>
              <a:rPr lang="it-IT" sz="1000" dirty="0"/>
              <a:t>(</a:t>
            </a:r>
            <a:r>
              <a:rPr lang="it-IT" sz="1000" dirty="0" err="1"/>
              <a:t>pointx</a:t>
            </a:r>
            <a:r>
              <a:rPr lang="it-IT" sz="1000" dirty="0"/>
              <a:t>-dx)+8*</a:t>
            </a:r>
            <a:r>
              <a:rPr lang="it-IT" sz="1000" dirty="0" err="1"/>
              <a:t>func</a:t>
            </a:r>
            <a:r>
              <a:rPr lang="it-IT" sz="1000" dirty="0"/>
              <a:t>(</a:t>
            </a:r>
            <a:r>
              <a:rPr lang="it-IT" sz="1000" dirty="0" err="1"/>
              <a:t>pointx+dx</a:t>
            </a:r>
            <a:r>
              <a:rPr lang="it-IT" sz="1000" dirty="0"/>
              <a:t>)-</a:t>
            </a:r>
            <a:r>
              <a:rPr lang="it-IT" sz="1000" dirty="0" err="1"/>
              <a:t>func</a:t>
            </a:r>
            <a:r>
              <a:rPr lang="it-IT" sz="1000" dirty="0"/>
              <a:t>(pointx+2*dx))/(12*dx);</a:t>
            </a:r>
          </a:p>
          <a:p>
            <a:r>
              <a:rPr lang="it-IT" sz="1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2473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75797-681A-6ACB-F8C6-3AF7AA8B1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Neumann BC: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D7243BC-C1D9-F7D2-F986-A336B0699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>
            <a:normAutofit/>
          </a:bodyPr>
          <a:lstStyle/>
          <a:p>
            <a:r>
              <a:rPr lang="pt-BR" sz="1800" dirty="0"/>
              <a:t>We then solve the equation to get r1:</a:t>
            </a:r>
          </a:p>
          <a:p>
            <a:r>
              <a:rPr lang="pt-BR" sz="1400" dirty="0"/>
              <a:t>	r1=num.bisection(neumannBC,0,10,1e-5);</a:t>
            </a:r>
          </a:p>
          <a:p>
            <a:r>
              <a:rPr lang="it-IT" sz="1800" dirty="0" err="1"/>
              <a:t>Obtaining</a:t>
            </a:r>
            <a:r>
              <a:rPr lang="it-IT" sz="1800" dirty="0"/>
              <a:t> a </a:t>
            </a:r>
            <a:r>
              <a:rPr lang="it-IT" sz="1800" dirty="0" err="1"/>
              <a:t>radius</a:t>
            </a:r>
            <a:r>
              <a:rPr lang="it-IT" sz="1800" dirty="0"/>
              <a:t> of 8.369 cm.</a:t>
            </a:r>
          </a:p>
          <a:p>
            <a:r>
              <a:rPr lang="it-IT" sz="1800" dirty="0" err="1"/>
              <a:t>We</a:t>
            </a:r>
            <a:r>
              <a:rPr lang="it-IT" sz="1800" dirty="0"/>
              <a:t> can </a:t>
            </a:r>
            <a:r>
              <a:rPr lang="it-IT" sz="1800" dirty="0" err="1"/>
              <a:t>then</a:t>
            </a:r>
            <a:r>
              <a:rPr lang="it-IT" sz="1800" dirty="0"/>
              <a:t> compute </a:t>
            </a:r>
            <a:r>
              <a:rPr lang="it-IT" sz="1800" dirty="0" err="1"/>
              <a:t>what</a:t>
            </a:r>
            <a:r>
              <a:rPr lang="it-IT" sz="1800" dirty="0"/>
              <a:t> </a:t>
            </a:r>
            <a:r>
              <a:rPr lang="it-IT" sz="1800" dirty="0" err="1"/>
              <a:t>happens</a:t>
            </a:r>
            <a:r>
              <a:rPr lang="it-IT" sz="1800" dirty="0"/>
              <a:t> for R&gt;r</a:t>
            </a:r>
          </a:p>
          <a:p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4CD898-7DE8-D7FD-E270-CB4183F2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D944C29-2695-D225-1701-A59F8F020D18}"/>
              </a:ext>
            </a:extLst>
          </p:cNvPr>
          <p:cNvSpPr txBox="1"/>
          <p:nvPr/>
        </p:nvSpPr>
        <p:spPr>
          <a:xfrm>
            <a:off x="5542932" y="1564627"/>
            <a:ext cx="60975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/>
              <a:t>double Numerics::</a:t>
            </a:r>
            <a:r>
              <a:rPr lang="it-IT" sz="1000" dirty="0" err="1"/>
              <a:t>bisection</a:t>
            </a:r>
            <a:r>
              <a:rPr lang="it-IT" sz="1000" dirty="0"/>
              <a:t>(double (*f)(double), double a, double b, double </a:t>
            </a:r>
            <a:r>
              <a:rPr lang="it-IT" sz="1000" dirty="0" err="1"/>
              <a:t>error</a:t>
            </a:r>
            <a:r>
              <a:rPr lang="it-IT" sz="1000" dirty="0"/>
              <a:t>)</a:t>
            </a:r>
          </a:p>
          <a:p>
            <a:r>
              <a:rPr lang="it-IT" sz="1000" dirty="0"/>
              <a:t>{</a:t>
            </a:r>
          </a:p>
          <a:p>
            <a:r>
              <a:rPr lang="it-IT" sz="1000" dirty="0"/>
              <a:t>	/**Simple Root </a:t>
            </a:r>
            <a:r>
              <a:rPr lang="it-IT" sz="1000" dirty="0" err="1"/>
              <a:t>Finding</a:t>
            </a:r>
            <a:r>
              <a:rPr lang="it-IT" sz="1000" dirty="0"/>
              <a:t> </a:t>
            </a:r>
            <a:r>
              <a:rPr lang="it-IT" sz="1000" dirty="0" err="1"/>
              <a:t>algorythm</a:t>
            </a:r>
            <a:r>
              <a:rPr lang="it-IT" sz="1000" dirty="0"/>
              <a:t> </a:t>
            </a:r>
            <a:r>
              <a:rPr lang="it-IT" sz="1000" dirty="0" err="1"/>
              <a:t>that</a:t>
            </a:r>
            <a:r>
              <a:rPr lang="it-IT" sz="1000" dirty="0"/>
              <a:t> </a:t>
            </a:r>
            <a:r>
              <a:rPr lang="it-IT" sz="1000" dirty="0" err="1"/>
              <a:t>uses</a:t>
            </a:r>
            <a:r>
              <a:rPr lang="it-IT" sz="1000" dirty="0"/>
              <a:t> </a:t>
            </a:r>
            <a:r>
              <a:rPr lang="it-IT" sz="1000" dirty="0" err="1"/>
              <a:t>bisection</a:t>
            </a:r>
            <a:r>
              <a:rPr lang="it-IT" sz="1000" dirty="0"/>
              <a:t>; </a:t>
            </a:r>
            <a:r>
              <a:rPr lang="it-IT" sz="1000" dirty="0" err="1"/>
              <a:t>it</a:t>
            </a:r>
            <a:r>
              <a:rPr lang="it-IT" sz="1000" dirty="0"/>
              <a:t> </a:t>
            </a:r>
            <a:r>
              <a:rPr lang="it-IT" sz="1000" dirty="0" err="1"/>
              <a:t>solves</a:t>
            </a:r>
            <a:r>
              <a:rPr lang="it-IT" sz="1000" dirty="0"/>
              <a:t> </a:t>
            </a:r>
            <a:r>
              <a:rPr lang="it-IT" sz="1000" dirty="0" err="1"/>
              <a:t>between</a:t>
            </a:r>
            <a:r>
              <a:rPr lang="it-IT" sz="1000" dirty="0"/>
              <a:t> a and b; </a:t>
            </a:r>
            <a:r>
              <a:rPr lang="it-IT" sz="1000" dirty="0" err="1"/>
              <a:t>if</a:t>
            </a:r>
            <a:r>
              <a:rPr lang="it-IT" sz="1000" dirty="0"/>
              <a:t> f </a:t>
            </a:r>
            <a:r>
              <a:rPr lang="it-IT" sz="1000" dirty="0" err="1"/>
              <a:t>has</a:t>
            </a:r>
            <a:r>
              <a:rPr lang="it-IT" sz="1000" dirty="0"/>
              <a:t> more </a:t>
            </a:r>
            <a:r>
              <a:rPr lang="it-IT" sz="1000" dirty="0" err="1"/>
              <a:t>than</a:t>
            </a:r>
            <a:r>
              <a:rPr lang="it-IT" sz="1000" dirty="0"/>
              <a:t> one 0 </a:t>
            </a:r>
            <a:r>
              <a:rPr lang="it-IT" sz="1000" dirty="0" err="1"/>
              <a:t>between</a:t>
            </a:r>
            <a:r>
              <a:rPr lang="it-IT" sz="1000" dirty="0"/>
              <a:t> a and b </a:t>
            </a:r>
            <a:r>
              <a:rPr lang="it-IT" sz="1000" dirty="0" err="1"/>
              <a:t>it</a:t>
            </a:r>
            <a:r>
              <a:rPr lang="it-IT" sz="1000" dirty="0"/>
              <a:t> </a:t>
            </a:r>
            <a:r>
              <a:rPr lang="it-IT" sz="1000" dirty="0" err="1"/>
              <a:t>may</a:t>
            </a:r>
            <a:r>
              <a:rPr lang="it-IT" sz="1000" dirty="0"/>
              <a:t> </a:t>
            </a:r>
            <a:r>
              <a:rPr lang="it-IT" sz="1000" dirty="0" err="1"/>
              <a:t>not</a:t>
            </a:r>
            <a:r>
              <a:rPr lang="it-IT" sz="1000" dirty="0"/>
              <a:t> </a:t>
            </a:r>
            <a:r>
              <a:rPr lang="it-IT" sz="1000" dirty="0" err="1"/>
              <a:t>give</a:t>
            </a:r>
            <a:r>
              <a:rPr lang="it-IT" sz="1000" dirty="0"/>
              <a:t> </a:t>
            </a:r>
            <a:r>
              <a:rPr lang="it-IT" sz="1000" dirty="0" err="1"/>
              <a:t>any</a:t>
            </a:r>
            <a:r>
              <a:rPr lang="it-IT" sz="1000" dirty="0"/>
              <a:t> </a:t>
            </a:r>
            <a:r>
              <a:rPr lang="it-IT" sz="1000" dirty="0" err="1"/>
              <a:t>result</a:t>
            </a:r>
            <a:r>
              <a:rPr lang="it-IT" sz="1000" dirty="0"/>
              <a:t>*/</a:t>
            </a:r>
          </a:p>
          <a:p>
            <a:r>
              <a:rPr lang="it-IT" sz="1000" dirty="0"/>
              <a:t>	double </a:t>
            </a:r>
            <a:r>
              <a:rPr lang="it-IT" sz="1000" dirty="0" err="1"/>
              <a:t>newpar</a:t>
            </a:r>
            <a:r>
              <a:rPr lang="it-IT" sz="1000" dirty="0"/>
              <a:t>=a+(b-a)/2;</a:t>
            </a:r>
          </a:p>
          <a:p>
            <a:r>
              <a:rPr lang="it-IT" sz="1000" dirty="0"/>
              <a:t>	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if</a:t>
            </a:r>
            <a:r>
              <a:rPr lang="it-IT" sz="1000" dirty="0"/>
              <a:t> (b&lt;a)</a:t>
            </a:r>
          </a:p>
          <a:p>
            <a:r>
              <a:rPr lang="it-IT" sz="1000" dirty="0"/>
              <a:t>    {</a:t>
            </a:r>
          </a:p>
          <a:p>
            <a:r>
              <a:rPr lang="it-IT" sz="1000" dirty="0"/>
              <a:t>        swap(</a:t>
            </a:r>
            <a:r>
              <a:rPr lang="it-IT" sz="1000" dirty="0" err="1"/>
              <a:t>a,b</a:t>
            </a:r>
            <a:r>
              <a:rPr lang="it-IT" sz="1000" dirty="0"/>
              <a:t>);</a:t>
            </a:r>
          </a:p>
          <a:p>
            <a:r>
              <a:rPr lang="it-IT" sz="1000" dirty="0"/>
              <a:t>    }</a:t>
            </a:r>
          </a:p>
          <a:p>
            <a:r>
              <a:rPr lang="it-IT" sz="1000" dirty="0"/>
              <a:t>    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if</a:t>
            </a:r>
            <a:r>
              <a:rPr lang="it-IT" sz="1000" dirty="0"/>
              <a:t> (</a:t>
            </a:r>
            <a:r>
              <a:rPr lang="it-IT" sz="1000" dirty="0" err="1"/>
              <a:t>abs</a:t>
            </a:r>
            <a:r>
              <a:rPr lang="it-IT" sz="1000" dirty="0"/>
              <a:t>(b-a)&lt;</a:t>
            </a:r>
            <a:r>
              <a:rPr lang="it-IT" sz="1000" dirty="0" err="1"/>
              <a:t>abs</a:t>
            </a:r>
            <a:r>
              <a:rPr lang="it-IT" sz="1000" dirty="0"/>
              <a:t>(</a:t>
            </a:r>
            <a:r>
              <a:rPr lang="it-IT" sz="1000" dirty="0" err="1"/>
              <a:t>error</a:t>
            </a:r>
            <a:r>
              <a:rPr lang="it-IT" sz="1000" dirty="0"/>
              <a:t>) || </a:t>
            </a:r>
            <a:r>
              <a:rPr lang="it-IT" sz="1000" dirty="0" err="1"/>
              <a:t>abs</a:t>
            </a:r>
            <a:r>
              <a:rPr lang="it-IT" sz="1000" dirty="0"/>
              <a:t>(f(</a:t>
            </a:r>
            <a:r>
              <a:rPr lang="it-IT" sz="1000" dirty="0" err="1"/>
              <a:t>newpar</a:t>
            </a:r>
            <a:r>
              <a:rPr lang="it-IT" sz="1000" dirty="0"/>
              <a:t>))==0)</a:t>
            </a:r>
          </a:p>
          <a:p>
            <a:r>
              <a:rPr lang="it-IT" sz="1000" dirty="0"/>
              <a:t>		</a:t>
            </a:r>
            <a:r>
              <a:rPr lang="it-IT" sz="1000" dirty="0" err="1"/>
              <a:t>return</a:t>
            </a:r>
            <a:r>
              <a:rPr lang="it-IT" sz="1000" dirty="0"/>
              <a:t> </a:t>
            </a:r>
            <a:r>
              <a:rPr lang="it-IT" sz="1000" dirty="0" err="1"/>
              <a:t>newpar</a:t>
            </a:r>
            <a:r>
              <a:rPr lang="it-IT" sz="1000" dirty="0"/>
              <a:t>;</a:t>
            </a:r>
          </a:p>
          <a:p>
            <a:r>
              <a:rPr lang="it-IT" sz="1000" dirty="0"/>
              <a:t>		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if</a:t>
            </a:r>
            <a:r>
              <a:rPr lang="it-IT" sz="1000" dirty="0"/>
              <a:t> (f(a)*f(</a:t>
            </a:r>
            <a:r>
              <a:rPr lang="it-IT" sz="1000" dirty="0" err="1"/>
              <a:t>newpar</a:t>
            </a:r>
            <a:r>
              <a:rPr lang="it-IT" sz="1000" dirty="0"/>
              <a:t>)&lt;=0) //Recursive </a:t>
            </a:r>
            <a:r>
              <a:rPr lang="it-IT" sz="1000" dirty="0" err="1"/>
              <a:t>condition</a:t>
            </a:r>
            <a:endParaRPr lang="it-IT" sz="1000" dirty="0"/>
          </a:p>
          <a:p>
            <a:r>
              <a:rPr lang="it-IT" sz="1000" dirty="0"/>
              <a:t>		</a:t>
            </a:r>
            <a:r>
              <a:rPr lang="it-IT" sz="1000" dirty="0" err="1"/>
              <a:t>return</a:t>
            </a:r>
            <a:r>
              <a:rPr lang="it-IT" sz="1000" dirty="0"/>
              <a:t> </a:t>
            </a:r>
            <a:r>
              <a:rPr lang="it-IT" sz="1000" dirty="0" err="1"/>
              <a:t>bisection</a:t>
            </a:r>
            <a:r>
              <a:rPr lang="it-IT" sz="1000" dirty="0"/>
              <a:t>(</a:t>
            </a:r>
            <a:r>
              <a:rPr lang="it-IT" sz="1000" dirty="0" err="1"/>
              <a:t>f,a,newpar,error</a:t>
            </a:r>
            <a:r>
              <a:rPr lang="it-IT" sz="1000" dirty="0"/>
              <a:t>);</a:t>
            </a:r>
          </a:p>
          <a:p>
            <a:r>
              <a:rPr lang="it-IT" sz="1000" dirty="0"/>
              <a:t>	else </a:t>
            </a:r>
            <a:r>
              <a:rPr lang="it-IT" sz="1000" dirty="0" err="1"/>
              <a:t>if</a:t>
            </a:r>
            <a:r>
              <a:rPr lang="it-IT" sz="1000" dirty="0"/>
              <a:t> (f(</a:t>
            </a:r>
            <a:r>
              <a:rPr lang="it-IT" sz="1000" dirty="0" err="1"/>
              <a:t>newpar</a:t>
            </a:r>
            <a:r>
              <a:rPr lang="it-IT" sz="1000" dirty="0"/>
              <a:t>)*f(b)&lt;=0)</a:t>
            </a:r>
          </a:p>
          <a:p>
            <a:r>
              <a:rPr lang="it-IT" sz="1000" dirty="0"/>
              <a:t>		</a:t>
            </a:r>
            <a:r>
              <a:rPr lang="it-IT" sz="1000" dirty="0" err="1"/>
              <a:t>return</a:t>
            </a:r>
            <a:r>
              <a:rPr lang="it-IT" sz="1000" dirty="0"/>
              <a:t> </a:t>
            </a:r>
            <a:r>
              <a:rPr lang="it-IT" sz="1000" dirty="0" err="1"/>
              <a:t>bisection</a:t>
            </a:r>
            <a:r>
              <a:rPr lang="it-IT" sz="1000" dirty="0"/>
              <a:t>(</a:t>
            </a:r>
            <a:r>
              <a:rPr lang="it-IT" sz="1000" dirty="0" err="1"/>
              <a:t>f,newpar,b,error</a:t>
            </a:r>
            <a:r>
              <a:rPr lang="it-IT" sz="1000" dirty="0"/>
              <a:t>);</a:t>
            </a:r>
          </a:p>
          <a:p>
            <a:r>
              <a:rPr lang="it-IT" sz="1000" dirty="0"/>
              <a:t>	else</a:t>
            </a:r>
          </a:p>
          <a:p>
            <a:r>
              <a:rPr lang="it-IT" sz="1000" dirty="0"/>
              <a:t>		{</a:t>
            </a:r>
          </a:p>
          <a:p>
            <a:r>
              <a:rPr lang="it-IT" sz="1000" dirty="0"/>
              <a:t>			</a:t>
            </a:r>
            <a:r>
              <a:rPr lang="it-IT" sz="1000" dirty="0" err="1"/>
              <a:t>cout</a:t>
            </a:r>
            <a:r>
              <a:rPr lang="it-IT" sz="1000" dirty="0"/>
              <a:t> &lt;&lt; "</a:t>
            </a:r>
            <a:r>
              <a:rPr lang="it-IT" sz="1000" dirty="0" err="1"/>
              <a:t>Error</a:t>
            </a:r>
            <a:r>
              <a:rPr lang="it-IT" sz="1000" dirty="0"/>
              <a:t>: </a:t>
            </a:r>
            <a:r>
              <a:rPr lang="it-IT" sz="1000" dirty="0" err="1"/>
              <a:t>number</a:t>
            </a:r>
            <a:r>
              <a:rPr lang="it-IT" sz="1000" dirty="0"/>
              <a:t> of </a:t>
            </a:r>
            <a:r>
              <a:rPr lang="it-IT" sz="1000" dirty="0" err="1"/>
              <a:t>zeros</a:t>
            </a:r>
            <a:r>
              <a:rPr lang="it-IT" sz="1000" dirty="0"/>
              <a:t> in the </a:t>
            </a:r>
            <a:r>
              <a:rPr lang="it-IT" sz="1000" dirty="0" err="1"/>
              <a:t>selection</a:t>
            </a:r>
            <a:r>
              <a:rPr lang="it-IT" sz="1000" dirty="0"/>
              <a:t> </a:t>
            </a:r>
            <a:r>
              <a:rPr lang="it-IT" sz="1000" dirty="0" err="1"/>
              <a:t>is</a:t>
            </a:r>
            <a:r>
              <a:rPr lang="it-IT" sz="1000" dirty="0"/>
              <a:t> </a:t>
            </a:r>
            <a:r>
              <a:rPr lang="it-IT" sz="1000" dirty="0" err="1"/>
              <a:t>not</a:t>
            </a:r>
            <a:r>
              <a:rPr lang="it-IT" sz="1000" dirty="0"/>
              <a:t> 1"&lt;&lt;endl;</a:t>
            </a:r>
          </a:p>
          <a:p>
            <a:r>
              <a:rPr lang="it-IT" sz="1000" dirty="0"/>
              <a:t>			</a:t>
            </a:r>
            <a:r>
              <a:rPr lang="it-IT" sz="1000" dirty="0" err="1"/>
              <a:t>return</a:t>
            </a:r>
            <a:r>
              <a:rPr lang="it-IT" sz="1000" dirty="0"/>
              <a:t> a;</a:t>
            </a:r>
          </a:p>
          <a:p>
            <a:r>
              <a:rPr lang="it-IT" sz="1000" dirty="0"/>
              <a:t>		}	</a:t>
            </a:r>
          </a:p>
          <a:p>
            <a:r>
              <a:rPr lang="it-IT" sz="1000" dirty="0"/>
              <a:t>};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A9F55D-EA0B-60AD-3F4A-89ECA7B0D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56" y="1288480"/>
            <a:ext cx="3117006" cy="46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DA1F4-F171-9809-3257-AAE7267C2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Neumann BC: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CC725-89EF-6FAE-7185-7E6DCB4F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>
            <a:normAutofit lnSpcReduction="10000"/>
          </a:bodyPr>
          <a:lstStyle/>
          <a:p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define</a:t>
            </a:r>
            <a:r>
              <a:rPr lang="it-IT" sz="1800" dirty="0"/>
              <a:t> for R=8.5 cm:</a:t>
            </a:r>
          </a:p>
          <a:p>
            <a:r>
              <a:rPr lang="it-IT" sz="1100" dirty="0"/>
              <a:t>double </a:t>
            </a:r>
            <a:r>
              <a:rPr lang="it-IT" sz="1100" dirty="0" err="1"/>
              <a:t>newalpha</a:t>
            </a:r>
            <a:r>
              <a:rPr lang="it-IT" sz="1100" dirty="0"/>
              <a:t> (double a)</a:t>
            </a:r>
          </a:p>
          <a:p>
            <a:r>
              <a:rPr lang="it-IT" sz="1100" dirty="0"/>
              <a:t>{</a:t>
            </a:r>
          </a:p>
          <a:p>
            <a:r>
              <a:rPr lang="it-IT" sz="1100" dirty="0"/>
              <a:t>	</a:t>
            </a:r>
            <a:r>
              <a:rPr lang="it-IT" sz="1100" dirty="0" err="1"/>
              <a:t>return</a:t>
            </a:r>
            <a:r>
              <a:rPr lang="it-IT" sz="1100" dirty="0"/>
              <a:t> -1 + 3*R/</a:t>
            </a:r>
            <a:r>
              <a:rPr lang="it-IT" sz="1100" dirty="0" err="1"/>
              <a:t>lambdat</a:t>
            </a:r>
            <a:r>
              <a:rPr lang="it-IT" sz="1100" dirty="0"/>
              <a:t>/2 + R*</a:t>
            </a:r>
            <a:r>
              <a:rPr lang="it-IT" sz="1100" dirty="0" err="1"/>
              <a:t>sqrt</a:t>
            </a:r>
            <a:r>
              <a:rPr lang="it-IT" sz="1100" dirty="0"/>
              <a:t>((</a:t>
            </a:r>
            <a:r>
              <a:rPr lang="it-IT" sz="1100" dirty="0" err="1"/>
              <a:t>eta+a</a:t>
            </a:r>
            <a:r>
              <a:rPr lang="it-IT" sz="1100" dirty="0"/>
              <a:t>)/mu)*cos(R*</a:t>
            </a:r>
            <a:r>
              <a:rPr lang="it-IT" sz="1100" dirty="0" err="1"/>
              <a:t>sqrt</a:t>
            </a:r>
            <a:r>
              <a:rPr lang="it-IT" sz="1100" dirty="0"/>
              <a:t>((</a:t>
            </a:r>
            <a:r>
              <a:rPr lang="it-IT" sz="1100" dirty="0" err="1"/>
              <a:t>eta+a</a:t>
            </a:r>
            <a:r>
              <a:rPr lang="it-IT" sz="1100" dirty="0"/>
              <a:t>)/mu))/sin(R*</a:t>
            </a:r>
            <a:r>
              <a:rPr lang="it-IT" sz="1100" dirty="0" err="1"/>
              <a:t>sqrt</a:t>
            </a:r>
            <a:r>
              <a:rPr lang="it-IT" sz="1100" dirty="0"/>
              <a:t>((</a:t>
            </a:r>
            <a:r>
              <a:rPr lang="it-IT" sz="1100" dirty="0" err="1"/>
              <a:t>eta+a</a:t>
            </a:r>
            <a:r>
              <a:rPr lang="it-IT" sz="1100" dirty="0"/>
              <a:t>)/mu));</a:t>
            </a:r>
          </a:p>
          <a:p>
            <a:r>
              <a:rPr lang="it-IT" sz="1100" dirty="0"/>
              <a:t>};</a:t>
            </a:r>
          </a:p>
          <a:p>
            <a:endParaRPr lang="it-IT" sz="1100" dirty="0"/>
          </a:p>
          <a:p>
            <a:r>
              <a:rPr lang="it-IT" sz="1100" dirty="0"/>
              <a:t>double </a:t>
            </a:r>
            <a:r>
              <a:rPr lang="it-IT" sz="1100" dirty="0" err="1"/>
              <a:t>alphaprime</a:t>
            </a:r>
            <a:r>
              <a:rPr lang="it-IT" sz="1100" dirty="0"/>
              <a:t>(double r)</a:t>
            </a:r>
          </a:p>
          <a:p>
            <a:r>
              <a:rPr lang="it-IT" sz="1100" dirty="0"/>
              <a:t>{</a:t>
            </a:r>
          </a:p>
          <a:p>
            <a:r>
              <a:rPr lang="it-IT" sz="1100" dirty="0"/>
              <a:t>	Numerics </a:t>
            </a:r>
            <a:r>
              <a:rPr lang="it-IT" sz="1100" dirty="0" err="1"/>
              <a:t>num</a:t>
            </a:r>
            <a:r>
              <a:rPr lang="it-IT" sz="1100" dirty="0"/>
              <a:t>;</a:t>
            </a:r>
          </a:p>
          <a:p>
            <a:r>
              <a:rPr lang="it-IT" sz="1100" dirty="0"/>
              <a:t>	</a:t>
            </a:r>
            <a:r>
              <a:rPr lang="it-IT" sz="1100" dirty="0" err="1"/>
              <a:t>return</a:t>
            </a:r>
            <a:r>
              <a:rPr lang="it-IT" sz="1100" dirty="0"/>
              <a:t> </a:t>
            </a:r>
            <a:r>
              <a:rPr lang="it-IT" sz="1100" dirty="0" err="1"/>
              <a:t>num.derivative</a:t>
            </a:r>
            <a:r>
              <a:rPr lang="it-IT" sz="1100" dirty="0"/>
              <a:t>(</a:t>
            </a:r>
            <a:r>
              <a:rPr lang="it-IT" sz="1100" dirty="0" err="1"/>
              <a:t>newalpha</a:t>
            </a:r>
            <a:r>
              <a:rPr lang="it-IT" sz="1100" dirty="0"/>
              <a:t>, 0.00001, r);</a:t>
            </a:r>
          </a:p>
          <a:p>
            <a:r>
              <a:rPr lang="it-IT" sz="1100" dirty="0"/>
              <a:t>};</a:t>
            </a:r>
          </a:p>
          <a:p>
            <a:r>
              <a:rPr lang="it-IT" sz="1800" dirty="0"/>
              <a:t>So </a:t>
            </a:r>
            <a:r>
              <a:rPr lang="it-IT" sz="1800" dirty="0" err="1"/>
              <a:t>that</a:t>
            </a:r>
            <a:r>
              <a:rPr lang="it-IT" sz="1800" dirty="0"/>
              <a:t> in the </a:t>
            </a:r>
            <a:r>
              <a:rPr lang="it-IT" sz="1800" dirty="0" err="1"/>
              <a:t>main</a:t>
            </a:r>
            <a:r>
              <a:rPr lang="it-IT" sz="1800" dirty="0"/>
              <a:t>:</a:t>
            </a:r>
          </a:p>
          <a:p>
            <a:r>
              <a:rPr lang="it-IT" sz="1100" dirty="0"/>
              <a:t>	R=8.5;</a:t>
            </a:r>
          </a:p>
          <a:p>
            <a:r>
              <a:rPr lang="it-IT" sz="1100" dirty="0"/>
              <a:t>	alpha=</a:t>
            </a:r>
            <a:r>
              <a:rPr lang="it-IT" sz="1100" dirty="0" err="1"/>
              <a:t>num.newton</a:t>
            </a:r>
            <a:r>
              <a:rPr lang="it-IT" sz="1100" dirty="0"/>
              <a:t>(</a:t>
            </a:r>
            <a:r>
              <a:rPr lang="it-IT" sz="1100" dirty="0" err="1"/>
              <a:t>newalpha,alphaprime</a:t>
            </a:r>
            <a:r>
              <a:rPr lang="it-IT" sz="1100" dirty="0"/>
              <a:t>, 0, 1e-7,100);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EB870F-6393-5AED-27D3-4AE4AA18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3A3C07A3-AD58-A4A1-CCFA-C19FAB0260E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FB94C3D-32AF-3075-79D3-35562D2C411E}"/>
              </a:ext>
            </a:extLst>
          </p:cNvPr>
          <p:cNvSpPr txBox="1"/>
          <p:nvPr/>
        </p:nvSpPr>
        <p:spPr>
          <a:xfrm>
            <a:off x="5305734" y="3247587"/>
            <a:ext cx="60975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/>
              <a:t>double Numerics::newton(double (*</a:t>
            </a:r>
            <a:r>
              <a:rPr lang="it-IT" sz="1000" dirty="0" err="1"/>
              <a:t>func</a:t>
            </a:r>
            <a:r>
              <a:rPr lang="it-IT" sz="1000" dirty="0"/>
              <a:t>)(double), double (*</a:t>
            </a:r>
            <a:r>
              <a:rPr lang="it-IT" sz="1000" dirty="0" err="1"/>
              <a:t>funcprime</a:t>
            </a:r>
            <a:r>
              <a:rPr lang="it-IT" sz="1000" dirty="0"/>
              <a:t>)(double), double p0, double </a:t>
            </a:r>
            <a:r>
              <a:rPr lang="it-IT" sz="1000" dirty="0" err="1"/>
              <a:t>err</a:t>
            </a:r>
            <a:r>
              <a:rPr lang="it-IT" sz="1000" dirty="0"/>
              <a:t>, </a:t>
            </a:r>
            <a:r>
              <a:rPr lang="it-IT" sz="1000" dirty="0" err="1"/>
              <a:t>int</a:t>
            </a:r>
            <a:r>
              <a:rPr lang="it-IT" sz="1000" dirty="0"/>
              <a:t> </a:t>
            </a:r>
            <a:r>
              <a:rPr lang="it-IT" sz="1000" dirty="0" err="1"/>
              <a:t>Nloop</a:t>
            </a:r>
            <a:r>
              <a:rPr lang="it-IT" sz="1000" dirty="0"/>
              <a:t>)</a:t>
            </a:r>
          </a:p>
          <a:p>
            <a:r>
              <a:rPr lang="it-IT" sz="1000" dirty="0"/>
              <a:t>{</a:t>
            </a:r>
          </a:p>
          <a:p>
            <a:r>
              <a:rPr lang="it-IT" sz="1000" dirty="0"/>
              <a:t>	/**Simple Root </a:t>
            </a:r>
            <a:r>
              <a:rPr lang="it-IT" sz="1000" dirty="0" err="1"/>
              <a:t>Finding</a:t>
            </a:r>
            <a:r>
              <a:rPr lang="it-IT" sz="1000" dirty="0"/>
              <a:t> </a:t>
            </a:r>
            <a:r>
              <a:rPr lang="it-IT" sz="1000" dirty="0" err="1"/>
              <a:t>algorythm</a:t>
            </a:r>
            <a:r>
              <a:rPr lang="it-IT" sz="1000" dirty="0"/>
              <a:t> </a:t>
            </a:r>
            <a:r>
              <a:rPr lang="it-IT" sz="1000" dirty="0" err="1"/>
              <a:t>that</a:t>
            </a:r>
            <a:r>
              <a:rPr lang="it-IT" sz="1000" dirty="0"/>
              <a:t> </a:t>
            </a:r>
            <a:r>
              <a:rPr lang="it-IT" sz="1000" dirty="0" err="1"/>
              <a:t>uses</a:t>
            </a:r>
            <a:r>
              <a:rPr lang="it-IT" sz="1000" dirty="0"/>
              <a:t> Newton </a:t>
            </a:r>
            <a:r>
              <a:rPr lang="it-IT" sz="1000" dirty="0" err="1"/>
              <a:t>method</a:t>
            </a:r>
            <a:r>
              <a:rPr lang="it-IT" sz="1000" dirty="0"/>
              <a:t>; </a:t>
            </a:r>
            <a:r>
              <a:rPr lang="it-IT" sz="1000" dirty="0" err="1"/>
              <a:t>it</a:t>
            </a:r>
            <a:r>
              <a:rPr lang="it-IT" sz="1000" dirty="0"/>
              <a:t> </a:t>
            </a:r>
            <a:r>
              <a:rPr lang="it-IT" sz="1000" dirty="0" err="1"/>
              <a:t>requires</a:t>
            </a:r>
            <a:r>
              <a:rPr lang="it-IT" sz="1000" dirty="0"/>
              <a:t> a </a:t>
            </a:r>
            <a:r>
              <a:rPr lang="it-IT" sz="1000" dirty="0" err="1"/>
              <a:t>function</a:t>
            </a:r>
            <a:r>
              <a:rPr lang="it-IT" sz="1000" dirty="0"/>
              <a:t> </a:t>
            </a:r>
            <a:r>
              <a:rPr lang="it-IT" sz="1000" dirty="0" err="1"/>
              <a:t>func</a:t>
            </a:r>
            <a:r>
              <a:rPr lang="it-IT" sz="1000" dirty="0"/>
              <a:t> and </a:t>
            </a:r>
            <a:r>
              <a:rPr lang="it-IT" sz="1000" dirty="0" err="1"/>
              <a:t>its</a:t>
            </a:r>
            <a:r>
              <a:rPr lang="it-IT" sz="1000" dirty="0"/>
              <a:t> derivative </a:t>
            </a:r>
            <a:r>
              <a:rPr lang="it-IT" sz="1000" dirty="0" err="1"/>
              <a:t>funcprime</a:t>
            </a:r>
            <a:r>
              <a:rPr lang="it-IT" sz="1000" dirty="0"/>
              <a:t>. </a:t>
            </a:r>
            <a:r>
              <a:rPr lang="it-IT" sz="1000" dirty="0" err="1"/>
              <a:t>It</a:t>
            </a:r>
            <a:r>
              <a:rPr lang="it-IT" sz="1000" dirty="0"/>
              <a:t> </a:t>
            </a:r>
            <a:r>
              <a:rPr lang="it-IT" sz="1000" dirty="0" err="1"/>
              <a:t>also</a:t>
            </a:r>
            <a:r>
              <a:rPr lang="it-IT" sz="1000" dirty="0"/>
              <a:t> </a:t>
            </a:r>
            <a:r>
              <a:rPr lang="it-IT" sz="1000" dirty="0" err="1"/>
              <a:t>wants</a:t>
            </a:r>
            <a:r>
              <a:rPr lang="it-IT" sz="1000" dirty="0"/>
              <a:t> a </a:t>
            </a:r>
            <a:r>
              <a:rPr lang="it-IT" sz="1000" dirty="0" err="1"/>
              <a:t>starting</a:t>
            </a:r>
            <a:r>
              <a:rPr lang="it-IT" sz="1000" dirty="0"/>
              <a:t> point p0*/</a:t>
            </a:r>
          </a:p>
          <a:p>
            <a:r>
              <a:rPr lang="it-IT" sz="1000" dirty="0"/>
              <a:t>	double p=p0-func(p0)/</a:t>
            </a:r>
            <a:r>
              <a:rPr lang="it-IT" sz="1000" dirty="0" err="1"/>
              <a:t>funcprime</a:t>
            </a:r>
            <a:r>
              <a:rPr lang="it-IT" sz="1000" dirty="0"/>
              <a:t>(p0);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if</a:t>
            </a:r>
            <a:r>
              <a:rPr lang="it-IT" sz="1000" dirty="0"/>
              <a:t> (</a:t>
            </a:r>
            <a:r>
              <a:rPr lang="it-IT" sz="1000" dirty="0" err="1"/>
              <a:t>Nloop</a:t>
            </a:r>
            <a:r>
              <a:rPr lang="it-IT" sz="1000" dirty="0"/>
              <a:t>==0)</a:t>
            </a:r>
          </a:p>
          <a:p>
            <a:r>
              <a:rPr lang="it-IT" sz="1000" dirty="0"/>
              <a:t>	{</a:t>
            </a:r>
          </a:p>
          <a:p>
            <a:r>
              <a:rPr lang="it-IT" sz="1000" dirty="0"/>
              <a:t>		</a:t>
            </a:r>
            <a:r>
              <a:rPr lang="it-IT" sz="1000" dirty="0" err="1"/>
              <a:t>cout</a:t>
            </a:r>
            <a:r>
              <a:rPr lang="it-IT" sz="1000" dirty="0"/>
              <a:t> &lt;&lt;"</a:t>
            </a:r>
            <a:r>
              <a:rPr lang="it-IT" sz="1000" dirty="0" err="1"/>
              <a:t>There</a:t>
            </a:r>
            <a:r>
              <a:rPr lang="it-IT" sz="1000" dirty="0"/>
              <a:t> </a:t>
            </a:r>
            <a:r>
              <a:rPr lang="it-IT" sz="1000" dirty="0" err="1"/>
              <a:t>is</a:t>
            </a:r>
            <a:r>
              <a:rPr lang="it-IT" sz="1000" dirty="0"/>
              <a:t> no 0 </a:t>
            </a:r>
            <a:r>
              <a:rPr lang="it-IT" sz="1000" dirty="0" err="1"/>
              <a:t>that</a:t>
            </a:r>
            <a:r>
              <a:rPr lang="it-IT" sz="1000" dirty="0"/>
              <a:t> </a:t>
            </a:r>
            <a:r>
              <a:rPr lang="it-IT" sz="1000" dirty="0" err="1"/>
              <a:t>could</a:t>
            </a:r>
            <a:r>
              <a:rPr lang="it-IT" sz="1000" dirty="0"/>
              <a:t> be </a:t>
            </a:r>
            <a:r>
              <a:rPr lang="it-IT" sz="1000" dirty="0" err="1"/>
              <a:t>found</a:t>
            </a:r>
            <a:r>
              <a:rPr lang="it-IT" sz="1000" dirty="0"/>
              <a:t> in the </a:t>
            </a:r>
            <a:r>
              <a:rPr lang="it-IT" sz="1000" dirty="0" err="1"/>
              <a:t>suggested</a:t>
            </a:r>
            <a:r>
              <a:rPr lang="it-IT" sz="1000" dirty="0"/>
              <a:t> </a:t>
            </a:r>
            <a:r>
              <a:rPr lang="it-IT" sz="1000" dirty="0" err="1"/>
              <a:t>number</a:t>
            </a:r>
            <a:r>
              <a:rPr lang="it-IT" sz="1000" dirty="0"/>
              <a:t> of loops"&lt;&lt;endl;</a:t>
            </a:r>
          </a:p>
          <a:p>
            <a:r>
              <a:rPr lang="it-IT" sz="1000" dirty="0"/>
              <a:t>		</a:t>
            </a:r>
            <a:r>
              <a:rPr lang="it-IT" sz="1000" dirty="0" err="1"/>
              <a:t>return</a:t>
            </a:r>
            <a:r>
              <a:rPr lang="it-IT" sz="1000" dirty="0"/>
              <a:t> p0;</a:t>
            </a:r>
          </a:p>
          <a:p>
            <a:r>
              <a:rPr lang="it-IT" sz="1000" dirty="0"/>
              <a:t>	};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if</a:t>
            </a:r>
            <a:r>
              <a:rPr lang="it-IT" sz="1000" dirty="0"/>
              <a:t> ((</a:t>
            </a:r>
            <a:r>
              <a:rPr lang="it-IT" sz="1000" dirty="0" err="1"/>
              <a:t>func</a:t>
            </a:r>
            <a:r>
              <a:rPr lang="it-IT" sz="1000" dirty="0"/>
              <a:t>(p) == 0) || (</a:t>
            </a:r>
            <a:r>
              <a:rPr lang="it-IT" sz="1000" dirty="0" err="1"/>
              <a:t>abs</a:t>
            </a:r>
            <a:r>
              <a:rPr lang="it-IT" sz="1000" dirty="0"/>
              <a:t>(p-p0) &lt; </a:t>
            </a:r>
            <a:r>
              <a:rPr lang="it-IT" sz="1000" dirty="0" err="1"/>
              <a:t>err</a:t>
            </a:r>
            <a:r>
              <a:rPr lang="it-IT" sz="1000" dirty="0"/>
              <a:t>))</a:t>
            </a:r>
          </a:p>
          <a:p>
            <a:r>
              <a:rPr lang="it-IT" sz="1000" dirty="0"/>
              <a:t>		</a:t>
            </a:r>
            <a:r>
              <a:rPr lang="it-IT" sz="1000" dirty="0" err="1"/>
              <a:t>return</a:t>
            </a:r>
            <a:r>
              <a:rPr lang="it-IT" sz="1000" dirty="0"/>
              <a:t> p;</a:t>
            </a:r>
          </a:p>
          <a:p>
            <a:r>
              <a:rPr lang="it-IT" sz="1000" dirty="0"/>
              <a:t>	else </a:t>
            </a:r>
          </a:p>
          <a:p>
            <a:r>
              <a:rPr lang="it-IT" sz="1000" dirty="0"/>
              <a:t>		</a:t>
            </a:r>
            <a:r>
              <a:rPr lang="it-IT" sz="1000" dirty="0" err="1"/>
              <a:t>return</a:t>
            </a:r>
            <a:r>
              <a:rPr lang="it-IT" sz="1000" dirty="0"/>
              <a:t> newton(func,funcprime,p,err,Nloop-1);</a:t>
            </a:r>
          </a:p>
          <a:p>
            <a:r>
              <a:rPr lang="it-IT" sz="1000" dirty="0"/>
              <a:t>};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8278926-9638-339C-7102-9237CE0F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240" y="1592196"/>
            <a:ext cx="2868814" cy="432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8C77AF-E909-08AA-50D6-D205C419D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Neumann BC: </a:t>
            </a:r>
            <a:r>
              <a:rPr lang="it-IT" dirty="0" err="1"/>
              <a:t>Neutron</a:t>
            </a:r>
            <a:r>
              <a:rPr lang="it-IT" dirty="0"/>
              <a:t> </a:t>
            </a:r>
            <a:r>
              <a:rPr lang="it-IT" dirty="0" err="1"/>
              <a:t>Diffusion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CE3850-8474-BE48-29EF-E2350839E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576" y="1810870"/>
            <a:ext cx="10631706" cy="4131671"/>
          </a:xfrm>
        </p:spPr>
        <p:txBody>
          <a:bodyPr>
            <a:normAutofit fontScale="77500" lnSpcReduction="20000"/>
          </a:bodyPr>
          <a:lstStyle/>
          <a:p>
            <a:r>
              <a:rPr lang="it-IT" sz="1800" dirty="0"/>
              <a:t>The </a:t>
            </a:r>
            <a:r>
              <a:rPr lang="it-IT" sz="1800" dirty="0" err="1"/>
              <a:t>initial</a:t>
            </a:r>
            <a:r>
              <a:rPr lang="it-IT" sz="1800" dirty="0"/>
              <a:t> </a:t>
            </a:r>
            <a:r>
              <a:rPr lang="it-IT" sz="1800" dirty="0" err="1"/>
              <a:t>conditions</a:t>
            </a:r>
            <a:r>
              <a:rPr lang="it-IT" sz="1800" dirty="0"/>
              <a:t> </a:t>
            </a:r>
            <a:r>
              <a:rPr lang="it-IT" sz="1800" dirty="0" err="1"/>
              <a:t>don’t</a:t>
            </a:r>
            <a:r>
              <a:rPr lang="it-IT" sz="1800" dirty="0"/>
              <a:t> </a:t>
            </a:r>
            <a:r>
              <a:rPr lang="it-IT" sz="1800" dirty="0" err="1"/>
              <a:t>need</a:t>
            </a:r>
            <a:r>
              <a:rPr lang="it-IT" sz="1800" dirty="0"/>
              <a:t> to be </a:t>
            </a:r>
            <a:r>
              <a:rPr lang="it-IT" sz="1800" dirty="0" err="1"/>
              <a:t>too</a:t>
            </a:r>
            <a:r>
              <a:rPr lang="it-IT" sz="1800" dirty="0"/>
              <a:t> precise, so </a:t>
            </a:r>
            <a:r>
              <a:rPr lang="it-IT" sz="1800" dirty="0" err="1"/>
              <a:t>we</a:t>
            </a:r>
            <a:r>
              <a:rPr lang="it-IT" sz="1800" dirty="0"/>
              <a:t> can just set n=1 </a:t>
            </a:r>
            <a:r>
              <a:rPr lang="it-IT" sz="1800" dirty="0" err="1"/>
              <a:t>at</a:t>
            </a:r>
            <a:r>
              <a:rPr lang="it-IT" sz="1800" dirty="0"/>
              <a:t> the </a:t>
            </a:r>
            <a:r>
              <a:rPr lang="it-IT" sz="1800" dirty="0" err="1"/>
              <a:t>surface</a:t>
            </a:r>
            <a:r>
              <a:rPr lang="it-IT" sz="1800" dirty="0"/>
              <a:t> (n(t=0,r=8.5)=1), </a:t>
            </a:r>
            <a:r>
              <a:rPr lang="it-IT" sz="1800" dirty="0" err="1"/>
              <a:t>then</a:t>
            </a:r>
            <a:r>
              <a:rPr lang="it-IT" sz="1800" dirty="0"/>
              <a:t> </a:t>
            </a:r>
            <a:r>
              <a:rPr lang="it-IT" sz="1800" dirty="0" err="1"/>
              <a:t>we</a:t>
            </a:r>
            <a:r>
              <a:rPr lang="it-IT" sz="1800" dirty="0"/>
              <a:t> compute n:</a:t>
            </a:r>
          </a:p>
          <a:p>
            <a:r>
              <a:rPr lang="it-IT" sz="1600" dirty="0"/>
              <a:t>	 </a:t>
            </a:r>
            <a:r>
              <a:rPr lang="it-IT" sz="1600" dirty="0" err="1"/>
              <a:t>int</a:t>
            </a:r>
            <a:r>
              <a:rPr lang="it-IT" sz="1600" dirty="0"/>
              <a:t> </a:t>
            </a:r>
            <a:r>
              <a:rPr lang="it-IT" sz="1600" dirty="0" err="1"/>
              <a:t>NPoints</a:t>
            </a:r>
            <a:r>
              <a:rPr lang="it-IT" sz="1600" dirty="0"/>
              <a:t>=2*</a:t>
            </a:r>
            <a:r>
              <a:rPr lang="it-IT" sz="1600" dirty="0" err="1"/>
              <a:t>abs</a:t>
            </a:r>
            <a:r>
              <a:rPr lang="it-IT" sz="1600" dirty="0"/>
              <a:t>(R/dx);</a:t>
            </a:r>
          </a:p>
          <a:p>
            <a:r>
              <a:rPr lang="it-IT" sz="1600" dirty="0"/>
              <a:t>	</a:t>
            </a:r>
            <a:r>
              <a:rPr lang="it-IT" sz="1600" dirty="0" err="1"/>
              <a:t>int</a:t>
            </a:r>
            <a:r>
              <a:rPr lang="it-IT" sz="1600" dirty="0"/>
              <a:t> </a:t>
            </a:r>
            <a:r>
              <a:rPr lang="it-IT" sz="1600" dirty="0" err="1"/>
              <a:t>NStep</a:t>
            </a:r>
            <a:r>
              <a:rPr lang="it-IT" sz="1600" dirty="0"/>
              <a:t>=</a:t>
            </a:r>
            <a:r>
              <a:rPr lang="it-IT" sz="1600" dirty="0" err="1"/>
              <a:t>abs</a:t>
            </a:r>
            <a:r>
              <a:rPr lang="it-IT" sz="1600" dirty="0"/>
              <a:t>(</a:t>
            </a:r>
            <a:r>
              <a:rPr lang="it-IT" sz="1600" dirty="0" err="1"/>
              <a:t>tfin</a:t>
            </a:r>
            <a:r>
              <a:rPr lang="it-IT" sz="1600" dirty="0"/>
              <a:t>/</a:t>
            </a:r>
            <a:r>
              <a:rPr lang="it-IT" sz="1600" dirty="0" err="1"/>
              <a:t>dt</a:t>
            </a:r>
            <a:r>
              <a:rPr lang="it-IT" sz="1600" dirty="0"/>
              <a:t>);</a:t>
            </a:r>
          </a:p>
          <a:p>
            <a:r>
              <a:rPr lang="it-IT" sz="1600" dirty="0"/>
              <a:t>	A=1/ (sin ( k * R ) / R);</a:t>
            </a:r>
          </a:p>
          <a:p>
            <a:r>
              <a:rPr lang="it-IT" sz="1600" dirty="0"/>
              <a:t>	</a:t>
            </a:r>
            <a:r>
              <a:rPr lang="it-IT" sz="1600" dirty="0" err="1"/>
              <a:t>cout</a:t>
            </a:r>
            <a:r>
              <a:rPr lang="it-IT" sz="1600" dirty="0"/>
              <a:t> &lt;&lt;k&lt;&lt; "	"&lt;&lt;alpha&lt;&lt; "	"&lt;&lt;R&lt;&lt;"	"&lt;&lt; A &lt;&lt; endl;</a:t>
            </a:r>
          </a:p>
          <a:p>
            <a:r>
              <a:rPr lang="it-IT" sz="1600" dirty="0"/>
              <a:t>	</a:t>
            </a:r>
            <a:r>
              <a:rPr lang="it-IT" sz="1600" dirty="0" err="1"/>
              <a:t>newfile.open</a:t>
            </a:r>
            <a:r>
              <a:rPr lang="it-IT" sz="1600" dirty="0"/>
              <a:t>("output.</a:t>
            </a:r>
            <a:r>
              <a:rPr lang="it-IT" sz="1600" dirty="0" err="1"/>
              <a:t>txt</a:t>
            </a:r>
            <a:r>
              <a:rPr lang="it-IT" sz="1600" dirty="0"/>
              <a:t>",</a:t>
            </a:r>
            <a:r>
              <a:rPr lang="it-IT" sz="1600" dirty="0" err="1"/>
              <a:t>ios</a:t>
            </a:r>
            <a:r>
              <a:rPr lang="it-IT" sz="1600" dirty="0"/>
              <a:t>::out);</a:t>
            </a:r>
          </a:p>
          <a:p>
            <a:r>
              <a:rPr lang="it-IT" sz="1600" dirty="0"/>
              <a:t>	newfile &lt;&lt; "n(</a:t>
            </a:r>
            <a:r>
              <a:rPr lang="it-IT" sz="1600" dirty="0" err="1"/>
              <a:t>r,t</a:t>
            </a:r>
            <a:r>
              <a:rPr lang="it-IT" sz="1600" dirty="0"/>
              <a:t>)" &lt;&lt; "	" &lt;&lt; "t" &lt;&lt; "	" &lt;&lt; "r" &lt;&lt; endl;</a:t>
            </a:r>
          </a:p>
          <a:p>
            <a:r>
              <a:rPr lang="it-IT" sz="1600" dirty="0"/>
              <a:t>	for (</a:t>
            </a:r>
            <a:r>
              <a:rPr lang="it-IT" sz="1600" dirty="0" err="1"/>
              <a:t>int</a:t>
            </a:r>
            <a:r>
              <a:rPr lang="it-IT" sz="1600" dirty="0"/>
              <a:t> c=1; c&lt;</a:t>
            </a:r>
            <a:r>
              <a:rPr lang="it-IT" sz="1600" dirty="0" err="1"/>
              <a:t>NStep</a:t>
            </a:r>
            <a:r>
              <a:rPr lang="it-IT" sz="1600" dirty="0"/>
              <a:t>; ++c)</a:t>
            </a:r>
          </a:p>
          <a:p>
            <a:r>
              <a:rPr lang="it-IT" sz="1600" dirty="0"/>
              <a:t>	{</a:t>
            </a:r>
          </a:p>
          <a:p>
            <a:r>
              <a:rPr lang="it-IT" sz="1600" dirty="0"/>
              <a:t>		for (</a:t>
            </a:r>
            <a:r>
              <a:rPr lang="it-IT" sz="1600" dirty="0" err="1"/>
              <a:t>int</a:t>
            </a:r>
            <a:r>
              <a:rPr lang="it-IT" sz="1600" dirty="0"/>
              <a:t> i=1; i&lt;</a:t>
            </a:r>
            <a:r>
              <a:rPr lang="it-IT" sz="1600" dirty="0" err="1"/>
              <a:t>NPoints</a:t>
            </a:r>
            <a:r>
              <a:rPr lang="it-IT" sz="1600" dirty="0"/>
              <a:t>; ++i)</a:t>
            </a:r>
          </a:p>
          <a:p>
            <a:r>
              <a:rPr lang="it-IT" sz="1600" dirty="0"/>
              <a:t>		{</a:t>
            </a:r>
          </a:p>
          <a:p>
            <a:r>
              <a:rPr lang="it-IT" sz="1600" dirty="0"/>
              <a:t>			n=A*</a:t>
            </a:r>
            <a:r>
              <a:rPr lang="it-IT" sz="1600" dirty="0" err="1"/>
              <a:t>exp</a:t>
            </a:r>
            <a:r>
              <a:rPr lang="it-IT" sz="1600" dirty="0"/>
              <a:t>(- alpha *c*</a:t>
            </a:r>
            <a:r>
              <a:rPr lang="it-IT" sz="1600" dirty="0" err="1"/>
              <a:t>dt</a:t>
            </a:r>
            <a:r>
              <a:rPr lang="it-IT" sz="1600" dirty="0"/>
              <a:t>)*sin(k*(-</a:t>
            </a:r>
            <a:r>
              <a:rPr lang="it-IT" sz="1600" dirty="0" err="1"/>
              <a:t>R+i</a:t>
            </a:r>
            <a:r>
              <a:rPr lang="it-IT" sz="1600" dirty="0"/>
              <a:t>*dx))/(-</a:t>
            </a:r>
            <a:r>
              <a:rPr lang="it-IT" sz="1600" dirty="0" err="1"/>
              <a:t>R+i</a:t>
            </a:r>
            <a:r>
              <a:rPr lang="it-IT" sz="1600" dirty="0"/>
              <a:t>*dx);</a:t>
            </a:r>
          </a:p>
          <a:p>
            <a:r>
              <a:rPr lang="it-IT" sz="1600" dirty="0"/>
              <a:t>			newfile &lt;&lt; n &lt;&lt; "	" &lt;&lt; c*</a:t>
            </a:r>
            <a:r>
              <a:rPr lang="it-IT" sz="1600" dirty="0" err="1"/>
              <a:t>dt</a:t>
            </a:r>
            <a:r>
              <a:rPr lang="it-IT" sz="1600" dirty="0"/>
              <a:t> &lt;&lt; "	" &lt;&lt; -</a:t>
            </a:r>
            <a:r>
              <a:rPr lang="it-IT" sz="1600" dirty="0" err="1"/>
              <a:t>R+i</a:t>
            </a:r>
            <a:r>
              <a:rPr lang="it-IT" sz="1600" dirty="0"/>
              <a:t>*dx &lt;&lt; endl;	</a:t>
            </a:r>
          </a:p>
          <a:p>
            <a:r>
              <a:rPr lang="it-IT" sz="1600" dirty="0"/>
              <a:t>		};</a:t>
            </a:r>
          </a:p>
          <a:p>
            <a:r>
              <a:rPr lang="it-IT" sz="1600" dirty="0"/>
              <a:t>	};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FE58E4-3262-E190-9556-B39016D0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ACD20B5E-533C-E2E1-C440-6C2C156A55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4F9DBB9-4673-ACD9-1552-62F9861E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54" y="2128954"/>
            <a:ext cx="5899860" cy="29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46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127B7-317A-B31D-8077-333604DFF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Tamper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622BD46-E44F-AB24-60E1-09CA16D82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048754"/>
          </a:xfrm>
        </p:spPr>
        <p:txBody>
          <a:bodyPr/>
          <a:lstStyle/>
          <a:p>
            <a:r>
              <a:rPr lang="it-IT" dirty="0" err="1"/>
              <a:t>Since</a:t>
            </a:r>
            <a:r>
              <a:rPr lang="it-IT" dirty="0"/>
              <a:t> fissile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use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efficiently</a:t>
            </a:r>
            <a:r>
              <a:rPr lang="it-IT" dirty="0"/>
              <a:t>!</a:t>
            </a:r>
          </a:p>
          <a:p>
            <a:r>
              <a:rPr lang="it-IT" dirty="0" err="1"/>
              <a:t>We</a:t>
            </a:r>
            <a:r>
              <a:rPr lang="it-IT" dirty="0"/>
              <a:t> surround the fissile </a:t>
            </a:r>
            <a:r>
              <a:rPr lang="it-IT" dirty="0" err="1"/>
              <a:t>material</a:t>
            </a:r>
            <a:r>
              <a:rPr lang="it-IT" dirty="0"/>
              <a:t> with a </a:t>
            </a:r>
            <a:r>
              <a:rPr lang="it-IT" dirty="0" err="1"/>
              <a:t>reflector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 (</a:t>
            </a:r>
            <a:r>
              <a:rPr lang="it-IT" dirty="0" err="1"/>
              <a:t>generally</a:t>
            </a:r>
            <a:r>
              <a:rPr lang="it-IT" dirty="0"/>
              <a:t> heavy </a:t>
            </a:r>
            <a:r>
              <a:rPr lang="it-IT" dirty="0" err="1"/>
              <a:t>elements</a:t>
            </a:r>
            <a:r>
              <a:rPr lang="it-IT" dirty="0"/>
              <a:t>)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reflect</a:t>
            </a:r>
            <a:r>
              <a:rPr lang="it-IT" dirty="0"/>
              <a:t> </a:t>
            </a:r>
            <a:r>
              <a:rPr lang="it-IT" dirty="0" err="1"/>
              <a:t>escaping</a:t>
            </a:r>
            <a:r>
              <a:rPr lang="it-IT" dirty="0"/>
              <a:t> </a:t>
            </a:r>
            <a:r>
              <a:rPr lang="it-IT" dirty="0" err="1"/>
              <a:t>neutrons</a:t>
            </a:r>
            <a:r>
              <a:rPr lang="it-IT" dirty="0"/>
              <a:t> back inside.</a:t>
            </a:r>
          </a:p>
          <a:p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a ‘tamper’ or ‘</a:t>
            </a:r>
            <a:r>
              <a:rPr lang="it-IT" dirty="0" err="1"/>
              <a:t>containment</a:t>
            </a:r>
            <a:r>
              <a:rPr lang="it-IT" dirty="0"/>
              <a:t> shell’</a:t>
            </a:r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prevents</a:t>
            </a:r>
            <a:r>
              <a:rPr lang="it-IT" dirty="0"/>
              <a:t> the fissile </a:t>
            </a:r>
            <a:r>
              <a:rPr lang="it-IT" dirty="0" err="1"/>
              <a:t>material</a:t>
            </a:r>
            <a:r>
              <a:rPr lang="it-IT" dirty="0"/>
              <a:t> from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in size, </a:t>
            </a:r>
            <a:r>
              <a:rPr lang="it-IT" dirty="0" err="1"/>
              <a:t>avoiding</a:t>
            </a:r>
            <a:r>
              <a:rPr lang="it-IT" dirty="0"/>
              <a:t> the premature end of the chain reaction.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75165-AD8F-F985-7745-3A1BF012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7B321A-50C5-B401-A363-719FFAFB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DAF1684F-966D-2228-F7CC-8F5EA94FC94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4020008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166DCE-E203-0405-E509-A7CED40ED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Mean</a:t>
            </a:r>
            <a:r>
              <a:rPr lang="it-IT" dirty="0"/>
              <a:t> Free </a:t>
            </a:r>
            <a:r>
              <a:rPr lang="it-IT" dirty="0" err="1"/>
              <a:t>Path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F541E4A9-FED2-EF9D-0023-531C16E5F1C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131671"/>
              </a:xfrm>
            </p:spPr>
            <p:txBody>
              <a:bodyPr>
                <a:normAutofit/>
              </a:bodyPr>
              <a:lstStyle/>
              <a:p>
                <a:r>
                  <a:rPr lang="it-IT" sz="1800" dirty="0"/>
                  <a:t>Consider a </a:t>
                </a:r>
                <a:r>
                  <a:rPr lang="it-IT" sz="1800" dirty="0" err="1"/>
                  <a:t>slab</a:t>
                </a:r>
                <a:r>
                  <a:rPr lang="it-IT" sz="1800" dirty="0"/>
                  <a:t>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 err="1"/>
                  <a:t>thickness</a:t>
                </a:r>
                <a:r>
                  <a:rPr lang="it-IT" sz="1800" dirty="0"/>
                  <a:t> s,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cross </a:t>
                </a:r>
                <a:r>
                  <a:rPr lang="it-IT" sz="1800" dirty="0" err="1"/>
                  <a:t>sectional</a:t>
                </a:r>
                <a:r>
                  <a:rPr lang="it-IT" sz="1800" dirty="0"/>
                  <a:t>-area </a:t>
                </a:r>
                <a:r>
                  <a:rPr lang="el-GR" sz="1800" dirty="0"/>
                  <a:t>Σ</a:t>
                </a:r>
                <a:endParaRPr lang="it-IT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 err="1"/>
                  <a:t>Bombarded</a:t>
                </a:r>
                <a:r>
                  <a:rPr lang="it-IT" sz="1800" dirty="0"/>
                  <a:t> by </a:t>
                </a:r>
                <a:r>
                  <a:rPr lang="it-IT" sz="1800" dirty="0" err="1"/>
                  <a:t>neutrons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at</a:t>
                </a:r>
                <a:r>
                  <a:rPr lang="it-IT" sz="1800" dirty="0"/>
                  <a:t> a rate of R</a:t>
                </a:r>
                <a:r>
                  <a:rPr lang="it-IT" sz="1050" dirty="0"/>
                  <a:t>0 </a:t>
                </a:r>
                <a:r>
                  <a:rPr lang="it-IT" sz="1800" dirty="0" err="1"/>
                  <a:t>neutrons</a:t>
                </a:r>
                <a:r>
                  <a:rPr lang="it-IT" sz="1800" dirty="0"/>
                  <a:t> per </a:t>
                </a:r>
                <a:r>
                  <a:rPr lang="it-IT" sz="1800" dirty="0" err="1"/>
                  <a:t>square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meter</a:t>
                </a:r>
                <a:r>
                  <a:rPr lang="it-IT" sz="1800" dirty="0"/>
                  <a:t> per second</a:t>
                </a:r>
              </a:p>
              <a:p>
                <a:r>
                  <a:rPr lang="it-IT" sz="1800" dirty="0"/>
                  <a:t>The </a:t>
                </a:r>
                <a:r>
                  <a:rPr lang="it-IT" sz="1800" dirty="0" err="1"/>
                  <a:t>number</a:t>
                </a:r>
                <a:r>
                  <a:rPr lang="it-IT" sz="1800" dirty="0"/>
                  <a:t> </a:t>
                </a:r>
                <a:r>
                  <a:rPr lang="it-IT" sz="1800" dirty="0" err="1"/>
                  <a:t>density</a:t>
                </a:r>
                <a:r>
                  <a:rPr lang="it-IT" sz="1800" dirty="0"/>
                  <a:t> of nuclei in the </a:t>
                </a:r>
                <a:r>
                  <a:rPr lang="it-IT" sz="1800" dirty="0" err="1"/>
                  <a:t>slab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0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800" i="0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d>
                      <m:dPr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it-IT" sz="18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sz="18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</m:oMath>
                </a14:m>
                <a:endParaRPr lang="it-IT" sz="1800" dirty="0"/>
              </a:p>
              <a:p>
                <a:r>
                  <a:rPr lang="it-IT" sz="1800" dirty="0">
                    <a:latin typeface="+mj-lt"/>
                  </a:rPr>
                  <a:t>V=</a:t>
                </a:r>
                <a:r>
                  <a:rPr lang="el-GR" sz="1800" dirty="0">
                    <a:latin typeface="+mj-lt"/>
                  </a:rPr>
                  <a:t>Σ</a:t>
                </a:r>
                <a:r>
                  <a:rPr lang="it-IT" sz="1800" dirty="0">
                    <a:latin typeface="+mj-lt"/>
                  </a:rPr>
                  <a:t>s </a:t>
                </a:r>
                <a:r>
                  <a:rPr lang="it-IT" sz="1800" b="0" i="0" dirty="0">
                    <a:solidFill>
                      <a:srgbClr val="BDC1C6"/>
                    </a:solidFill>
                    <a:effectLst/>
                    <a:latin typeface="+mj-lt"/>
                  </a:rPr>
                  <a:t>⇒</a:t>
                </a:r>
                <a:r>
                  <a:rPr lang="it-IT" sz="1800" dirty="0">
                    <a:latin typeface="+mj-lt"/>
                  </a:rPr>
                  <a:t> </a:t>
                </a:r>
                <a:r>
                  <a:rPr lang="it-IT" sz="1800" dirty="0" err="1">
                    <a:latin typeface="+mj-lt"/>
                  </a:rPr>
                  <a:t>N</a:t>
                </a:r>
                <a:r>
                  <a:rPr lang="it-IT" sz="1100" dirty="0" err="1">
                    <a:latin typeface="+mj-lt"/>
                  </a:rPr>
                  <a:t>nuclei</a:t>
                </a:r>
                <a:r>
                  <a:rPr lang="it-IT" sz="1800" dirty="0">
                    <a:latin typeface="+mj-lt"/>
                  </a:rPr>
                  <a:t>=</a:t>
                </a:r>
                <a:r>
                  <a:rPr lang="el-GR" sz="1800" dirty="0">
                    <a:latin typeface="+mj-lt"/>
                  </a:rPr>
                  <a:t>Σ</a:t>
                </a:r>
                <a:r>
                  <a:rPr lang="it-IT" sz="1800" dirty="0" err="1">
                    <a:latin typeface="+mj-lt"/>
                  </a:rPr>
                  <a:t>sn</a:t>
                </a:r>
                <a:r>
                  <a:rPr lang="it-IT" sz="1800" dirty="0">
                    <a:latin typeface="+mj-lt"/>
                  </a:rPr>
                  <a:t> </a:t>
                </a:r>
                <a:r>
                  <a:rPr lang="it-IT" sz="1800" b="0" i="0" dirty="0">
                    <a:solidFill>
                      <a:srgbClr val="BDC1C6"/>
                    </a:solidFill>
                    <a:effectLst/>
                    <a:latin typeface="+mj-lt"/>
                  </a:rPr>
                  <a:t>⇒ </a:t>
                </a:r>
                <a:r>
                  <a:rPr lang="it-IT" sz="1400" dirty="0">
                    <a:latin typeface="+mj-lt"/>
                  </a:rPr>
                  <a:t>A=</a:t>
                </a:r>
                <a:r>
                  <a:rPr lang="el-GR" sz="1100" dirty="0">
                    <a:latin typeface="+mj-lt"/>
                  </a:rPr>
                  <a:t> </a:t>
                </a:r>
                <a:r>
                  <a:rPr lang="el-GR" sz="1800" dirty="0">
                    <a:latin typeface="+mj-lt"/>
                  </a:rPr>
                  <a:t>Σ</a:t>
                </a:r>
                <a:r>
                  <a:rPr lang="it-IT" sz="1800" dirty="0" err="1">
                    <a:latin typeface="+mj-lt"/>
                  </a:rPr>
                  <a:t>sn</a:t>
                </a:r>
                <a:r>
                  <a:rPr lang="el-GR" sz="1800" dirty="0">
                    <a:latin typeface="+mj-lt"/>
                  </a:rPr>
                  <a:t>σ </a:t>
                </a:r>
                <a:r>
                  <a:rPr lang="it-IT" sz="1800" b="0" i="0" dirty="0">
                    <a:solidFill>
                      <a:srgbClr val="BDC1C6"/>
                    </a:solidFill>
                    <a:effectLst/>
                    <a:latin typeface="+mj-lt"/>
                  </a:rPr>
                  <a:t>⇒ </a:t>
                </a:r>
                <a:r>
                  <a:rPr lang="it-IT" sz="1400" dirty="0">
                    <a:latin typeface="+mj-lt"/>
                  </a:rPr>
                  <a:t>R = (R</a:t>
                </a:r>
                <a:r>
                  <a:rPr lang="it-IT" sz="1000" dirty="0">
                    <a:latin typeface="+mj-lt"/>
                  </a:rPr>
                  <a:t>0</a:t>
                </a:r>
                <a:r>
                  <a:rPr lang="el-GR" sz="1400" dirty="0">
                    <a:latin typeface="+mj-lt"/>
                  </a:rPr>
                  <a:t>Σ) </a:t>
                </a:r>
                <a:r>
                  <a:rPr lang="it-IT" sz="1400" dirty="0" err="1">
                    <a:latin typeface="+mj-lt"/>
                  </a:rPr>
                  <a:t>sn</a:t>
                </a:r>
                <a:r>
                  <a:rPr lang="el-GR" sz="1400" dirty="0">
                    <a:latin typeface="+mj-lt"/>
                  </a:rPr>
                  <a:t>σ</a:t>
                </a:r>
                <a:r>
                  <a:rPr lang="it-IT" sz="1400" dirty="0">
                    <a:latin typeface="+mj-lt"/>
                  </a:rPr>
                  <a:t> </a:t>
                </a:r>
                <a:endParaRPr lang="it-IT" sz="1800" dirty="0">
                  <a:solidFill>
                    <a:srgbClr val="BDC1C6"/>
                  </a:solidFill>
                  <a:latin typeface="+mj-lt"/>
                </a:endParaRPr>
              </a:p>
              <a:p>
                <a:r>
                  <a:rPr lang="it-IT" sz="1800" dirty="0" err="1">
                    <a:latin typeface="+mj-lt"/>
                  </a:rPr>
                  <a:t>P</a:t>
                </a:r>
                <a:r>
                  <a:rPr lang="it-IT" sz="1050" dirty="0" err="1">
                    <a:latin typeface="+mj-lt"/>
                  </a:rPr>
                  <a:t>rx</a:t>
                </a:r>
                <a:r>
                  <a:rPr lang="it-IT" sz="1800" dirty="0">
                    <a:latin typeface="+mj-lt"/>
                  </a:rPr>
                  <a:t>=</a:t>
                </a:r>
                <a:r>
                  <a:rPr lang="it-IT" sz="1400" dirty="0"/>
                  <a:t> </a:t>
                </a:r>
                <a:r>
                  <a:rPr lang="it-IT" sz="1800" dirty="0" err="1"/>
                  <a:t>sn</a:t>
                </a:r>
                <a:r>
                  <a:rPr lang="el-GR" sz="1800" dirty="0"/>
                  <a:t>σ</a:t>
                </a:r>
                <a:r>
                  <a:rPr lang="it-IT" sz="1800" dirty="0"/>
                  <a:t> = </a:t>
                </a:r>
                <a:r>
                  <a:rPr lang="it-IT" sz="1800" dirty="0" err="1"/>
                  <a:t>probability</a:t>
                </a:r>
                <a:r>
                  <a:rPr lang="it-IT" sz="1800" dirty="0"/>
                  <a:t> of a reaction </a:t>
                </a:r>
              </a:p>
              <a:p>
                <a:r>
                  <a:rPr lang="it-IT" sz="1800" dirty="0">
                    <a:latin typeface="+mj-lt"/>
                  </a:rPr>
                  <a:t>P</a:t>
                </a:r>
                <a:r>
                  <a:rPr lang="it-IT" sz="1050" dirty="0">
                    <a:latin typeface="+mj-lt"/>
                  </a:rPr>
                  <a:t>esc</a:t>
                </a:r>
                <a:r>
                  <a:rPr lang="it-IT" sz="1800" dirty="0">
                    <a:latin typeface="+mj-lt"/>
                  </a:rPr>
                  <a:t>=1- </a:t>
                </a:r>
                <a:r>
                  <a:rPr lang="it-IT" sz="1800" dirty="0" err="1">
                    <a:latin typeface="+mj-lt"/>
                  </a:rPr>
                  <a:t>P</a:t>
                </a:r>
                <a:r>
                  <a:rPr lang="it-IT" sz="1050" dirty="0" err="1">
                    <a:latin typeface="+mj-lt"/>
                  </a:rPr>
                  <a:t>rx</a:t>
                </a:r>
                <a:r>
                  <a:rPr lang="it-IT" sz="1800" dirty="0">
                    <a:latin typeface="+mj-lt"/>
                  </a:rPr>
                  <a:t>=</a:t>
                </a:r>
                <a:r>
                  <a:rPr lang="it-IT" sz="1400" dirty="0"/>
                  <a:t> 1-</a:t>
                </a:r>
                <a:r>
                  <a:rPr lang="it-IT" sz="1800" dirty="0"/>
                  <a:t>sn</a:t>
                </a:r>
                <a:r>
                  <a:rPr lang="el-GR" sz="1800" dirty="0"/>
                  <a:t>σ</a:t>
                </a:r>
                <a:r>
                  <a:rPr lang="it-IT" sz="1800" dirty="0"/>
                  <a:t> = </a:t>
                </a:r>
                <a:r>
                  <a:rPr lang="it-IT" sz="1800" dirty="0" err="1"/>
                  <a:t>Probability</a:t>
                </a:r>
                <a:r>
                  <a:rPr lang="it-IT" sz="1800" dirty="0"/>
                  <a:t> of a </a:t>
                </a:r>
                <a:r>
                  <a:rPr lang="it-IT" sz="1800" dirty="0" err="1"/>
                  <a:t>neutron</a:t>
                </a:r>
                <a:r>
                  <a:rPr lang="it-IT" sz="1800" dirty="0"/>
                  <a:t> </a:t>
                </a:r>
                <a:r>
                  <a:rPr lang="it-IT" sz="1800" dirty="0" err="1"/>
                  <a:t>escaping</a:t>
                </a:r>
                <a:endParaRPr lang="it-IT" sz="1800" dirty="0"/>
              </a:p>
              <a:p>
                <a:r>
                  <a:rPr lang="it-IT" sz="1800" dirty="0">
                    <a:latin typeface="+mj-lt"/>
                  </a:rPr>
                  <a:t>Given N</a:t>
                </a:r>
                <a:r>
                  <a:rPr lang="it-IT" sz="1100" dirty="0">
                    <a:latin typeface="+mj-lt"/>
                  </a:rPr>
                  <a:t>0 </a:t>
                </a:r>
                <a:r>
                  <a:rPr lang="it-IT" sz="1800" dirty="0">
                    <a:latin typeface="+mj-lt"/>
                  </a:rPr>
                  <a:t>the </a:t>
                </a:r>
                <a:r>
                  <a:rPr lang="it-IT" sz="1800" dirty="0" err="1">
                    <a:latin typeface="+mj-lt"/>
                  </a:rPr>
                  <a:t>number</a:t>
                </a:r>
                <a:r>
                  <a:rPr lang="it-IT" sz="1800" dirty="0">
                    <a:latin typeface="+mj-lt"/>
                  </a:rPr>
                  <a:t> of </a:t>
                </a:r>
                <a:r>
                  <a:rPr lang="it-IT" sz="1800" dirty="0" err="1">
                    <a:latin typeface="+mj-lt"/>
                  </a:rPr>
                  <a:t>incident</a:t>
                </a:r>
                <a:r>
                  <a:rPr lang="it-IT" sz="1800" dirty="0">
                    <a:latin typeface="+mj-lt"/>
                  </a:rPr>
                  <a:t> </a:t>
                </a:r>
                <a:r>
                  <a:rPr lang="it-IT" sz="1800" dirty="0" err="1">
                    <a:latin typeface="+mj-lt"/>
                  </a:rPr>
                  <a:t>neutrons</a:t>
                </a:r>
                <a:r>
                  <a:rPr lang="it-IT" sz="1800" dirty="0">
                    <a:latin typeface="+mj-lt"/>
                  </a:rPr>
                  <a:t> </a:t>
                </a:r>
                <a:r>
                  <a:rPr lang="it-IT" sz="1800" dirty="0" err="1">
                    <a:latin typeface="+mj-lt"/>
                  </a:rPr>
                  <a:t>then</a:t>
                </a:r>
                <a:r>
                  <a:rPr lang="it-IT" sz="1800" dirty="0">
                    <a:latin typeface="+mj-lt"/>
                  </a:rPr>
                  <a:t>, </a:t>
                </a:r>
                <a:r>
                  <a:rPr lang="it-IT" sz="1800" dirty="0" err="1">
                    <a:latin typeface="+mj-lt"/>
                  </a:rPr>
                  <a:t>given</a:t>
                </a:r>
                <a:r>
                  <a:rPr lang="it-IT" sz="1800" dirty="0">
                    <a:latin typeface="+mj-lt"/>
                  </a:rPr>
                  <a:t> m </a:t>
                </a:r>
                <a:r>
                  <a:rPr lang="it-IT" sz="1800" dirty="0" err="1">
                    <a:latin typeface="+mj-lt"/>
                  </a:rPr>
                  <a:t>slabs</a:t>
                </a:r>
                <a:r>
                  <a:rPr lang="it-IT" sz="1800" dirty="0">
                    <a:latin typeface="+mj-lt"/>
                  </a:rPr>
                  <a:t> of </a:t>
                </a:r>
                <a:r>
                  <a:rPr lang="it-IT" sz="1800" dirty="0" err="1">
                    <a:latin typeface="+mj-lt"/>
                  </a:rPr>
                  <a:t>thickness</a:t>
                </a:r>
                <a:r>
                  <a:rPr lang="it-IT" sz="1800" dirty="0">
                    <a:latin typeface="+mj-lt"/>
                  </a:rPr>
                  <a:t> s: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8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8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𝑒𝑠𝑐</m:t>
                        </m:r>
                      </m:sub>
                      <m:sup>
                        <m:f>
                          <m:fPr>
                            <m:type m:val="lin"/>
                            <m:ctrlPr>
                              <a:rPr lang="it-IT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sup>
                    </m:sSubSup>
                    <m:r>
                      <a:rPr lang="it-IT" sz="18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8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sz="1400" dirty="0"/>
                          <m:t>1−</m:t>
                        </m:r>
                        <m:r>
                          <m:rPr>
                            <m:nor/>
                          </m:rPr>
                          <a:rPr lang="it-IT" sz="1800" dirty="0"/>
                          <m:t>sn</m:t>
                        </m:r>
                        <m:r>
                          <m:rPr>
                            <m:nor/>
                          </m:rPr>
                          <a:rPr lang="el-GR" sz="1800" dirty="0"/>
                          <m:t>σ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/>
                      <m:sup>
                        <m:f>
                          <m:fPr>
                            <m:type m:val="lin"/>
                            <m:ctrlPr>
                              <a:rPr lang="it-IT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sup>
                    </m:sSubSup>
                    <m:r>
                      <a:rPr lang="it-IT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8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0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it-IT" sz="1800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  <m:f>
                          <m:fPr>
                            <m:type m:val="lin"/>
                            <m:ctrlPr>
                              <a:rPr lang="it-IT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it-IT" sz="1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sup>
                    </m:sSup>
                  </m:oMath>
                </a14:m>
                <a:r>
                  <a:rPr lang="it-IT" sz="1800" dirty="0">
                    <a:latin typeface="+mj-lt"/>
                  </a:rPr>
                  <a:t> </a:t>
                </a:r>
                <a:r>
                  <a:rPr lang="it-IT" sz="1800" dirty="0" err="1">
                    <a:latin typeface="+mj-lt"/>
                  </a:rPr>
                  <a:t>where</a:t>
                </a:r>
                <a:r>
                  <a:rPr lang="it-IT" sz="1800" dirty="0">
                    <a:latin typeface="+mj-lt"/>
                  </a:rPr>
                  <a:t> z=</a:t>
                </a:r>
                <a:r>
                  <a:rPr lang="it-IT" sz="1800" dirty="0"/>
                  <a:t> -</a:t>
                </a:r>
                <a:r>
                  <a:rPr lang="it-IT" sz="1600" dirty="0" err="1"/>
                  <a:t>sn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it-IT" sz="1600" dirty="0"/>
                  <a:t>, x=s*m</a:t>
                </a:r>
                <a:endParaRPr lang="it-IT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F541E4A9-FED2-EF9D-0023-531C16E5F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131671"/>
              </a:xfrm>
              <a:blipFill>
                <a:blip r:embed="rId2"/>
                <a:stretch>
                  <a:fillRect l="-516" t="-885" b="-82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0D2FBF-E078-AEFE-EC1B-E0CD52E3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48F738-7CD5-6DB9-A4EC-1EFB9BF6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A3AFF08-F949-2F12-0251-F69D2AD509F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1459430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475BB-E153-A247-2150-605EDCF3A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Mean</a:t>
            </a:r>
            <a:r>
              <a:rPr lang="it-IT" dirty="0"/>
              <a:t> Free </a:t>
            </a:r>
            <a:r>
              <a:rPr lang="it-IT" dirty="0" err="1"/>
              <a:t>Path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BD2C10C-16A2-0B13-2A98-72F523E7038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058085"/>
              </a:xfrm>
            </p:spPr>
            <p:txBody>
              <a:bodyPr>
                <a:normAutofit/>
              </a:bodyPr>
              <a:lstStyle/>
              <a:p>
                <a:r>
                  <a:rPr lang="it-IT" sz="1800" dirty="0"/>
                  <a:t>We </a:t>
                </a:r>
                <a:r>
                  <a:rPr lang="it-IT" sz="1800" dirty="0" err="1"/>
                  <a:t>rewrite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latin typeface="Cambria Math" panose="02040503050406030204" pitchFamily="18" charset="0"/>
                          </a:rPr>
                          <m:t>esc</m:t>
                        </m:r>
                      </m:sub>
                    </m:sSub>
                    <m:r>
                      <a:rPr lang="it-IT" sz="18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it-IT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800" i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it-IT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𝑛𝑥</m:t>
                        </m:r>
                      </m:sup>
                    </m:sSup>
                    <m:sSub>
                      <m:sSubPr>
                        <m:ctrlPr>
                          <a:rPr lang="it-I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it-IT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it-IT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𝑛𝑥</m:t>
                        </m:r>
                      </m:sup>
                    </m:sSup>
                  </m:oMath>
                </a14:m>
                <a:r>
                  <a:rPr lang="it-IT" sz="1800" dirty="0"/>
                  <a:t> (where the last equality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true</a:t>
                </a:r>
                <a:r>
                  <a:rPr lang="it-IT" sz="1800" dirty="0"/>
                  <a:t> for </a:t>
                </a:r>
                <a:r>
                  <a:rPr lang="it-IT" sz="1800" dirty="0" err="1"/>
                  <a:t>very</a:t>
                </a:r>
                <a:r>
                  <a:rPr lang="it-IT" sz="1800" dirty="0"/>
                  <a:t> small s).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it-IT" sz="18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8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𝑒𝑠𝑐</m:t>
                        </m:r>
                      </m:sub>
                    </m:sSub>
                    <m:r>
                      <a:rPr lang="it-IT" sz="18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8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0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t-IT" sz="1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i="0" dirty="0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it-IT" sz="18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1800" dirty="0"/>
                  <a:t> from </a:t>
                </a:r>
                <a:r>
                  <a:rPr lang="it-IT" sz="1800" dirty="0" err="1"/>
                  <a:t>which</a:t>
                </a:r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it-IT" sz="180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8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it-IT" sz="180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0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t-IT" sz="1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i="0" dirty="0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it-IT" sz="18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1800" dirty="0"/>
                  <a:t>=</a:t>
                </a:r>
                <a:r>
                  <a:rPr lang="it-IT" sz="1800" dirty="0" err="1"/>
                  <a:t>probability</a:t>
                </a:r>
                <a:r>
                  <a:rPr lang="it-IT" sz="1800" dirty="0"/>
                  <a:t> of a single </a:t>
                </a:r>
                <a:r>
                  <a:rPr lang="it-IT" sz="1800" dirty="0" err="1"/>
                  <a:t>neutron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initiating</a:t>
                </a:r>
                <a:r>
                  <a:rPr lang="it-IT" sz="1800" dirty="0"/>
                  <a:t> a reaction</a:t>
                </a:r>
              </a:p>
              <a:p>
                <a:r>
                  <a:rPr lang="it-IT" sz="1800" dirty="0" err="1"/>
                  <a:t>Density</a:t>
                </a:r>
                <a:r>
                  <a:rPr lang="it-IT" sz="1800" dirty="0"/>
                  <a:t> </a:t>
                </a:r>
                <a:r>
                  <a:rPr lang="it-IT" sz="1800" dirty="0" err="1"/>
                  <a:t>function</a:t>
                </a:r>
                <a:r>
                  <a:rPr lang="it-IT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it-IT" sz="180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0" dirty="0" smtClean="0">
                            <a:latin typeface="Cambria Math" panose="02040503050406030204" pitchFamily="18" charset="0"/>
                          </a:rPr>
                          <m:t>ⅆ</m:t>
                        </m:r>
                      </m:num>
                      <m:den>
                        <m:r>
                          <a:rPr lang="it-IT" sz="1800" i="0" dirty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e>
                    </m:d>
                    <m:r>
                      <a:rPr lang="it-IT" sz="18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0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it-IT" sz="180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𝑛𝑥</m:t>
                        </m:r>
                      </m:sup>
                    </m:sSup>
                  </m:oMath>
                </a14:m>
                <a:endParaRPr lang="it-IT" sz="1800" dirty="0"/>
              </a:p>
              <a:p>
                <a:r>
                  <a:rPr lang="it-IT" sz="1800" dirty="0" err="1"/>
                  <a:t>Expectation</a:t>
                </a:r>
                <a:r>
                  <a:rPr lang="it-IT" sz="1800" dirty="0"/>
                  <a:t>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80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80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it-IT" sz="1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it-IT" sz="1800" i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it-IT" sz="18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t-IT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it-IT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𝑛𝐿</m:t>
                            </m:r>
                          </m:sup>
                        </m:sSup>
                        <m:r>
                          <a:rPr lang="it-IT" sz="18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it-IT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𝑛𝐿</m:t>
                            </m:r>
                            <m:r>
                              <a:rPr lang="it-IT" sz="180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it-IT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𝑛𝐿</m:t>
                            </m:r>
                          </m:sup>
                        </m:sSup>
                      </m:num>
                      <m:den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t-IT" sz="1800" dirty="0"/>
                  <a:t> </a:t>
                </a:r>
                <a:r>
                  <a:rPr lang="it-IT" sz="1800" dirty="0" err="1"/>
                  <a:t>which</a:t>
                </a:r>
                <a:r>
                  <a:rPr lang="it-IT" sz="1800" dirty="0"/>
                  <a:t> </a:t>
                </a:r>
                <a:r>
                  <a:rPr lang="it-IT" sz="1800" dirty="0" err="1"/>
                  <a:t>reduces</a:t>
                </a:r>
                <a:r>
                  <a:rPr lang="it-IT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80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t-IT" sz="1800" dirty="0"/>
                  <a:t> for large L.</a:t>
                </a:r>
              </a:p>
              <a:p>
                <a:endParaRPr lang="it-IT" sz="1800" dirty="0"/>
              </a:p>
              <a:p>
                <a:endParaRPr lang="it-IT" sz="1800" dirty="0"/>
              </a:p>
              <a:p>
                <a:endParaRPr lang="it-IT" sz="1800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0BD2C10C-16A2-0B13-2A98-72F523E70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058085"/>
              </a:xfrm>
              <a:blipFill>
                <a:blip r:embed="rId2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DFF5CF-3E52-0089-531D-0A7F2C97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F3BFFA-21BB-6E19-68DC-A23D467C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BE09AD78-E7C4-1C36-2309-5108B61EF9E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1586874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C60FE5-C5B7-2FED-49D6-059AB8D2B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Mean</a:t>
            </a:r>
            <a:r>
              <a:rPr lang="it-IT" dirty="0"/>
              <a:t> Free </a:t>
            </a:r>
            <a:r>
              <a:rPr lang="it-IT" dirty="0" err="1"/>
              <a:t>Path</a:t>
            </a:r>
            <a:r>
              <a:rPr lang="it-IT" dirty="0"/>
              <a:t>: Numerics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4037BE-54B6-F03A-EB5A-045319A33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>
            <a:noAutofit/>
          </a:bodyPr>
          <a:lstStyle/>
          <a:p>
            <a:r>
              <a:rPr lang="it-IT" sz="1800" dirty="0" err="1"/>
              <a:t>We</a:t>
            </a:r>
            <a:r>
              <a:rPr lang="it-IT" sz="1800" dirty="0"/>
              <a:t> use a script to compute the </a:t>
            </a:r>
            <a:r>
              <a:rPr lang="it-IT" sz="1800" dirty="0" err="1"/>
              <a:t>probability</a:t>
            </a:r>
            <a:r>
              <a:rPr lang="it-IT" sz="1800" dirty="0"/>
              <a:t> and </a:t>
            </a:r>
            <a:r>
              <a:rPr lang="it-IT" sz="1800" dirty="0" err="1"/>
              <a:t>number</a:t>
            </a:r>
            <a:r>
              <a:rPr lang="it-IT" sz="1800" dirty="0"/>
              <a:t> of </a:t>
            </a:r>
            <a:r>
              <a:rPr lang="it-IT" sz="1800" dirty="0" err="1"/>
              <a:t>neutron</a:t>
            </a:r>
            <a:r>
              <a:rPr lang="it-IT" sz="1800" dirty="0"/>
              <a:t> </a:t>
            </a:r>
            <a:r>
              <a:rPr lang="it-IT" sz="1800" dirty="0" err="1"/>
              <a:t>reacting</a:t>
            </a:r>
            <a:r>
              <a:rPr lang="it-IT" sz="1800" dirty="0"/>
              <a:t> or </a:t>
            </a:r>
            <a:r>
              <a:rPr lang="it-IT" sz="1800" dirty="0" err="1"/>
              <a:t>escaping</a:t>
            </a:r>
            <a:r>
              <a:rPr lang="it-IT" sz="1800" dirty="0"/>
              <a:t>:</a:t>
            </a:r>
            <a:r>
              <a:rPr lang="it-IT" sz="1000" dirty="0"/>
              <a:t>	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cout</a:t>
            </a:r>
            <a:r>
              <a:rPr lang="it-IT" sz="1000" dirty="0"/>
              <a:t> &lt;&lt; "How </a:t>
            </a:r>
            <a:r>
              <a:rPr lang="it-IT" sz="1000" dirty="0" err="1"/>
              <a:t>thick</a:t>
            </a:r>
            <a:r>
              <a:rPr lang="it-IT" sz="1000" dirty="0"/>
              <a:t> </a:t>
            </a:r>
            <a:r>
              <a:rPr lang="it-IT" sz="1000" dirty="0" err="1"/>
              <a:t>will</a:t>
            </a:r>
            <a:r>
              <a:rPr lang="it-IT" sz="1000" dirty="0"/>
              <a:t> the </a:t>
            </a:r>
            <a:r>
              <a:rPr lang="it-IT" sz="1000" dirty="0" err="1"/>
              <a:t>slab</a:t>
            </a:r>
            <a:r>
              <a:rPr lang="it-IT" sz="1000" dirty="0"/>
              <a:t> be?"&lt;&lt;endl&lt;&lt;"x: ";</a:t>
            </a:r>
          </a:p>
          <a:p>
            <a:r>
              <a:rPr lang="it-IT" sz="1000" dirty="0"/>
              <a:t>	cin&gt;&gt;x;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cout</a:t>
            </a:r>
            <a:r>
              <a:rPr lang="it-IT" sz="1000" dirty="0"/>
              <a:t> &lt;&lt; endl;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Nesc</a:t>
            </a:r>
            <a:r>
              <a:rPr lang="it-IT" sz="1000" dirty="0"/>
              <a:t>=N0*</a:t>
            </a:r>
            <a:r>
              <a:rPr lang="it-IT" sz="1000" dirty="0" err="1"/>
              <a:t>pow</a:t>
            </a:r>
            <a:r>
              <a:rPr lang="it-IT" sz="1000" dirty="0"/>
              <a:t>(Pesc, x/s);</a:t>
            </a:r>
          </a:p>
          <a:p>
            <a:r>
              <a:rPr lang="it-IT" sz="1000" dirty="0"/>
              <a:t>	z=s*n*sigma;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cout</a:t>
            </a:r>
            <a:r>
              <a:rPr lang="it-IT" sz="1000" dirty="0"/>
              <a:t> &lt;&lt; </a:t>
            </a:r>
            <a:r>
              <a:rPr lang="it-IT" sz="1000" dirty="0" err="1"/>
              <a:t>Nesc</a:t>
            </a:r>
            <a:r>
              <a:rPr lang="it-IT" sz="1000" dirty="0"/>
              <a:t>&lt;&lt;"	";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Nesc</a:t>
            </a:r>
            <a:r>
              <a:rPr lang="it-IT" sz="1000" dirty="0"/>
              <a:t>=N0*</a:t>
            </a:r>
            <a:r>
              <a:rPr lang="it-IT" sz="1000" dirty="0" err="1"/>
              <a:t>pow</a:t>
            </a:r>
            <a:r>
              <a:rPr lang="it-IT" sz="1000" dirty="0"/>
              <a:t>(1+z,-sigma*n*x/z); //</a:t>
            </a:r>
            <a:r>
              <a:rPr lang="it-IT" sz="1000" dirty="0" err="1"/>
              <a:t>Nesc</a:t>
            </a:r>
            <a:r>
              <a:rPr lang="it-IT" sz="1000" dirty="0"/>
              <a:t>=N0*</a:t>
            </a:r>
            <a:r>
              <a:rPr lang="it-IT" sz="1000" dirty="0" err="1"/>
              <a:t>pow</a:t>
            </a:r>
            <a:r>
              <a:rPr lang="it-IT" sz="1000" dirty="0"/>
              <a:t>(</a:t>
            </a:r>
            <a:r>
              <a:rPr lang="it-IT" sz="1000" dirty="0" err="1"/>
              <a:t>pow</a:t>
            </a:r>
            <a:r>
              <a:rPr lang="it-IT" sz="1000" dirty="0"/>
              <a:t>(1+z,1/z),-sigma*n*x);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cout</a:t>
            </a:r>
            <a:r>
              <a:rPr lang="it-IT" sz="1000" dirty="0"/>
              <a:t> &lt;&lt; </a:t>
            </a:r>
            <a:r>
              <a:rPr lang="it-IT" sz="1000" dirty="0" err="1"/>
              <a:t>Nesc</a:t>
            </a:r>
            <a:r>
              <a:rPr lang="it-IT" sz="1000" dirty="0"/>
              <a:t> &lt;&lt; "	"&lt;&lt;endl;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Nesc</a:t>
            </a:r>
            <a:r>
              <a:rPr lang="it-IT" sz="1000" dirty="0"/>
              <a:t>=N0*</a:t>
            </a:r>
            <a:r>
              <a:rPr lang="it-IT" sz="1000" dirty="0" err="1"/>
              <a:t>exp</a:t>
            </a:r>
            <a:r>
              <a:rPr lang="it-IT" sz="1000" dirty="0"/>
              <a:t>(-sigma*n*x);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Nreact</a:t>
            </a:r>
            <a:r>
              <a:rPr lang="it-IT" sz="1000" dirty="0"/>
              <a:t>=N0-Nesc;</a:t>
            </a:r>
          </a:p>
          <a:p>
            <a:r>
              <a:rPr lang="it-IT" sz="1000" dirty="0"/>
              <a:t>	</a:t>
            </a:r>
            <a:r>
              <a:rPr lang="it-IT" sz="1000" dirty="0" err="1"/>
              <a:t>cout</a:t>
            </a:r>
            <a:r>
              <a:rPr lang="it-IT" sz="1000" dirty="0"/>
              <a:t> &lt;&lt; "The </a:t>
            </a:r>
            <a:r>
              <a:rPr lang="it-IT" sz="1000" dirty="0" err="1"/>
              <a:t>number</a:t>
            </a:r>
            <a:r>
              <a:rPr lang="it-IT" sz="1000" dirty="0"/>
              <a:t> of reactions </a:t>
            </a:r>
            <a:r>
              <a:rPr lang="it-IT" sz="1000" dirty="0" err="1"/>
              <a:t>is</a:t>
            </a:r>
            <a:r>
              <a:rPr lang="it-IT" sz="1000" dirty="0"/>
              <a:t>: "&lt;&lt; </a:t>
            </a:r>
            <a:r>
              <a:rPr lang="it-IT" sz="1000" dirty="0" err="1"/>
              <a:t>Nreact</a:t>
            </a:r>
            <a:r>
              <a:rPr lang="it-IT" sz="1000" dirty="0"/>
              <a:t> &lt;&lt; endl;</a:t>
            </a:r>
          </a:p>
          <a:p>
            <a:r>
              <a:rPr lang="it-IT" sz="1800" dirty="0"/>
              <a:t>And </a:t>
            </a:r>
            <a:r>
              <a:rPr lang="it-IT" sz="1800" dirty="0" err="1"/>
              <a:t>we</a:t>
            </a:r>
            <a:r>
              <a:rPr lang="it-IT" sz="1800" dirty="0"/>
              <a:t> compare the </a:t>
            </a:r>
            <a:r>
              <a:rPr lang="it-IT" sz="1800" dirty="0" err="1"/>
              <a:t>different</a:t>
            </a:r>
            <a:r>
              <a:rPr lang="it-IT" sz="1800" dirty="0"/>
              <a:t> </a:t>
            </a:r>
            <a:r>
              <a:rPr lang="it-IT" sz="1800" dirty="0" err="1"/>
              <a:t>formulas</a:t>
            </a:r>
            <a:r>
              <a:rPr lang="it-IT" sz="1800" dirty="0"/>
              <a:t> </a:t>
            </a:r>
            <a:r>
              <a:rPr lang="it-IT" sz="1800" dirty="0" err="1"/>
              <a:t>derived</a:t>
            </a:r>
            <a:r>
              <a:rPr lang="it-IT" sz="1800" dirty="0"/>
              <a:t> </a:t>
            </a:r>
            <a:r>
              <a:rPr lang="it-IT" sz="1800" dirty="0" err="1"/>
              <a:t>above</a:t>
            </a:r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2F551E-7C44-1C45-678C-0D9B144F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E66E6D-A419-4CB1-5FAA-6773DEAF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5C9C6F07-50FB-8628-CA0B-1FCF4F7D1C6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4120482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493B1-B419-3673-1F48-A7A26C0DC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Mean</a:t>
            </a:r>
            <a:r>
              <a:rPr lang="it-IT" dirty="0"/>
              <a:t> Free </a:t>
            </a:r>
            <a:r>
              <a:rPr lang="it-IT" dirty="0" err="1"/>
              <a:t>Path</a:t>
            </a:r>
            <a:r>
              <a:rPr lang="it-IT" dirty="0"/>
              <a:t>: Numerics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05DCB7-E6EB-BD85-32DC-D39EAD49F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/>
          <a:lstStyle/>
          <a:p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then</a:t>
            </a:r>
            <a:r>
              <a:rPr lang="it-IT" sz="1800" dirty="0"/>
              <a:t> plot the </a:t>
            </a:r>
            <a:r>
              <a:rPr lang="it-IT" sz="1800" dirty="0" err="1"/>
              <a:t>probability</a:t>
            </a:r>
            <a:r>
              <a:rPr lang="it-IT" sz="1800" dirty="0"/>
              <a:t> </a:t>
            </a:r>
            <a:r>
              <a:rPr lang="it-IT" sz="1800" dirty="0" err="1"/>
              <a:t>density</a:t>
            </a:r>
            <a:r>
              <a:rPr lang="it-IT" sz="1800" dirty="0"/>
              <a:t> and derive the </a:t>
            </a:r>
            <a:r>
              <a:rPr lang="it-IT" sz="1800" dirty="0" err="1"/>
              <a:t>mean</a:t>
            </a:r>
            <a:r>
              <a:rPr lang="it-IT" sz="1800" dirty="0"/>
              <a:t> free </a:t>
            </a:r>
            <a:r>
              <a:rPr lang="it-IT" sz="1800" dirty="0" err="1"/>
              <a:t>path</a:t>
            </a:r>
            <a:r>
              <a:rPr lang="it-IT" sz="1800" dirty="0"/>
              <a:t>:</a:t>
            </a:r>
            <a:r>
              <a:rPr lang="it-IT" dirty="0"/>
              <a:t>	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int</a:t>
            </a:r>
            <a:r>
              <a:rPr lang="it-IT" sz="1400" dirty="0"/>
              <a:t> </a:t>
            </a:r>
            <a:r>
              <a:rPr lang="it-IT" sz="1400" dirty="0" err="1"/>
              <a:t>NStep</a:t>
            </a:r>
            <a:r>
              <a:rPr lang="it-IT" sz="1400" dirty="0"/>
              <a:t>=</a:t>
            </a:r>
            <a:r>
              <a:rPr lang="it-IT" sz="1400" dirty="0" err="1"/>
              <a:t>abs</a:t>
            </a:r>
            <a:r>
              <a:rPr lang="it-IT" sz="1400" dirty="0"/>
              <a:t>(x/dx);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xm</a:t>
            </a:r>
            <a:r>
              <a:rPr lang="it-IT" sz="1400" dirty="0"/>
              <a:t>=</a:t>
            </a:r>
            <a:r>
              <a:rPr lang="it-IT" sz="1400" dirty="0" err="1"/>
              <a:t>num.integration</a:t>
            </a:r>
            <a:r>
              <a:rPr lang="it-IT" sz="1400" dirty="0"/>
              <a:t>(Int,0,x,1e-3);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cout</a:t>
            </a:r>
            <a:r>
              <a:rPr lang="it-IT" sz="1400" dirty="0"/>
              <a:t>&lt;&lt;"The </a:t>
            </a:r>
            <a:r>
              <a:rPr lang="it-IT" sz="1400" dirty="0" err="1"/>
              <a:t>expectation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: "&lt;&lt;</a:t>
            </a:r>
            <a:r>
              <a:rPr lang="it-IT" sz="1400" dirty="0" err="1"/>
              <a:t>xm</a:t>
            </a:r>
            <a:r>
              <a:rPr lang="it-IT" sz="1400" dirty="0"/>
              <a:t>&lt;&lt;endl;</a:t>
            </a:r>
          </a:p>
          <a:p>
            <a:r>
              <a:rPr lang="it-IT" sz="1400" dirty="0"/>
              <a:t>	for (</a:t>
            </a:r>
            <a:r>
              <a:rPr lang="it-IT" sz="1400" dirty="0" err="1"/>
              <a:t>int</a:t>
            </a:r>
            <a:r>
              <a:rPr lang="it-IT" sz="1400" dirty="0"/>
              <a:t> c=1; c&lt;</a:t>
            </a:r>
            <a:r>
              <a:rPr lang="it-IT" sz="1400" dirty="0" err="1"/>
              <a:t>NStep</a:t>
            </a:r>
            <a:r>
              <a:rPr lang="it-IT" sz="1400" dirty="0"/>
              <a:t>; ++c)</a:t>
            </a:r>
          </a:p>
          <a:p>
            <a:r>
              <a:rPr lang="it-IT" sz="1400" dirty="0"/>
              <a:t>	{</a:t>
            </a:r>
          </a:p>
          <a:p>
            <a:r>
              <a:rPr lang="it-IT" sz="1400" dirty="0"/>
              <a:t>		newfile &lt;&lt; </a:t>
            </a:r>
            <a:r>
              <a:rPr lang="it-IT" sz="1400" dirty="0" err="1"/>
              <a:t>prx</a:t>
            </a:r>
            <a:r>
              <a:rPr lang="it-IT" sz="1400" dirty="0"/>
              <a:t>(c*dx) &lt;&lt;"	"&lt;&lt; c*dx&lt;&lt;endl;	</a:t>
            </a:r>
          </a:p>
          <a:p>
            <a:r>
              <a:rPr lang="it-IT" sz="1400" dirty="0"/>
              <a:t>	};</a:t>
            </a:r>
          </a:p>
          <a:p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find</a:t>
            </a:r>
            <a:r>
              <a:rPr lang="it-IT" sz="1800" dirty="0"/>
              <a:t> </a:t>
            </a:r>
            <a:r>
              <a:rPr lang="it-IT" sz="1800" dirty="0" err="1"/>
              <a:t>then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the </a:t>
            </a:r>
            <a:r>
              <a:rPr lang="it-IT" sz="1800" dirty="0" err="1"/>
              <a:t>mean</a:t>
            </a:r>
            <a:r>
              <a:rPr lang="it-IT" sz="1800" dirty="0"/>
              <a:t> free </a:t>
            </a:r>
            <a:r>
              <a:rPr lang="it-IT" sz="1800" dirty="0" err="1"/>
              <a:t>path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/>
              <a:t> 16.89 cm</a:t>
            </a:r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E9E93C-FE04-52C0-D028-165049EB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B1894577-DAB3-96B1-8F28-81323104D63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92C73214-02AF-C177-CBA2-24368302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40" y="2281003"/>
            <a:ext cx="4292266" cy="3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2E343C-7E9A-AF05-0159-81A45C889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Critical Mass: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ED818DB6-6695-A79C-3699-99453537E8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375326"/>
              </a:xfrm>
            </p:spPr>
            <p:txBody>
              <a:bodyPr/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The equation for the diffusion of neutron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/>
                            <m:t>∂</m:t>
                          </m:r>
                          <m:r>
                            <m:rPr>
                              <m:nor/>
                            </m:rPr>
                            <a:rPr lang="pt-BR"/>
                            <m:t>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/>
                            <m:t>∂</m:t>
                          </m:r>
                          <m:r>
                            <m:rPr>
                              <m:nor/>
                            </m:rPr>
                            <a:rPr lang="pt-BR"/>
                            <m:t>t</m:t>
                          </m:r>
                        </m:den>
                      </m:f>
                      <m:r>
                        <m:rPr>
                          <m:nor/>
                        </m:rPr>
                        <a:rPr lang="pt-BR"/>
                        <m:t>= µ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/>
                            <m:t>∇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pt-BR"/>
                        <m:t>n</m:t>
                      </m:r>
                      <m:r>
                        <m:rPr>
                          <m:nor/>
                        </m:rPr>
                        <a:rPr lang="pt-BR"/>
                        <m:t> + </m:t>
                      </m:r>
                      <m:r>
                        <m:rPr>
                          <m:nor/>
                        </m:rPr>
                        <a:rPr lang="pt-BR"/>
                        <m:t>ηn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With </a:t>
                </a:r>
                <a:r>
                  <a:rPr lang="it-IT" dirty="0" err="1"/>
                  <a:t>initial</a:t>
                </a:r>
                <a:r>
                  <a:rPr lang="it-IT" dirty="0"/>
                  <a:t> and </a:t>
                </a:r>
                <a:r>
                  <a:rPr lang="it-IT" dirty="0" err="1"/>
                  <a:t>boundary</a:t>
                </a:r>
                <a:r>
                  <a:rPr lang="it-IT" dirty="0"/>
                  <a:t> </a:t>
                </a:r>
                <a:r>
                  <a:rPr lang="it-IT" dirty="0" err="1"/>
                  <a:t>conditions</a:t>
                </a:r>
                <a:endParaRPr lang="it-IT" dirty="0"/>
              </a:p>
              <a:p>
                <a:r>
                  <a:rPr lang="it-IT" dirty="0"/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n</m:t>
                    </m:r>
                    <m:r>
                      <m:rPr>
                        <m:nor/>
                      </m:rPr>
                      <a:rPr lang="pt-BR"/>
                      <m:t>(</m:t>
                    </m:r>
                    <m:r>
                      <m:rPr>
                        <m:nor/>
                      </m:rPr>
                      <a:rPr lang="pt-BR"/>
                      <m:t>t</m:t>
                    </m:r>
                    <m:r>
                      <m:rPr>
                        <m:nor/>
                      </m:rPr>
                      <a:rPr lang="pt-BR"/>
                      <m:t>, 0) = 0, </m:t>
                    </m:r>
                    <m:r>
                      <m:rPr>
                        <m:nor/>
                      </m:rPr>
                      <a:rPr lang="pt-BR"/>
                      <m:t>n</m:t>
                    </m:r>
                    <m:r>
                      <m:rPr>
                        <m:nor/>
                      </m:rPr>
                      <a:rPr lang="pt-BR"/>
                      <m:t>(</m:t>
                    </m:r>
                    <m:r>
                      <m:rPr>
                        <m:nor/>
                      </m:rPr>
                      <a:rPr lang="pt-BR"/>
                      <m:t>t</m:t>
                    </m:r>
                    <m:r>
                      <m:rPr>
                        <m:nor/>
                      </m:rPr>
                      <a:rPr lang="pt-BR"/>
                      <m:t>, </m:t>
                    </m:r>
                    <m:r>
                      <m:rPr>
                        <m:nor/>
                      </m:rPr>
                      <a:rPr lang="pt-BR"/>
                      <m:t>L</m:t>
                    </m:r>
                    <m:r>
                      <m:rPr>
                        <m:nor/>
                      </m:rPr>
                      <a:rPr lang="pt-BR"/>
                      <m:t>) = 0 </m:t>
                    </m:r>
                    <m:r>
                      <m:rPr>
                        <m:nor/>
                      </m:rPr>
                      <a:rPr lang="it-IT" b="0" i="1" smtClean="0"/>
                      <m:t>   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it-IT" b="0" i="1" smtClean="0"/>
                      <m:t>       </m:t>
                    </m:r>
                    <m:r>
                      <m:rPr>
                        <m:nor/>
                      </m:rPr>
                      <a:rPr lang="pt-BR"/>
                      <m:t>n</m:t>
                    </m:r>
                    <m:r>
                      <m:rPr>
                        <m:nor/>
                      </m:rPr>
                      <a:rPr lang="pt-BR"/>
                      <m:t>(0, </m:t>
                    </m:r>
                    <m:r>
                      <m:rPr>
                        <m:nor/>
                      </m:rPr>
                      <a:rPr lang="pt-BR"/>
                      <m:t>x</m:t>
                    </m:r>
                    <m:r>
                      <m:rPr>
                        <m:nor/>
                      </m:rPr>
                      <a:rPr lang="pt-BR"/>
                      <m:t>) = </m:t>
                    </m:r>
                    <m:r>
                      <m:rPr>
                        <m:nor/>
                      </m:rPr>
                      <a:rPr lang="pt-BR"/>
                      <m:t>f</m:t>
                    </m:r>
                    <m:r>
                      <m:rPr>
                        <m:nor/>
                      </m:rPr>
                      <a:rPr lang="pt-BR"/>
                      <m:t>(</m:t>
                    </m:r>
                    <m:r>
                      <m:rPr>
                        <m:nor/>
                      </m:rPr>
                      <a:rPr lang="pt-BR"/>
                      <m:t>x</m:t>
                    </m:r>
                    <m:r>
                      <m:rPr>
                        <m:nor/>
                      </m:rPr>
                      <a:rPr lang="pt-BR"/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 err="1"/>
                  <a:t>Where</a:t>
                </a:r>
                <a:r>
                  <a:rPr lang="it-IT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n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neutron</a:t>
                </a:r>
                <a:r>
                  <a:rPr lang="it-IT" dirty="0"/>
                  <a:t> </a:t>
                </a:r>
                <a:r>
                  <a:rPr lang="it-IT" dirty="0" err="1"/>
                  <a:t>density</a:t>
                </a:r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µ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diffusion</a:t>
                </a:r>
                <a:r>
                  <a:rPr lang="it-IT" dirty="0"/>
                  <a:t> </a:t>
                </a:r>
                <a:r>
                  <a:rPr lang="it-IT" dirty="0" err="1"/>
                  <a:t>constant</a:t>
                </a:r>
                <a:r>
                  <a:rPr lang="it-IT" dirty="0"/>
                  <a:t> (</a:t>
                </a:r>
                <a:r>
                  <a:rPr lang="el-GR" dirty="0"/>
                  <a:t>µ = λ</a:t>
                </a:r>
                <a:r>
                  <a:rPr lang="it-IT" sz="1400" dirty="0"/>
                  <a:t>t </a:t>
                </a:r>
                <a:r>
                  <a:rPr lang="it-IT" dirty="0" err="1"/>
                  <a:t>v</a:t>
                </a:r>
                <a:r>
                  <a:rPr lang="it-IT" sz="1400" dirty="0" err="1"/>
                  <a:t>neut</a:t>
                </a:r>
                <a:r>
                  <a:rPr lang="it-IT" sz="1400" dirty="0"/>
                  <a:t> </a:t>
                </a:r>
                <a:r>
                  <a:rPr lang="it-IT" dirty="0"/>
                  <a:t>/3)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η is the neutron rate of formation (</a:t>
                </a:r>
                <a:r>
                  <a:rPr lang="el-GR" dirty="0"/>
                  <a:t>η = v</a:t>
                </a:r>
                <a:r>
                  <a:rPr lang="el-GR" sz="1400" dirty="0"/>
                  <a:t>neut</a:t>
                </a:r>
                <a:r>
                  <a:rPr lang="el-GR" dirty="0"/>
                  <a:t>(ν − 1)/λ</a:t>
                </a:r>
                <a:r>
                  <a:rPr lang="el-GR" sz="1400" dirty="0"/>
                  <a:t>f</a:t>
                </a:r>
                <a:r>
                  <a:rPr lang="en-US" dirty="0"/>
                  <a:t>)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ED818DB6-6695-A79C-3699-99453537E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375326"/>
              </a:xfrm>
              <a:blipFill>
                <a:blip r:embed="rId2"/>
                <a:stretch>
                  <a:fillRect l="-917" t="-11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FA2E8ADA-1B64-6F82-173B-BEEBBED3695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19178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D68F7F-8073-2249-15C4-A82E719AB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1-D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A518A1EC-3B79-3D33-8E0F-45BD8FD2199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627252"/>
              </a:xfrm>
            </p:spPr>
            <p:txBody>
              <a:bodyPr/>
              <a:lstStyle/>
              <a:p>
                <a:r>
                  <a:rPr lang="it-IT" dirty="0"/>
                  <a:t>In one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solve for n(t, x) = T(t)X(x), so </a:t>
                </a:r>
                <a:r>
                  <a:rPr lang="it-IT" dirty="0" err="1"/>
                  <a:t>that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it-IT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it-IT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it-IT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0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it-IT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it-IT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𝑇𝑋</m:t>
                      </m:r>
                    </m:oMath>
                  </m:oMathPara>
                </a14:m>
                <a:endParaRPr lang="it-IT" b="0" dirty="0"/>
              </a:p>
              <a:p>
                <a:r>
                  <a:rPr lang="it-IT" dirty="0" err="1"/>
                  <a:t>Dividing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by TX and </a:t>
                </a:r>
                <a:r>
                  <a:rPr lang="it-IT" dirty="0" err="1"/>
                  <a:t>rearranging</a:t>
                </a:r>
                <a:r>
                  <a:rPr lang="it-IT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it-IT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f>
                        <m:f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it-IT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thus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ODEs</a:t>
                </a:r>
                <a:r>
                  <a:rPr lang="it-IT" dirty="0"/>
                  <a:t> to solve, with general </a:t>
                </a:r>
                <a:r>
                  <a:rPr lang="it-IT" dirty="0" err="1"/>
                  <a:t>solutions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i="0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it-IT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0" dirty="0" smtClean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it-IT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t-IT" i="0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i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t-IT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it-IT" i="1" dirty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it-IT" i="1" dirty="0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it-IT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i="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t-IT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it-IT" i="1" dirty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it-IT" i="1" dirty="0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it-IT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A518A1EC-3B79-3D33-8E0F-45BD8FD21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627252"/>
              </a:xfrm>
              <a:blipFill>
                <a:blip r:embed="rId2"/>
                <a:stretch>
                  <a:fillRect l="-917" t="-10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AB49D44D-E9E0-8AF9-0D1F-2E2BF9BBAE8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274078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313EF-A0F3-8EFB-1DE2-98C9B0C10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1-D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807C1BDA-DF42-535F-DCB7-5B224B11970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8138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We </a:t>
                </a:r>
                <a:r>
                  <a:rPr lang="it-IT" dirty="0" err="1"/>
                  <a:t>now</a:t>
                </a:r>
                <a:r>
                  <a:rPr lang="it-IT" dirty="0"/>
                  <a:t> express n </a:t>
                </a:r>
                <a:r>
                  <a:rPr lang="it-IT" dirty="0" err="1"/>
                  <a:t>using</a:t>
                </a:r>
                <a:r>
                  <a:rPr lang="it-IT" dirty="0"/>
                  <a:t> the </a:t>
                </a:r>
                <a:r>
                  <a:rPr lang="it-IT" dirty="0" err="1"/>
                  <a:t>superposition</a:t>
                </a:r>
                <a:r>
                  <a:rPr lang="it-IT" dirty="0"/>
                  <a:t> </a:t>
                </a:r>
                <a:r>
                  <a:rPr lang="it-IT" dirty="0" err="1"/>
                  <a:t>principle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endParaRPr lang="it-IT" dirty="0"/>
              </a:p>
              <a:p>
                <a:r>
                  <a:rPr lang="it-IT" dirty="0"/>
                  <a:t>			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p>
                          <m:sSupPr>
                            <m:ctrlPr>
                              <a:rPr lang="it-I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i="0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it-IT" i="1" dirty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it-IT" i="1" dirty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it-IT" dirty="0"/>
                  <a:t>  </a:t>
                </a:r>
              </a:p>
              <a:p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need</a:t>
                </a:r>
                <a:r>
                  <a:rPr lang="it-IT" dirty="0"/>
                  <a:t> to </a:t>
                </a:r>
                <a:r>
                  <a:rPr lang="it-IT" dirty="0" err="1"/>
                  <a:t>have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  <m:r>
                        <a:rPr lang="it-IT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it-IT" i="0" dirty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it-IT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For n to </a:t>
                </a:r>
                <a:r>
                  <a:rPr lang="it-IT" dirty="0" err="1"/>
                  <a:t>grow</a:t>
                </a:r>
                <a:r>
                  <a:rPr lang="it-IT" dirty="0"/>
                  <a:t> </a:t>
                </a:r>
                <a:r>
                  <a:rPr lang="it-IT" dirty="0" err="1"/>
                  <a:t>unbounded</a:t>
                </a:r>
                <a:r>
                  <a:rPr lang="it-IT" dirty="0"/>
                  <a:t> (</a:t>
                </a:r>
                <a:r>
                  <a:rPr lang="it-IT" dirty="0" err="1"/>
                  <a:t>critical</a:t>
                </a:r>
                <a:r>
                  <a:rPr lang="it-IT" dirty="0"/>
                  <a:t> </a:t>
                </a:r>
                <a:r>
                  <a:rPr lang="it-IT" dirty="0" err="1"/>
                  <a:t>condition</a:t>
                </a:r>
                <a:r>
                  <a:rPr lang="it-IT" dirty="0"/>
                  <a:t>)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need</a:t>
                </a:r>
                <a:r>
                  <a:rPr lang="it-IT" dirty="0"/>
                  <a:t> to </a:t>
                </a:r>
                <a:r>
                  <a:rPr lang="it-IT" dirty="0" err="1"/>
                  <a:t>have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it-IT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And, </a:t>
                </a:r>
                <a:r>
                  <a:rPr lang="it-IT" dirty="0" err="1"/>
                  <a:t>using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p=1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worst</a:t>
                </a:r>
                <a:r>
                  <a:rPr lang="it-IT" dirty="0"/>
                  <a:t> case, L=11.04 cm.</a:t>
                </a: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807C1BDA-DF42-535F-DCB7-5B224B119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813865"/>
              </a:xfrm>
              <a:blipFill>
                <a:blip r:embed="rId2"/>
                <a:stretch>
                  <a:fillRect l="-917" t="-1772" b="-8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572C28-7929-769B-09E1-70E3FB8A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BEEC8F0D-8506-A78C-5345-1169A75843D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390524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DCD878-8E4D-C332-15BA-2ED841AEE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Numerical</a:t>
            </a:r>
            <a:r>
              <a:rPr lang="it-IT" dirty="0"/>
              <a:t> Solution: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3D6664-6E25-2950-AA7B-112C080DE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5F0E49-B18A-AF8C-D187-C7FA5750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D4C7D04B-BD89-786C-281D-2C87443FE4E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952C5078-3C80-15EF-2CAF-31B03E23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382" y="560991"/>
            <a:ext cx="1030849" cy="6057302"/>
          </a:xfrm>
          <a:prstGeom prst="rect">
            <a:avLst/>
          </a:prstGeom>
        </p:spPr>
      </p:pic>
      <p:sp>
        <p:nvSpPr>
          <p:cNvPr id="30" name="Sottotitolo 2">
            <a:extLst>
              <a:ext uri="{FF2B5EF4-FFF2-40B4-BE49-F238E27FC236}">
                <a16:creationId xmlns:a16="http://schemas.microsoft.com/office/drawing/2014/main" id="{7C02F8D7-DB22-7EEB-9579-1EEE08074B01}"/>
              </a:ext>
            </a:extLst>
          </p:cNvPr>
          <p:cNvSpPr txBox="1">
            <a:spLocks/>
          </p:cNvSpPr>
          <p:nvPr/>
        </p:nvSpPr>
        <p:spPr>
          <a:xfrm>
            <a:off x="771582" y="2317833"/>
            <a:ext cx="10631706" cy="4131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kern="1200">
                <a:solidFill>
                  <a:srgbClr val="31365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Include Libraries:</a:t>
            </a:r>
          </a:p>
          <a:p>
            <a:r>
              <a:rPr lang="en-US" sz="1400" dirty="0"/>
              <a:t>#include &lt;iostream&gt;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cmath</a:t>
            </a:r>
            <a:r>
              <a:rPr lang="en-US" sz="1400" dirty="0"/>
              <a:t>&gt; 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math.h</a:t>
            </a:r>
            <a:r>
              <a:rPr lang="en-US" sz="1400" dirty="0"/>
              <a:t>&gt; 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fstream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"</a:t>
            </a:r>
            <a:r>
              <a:rPr lang="en-US" sz="1400" dirty="0" err="1"/>
              <a:t>Numerics.h</a:t>
            </a:r>
            <a:r>
              <a:rPr lang="en-US" sz="1400" dirty="0"/>
              <a:t>"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9DB9D26-A693-8E65-7C44-F978A7BB5B31}"/>
              </a:ext>
            </a:extLst>
          </p:cNvPr>
          <p:cNvSpPr txBox="1"/>
          <p:nvPr/>
        </p:nvSpPr>
        <p:spPr>
          <a:xfrm>
            <a:off x="771582" y="2772442"/>
            <a:ext cx="609755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and global </a:t>
            </a:r>
            <a:r>
              <a:rPr lang="it-IT" dirty="0" err="1"/>
              <a:t>variables</a:t>
            </a:r>
            <a:r>
              <a:rPr lang="it-IT" dirty="0"/>
              <a:t>:</a:t>
            </a:r>
          </a:p>
          <a:p>
            <a:r>
              <a:rPr lang="it-IT" sz="1400" dirty="0"/>
              <a:t>double </a:t>
            </a:r>
            <a:r>
              <a:rPr lang="it-IT" sz="1400" dirty="0" err="1"/>
              <a:t>L,A,lambda,mu,eta</a:t>
            </a:r>
            <a:r>
              <a:rPr lang="it-IT" sz="1400" dirty="0"/>
              <a:t>;</a:t>
            </a:r>
          </a:p>
          <a:p>
            <a:r>
              <a:rPr lang="it-IT" sz="1400" dirty="0" err="1"/>
              <a:t>int</a:t>
            </a:r>
            <a:r>
              <a:rPr lang="it-IT" sz="1400" dirty="0"/>
              <a:t> N;</a:t>
            </a:r>
          </a:p>
          <a:p>
            <a:r>
              <a:rPr lang="it-IT" sz="1400" dirty="0" err="1"/>
              <a:t>int</a:t>
            </a:r>
            <a:r>
              <a:rPr lang="it-IT" sz="1400" dirty="0"/>
              <a:t> p=0;</a:t>
            </a:r>
          </a:p>
          <a:p>
            <a:endParaRPr lang="it-IT" sz="1400" dirty="0"/>
          </a:p>
          <a:p>
            <a:r>
              <a:rPr lang="it-IT" sz="1400" dirty="0"/>
              <a:t>double </a:t>
            </a:r>
            <a:r>
              <a:rPr lang="it-IT" sz="1400" dirty="0" err="1"/>
              <a:t>Function</a:t>
            </a:r>
            <a:r>
              <a:rPr lang="it-IT" sz="1400" dirty="0"/>
              <a:t> (double x)</a:t>
            </a:r>
          </a:p>
          <a:p>
            <a:r>
              <a:rPr lang="it-IT" sz="1400" dirty="0"/>
              <a:t>{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return</a:t>
            </a:r>
            <a:r>
              <a:rPr lang="it-IT" sz="1400" dirty="0"/>
              <a:t> A*</a:t>
            </a:r>
            <a:r>
              <a:rPr lang="it-IT" sz="1400" dirty="0" err="1"/>
              <a:t>exp</a:t>
            </a:r>
            <a:r>
              <a:rPr lang="it-IT" sz="1400" dirty="0"/>
              <a:t>( -lambda*(</a:t>
            </a:r>
            <a:r>
              <a:rPr lang="it-IT" sz="1400" dirty="0" err="1"/>
              <a:t>pow</a:t>
            </a:r>
            <a:r>
              <a:rPr lang="it-IT" sz="1400" dirty="0"/>
              <a:t>(((x-L/2)/(L/2)),2) ));</a:t>
            </a:r>
          </a:p>
          <a:p>
            <a:r>
              <a:rPr lang="it-IT" sz="1400" dirty="0"/>
              <a:t>};</a:t>
            </a:r>
          </a:p>
          <a:p>
            <a:endParaRPr lang="it-IT" sz="1400" dirty="0"/>
          </a:p>
          <a:p>
            <a:r>
              <a:rPr lang="it-IT" sz="1400" dirty="0"/>
              <a:t>double Int (double x)</a:t>
            </a:r>
          </a:p>
          <a:p>
            <a:r>
              <a:rPr lang="it-IT" sz="1400" dirty="0"/>
              <a:t>{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return</a:t>
            </a:r>
            <a:r>
              <a:rPr lang="it-IT" sz="1400" dirty="0"/>
              <a:t> 2*</a:t>
            </a:r>
            <a:r>
              <a:rPr lang="it-IT" sz="1400" dirty="0" err="1"/>
              <a:t>Function</a:t>
            </a:r>
            <a:r>
              <a:rPr lang="it-IT" sz="1400" dirty="0"/>
              <a:t>(x)*sin(p*M_PI*x/L)/L;</a:t>
            </a:r>
          </a:p>
          <a:p>
            <a:r>
              <a:rPr lang="it-IT" sz="1400" dirty="0"/>
              <a:t>}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B581CAD-0450-C843-7DE6-05D54FF70C1E}"/>
              </a:ext>
            </a:extLst>
          </p:cNvPr>
          <p:cNvSpPr txBox="1"/>
          <p:nvPr/>
        </p:nvSpPr>
        <p:spPr>
          <a:xfrm>
            <a:off x="771582" y="2772442"/>
            <a:ext cx="609755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Read Input:	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fstream</a:t>
            </a:r>
            <a:r>
              <a:rPr lang="it-IT" sz="1400" dirty="0"/>
              <a:t> newfile;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newfile.open</a:t>
            </a:r>
            <a:r>
              <a:rPr lang="it-IT" sz="1400" dirty="0"/>
              <a:t>("config.</a:t>
            </a:r>
            <a:r>
              <a:rPr lang="it-IT" sz="1400" dirty="0" err="1"/>
              <a:t>txt</a:t>
            </a:r>
            <a:r>
              <a:rPr lang="it-IT" sz="1400" dirty="0"/>
              <a:t>",</a:t>
            </a:r>
            <a:r>
              <a:rPr lang="it-IT" sz="1400" dirty="0" err="1"/>
              <a:t>ios</a:t>
            </a:r>
            <a:r>
              <a:rPr lang="it-IT" sz="1400" dirty="0"/>
              <a:t>::in);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if</a:t>
            </a:r>
            <a:r>
              <a:rPr lang="it-IT" sz="1400" dirty="0"/>
              <a:t> (</a:t>
            </a:r>
            <a:r>
              <a:rPr lang="it-IT" sz="1400" dirty="0" err="1"/>
              <a:t>newfile.is_open</a:t>
            </a:r>
            <a:r>
              <a:rPr lang="it-IT" sz="1400" dirty="0"/>
              <a:t>())</a:t>
            </a:r>
          </a:p>
          <a:p>
            <a:r>
              <a:rPr lang="it-IT" sz="1400" dirty="0"/>
              <a:t>	{</a:t>
            </a:r>
          </a:p>
          <a:p>
            <a:r>
              <a:rPr lang="it-IT" sz="1400" dirty="0"/>
              <a:t>		newfile &gt;&gt; L &gt;&gt; A &gt;&gt; lambda &gt;&gt; N &gt;&gt; mu &gt;&gt; </a:t>
            </a:r>
            <a:r>
              <a:rPr lang="it-IT" sz="1400" dirty="0" err="1"/>
              <a:t>eta</a:t>
            </a:r>
            <a:r>
              <a:rPr lang="it-IT" sz="1400" dirty="0"/>
              <a:t>; //0.111 1 100 31 2.3446e+05 1.8958e+8 are the </a:t>
            </a:r>
            <a:r>
              <a:rPr lang="it-IT" sz="1400" dirty="0" err="1"/>
              <a:t>suggested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endParaRPr lang="it-IT" sz="1400" dirty="0"/>
          </a:p>
          <a:p>
            <a:r>
              <a:rPr lang="it-IT" sz="1400" dirty="0"/>
              <a:t>      </a:t>
            </a:r>
          </a:p>
          <a:p>
            <a:r>
              <a:rPr lang="it-IT" sz="1400" dirty="0"/>
              <a:t>    	} else</a:t>
            </a:r>
          </a:p>
          <a:p>
            <a:r>
              <a:rPr lang="it-IT" sz="1400" dirty="0"/>
              <a:t>    	{</a:t>
            </a:r>
          </a:p>
          <a:p>
            <a:r>
              <a:rPr lang="it-IT" sz="1400" dirty="0"/>
              <a:t>		exit(EXIT_FAILURE);</a:t>
            </a:r>
          </a:p>
          <a:p>
            <a:r>
              <a:rPr lang="it-IT" sz="1400" dirty="0"/>
              <a:t>	}</a:t>
            </a:r>
          </a:p>
          <a:p>
            <a:r>
              <a:rPr lang="it-IT" sz="1400" dirty="0"/>
              <a:t>      </a:t>
            </a:r>
            <a:r>
              <a:rPr lang="it-IT" sz="1400" dirty="0" err="1"/>
              <a:t>newfile.close</a:t>
            </a:r>
            <a:r>
              <a:rPr lang="it-IT" sz="1400" dirty="0"/>
              <a:t>(); //close the file </a:t>
            </a:r>
            <a:r>
              <a:rPr lang="it-IT" sz="1400" dirty="0" err="1"/>
              <a:t>object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3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2" grpId="0"/>
      <p:bldP spid="32" grpId="1"/>
      <p:bldP spid="34" grpId="0"/>
      <p:bldP spid="3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F1627-E34B-7E5E-15CC-4E95E6206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1-D </a:t>
            </a:r>
            <a:r>
              <a:rPr lang="it-IT" dirty="0" err="1"/>
              <a:t>Example</a:t>
            </a:r>
            <a:r>
              <a:rPr lang="it-IT" dirty="0"/>
              <a:t>: </a:t>
            </a:r>
            <a:r>
              <a:rPr lang="it-IT" dirty="0" err="1"/>
              <a:t>Coefficients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ottotitolo 2">
                <a:extLst>
                  <a:ext uri="{FF2B5EF4-FFF2-40B4-BE49-F238E27FC236}">
                    <a16:creationId xmlns:a16="http://schemas.microsoft.com/office/drawing/2014/main" id="{6A221C46-6716-DB1D-1AC3-9411498349B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375326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We </a:t>
                </a:r>
                <a:r>
                  <a:rPr lang="it-IT" dirty="0" err="1"/>
                  <a:t>need</a:t>
                </a:r>
                <a:r>
                  <a:rPr lang="it-IT" dirty="0"/>
                  <a:t> to compute the </a:t>
                </a:r>
                <a:r>
                  <a:rPr lang="it-IT" dirty="0" err="1"/>
                  <a:t>coefficients</a:t>
                </a:r>
                <a:r>
                  <a:rPr lang="it-IT" dirty="0"/>
                  <a:t> a, </a:t>
                </a:r>
                <a:r>
                  <a:rPr lang="it-IT" dirty="0" err="1"/>
                  <a:t>given</a:t>
                </a:r>
                <a:r>
                  <a:rPr lang="it-IT" dirty="0"/>
                  <a:t> by the </a:t>
                </a:r>
                <a:r>
                  <a:rPr lang="it-IT" dirty="0" err="1"/>
                  <a:t>equation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it-IT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it-IT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i="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And for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develop</a:t>
                </a:r>
                <a:r>
                  <a:rPr lang="it-IT" dirty="0"/>
                  <a:t> the following code:</a:t>
                </a:r>
              </a:p>
              <a:p>
                <a:r>
                  <a:rPr lang="it-IT" sz="2100" dirty="0"/>
                  <a:t>	</a:t>
                </a:r>
                <a:r>
                  <a:rPr lang="it-IT" dirty="0"/>
                  <a:t>	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8" name="Sottotitolo 2">
                <a:extLst>
                  <a:ext uri="{FF2B5EF4-FFF2-40B4-BE49-F238E27FC236}">
                    <a16:creationId xmlns:a16="http://schemas.microsoft.com/office/drawing/2014/main" id="{6A221C46-6716-DB1D-1AC3-941149834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82" y="1810870"/>
                <a:ext cx="10631706" cy="4375326"/>
              </a:xfrm>
              <a:blipFill>
                <a:blip r:embed="rId2"/>
                <a:stretch>
                  <a:fillRect l="-917" t="-11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FA2FAA64-BF9E-AA38-71AB-477F26D6F5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80DC9A82-36B4-D5DF-B081-E5CADEBDE4E1}"/>
              </a:ext>
            </a:extLst>
          </p:cNvPr>
          <p:cNvCxnSpPr>
            <a:cxnSpLocks/>
          </p:cNvCxnSpPr>
          <p:nvPr/>
        </p:nvCxnSpPr>
        <p:spPr>
          <a:xfrm flipV="1">
            <a:off x="4435915" y="4229100"/>
            <a:ext cx="2433221" cy="65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37748A3-095B-0C08-658C-BEFF542F7C3B}"/>
              </a:ext>
            </a:extLst>
          </p:cNvPr>
          <p:cNvSpPr txBox="1"/>
          <p:nvPr/>
        </p:nvSpPr>
        <p:spPr>
          <a:xfrm>
            <a:off x="7252722" y="2926346"/>
            <a:ext cx="493927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double </a:t>
            </a:r>
            <a:r>
              <a:rPr lang="it-IT" sz="1400" dirty="0" err="1"/>
              <a:t>Numerics</a:t>
            </a:r>
            <a:r>
              <a:rPr lang="it-IT" sz="1400" dirty="0"/>
              <a:t>::</a:t>
            </a:r>
            <a:r>
              <a:rPr lang="it-IT" sz="1400" dirty="0" err="1"/>
              <a:t>trapezoidal</a:t>
            </a:r>
            <a:r>
              <a:rPr lang="it-IT" sz="1400" dirty="0"/>
              <a:t>(double (*f)(double), double a, double b, double h)</a:t>
            </a:r>
          </a:p>
          <a:p>
            <a:r>
              <a:rPr lang="it-IT" sz="1400" dirty="0"/>
              <a:t>{	</a:t>
            </a:r>
          </a:p>
          <a:p>
            <a:r>
              <a:rPr lang="it-IT" sz="1400" dirty="0"/>
              <a:t>	/**Integral solver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the </a:t>
            </a:r>
            <a:r>
              <a:rPr lang="it-IT" sz="1400" dirty="0" err="1"/>
              <a:t>trapezoidal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;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solves</a:t>
            </a:r>
            <a:r>
              <a:rPr lang="it-IT" sz="1400" dirty="0"/>
              <a:t> </a:t>
            </a:r>
            <a:r>
              <a:rPr lang="it-IT" sz="1400" dirty="0" err="1"/>
              <a:t>between</a:t>
            </a:r>
            <a:r>
              <a:rPr lang="it-IT" sz="1400" dirty="0"/>
              <a:t> a and b with step </a:t>
            </a:r>
            <a:r>
              <a:rPr lang="it-IT" sz="1400" dirty="0" err="1"/>
              <a:t>distance</a:t>
            </a:r>
            <a:r>
              <a:rPr lang="it-IT" sz="1400" dirty="0"/>
              <a:t> h*/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int</a:t>
            </a:r>
            <a:r>
              <a:rPr lang="it-IT" sz="1400" dirty="0"/>
              <a:t> </a:t>
            </a:r>
            <a:r>
              <a:rPr lang="it-IT" sz="1400" dirty="0" err="1"/>
              <a:t>Nstep</a:t>
            </a:r>
            <a:r>
              <a:rPr lang="it-IT" sz="1400" dirty="0"/>
              <a:t>=</a:t>
            </a:r>
            <a:r>
              <a:rPr lang="it-IT" sz="1400" dirty="0" err="1"/>
              <a:t>abs</a:t>
            </a:r>
            <a:r>
              <a:rPr lang="it-IT" sz="1400" dirty="0"/>
              <a:t>((b-a)/h);</a:t>
            </a:r>
          </a:p>
          <a:p>
            <a:r>
              <a:rPr lang="it-IT" sz="1400" dirty="0"/>
              <a:t>	double Area=0;</a:t>
            </a:r>
          </a:p>
          <a:p>
            <a:r>
              <a:rPr lang="it-IT" sz="1400" dirty="0"/>
              <a:t>	for (</a:t>
            </a:r>
            <a:r>
              <a:rPr lang="it-IT" sz="1400" dirty="0" err="1"/>
              <a:t>int</a:t>
            </a:r>
            <a:r>
              <a:rPr lang="it-IT" sz="1400" dirty="0"/>
              <a:t> i=0;i&lt;</a:t>
            </a:r>
            <a:r>
              <a:rPr lang="it-IT" sz="1400" dirty="0" err="1"/>
              <a:t>Nstep</a:t>
            </a:r>
            <a:r>
              <a:rPr lang="it-IT" sz="1400" dirty="0"/>
              <a:t>;++i){</a:t>
            </a:r>
          </a:p>
          <a:p>
            <a:r>
              <a:rPr lang="it-IT" sz="1400" dirty="0"/>
              <a:t>		Area=Area+(f(a+(i+1)*h)-f(</a:t>
            </a:r>
            <a:r>
              <a:rPr lang="it-IT" sz="1400" dirty="0" err="1"/>
              <a:t>a+i</a:t>
            </a:r>
            <a:r>
              <a:rPr lang="it-IT" sz="1400" dirty="0"/>
              <a:t>*h))*h/2+f(</a:t>
            </a:r>
            <a:r>
              <a:rPr lang="it-IT" sz="1400" dirty="0" err="1"/>
              <a:t>a+i</a:t>
            </a:r>
            <a:r>
              <a:rPr lang="it-IT" sz="1400" dirty="0"/>
              <a:t>*h)*h;</a:t>
            </a:r>
          </a:p>
          <a:p>
            <a:r>
              <a:rPr lang="it-IT" sz="1400" dirty="0"/>
              <a:t>	}</a:t>
            </a:r>
          </a:p>
          <a:p>
            <a:r>
              <a:rPr lang="it-IT" sz="1400" dirty="0"/>
              <a:t>	</a:t>
            </a:r>
            <a:r>
              <a:rPr lang="it-IT" sz="1400" dirty="0" err="1"/>
              <a:t>return</a:t>
            </a:r>
            <a:r>
              <a:rPr lang="it-IT" sz="1400" dirty="0"/>
              <a:t> Area;</a:t>
            </a:r>
          </a:p>
          <a:p>
            <a:r>
              <a:rPr lang="it-IT" sz="1400" dirty="0"/>
              <a:t>};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0731D5ED-87DA-D53D-3BC7-F8F90E87AB79}"/>
              </a:ext>
            </a:extLst>
          </p:cNvPr>
          <p:cNvSpPr txBox="1"/>
          <p:nvPr/>
        </p:nvSpPr>
        <p:spPr>
          <a:xfrm>
            <a:off x="640956" y="3734005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double *a=new double[N];</a:t>
            </a:r>
          </a:p>
          <a:p>
            <a:r>
              <a:rPr lang="it-IT" sz="1800" dirty="0"/>
              <a:t>	</a:t>
            </a:r>
            <a:r>
              <a:rPr lang="it-IT" sz="1800" dirty="0" err="1"/>
              <a:t>Numerics</a:t>
            </a:r>
            <a:r>
              <a:rPr lang="it-IT" sz="1800" dirty="0"/>
              <a:t> </a:t>
            </a:r>
            <a:r>
              <a:rPr lang="it-IT" sz="1800" dirty="0" err="1"/>
              <a:t>num</a:t>
            </a:r>
            <a:r>
              <a:rPr lang="it-IT" sz="1800" dirty="0"/>
              <a:t>;</a:t>
            </a:r>
          </a:p>
          <a:p>
            <a:r>
              <a:rPr lang="it-IT" sz="1800" dirty="0"/>
              <a:t>	double n;</a:t>
            </a:r>
          </a:p>
          <a:p>
            <a:r>
              <a:rPr lang="it-IT" sz="1800" dirty="0"/>
              <a:t>	for (p=0;p&lt;N;++p)</a:t>
            </a:r>
          </a:p>
          <a:p>
            <a:r>
              <a:rPr lang="it-IT" sz="1800" dirty="0"/>
              <a:t>	{</a:t>
            </a:r>
          </a:p>
          <a:p>
            <a:r>
              <a:rPr lang="it-IT" sz="1800" dirty="0"/>
              <a:t>		a[p]=</a:t>
            </a:r>
            <a:r>
              <a:rPr lang="it-IT" sz="1800" dirty="0" err="1"/>
              <a:t>num.trapezoidal</a:t>
            </a:r>
            <a:r>
              <a:rPr lang="it-IT" sz="1800" dirty="0"/>
              <a:t>(Int,0,L,0.0001); </a:t>
            </a:r>
          </a:p>
          <a:p>
            <a:r>
              <a:rPr lang="it-IT" sz="1800" dirty="0"/>
              <a:t>		</a:t>
            </a:r>
            <a:r>
              <a:rPr lang="it-IT" sz="1800" dirty="0" err="1"/>
              <a:t>cout</a:t>
            </a:r>
            <a:r>
              <a:rPr lang="it-IT" sz="1800" dirty="0"/>
              <a:t> &lt;&lt; a[p] &lt;&lt; "	";</a:t>
            </a:r>
          </a:p>
          <a:p>
            <a:r>
              <a:rPr lang="it-IT" sz="1800" dirty="0"/>
              <a:t>	}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BEBA7B-D21F-7FA3-1D5A-AABEA891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882" y="2084487"/>
            <a:ext cx="2704762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3668D-26A0-4A69-577D-28487B6DB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1-D </a:t>
            </a:r>
            <a:r>
              <a:rPr lang="it-IT" dirty="0" err="1"/>
              <a:t>Example</a:t>
            </a:r>
            <a:r>
              <a:rPr lang="it-IT" dirty="0"/>
              <a:t>: </a:t>
            </a:r>
            <a:r>
              <a:rPr lang="it-IT" dirty="0" err="1"/>
              <a:t>Functions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8AFFEF-F87F-1A70-2AA1-557F55C8F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131671"/>
          </a:xfrm>
        </p:spPr>
        <p:txBody>
          <a:bodyPr>
            <a:normAutofit/>
          </a:bodyPr>
          <a:lstStyle/>
          <a:p>
            <a:r>
              <a:rPr lang="it-IT" dirty="0" err="1"/>
              <a:t>Where</a:t>
            </a:r>
            <a:endParaRPr lang="it-IT" dirty="0"/>
          </a:p>
          <a:p>
            <a:r>
              <a:rPr lang="en-US" sz="1500" dirty="0"/>
              <a:t>double Function (double x)</a:t>
            </a:r>
          </a:p>
          <a:p>
            <a:r>
              <a:rPr lang="en-US" sz="1500" dirty="0"/>
              <a:t>{</a:t>
            </a:r>
          </a:p>
          <a:p>
            <a:r>
              <a:rPr lang="en-US" sz="1500" dirty="0"/>
              <a:t>	return A*exp( -lambda*(pow(((x-L/2)/(L/2)),2) ));</a:t>
            </a:r>
          </a:p>
          <a:p>
            <a:r>
              <a:rPr lang="en-US" sz="1500" dirty="0"/>
              <a:t>};</a:t>
            </a:r>
          </a:p>
          <a:p>
            <a:endParaRPr lang="en-US" sz="1500" dirty="0"/>
          </a:p>
          <a:p>
            <a:r>
              <a:rPr lang="en-US" sz="1500" dirty="0"/>
              <a:t>double Int (double x)</a:t>
            </a:r>
          </a:p>
          <a:p>
            <a:r>
              <a:rPr lang="en-US" sz="1500" dirty="0"/>
              <a:t>{</a:t>
            </a:r>
          </a:p>
          <a:p>
            <a:r>
              <a:rPr lang="en-US" sz="1500" dirty="0"/>
              <a:t>	return 2*Function(x)*sin(p*M_PI*x/L)/L;</a:t>
            </a:r>
          </a:p>
          <a:p>
            <a:r>
              <a:rPr lang="en-US" sz="1500" dirty="0"/>
              <a:t>}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A800FC-B714-DABA-E087-D8C86DC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601CA-21D5-49C1-826E-B47ABA6982D9}" type="datetime1">
              <a:rPr lang="it-IT" noProof="0" smtClean="0"/>
              <a:t>18/07/2022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22038E-4159-FC0E-F379-86291EB7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0A14D7BC-35B8-47F6-A010-12E6E829969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195721232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054295-23B6-4ABA-AD8F-FA83B00E132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D402908-31E8-4427-8D58-9F6650465D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C9FF3F-85B1-494A-B3F3-CC47272B0A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3781</TotalTime>
  <Words>5427</Words>
  <Application>Microsoft Office PowerPoint</Application>
  <PresentationFormat>Widescreen</PresentationFormat>
  <Paragraphs>554</Paragraphs>
  <Slides>38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Century Gothic</vt:lpstr>
      <vt:lpstr>Trebuchet MS</vt:lpstr>
      <vt:lpstr>Wingdings 3</vt:lpstr>
      <vt:lpstr>Sfaccettatura</vt:lpstr>
      <vt:lpstr>Neutron Diffusion in Weapons</vt:lpstr>
      <vt:lpstr>History of Nuclear Weapons</vt:lpstr>
      <vt:lpstr>Conditions of this Work:</vt:lpstr>
      <vt:lpstr>Critical Mass:</vt:lpstr>
      <vt:lpstr>1-D Example:</vt:lpstr>
      <vt:lpstr>1-D Example:</vt:lpstr>
      <vt:lpstr>Numerical Solution:</vt:lpstr>
      <vt:lpstr>1-D Example: Coefficients</vt:lpstr>
      <vt:lpstr>1-D Example: Functions</vt:lpstr>
      <vt:lpstr>1-D Example: Neutron Density</vt:lpstr>
      <vt:lpstr>Cartesian 3D:</vt:lpstr>
      <vt:lpstr>Cartesian 3D: Coefficients</vt:lpstr>
      <vt:lpstr>Cartesian 3D: Functions</vt:lpstr>
      <vt:lpstr>Cartesian 3D: Coefficients</vt:lpstr>
      <vt:lpstr>Cartesian 3D: Neutron Density</vt:lpstr>
      <vt:lpstr>Cylindrical 3D:</vt:lpstr>
      <vt:lpstr>Cylindrical 3D:</vt:lpstr>
      <vt:lpstr>Cylindrical 3D: Coefficientss</vt:lpstr>
      <vt:lpstr>Cylindrical 3D: Functions</vt:lpstr>
      <vt:lpstr>Cylindrical 3D: Bessel Functions</vt:lpstr>
      <vt:lpstr>Cylindrical 3D: Coefficients</vt:lpstr>
      <vt:lpstr>Cylindrical 3D: Neutron Density</vt:lpstr>
      <vt:lpstr>Spherical 3D:</vt:lpstr>
      <vt:lpstr>Spherical 3D:</vt:lpstr>
      <vt:lpstr>Spherical 3D: Functions </vt:lpstr>
      <vt:lpstr>Spherical 3D: Coefficients</vt:lpstr>
      <vt:lpstr>Spherical 3D: Neutron Diffusion</vt:lpstr>
      <vt:lpstr>Brief Summary:</vt:lpstr>
      <vt:lpstr>Neumann BC:</vt:lpstr>
      <vt:lpstr>Neumann BC:</vt:lpstr>
      <vt:lpstr>Neumann BC:</vt:lpstr>
      <vt:lpstr>Neumann BC:</vt:lpstr>
      <vt:lpstr>Neumann BC: Neutron Diffusion</vt:lpstr>
      <vt:lpstr>Tamper</vt:lpstr>
      <vt:lpstr>Mean Free Path:</vt:lpstr>
      <vt:lpstr>Mean Free Path:</vt:lpstr>
      <vt:lpstr>Mean Free Path: Numerics</vt:lpstr>
      <vt:lpstr>Mean Free Path: Numerics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Xotta - francesco.xotta@studio.unibo.it</dc:creator>
  <cp:lastModifiedBy>Francesco Xotta - francesco.xotta@studio.unibo.it</cp:lastModifiedBy>
  <cp:revision>92</cp:revision>
  <dcterms:created xsi:type="dcterms:W3CDTF">2022-07-06T17:48:45Z</dcterms:created>
  <dcterms:modified xsi:type="dcterms:W3CDTF">2022-07-18T12:33:31Z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