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8" r:id="rId17"/>
    <p:sldId id="273" r:id="rId18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9FDBD-1D5F-4851-B3B9-EFBF05504A71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F794-097D-40AE-87D5-6E54B6002A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10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FF794-097D-40AE-87D5-6E54B6002A5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69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Francesco</a:t>
            </a:r>
            <a:r>
              <a:rPr spc="-60" dirty="0"/>
              <a:t> </a:t>
            </a:r>
            <a:r>
              <a:rPr spc="-20" dirty="0"/>
              <a:t>Xotta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Francesco</a:t>
            </a:r>
            <a:r>
              <a:rPr spc="-60" dirty="0"/>
              <a:t> </a:t>
            </a:r>
            <a:r>
              <a:rPr spc="-20" dirty="0"/>
              <a:t>Xotta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58316" y="1842338"/>
            <a:ext cx="4963795" cy="432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Francesco</a:t>
            </a:r>
            <a:r>
              <a:rPr spc="-60" dirty="0"/>
              <a:t> </a:t>
            </a:r>
            <a:r>
              <a:rPr spc="-20" dirty="0"/>
              <a:t>Xotta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Francesco</a:t>
            </a:r>
            <a:r>
              <a:rPr spc="-60" dirty="0"/>
              <a:t> </a:t>
            </a:r>
            <a:r>
              <a:rPr spc="-20" dirty="0"/>
              <a:t>Xotta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Francesco</a:t>
            </a:r>
            <a:r>
              <a:rPr spc="-60" dirty="0"/>
              <a:t> </a:t>
            </a:r>
            <a:r>
              <a:rPr spc="-20" dirty="0"/>
              <a:t>Xotta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870" y="914146"/>
            <a:ext cx="1015425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324" y="1575790"/>
            <a:ext cx="9661525" cy="1659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29580" y="6497065"/>
            <a:ext cx="149225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Francesco</a:t>
            </a:r>
            <a:r>
              <a:rPr spc="-60" dirty="0"/>
              <a:t> </a:t>
            </a:r>
            <a:r>
              <a:rPr spc="-20" dirty="0"/>
              <a:t>Xotta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07446" y="6497065"/>
            <a:ext cx="20065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xotta@studio.unibo.i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tronomy.ohio-state.edu/thompson.1847/1101/lecture_darkmatter_darkenergy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26410" y="3262581"/>
            <a:ext cx="3979672" cy="6362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2384" marR="5080" indent="-20320">
              <a:lnSpc>
                <a:spcPts val="4079"/>
              </a:lnSpc>
              <a:spcBef>
                <a:spcPts val="830"/>
              </a:spcBef>
            </a:pPr>
            <a:r>
              <a:rPr sz="4000" u="none" spc="-60" dirty="0">
                <a:solidFill>
                  <a:srgbClr val="252525"/>
                </a:solidFill>
              </a:rPr>
              <a:t>F</a:t>
            </a:r>
            <a:r>
              <a:rPr sz="4000" u="none" spc="-125" dirty="0">
                <a:solidFill>
                  <a:srgbClr val="252525"/>
                </a:solidFill>
              </a:rPr>
              <a:t>r</a:t>
            </a:r>
            <a:r>
              <a:rPr sz="4000" u="none" spc="-55" dirty="0">
                <a:solidFill>
                  <a:srgbClr val="252525"/>
                </a:solidFill>
              </a:rPr>
              <a:t>anc</a:t>
            </a:r>
            <a:r>
              <a:rPr sz="4000" u="none" spc="-50" dirty="0">
                <a:solidFill>
                  <a:srgbClr val="252525"/>
                </a:solidFill>
              </a:rPr>
              <a:t>e</a:t>
            </a:r>
            <a:r>
              <a:rPr sz="4000" u="none" spc="-55" dirty="0">
                <a:solidFill>
                  <a:srgbClr val="252525"/>
                </a:solidFill>
              </a:rPr>
              <a:t>s</a:t>
            </a:r>
            <a:r>
              <a:rPr sz="4000" u="none" spc="-90" dirty="0">
                <a:solidFill>
                  <a:srgbClr val="252525"/>
                </a:solidFill>
              </a:rPr>
              <a:t>c</a:t>
            </a:r>
            <a:r>
              <a:rPr sz="4000" u="none" spc="-5" dirty="0">
                <a:solidFill>
                  <a:srgbClr val="252525"/>
                </a:solidFill>
              </a:rPr>
              <a:t>o  </a:t>
            </a:r>
            <a:r>
              <a:rPr sz="4000" u="none" spc="-85" dirty="0">
                <a:solidFill>
                  <a:srgbClr val="252525"/>
                </a:solidFill>
              </a:rPr>
              <a:t>Xotta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1216558" y="4377944"/>
            <a:ext cx="6263234" cy="1429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626F52"/>
                </a:solidFill>
                <a:latin typeface="Calibri Light"/>
                <a:cs typeface="Calibri Light"/>
              </a:rPr>
              <a:t>P</a:t>
            </a:r>
            <a:r>
              <a:rPr sz="1100" spc="-4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626F52"/>
                </a:solidFill>
                <a:latin typeface="Calibri Light"/>
                <a:cs typeface="Calibri Light"/>
              </a:rPr>
              <a:t>H</a:t>
            </a:r>
            <a:r>
              <a:rPr sz="1100" spc="-5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626F52"/>
                </a:solidFill>
                <a:latin typeface="Calibri Light"/>
                <a:cs typeface="Calibri Light"/>
              </a:rPr>
              <a:t>D  </a:t>
            </a:r>
            <a:r>
              <a:rPr sz="1100" spc="-12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626F52"/>
                </a:solidFill>
                <a:latin typeface="Calibri Light"/>
                <a:cs typeface="Calibri Light"/>
              </a:rPr>
              <a:t>C</a:t>
            </a:r>
            <a:r>
              <a:rPr sz="1100" spc="-5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626F52"/>
                </a:solidFill>
                <a:latin typeface="Calibri Light"/>
                <a:cs typeface="Calibri Light"/>
              </a:rPr>
              <a:t>A</a:t>
            </a:r>
            <a:r>
              <a:rPr sz="1100" spc="-4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626F52"/>
                </a:solidFill>
                <a:latin typeface="Calibri Light"/>
                <a:cs typeface="Calibri Light"/>
              </a:rPr>
              <a:t>N</a:t>
            </a:r>
            <a:r>
              <a:rPr sz="1100" spc="-4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626F52"/>
                </a:solidFill>
                <a:latin typeface="Calibri Light"/>
                <a:cs typeface="Calibri Light"/>
              </a:rPr>
              <a:t>D</a:t>
            </a:r>
            <a:r>
              <a:rPr sz="1100" spc="-4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626F52"/>
                </a:solidFill>
                <a:latin typeface="Calibri Light"/>
                <a:cs typeface="Calibri Light"/>
              </a:rPr>
              <a:t>I</a:t>
            </a:r>
            <a:r>
              <a:rPr sz="1100" spc="-6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626F52"/>
                </a:solidFill>
                <a:latin typeface="Calibri Light"/>
                <a:cs typeface="Calibri Light"/>
              </a:rPr>
              <a:t>D</a:t>
            </a:r>
            <a:r>
              <a:rPr sz="1100" spc="-6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626F52"/>
                </a:solidFill>
                <a:latin typeface="Calibri Light"/>
                <a:cs typeface="Calibri Light"/>
              </a:rPr>
              <a:t>A</a:t>
            </a:r>
            <a:r>
              <a:rPr sz="1100" spc="-4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626F52"/>
                </a:solidFill>
                <a:latin typeface="Calibri Light"/>
                <a:cs typeface="Calibri Light"/>
              </a:rPr>
              <a:t>T</a:t>
            </a:r>
            <a:r>
              <a:rPr sz="1100" spc="-5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626F52"/>
                </a:solidFill>
                <a:latin typeface="Calibri Light"/>
                <a:cs typeface="Calibri Light"/>
              </a:rPr>
              <a:t>E  </a:t>
            </a:r>
            <a:r>
              <a:rPr sz="1100" spc="-12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626F52"/>
                </a:solidFill>
                <a:latin typeface="Calibri Light"/>
                <a:cs typeface="Calibri Light"/>
              </a:rPr>
              <a:t>F</a:t>
            </a:r>
            <a:r>
              <a:rPr sz="1100" spc="-5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626F52"/>
                </a:solidFill>
                <a:latin typeface="Calibri Light"/>
                <a:cs typeface="Calibri Light"/>
              </a:rPr>
              <a:t>O</a:t>
            </a:r>
            <a:r>
              <a:rPr sz="1100" spc="-5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626F52"/>
                </a:solidFill>
                <a:latin typeface="Calibri Light"/>
                <a:cs typeface="Calibri Light"/>
              </a:rPr>
              <a:t>R</a:t>
            </a:r>
            <a:endParaRPr sz="11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Calibri Light"/>
              <a:cs typeface="Calibri Light"/>
            </a:endParaRPr>
          </a:p>
          <a:p>
            <a:pPr marL="12700" marR="5080">
              <a:lnSpc>
                <a:spcPct val="70000"/>
              </a:lnSpc>
            </a:pP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H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I</a:t>
            </a:r>
            <a:r>
              <a:rPr sz="1100" b="1" spc="-5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G</a:t>
            </a:r>
            <a:r>
              <a:rPr sz="1100" b="1" spc="-4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H</a:t>
            </a:r>
            <a:r>
              <a:rPr sz="1100" b="1" spc="-5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-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E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N</a:t>
            </a:r>
            <a:r>
              <a:rPr sz="1100" b="1" spc="-5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E</a:t>
            </a:r>
            <a:r>
              <a:rPr sz="1100" b="1" spc="-6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R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G</a:t>
            </a:r>
            <a:r>
              <a:rPr sz="1100" b="1" spc="-5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Y</a:t>
            </a:r>
            <a:r>
              <a:rPr sz="1100" b="1" spc="34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E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M</a:t>
            </a:r>
            <a:r>
              <a:rPr sz="1100" b="1" spc="-4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I</a:t>
            </a:r>
            <a:r>
              <a:rPr sz="1100" b="1" spc="-5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S</a:t>
            </a:r>
            <a:r>
              <a:rPr sz="1100" b="1" spc="-4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S</a:t>
            </a:r>
            <a:r>
              <a:rPr sz="1100" b="1" spc="-4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I</a:t>
            </a:r>
            <a:r>
              <a:rPr sz="1100" b="1" spc="-6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O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N</a:t>
            </a:r>
            <a:r>
              <a:rPr sz="1100" b="1" spc="36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F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R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O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M</a:t>
            </a:r>
            <a:r>
              <a:rPr sz="1100" b="1" spc="37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C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O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M</a:t>
            </a:r>
            <a:r>
              <a:rPr sz="1100" b="1" spc="-4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P</a:t>
            </a:r>
            <a:r>
              <a:rPr sz="1100" b="1" spc="-4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A</a:t>
            </a:r>
            <a:r>
              <a:rPr sz="1100" b="1" spc="-4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C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T</a:t>
            </a:r>
            <a:r>
              <a:rPr sz="1100" b="1" spc="38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O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B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J</a:t>
            </a:r>
            <a:r>
              <a:rPr sz="1100" b="1" spc="-4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E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C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T</a:t>
            </a:r>
            <a:r>
              <a:rPr sz="1100" b="1" spc="-5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S</a:t>
            </a:r>
            <a:r>
              <a:rPr sz="1100" b="1" spc="38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I</a:t>
            </a:r>
            <a:r>
              <a:rPr sz="1100" b="1" spc="-5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N</a:t>
            </a:r>
            <a:r>
              <a:rPr sz="1100" b="1" spc="39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G</a:t>
            </a:r>
            <a:r>
              <a:rPr sz="1100" b="1" spc="-4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L</a:t>
            </a:r>
            <a:r>
              <a:rPr sz="1100" b="1" spc="-4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O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B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U</a:t>
            </a:r>
            <a:r>
              <a:rPr sz="1100" b="1" spc="-5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L</a:t>
            </a:r>
            <a:r>
              <a:rPr sz="1100" b="1" spc="-4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A</a:t>
            </a:r>
            <a:r>
              <a:rPr sz="1100" b="1" spc="-6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R </a:t>
            </a:r>
            <a:r>
              <a:rPr sz="1100" b="1" spc="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C</a:t>
            </a:r>
            <a:r>
              <a:rPr sz="1100" b="1" spc="-5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L</a:t>
            </a:r>
            <a:r>
              <a:rPr sz="1100" b="1" spc="-4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U</a:t>
            </a:r>
            <a:r>
              <a:rPr sz="1100" b="1" spc="-5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S</a:t>
            </a:r>
            <a:r>
              <a:rPr sz="1100" b="1" spc="-4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T</a:t>
            </a:r>
            <a:r>
              <a:rPr sz="1100" b="1" spc="-55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E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R</a:t>
            </a:r>
            <a:r>
              <a:rPr sz="1100" b="1" spc="-50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 </a:t>
            </a:r>
            <a:r>
              <a:rPr sz="1100" b="1" dirty="0">
                <a:solidFill>
                  <a:srgbClr val="626F52"/>
                </a:solidFill>
                <a:uFill>
                  <a:solidFill>
                    <a:srgbClr val="626F52"/>
                  </a:solidFill>
                </a:uFill>
                <a:latin typeface="Calibri Light"/>
                <a:cs typeface="Calibri Light"/>
              </a:rPr>
              <a:t>S</a:t>
            </a:r>
            <a:endParaRPr sz="1100" b="1" dirty="0">
              <a:latin typeface="Calibri Light"/>
              <a:cs typeface="Calibri Light"/>
            </a:endParaRPr>
          </a:p>
          <a:p>
            <a:pPr marL="12700">
              <a:spcBef>
                <a:spcPts val="940"/>
              </a:spcBef>
              <a:tabLst>
                <a:tab pos="1390015" algn="l"/>
              </a:tabLst>
            </a:pP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S</a:t>
            </a:r>
            <a:r>
              <a:rPr sz="1300" spc="-9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U</a:t>
            </a:r>
            <a:r>
              <a:rPr sz="1300" spc="-8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P</a:t>
            </a:r>
            <a:r>
              <a:rPr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E</a:t>
            </a:r>
            <a:r>
              <a:rPr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R</a:t>
            </a:r>
            <a:r>
              <a:rPr sz="1300" spc="-12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V</a:t>
            </a:r>
            <a:r>
              <a:rPr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I</a:t>
            </a:r>
            <a:r>
              <a:rPr sz="1300" spc="-10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S</a:t>
            </a:r>
            <a:r>
              <a:rPr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O</a:t>
            </a:r>
            <a:r>
              <a:rPr sz="1300" spc="-8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R</a:t>
            </a:r>
            <a:r>
              <a:rPr sz="1300" spc="-12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S</a:t>
            </a:r>
            <a:r>
              <a:rPr sz="1300" spc="-7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:	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D</a:t>
            </a:r>
            <a:r>
              <a:rPr lang="pt-BR"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R</a:t>
            </a:r>
            <a:r>
              <a:rPr lang="pt-BR" sz="1300" spc="-10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.</a:t>
            </a:r>
            <a:r>
              <a:rPr lang="pt-BR" sz="130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8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F</a:t>
            </a:r>
            <a:r>
              <a:rPr lang="pt-BR"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R</a:t>
            </a:r>
            <a:r>
              <a:rPr lang="pt-BR" sz="1300" spc="-10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A</a:t>
            </a:r>
            <a:r>
              <a:rPr lang="pt-BR"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N</a:t>
            </a:r>
            <a:r>
              <a:rPr lang="pt-BR" sz="1300" spc="-9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C</a:t>
            </a:r>
            <a:r>
              <a:rPr lang="pt-BR"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E</a:t>
            </a:r>
            <a:r>
              <a:rPr lang="pt-BR" sz="1300" spc="-10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S</a:t>
            </a:r>
            <a:r>
              <a:rPr lang="pt-BR"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C</a:t>
            </a:r>
            <a:r>
              <a:rPr lang="pt-BR"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A</a:t>
            </a:r>
            <a:r>
              <a:rPr lang="pt-BR" sz="130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10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C</a:t>
            </a:r>
            <a:r>
              <a:rPr lang="pt-BR"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A</a:t>
            </a:r>
            <a:r>
              <a:rPr lang="pt-BR"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L</a:t>
            </a:r>
            <a:r>
              <a:rPr lang="pt-BR" sz="1300" spc="-13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O</a:t>
            </a:r>
            <a:r>
              <a:rPr lang="pt-BR"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R</a:t>
            </a:r>
            <a:r>
              <a:rPr lang="pt-BR" sz="1300" spc="-10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E</a:t>
            </a:r>
            <a:r>
              <a:rPr lang="pt-BR" sz="130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12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(</a:t>
            </a:r>
            <a:r>
              <a:rPr lang="pt-BR" sz="1300" spc="-6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L</a:t>
            </a:r>
            <a:r>
              <a:rPr lang="pt-BR" sz="1300" spc="-9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A</a:t>
            </a:r>
            <a:r>
              <a:rPr lang="pt-BR"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P</a:t>
            </a:r>
            <a:r>
              <a:rPr lang="pt-BR" sz="1300" spc="-10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T</a:t>
            </a:r>
            <a:r>
              <a:rPr lang="pt-BR" sz="1300" spc="-9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050" spc="-5" dirty="0">
                <a:solidFill>
                  <a:srgbClr val="626F52"/>
                </a:solidFill>
                <a:latin typeface="Calibri Light"/>
                <a:cs typeface="Calibri Light"/>
              </a:rPr>
              <a:t>H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)  </a:t>
            </a:r>
          </a:p>
          <a:p>
            <a:pPr marL="12700">
              <a:spcBef>
                <a:spcPts val="940"/>
              </a:spcBef>
              <a:tabLst>
                <a:tab pos="1390015" algn="l"/>
              </a:tabLst>
            </a:pP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	D</a:t>
            </a:r>
            <a:r>
              <a:rPr lang="pt-BR"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R</a:t>
            </a:r>
            <a:r>
              <a:rPr lang="pt-BR" sz="1300" spc="-10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.</a:t>
            </a:r>
            <a:r>
              <a:rPr lang="pt-BR" sz="130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M</a:t>
            </a:r>
            <a:r>
              <a:rPr lang="pt-BR" sz="1300" spc="-9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A</a:t>
            </a:r>
            <a:r>
              <a:rPr lang="pt-BR"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I</a:t>
            </a:r>
            <a:r>
              <a:rPr lang="pt-BR" sz="1300" spc="-10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C</a:t>
            </a:r>
            <a:r>
              <a:rPr lang="pt-BR"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A</a:t>
            </a:r>
            <a:r>
              <a:rPr lang="pt-BR" sz="130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12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C</a:t>
            </a:r>
            <a:r>
              <a:rPr lang="pt-BR"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L</a:t>
            </a:r>
            <a:r>
              <a:rPr lang="pt-BR" sz="1300" spc="-9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150" dirty="0">
                <a:solidFill>
                  <a:srgbClr val="626F52"/>
                </a:solidFill>
                <a:latin typeface="Calibri Light"/>
                <a:cs typeface="Calibri Light"/>
              </a:rPr>
              <a:t>A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V</a:t>
            </a:r>
            <a:r>
              <a:rPr lang="pt-BR"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E</a:t>
            </a:r>
            <a:r>
              <a:rPr lang="pt-BR"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L</a:t>
            </a:r>
            <a:r>
              <a:rPr lang="pt-BR" sz="130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12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(</a:t>
            </a:r>
            <a:r>
              <a:rPr lang="pt-BR" sz="1300" spc="-8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I</a:t>
            </a:r>
            <a:r>
              <a:rPr lang="pt-BR" sz="1300" spc="-10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100" dirty="0">
                <a:solidFill>
                  <a:srgbClr val="626F52"/>
                </a:solidFill>
                <a:latin typeface="Calibri Light"/>
                <a:cs typeface="Calibri Light"/>
              </a:rPr>
              <a:t>P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A</a:t>
            </a:r>
            <a:r>
              <a:rPr lang="pt-BR" sz="1300" spc="-10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G</a:t>
            </a:r>
            <a:r>
              <a:rPr lang="pt-BR" sz="1300" spc="-8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lang="pt-BR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)</a:t>
            </a:r>
            <a:endParaRPr lang="it-IT" sz="1300" spc="-5" dirty="0">
              <a:solidFill>
                <a:srgbClr val="626F52"/>
              </a:solidFill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1390015" algn="l"/>
              </a:tabLst>
            </a:pPr>
            <a:r>
              <a:rPr lang="it-IT" sz="1300" spc="-5" dirty="0">
                <a:solidFill>
                  <a:srgbClr val="626F52"/>
                </a:solidFill>
                <a:latin typeface="Calibri Light"/>
                <a:cs typeface="Calibri Light"/>
              </a:rPr>
              <a:t>	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D</a:t>
            </a:r>
            <a:r>
              <a:rPr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R</a:t>
            </a:r>
            <a:r>
              <a:rPr sz="1300" spc="-10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.</a:t>
            </a:r>
            <a:r>
              <a:rPr sz="1300" spc="10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50" dirty="0">
                <a:solidFill>
                  <a:srgbClr val="626F52"/>
                </a:solidFill>
                <a:latin typeface="Calibri Light"/>
                <a:cs typeface="Calibri Light"/>
              </a:rPr>
              <a:t>PA</a:t>
            </a:r>
            <a:r>
              <a:rPr sz="1300" spc="-9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S</a:t>
            </a:r>
            <a:r>
              <a:rPr sz="1300" spc="-9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Q</a:t>
            </a:r>
            <a:r>
              <a:rPr sz="1300" spc="-9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U</a:t>
            </a:r>
            <a:r>
              <a:rPr sz="1300" spc="-114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A</a:t>
            </a:r>
            <a:r>
              <a:rPr sz="1300" spc="-9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L</a:t>
            </a:r>
            <a:r>
              <a:rPr sz="1300" spc="-10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E</a:t>
            </a:r>
            <a:r>
              <a:rPr sz="1300" spc="3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S</a:t>
            </a:r>
            <a:r>
              <a:rPr sz="1300" spc="-9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E</a:t>
            </a:r>
            <a:r>
              <a:rPr sz="1300" spc="-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R</a:t>
            </a:r>
            <a:r>
              <a:rPr sz="1300" spc="-10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P</a:t>
            </a:r>
            <a:r>
              <a:rPr sz="1300" spc="-9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I</a:t>
            </a:r>
            <a:r>
              <a:rPr sz="1300" spc="-10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C</a:t>
            </a:r>
            <a:r>
              <a:rPr sz="1300" spc="-10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O</a:t>
            </a:r>
            <a:r>
              <a:rPr sz="1300" spc="39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(</a:t>
            </a:r>
            <a:r>
              <a:rPr sz="1300" spc="-6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L</a:t>
            </a:r>
            <a:r>
              <a:rPr sz="1300" spc="-10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A</a:t>
            </a:r>
            <a:r>
              <a:rPr sz="1300" spc="-9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P</a:t>
            </a:r>
            <a:r>
              <a:rPr sz="1300" spc="-10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T</a:t>
            </a:r>
            <a:r>
              <a:rPr sz="1300" spc="-9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050" spc="-5" dirty="0">
                <a:solidFill>
                  <a:srgbClr val="626F52"/>
                </a:solidFill>
                <a:latin typeface="Calibri Light"/>
                <a:cs typeface="Calibri Light"/>
              </a:rPr>
              <a:t>H</a:t>
            </a:r>
            <a:r>
              <a:rPr sz="1300" spc="-8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1300" spc="-5" dirty="0">
                <a:solidFill>
                  <a:srgbClr val="626F52"/>
                </a:solidFill>
                <a:latin typeface="Calibri Light"/>
                <a:cs typeface="Calibri Light"/>
              </a:rPr>
              <a:t>)</a:t>
            </a:r>
            <a:endParaRPr sz="1300" dirty="0">
              <a:latin typeface="Calibri Light"/>
              <a:cs typeface="Calibri Ligh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9792" y="12696"/>
            <a:ext cx="5626608" cy="68453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23797" y="3955795"/>
            <a:ext cx="5108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252525"/>
                </a:solidFill>
                <a:latin typeface="Calibri Light"/>
                <a:cs typeface="Calibri Light"/>
              </a:rPr>
              <a:t>Ma</a:t>
            </a:r>
            <a:r>
              <a:rPr sz="2400" spc="-80" dirty="0">
                <a:solidFill>
                  <a:srgbClr val="252525"/>
                </a:solidFill>
                <a:latin typeface="Calibri Light"/>
                <a:cs typeface="Calibri Light"/>
              </a:rPr>
              <a:t>s</a:t>
            </a:r>
            <a:r>
              <a:rPr sz="2400" spc="-70" dirty="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2400" spc="-50" dirty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2400" dirty="0">
                <a:solidFill>
                  <a:srgbClr val="252525"/>
                </a:solidFill>
                <a:latin typeface="Calibri Light"/>
                <a:cs typeface="Calibri Light"/>
              </a:rPr>
              <a:t>r</a:t>
            </a:r>
            <a:r>
              <a:rPr sz="2400" spc="-13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Calibri Light"/>
                <a:cs typeface="Calibri Light"/>
              </a:rPr>
              <a:t>S</a:t>
            </a:r>
            <a:r>
              <a:rPr sz="2400" spc="-45" dirty="0">
                <a:solidFill>
                  <a:srgbClr val="252525"/>
                </a:solidFill>
                <a:latin typeface="Calibri Light"/>
                <a:cs typeface="Calibri Light"/>
              </a:rPr>
              <a:t>tude</a:t>
            </a:r>
            <a:r>
              <a:rPr sz="2400" spc="-70" dirty="0">
                <a:solidFill>
                  <a:srgbClr val="252525"/>
                </a:solidFill>
                <a:latin typeface="Calibri Light"/>
                <a:cs typeface="Calibri Light"/>
              </a:rPr>
              <a:t>n</a:t>
            </a:r>
            <a:r>
              <a:rPr sz="2400" dirty="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2400" spc="-13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2400" dirty="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2400" spc="-11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2400" spc="-50" dirty="0">
                <a:solidFill>
                  <a:srgbClr val="252525"/>
                </a:solidFill>
                <a:latin typeface="Calibri Light"/>
                <a:cs typeface="Calibri Light"/>
              </a:rPr>
              <a:t>h</a:t>
            </a:r>
            <a:r>
              <a:rPr sz="2400" dirty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2400" spc="-11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Calibri Light"/>
                <a:cs typeface="Calibri Light"/>
              </a:rPr>
              <a:t>Uni</a:t>
            </a:r>
            <a:r>
              <a:rPr sz="2400" spc="-75" dirty="0">
                <a:solidFill>
                  <a:srgbClr val="252525"/>
                </a:solidFill>
                <a:latin typeface="Calibri Light"/>
                <a:cs typeface="Calibri Light"/>
              </a:rPr>
              <a:t>v</a:t>
            </a:r>
            <a:r>
              <a:rPr sz="2400" spc="-50" dirty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2400" spc="-100" dirty="0">
                <a:solidFill>
                  <a:srgbClr val="252525"/>
                </a:solidFill>
                <a:latin typeface="Calibri Light"/>
                <a:cs typeface="Calibri Light"/>
              </a:rPr>
              <a:t>r</a:t>
            </a:r>
            <a:r>
              <a:rPr sz="2400" spc="-55" dirty="0">
                <a:solidFill>
                  <a:srgbClr val="252525"/>
                </a:solidFill>
                <a:latin typeface="Calibri Light"/>
                <a:cs typeface="Calibri Light"/>
              </a:rPr>
              <a:t>s</a:t>
            </a:r>
            <a:r>
              <a:rPr sz="2400" spc="-50" dirty="0">
                <a:solidFill>
                  <a:srgbClr val="252525"/>
                </a:solidFill>
                <a:latin typeface="Calibri Light"/>
                <a:cs typeface="Calibri Light"/>
              </a:rPr>
              <a:t>i</a:t>
            </a:r>
            <a:r>
              <a:rPr sz="2400" spc="-45" dirty="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2400" dirty="0">
                <a:solidFill>
                  <a:srgbClr val="252525"/>
                </a:solidFill>
                <a:latin typeface="Calibri Light"/>
                <a:cs typeface="Calibri Light"/>
              </a:rPr>
              <a:t>y</a:t>
            </a:r>
            <a:r>
              <a:rPr sz="2400" spc="-14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r>
              <a:rPr sz="2400" dirty="0">
                <a:solidFill>
                  <a:srgbClr val="252525"/>
                </a:solidFill>
                <a:latin typeface="Calibri Light"/>
                <a:cs typeface="Calibri Light"/>
              </a:rPr>
              <a:t>f</a:t>
            </a:r>
            <a:r>
              <a:rPr sz="2400" spc="-11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Calibri Light"/>
                <a:cs typeface="Calibri Light"/>
              </a:rPr>
              <a:t>B</a:t>
            </a:r>
            <a:r>
              <a:rPr sz="2400" spc="-55" dirty="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r>
              <a:rPr sz="2400" spc="-50" dirty="0">
                <a:solidFill>
                  <a:srgbClr val="252525"/>
                </a:solidFill>
                <a:latin typeface="Calibri Light"/>
                <a:cs typeface="Calibri Light"/>
              </a:rPr>
              <a:t>l</a:t>
            </a:r>
            <a:r>
              <a:rPr sz="2400" spc="-55" dirty="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r>
              <a:rPr sz="2400" spc="-45" dirty="0">
                <a:solidFill>
                  <a:srgbClr val="252525"/>
                </a:solidFill>
                <a:latin typeface="Calibri Light"/>
                <a:cs typeface="Calibri Light"/>
              </a:rPr>
              <a:t>g</a:t>
            </a:r>
            <a:r>
              <a:rPr sz="2400" spc="-50" dirty="0">
                <a:solidFill>
                  <a:srgbClr val="252525"/>
                </a:solidFill>
                <a:latin typeface="Calibri Light"/>
                <a:cs typeface="Calibri Light"/>
              </a:rPr>
              <a:t>n</a:t>
            </a:r>
            <a:r>
              <a:rPr sz="2400" dirty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55" dirty="0"/>
              <a:t>Collective</a:t>
            </a:r>
            <a:r>
              <a:rPr spc="-105" dirty="0"/>
              <a:t> </a:t>
            </a:r>
            <a:r>
              <a:rPr spc="-45" dirty="0"/>
              <a:t>emission</a:t>
            </a:r>
            <a:r>
              <a:rPr spc="-90" dirty="0"/>
              <a:t> </a:t>
            </a:r>
            <a:r>
              <a:rPr spc="-60" dirty="0"/>
              <a:t>from</a:t>
            </a:r>
            <a:r>
              <a:rPr spc="-125" dirty="0"/>
              <a:t> </a:t>
            </a:r>
            <a:r>
              <a:rPr spc="-50" dirty="0"/>
              <a:t>point</a:t>
            </a:r>
            <a:r>
              <a:rPr spc="-100" dirty="0"/>
              <a:t> </a:t>
            </a:r>
            <a:r>
              <a:rPr spc="-55" dirty="0"/>
              <a:t>sources	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25CB364-68C8-7A3A-D744-4B9E6F0E0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39685"/>
            <a:ext cx="5686425" cy="36766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94526" y="2071497"/>
            <a:ext cx="4268470" cy="358713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93345" algn="just">
              <a:lnSpc>
                <a:spcPts val="1630"/>
              </a:lnSpc>
              <a:spcBef>
                <a:spcPts val="500"/>
              </a:spcBef>
            </a:pPr>
            <a:r>
              <a:rPr lang="it-IT" sz="1700" dirty="0" err="1">
                <a:solidFill>
                  <a:srgbClr val="232323"/>
                </a:solidFill>
                <a:latin typeface="Calibri Light"/>
                <a:cs typeface="Calibri Light"/>
              </a:rPr>
              <a:t>Luminosity</a:t>
            </a:r>
            <a:r>
              <a:rPr lang="it-IT" sz="1700" dirty="0">
                <a:solidFill>
                  <a:srgbClr val="232323"/>
                </a:solidFill>
                <a:latin typeface="Calibri Light"/>
                <a:cs typeface="Calibri Light"/>
              </a:rPr>
              <a:t> </a:t>
            </a:r>
            <a:r>
              <a:rPr lang="it-IT" sz="1700" dirty="0" err="1">
                <a:solidFill>
                  <a:srgbClr val="232323"/>
                </a:solidFill>
                <a:latin typeface="Calibri Light"/>
                <a:cs typeface="Calibri Light"/>
              </a:rPr>
              <a:t>Function</a:t>
            </a:r>
            <a:r>
              <a:rPr lang="it-IT" sz="1700" dirty="0">
                <a:solidFill>
                  <a:srgbClr val="232323"/>
                </a:solidFill>
                <a:latin typeface="Calibri Light"/>
                <a:cs typeface="Calibri Light"/>
              </a:rPr>
              <a:t> </a:t>
            </a:r>
            <a:r>
              <a:rPr lang="it-IT" sz="1700" dirty="0" err="1">
                <a:solidFill>
                  <a:srgbClr val="232323"/>
                </a:solidFill>
                <a:latin typeface="Calibri Light"/>
                <a:cs typeface="Calibri Light"/>
              </a:rPr>
              <a:t>is</a:t>
            </a:r>
            <a:r>
              <a:rPr lang="it-IT" sz="1700" dirty="0">
                <a:solidFill>
                  <a:srgbClr val="232323"/>
                </a:solidFill>
                <a:latin typeface="Calibri Light"/>
                <a:cs typeface="Calibri Light"/>
              </a:rPr>
              <a:t> a </a:t>
            </a:r>
            <a:r>
              <a:rPr lang="it-IT" sz="1700" dirty="0" err="1">
                <a:solidFill>
                  <a:srgbClr val="232323"/>
                </a:solidFill>
                <a:latin typeface="Calibri Light"/>
                <a:cs typeface="Calibri Light"/>
              </a:rPr>
              <a:t>distribution</a:t>
            </a:r>
            <a:r>
              <a:rPr lang="it-IT" sz="1700" dirty="0">
                <a:solidFill>
                  <a:srgbClr val="232323"/>
                </a:solidFill>
                <a:latin typeface="Calibri Light"/>
                <a:cs typeface="Calibri Light"/>
              </a:rPr>
              <a:t> of sources per </a:t>
            </a:r>
            <a:r>
              <a:rPr lang="it-IT" sz="1700" dirty="0" err="1">
                <a:solidFill>
                  <a:srgbClr val="232323"/>
                </a:solidFill>
                <a:latin typeface="Calibri Light"/>
                <a:cs typeface="Calibri Light"/>
              </a:rPr>
              <a:t>luminosity</a:t>
            </a:r>
            <a:r>
              <a:rPr lang="it-IT" sz="1700" dirty="0">
                <a:solidFill>
                  <a:srgbClr val="232323"/>
                </a:solidFill>
                <a:latin typeface="Calibri Light"/>
                <a:cs typeface="Calibri Light"/>
              </a:rPr>
              <a:t> </a:t>
            </a:r>
            <a:r>
              <a:rPr lang="it-IT" sz="1700" dirty="0" err="1">
                <a:solidFill>
                  <a:srgbClr val="232323"/>
                </a:solidFill>
                <a:latin typeface="Calibri Light"/>
                <a:cs typeface="Calibri Light"/>
              </a:rPr>
              <a:t>interval</a:t>
            </a:r>
            <a:endParaRPr sz="1700" dirty="0">
              <a:latin typeface="Calibri Light"/>
              <a:cs typeface="Calibri Light"/>
            </a:endParaRPr>
          </a:p>
          <a:p>
            <a:pPr marL="12700" marR="6350">
              <a:lnSpc>
                <a:spcPct val="80000"/>
              </a:lnSpc>
              <a:spcBef>
                <a:spcPts val="1400"/>
              </a:spcBef>
            </a:pPr>
            <a:r>
              <a:rPr lang="it-IT" sz="1700" spc="-5" dirty="0">
                <a:solidFill>
                  <a:srgbClr val="232323"/>
                </a:solidFill>
                <a:latin typeface="Calibri Light"/>
                <a:cs typeface="Calibri Light"/>
              </a:rPr>
              <a:t>From the </a:t>
            </a:r>
            <a:r>
              <a:rPr lang="it-IT" sz="1700" spc="-5" dirty="0" err="1">
                <a:solidFill>
                  <a:srgbClr val="232323"/>
                </a:solidFill>
                <a:latin typeface="Calibri Light"/>
                <a:cs typeface="Calibri Light"/>
              </a:rPr>
              <a:t>distance</a:t>
            </a:r>
            <a:r>
              <a:rPr lang="it-IT" sz="1700" spc="-5" dirty="0">
                <a:solidFill>
                  <a:srgbClr val="232323"/>
                </a:solidFill>
                <a:latin typeface="Calibri Light"/>
                <a:cs typeface="Calibri Light"/>
              </a:rPr>
              <a:t> of the sources and the </a:t>
            </a:r>
            <a:r>
              <a:rPr lang="it-IT" sz="1700" spc="-5" dirty="0" err="1">
                <a:solidFill>
                  <a:srgbClr val="232323"/>
                </a:solidFill>
                <a:latin typeface="Calibri Light"/>
                <a:cs typeface="Calibri Light"/>
              </a:rPr>
              <a:t>luminosity</a:t>
            </a:r>
            <a:r>
              <a:rPr lang="it-IT" sz="1700" spc="-5" dirty="0">
                <a:solidFill>
                  <a:srgbClr val="232323"/>
                </a:solidFill>
                <a:latin typeface="Calibri Light"/>
                <a:cs typeface="Calibri Light"/>
              </a:rPr>
              <a:t> </a:t>
            </a:r>
            <a:r>
              <a:rPr lang="it-IT" sz="1700" spc="-5" dirty="0" err="1">
                <a:solidFill>
                  <a:srgbClr val="232323"/>
                </a:solidFill>
                <a:latin typeface="Calibri Light"/>
                <a:cs typeface="Calibri Light"/>
              </a:rPr>
              <a:t>function</a:t>
            </a:r>
            <a:r>
              <a:rPr lang="it-IT" sz="1700" spc="-5" dirty="0">
                <a:solidFill>
                  <a:srgbClr val="232323"/>
                </a:solidFill>
                <a:latin typeface="Calibri Light"/>
                <a:cs typeface="Calibri Light"/>
              </a:rPr>
              <a:t>, </a:t>
            </a:r>
            <a:r>
              <a:rPr lang="it-IT" sz="1700" spc="-5" dirty="0" err="1">
                <a:solidFill>
                  <a:srgbClr val="232323"/>
                </a:solidFill>
                <a:latin typeface="Calibri Light"/>
                <a:cs typeface="Calibri Light"/>
              </a:rPr>
              <a:t>we</a:t>
            </a:r>
            <a:r>
              <a:rPr lang="it-IT" sz="1700" spc="-5" dirty="0">
                <a:solidFill>
                  <a:srgbClr val="232323"/>
                </a:solidFill>
                <a:latin typeface="Calibri Light"/>
                <a:cs typeface="Calibri Light"/>
              </a:rPr>
              <a:t> can derive the </a:t>
            </a:r>
            <a:r>
              <a:rPr lang="it-IT" sz="1700" spc="-5" dirty="0" err="1">
                <a:solidFill>
                  <a:srgbClr val="232323"/>
                </a:solidFill>
                <a:latin typeface="Calibri Light"/>
                <a:cs typeface="Calibri Light"/>
              </a:rPr>
              <a:t>flux</a:t>
            </a:r>
            <a:endParaRPr lang="it-IT" sz="17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it-IT" sz="1800" b="0" i="0" u="none" strike="noStrike" dirty="0">
                <a:latin typeface="Inherited"/>
              </a:rPr>
              <a:t> </a:t>
            </a:r>
            <a:r>
              <a:rPr lang="it-IT" sz="1800" b="0" i="0" u="none" strike="noStrike" dirty="0" err="1">
                <a:latin typeface="Inherited"/>
              </a:rPr>
              <a:t>Flux</a:t>
            </a:r>
            <a:r>
              <a:rPr lang="it-IT" sz="1800" b="0" i="0" u="none" strike="noStrike" dirty="0">
                <a:latin typeface="Inherited"/>
              </a:rPr>
              <a:t>=</a:t>
            </a:r>
            <a:r>
              <a:rPr lang="it-IT" sz="1800" b="0" i="0" u="none" strike="noStrike" dirty="0" err="1">
                <a:latin typeface="Inherited"/>
              </a:rPr>
              <a:t>Luminosity</a:t>
            </a:r>
            <a:r>
              <a:rPr lang="it-IT" sz="1800" b="0" i="0" u="none" strike="noStrike" dirty="0">
                <a:latin typeface="Inherited"/>
              </a:rPr>
              <a:t>/4 </a:t>
            </a:r>
            <a:r>
              <a:rPr lang="el-GR" sz="1800" b="0" i="0" u="none" strike="noStrike" dirty="0">
                <a:latin typeface="Inherited"/>
              </a:rPr>
              <a:t>π</a:t>
            </a:r>
            <a:r>
              <a:rPr lang="it-IT" sz="1800" b="0" i="0" u="none" strike="noStrike" dirty="0">
                <a:latin typeface="Inherited"/>
              </a:rPr>
              <a:t>d</a:t>
            </a:r>
            <a:r>
              <a:rPr lang="it-IT" sz="1800" b="0" i="0" u="none" strike="noStrike" baseline="30000" dirty="0">
                <a:latin typeface="Inherited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it-IT" sz="1700" dirty="0" err="1">
                <a:solidFill>
                  <a:srgbClr val="232323"/>
                </a:solidFill>
                <a:latin typeface="Calibri Light"/>
                <a:cs typeface="Calibri Light"/>
              </a:rPr>
              <a:t>We</a:t>
            </a:r>
            <a:r>
              <a:rPr lang="it-IT" sz="1700" dirty="0">
                <a:solidFill>
                  <a:srgbClr val="232323"/>
                </a:solidFill>
                <a:latin typeface="Calibri Light"/>
                <a:cs typeface="Calibri Light"/>
              </a:rPr>
              <a:t> can </a:t>
            </a:r>
            <a:r>
              <a:rPr lang="it-IT" sz="1700" dirty="0" err="1">
                <a:solidFill>
                  <a:srgbClr val="232323"/>
                </a:solidFill>
                <a:latin typeface="Calibri Light"/>
                <a:cs typeface="Calibri Light"/>
              </a:rPr>
              <a:t>then</a:t>
            </a:r>
            <a:r>
              <a:rPr lang="it-IT" sz="1700" dirty="0">
                <a:solidFill>
                  <a:srgbClr val="232323"/>
                </a:solidFill>
                <a:latin typeface="Calibri Light"/>
                <a:cs typeface="Calibri Light"/>
              </a:rPr>
              <a:t> compare to the </a:t>
            </a:r>
            <a:r>
              <a:rPr lang="it-IT" sz="1700" dirty="0" err="1">
                <a:solidFill>
                  <a:srgbClr val="232323"/>
                </a:solidFill>
                <a:latin typeface="Calibri Light"/>
                <a:cs typeface="Calibri Light"/>
              </a:rPr>
              <a:t>threshold</a:t>
            </a:r>
            <a:r>
              <a:rPr lang="it-IT" sz="1700" dirty="0">
                <a:solidFill>
                  <a:srgbClr val="232323"/>
                </a:solidFill>
                <a:latin typeface="Calibri Light"/>
                <a:cs typeface="Calibri Light"/>
              </a:rPr>
              <a:t> for the </a:t>
            </a:r>
            <a:r>
              <a:rPr lang="it-IT" sz="1700" dirty="0" err="1">
                <a:solidFill>
                  <a:srgbClr val="232323"/>
                </a:solidFill>
                <a:latin typeface="Calibri Light"/>
                <a:cs typeface="Calibri Light"/>
              </a:rPr>
              <a:t>flux</a:t>
            </a:r>
            <a:r>
              <a:rPr lang="it-IT" sz="1700" dirty="0">
                <a:solidFill>
                  <a:srgbClr val="232323"/>
                </a:solidFill>
                <a:latin typeface="Calibri Light"/>
                <a:cs typeface="Calibri Light"/>
              </a:rPr>
              <a:t> from </a:t>
            </a:r>
            <a:r>
              <a:rPr lang="it-IT" sz="1700" dirty="0" err="1">
                <a:solidFill>
                  <a:srgbClr val="232323"/>
                </a:solidFill>
                <a:latin typeface="Calibri Light"/>
                <a:cs typeface="Calibri Light"/>
              </a:rPr>
              <a:t>FermiLAT</a:t>
            </a:r>
            <a:endParaRPr lang="it-IT" sz="1700" dirty="0">
              <a:solidFill>
                <a:srgbClr val="232323"/>
              </a:solidFill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it-IT" sz="1700" dirty="0">
                <a:solidFill>
                  <a:srgbClr val="232323"/>
                </a:solidFill>
                <a:latin typeface="Calibri Light"/>
                <a:cs typeface="Calibri Light"/>
              </a:rPr>
              <a:t>Project:</a:t>
            </a:r>
          </a:p>
          <a:p>
            <a:pPr marL="12700">
              <a:spcBef>
                <a:spcPts val="994"/>
              </a:spcBef>
            </a:pPr>
            <a:r>
              <a:rPr lang="en-US" sz="1800" spc="-10" dirty="0">
                <a:solidFill>
                  <a:srgbClr val="232323"/>
                </a:solidFill>
                <a:latin typeface="Calibri Light"/>
                <a:cs typeface="Calibri Light"/>
              </a:rPr>
              <a:t>For </a:t>
            </a:r>
            <a:r>
              <a:rPr lang="en-US" sz="1800" spc="-5" dirty="0">
                <a:solidFill>
                  <a:srgbClr val="232323"/>
                </a:solidFill>
                <a:latin typeface="Calibri Light"/>
                <a:cs typeface="Calibri Light"/>
              </a:rPr>
              <a:t>three </a:t>
            </a:r>
            <a:r>
              <a:rPr lang="en-US" sz="1800" dirty="0">
                <a:solidFill>
                  <a:srgbClr val="232323"/>
                </a:solidFill>
                <a:latin typeface="Calibri Light"/>
                <a:cs typeface="Calibri Light"/>
              </a:rPr>
              <a:t>benchmarks </a:t>
            </a:r>
            <a:r>
              <a:rPr lang="en-US" sz="1800" spc="5" dirty="0">
                <a:solidFill>
                  <a:srgbClr val="232323"/>
                </a:solidFill>
                <a:latin typeface="Calibri Light"/>
                <a:cs typeface="Calibri Light"/>
              </a:rPr>
              <a:t> </a:t>
            </a:r>
            <a:r>
              <a:rPr lang="en-US" sz="1800" dirty="0">
                <a:solidFill>
                  <a:srgbClr val="232323"/>
                </a:solidFill>
                <a:latin typeface="Calibri Light"/>
                <a:cs typeface="Calibri Light"/>
              </a:rPr>
              <a:t>luminosity function, </a:t>
            </a:r>
            <a:r>
              <a:rPr lang="en-US" sz="1800" spc="5" dirty="0">
                <a:solidFill>
                  <a:srgbClr val="232323"/>
                </a:solidFill>
                <a:latin typeface="Calibri Light"/>
                <a:cs typeface="Calibri Light"/>
              </a:rPr>
              <a:t> </a:t>
            </a:r>
            <a:r>
              <a:rPr lang="en-US" sz="1800" spc="-10" dirty="0">
                <a:solidFill>
                  <a:srgbClr val="232323"/>
                </a:solidFill>
                <a:latin typeface="Calibri Light"/>
                <a:cs typeface="Calibri Light"/>
              </a:rPr>
              <a:t>reproduce</a:t>
            </a:r>
            <a:r>
              <a:rPr lang="en-US" sz="1800" spc="-55" dirty="0">
                <a:solidFill>
                  <a:srgbClr val="232323"/>
                </a:solidFill>
                <a:latin typeface="Calibri Light"/>
                <a:cs typeface="Calibri Light"/>
              </a:rPr>
              <a:t> </a:t>
            </a:r>
            <a:r>
              <a:rPr lang="en-US" sz="1800" dirty="0">
                <a:solidFill>
                  <a:srgbClr val="232323"/>
                </a:solidFill>
                <a:latin typeface="Calibri Light"/>
                <a:cs typeface="Calibri Light"/>
              </a:rPr>
              <a:t>number</a:t>
            </a:r>
            <a:r>
              <a:rPr lang="en-US" sz="1800" spc="-50" dirty="0">
                <a:solidFill>
                  <a:srgbClr val="232323"/>
                </a:solidFill>
                <a:latin typeface="Calibri Light"/>
                <a:cs typeface="Calibri Light"/>
              </a:rPr>
              <a:t> </a:t>
            </a:r>
            <a:r>
              <a:rPr lang="en-US" sz="1800" spc="-5" dirty="0">
                <a:solidFill>
                  <a:srgbClr val="232323"/>
                </a:solidFill>
                <a:latin typeface="Calibri Light"/>
                <a:cs typeface="Calibri Light"/>
              </a:rPr>
              <a:t>of</a:t>
            </a:r>
            <a:r>
              <a:rPr lang="en-US" sz="1800" spc="-20" dirty="0">
                <a:solidFill>
                  <a:srgbClr val="232323"/>
                </a:solidFill>
                <a:latin typeface="Calibri Light"/>
                <a:cs typeface="Calibri Light"/>
              </a:rPr>
              <a:t> </a:t>
            </a:r>
            <a:r>
              <a:rPr lang="en-US" sz="1800" spc="-5" dirty="0">
                <a:solidFill>
                  <a:srgbClr val="232323"/>
                </a:solidFill>
                <a:latin typeface="Calibri Light"/>
                <a:cs typeface="Calibri Light"/>
              </a:rPr>
              <a:t>point </a:t>
            </a:r>
            <a:r>
              <a:rPr lang="en-US" sz="1800" spc="-434" dirty="0">
                <a:solidFill>
                  <a:srgbClr val="232323"/>
                </a:solidFill>
                <a:latin typeface="Calibri Light"/>
                <a:cs typeface="Calibri Light"/>
              </a:rPr>
              <a:t> </a:t>
            </a:r>
            <a:r>
              <a:rPr lang="en-US" sz="1800" spc="-5" dirty="0">
                <a:solidFill>
                  <a:srgbClr val="232323"/>
                </a:solidFill>
                <a:latin typeface="Calibri Light"/>
                <a:cs typeface="Calibri Light"/>
              </a:rPr>
              <a:t>sources</a:t>
            </a:r>
            <a:endParaRPr lang="en-US" sz="18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endParaRPr lang="it-IT" sz="1700" dirty="0">
              <a:solidFill>
                <a:srgbClr val="232323"/>
              </a:solidFill>
              <a:latin typeface="Calibri Light"/>
              <a:cs typeface="Calibri Light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06209B85-D71A-8294-61F4-647BB5C05FB0}"/>
              </a:ext>
            </a:extLst>
          </p:cNvPr>
          <p:cNvSpPr txBox="1"/>
          <p:nvPr/>
        </p:nvSpPr>
        <p:spPr>
          <a:xfrm>
            <a:off x="5029580" y="6439915"/>
            <a:ext cx="1492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Francesco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Xotta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3930D9A3-656C-3914-DECE-224010BE855A}"/>
              </a:ext>
            </a:extLst>
          </p:cNvPr>
          <p:cNvSpPr txBox="1"/>
          <p:nvPr/>
        </p:nvSpPr>
        <p:spPr>
          <a:xfrm>
            <a:off x="10332846" y="6439915"/>
            <a:ext cx="4301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800" dirty="0">
                <a:latin typeface="Calibri"/>
                <a:cs typeface="Calibri"/>
              </a:rPr>
              <a:t>10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18890D-9C87-E857-BB7F-C42A5A8F6CB8}"/>
              </a:ext>
            </a:extLst>
          </p:cNvPr>
          <p:cNvSpPr txBox="1"/>
          <p:nvPr/>
        </p:nvSpPr>
        <p:spPr>
          <a:xfrm>
            <a:off x="1143000" y="5620368"/>
            <a:ext cx="6098344" cy="64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19710">
              <a:lnSpc>
                <a:spcPts val="2160"/>
              </a:lnSpc>
              <a:spcBef>
                <a:spcPts val="375"/>
              </a:spcBef>
            </a:pPr>
            <a:r>
              <a:rPr lang="en-US" sz="1800" dirty="0">
                <a:solidFill>
                  <a:srgbClr val="404040"/>
                </a:solidFill>
                <a:latin typeface="Calibri Light"/>
                <a:cs typeface="Calibri Light"/>
              </a:rPr>
              <a:t>‘Luminosity functions </a:t>
            </a:r>
            <a:r>
              <a:rPr lang="en-US" sz="1800" spc="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libri Light"/>
                <a:cs typeface="Calibri Light"/>
              </a:rPr>
              <a:t>consistent </a:t>
            </a:r>
            <a:r>
              <a:rPr lang="en-US" sz="1800" dirty="0">
                <a:solidFill>
                  <a:srgbClr val="404040"/>
                </a:solidFill>
                <a:latin typeface="Calibri Light"/>
                <a:cs typeface="Calibri Light"/>
              </a:rPr>
              <a:t>with a </a:t>
            </a:r>
            <a:r>
              <a:rPr lang="en-US" sz="1800" spc="-5" dirty="0">
                <a:solidFill>
                  <a:srgbClr val="404040"/>
                </a:solidFill>
                <a:latin typeface="Calibri Light"/>
                <a:cs typeface="Calibri Light"/>
              </a:rPr>
              <a:t>pulsar- </a:t>
            </a:r>
            <a:r>
              <a:rPr lang="en-US" sz="18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 Light"/>
                <a:cs typeface="Calibri Light"/>
              </a:rPr>
              <a:t>dominated </a:t>
            </a:r>
            <a:r>
              <a:rPr lang="en-US" sz="1800" dirty="0">
                <a:solidFill>
                  <a:srgbClr val="404040"/>
                </a:solidFill>
                <a:latin typeface="Calibri Light"/>
                <a:cs typeface="Calibri Light"/>
              </a:rPr>
              <a:t>Galactic </a:t>
            </a:r>
            <a:r>
              <a:rPr lang="en-US" sz="1800" spc="-5" dirty="0">
                <a:solidFill>
                  <a:srgbClr val="404040"/>
                </a:solidFill>
                <a:latin typeface="Calibri Light"/>
                <a:cs typeface="Calibri Light"/>
              </a:rPr>
              <a:t>Center </a:t>
            </a:r>
            <a:r>
              <a:rPr lang="en-US" sz="1800" spc="-44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libri Light"/>
                <a:cs typeface="Calibri Light"/>
              </a:rPr>
              <a:t>Excess’</a:t>
            </a:r>
            <a:r>
              <a:rPr lang="en-US" sz="1800" spc="-7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libri Light"/>
                <a:cs typeface="Calibri Light"/>
              </a:rPr>
              <a:t>(</a:t>
            </a:r>
            <a:r>
              <a:rPr lang="en-US" sz="1800" dirty="0" err="1">
                <a:solidFill>
                  <a:srgbClr val="404040"/>
                </a:solidFill>
                <a:latin typeface="Calibri Light"/>
                <a:cs typeface="Calibri Light"/>
              </a:rPr>
              <a:t>Arxiv</a:t>
            </a:r>
            <a:r>
              <a:rPr lang="en-US" sz="1800" dirty="0">
                <a:solidFill>
                  <a:srgbClr val="404040"/>
                </a:solidFill>
                <a:latin typeface="Calibri Light"/>
                <a:cs typeface="Calibri Light"/>
              </a:rPr>
              <a:t>:</a:t>
            </a:r>
            <a:r>
              <a:rPr lang="en-US" sz="1800" spc="-6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1800" dirty="0">
                <a:solidFill>
                  <a:srgbClr val="232323"/>
                </a:solidFill>
                <a:latin typeface="Calibri Light"/>
                <a:cs typeface="Calibri Light"/>
              </a:rPr>
              <a:t>2112.09699)</a:t>
            </a:r>
            <a:endParaRPr lang="en-US" sz="1800" dirty="0">
              <a:latin typeface="Calibri Light"/>
              <a:cs typeface="Calibri Light"/>
            </a:endParaRPr>
          </a:p>
        </p:txBody>
      </p:sp>
      <p:pic>
        <p:nvPicPr>
          <p:cNvPr id="6" name="object 8">
            <a:extLst>
              <a:ext uri="{FF2B5EF4-FFF2-40B4-BE49-F238E27FC236}">
                <a16:creationId xmlns:a16="http://schemas.microsoft.com/office/drawing/2014/main" id="{1E3F4223-18CD-4D86-2B9B-4CBD7A2B258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3294" y="341463"/>
            <a:ext cx="250414" cy="290779"/>
          </a:xfrm>
          <a:prstGeom prst="rect">
            <a:avLst/>
          </a:prstGeom>
        </p:spPr>
      </p:pic>
      <p:sp>
        <p:nvSpPr>
          <p:cNvPr id="7" name="object 9">
            <a:extLst>
              <a:ext uri="{FF2B5EF4-FFF2-40B4-BE49-F238E27FC236}">
                <a16:creationId xmlns:a16="http://schemas.microsoft.com/office/drawing/2014/main" id="{5D11D993-6AEA-3C3E-8777-1A0BBD3E9E0B}"/>
              </a:ext>
            </a:extLst>
          </p:cNvPr>
          <p:cNvSpPr txBox="1"/>
          <p:nvPr/>
        </p:nvSpPr>
        <p:spPr>
          <a:xfrm>
            <a:off x="8829802" y="360933"/>
            <a:ext cx="7416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May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21B832A-03CF-31CB-F76F-516DFA9F2D0F}"/>
              </a:ext>
            </a:extLst>
          </p:cNvPr>
          <p:cNvSpPr txBox="1"/>
          <p:nvPr/>
        </p:nvSpPr>
        <p:spPr>
          <a:xfrm>
            <a:off x="2209800" y="237461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lang="it-IT" sz="1800" dirty="0">
                <a:solidFill>
                  <a:srgbClr val="FF0000"/>
                </a:solidFill>
                <a:latin typeface="Calibri"/>
                <a:cs typeface="Calibri"/>
              </a:rPr>
              <a:t>3.6e5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ADD539B-4051-9D22-48B1-6859E92DEE58}"/>
              </a:ext>
            </a:extLst>
          </p:cNvPr>
          <p:cNvSpPr txBox="1"/>
          <p:nvPr/>
        </p:nvSpPr>
        <p:spPr>
          <a:xfrm>
            <a:off x="2209800" y="376563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lang="it-IT" sz="1800" spc="-5" dirty="0">
                <a:solidFill>
                  <a:schemeClr val="accent6"/>
                </a:solidFill>
                <a:latin typeface="Calibri"/>
                <a:cs typeface="Calibri"/>
              </a:rPr>
              <a:t>670</a:t>
            </a:r>
            <a:endParaRPr lang="it-IT" sz="1800" dirty="0">
              <a:solidFill>
                <a:schemeClr val="accent6"/>
              </a:solidFill>
              <a:latin typeface="Calibri"/>
              <a:cs typeface="Calibri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C77B7CC-6E8A-F324-DD12-E6943ECE9749}"/>
              </a:ext>
            </a:extLst>
          </p:cNvPr>
          <p:cNvSpPr txBox="1"/>
          <p:nvPr/>
        </p:nvSpPr>
        <p:spPr>
          <a:xfrm>
            <a:off x="2209800" y="289771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lang="it-IT" sz="18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2.7e4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510AC7-C9DC-F501-FD0C-6356B03A24E7}"/>
              </a:ext>
            </a:extLst>
          </p:cNvPr>
          <p:cNvSpPr txBox="1"/>
          <p:nvPr/>
        </p:nvSpPr>
        <p:spPr>
          <a:xfrm>
            <a:off x="4038600" y="344240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710">
              <a:lnSpc>
                <a:spcPct val="100000"/>
              </a:lnSpc>
              <a:spcBef>
                <a:spcPts val="245"/>
              </a:spcBef>
            </a:pPr>
            <a:r>
              <a:rPr lang="it-IT" sz="18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130</a:t>
            </a:r>
            <a:endParaRPr lang="it-IT" sz="18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CDA0FAC-0637-ACBF-E208-9BD65B7C10D5}"/>
              </a:ext>
            </a:extLst>
          </p:cNvPr>
          <p:cNvSpPr txBox="1"/>
          <p:nvPr/>
        </p:nvSpPr>
        <p:spPr>
          <a:xfrm>
            <a:off x="4047978" y="294128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710">
              <a:lnSpc>
                <a:spcPct val="100000"/>
              </a:lnSpc>
              <a:spcBef>
                <a:spcPts val="244"/>
              </a:spcBef>
            </a:pPr>
            <a:r>
              <a:rPr lang="it-IT" sz="18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310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201E921-9A9A-AD77-761D-B25ECF254C1F}"/>
              </a:ext>
            </a:extLst>
          </p:cNvPr>
          <p:cNvSpPr txBox="1"/>
          <p:nvPr/>
        </p:nvSpPr>
        <p:spPr>
          <a:xfrm>
            <a:off x="4152313" y="414351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spc="-5" dirty="0">
                <a:solidFill>
                  <a:srgbClr val="FF0000"/>
                </a:solidFill>
                <a:latin typeface="Calibri"/>
                <a:cs typeface="Calibri"/>
              </a:rPr>
              <a:t>60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F6DC1A73-76E6-D34E-7472-9F7D6E65BA14}"/>
              </a:ext>
            </a:extLst>
          </p:cNvPr>
          <p:cNvSpPr txBox="1"/>
          <p:nvPr/>
        </p:nvSpPr>
        <p:spPr>
          <a:xfrm>
            <a:off x="6955595" y="5388505"/>
            <a:ext cx="4659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https://github.com/X0774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7913D4E-557D-F504-0C23-60C32759A990}"/>
              </a:ext>
            </a:extLst>
          </p:cNvPr>
          <p:cNvSpPr txBox="1"/>
          <p:nvPr/>
        </p:nvSpPr>
        <p:spPr>
          <a:xfrm>
            <a:off x="4547163" y="180021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u="sng" dirty="0" err="1">
                <a:solidFill>
                  <a:srgbClr val="232323"/>
                </a:solidFill>
                <a:latin typeface="Calibri Light"/>
                <a:cs typeface="Calibri Light"/>
              </a:rPr>
              <a:t>Resolved</a:t>
            </a:r>
            <a:r>
              <a:rPr lang="it-IT" u="sng" dirty="0">
                <a:solidFill>
                  <a:srgbClr val="232323"/>
                </a:solidFill>
                <a:latin typeface="Calibri Light"/>
                <a:cs typeface="Calibri Light"/>
              </a:rPr>
              <a:t> Sources</a:t>
            </a:r>
            <a:endParaRPr lang="it-IT" u="sng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3CC0404-D4BD-447C-9919-F2F2320784D2}"/>
              </a:ext>
            </a:extLst>
          </p:cNvPr>
          <p:cNvSpPr txBox="1"/>
          <p:nvPr/>
        </p:nvSpPr>
        <p:spPr>
          <a:xfrm>
            <a:off x="1524000" y="182884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u="sng" dirty="0" err="1">
                <a:solidFill>
                  <a:srgbClr val="232323"/>
                </a:solidFill>
                <a:latin typeface="Calibri Light"/>
                <a:cs typeface="Calibri Light"/>
              </a:rPr>
              <a:t>Unresolved</a:t>
            </a:r>
            <a:r>
              <a:rPr lang="it-IT" sz="1800" u="sng" dirty="0">
                <a:solidFill>
                  <a:srgbClr val="232323"/>
                </a:solidFill>
                <a:latin typeface="Calibri Light"/>
                <a:cs typeface="Calibri Light"/>
              </a:rPr>
              <a:t> Sources</a:t>
            </a:r>
            <a:endParaRPr lang="it-IT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0984" y="3183150"/>
            <a:ext cx="4109046" cy="29695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4036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Globular</a:t>
            </a:r>
            <a:r>
              <a:rPr u="none" spc="-140" dirty="0"/>
              <a:t> </a:t>
            </a:r>
            <a:r>
              <a:rPr u="none" spc="-70" dirty="0"/>
              <a:t>clusters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Francesco</a:t>
            </a:r>
            <a:r>
              <a:rPr spc="-60" dirty="0"/>
              <a:t> </a:t>
            </a:r>
            <a:r>
              <a:rPr spc="-20" dirty="0"/>
              <a:t>Xotta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307446" y="6497065"/>
            <a:ext cx="30797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r>
              <a:rPr lang="it-IT" sz="1800" dirty="0">
                <a:latin typeface="Calibri"/>
                <a:cs typeface="Calibri"/>
              </a:rPr>
              <a:t>11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pc="-15" dirty="0"/>
              <a:t>It’s </a:t>
            </a:r>
            <a:r>
              <a:rPr spc="-10" dirty="0"/>
              <a:t>hard</a:t>
            </a:r>
            <a:r>
              <a:rPr dirty="0"/>
              <a:t>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5" dirty="0"/>
              <a:t>obtain</a:t>
            </a:r>
            <a:r>
              <a:rPr spc="-10" dirty="0"/>
              <a:t> more</a:t>
            </a:r>
            <a:r>
              <a:rPr spc="5" dirty="0"/>
              <a:t> </a:t>
            </a:r>
            <a:r>
              <a:rPr spc="-10" dirty="0"/>
              <a:t>information</a:t>
            </a:r>
            <a:r>
              <a:rPr spc="-5" dirty="0"/>
              <a:t> on</a:t>
            </a:r>
            <a:r>
              <a:rPr dirty="0"/>
              <a:t> </a:t>
            </a:r>
            <a:r>
              <a:rPr spc="-10" dirty="0"/>
              <a:t>source</a:t>
            </a:r>
            <a:r>
              <a:rPr dirty="0"/>
              <a:t> </a:t>
            </a:r>
            <a:r>
              <a:rPr spc="-5" dirty="0"/>
              <a:t>population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Galactic</a:t>
            </a:r>
            <a:r>
              <a:rPr spc="25" dirty="0"/>
              <a:t> </a:t>
            </a:r>
            <a:r>
              <a:rPr spc="-35" dirty="0"/>
              <a:t>center.</a:t>
            </a:r>
          </a:p>
          <a:p>
            <a:pPr marL="12700" marR="5080">
              <a:lnSpc>
                <a:spcPts val="2160"/>
              </a:lnSpc>
              <a:spcBef>
                <a:spcPts val="1440"/>
              </a:spcBef>
            </a:pPr>
            <a:r>
              <a:rPr b="1" spc="-10" dirty="0">
                <a:latin typeface="Calibri"/>
                <a:cs typeface="Calibri"/>
              </a:rPr>
              <a:t>Why?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spc="-5" dirty="0"/>
              <a:t>Globular</a:t>
            </a:r>
            <a:r>
              <a:rPr spc="10" dirty="0"/>
              <a:t> </a:t>
            </a:r>
            <a:r>
              <a:rPr spc="-15" dirty="0"/>
              <a:t>clusters</a:t>
            </a:r>
            <a:r>
              <a:rPr spc="35" dirty="0"/>
              <a:t> </a:t>
            </a:r>
            <a:r>
              <a:rPr spc="-10" dirty="0"/>
              <a:t>host</a:t>
            </a:r>
            <a:r>
              <a:rPr spc="20" dirty="0"/>
              <a:t> </a:t>
            </a:r>
            <a:r>
              <a:rPr spc="-10" dirty="0"/>
              <a:t>large</a:t>
            </a:r>
            <a:r>
              <a:rPr spc="-5" dirty="0"/>
              <a:t> populations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compact</a:t>
            </a:r>
            <a:r>
              <a:rPr spc="10" dirty="0"/>
              <a:t> </a:t>
            </a:r>
            <a:r>
              <a:rPr spc="-5" dirty="0"/>
              <a:t>objects,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15" dirty="0"/>
              <a:t>gamma-ray</a:t>
            </a:r>
            <a:r>
              <a:rPr spc="10" dirty="0"/>
              <a:t> </a:t>
            </a:r>
            <a:r>
              <a:rPr spc="-5" dirty="0"/>
              <a:t>emissions </a:t>
            </a:r>
            <a:r>
              <a:rPr spc="-440" dirty="0"/>
              <a:t> </a:t>
            </a:r>
            <a:r>
              <a:rPr spc="-5" dirty="0"/>
              <a:t>coming</a:t>
            </a:r>
            <a:r>
              <a:rPr spc="-20" dirty="0"/>
              <a:t> </a:t>
            </a:r>
            <a:r>
              <a:rPr spc="-15" dirty="0"/>
              <a:t>from</a:t>
            </a:r>
            <a:r>
              <a:rPr spc="5" dirty="0"/>
              <a:t> </a:t>
            </a:r>
            <a:r>
              <a:rPr spc="-10" dirty="0"/>
              <a:t>MSPs</a:t>
            </a: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b="1" spc="-5" dirty="0">
                <a:latin typeface="Calibri"/>
                <a:cs typeface="Calibri"/>
              </a:rPr>
              <a:t>How?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32323"/>
                </a:solidFill>
                <a:latin typeface="Segoe UI"/>
                <a:cs typeface="Segoe UI"/>
              </a:rPr>
              <a:t>Multi-wavelength</a:t>
            </a:r>
            <a:r>
              <a:rPr spc="15" dirty="0">
                <a:solidFill>
                  <a:srgbClr val="232323"/>
                </a:solidFill>
                <a:latin typeface="Segoe UI"/>
                <a:cs typeface="Segoe UI"/>
              </a:rPr>
              <a:t> </a:t>
            </a:r>
            <a:r>
              <a:rPr dirty="0">
                <a:solidFill>
                  <a:srgbClr val="232323"/>
                </a:solidFill>
                <a:latin typeface="Segoe UI"/>
                <a:cs typeface="Segoe UI"/>
              </a:rPr>
              <a:t>study</a:t>
            </a:r>
            <a:r>
              <a:rPr spc="-25" dirty="0">
                <a:solidFill>
                  <a:srgbClr val="232323"/>
                </a:solidFill>
                <a:latin typeface="Segoe UI"/>
                <a:cs typeface="Segoe UI"/>
              </a:rPr>
              <a:t> </a:t>
            </a:r>
            <a:r>
              <a:rPr spc="-20" dirty="0">
                <a:solidFill>
                  <a:srgbClr val="232323"/>
                </a:solidFill>
                <a:latin typeface="Segoe UI"/>
                <a:cs typeface="Segoe UI"/>
              </a:rPr>
              <a:t>of</a:t>
            </a:r>
            <a:r>
              <a:rPr spc="10" dirty="0">
                <a:solidFill>
                  <a:srgbClr val="232323"/>
                </a:solidFill>
                <a:latin typeface="Segoe UI"/>
                <a:cs typeface="Segoe UI"/>
              </a:rPr>
              <a:t> </a:t>
            </a:r>
            <a:r>
              <a:rPr dirty="0">
                <a:solidFill>
                  <a:srgbClr val="232323"/>
                </a:solidFill>
                <a:latin typeface="Segoe UI"/>
                <a:cs typeface="Segoe UI"/>
              </a:rPr>
              <a:t>globular</a:t>
            </a:r>
            <a:r>
              <a:rPr spc="20" dirty="0">
                <a:solidFill>
                  <a:srgbClr val="232323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232323"/>
                </a:solidFill>
                <a:latin typeface="Segoe UI"/>
                <a:cs typeface="Segoe UI"/>
              </a:rPr>
              <a:t>cluster</a:t>
            </a:r>
            <a:r>
              <a:rPr spc="10" dirty="0">
                <a:solidFill>
                  <a:srgbClr val="232323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232323"/>
                </a:solidFill>
                <a:latin typeface="Segoe UI"/>
                <a:cs typeface="Segoe UI"/>
              </a:rPr>
              <a:t>emission: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4580" y="3215702"/>
            <a:ext cx="5177155" cy="93218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265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232323"/>
                </a:solidFill>
                <a:latin typeface="Segoe UI"/>
                <a:cs typeface="Segoe UI"/>
              </a:rPr>
              <a:t>their</a:t>
            </a:r>
            <a:r>
              <a:rPr sz="2000" spc="-5" dirty="0">
                <a:solidFill>
                  <a:srgbClr val="232323"/>
                </a:solidFill>
                <a:latin typeface="Segoe UI"/>
                <a:cs typeface="Segoe UI"/>
              </a:rPr>
              <a:t> spatial</a:t>
            </a:r>
            <a:r>
              <a:rPr sz="2000" spc="-20" dirty="0">
                <a:solidFill>
                  <a:srgbClr val="2323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32323"/>
                </a:solidFill>
                <a:latin typeface="Segoe UI"/>
                <a:cs typeface="Segoe UI"/>
              </a:rPr>
              <a:t>distribution</a:t>
            </a:r>
            <a:r>
              <a:rPr sz="2000" dirty="0">
                <a:solidFill>
                  <a:srgbClr val="232323"/>
                </a:solidFill>
                <a:latin typeface="Segoe UI"/>
                <a:cs typeface="Segoe UI"/>
              </a:rPr>
              <a:t> in the</a:t>
            </a:r>
            <a:r>
              <a:rPr sz="2000" spc="-10" dirty="0">
                <a:solidFill>
                  <a:srgbClr val="2323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32323"/>
                </a:solidFill>
                <a:latin typeface="Segoe UI"/>
                <a:cs typeface="Segoe UI"/>
              </a:rPr>
              <a:t>Galaxy</a:t>
            </a:r>
            <a:endParaRPr sz="2000">
              <a:latin typeface="Segoe UI"/>
              <a:cs typeface="Segoe UI"/>
            </a:endParaRPr>
          </a:p>
          <a:p>
            <a:pPr marL="469900" indent="-457834">
              <a:lnSpc>
                <a:spcPct val="100000"/>
              </a:lnSpc>
              <a:spcBef>
                <a:spcPts val="1170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232323"/>
                </a:solidFill>
                <a:latin typeface="Segoe UI"/>
                <a:cs typeface="Segoe UI"/>
              </a:rPr>
              <a:t>their</a:t>
            </a:r>
            <a:r>
              <a:rPr sz="2000" spc="-10" dirty="0">
                <a:solidFill>
                  <a:srgbClr val="23232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32323"/>
                </a:solidFill>
                <a:latin typeface="Segoe UI"/>
                <a:cs typeface="Segoe UI"/>
              </a:rPr>
              <a:t>emission</a:t>
            </a:r>
            <a:r>
              <a:rPr sz="2000" spc="10" dirty="0">
                <a:solidFill>
                  <a:srgbClr val="232323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232323"/>
                </a:solidFill>
                <a:latin typeface="Segoe UI"/>
                <a:cs typeface="Segoe UI"/>
              </a:rPr>
              <a:t>in </a:t>
            </a:r>
            <a:r>
              <a:rPr sz="2000" dirty="0">
                <a:solidFill>
                  <a:srgbClr val="232323"/>
                </a:solidFill>
                <a:latin typeface="Segoe UI"/>
                <a:cs typeface="Segoe UI"/>
              </a:rPr>
              <a:t>radio,</a:t>
            </a:r>
            <a:r>
              <a:rPr sz="2000" spc="5" dirty="0">
                <a:solidFill>
                  <a:srgbClr val="23232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32323"/>
                </a:solidFill>
                <a:latin typeface="Segoe UI"/>
                <a:cs typeface="Segoe UI"/>
              </a:rPr>
              <a:t>X</a:t>
            </a:r>
            <a:r>
              <a:rPr sz="2000" spc="-10" dirty="0">
                <a:solidFill>
                  <a:srgbClr val="23232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32323"/>
                </a:solidFill>
                <a:latin typeface="Segoe UI"/>
                <a:cs typeface="Segoe UI"/>
              </a:rPr>
              <a:t>and</a:t>
            </a:r>
            <a:r>
              <a:rPr sz="2000" spc="-30" dirty="0">
                <a:solidFill>
                  <a:srgbClr val="23232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32323"/>
                </a:solidFill>
                <a:latin typeface="Segoe UI"/>
                <a:cs typeface="Segoe UI"/>
              </a:rPr>
              <a:t>gamma</a:t>
            </a:r>
            <a:r>
              <a:rPr sz="2000" spc="-25" dirty="0">
                <a:solidFill>
                  <a:srgbClr val="23232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32323"/>
                </a:solidFill>
                <a:latin typeface="Segoe UI"/>
                <a:cs typeface="Segoe UI"/>
              </a:rPr>
              <a:t>rays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4580" y="4269104"/>
            <a:ext cx="546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32323"/>
                </a:solidFill>
                <a:latin typeface="Segoe UI"/>
                <a:cs typeface="Segoe UI"/>
              </a:rPr>
              <a:t>Radio</a:t>
            </a:r>
            <a:r>
              <a:rPr sz="2000" spc="5" dirty="0">
                <a:solidFill>
                  <a:srgbClr val="23232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32323"/>
                </a:solidFill>
                <a:latin typeface="Segoe UI"/>
                <a:cs typeface="Segoe UI"/>
              </a:rPr>
              <a:t>and</a:t>
            </a:r>
            <a:r>
              <a:rPr sz="2000" spc="-15" dirty="0">
                <a:solidFill>
                  <a:srgbClr val="23232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32323"/>
                </a:solidFill>
                <a:latin typeface="Segoe UI"/>
                <a:cs typeface="Segoe UI"/>
              </a:rPr>
              <a:t>X</a:t>
            </a:r>
            <a:r>
              <a:rPr sz="2000" spc="-10" dirty="0">
                <a:solidFill>
                  <a:srgbClr val="23232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32323"/>
                </a:solidFill>
                <a:latin typeface="Segoe UI"/>
                <a:cs typeface="Segoe UI"/>
              </a:rPr>
              <a:t>rays </a:t>
            </a:r>
            <a:r>
              <a:rPr sz="2000" spc="-5" dirty="0">
                <a:solidFill>
                  <a:srgbClr val="232323"/>
                </a:solidFill>
                <a:latin typeface="Segoe UI"/>
                <a:cs typeface="Segoe UI"/>
              </a:rPr>
              <a:t>have</a:t>
            </a:r>
            <a:r>
              <a:rPr sz="2000" spc="5" dirty="0">
                <a:solidFill>
                  <a:srgbClr val="23232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32323"/>
                </a:solidFill>
                <a:latin typeface="Segoe UI"/>
                <a:cs typeface="Segoe UI"/>
              </a:rPr>
              <a:t>better</a:t>
            </a:r>
            <a:r>
              <a:rPr sz="2000" spc="-10" dirty="0">
                <a:solidFill>
                  <a:srgbClr val="23232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232323"/>
                </a:solidFill>
                <a:latin typeface="Segoe UI"/>
                <a:cs typeface="Segoe UI"/>
              </a:rPr>
              <a:t>angular</a:t>
            </a:r>
            <a:r>
              <a:rPr sz="2000" spc="-5" dirty="0">
                <a:solidFill>
                  <a:srgbClr val="232323"/>
                </a:solidFill>
                <a:latin typeface="Segoe UI"/>
                <a:cs typeface="Segoe UI"/>
              </a:rPr>
              <a:t> resolutions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1123" y="3212592"/>
            <a:ext cx="3462654" cy="5046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652145" marR="487045" indent="-155575">
              <a:lnSpc>
                <a:spcPct val="100000"/>
              </a:lnSpc>
              <a:spcBef>
                <a:spcPts val="275"/>
              </a:spcBef>
            </a:pPr>
            <a:r>
              <a:rPr lang="it-IT" sz="1400" spc="-5" dirty="0" err="1">
                <a:latin typeface="Calibri"/>
                <a:cs typeface="Calibri"/>
              </a:rPr>
              <a:t>FermiLAT</a:t>
            </a:r>
            <a:r>
              <a:rPr lang="it-IT" sz="1400" spc="-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Spectrum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Terzan5</a:t>
            </a:r>
            <a:r>
              <a:rPr sz="1400" dirty="0">
                <a:latin typeface="Calibri"/>
                <a:cs typeface="Calibri"/>
              </a:rPr>
              <a:t> </a:t>
            </a:r>
            <a:endParaRPr lang="it-IT" sz="1400" dirty="0">
              <a:latin typeface="Calibri"/>
              <a:cs typeface="Calibri"/>
            </a:endParaRPr>
          </a:p>
          <a:p>
            <a:pPr marL="652145" marR="487045" indent="-155575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Calibri"/>
                <a:cs typeface="Calibri"/>
              </a:rPr>
              <a:t>(My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gamma-ray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analysis)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2303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70" dirty="0"/>
              <a:t>Why</a:t>
            </a:r>
            <a:r>
              <a:rPr u="none" spc="-175" dirty="0"/>
              <a:t> </a:t>
            </a:r>
            <a:r>
              <a:rPr u="none" spc="-35" dirty="0"/>
              <a:t>me?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Francesco</a:t>
            </a:r>
            <a:r>
              <a:rPr spc="-60" dirty="0"/>
              <a:t> </a:t>
            </a:r>
            <a:r>
              <a:rPr spc="-20" dirty="0"/>
              <a:t>Xotta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7446" y="6497065"/>
            <a:ext cx="30797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lang="it-IT" sz="1800" dirty="0"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258316" y="1842338"/>
            <a:ext cx="5447284" cy="4318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Francesco </a:t>
            </a:r>
            <a:r>
              <a:rPr spc="-20" dirty="0"/>
              <a:t>Xotta</a:t>
            </a: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pc="-10" dirty="0"/>
              <a:t>Master</a:t>
            </a:r>
            <a:r>
              <a:rPr spc="-15" dirty="0"/>
              <a:t> </a:t>
            </a:r>
            <a:r>
              <a:rPr spc="-10" dirty="0"/>
              <a:t>Student</a:t>
            </a:r>
            <a:r>
              <a:rPr spc="5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-10" dirty="0"/>
              <a:t>Theoretical</a:t>
            </a:r>
            <a:r>
              <a:rPr spc="20" dirty="0"/>
              <a:t> </a:t>
            </a:r>
            <a:r>
              <a:rPr spc="-10" dirty="0"/>
              <a:t>Physics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1" spc="-10" dirty="0">
                <a:latin typeface="Calibri"/>
                <a:cs typeface="Calibri"/>
              </a:rPr>
              <a:t>Master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Thesis: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spc="-5" dirty="0"/>
              <a:t>Sub-GeV</a:t>
            </a:r>
            <a:r>
              <a:rPr spc="20" dirty="0"/>
              <a:t> </a:t>
            </a:r>
            <a:r>
              <a:rPr spc="-5" dirty="0"/>
              <a:t>Dark</a:t>
            </a:r>
            <a:r>
              <a:rPr spc="15" dirty="0"/>
              <a:t> </a:t>
            </a:r>
            <a:r>
              <a:rPr spc="-10" dirty="0"/>
              <a:t>Matter</a:t>
            </a:r>
            <a:r>
              <a:rPr spc="-20" dirty="0"/>
              <a:t> </a:t>
            </a:r>
            <a:r>
              <a:rPr spc="-10" dirty="0"/>
              <a:t>at</a:t>
            </a:r>
            <a:r>
              <a:rPr spc="5" dirty="0"/>
              <a:t> </a:t>
            </a:r>
            <a:r>
              <a:rPr spc="-5" dirty="0"/>
              <a:t>Neutrino</a:t>
            </a:r>
            <a:r>
              <a:rPr spc="5" dirty="0"/>
              <a:t> </a:t>
            </a:r>
            <a:r>
              <a:rPr spc="-15" dirty="0"/>
              <a:t>Detectors</a:t>
            </a:r>
          </a:p>
          <a:p>
            <a:pPr marL="12700" marR="106045">
              <a:lnSpc>
                <a:spcPts val="1730"/>
              </a:lnSpc>
              <a:spcBef>
                <a:spcPts val="1430"/>
              </a:spcBef>
            </a:pPr>
            <a:r>
              <a:rPr b="1" spc="-10" dirty="0">
                <a:latin typeface="Calibri"/>
                <a:cs typeface="Calibri"/>
              </a:rPr>
              <a:t>PhD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Thesis: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spc="-5" dirty="0"/>
              <a:t>High-energy</a:t>
            </a:r>
            <a:r>
              <a:rPr dirty="0"/>
              <a:t> </a:t>
            </a:r>
            <a:r>
              <a:rPr spc="-5" dirty="0"/>
              <a:t>emission</a:t>
            </a:r>
            <a:r>
              <a:rPr spc="5" dirty="0"/>
              <a:t> </a:t>
            </a:r>
            <a:r>
              <a:rPr spc="-15" dirty="0"/>
              <a:t>from</a:t>
            </a:r>
            <a:r>
              <a:rPr spc="5" dirty="0"/>
              <a:t> </a:t>
            </a:r>
            <a:r>
              <a:rPr spc="-10" dirty="0"/>
              <a:t>compact</a:t>
            </a:r>
            <a:r>
              <a:rPr spc="10" dirty="0"/>
              <a:t> </a:t>
            </a:r>
            <a:r>
              <a:rPr spc="-10" dirty="0"/>
              <a:t>objects</a:t>
            </a:r>
            <a:r>
              <a:rPr spc="20" dirty="0"/>
              <a:t> </a:t>
            </a:r>
            <a:r>
              <a:rPr spc="-5" dirty="0"/>
              <a:t>in </a:t>
            </a:r>
            <a:r>
              <a:rPr spc="-345" dirty="0"/>
              <a:t> </a:t>
            </a:r>
            <a:r>
              <a:rPr spc="-5" dirty="0"/>
              <a:t>globular</a:t>
            </a:r>
            <a:r>
              <a:rPr spc="-25" dirty="0"/>
              <a:t> </a:t>
            </a:r>
            <a:r>
              <a:rPr spc="-10" dirty="0"/>
              <a:t>clusters</a:t>
            </a:r>
          </a:p>
          <a:p>
            <a:pPr marL="12700" marR="77470">
              <a:lnSpc>
                <a:spcPts val="1730"/>
              </a:lnSpc>
              <a:spcBef>
                <a:spcPts val="1400"/>
              </a:spcBef>
            </a:pPr>
            <a:r>
              <a:rPr b="1" spc="-10" dirty="0">
                <a:latin typeface="Calibri"/>
                <a:cs typeface="Calibri"/>
              </a:rPr>
              <a:t>Supervisors:</a:t>
            </a:r>
            <a:r>
              <a:rPr b="1" spc="80" dirty="0">
                <a:latin typeface="Calibri"/>
                <a:cs typeface="Calibri"/>
              </a:rPr>
              <a:t> </a:t>
            </a:r>
            <a:r>
              <a:rPr lang="it-IT" spc="-60" dirty="0"/>
              <a:t>Dr.</a:t>
            </a:r>
            <a:r>
              <a:rPr lang="it-IT" spc="20" dirty="0"/>
              <a:t> </a:t>
            </a:r>
            <a:r>
              <a:rPr lang="it-IT" spc="-15" dirty="0"/>
              <a:t>Francesca</a:t>
            </a:r>
            <a:r>
              <a:rPr lang="it-IT" spc="25" dirty="0"/>
              <a:t> </a:t>
            </a:r>
            <a:r>
              <a:rPr lang="it-IT" spc="-10" dirty="0"/>
              <a:t>Calore,</a:t>
            </a:r>
            <a:r>
              <a:rPr lang="it-IT" spc="25" dirty="0"/>
              <a:t> </a:t>
            </a:r>
            <a:r>
              <a:rPr lang="it-IT" spc="-60" dirty="0"/>
              <a:t>Dr.  </a:t>
            </a:r>
            <a:r>
              <a:rPr lang="it-IT" spc="-60" dirty="0" err="1"/>
              <a:t>Maïca</a:t>
            </a:r>
            <a:r>
              <a:rPr lang="it-IT" spc="-60" dirty="0"/>
              <a:t> Clavel</a:t>
            </a:r>
            <a:r>
              <a:rPr lang="it-IT" spc="-10" dirty="0"/>
              <a:t>, </a:t>
            </a:r>
            <a:br>
              <a:rPr lang="it-IT" spc="-10" dirty="0"/>
            </a:br>
            <a:r>
              <a:rPr lang="it-IT" spc="-10" dirty="0"/>
              <a:t>	    </a:t>
            </a:r>
            <a:r>
              <a:rPr spc="-60" dirty="0"/>
              <a:t>Dr.</a:t>
            </a:r>
            <a:r>
              <a:rPr spc="10" dirty="0"/>
              <a:t> </a:t>
            </a:r>
            <a:r>
              <a:rPr spc="-10" dirty="0"/>
              <a:t>Pasquale </a:t>
            </a:r>
            <a:r>
              <a:rPr spc="-15" dirty="0"/>
              <a:t>Serpico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b="1" spc="-10" dirty="0">
                <a:latin typeface="Calibri"/>
                <a:cs typeface="Calibri"/>
              </a:rPr>
              <a:t>Competences:</a:t>
            </a:r>
          </a:p>
          <a:p>
            <a:pPr marL="12700" marR="1485265">
              <a:lnSpc>
                <a:spcPts val="3130"/>
              </a:lnSpc>
              <a:spcBef>
                <a:spcPts val="305"/>
              </a:spcBef>
            </a:pPr>
            <a:r>
              <a:rPr spc="-5" dirty="0"/>
              <a:t>I am </a:t>
            </a:r>
            <a:r>
              <a:rPr spc="-10" dirty="0"/>
              <a:t>experienced</a:t>
            </a:r>
            <a:r>
              <a:rPr spc="15" dirty="0"/>
              <a:t> </a:t>
            </a:r>
            <a:r>
              <a:rPr spc="-5" dirty="0"/>
              <a:t>with </a:t>
            </a:r>
            <a:r>
              <a:rPr spc="-15" dirty="0"/>
              <a:t>star</a:t>
            </a:r>
            <a:r>
              <a:rPr spc="10" dirty="0"/>
              <a:t> </a:t>
            </a:r>
            <a:r>
              <a:rPr spc="-10" dirty="0"/>
              <a:t>catalogs </a:t>
            </a:r>
            <a:r>
              <a:rPr spc="-5" dirty="0"/>
              <a:t> Experienced</a:t>
            </a:r>
            <a:r>
              <a:rPr spc="5" dirty="0"/>
              <a:t> </a:t>
            </a:r>
            <a:r>
              <a:rPr spc="-5" dirty="0"/>
              <a:t>with</a:t>
            </a:r>
            <a:r>
              <a:rPr spc="-20" dirty="0"/>
              <a:t> </a:t>
            </a:r>
            <a:r>
              <a:rPr spc="-10" dirty="0"/>
              <a:t>programming</a:t>
            </a:r>
            <a:r>
              <a:rPr spc="-5" dirty="0"/>
              <a:t> languages</a:t>
            </a:r>
          </a:p>
          <a:p>
            <a:pPr marL="12700" marR="5080">
              <a:lnSpc>
                <a:spcPts val="1730"/>
              </a:lnSpc>
              <a:spcBef>
                <a:spcPts val="1115"/>
              </a:spcBef>
            </a:pPr>
            <a:r>
              <a:rPr spc="-10" dirty="0"/>
              <a:t>Strong</a:t>
            </a:r>
            <a:r>
              <a:rPr spc="10" dirty="0"/>
              <a:t> </a:t>
            </a:r>
            <a:r>
              <a:rPr spc="-10" dirty="0"/>
              <a:t>knowledge</a:t>
            </a:r>
            <a:r>
              <a:rPr spc="20" dirty="0"/>
              <a:t> </a:t>
            </a:r>
            <a:r>
              <a:rPr spc="-5" dirty="0"/>
              <a:t>on</a:t>
            </a:r>
            <a:r>
              <a:rPr spc="10" dirty="0"/>
              <a:t> </a:t>
            </a:r>
            <a:r>
              <a:rPr spc="-10" dirty="0"/>
              <a:t>theoretical</a:t>
            </a:r>
            <a:r>
              <a:rPr spc="25" dirty="0"/>
              <a:t> </a:t>
            </a:r>
            <a:r>
              <a:rPr spc="-10" dirty="0"/>
              <a:t>astroparticle</a:t>
            </a:r>
            <a:r>
              <a:rPr dirty="0"/>
              <a:t> </a:t>
            </a:r>
            <a:r>
              <a:rPr spc="-10" dirty="0"/>
              <a:t>physics </a:t>
            </a:r>
            <a:r>
              <a:rPr spc="-5" dirty="0"/>
              <a:t> (including</a:t>
            </a:r>
            <a:r>
              <a:rPr spc="-2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Galactic</a:t>
            </a:r>
            <a:r>
              <a:rPr spc="-20" dirty="0"/>
              <a:t> </a:t>
            </a:r>
            <a:r>
              <a:rPr spc="-10" dirty="0"/>
              <a:t>center</a:t>
            </a:r>
            <a:r>
              <a:rPr spc="15" dirty="0"/>
              <a:t> </a:t>
            </a:r>
            <a:r>
              <a:rPr spc="-20" dirty="0"/>
              <a:t>excess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mechanisms </a:t>
            </a:r>
            <a:r>
              <a:rPr spc="-15" dirty="0"/>
              <a:t>at </a:t>
            </a:r>
            <a:r>
              <a:rPr spc="-345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20" dirty="0"/>
              <a:t>core</a:t>
            </a:r>
            <a:r>
              <a:rPr spc="3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15" dirty="0"/>
              <a:t>gamma-ray</a:t>
            </a:r>
            <a:r>
              <a:rPr spc="-20" dirty="0"/>
              <a:t> </a:t>
            </a:r>
            <a:r>
              <a:rPr spc="-10" dirty="0"/>
              <a:t>production)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54036" y="1723389"/>
            <a:ext cx="3307079" cy="1924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Contact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Informations: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E-Mail: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2"/>
              </a:rPr>
              <a:t>francesco.xotta@studio.unibo.it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Country: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Italy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City: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Bologna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Street: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Viale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Alfredo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Oriani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38/2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9580" y="6439915"/>
            <a:ext cx="1492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Francesco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Xotta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40" dirty="0"/>
              <a:t>Other</a:t>
            </a:r>
            <a:r>
              <a:rPr spc="-125" dirty="0"/>
              <a:t> </a:t>
            </a:r>
            <a:r>
              <a:rPr spc="-55" dirty="0"/>
              <a:t>Existing</a:t>
            </a:r>
            <a:r>
              <a:rPr spc="-90" dirty="0"/>
              <a:t> </a:t>
            </a:r>
            <a:r>
              <a:rPr spc="-45" dirty="0"/>
              <a:t>Limits</a:t>
            </a:r>
            <a:r>
              <a:rPr spc="-85" dirty="0"/>
              <a:t> </a:t>
            </a:r>
            <a:r>
              <a:rPr spc="-60" dirty="0"/>
              <a:t>from</a:t>
            </a:r>
            <a:r>
              <a:rPr spc="-130" dirty="0"/>
              <a:t> </a:t>
            </a:r>
            <a:r>
              <a:rPr spc="-75" dirty="0"/>
              <a:t>Literature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1544" y="1743010"/>
            <a:ext cx="4302125" cy="283718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70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Limits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derived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endParaRPr sz="2000">
              <a:latin typeface="Calibri"/>
              <a:cs typeface="Calibri"/>
            </a:endParaRPr>
          </a:p>
          <a:p>
            <a:pPr marL="469265" marR="5080" indent="-457200">
              <a:lnSpc>
                <a:spcPts val="2160"/>
              </a:lnSpc>
              <a:spcBef>
                <a:spcPts val="1435"/>
              </a:spcBef>
              <a:buClr>
                <a:srgbClr val="E3831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Cosmology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(Dark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Matter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Abundance,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BBN)</a:t>
            </a:r>
            <a:endParaRPr sz="2000">
              <a:latin typeface="Calibri"/>
              <a:cs typeface="Calibri"/>
            </a:endParaRPr>
          </a:p>
          <a:p>
            <a:pPr marL="469265" indent="-457200">
              <a:lnSpc>
                <a:spcPts val="2280"/>
              </a:lnSpc>
              <a:spcBef>
                <a:spcPts val="1120"/>
              </a:spcBef>
              <a:buClr>
                <a:srgbClr val="E3831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Astrophysics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(Supernova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Remnants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Cooling)</a:t>
            </a:r>
            <a:endParaRPr sz="20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70"/>
              </a:spcBef>
              <a:buClr>
                <a:srgbClr val="E38312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Collider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Physics</a:t>
            </a:r>
            <a:endParaRPr sz="20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60"/>
              </a:spcBef>
              <a:buClr>
                <a:srgbClr val="E38312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Detection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0955" y="6490512"/>
            <a:ext cx="1126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2011.01939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32846" y="6439915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Bonus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Slide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1300" y="1963676"/>
            <a:ext cx="4188703" cy="41201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499472" y="5404815"/>
            <a:ext cx="1126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1812.05103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70" dirty="0"/>
              <a:t>Why</a:t>
            </a:r>
            <a:r>
              <a:rPr spc="-114" dirty="0"/>
              <a:t> </a:t>
            </a:r>
            <a:r>
              <a:rPr spc="-40" dirty="0"/>
              <a:t>Dark</a:t>
            </a:r>
            <a:r>
              <a:rPr spc="-135" dirty="0"/>
              <a:t> </a:t>
            </a:r>
            <a:r>
              <a:rPr spc="-70" dirty="0"/>
              <a:t>Matter?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933" y="1743010"/>
            <a:ext cx="4036695" cy="3713479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93675" indent="-92075">
              <a:lnSpc>
                <a:spcPct val="100000"/>
              </a:lnSpc>
              <a:spcBef>
                <a:spcPts val="1270"/>
              </a:spcBef>
              <a:buClr>
                <a:srgbClr val="E38312"/>
              </a:buClr>
              <a:buSzPct val="95000"/>
              <a:buFont typeface="Arial MT"/>
              <a:buChar char="•"/>
              <a:tabLst>
                <a:tab pos="19431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Velocity Rotation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Curves</a:t>
            </a:r>
            <a:endParaRPr sz="2000" dirty="0">
              <a:latin typeface="Calibri"/>
              <a:cs typeface="Calibri"/>
            </a:endParaRPr>
          </a:p>
          <a:p>
            <a:pPr marL="193675" indent="-9207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Arial MT"/>
              <a:buChar char="•"/>
              <a:tabLst>
                <a:tab pos="19431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Bullet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Clusters</a:t>
            </a:r>
            <a:endParaRPr sz="2000" dirty="0">
              <a:latin typeface="Calibri"/>
              <a:cs typeface="Calibri"/>
            </a:endParaRPr>
          </a:p>
          <a:p>
            <a:pPr marL="193675" indent="-92075">
              <a:lnSpc>
                <a:spcPct val="100000"/>
              </a:lnSpc>
              <a:spcBef>
                <a:spcPts val="1150"/>
              </a:spcBef>
              <a:buClr>
                <a:srgbClr val="E38312"/>
              </a:buClr>
              <a:buSzPct val="95000"/>
              <a:buFont typeface="Arial MT"/>
              <a:buChar char="•"/>
              <a:tabLst>
                <a:tab pos="19431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CMB</a:t>
            </a:r>
            <a:endParaRPr sz="2000" dirty="0">
              <a:latin typeface="Calibri"/>
              <a:cs typeface="Calibri"/>
            </a:endParaRPr>
          </a:p>
          <a:p>
            <a:pPr marL="193675" indent="-9207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Arial MT"/>
              <a:buChar char="•"/>
              <a:tabLst>
                <a:tab pos="19431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Incomplete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Standard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endParaRPr sz="2000" dirty="0">
              <a:latin typeface="Calibri"/>
              <a:cs typeface="Calibri"/>
            </a:endParaRPr>
          </a:p>
          <a:p>
            <a:pPr marL="193675" indent="-9207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Arial MT"/>
              <a:buChar char="•"/>
              <a:tabLst>
                <a:tab pos="19431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Cosmology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600" spc="-5" dirty="0">
                <a:latin typeface="Calibri"/>
                <a:cs typeface="Calibri"/>
              </a:rPr>
              <a:t>Dark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Matter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can’t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10" dirty="0">
                <a:latin typeface="Calibri"/>
                <a:cs typeface="Calibri"/>
              </a:rPr>
              <a:t>baryonic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Dark </a:t>
            </a:r>
            <a:r>
              <a:rPr sz="1600" spc="-10" dirty="0">
                <a:latin typeface="Calibri"/>
                <a:cs typeface="Calibri"/>
              </a:rPr>
              <a:t>Matter </a:t>
            </a:r>
            <a:r>
              <a:rPr sz="1600" spc="-5" dirty="0">
                <a:latin typeface="Calibri"/>
                <a:cs typeface="Calibri"/>
              </a:rPr>
              <a:t>can’t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hot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(must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warm)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Calibri"/>
              <a:cs typeface="Calibri"/>
            </a:endParaRPr>
          </a:p>
          <a:p>
            <a:pPr marL="12700" marR="508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Assume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gravitational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interactions 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explain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production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6939" y="2130950"/>
            <a:ext cx="6228994" cy="38389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71338" y="6016853"/>
            <a:ext cx="59188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alibri"/>
                <a:cs typeface="Calibri"/>
              </a:rPr>
              <a:t>Source:</a:t>
            </a:r>
            <a:r>
              <a:rPr sz="1050" spc="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https:</a:t>
            </a:r>
            <a:r>
              <a:rPr sz="1050" spc="-5" dirty="0">
                <a:latin typeface="Calibri"/>
                <a:cs typeface="Calibri"/>
                <a:hlinkClick r:id="rId3"/>
              </a:rPr>
              <a:t>//w</a:t>
            </a:r>
            <a:r>
              <a:rPr sz="1050" spc="-5" dirty="0">
                <a:latin typeface="Calibri"/>
                <a:cs typeface="Calibri"/>
              </a:rPr>
              <a:t>ww</a:t>
            </a:r>
            <a:r>
              <a:rPr sz="1050" spc="-5" dirty="0">
                <a:latin typeface="Calibri"/>
                <a:cs typeface="Calibri"/>
                <a:hlinkClick r:id="rId3"/>
              </a:rPr>
              <a:t>.astronomy.ohio-state.edu/thompson.1847/1101/lecture_darkmatter_darkenergy.html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Francesco</a:t>
            </a:r>
            <a:r>
              <a:rPr spc="-60" dirty="0"/>
              <a:t> </a:t>
            </a:r>
            <a:r>
              <a:rPr spc="-20" dirty="0"/>
              <a:t>Xotta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32846" y="6497065"/>
            <a:ext cx="10934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Bonus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Slide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7AF9DA-89DC-D4ED-638F-6E6EEB2D0753}"/>
              </a:ext>
            </a:extLst>
          </p:cNvPr>
          <p:cNvSpPr txBox="1"/>
          <p:nvPr/>
        </p:nvSpPr>
        <p:spPr>
          <a:xfrm>
            <a:off x="4950151" y="6420915"/>
            <a:ext cx="8174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Francesco Xotta 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A6A8E2-E7CD-E451-755B-24E9349B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Light Dark Matter?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A03C0D-0835-B82E-5512-F1D6BDFD0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68" y="1904999"/>
            <a:ext cx="10111711" cy="42479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No </a:t>
            </a:r>
            <a:r>
              <a:rPr lang="it-IT" dirty="0" err="1"/>
              <a:t>results</a:t>
            </a:r>
            <a:r>
              <a:rPr lang="it-IT" dirty="0"/>
              <a:t> from Direct </a:t>
            </a:r>
            <a:r>
              <a:rPr lang="it-IT" dirty="0" err="1"/>
              <a:t>Detection</a:t>
            </a:r>
            <a:r>
              <a:rPr lang="it-IT" dirty="0"/>
              <a:t> </a:t>
            </a:r>
            <a:r>
              <a:rPr lang="it-IT" dirty="0" err="1"/>
              <a:t>Experiments</a:t>
            </a:r>
            <a:r>
              <a:rPr lang="it-IT" dirty="0"/>
              <a:t> (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lose</a:t>
            </a:r>
            <a:r>
              <a:rPr lang="it-IT" dirty="0"/>
              <a:t> </a:t>
            </a:r>
            <a:r>
              <a:rPr lang="it-IT" dirty="0" err="1"/>
              <a:t>sensitivity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~10 GeV)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explain</a:t>
            </a:r>
            <a:r>
              <a:rPr lang="it-IT" dirty="0"/>
              <a:t> the </a:t>
            </a:r>
            <a:r>
              <a:rPr lang="it-IT" dirty="0" err="1"/>
              <a:t>positron</a:t>
            </a:r>
            <a:r>
              <a:rPr lang="it-IT" dirty="0"/>
              <a:t> </a:t>
            </a:r>
            <a:r>
              <a:rPr lang="it-IT" sz="2000" spc="-15" dirty="0" err="1">
                <a:solidFill>
                  <a:srgbClr val="404040"/>
                </a:solidFill>
                <a:latin typeface="Calibri"/>
                <a:cs typeface="Calibri"/>
              </a:rPr>
              <a:t>excess</a:t>
            </a:r>
            <a:r>
              <a:rPr lang="it-IT"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it-IT" sz="2000" dirty="0">
                <a:solidFill>
                  <a:srgbClr val="404040"/>
                </a:solidFill>
                <a:latin typeface="Calibri"/>
                <a:cs typeface="Calibri"/>
              </a:rPr>
              <a:t>(511</a:t>
            </a:r>
            <a:r>
              <a:rPr lang="it-IT"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it-IT" sz="2000" spc="-20" dirty="0" err="1">
                <a:solidFill>
                  <a:srgbClr val="404040"/>
                </a:solidFill>
                <a:latin typeface="Calibri"/>
                <a:cs typeface="Calibri"/>
              </a:rPr>
              <a:t>keV</a:t>
            </a:r>
            <a:r>
              <a:rPr lang="it-IT"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it-IT"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it-IT" sz="2000" spc="-5" dirty="0">
                <a:solidFill>
                  <a:srgbClr val="404040"/>
                </a:solidFill>
                <a:latin typeface="Calibri"/>
                <a:cs typeface="Calibri"/>
              </a:rPr>
              <a:t>line)</a:t>
            </a:r>
            <a:r>
              <a:rPr lang="it-IT" dirty="0"/>
              <a:t> in the </a:t>
            </a:r>
            <a:r>
              <a:rPr lang="it-IT" dirty="0" err="1"/>
              <a:t>galactic</a:t>
            </a:r>
            <a:r>
              <a:rPr lang="it-IT" dirty="0"/>
              <a:t> center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explain</a:t>
            </a:r>
            <a:r>
              <a:rPr lang="it-IT" dirty="0"/>
              <a:t> some </a:t>
            </a:r>
            <a:r>
              <a:rPr lang="it-IT" dirty="0" err="1"/>
              <a:t>discrepancies</a:t>
            </a:r>
            <a:r>
              <a:rPr lang="it-IT" dirty="0"/>
              <a:t> in the </a:t>
            </a:r>
            <a:r>
              <a:rPr lang="it-IT" dirty="0" err="1"/>
              <a:t>measured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the fine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constant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spc="-15" dirty="0">
                <a:solidFill>
                  <a:srgbClr val="404040"/>
                </a:solidFill>
                <a:latin typeface="Calibri"/>
                <a:cs typeface="Calibri"/>
              </a:rPr>
              <a:t>Warm</a:t>
            </a:r>
            <a:r>
              <a:rPr lang="en-US"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Dark </a:t>
            </a:r>
            <a:r>
              <a:rPr lang="en-US" sz="2000" spc="-15" dirty="0">
                <a:solidFill>
                  <a:srgbClr val="404040"/>
                </a:solidFill>
                <a:latin typeface="Calibri"/>
                <a:cs typeface="Calibri"/>
              </a:rPr>
              <a:t>Matter</a:t>
            </a:r>
            <a:r>
              <a:rPr lang="en-US"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seems</a:t>
            </a:r>
            <a:r>
              <a:rPr lang="en-US"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Calibri"/>
                <a:cs typeface="Calibri"/>
              </a:rPr>
              <a:t>likely</a:t>
            </a:r>
            <a:r>
              <a:rPr lang="en-US"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lang="en-US"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Cold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Dark </a:t>
            </a:r>
            <a:r>
              <a:rPr lang="en-US" sz="2000" spc="-15" dirty="0">
                <a:solidFill>
                  <a:srgbClr val="404040"/>
                </a:solidFill>
                <a:latin typeface="Calibri"/>
                <a:cs typeface="Calibri"/>
              </a:rPr>
              <a:t>Matter</a:t>
            </a:r>
            <a:r>
              <a:rPr lang="en-US"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lang="en-US"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numerical</a:t>
            </a:r>
            <a:r>
              <a:rPr lang="en-US"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simulations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Theoretically easier to obtain in models linking DM production to the baryon asymmetry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requirement</a:t>
            </a:r>
            <a:r>
              <a:rPr lang="it-IT" dirty="0"/>
              <a:t> for new and innovative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made light DM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interesting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21C3EB-2FC7-6A0D-070B-8DA15D1D3A32}"/>
              </a:ext>
            </a:extLst>
          </p:cNvPr>
          <p:cNvSpPr txBox="1"/>
          <p:nvPr/>
        </p:nvSpPr>
        <p:spPr>
          <a:xfrm>
            <a:off x="10252821" y="6420915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Bonus Slide</a:t>
            </a:r>
          </a:p>
        </p:txBody>
      </p:sp>
    </p:spTree>
    <p:extLst>
      <p:ext uri="{BB962C8B-B14F-4D97-AF65-F5344CB8AC3E}">
        <p14:creationId xmlns:p14="http://schemas.microsoft.com/office/powerpoint/2010/main" val="208324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3">
            <a:extLst>
              <a:ext uri="{FF2B5EF4-FFF2-40B4-BE49-F238E27FC236}">
                <a16:creationId xmlns:a16="http://schemas.microsoft.com/office/drawing/2014/main" id="{EAD70894-EC78-2734-6139-E4A66E2FDBBB}"/>
              </a:ext>
            </a:extLst>
          </p:cNvPr>
          <p:cNvSpPr txBox="1"/>
          <p:nvPr/>
        </p:nvSpPr>
        <p:spPr>
          <a:xfrm>
            <a:off x="1371600" y="1905000"/>
            <a:ext cx="112649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2011.01939</a:t>
            </a:r>
            <a:endParaRPr lang="it-IT" sz="1800" spc="-5" dirty="0"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r>
              <a:rPr lang="it-IT" sz="1800" dirty="0">
                <a:latin typeface="Calibri"/>
                <a:cs typeface="Calibri"/>
              </a:rPr>
              <a:t>2203.12630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580" y="1700301"/>
            <a:ext cx="9627870" cy="4221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marR="1924685">
              <a:lnSpc>
                <a:spcPct val="131300"/>
              </a:lnSpc>
              <a:spcBef>
                <a:spcPts val="95"/>
              </a:spcBef>
            </a:pP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2018-2021:</a:t>
            </a:r>
            <a:r>
              <a:rPr sz="19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Bachelor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Degree</a:t>
            </a:r>
            <a:r>
              <a:rPr sz="19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9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Physics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University</a:t>
            </a:r>
            <a:r>
              <a:rPr sz="19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Bologna</a:t>
            </a:r>
            <a:r>
              <a:rPr sz="19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(110/110)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2021-On</a:t>
            </a:r>
            <a:r>
              <a:rPr sz="19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Going:</a:t>
            </a:r>
            <a:r>
              <a:rPr sz="19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Master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Degree</a:t>
            </a:r>
            <a:r>
              <a:rPr sz="19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9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Theoretical</a:t>
            </a:r>
            <a:r>
              <a:rPr sz="19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Physics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at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University</a:t>
            </a:r>
            <a:r>
              <a:rPr sz="19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Bologna </a:t>
            </a:r>
            <a:r>
              <a:rPr sz="1900" spc="-4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MASTER</a:t>
            </a:r>
            <a:r>
              <a:rPr sz="19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THESIS:</a:t>
            </a:r>
            <a:endParaRPr sz="1900" dirty="0">
              <a:latin typeface="Calibri"/>
              <a:cs typeface="Calibri"/>
            </a:endParaRPr>
          </a:p>
          <a:p>
            <a:pPr marL="104139" marR="4414520">
              <a:lnSpc>
                <a:spcPct val="131300"/>
              </a:lnSpc>
              <a:spcBef>
                <a:spcPts val="5"/>
              </a:spcBef>
            </a:pP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Sub-GeV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Dark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Matter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Neutrino</a:t>
            </a:r>
            <a:r>
              <a:rPr sz="19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Detectors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Supervisor:</a:t>
            </a:r>
            <a:r>
              <a:rPr sz="19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Filippo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Sala, Co-Supervisor:</a:t>
            </a:r>
            <a:r>
              <a:rPr sz="19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Silvia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Pascoli </a:t>
            </a:r>
            <a:r>
              <a:rPr sz="1900" spc="-4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lang="it-IT" sz="1900" spc="-10" dirty="0" err="1">
                <a:solidFill>
                  <a:srgbClr val="404040"/>
                </a:solidFill>
                <a:latin typeface="Calibri"/>
                <a:cs typeface="Calibri"/>
              </a:rPr>
              <a:t>efense</a:t>
            </a:r>
            <a:r>
              <a:rPr lang="it-IT" sz="1900" spc="-10" dirty="0">
                <a:solidFill>
                  <a:srgbClr val="404040"/>
                </a:solidFill>
                <a:latin typeface="Calibri"/>
                <a:cs typeface="Calibri"/>
              </a:rPr>
              <a:t> Date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14/07/2023</a:t>
            </a:r>
            <a:endParaRPr sz="1900" dirty="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720"/>
              </a:spcBef>
            </a:pPr>
            <a:r>
              <a:rPr sz="1900" b="1" spc="-45" dirty="0">
                <a:solidFill>
                  <a:srgbClr val="404040"/>
                </a:solidFill>
                <a:latin typeface="Calibri"/>
                <a:cs typeface="Calibri"/>
              </a:rPr>
              <a:t>PAST</a:t>
            </a:r>
            <a:r>
              <a:rPr sz="1900" b="1" spc="-15" dirty="0">
                <a:solidFill>
                  <a:srgbClr val="404040"/>
                </a:solidFill>
                <a:latin typeface="Calibri"/>
                <a:cs typeface="Calibri"/>
              </a:rPr>
              <a:t> RESEARCH</a:t>
            </a:r>
            <a:r>
              <a:rPr sz="19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ACTIVITIES:</a:t>
            </a:r>
            <a:endParaRPr sz="1900" dirty="0">
              <a:latin typeface="Calibri"/>
              <a:cs typeface="Calibri"/>
            </a:endParaRPr>
          </a:p>
          <a:p>
            <a:pPr marL="104139" indent="-92075">
              <a:lnSpc>
                <a:spcPct val="100000"/>
              </a:lnSpc>
              <a:spcBef>
                <a:spcPts val="715"/>
              </a:spcBef>
              <a:buClr>
                <a:srgbClr val="E38312"/>
              </a:buClr>
              <a:buSzPct val="94736"/>
              <a:buFont typeface="Arial MT"/>
              <a:buChar char="•"/>
              <a:tabLst>
                <a:tab pos="104775" algn="l"/>
              </a:tabLst>
            </a:pP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Study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sample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stars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HYG</a:t>
            </a:r>
            <a:r>
              <a:rPr sz="19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(Hipparcos-Yale-Gliese)</a:t>
            </a:r>
            <a:r>
              <a:rPr sz="19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catalog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network</a:t>
            </a:r>
            <a:r>
              <a:rPr sz="19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endParaRPr sz="1900" dirty="0">
              <a:latin typeface="Calibri"/>
              <a:cs typeface="Calibri"/>
            </a:endParaRPr>
          </a:p>
          <a:p>
            <a:pPr marL="104139" indent="-92075">
              <a:lnSpc>
                <a:spcPct val="100000"/>
              </a:lnSpc>
              <a:spcBef>
                <a:spcPts val="720"/>
              </a:spcBef>
              <a:buClr>
                <a:srgbClr val="E38312"/>
              </a:buClr>
              <a:buSzPct val="94736"/>
              <a:buFont typeface="Arial MT"/>
              <a:buChar char="•"/>
              <a:tabLst>
                <a:tab pos="104775" algn="l"/>
              </a:tabLst>
            </a:pP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Simulation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C++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diffusion</a:t>
            </a:r>
            <a:r>
              <a:rPr sz="19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neutrons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nuclear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weapon</a:t>
            </a:r>
            <a:endParaRPr lang="it-IT" sz="19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064">
              <a:spcBef>
                <a:spcPts val="720"/>
              </a:spcBef>
              <a:buClr>
                <a:srgbClr val="E38312"/>
              </a:buClr>
              <a:buSzPct val="94736"/>
              <a:tabLst>
                <a:tab pos="104775" algn="l"/>
              </a:tabLst>
            </a:pPr>
            <a:r>
              <a:rPr lang="it-IT" sz="1900" b="1" spc="-45" dirty="0">
                <a:solidFill>
                  <a:srgbClr val="404040"/>
                </a:solidFill>
                <a:latin typeface="Calibri"/>
                <a:cs typeface="Calibri"/>
              </a:rPr>
              <a:t> CURRENT RESEARCH</a:t>
            </a:r>
            <a:r>
              <a:rPr lang="it-IT" sz="1900" b="1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lang="it-IT" sz="1900" dirty="0">
              <a:latin typeface="Calibri"/>
              <a:cs typeface="Calibri"/>
            </a:endParaRPr>
          </a:p>
          <a:p>
            <a:pPr marL="104139" indent="-92075">
              <a:lnSpc>
                <a:spcPct val="100000"/>
              </a:lnSpc>
              <a:spcBef>
                <a:spcPts val="720"/>
              </a:spcBef>
              <a:buClr>
                <a:srgbClr val="E38312"/>
              </a:buClr>
              <a:buSzPct val="94736"/>
              <a:buFont typeface="Arial MT"/>
              <a:buChar char="•"/>
              <a:tabLst>
                <a:tab pos="104775" algn="l"/>
              </a:tabLst>
            </a:pPr>
            <a:r>
              <a:rPr lang="it-IT" sz="1900" dirty="0">
                <a:latin typeface="Calibri"/>
                <a:cs typeface="Calibri"/>
              </a:rPr>
              <a:t>Short Remote Project with Dr. Calore and Dr. Clavel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Francesco</a:t>
            </a:r>
            <a:r>
              <a:rPr spc="-60" dirty="0"/>
              <a:t> </a:t>
            </a:r>
            <a:r>
              <a:rPr spc="-20" dirty="0"/>
              <a:t>Xotta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vailable student project - Effect of nuclear structure on dark matter-nucleus  interactions">
            <a:extLst>
              <a:ext uri="{FF2B5EF4-FFF2-40B4-BE49-F238E27FC236}">
                <a16:creationId xmlns:a16="http://schemas.microsoft.com/office/drawing/2014/main" id="{900CEB29-8D5D-5D68-DD72-3EC386680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4" y="2252154"/>
            <a:ext cx="5960086" cy="235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9DE9D24B-53CA-4B68-7F8D-12DB1CEA1A91}"/>
              </a:ext>
            </a:extLst>
          </p:cNvPr>
          <p:cNvSpPr txBox="1">
            <a:spLocks/>
          </p:cNvSpPr>
          <p:nvPr/>
        </p:nvSpPr>
        <p:spPr>
          <a:xfrm>
            <a:off x="1162685" y="1030923"/>
            <a:ext cx="9866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400" kern="0" spc="-55" dirty="0">
                <a:solidFill>
                  <a:sysClr val="windowText" lastClr="000000"/>
                </a:solidFill>
              </a:rPr>
              <a:t>The Search for Light Dark Matter</a:t>
            </a:r>
            <a:endParaRPr lang="en-US" sz="4400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F6A4951-B5F2-4C22-5074-090617E8EE0E}"/>
              </a:ext>
            </a:extLst>
          </p:cNvPr>
          <p:cNvSpPr txBox="1"/>
          <p:nvPr/>
        </p:nvSpPr>
        <p:spPr>
          <a:xfrm>
            <a:off x="6600190" y="1989836"/>
            <a:ext cx="4732655" cy="2354234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246379">
              <a:lnSpc>
                <a:spcPct val="80000"/>
              </a:lnSpc>
              <a:spcBef>
                <a:spcPts val="550"/>
              </a:spcBef>
            </a:pPr>
            <a:endParaRPr lang="it-IT" sz="2000" dirty="0">
              <a:latin typeface="Calibri"/>
              <a:cs typeface="Calibri"/>
            </a:endParaRPr>
          </a:p>
          <a:p>
            <a:pPr marL="12700" marR="246379">
              <a:lnSpc>
                <a:spcPct val="80000"/>
              </a:lnSpc>
              <a:spcBef>
                <a:spcPts val="550"/>
              </a:spcBef>
            </a:pPr>
            <a:r>
              <a:rPr lang="it-IT" sz="2000" b="1" dirty="0">
                <a:latin typeface="Calibri"/>
                <a:cs typeface="Calibri"/>
              </a:rPr>
              <a:t>Direct </a:t>
            </a:r>
            <a:r>
              <a:rPr lang="it-IT" sz="2000" b="1" dirty="0" err="1">
                <a:latin typeface="Calibri"/>
                <a:cs typeface="Calibri"/>
              </a:rPr>
              <a:t>Detection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is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based</a:t>
            </a:r>
            <a:r>
              <a:rPr lang="it-IT" sz="2000" dirty="0">
                <a:latin typeface="Calibri"/>
                <a:cs typeface="Calibri"/>
              </a:rPr>
              <a:t> on the interaction </a:t>
            </a:r>
            <a:r>
              <a:rPr lang="it-IT" sz="2000" dirty="0" err="1">
                <a:latin typeface="Calibri"/>
                <a:cs typeface="Calibri"/>
              </a:rPr>
              <a:t>between</a:t>
            </a:r>
            <a:r>
              <a:rPr lang="it-IT" sz="2000" dirty="0">
                <a:latin typeface="Calibri"/>
                <a:cs typeface="Calibri"/>
              </a:rPr>
              <a:t> DM and heavy nuclei</a:t>
            </a:r>
          </a:p>
          <a:p>
            <a:pPr marL="12700" marR="246379">
              <a:lnSpc>
                <a:spcPct val="80000"/>
              </a:lnSpc>
              <a:spcBef>
                <a:spcPts val="550"/>
              </a:spcBef>
            </a:pPr>
            <a:r>
              <a:rPr lang="it-IT" sz="2000" dirty="0" err="1">
                <a:latin typeface="Calibri"/>
                <a:cs typeface="Calibri"/>
              </a:rPr>
              <a:t>It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considers</a:t>
            </a:r>
            <a:r>
              <a:rPr lang="it-IT" sz="2000" dirty="0">
                <a:latin typeface="Calibri"/>
                <a:cs typeface="Calibri"/>
              </a:rPr>
              <a:t> Dark Matter with the </a:t>
            </a:r>
            <a:r>
              <a:rPr lang="it-IT" sz="2000" dirty="0" err="1">
                <a:latin typeface="Calibri"/>
                <a:cs typeface="Calibri"/>
              </a:rPr>
              <a:t>velocity</a:t>
            </a:r>
            <a:r>
              <a:rPr lang="it-IT" sz="2000" dirty="0">
                <a:latin typeface="Calibri"/>
                <a:cs typeface="Calibri"/>
              </a:rPr>
              <a:t> of the DM wind in the </a:t>
            </a:r>
            <a:r>
              <a:rPr lang="it-IT" sz="2000" dirty="0" err="1">
                <a:latin typeface="Calibri"/>
                <a:cs typeface="Calibri"/>
              </a:rPr>
              <a:t>galaxy</a:t>
            </a:r>
            <a:r>
              <a:rPr lang="it-IT" sz="2000" dirty="0">
                <a:latin typeface="Calibri"/>
                <a:cs typeface="Calibri"/>
              </a:rPr>
              <a:t> (1e-3 c)</a:t>
            </a:r>
          </a:p>
          <a:p>
            <a:pPr marL="12700" marR="246379">
              <a:lnSpc>
                <a:spcPct val="80000"/>
              </a:lnSpc>
              <a:spcBef>
                <a:spcPts val="550"/>
              </a:spcBef>
            </a:pPr>
            <a:r>
              <a:rPr lang="it-IT" sz="2000" dirty="0">
                <a:latin typeface="Calibri"/>
                <a:cs typeface="Calibri"/>
              </a:rPr>
              <a:t>The mass </a:t>
            </a:r>
            <a:r>
              <a:rPr lang="it-IT" sz="2000" dirty="0" err="1">
                <a:latin typeface="Calibri"/>
                <a:cs typeface="Calibri"/>
              </a:rPr>
              <a:t>it</a:t>
            </a:r>
            <a:r>
              <a:rPr lang="it-IT" sz="2000" dirty="0">
                <a:latin typeface="Calibri"/>
                <a:cs typeface="Calibri"/>
              </a:rPr>
              <a:t> can </a:t>
            </a:r>
            <a:r>
              <a:rPr lang="it-IT" sz="2000" dirty="0" err="1">
                <a:latin typeface="Calibri"/>
                <a:cs typeface="Calibri"/>
              </a:rPr>
              <a:t>detect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is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generally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greater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than</a:t>
            </a:r>
            <a:r>
              <a:rPr lang="it-IT" sz="2000" dirty="0">
                <a:latin typeface="Calibri"/>
                <a:cs typeface="Calibri"/>
              </a:rPr>
              <a:t> 10 GeV</a:t>
            </a:r>
          </a:p>
          <a:p>
            <a:pPr marL="12700" marR="246379">
              <a:lnSpc>
                <a:spcPct val="80000"/>
              </a:lnSpc>
              <a:spcBef>
                <a:spcPts val="550"/>
              </a:spcBef>
            </a:pPr>
            <a:r>
              <a:rPr lang="it-IT" sz="2000" dirty="0">
                <a:latin typeface="Calibri"/>
                <a:cs typeface="Calibri"/>
              </a:rPr>
              <a:t>But </a:t>
            </a:r>
            <a:r>
              <a:rPr lang="it-IT" sz="2000" dirty="0" err="1">
                <a:latin typeface="Calibri"/>
                <a:cs typeface="Calibri"/>
              </a:rPr>
              <a:t>if</a:t>
            </a:r>
            <a:r>
              <a:rPr lang="it-IT" sz="2000" dirty="0">
                <a:latin typeface="Calibri"/>
                <a:cs typeface="Calibri"/>
              </a:rPr>
              <a:t> the </a:t>
            </a:r>
            <a:r>
              <a:rPr lang="it-IT" sz="2000" dirty="0" err="1">
                <a:latin typeface="Calibri"/>
                <a:cs typeface="Calibri"/>
              </a:rPr>
              <a:t>flux</a:t>
            </a:r>
            <a:r>
              <a:rPr lang="it-IT" sz="2000" dirty="0">
                <a:latin typeface="Calibri"/>
                <a:cs typeface="Calibri"/>
              </a:rPr>
              <a:t> of DM </a:t>
            </a:r>
            <a:r>
              <a:rPr lang="it-IT" sz="2000" dirty="0" err="1">
                <a:latin typeface="Calibri"/>
                <a:cs typeface="Calibri"/>
              </a:rPr>
              <a:t>is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relativistic</a:t>
            </a:r>
            <a:r>
              <a:rPr lang="it-IT" sz="2000" dirty="0">
                <a:latin typeface="Calibri"/>
                <a:cs typeface="Calibri"/>
              </a:rPr>
              <a:t>?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2883B3F-5AEB-9D77-A5EF-072EE35A021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029580" y="6497065"/>
            <a:ext cx="14922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Francesco</a:t>
            </a:r>
            <a:r>
              <a:rPr spc="-60" dirty="0"/>
              <a:t> </a:t>
            </a:r>
            <a:r>
              <a:rPr spc="-20" dirty="0"/>
              <a:t>Xotta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5A6B7D7-97F9-0924-EC32-80CF80CD293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07446" y="6497065"/>
            <a:ext cx="20065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88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2685" y="1030923"/>
            <a:ext cx="9866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55" dirty="0"/>
              <a:t>Detection</a:t>
            </a:r>
            <a:r>
              <a:rPr sz="4400" u="none" spc="-105" dirty="0"/>
              <a:t> </a:t>
            </a:r>
            <a:r>
              <a:rPr sz="4400" u="none" spc="-30" dirty="0"/>
              <a:t>of</a:t>
            </a:r>
            <a:r>
              <a:rPr sz="4400" u="none" spc="-90" dirty="0"/>
              <a:t> </a:t>
            </a:r>
            <a:r>
              <a:rPr sz="4400" u="none" spc="-45" dirty="0"/>
              <a:t>Sub-GeV</a:t>
            </a:r>
            <a:r>
              <a:rPr sz="4400" u="none" spc="-114" dirty="0"/>
              <a:t> </a:t>
            </a:r>
            <a:r>
              <a:rPr sz="4400" u="none" spc="-35" dirty="0"/>
              <a:t>Dark</a:t>
            </a:r>
            <a:r>
              <a:rPr sz="4400" u="none" spc="-114" dirty="0"/>
              <a:t> </a:t>
            </a:r>
            <a:r>
              <a:rPr sz="4400" u="none" spc="-65" dirty="0"/>
              <a:t>Matter</a:t>
            </a:r>
            <a:r>
              <a:rPr sz="4400" u="none" spc="-114" dirty="0"/>
              <a:t> </a:t>
            </a:r>
            <a:r>
              <a:rPr sz="4400" u="none" spc="-55" dirty="0"/>
              <a:t>Candidate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6600190" y="1989836"/>
            <a:ext cx="4732655" cy="24701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246379">
              <a:lnSpc>
                <a:spcPct val="80000"/>
              </a:lnSpc>
              <a:spcBef>
                <a:spcPts val="550"/>
              </a:spcBef>
            </a:pP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Meson</a:t>
            </a:r>
            <a:r>
              <a:rPr sz="1900" b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5" dirty="0">
                <a:solidFill>
                  <a:srgbClr val="404040"/>
                </a:solidFill>
                <a:latin typeface="Calibri"/>
                <a:cs typeface="Calibri"/>
              </a:rPr>
              <a:t>decays</a:t>
            </a:r>
            <a:r>
              <a:rPr sz="19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9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air</a:t>
            </a:r>
            <a:r>
              <a:rPr sz="19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shower</a:t>
            </a:r>
            <a:r>
              <a:rPr sz="19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flux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900" spc="-4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dark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matter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arrives</a:t>
            </a:r>
            <a:r>
              <a:rPr sz="19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earthbound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detectors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  <a:spcBef>
                <a:spcPts val="950"/>
              </a:spcBef>
            </a:pP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Dark</a:t>
            </a:r>
            <a:r>
              <a:rPr sz="19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5" dirty="0">
                <a:solidFill>
                  <a:srgbClr val="404040"/>
                </a:solidFill>
                <a:latin typeface="Calibri"/>
                <a:cs typeface="Calibri"/>
              </a:rPr>
              <a:t>matte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interact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nuclei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Neutrino </a:t>
            </a:r>
            <a:r>
              <a:rPr sz="1900" b="1" spc="-15" dirty="0">
                <a:solidFill>
                  <a:srgbClr val="404040"/>
                </a:solidFill>
                <a:latin typeface="Calibri"/>
                <a:cs typeface="Calibri"/>
              </a:rPr>
              <a:t>Detectors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  <a:spcBef>
                <a:spcPts val="5"/>
              </a:spcBef>
            </a:pP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Interaction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6FC0"/>
                </a:solidFill>
                <a:latin typeface="Calibri"/>
                <a:cs typeface="Calibri"/>
              </a:rPr>
              <a:t>dark</a:t>
            </a:r>
            <a:r>
              <a:rPr sz="19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6FC0"/>
                </a:solidFill>
                <a:latin typeface="Calibri"/>
                <a:cs typeface="Calibri"/>
              </a:rPr>
              <a:t>matter</a:t>
            </a:r>
            <a:r>
              <a:rPr sz="19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6FC0"/>
                </a:solidFill>
                <a:latin typeface="Calibri"/>
                <a:cs typeface="Calibri"/>
              </a:rPr>
              <a:t>χ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Calibri"/>
                <a:cs typeface="Calibri"/>
              </a:rPr>
              <a:t>up quark </a:t>
            </a:r>
            <a:r>
              <a:rPr sz="1900" spc="-4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sz="19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F2F9F"/>
                </a:solidFill>
                <a:latin typeface="Calibri"/>
                <a:cs typeface="Calibri"/>
              </a:rPr>
              <a:t>scalar</a:t>
            </a:r>
            <a:r>
              <a:rPr sz="1900" spc="-10" dirty="0">
                <a:solidFill>
                  <a:srgbClr val="6F2F9F"/>
                </a:solidFill>
                <a:latin typeface="Calibri"/>
                <a:cs typeface="Calibri"/>
              </a:rPr>
              <a:t> mediator</a:t>
            </a:r>
            <a:r>
              <a:rPr sz="19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000" y="5610389"/>
            <a:ext cx="1126490" cy="50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95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1812.05103</a:t>
            </a:r>
          </a:p>
          <a:p>
            <a:pPr marL="12700">
              <a:lnSpc>
                <a:spcPts val="1895"/>
              </a:lnSpc>
            </a:pPr>
            <a:r>
              <a:rPr sz="1800" dirty="0">
                <a:latin typeface="Calibri"/>
                <a:cs typeface="Calibri"/>
              </a:rPr>
              <a:t>2203.12630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052" y="2080551"/>
            <a:ext cx="2295898" cy="32185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4671" y="1892807"/>
            <a:ext cx="984503" cy="35859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3294" y="341463"/>
            <a:ext cx="250414" cy="2907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29802" y="360933"/>
            <a:ext cx="25273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December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2022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June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20236" y="4658170"/>
            <a:ext cx="5687257" cy="38661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30467" y="5637377"/>
            <a:ext cx="5015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2439" marR="5080" indent="-173037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Complementary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limits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also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 obtained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example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collider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physics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cosmology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Francesco</a:t>
            </a:r>
            <a:r>
              <a:rPr spc="-60" dirty="0"/>
              <a:t> </a:t>
            </a:r>
            <a:r>
              <a:rPr spc="-20" dirty="0"/>
              <a:t>Xotta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1AE2560-F62D-6889-DAAB-D84D50AF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253" y="2133600"/>
            <a:ext cx="6057062" cy="329316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06194" y="836421"/>
            <a:ext cx="99669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u="none" spc="-75" dirty="0"/>
          </a:p>
        </p:txBody>
      </p:sp>
      <p:sp>
        <p:nvSpPr>
          <p:cNvPr id="8" name="object 8"/>
          <p:cNvSpPr txBox="1"/>
          <p:nvPr/>
        </p:nvSpPr>
        <p:spPr>
          <a:xfrm>
            <a:off x="8184895" y="5651398"/>
            <a:ext cx="831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Francesco</a:t>
            </a:r>
            <a:r>
              <a:rPr spc="-60" dirty="0"/>
              <a:t> </a:t>
            </a:r>
            <a:r>
              <a:rPr spc="-20" dirty="0"/>
              <a:t>Xotta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371600" y="1737360"/>
            <a:ext cx="4009653" cy="334129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47039" marR="5080" indent="-342900" algn="just">
              <a:lnSpc>
                <a:spcPct val="70000"/>
              </a:lnSpc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US"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flux of mesons</a:t>
            </a:r>
            <a:r>
              <a:rPr lang="en-US"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 obtained</a:t>
            </a:r>
            <a:r>
              <a:rPr lang="en-US"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2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lang="en-US"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US"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Calibri"/>
                <a:cs typeface="Calibri"/>
              </a:rPr>
              <a:t>literature </a:t>
            </a:r>
            <a:r>
              <a:rPr lang="en-US" sz="2000" spc="-4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Calibri"/>
                <a:cs typeface="Calibri"/>
              </a:rPr>
              <a:t>(Corsika8</a:t>
            </a:r>
            <a:r>
              <a:rPr lang="en-US"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simulations)</a:t>
            </a:r>
            <a:endParaRPr lang="en-US" sz="2000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447039" marR="5080" indent="-342900" algn="just">
              <a:lnSpc>
                <a:spcPct val="70000"/>
              </a:lnSpc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Numerically</a:t>
            </a:r>
            <a:r>
              <a:rPr lang="en-US"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Calibri"/>
                <a:cs typeface="Calibri"/>
              </a:rPr>
              <a:t>integrate</a:t>
            </a:r>
            <a:r>
              <a:rPr lang="en-US"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en-US"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5" dirty="0">
                <a:solidFill>
                  <a:srgbClr val="404040"/>
                </a:solidFill>
                <a:latin typeface="Calibri"/>
                <a:cs typeface="Calibri"/>
              </a:rPr>
              <a:t>obtain</a:t>
            </a:r>
            <a:r>
              <a:rPr lang="en-US"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US"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flux</a:t>
            </a:r>
          </a:p>
          <a:p>
            <a:pPr marL="447039" marR="5080" indent="-342900" algn="just">
              <a:lnSpc>
                <a:spcPct val="70000"/>
              </a:lnSpc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Compute the cross section for the interaction of DM and nucleus at detectors</a:t>
            </a:r>
            <a:endParaRPr lang="it-IT" sz="2000" spc="-1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447039" marR="5080" indent="-342900" algn="just">
              <a:lnSpc>
                <a:spcPct val="70000"/>
              </a:lnSpc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By comparing observed events  to the expected number of  events we obtain limits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2487" y="4593321"/>
            <a:ext cx="3027877" cy="505436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:a16="http://schemas.microsoft.com/office/drawing/2014/main" id="{175BFD16-E345-98A2-C543-2F6437ABB6F9}"/>
              </a:ext>
            </a:extLst>
          </p:cNvPr>
          <p:cNvSpPr txBox="1"/>
          <p:nvPr/>
        </p:nvSpPr>
        <p:spPr>
          <a:xfrm>
            <a:off x="1624593" y="5801258"/>
            <a:ext cx="277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Developed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Mathematica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50C47B68-3EDE-2DCF-9BFA-333B7B4F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872" y="1982444"/>
            <a:ext cx="6400001" cy="398310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009" y="1066876"/>
            <a:ext cx="10004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91090" algn="l"/>
              </a:tabLst>
            </a:pPr>
            <a:r>
              <a:rPr spc="-25" dirty="0"/>
              <a:t>My</a:t>
            </a:r>
            <a:r>
              <a:rPr spc="-135" dirty="0"/>
              <a:t> </a:t>
            </a:r>
            <a:r>
              <a:rPr spc="-55" dirty="0"/>
              <a:t>contribution</a:t>
            </a:r>
            <a:r>
              <a:rPr spc="-145" dirty="0"/>
              <a:t> </a:t>
            </a:r>
            <a:r>
              <a:rPr dirty="0"/>
              <a:t>1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7569" y="1827022"/>
            <a:ext cx="4390390" cy="3607013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900" dirty="0" err="1">
                <a:latin typeface="Calibri"/>
                <a:cs typeface="Calibri"/>
              </a:rPr>
              <a:t>Thick</a:t>
            </a:r>
            <a:r>
              <a:rPr lang="it-IT" sz="1900" dirty="0">
                <a:latin typeface="Calibri"/>
                <a:cs typeface="Calibri"/>
              </a:rPr>
              <a:t> lines are </a:t>
            </a:r>
            <a:r>
              <a:rPr lang="it-IT" sz="1900" dirty="0" err="1">
                <a:latin typeface="Calibri"/>
                <a:cs typeface="Calibri"/>
              </a:rPr>
              <a:t>limits</a:t>
            </a:r>
            <a:r>
              <a:rPr lang="it-IT" sz="1900" dirty="0">
                <a:latin typeface="Calibri"/>
                <a:cs typeface="Calibri"/>
              </a:rPr>
              <a:t> from </a:t>
            </a:r>
            <a:r>
              <a:rPr lang="it-IT" sz="1900" dirty="0" err="1">
                <a:latin typeface="Calibri"/>
                <a:cs typeface="Calibri"/>
              </a:rPr>
              <a:t>currently</a:t>
            </a:r>
            <a:r>
              <a:rPr lang="it-IT" sz="1900" dirty="0">
                <a:latin typeface="Calibri"/>
                <a:cs typeface="Calibri"/>
              </a:rPr>
              <a:t> running detectors (or detectors </a:t>
            </a:r>
            <a:r>
              <a:rPr lang="it-IT" sz="1900" dirty="0" err="1">
                <a:latin typeface="Calibri"/>
                <a:cs typeface="Calibri"/>
              </a:rPr>
              <a:t>that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err="1">
                <a:latin typeface="Calibri"/>
                <a:cs typeface="Calibri"/>
              </a:rPr>
              <a:t>aren’t</a:t>
            </a:r>
            <a:r>
              <a:rPr lang="it-IT" sz="1900" dirty="0">
                <a:latin typeface="Calibri"/>
                <a:cs typeface="Calibri"/>
              </a:rPr>
              <a:t> running </a:t>
            </a:r>
            <a:r>
              <a:rPr lang="it-IT" sz="1900" dirty="0" err="1">
                <a:latin typeface="Calibri"/>
                <a:cs typeface="Calibri"/>
              </a:rPr>
              <a:t>anymore</a:t>
            </a:r>
            <a:r>
              <a:rPr lang="it-IT" sz="1900" dirty="0">
                <a:latin typeface="Calibri"/>
                <a:cs typeface="Calibri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it-IT" sz="1900" dirty="0" err="1">
                <a:latin typeface="Calibri"/>
                <a:cs typeface="Calibri"/>
              </a:rPr>
              <a:t>Dashed</a:t>
            </a:r>
            <a:r>
              <a:rPr lang="it-IT" sz="1900" dirty="0">
                <a:latin typeface="Calibri"/>
                <a:cs typeface="Calibri"/>
              </a:rPr>
              <a:t> lines are </a:t>
            </a:r>
            <a:r>
              <a:rPr lang="it-IT" sz="1900" dirty="0" err="1">
                <a:latin typeface="Calibri"/>
                <a:cs typeface="Calibri"/>
              </a:rPr>
              <a:t>sensitivities</a:t>
            </a:r>
            <a:r>
              <a:rPr lang="it-IT" sz="1900" dirty="0">
                <a:latin typeface="Calibri"/>
                <a:cs typeface="Calibri"/>
              </a:rPr>
              <a:t> from future detectors</a:t>
            </a:r>
            <a:endParaRPr sz="1900" dirty="0">
              <a:latin typeface="Calibri"/>
              <a:cs typeface="Calibri"/>
            </a:endParaRPr>
          </a:p>
          <a:p>
            <a:pPr marL="104139" indent="-91440">
              <a:lnSpc>
                <a:spcPct val="100000"/>
              </a:lnSpc>
              <a:spcBef>
                <a:spcPts val="1405"/>
              </a:spcBef>
              <a:buClr>
                <a:srgbClr val="E38312"/>
              </a:buClr>
              <a:buSzPct val="94736"/>
              <a:buFont typeface="Arial MT"/>
              <a:buChar char="•"/>
              <a:tabLst>
                <a:tab pos="104139" algn="l"/>
              </a:tabLst>
            </a:pP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consider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neutrino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detectors</a:t>
            </a:r>
            <a:endParaRPr sz="1900" dirty="0">
              <a:latin typeface="Calibri"/>
              <a:cs typeface="Calibri"/>
            </a:endParaRPr>
          </a:p>
          <a:p>
            <a:pPr marL="157480" indent="-144780">
              <a:lnSpc>
                <a:spcPct val="100000"/>
              </a:lnSpc>
              <a:spcBef>
                <a:spcPts val="705"/>
              </a:spcBef>
              <a:buClr>
                <a:srgbClr val="E38312"/>
              </a:buClr>
              <a:buSzPct val="94736"/>
              <a:buFont typeface="Arial MT"/>
              <a:buChar char="•"/>
              <a:tabLst>
                <a:tab pos="157480" algn="l"/>
              </a:tabLst>
            </a:pP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Obtain</a:t>
            </a:r>
            <a:r>
              <a:rPr sz="19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free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protons</a:t>
            </a:r>
            <a:endParaRPr sz="1900" dirty="0">
              <a:latin typeface="Calibri"/>
              <a:cs typeface="Calibri"/>
            </a:endParaRPr>
          </a:p>
          <a:p>
            <a:pPr marL="104139" marR="259715" indent="-91440">
              <a:lnSpc>
                <a:spcPct val="70000"/>
              </a:lnSpc>
              <a:spcBef>
                <a:spcPts val="1405"/>
              </a:spcBef>
              <a:buClr>
                <a:srgbClr val="E38312"/>
              </a:buClr>
              <a:buSzPct val="94736"/>
              <a:buFont typeface="Arial MT"/>
              <a:buChar char="•"/>
              <a:tabLst>
                <a:tab pos="104139" algn="l"/>
              </a:tabLst>
            </a:pP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Use Birks’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Law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convert</a:t>
            </a:r>
            <a:r>
              <a:rPr sz="19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electron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equivalent</a:t>
            </a:r>
            <a:r>
              <a:rPr sz="19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recoil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energy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scintillators</a:t>
            </a:r>
            <a:endParaRPr sz="1900" dirty="0">
              <a:latin typeface="Calibri"/>
              <a:cs typeface="Calibri"/>
            </a:endParaRPr>
          </a:p>
          <a:p>
            <a:pPr marL="104139" marR="56515">
              <a:lnSpc>
                <a:spcPct val="70000"/>
              </a:lnSpc>
              <a:spcBef>
                <a:spcPts val="1405"/>
              </a:spcBef>
            </a:pP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prove</a:t>
            </a:r>
            <a:r>
              <a:rPr sz="19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neutrino</a:t>
            </a:r>
            <a:r>
              <a:rPr sz="19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detectors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more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sensitive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higher</a:t>
            </a:r>
            <a:r>
              <a:rPr sz="19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masses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mediator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6873" y="5853785"/>
            <a:ext cx="831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m</a:t>
            </a:r>
            <a:r>
              <a:rPr sz="110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1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[G</a:t>
            </a:r>
            <a:r>
              <a:rPr sz="1800" spc="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V]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Francesco</a:t>
            </a:r>
            <a:r>
              <a:rPr spc="-60" dirty="0"/>
              <a:t> </a:t>
            </a:r>
            <a:r>
              <a:rPr spc="-20" dirty="0"/>
              <a:t>Xotta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521705" y="3942345"/>
            <a:ext cx="254000" cy="207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110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5751" y="1805117"/>
            <a:ext cx="5874766" cy="39895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5" dirty="0"/>
              <a:t>My</a:t>
            </a:r>
            <a:r>
              <a:rPr spc="-125" dirty="0"/>
              <a:t> </a:t>
            </a:r>
            <a:r>
              <a:rPr spc="-60" dirty="0"/>
              <a:t>contribution</a:t>
            </a:r>
            <a:r>
              <a:rPr spc="-120" dirty="0"/>
              <a:t> </a:t>
            </a:r>
            <a:r>
              <a:rPr dirty="0"/>
              <a:t>2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324" y="1831975"/>
            <a:ext cx="381317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consider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possibility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three-body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decay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off-shell (mediator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580" y="2233142"/>
            <a:ext cx="3543935" cy="238442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6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produced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virtual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particle)</a:t>
            </a:r>
            <a:endParaRPr sz="2000">
              <a:latin typeface="Calibri"/>
              <a:cs typeface="Calibri"/>
            </a:endParaRPr>
          </a:p>
          <a:p>
            <a:pPr marL="104139" indent="-92075">
              <a:lnSpc>
                <a:spcPts val="228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Arial MT"/>
              <a:buChar char="•"/>
              <a:tabLst>
                <a:tab pos="10477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Compute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matrix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element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Feynman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Diagrams</a:t>
            </a:r>
            <a:endParaRPr sz="2000">
              <a:latin typeface="Calibri"/>
              <a:cs typeface="Calibri"/>
            </a:endParaRPr>
          </a:p>
          <a:p>
            <a:pPr marL="104139" marR="5080" indent="-92075">
              <a:lnSpc>
                <a:spcPts val="2160"/>
              </a:lnSpc>
              <a:spcBef>
                <a:spcPts val="1425"/>
              </a:spcBef>
              <a:buClr>
                <a:srgbClr val="E38312"/>
              </a:buClr>
              <a:buSzPct val="95000"/>
              <a:buFont typeface="Arial MT"/>
              <a:buChar char="•"/>
              <a:tabLst>
                <a:tab pos="10477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Compute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phase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space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three </a:t>
            </a:r>
            <a:r>
              <a:rPr sz="2000" b="1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body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decay</a:t>
            </a:r>
            <a:endParaRPr sz="2000">
              <a:latin typeface="Calibri"/>
              <a:cs typeface="Calibri"/>
            </a:endParaRPr>
          </a:p>
          <a:p>
            <a:pPr marL="104139" indent="-92075">
              <a:lnSpc>
                <a:spcPct val="100000"/>
              </a:lnSpc>
              <a:spcBef>
                <a:spcPts val="1135"/>
              </a:spcBef>
              <a:buClr>
                <a:srgbClr val="E38312"/>
              </a:buClr>
              <a:buSzPct val="95000"/>
              <a:buFont typeface="Arial MT"/>
              <a:buChar char="•"/>
              <a:tabLst>
                <a:tab pos="10477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Compute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0809" y="3860723"/>
            <a:ext cx="254000" cy="3752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1100" spc="-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1100" dirty="0">
                <a:solidFill>
                  <a:srgbClr val="006FC0"/>
                </a:solidFill>
                <a:latin typeface="Calibri"/>
                <a:cs typeface="Calibri"/>
              </a:rPr>
              <a:t>χ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2685" y="5794654"/>
            <a:ext cx="84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800" spc="-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lang="el-GR" sz="1100" spc="-5" dirty="0">
                <a:solidFill>
                  <a:srgbClr val="006FC0"/>
                </a:solidFill>
                <a:latin typeface="Calibri"/>
                <a:cs typeface="Calibri"/>
              </a:rPr>
              <a:t>χ</a:t>
            </a:r>
            <a:r>
              <a:rPr sz="11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[GeV]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1646" y="1890068"/>
            <a:ext cx="94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m</a:t>
            </a:r>
            <a:r>
              <a:rPr sz="1100" spc="-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=1</a:t>
            </a:r>
            <a:r>
              <a:rPr sz="1800" spc="-7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GeV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6793" y="4879170"/>
            <a:ext cx="3939925" cy="46735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Francesco</a:t>
            </a:r>
            <a:r>
              <a:rPr spc="-60" dirty="0"/>
              <a:t> </a:t>
            </a:r>
            <a:r>
              <a:rPr spc="-20" dirty="0"/>
              <a:t>Xotta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009" y="1066876"/>
            <a:ext cx="10004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91090" algn="l"/>
              </a:tabLst>
            </a:pPr>
            <a:r>
              <a:rPr spc="-35" dirty="0"/>
              <a:t>PhD</a:t>
            </a:r>
            <a:r>
              <a:rPr spc="-135" dirty="0"/>
              <a:t> </a:t>
            </a:r>
            <a:r>
              <a:rPr spc="-65" dirty="0"/>
              <a:t>Project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Francesco</a:t>
            </a:r>
            <a:r>
              <a:rPr spc="-60" dirty="0"/>
              <a:t> </a:t>
            </a:r>
            <a:r>
              <a:rPr spc="-20" dirty="0"/>
              <a:t>Xotta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07446" y="6497065"/>
            <a:ext cx="1924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r>
              <a:rPr lang="it-IT" sz="1800" dirty="0">
                <a:latin typeface="Calibri"/>
                <a:cs typeface="Calibri"/>
              </a:rPr>
              <a:t>8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9009" y="1720951"/>
            <a:ext cx="9518650" cy="3001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62275">
              <a:lnSpc>
                <a:spcPct val="1485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High-energy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emission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compact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objects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globular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clusters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LAPT</a:t>
            </a:r>
            <a:r>
              <a:rPr lang="it-IT" sz="2000" spc="-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Laboratoire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d'Annecy-le-Vieux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Physique </a:t>
            </a:r>
            <a:r>
              <a:rPr sz="2000" dirty="0" err="1">
                <a:solidFill>
                  <a:srgbClr val="404040"/>
                </a:solidFill>
                <a:latin typeface="Calibri"/>
                <a:cs typeface="Calibri"/>
              </a:rPr>
              <a:t>Théorique</a:t>
            </a:r>
            <a:endParaRPr lang="it-IT" sz="200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marR="2962275">
              <a:lnSpc>
                <a:spcPct val="148500"/>
              </a:lnSpc>
              <a:spcBef>
                <a:spcPts val="100"/>
              </a:spcBef>
            </a:pPr>
            <a:r>
              <a:rPr lang="it-IT" sz="2000" dirty="0">
                <a:solidFill>
                  <a:srgbClr val="404040"/>
                </a:solidFill>
                <a:latin typeface="Calibri"/>
                <a:cs typeface="Calibri"/>
              </a:rPr>
              <a:t>IPAG - </a:t>
            </a:r>
            <a:r>
              <a:rPr lang="fr-FR" sz="2000" dirty="0">
                <a:solidFill>
                  <a:srgbClr val="404040"/>
                </a:solidFill>
                <a:latin typeface="Calibri"/>
                <a:cs typeface="Calibri"/>
              </a:rPr>
              <a:t>Institut de Planétologie et d’Astrophysique de Grenoble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1659889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Supervisors:	</a:t>
            </a:r>
            <a:r>
              <a:rPr lang="it-IT" sz="2000" spc="-70" dirty="0">
                <a:solidFill>
                  <a:srgbClr val="404040"/>
                </a:solidFill>
                <a:latin typeface="Calibri"/>
                <a:cs typeface="Calibri"/>
              </a:rPr>
              <a:t> Dr.</a:t>
            </a:r>
            <a:r>
              <a:rPr lang="it-IT"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it-IT" sz="2000" spc="-5" dirty="0">
                <a:solidFill>
                  <a:srgbClr val="404040"/>
                </a:solidFill>
                <a:latin typeface="Calibri"/>
                <a:cs typeface="Calibri"/>
              </a:rPr>
              <a:t>Francesca</a:t>
            </a:r>
            <a:r>
              <a:rPr lang="it-IT" sz="2000" spc="-10" dirty="0">
                <a:solidFill>
                  <a:srgbClr val="404040"/>
                </a:solidFill>
                <a:latin typeface="Calibri"/>
                <a:cs typeface="Calibri"/>
              </a:rPr>
              <a:t> Calore,</a:t>
            </a:r>
            <a:r>
              <a:rPr lang="it-IT"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it-IT" sz="2000" spc="-70" dirty="0">
                <a:solidFill>
                  <a:srgbClr val="404040"/>
                </a:solidFill>
                <a:latin typeface="Calibri"/>
                <a:cs typeface="Calibri"/>
              </a:rPr>
              <a:t>Dr.</a:t>
            </a:r>
            <a:r>
              <a:rPr lang="it-IT"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it-IT" sz="2000" dirty="0" err="1">
                <a:solidFill>
                  <a:srgbClr val="404040"/>
                </a:solidFill>
                <a:latin typeface="Calibri"/>
                <a:cs typeface="Calibri"/>
              </a:rPr>
              <a:t>Maïca</a:t>
            </a:r>
            <a:r>
              <a:rPr lang="it-IT" sz="2000" dirty="0">
                <a:solidFill>
                  <a:srgbClr val="404040"/>
                </a:solidFill>
                <a:latin typeface="Calibri"/>
                <a:cs typeface="Calibri"/>
              </a:rPr>
              <a:t> Clavel</a:t>
            </a:r>
            <a:r>
              <a:rPr lang="it-IT" sz="2000" spc="-15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Dr.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Pasquale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Serpico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91800"/>
              </a:lnSpc>
              <a:spcBef>
                <a:spcPts val="138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Purpose: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Explaining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Galactic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Center</a:t>
            </a:r>
            <a:r>
              <a:rPr sz="1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Excess</a:t>
            </a:r>
            <a:r>
              <a:rPr sz="1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GeV</a:t>
            </a:r>
            <a:r>
              <a:rPr sz="16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energies</a:t>
            </a:r>
            <a:r>
              <a:rPr sz="1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Fermi-LAT</a:t>
            </a:r>
            <a:r>
              <a:rPr sz="1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with</a:t>
            </a:r>
            <a:r>
              <a:rPr sz="1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cumulative emissions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1600" spc="-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unresolved</a:t>
            </a:r>
            <a:r>
              <a:rPr sz="1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millisecond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pulsars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Deriving</a:t>
            </a:r>
            <a:r>
              <a:rPr sz="1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luminosity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1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16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globular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clusters</a:t>
            </a:r>
            <a:r>
              <a:rPr sz="1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it-IT" sz="16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multi-wavelength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it-IT" sz="1600" spc="-25" dirty="0" err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it-IT" sz="1600" spc="-5" dirty="0" err="1">
                <a:solidFill>
                  <a:srgbClr val="404040"/>
                </a:solidFill>
                <a:latin typeface="Calibri"/>
                <a:cs typeface="Calibri"/>
              </a:rPr>
              <a:t>pproach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50" dirty="0"/>
              <a:t>Galactic</a:t>
            </a:r>
            <a:r>
              <a:rPr spc="-114" dirty="0"/>
              <a:t> </a:t>
            </a:r>
            <a:r>
              <a:rPr spc="-60" dirty="0"/>
              <a:t>Center</a:t>
            </a:r>
            <a:r>
              <a:rPr spc="-110" dirty="0"/>
              <a:t> </a:t>
            </a:r>
            <a:r>
              <a:rPr spc="-60" dirty="0"/>
              <a:t>Excess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34520"/>
            <a:ext cx="1015425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Excess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gamma-ray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radiation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measured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Fermi-LAT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it-IT"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lang="it-IT" sz="2000" dirty="0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2009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it-IT" sz="200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it-IT"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it-IT" sz="2000" dirty="0" err="1">
                <a:solidFill>
                  <a:srgbClr val="404040"/>
                </a:solidFill>
                <a:latin typeface="Calibri"/>
                <a:cs typeface="Calibri"/>
              </a:rPr>
              <a:t>direction</a:t>
            </a:r>
            <a:r>
              <a:rPr lang="it-IT" sz="2000" dirty="0">
                <a:solidFill>
                  <a:srgbClr val="404040"/>
                </a:solidFill>
                <a:latin typeface="Calibri"/>
                <a:cs typeface="Calibri"/>
              </a:rPr>
              <a:t> of the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Galactic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center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" y="2245898"/>
            <a:ext cx="4386276" cy="32039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779145" indent="-342900">
              <a:lnSpc>
                <a:spcPct val="148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Spherical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morphology</a:t>
            </a:r>
            <a:endParaRPr lang="it-IT" sz="2000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355600" marR="779145" indent="-342900">
              <a:lnSpc>
                <a:spcPct val="148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Spectrum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peaked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2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GeV</a:t>
            </a:r>
            <a:endParaRPr lang="it-IT" sz="2000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355600" marR="779145" indent="-342900">
              <a:lnSpc>
                <a:spcPct val="148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Uniform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distance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GC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lang="it-IT" sz="2000" spc="-44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 marR="779145">
              <a:lnSpc>
                <a:spcPct val="1484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Interpretations: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Dark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Matter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annihilation</a:t>
            </a:r>
            <a:endParaRPr sz="2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485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Collective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emission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sources</a:t>
            </a:r>
            <a:endParaRPr lang="it-IT" sz="2000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355600" marR="5080" indent="-342900">
              <a:lnSpc>
                <a:spcPct val="1485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Cosmic-ray outbursts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5979" y="2543599"/>
            <a:ext cx="4800600" cy="35916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48321" y="2333320"/>
            <a:ext cx="3030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Galactic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Spectrum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Francesco</a:t>
            </a:r>
            <a:r>
              <a:rPr spc="-60" dirty="0"/>
              <a:t> </a:t>
            </a:r>
            <a:r>
              <a:rPr spc="-20" dirty="0"/>
              <a:t>Xotta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07446" y="6497065"/>
            <a:ext cx="1924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r>
              <a:rPr lang="it-IT" sz="1800" dirty="0">
                <a:latin typeface="Calibri"/>
                <a:cs typeface="Calibri"/>
              </a:rPr>
              <a:t>9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04703" y="3004820"/>
            <a:ext cx="1270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Source</a:t>
            </a:r>
            <a:r>
              <a:rPr sz="1200" spc="-5" dirty="0"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Annual </a:t>
            </a:r>
            <a:r>
              <a:rPr sz="1200" spc="-5" dirty="0">
                <a:latin typeface="Calibri"/>
                <a:cs typeface="Calibri"/>
              </a:rPr>
              <a:t>Review </a:t>
            </a:r>
            <a:r>
              <a:rPr sz="1200" dirty="0">
                <a:latin typeface="Calibri"/>
                <a:cs typeface="Calibri"/>
              </a:rPr>
              <a:t>of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Nuclear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Particle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Science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04703" y="3918915"/>
            <a:ext cx="12134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15" dirty="0">
                <a:latin typeface="Calibri"/>
                <a:cs typeface="Calibri"/>
              </a:rPr>
              <a:t>Fermi–LAT 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Galactic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Center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Excess: </a:t>
            </a:r>
            <a:r>
              <a:rPr sz="1200" spc="-5" dirty="0">
                <a:latin typeface="Calibri"/>
                <a:cs typeface="Calibri"/>
              </a:rPr>
              <a:t>Evidence of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Annihilating </a:t>
            </a:r>
            <a:r>
              <a:rPr sz="1200" dirty="0">
                <a:latin typeface="Calibri"/>
                <a:cs typeface="Calibri"/>
              </a:rPr>
              <a:t>Dark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Matter?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04703" y="5016754"/>
            <a:ext cx="96393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Simona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 err="1">
                <a:latin typeface="Calibri"/>
                <a:cs typeface="Calibri"/>
              </a:rPr>
              <a:t>Murgia</a:t>
            </a:r>
            <a:endParaRPr lang="it-IT" sz="1200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2020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1220</Words>
  <Application>Microsoft Office PowerPoint</Application>
  <PresentationFormat>Widescreen</PresentationFormat>
  <Paragraphs>178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Arial</vt:lpstr>
      <vt:lpstr>Arial MT</vt:lpstr>
      <vt:lpstr>Calibri</vt:lpstr>
      <vt:lpstr>Calibri Light</vt:lpstr>
      <vt:lpstr>Inherited</vt:lpstr>
      <vt:lpstr>Segoe UI</vt:lpstr>
      <vt:lpstr>Source Sans Pro</vt:lpstr>
      <vt:lpstr>Office Theme</vt:lpstr>
      <vt:lpstr>Francesco  Xotta</vt:lpstr>
      <vt:lpstr>Presentazione standard di PowerPoint</vt:lpstr>
      <vt:lpstr>Presentazione standard di PowerPoint</vt:lpstr>
      <vt:lpstr>Detection of Sub-GeV Dark Matter Candidate</vt:lpstr>
      <vt:lpstr>Presentazione standard di PowerPoint</vt:lpstr>
      <vt:lpstr>My contribution 1 </vt:lpstr>
      <vt:lpstr>My contribution 2 </vt:lpstr>
      <vt:lpstr>PhD Project </vt:lpstr>
      <vt:lpstr>Galactic Center Excess </vt:lpstr>
      <vt:lpstr>Collective emission from point sources </vt:lpstr>
      <vt:lpstr>Globular clusters</vt:lpstr>
      <vt:lpstr>Why me?</vt:lpstr>
      <vt:lpstr>Presentazione standard di PowerPoint</vt:lpstr>
      <vt:lpstr>Other Existing Limits from Literature </vt:lpstr>
      <vt:lpstr>Why Dark Matter? </vt:lpstr>
      <vt:lpstr>Why Light Dark Matter?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Francesco  Xotta</dc:title>
  <cp:lastModifiedBy>Valeria Di Pietro</cp:lastModifiedBy>
  <cp:revision>29</cp:revision>
  <dcterms:created xsi:type="dcterms:W3CDTF">2023-06-14T16:08:57Z</dcterms:created>
  <dcterms:modified xsi:type="dcterms:W3CDTF">2023-06-16T16:22:27Z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2023-06-14T00:00:00Z</vt:filetime>
  </property>
</Properties>
</file>