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25"/>
  </p:notesMasterIdLst>
  <p:sldIdLst>
    <p:sldId id="273" r:id="rId2"/>
    <p:sldId id="257" r:id="rId3"/>
    <p:sldId id="274" r:id="rId4"/>
    <p:sldId id="276" r:id="rId5"/>
    <p:sldId id="260" r:id="rId6"/>
    <p:sldId id="262" r:id="rId7"/>
    <p:sldId id="263" r:id="rId8"/>
    <p:sldId id="258" r:id="rId9"/>
    <p:sldId id="284" r:id="rId10"/>
    <p:sldId id="275" r:id="rId11"/>
    <p:sldId id="267" r:id="rId12"/>
    <p:sldId id="268" r:id="rId13"/>
    <p:sldId id="269" r:id="rId14"/>
    <p:sldId id="270" r:id="rId15"/>
    <p:sldId id="277" r:id="rId16"/>
    <p:sldId id="271" r:id="rId17"/>
    <p:sldId id="272" r:id="rId18"/>
    <p:sldId id="278" r:id="rId19"/>
    <p:sldId id="279" r:id="rId20"/>
    <p:sldId id="280" r:id="rId21"/>
    <p:sldId id="281" r:id="rId22"/>
    <p:sldId id="283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77F4E35-920C-4922-A0E4-056679FE4305}">
          <p14:sldIdLst>
            <p14:sldId id="273"/>
            <p14:sldId id="257"/>
          </p14:sldIdLst>
        </p14:section>
        <p14:section name="Section sans titre" id="{5FAABB36-41CC-4476-A9C8-D9205BD853A5}">
          <p14:sldIdLst>
            <p14:sldId id="274"/>
            <p14:sldId id="276"/>
            <p14:sldId id="260"/>
            <p14:sldId id="262"/>
            <p14:sldId id="263"/>
            <p14:sldId id="258"/>
            <p14:sldId id="284"/>
            <p14:sldId id="275"/>
            <p14:sldId id="267"/>
            <p14:sldId id="268"/>
            <p14:sldId id="269"/>
            <p14:sldId id="270"/>
            <p14:sldId id="277"/>
            <p14:sldId id="271"/>
            <p14:sldId id="272"/>
            <p14:sldId id="278"/>
            <p14:sldId id="279"/>
            <p14:sldId id="280"/>
            <p14:sldId id="281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  <p:cmAuthor id="2" name="HP" initials="H [2]" lastIdx="3" clrIdx="1">
    <p:extLst>
      <p:ext uri="{19B8F6BF-5375-455C-9EA6-DF929625EA0E}">
        <p15:presenceInfo xmlns:p15="http://schemas.microsoft.com/office/powerpoint/2012/main" userId="866cc353d99336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D83C"/>
    <a:srgbClr val="4DC7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0" autoAdjust="0"/>
    <p:restoredTop sz="94660"/>
  </p:normalViewPr>
  <p:slideViewPr>
    <p:cSldViewPr snapToGrid="0">
      <p:cViewPr>
        <p:scale>
          <a:sx n="70" d="100"/>
          <a:sy n="7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7-01T17:02:42.919" idx="1">
    <p:pos x="-1142" y="448"/>
    <p:text/>
    <p:extLst>
      <p:ext uri="{C676402C-5697-4E1C-873F-D02D1690AC5C}">
        <p15:threadingInfo xmlns:p15="http://schemas.microsoft.com/office/powerpoint/2012/main" timeZoneBias="-60"/>
      </p:ext>
    </p:extLst>
  </p:cm>
  <p:cm authorId="2" dt="2022-07-01T17:02:46.763" idx="2">
    <p:pos x="-851" y="370"/>
    <p:text/>
    <p:extLst>
      <p:ext uri="{C676402C-5697-4E1C-873F-D02D1690AC5C}">
        <p15:threadingInfo xmlns:p15="http://schemas.microsoft.com/office/powerpoint/2012/main" timeZoneBias="-60"/>
      </p:ext>
    </p:extLst>
  </p:cm>
  <p:cm authorId="2" dt="2022-07-01T17:02:47.622" idx="3">
    <p:pos x="-930" y="127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8ABB2B-CEA0-4A86-94E0-81A20C20F245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A876942-C8C1-436E-8D2D-11A8E827A680}">
      <dgm:prSet phldrT="[Texte]" custT="1"/>
      <dgm:spPr>
        <a:solidFill>
          <a:srgbClr val="92D050"/>
        </a:solidFill>
      </dgm:spPr>
      <dgm:t>
        <a:bodyPr/>
        <a:lstStyle/>
        <a:p>
          <a:r>
            <a:rPr lang="fr-FR" sz="3600" dirty="0" smtClean="0"/>
            <a:t>Transformationnels </a:t>
          </a:r>
          <a:endParaRPr lang="fr-FR" sz="3600" dirty="0"/>
        </a:p>
      </dgm:t>
    </dgm:pt>
    <dgm:pt modelId="{CE8984BE-0BE9-4E00-B79A-BF9DCF15FA29}" type="parTrans" cxnId="{13C9E1A6-EA99-4487-9314-CD5CDDFEE400}">
      <dgm:prSet/>
      <dgm:spPr/>
      <dgm:t>
        <a:bodyPr/>
        <a:lstStyle/>
        <a:p>
          <a:endParaRPr lang="fr-FR"/>
        </a:p>
      </dgm:t>
    </dgm:pt>
    <dgm:pt modelId="{954EACF5-E267-41D4-8A0B-962517242A53}" type="sibTrans" cxnId="{13C9E1A6-EA99-4487-9314-CD5CDDFEE400}">
      <dgm:prSet/>
      <dgm:spPr/>
      <dgm:t>
        <a:bodyPr/>
        <a:lstStyle/>
        <a:p>
          <a:endParaRPr lang="fr-FR"/>
        </a:p>
      </dgm:t>
    </dgm:pt>
    <dgm:pt modelId="{35500630-3C0C-4616-941E-AD048D750A60}">
      <dgm:prSet phldrT="[Texte]" custT="1"/>
      <dgm:spPr/>
      <dgm:t>
        <a:bodyPr/>
        <a:lstStyle/>
        <a:p>
          <a:r>
            <a:rPr lang="fr-FR" sz="2800" dirty="0" smtClean="0"/>
            <a:t>Les échantillons corrélés d’ECG sont ramenés à travers la décomposition dans une base orthogonale </a:t>
          </a:r>
          <a:endParaRPr lang="fr-FR" sz="2800" dirty="0"/>
        </a:p>
      </dgm:t>
    </dgm:pt>
    <dgm:pt modelId="{64D8D7B7-9910-4489-9705-21E679655304}" type="parTrans" cxnId="{8FAC73F9-EDC2-47FB-9BC8-CD630745E46A}">
      <dgm:prSet/>
      <dgm:spPr/>
      <dgm:t>
        <a:bodyPr/>
        <a:lstStyle/>
        <a:p>
          <a:endParaRPr lang="fr-FR"/>
        </a:p>
      </dgm:t>
    </dgm:pt>
    <dgm:pt modelId="{9D836BC5-7575-474B-889E-20395A4D66EB}" type="sibTrans" cxnId="{8FAC73F9-EDC2-47FB-9BC8-CD630745E46A}">
      <dgm:prSet/>
      <dgm:spPr/>
      <dgm:t>
        <a:bodyPr/>
        <a:lstStyle/>
        <a:p>
          <a:endParaRPr lang="fr-FR"/>
        </a:p>
      </dgm:t>
    </dgm:pt>
    <dgm:pt modelId="{88A22472-95D8-4849-A102-50E45D06CD11}">
      <dgm:prSet phldrT="[Texte]" custT="1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fr-FR" sz="3600" dirty="0" smtClean="0"/>
            <a:t>Temporels </a:t>
          </a:r>
          <a:endParaRPr lang="fr-FR" sz="3600" dirty="0"/>
        </a:p>
      </dgm:t>
    </dgm:pt>
    <dgm:pt modelId="{3B0142D2-C68C-4546-B425-81A5DCAAD0C4}" type="parTrans" cxnId="{BD6189BE-9380-44C5-B73D-F29AD88F713F}">
      <dgm:prSet/>
      <dgm:spPr/>
      <dgm:t>
        <a:bodyPr/>
        <a:lstStyle/>
        <a:p>
          <a:endParaRPr lang="fr-FR"/>
        </a:p>
      </dgm:t>
    </dgm:pt>
    <dgm:pt modelId="{96AF8D50-1634-45C6-BBFC-7D6849E64B41}" type="sibTrans" cxnId="{BD6189BE-9380-44C5-B73D-F29AD88F713F}">
      <dgm:prSet/>
      <dgm:spPr/>
      <dgm:t>
        <a:bodyPr/>
        <a:lstStyle/>
        <a:p>
          <a:endParaRPr lang="fr-FR"/>
        </a:p>
      </dgm:t>
    </dgm:pt>
    <dgm:pt modelId="{11216300-F6E5-473F-B0DD-56B31EA1AF56}">
      <dgm:prSet phldrT="[Texte]" custT="1"/>
      <dgm:spPr/>
      <dgm:t>
        <a:bodyPr/>
        <a:lstStyle/>
        <a:p>
          <a:r>
            <a:rPr lang="fr-FR" sz="2800" dirty="0" smtClean="0"/>
            <a:t>L’ECG est considéré comme une succession de segments </a:t>
          </a:r>
          <a:endParaRPr lang="fr-FR" sz="2800" dirty="0"/>
        </a:p>
      </dgm:t>
    </dgm:pt>
    <dgm:pt modelId="{F85E03EB-77F3-4740-97CD-C9496A971CF9}" type="parTrans" cxnId="{A0AC76B1-1F21-4A45-BAF8-E8ECA134B6F5}">
      <dgm:prSet/>
      <dgm:spPr/>
      <dgm:t>
        <a:bodyPr/>
        <a:lstStyle/>
        <a:p>
          <a:endParaRPr lang="fr-FR"/>
        </a:p>
      </dgm:t>
    </dgm:pt>
    <dgm:pt modelId="{DDBF995F-922F-4782-AC87-57E3E669D2DE}" type="sibTrans" cxnId="{A0AC76B1-1F21-4A45-BAF8-E8ECA134B6F5}">
      <dgm:prSet/>
      <dgm:spPr/>
      <dgm:t>
        <a:bodyPr/>
        <a:lstStyle/>
        <a:p>
          <a:endParaRPr lang="fr-FR"/>
        </a:p>
      </dgm:t>
    </dgm:pt>
    <dgm:pt modelId="{E14444D2-E926-4426-8DD5-94529BB2828D}" type="pres">
      <dgm:prSet presAssocID="{E88ABB2B-CEA0-4A86-94E0-81A20C20F24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401F1AF9-118F-437C-B43F-8F75EEDFDE33}" type="pres">
      <dgm:prSet presAssocID="{7A876942-C8C1-436E-8D2D-11A8E827A680}" presName="linNode" presStyleCnt="0"/>
      <dgm:spPr/>
    </dgm:pt>
    <dgm:pt modelId="{F0F3AAF8-55EF-4D83-A244-3323425BAB18}" type="pres">
      <dgm:prSet presAssocID="{7A876942-C8C1-436E-8D2D-11A8E827A680}" presName="parentShp" presStyleLbl="node1" presStyleIdx="0" presStyleCnt="2" custLinFactY="2742" custLinFactNeighborX="-210" custLinFactNeighborY="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A3EECAA-A654-4BB7-88C6-95DC384A2C02}" type="pres">
      <dgm:prSet presAssocID="{7A876942-C8C1-436E-8D2D-11A8E827A680}" presName="childShp" presStyleLbl="bgAccFollowNode1" presStyleIdx="0" presStyleCnt="2" custLinFactY="8970" custLinFactNeighborX="6133" custLinFactNeighborY="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055EAA-7337-4361-832F-91144E93A815}" type="pres">
      <dgm:prSet presAssocID="{954EACF5-E267-41D4-8A0B-962517242A53}" presName="spacing" presStyleCnt="0"/>
      <dgm:spPr/>
    </dgm:pt>
    <dgm:pt modelId="{B8AF6EA6-156B-4927-80F9-DF14B54634FB}" type="pres">
      <dgm:prSet presAssocID="{88A22472-95D8-4849-A102-50E45D06CD11}" presName="linNode" presStyleCnt="0"/>
      <dgm:spPr/>
    </dgm:pt>
    <dgm:pt modelId="{51274EA1-2C56-4383-A08D-1CF5AE7D659B}" type="pres">
      <dgm:prSet presAssocID="{88A22472-95D8-4849-A102-50E45D06CD11}" presName="parentShp" presStyleLbl="node1" presStyleIdx="1" presStyleCnt="2" custLinFactY="-5320" custLinFactNeighborX="-420" custLinFactNeighborY="-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891E3BD-3406-4667-A8BB-58D863515850}" type="pres">
      <dgm:prSet presAssocID="{88A22472-95D8-4849-A102-50E45D06CD11}" presName="childShp" presStyleLbl="bgAccFollowNode1" presStyleIdx="1" presStyleCnt="2" custLinFactX="9822" custLinFactY="-38704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E63860-8C18-441E-B4E9-96DA8C0E69CD}" type="presOf" srcId="{88A22472-95D8-4849-A102-50E45D06CD11}" destId="{51274EA1-2C56-4383-A08D-1CF5AE7D659B}" srcOrd="0" destOrd="0" presId="urn:microsoft.com/office/officeart/2005/8/layout/vList6"/>
    <dgm:cxn modelId="{3E1BA37E-AFAF-4ECE-AB6D-5EADCC56A654}" type="presOf" srcId="{E88ABB2B-CEA0-4A86-94E0-81A20C20F245}" destId="{E14444D2-E926-4426-8DD5-94529BB2828D}" srcOrd="0" destOrd="0" presId="urn:microsoft.com/office/officeart/2005/8/layout/vList6"/>
    <dgm:cxn modelId="{7737EE45-807D-4837-B440-DF646193A88A}" type="presOf" srcId="{35500630-3C0C-4616-941E-AD048D750A60}" destId="{DA3EECAA-A654-4BB7-88C6-95DC384A2C02}" srcOrd="0" destOrd="0" presId="urn:microsoft.com/office/officeart/2005/8/layout/vList6"/>
    <dgm:cxn modelId="{13C9E1A6-EA99-4487-9314-CD5CDDFEE400}" srcId="{E88ABB2B-CEA0-4A86-94E0-81A20C20F245}" destId="{7A876942-C8C1-436E-8D2D-11A8E827A680}" srcOrd="0" destOrd="0" parTransId="{CE8984BE-0BE9-4E00-B79A-BF9DCF15FA29}" sibTransId="{954EACF5-E267-41D4-8A0B-962517242A53}"/>
    <dgm:cxn modelId="{894A02E5-2E92-4B3F-90B3-B63DE9D4C2A5}" type="presOf" srcId="{11216300-F6E5-473F-B0DD-56B31EA1AF56}" destId="{2891E3BD-3406-4667-A8BB-58D863515850}" srcOrd="0" destOrd="0" presId="urn:microsoft.com/office/officeart/2005/8/layout/vList6"/>
    <dgm:cxn modelId="{B7CCDD84-EA3B-4716-BCCB-354AC2552525}" type="presOf" srcId="{7A876942-C8C1-436E-8D2D-11A8E827A680}" destId="{F0F3AAF8-55EF-4D83-A244-3323425BAB18}" srcOrd="0" destOrd="0" presId="urn:microsoft.com/office/officeart/2005/8/layout/vList6"/>
    <dgm:cxn modelId="{8FAC73F9-EDC2-47FB-9BC8-CD630745E46A}" srcId="{7A876942-C8C1-436E-8D2D-11A8E827A680}" destId="{35500630-3C0C-4616-941E-AD048D750A60}" srcOrd="0" destOrd="0" parTransId="{64D8D7B7-9910-4489-9705-21E679655304}" sibTransId="{9D836BC5-7575-474B-889E-20395A4D66EB}"/>
    <dgm:cxn modelId="{A0AC76B1-1F21-4A45-BAF8-E8ECA134B6F5}" srcId="{88A22472-95D8-4849-A102-50E45D06CD11}" destId="{11216300-F6E5-473F-B0DD-56B31EA1AF56}" srcOrd="0" destOrd="0" parTransId="{F85E03EB-77F3-4740-97CD-C9496A971CF9}" sibTransId="{DDBF995F-922F-4782-AC87-57E3E669D2DE}"/>
    <dgm:cxn modelId="{BD6189BE-9380-44C5-B73D-F29AD88F713F}" srcId="{E88ABB2B-CEA0-4A86-94E0-81A20C20F245}" destId="{88A22472-95D8-4849-A102-50E45D06CD11}" srcOrd="1" destOrd="0" parTransId="{3B0142D2-C68C-4546-B425-81A5DCAAD0C4}" sibTransId="{96AF8D50-1634-45C6-BBFC-7D6849E64B41}"/>
    <dgm:cxn modelId="{DA3AB614-2249-466D-A3F2-22D496C20714}" type="presParOf" srcId="{E14444D2-E926-4426-8DD5-94529BB2828D}" destId="{401F1AF9-118F-437C-B43F-8F75EEDFDE33}" srcOrd="0" destOrd="0" presId="urn:microsoft.com/office/officeart/2005/8/layout/vList6"/>
    <dgm:cxn modelId="{5E62F63C-B891-4BD1-9836-F89F04636AE3}" type="presParOf" srcId="{401F1AF9-118F-437C-B43F-8F75EEDFDE33}" destId="{F0F3AAF8-55EF-4D83-A244-3323425BAB18}" srcOrd="0" destOrd="0" presId="urn:microsoft.com/office/officeart/2005/8/layout/vList6"/>
    <dgm:cxn modelId="{16154E82-42F2-439C-8317-733163070BC5}" type="presParOf" srcId="{401F1AF9-118F-437C-B43F-8F75EEDFDE33}" destId="{DA3EECAA-A654-4BB7-88C6-95DC384A2C02}" srcOrd="1" destOrd="0" presId="urn:microsoft.com/office/officeart/2005/8/layout/vList6"/>
    <dgm:cxn modelId="{C7C7B409-1CC0-41BA-B00C-3BB1AD6979BD}" type="presParOf" srcId="{E14444D2-E926-4426-8DD5-94529BB2828D}" destId="{5F055EAA-7337-4361-832F-91144E93A815}" srcOrd="1" destOrd="0" presId="urn:microsoft.com/office/officeart/2005/8/layout/vList6"/>
    <dgm:cxn modelId="{77519F21-9FD4-4D7E-BA00-63FCF3B6D907}" type="presParOf" srcId="{E14444D2-E926-4426-8DD5-94529BB2828D}" destId="{B8AF6EA6-156B-4927-80F9-DF14B54634FB}" srcOrd="2" destOrd="0" presId="urn:microsoft.com/office/officeart/2005/8/layout/vList6"/>
    <dgm:cxn modelId="{9D74C0B7-B022-4594-AAAA-BE0E9EC57C04}" type="presParOf" srcId="{B8AF6EA6-156B-4927-80F9-DF14B54634FB}" destId="{51274EA1-2C56-4383-A08D-1CF5AE7D659B}" srcOrd="0" destOrd="0" presId="urn:microsoft.com/office/officeart/2005/8/layout/vList6"/>
    <dgm:cxn modelId="{69A4F35C-4384-45C5-B757-57AE101C77C1}" type="presParOf" srcId="{B8AF6EA6-156B-4927-80F9-DF14B54634FB}" destId="{2891E3BD-3406-4667-A8BB-58D86351585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EECAA-A654-4BB7-88C6-95DC384A2C02}">
      <dsp:nvSpPr>
        <dsp:cNvPr id="0" name=""/>
        <dsp:cNvSpPr/>
      </dsp:nvSpPr>
      <dsp:spPr>
        <a:xfrm>
          <a:off x="4148407" y="2421076"/>
          <a:ext cx="6222610" cy="22212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kern="1200" dirty="0" smtClean="0"/>
            <a:t>Les échantillons corrélés d’ECG sont ramenés à travers la décomposition dans une base orthogonale </a:t>
          </a:r>
          <a:endParaRPr lang="fr-FR" sz="2800" kern="1200" dirty="0"/>
        </a:p>
      </dsp:txBody>
      <dsp:txXfrm>
        <a:off x="4148407" y="2698733"/>
        <a:ext cx="5389638" cy="1665945"/>
      </dsp:txXfrm>
    </dsp:sp>
    <dsp:sp modelId="{F0F3AAF8-55EF-4D83-A244-3323425BAB18}">
      <dsp:nvSpPr>
        <dsp:cNvPr id="0" name=""/>
        <dsp:cNvSpPr/>
      </dsp:nvSpPr>
      <dsp:spPr>
        <a:xfrm>
          <a:off x="0" y="2282736"/>
          <a:ext cx="4148407" cy="2221259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Transformationnels </a:t>
          </a:r>
          <a:endParaRPr lang="fr-FR" sz="3600" kern="1200" dirty="0"/>
        </a:p>
      </dsp:txBody>
      <dsp:txXfrm>
        <a:off x="108433" y="2391169"/>
        <a:ext cx="3931541" cy="2004393"/>
      </dsp:txXfrm>
    </dsp:sp>
    <dsp:sp modelId="{2891E3BD-3406-4667-A8BB-58D863515850}">
      <dsp:nvSpPr>
        <dsp:cNvPr id="0" name=""/>
        <dsp:cNvSpPr/>
      </dsp:nvSpPr>
      <dsp:spPr>
        <a:xfrm>
          <a:off x="4148407" y="0"/>
          <a:ext cx="6222610" cy="22212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kern="1200" dirty="0" smtClean="0"/>
            <a:t>L’ECG est considéré comme une succession de segments </a:t>
          </a:r>
          <a:endParaRPr lang="fr-FR" sz="2800" kern="1200" dirty="0"/>
        </a:p>
      </dsp:txBody>
      <dsp:txXfrm>
        <a:off x="4148407" y="277657"/>
        <a:ext cx="5389638" cy="1665945"/>
      </dsp:txXfrm>
    </dsp:sp>
    <dsp:sp modelId="{51274EA1-2C56-4383-A08D-1CF5AE7D659B}">
      <dsp:nvSpPr>
        <dsp:cNvPr id="0" name=""/>
        <dsp:cNvSpPr/>
      </dsp:nvSpPr>
      <dsp:spPr>
        <a:xfrm>
          <a:off x="0" y="104524"/>
          <a:ext cx="4148407" cy="2221259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Temporels </a:t>
          </a:r>
          <a:endParaRPr lang="fr-FR" sz="3600" kern="1200" dirty="0"/>
        </a:p>
      </dsp:txBody>
      <dsp:txXfrm>
        <a:off x="108433" y="212957"/>
        <a:ext cx="3931541" cy="2004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0ABB6-14F7-42AB-896F-BC1DDE6947A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5E2CA-65A1-4D84-86DB-215CFD7DE1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7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DDC9-308C-415B-BEA1-15AB5D236195}" type="datetime1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E412-25C6-4B80-807F-01FE4CC22D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28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0AB0-D7FD-4C80-B18B-96A51B063CBD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E412-25C6-4B80-807F-01FE4CC22D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3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C694-6290-4FBE-A220-8DE47DDA95D2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E412-25C6-4B80-807F-01FE4CC22D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904D-2F2D-49BE-84A0-047ED8265C29}" type="datetime1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E412-25C6-4B80-807F-01FE4CC22D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8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A4FB-C53B-4EA7-9D61-FD4E3D7C413A}" type="datetime1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E412-25C6-4B80-807F-01FE4CC22D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00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E7FA-C95F-4DB9-84ED-47837FBD6CA4}" type="datetime1">
              <a:rPr lang="en-US" smtClean="0"/>
              <a:t>6/28/2022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E412-25C6-4B80-807F-01FE4CC22D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8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D4CA-19DC-4291-B069-5D0BE1187554}" type="datetime1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E412-25C6-4B80-807F-01FE4CC22D09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99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55FA-A19E-410F-BED0-96A0B4BA3D69}" type="datetime1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E412-25C6-4B80-807F-01FE4CC22D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895D-B5C7-4AD8-B787-D6118B792054}" type="datetime1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E412-25C6-4B80-807F-01FE4CC22D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3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AE9C-B1BC-4B06-8C55-4142C773A85F}" type="datetime1">
              <a:rPr lang="en-US" smtClean="0"/>
              <a:t>6/28/2022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E412-25C6-4B80-807F-01FE4CC22D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0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426DE4E-65F5-44B4-A03D-DA16E5976CD1}" type="datetime1">
              <a:rPr lang="en-US" smtClean="0"/>
              <a:t>6/28/2022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E412-25C6-4B80-807F-01FE4CC22D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1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0D2B2C1-6F80-483A-BA09-81944B2E899E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6DDE412-25C6-4B80-807F-01FE4CC22D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2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7.wdp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466850" y="1066800"/>
            <a:ext cx="9220200" cy="2076450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2400" dirty="0" smtClean="0"/>
              <a:t>COMPRESSION DES SIGNAUX ECG A BASE DES POLYNOMES ORTHOGONAUX</a:t>
            </a:r>
            <a:r>
              <a:rPr lang="fr-MA" dirty="0" smtClean="0"/>
              <a:t> 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2952750" y="4210050"/>
            <a:ext cx="62484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Travail d’initiative personnel encadré</a:t>
            </a:r>
          </a:p>
          <a:p>
            <a:pPr algn="ctr"/>
            <a:endParaRPr lang="fr-M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MA" b="1" dirty="0" smtClean="0">
                <a:latin typeface="Arial" panose="020B0604020202020204" pitchFamily="34" charset="0"/>
                <a:cs typeface="Arial" panose="020B0604020202020204" pitchFamily="34" charset="0"/>
              </a:rPr>
              <a:t>Réalisé par</a:t>
            </a:r>
          </a:p>
          <a:p>
            <a:pPr algn="ctr"/>
            <a:r>
              <a:rPr lang="fr-M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Chaymae laazibi</a:t>
            </a:r>
          </a:p>
          <a:p>
            <a:pPr algn="ctr"/>
            <a:endParaRPr lang="fr-M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M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Juillet 2022</a:t>
            </a:r>
          </a:p>
          <a:p>
            <a:pPr algn="ctr"/>
            <a:endParaRPr lang="fr-M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0578905" y="6049108"/>
            <a:ext cx="545777" cy="534572"/>
          </a:xfrm>
          <a:solidFill>
            <a:srgbClr val="00B050">
              <a:alpha val="70000"/>
            </a:srgbClr>
          </a:solidFill>
        </p:spPr>
        <p:txBody>
          <a:bodyPr/>
          <a:lstStyle/>
          <a:p>
            <a:fld id="{C6DDE412-25C6-4B80-807F-01FE4CC22D09}" type="slidenum">
              <a:rPr lang="en-US" sz="2000" smtClean="0"/>
              <a:t>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89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7" y="2107152"/>
            <a:ext cx="5092340" cy="324206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18432" y="5631701"/>
            <a:ext cx="4581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400" dirty="0">
                <a:solidFill>
                  <a:srgbClr val="0070C0"/>
                </a:solidFill>
              </a:rPr>
              <a:t> </a:t>
            </a:r>
            <a:r>
              <a:rPr lang="fr-MA" sz="1400" i="1" u="sng" dirty="0" smtClean="0">
                <a:solidFill>
                  <a:srgbClr val="0070C0"/>
                </a:solidFill>
              </a:rPr>
              <a:t>figure1: </a:t>
            </a:r>
            <a:r>
              <a:rPr lang="fr-MA" sz="1400" dirty="0" smtClean="0">
                <a:solidFill>
                  <a:srgbClr val="0070C0"/>
                </a:solidFill>
              </a:rPr>
              <a:t>Simulation d’un signal fantôme d’ECG  s(t) pour N=5   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491061" y="5631700"/>
            <a:ext cx="4636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400" i="1" u="sng" dirty="0">
                <a:solidFill>
                  <a:srgbClr val="0070C0"/>
                </a:solidFill>
              </a:rPr>
              <a:t> f</a:t>
            </a:r>
            <a:r>
              <a:rPr lang="fr-MA" sz="1400" i="1" u="sng" dirty="0" smtClean="0">
                <a:solidFill>
                  <a:srgbClr val="0070C0"/>
                </a:solidFill>
              </a:rPr>
              <a:t>igure 2: </a:t>
            </a:r>
            <a:r>
              <a:rPr lang="fr-MA" sz="1400" dirty="0" smtClean="0">
                <a:solidFill>
                  <a:srgbClr val="0070C0"/>
                </a:solidFill>
              </a:rPr>
              <a:t>Photo d’un ECG réel d’une personne normale</a:t>
            </a:r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582" y="2107152"/>
            <a:ext cx="5429374" cy="3242061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10621107" y="6091311"/>
            <a:ext cx="506438" cy="492369"/>
          </a:xfrm>
          <a:solidFill>
            <a:srgbClr val="00B050">
              <a:alpha val="70000"/>
            </a:srgbClr>
          </a:solidFill>
        </p:spPr>
        <p:txBody>
          <a:bodyPr/>
          <a:lstStyle/>
          <a:p>
            <a:fld id="{C6DDE412-25C6-4B80-807F-01FE4CC22D09}" type="slidenum">
              <a:rPr lang="en-US" sz="2000" smtClean="0"/>
              <a:t>10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8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70" y="337920"/>
            <a:ext cx="11528535" cy="113395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405511" y="2957752"/>
            <a:ext cx="10621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fr-MA" sz="3200" dirty="0" smtClean="0"/>
              <a:t>Polynômes de </a:t>
            </a:r>
            <a:r>
              <a:rPr lang="fr-MA" sz="3200" i="1" dirty="0" smtClean="0"/>
              <a:t>Jacobi</a:t>
            </a:r>
            <a:r>
              <a:rPr lang="fr-MA" sz="3200" dirty="0" smtClean="0"/>
              <a:t> définis sur [-1,1] par: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5511" y="3979976"/>
            <a:ext cx="10059272" cy="145097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053443" y="581731"/>
            <a:ext cx="620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Etude mathématique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126235" y="1970878"/>
            <a:ext cx="6286936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fr-MA" sz="2800" dirty="0" smtClean="0"/>
              <a:t>Systèmes des polynômes orthogonaux: </a:t>
            </a:r>
            <a:endParaRPr lang="en-US" sz="2800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0649243" y="6091311"/>
            <a:ext cx="475439" cy="492369"/>
          </a:xfrm>
          <a:solidFill>
            <a:srgbClr val="00B050">
              <a:alpha val="70000"/>
            </a:srgbClr>
          </a:solidFill>
        </p:spPr>
        <p:txBody>
          <a:bodyPr/>
          <a:lstStyle/>
          <a:p>
            <a:fld id="{C6DDE412-25C6-4B80-807F-01FE4CC22D09}" type="slidenum">
              <a:rPr lang="en-US" sz="2000" smtClean="0"/>
              <a:t>11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982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257720" y="1033724"/>
            <a:ext cx="107383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3200" dirty="0" smtClean="0"/>
              <a:t>ii. Polynômes de </a:t>
            </a:r>
            <a:r>
              <a:rPr lang="fr-MA" sz="3200" i="1" dirty="0" smtClean="0"/>
              <a:t>Laguerre</a:t>
            </a:r>
            <a:r>
              <a:rPr lang="fr-MA" sz="3200" dirty="0" smtClean="0"/>
              <a:t> définis sur [0,+∞[ par:</a:t>
            </a:r>
          </a:p>
          <a:p>
            <a:endParaRPr lang="fr-MA" sz="3200" dirty="0"/>
          </a:p>
          <a:p>
            <a:endParaRPr lang="fr-MA" sz="3200" dirty="0" smtClean="0"/>
          </a:p>
          <a:p>
            <a:endParaRPr lang="fr-MA" sz="3200" dirty="0"/>
          </a:p>
          <a:p>
            <a:endParaRPr lang="fr-MA" sz="3200" dirty="0" smtClean="0"/>
          </a:p>
          <a:p>
            <a:r>
              <a:rPr lang="fr-MA" sz="3200" dirty="0" smtClean="0"/>
              <a:t>iii. Polynômes d’</a:t>
            </a:r>
            <a:r>
              <a:rPr lang="fr-MA" sz="3200" i="1" dirty="0" smtClean="0"/>
              <a:t>Hermite</a:t>
            </a:r>
            <a:r>
              <a:rPr lang="fr-MA" sz="3200" dirty="0" smtClean="0"/>
              <a:t> définis sur ]-∞,+∞[ par:</a:t>
            </a:r>
          </a:p>
          <a:p>
            <a:endParaRPr lang="en-US" sz="3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0772" y="1568765"/>
            <a:ext cx="6858594" cy="150251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2301" y="4216187"/>
            <a:ext cx="7337109" cy="1293659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663311" y="6077243"/>
            <a:ext cx="506437" cy="534572"/>
          </a:xfrm>
          <a:solidFill>
            <a:srgbClr val="00B050">
              <a:alpha val="70000"/>
            </a:srgbClr>
          </a:solidFill>
        </p:spPr>
        <p:txBody>
          <a:bodyPr/>
          <a:lstStyle/>
          <a:p>
            <a:fld id="{C6DDE412-25C6-4B80-807F-01FE4CC22D09}" type="slidenum">
              <a:rPr lang="en-US" sz="2000" smtClean="0"/>
              <a:t>12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548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94273" y="1749668"/>
            <a:ext cx="10832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3200" dirty="0"/>
              <a:t>i</a:t>
            </a:r>
            <a:r>
              <a:rPr lang="fr-MA" sz="3200" dirty="0" smtClean="0"/>
              <a:t>. Coefficients de </a:t>
            </a:r>
            <a:r>
              <a:rPr lang="fr-MA" sz="3200" i="1" dirty="0" smtClean="0"/>
              <a:t>Jacobi</a:t>
            </a:r>
            <a:r>
              <a:rPr lang="fr-MA" sz="3200" dirty="0" smtClean="0"/>
              <a:t>:</a:t>
            </a:r>
            <a:endParaRPr lang="en-US" sz="3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6397" y="3035315"/>
            <a:ext cx="10059272" cy="312421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113254" y="734786"/>
            <a:ext cx="4585417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sz="2800" dirty="0" smtClean="0"/>
              <a:t>II. Coefficients orthogonaux:</a:t>
            </a:r>
            <a:endParaRPr lang="en-US" sz="2800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0758922" y="6159531"/>
            <a:ext cx="495232" cy="494487"/>
          </a:xfrm>
          <a:solidFill>
            <a:srgbClr val="00B050">
              <a:alpha val="70000"/>
            </a:srgbClr>
          </a:solidFill>
        </p:spPr>
        <p:txBody>
          <a:bodyPr/>
          <a:lstStyle/>
          <a:p>
            <a:fld id="{C6DDE412-25C6-4B80-807F-01FE4CC22D09}" type="slidenum">
              <a:rPr lang="en-US" sz="2000" smtClean="0"/>
              <a:t>13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851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821872" y="709665"/>
            <a:ext cx="111134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3200" dirty="0" smtClean="0"/>
              <a:t>ii. Coefficients de </a:t>
            </a:r>
            <a:r>
              <a:rPr lang="fr-MA" sz="3200" i="1" dirty="0" smtClean="0"/>
              <a:t>Laguerre</a:t>
            </a:r>
            <a:r>
              <a:rPr lang="fr-MA" sz="3200" dirty="0" smtClean="0"/>
              <a:t>:</a:t>
            </a:r>
          </a:p>
          <a:p>
            <a:endParaRPr lang="fr-MA" sz="3200" dirty="0"/>
          </a:p>
          <a:p>
            <a:endParaRPr lang="fr-MA" sz="3200" dirty="0" smtClean="0"/>
          </a:p>
          <a:p>
            <a:endParaRPr lang="fr-MA" sz="3200" dirty="0"/>
          </a:p>
          <a:p>
            <a:endParaRPr lang="fr-MA" sz="3200" dirty="0" smtClean="0"/>
          </a:p>
          <a:p>
            <a:endParaRPr lang="fr-MA" sz="3200" dirty="0"/>
          </a:p>
          <a:p>
            <a:r>
              <a:rPr lang="fr-MA" sz="3200" dirty="0" smtClean="0"/>
              <a:t>iii. Coefficients d’</a:t>
            </a:r>
            <a:r>
              <a:rPr lang="fr-MA" sz="3200" i="1" dirty="0" smtClean="0"/>
              <a:t>Hermite</a:t>
            </a:r>
            <a:r>
              <a:rPr lang="fr-MA" sz="3200" dirty="0" smtClean="0"/>
              <a:t>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6108" y="1481135"/>
            <a:ext cx="5553937" cy="159119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4879" y="4438346"/>
            <a:ext cx="5505166" cy="1235623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0702652" y="6035039"/>
            <a:ext cx="523366" cy="506437"/>
          </a:xfrm>
          <a:solidFill>
            <a:srgbClr val="00B050">
              <a:alpha val="70000"/>
            </a:srgbClr>
          </a:solidFill>
        </p:spPr>
        <p:txBody>
          <a:bodyPr/>
          <a:lstStyle/>
          <a:p>
            <a:fld id="{C6DDE412-25C6-4B80-807F-01FE4CC22D09}" type="slidenum">
              <a:rPr lang="en-US" sz="2000" smtClean="0"/>
              <a:t>14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871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436914" y="1322613"/>
            <a:ext cx="3869872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sz="2800" dirty="0" smtClean="0"/>
              <a:t>III. Calcul des coefficients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1713" y="2412164"/>
            <a:ext cx="85779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La </a:t>
            </a:r>
            <a:r>
              <a:rPr lang="fr-FR" sz="2400" dirty="0"/>
              <a:t>méthode de Gauss est la plus appropriée pour le calcul de ces coefficients suivant les polynômes orthogonaux 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733649" y="6189785"/>
            <a:ext cx="548640" cy="520503"/>
          </a:xfrm>
          <a:solidFill>
            <a:srgbClr val="00B050">
              <a:alpha val="70000"/>
            </a:srgbClr>
          </a:solidFill>
        </p:spPr>
        <p:txBody>
          <a:bodyPr/>
          <a:lstStyle/>
          <a:p>
            <a:fld id="{C6DDE412-25C6-4B80-807F-01FE4CC22D09}" type="slidenum">
              <a:rPr lang="en-US" sz="2000" smtClean="0"/>
              <a:t>15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2251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01" y="592024"/>
            <a:ext cx="11528535" cy="114005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829174" y="838883"/>
            <a:ext cx="485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3600" dirty="0" smtClean="0"/>
              <a:t>Comparaison </a:t>
            </a:r>
            <a:endParaRPr lang="en-US" sz="3600" dirty="0"/>
          </a:p>
        </p:txBody>
      </p:sp>
      <p:sp>
        <p:nvSpPr>
          <p:cNvPr id="8" name="ZoneTexte 7"/>
          <p:cNvSpPr txBox="1"/>
          <p:nvPr/>
        </p:nvSpPr>
        <p:spPr>
          <a:xfrm>
            <a:off x="752474" y="2167271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400" dirty="0" smtClean="0"/>
              <a:t>- Méthodes temporelles:</a:t>
            </a:r>
            <a:endParaRPr lang="en-US" sz="2400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771574"/>
              </p:ext>
            </p:extLst>
          </p:nvPr>
        </p:nvGraphicFramePr>
        <p:xfrm>
          <a:off x="819150" y="3532909"/>
          <a:ext cx="3214743" cy="12001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14743">
                  <a:extLst>
                    <a:ext uri="{9D8B030D-6E8A-4147-A177-3AD203B41FA5}">
                      <a16:colId xmlns:a16="http://schemas.microsoft.com/office/drawing/2014/main" val="4091361518"/>
                    </a:ext>
                  </a:extLst>
                </a:gridCol>
              </a:tblGrid>
              <a:tr h="600074">
                <a:tc>
                  <a:txBody>
                    <a:bodyPr/>
                    <a:lstStyle/>
                    <a:p>
                      <a:r>
                        <a:rPr lang="fr-MA" sz="2000" dirty="0" smtClean="0"/>
                        <a:t>AZTEC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10596"/>
                  </a:ext>
                </a:extLst>
              </a:tr>
              <a:tr h="600074">
                <a:tc>
                  <a:txBody>
                    <a:bodyPr/>
                    <a:lstStyle/>
                    <a:p>
                      <a:r>
                        <a:rPr lang="fr-MA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CORTES</a:t>
                      </a:r>
                      <a:endParaRPr lang="en-US" sz="2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310898"/>
                  </a:ext>
                </a:extLst>
              </a:tr>
            </a:tbl>
          </a:graphicData>
        </a:graphic>
      </p:graphicFrame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559963"/>
              </p:ext>
            </p:extLst>
          </p:nvPr>
        </p:nvGraphicFramePr>
        <p:xfrm>
          <a:off x="3766036" y="2971799"/>
          <a:ext cx="8128000" cy="176125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44896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41605428"/>
                    </a:ext>
                  </a:extLst>
                </a:gridCol>
              </a:tblGrid>
              <a:tr h="587086">
                <a:tc>
                  <a:txBody>
                    <a:bodyPr/>
                    <a:lstStyle/>
                    <a:p>
                      <a:r>
                        <a:rPr lang="fr-MA" dirty="0" smtClean="0"/>
                        <a:t>Taux de compression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 smtClean="0"/>
                        <a:t>Fidélité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426784"/>
                  </a:ext>
                </a:extLst>
              </a:tr>
              <a:tr h="587086">
                <a:tc>
                  <a:txBody>
                    <a:bodyPr/>
                    <a:lstStyle/>
                    <a:p>
                      <a:r>
                        <a:rPr lang="fr-MA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 smtClean="0"/>
                        <a:t>5,3%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386102"/>
                  </a:ext>
                </a:extLst>
              </a:tr>
              <a:tr h="587086">
                <a:tc>
                  <a:txBody>
                    <a:bodyPr/>
                    <a:lstStyle/>
                    <a:p>
                      <a:r>
                        <a:rPr lang="fr-MA" dirty="0" smtClean="0"/>
                        <a:t>4,8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 smtClean="0"/>
                        <a:t>7%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671773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92971" y="5972781"/>
            <a:ext cx="604911" cy="610899"/>
          </a:xfrm>
          <a:solidFill>
            <a:srgbClr val="00B050">
              <a:alpha val="70000"/>
            </a:srgbClr>
          </a:solidFill>
        </p:spPr>
        <p:txBody>
          <a:bodyPr/>
          <a:lstStyle/>
          <a:p>
            <a:fld id="{C6DDE412-25C6-4B80-807F-01FE4CC22D09}" type="slidenum">
              <a:rPr lang="en-US" sz="2000" smtClean="0"/>
              <a:t>16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963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976745" y="1059873"/>
            <a:ext cx="9372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800" dirty="0" smtClean="0"/>
              <a:t>- Méthode de transformations polynomiales:</a:t>
            </a:r>
          </a:p>
          <a:p>
            <a:endParaRPr lang="fr-MA" sz="2800" dirty="0" smtClean="0"/>
          </a:p>
          <a:p>
            <a:r>
              <a:rPr lang="fr-MA" sz="2800" dirty="0"/>
              <a:t> </a:t>
            </a:r>
            <a:r>
              <a:rPr lang="fr-MA" sz="2800" dirty="0" smtClean="0"/>
              <a:t>   </a:t>
            </a:r>
            <a:endParaRPr lang="en-US" sz="280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501135"/>
              </p:ext>
            </p:extLst>
          </p:nvPr>
        </p:nvGraphicFramePr>
        <p:xfrm>
          <a:off x="2221345" y="2444868"/>
          <a:ext cx="8128000" cy="11283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001980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38930527"/>
                    </a:ext>
                  </a:extLst>
                </a:gridCol>
              </a:tblGrid>
              <a:tr h="564163">
                <a:tc>
                  <a:txBody>
                    <a:bodyPr/>
                    <a:lstStyle/>
                    <a:p>
                      <a:r>
                        <a:rPr lang="fr-MA" dirty="0" smtClean="0"/>
                        <a:t>Taux de compression 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 smtClean="0"/>
                        <a:t>Fidélité 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658608"/>
                  </a:ext>
                </a:extLst>
              </a:tr>
              <a:tr h="564163">
                <a:tc>
                  <a:txBody>
                    <a:bodyPr/>
                    <a:lstStyle/>
                    <a:p>
                      <a:r>
                        <a:rPr lang="fr-MA" dirty="0" smtClean="0"/>
                        <a:t>7,4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 smtClean="0"/>
                        <a:t>7%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63740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747717" y="6091311"/>
            <a:ext cx="548639" cy="548640"/>
          </a:xfrm>
          <a:solidFill>
            <a:srgbClr val="00B050">
              <a:alpha val="70000"/>
            </a:srgbClr>
          </a:solidFill>
        </p:spPr>
        <p:txBody>
          <a:bodyPr/>
          <a:lstStyle/>
          <a:p>
            <a:fld id="{C6DDE412-25C6-4B80-807F-01FE4CC22D09}" type="slidenum">
              <a:rPr lang="en-US" sz="2000" smtClean="0"/>
              <a:t>17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13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60" y="426017"/>
            <a:ext cx="11528535" cy="114005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645228" y="672876"/>
            <a:ext cx="671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3600" dirty="0" smtClean="0">
                <a:solidFill>
                  <a:schemeClr val="bg1"/>
                </a:solidFill>
              </a:rPr>
              <a:t>Conclusion</a:t>
            </a:r>
            <a:r>
              <a:rPr lang="fr-MA" dirty="0" smtClean="0"/>
              <a:t>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494498" y="6049108"/>
            <a:ext cx="618979" cy="618978"/>
          </a:xfrm>
          <a:solidFill>
            <a:srgbClr val="00B050">
              <a:alpha val="70000"/>
            </a:srgbClr>
          </a:solidFill>
        </p:spPr>
        <p:txBody>
          <a:bodyPr/>
          <a:lstStyle/>
          <a:p>
            <a:fld id="{C6DDE412-25C6-4B80-807F-01FE4CC22D09}" type="slidenum">
              <a:rPr lang="en-US" sz="2000" smtClean="0"/>
              <a:t>18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2096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63586" y="1061357"/>
            <a:ext cx="671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3200" u="sng" dirty="0" smtClean="0"/>
              <a:t>ANNEXE N°1</a:t>
            </a:r>
            <a:endParaRPr lang="en-US" sz="3200" u="sng" dirty="0"/>
          </a:p>
        </p:txBody>
      </p:sp>
      <p:sp>
        <p:nvSpPr>
          <p:cNvPr id="4" name="ZoneTexte 3"/>
          <p:cNvSpPr txBox="1"/>
          <p:nvPr/>
        </p:nvSpPr>
        <p:spPr>
          <a:xfrm>
            <a:off x="1340478" y="2221144"/>
            <a:ext cx="69072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La fonction Γ définie sur ℝ*₊ par</a:t>
            </a:r>
            <a:r>
              <a:rPr lang="fr-FR" sz="3200" dirty="0" smtClean="0"/>
              <a:t>: </a:t>
            </a:r>
            <a:endParaRPr lang="fr-FR" sz="3200" dirty="0"/>
          </a:p>
          <a:p>
            <a:endParaRPr lang="fr-FR" dirty="0"/>
          </a:p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17" y="1702615"/>
            <a:ext cx="4698462" cy="1514579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550769" y="6020972"/>
            <a:ext cx="573913" cy="562708"/>
          </a:xfrm>
          <a:solidFill>
            <a:srgbClr val="00B050">
              <a:alpha val="70000"/>
            </a:srgbClr>
          </a:solidFill>
        </p:spPr>
        <p:txBody>
          <a:bodyPr/>
          <a:lstStyle/>
          <a:p>
            <a:fld id="{C6DDE412-25C6-4B80-807F-01FE4CC22D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 rot="17671276">
            <a:off x="3728143" y="-172054"/>
            <a:ext cx="9783092" cy="8982453"/>
          </a:xfrm>
          <a:prstGeom prst="roundRect">
            <a:avLst>
              <a:gd name="adj" fmla="val 11079"/>
            </a:avLst>
          </a:prstGeom>
          <a:solidFill>
            <a:srgbClr val="00B05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llipse 2"/>
          <p:cNvSpPr/>
          <p:nvPr/>
        </p:nvSpPr>
        <p:spPr>
          <a:xfrm>
            <a:off x="3185652" y="-4719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3129686" y="1787010"/>
            <a:ext cx="2330246" cy="23597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2604335" y="1208421"/>
            <a:ext cx="3453531" cy="3516922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1981533" y="619299"/>
            <a:ext cx="4626553" cy="4695166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6183616" y="0"/>
            <a:ext cx="133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3600" b="1" dirty="0" smtClean="0">
                <a:solidFill>
                  <a:schemeClr val="accent5">
                    <a:lumMod val="75000"/>
                  </a:schemeClr>
                </a:solidFill>
              </a:rPr>
              <a:t>01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941556" y="15551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Introduction 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166028" y="1080256"/>
            <a:ext cx="145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3600" b="1" dirty="0" smtClean="0">
                <a:solidFill>
                  <a:schemeClr val="accent5">
                    <a:lumMod val="75000"/>
                  </a:schemeClr>
                </a:solidFill>
              </a:rPr>
              <a:t>02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313934" y="5164998"/>
            <a:ext cx="2813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dirty="0" smtClean="0">
                <a:solidFill>
                  <a:schemeClr val="accent5">
                    <a:lumMod val="75000"/>
                  </a:schemeClr>
                </a:solidFill>
              </a:rPr>
              <a:t>Etude</a:t>
            </a:r>
            <a:r>
              <a:rPr lang="fr-MA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MA" dirty="0" smtClean="0">
                <a:solidFill>
                  <a:schemeClr val="accent5">
                    <a:lumMod val="75000"/>
                  </a:schemeClr>
                </a:solidFill>
              </a:rPr>
              <a:t>mathématique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584637" y="2362672"/>
            <a:ext cx="181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3600" b="1" dirty="0" smtClean="0">
                <a:solidFill>
                  <a:schemeClr val="accent5">
                    <a:lumMod val="75000"/>
                  </a:schemeClr>
                </a:solidFill>
              </a:rPr>
              <a:t>03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8259073" y="3669295"/>
            <a:ext cx="2312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dirty="0" smtClean="0">
                <a:solidFill>
                  <a:schemeClr val="accent5">
                    <a:lumMod val="75000"/>
                  </a:schemeClr>
                </a:solidFill>
              </a:rPr>
              <a:t>Principe de compression polynomiale</a:t>
            </a:r>
          </a:p>
          <a:p>
            <a:pPr algn="ctr"/>
            <a:r>
              <a:rPr lang="fr-MA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497262" y="3672842"/>
            <a:ext cx="1223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3600" b="1" dirty="0" smtClean="0">
                <a:solidFill>
                  <a:schemeClr val="accent5">
                    <a:lumMod val="75000"/>
                  </a:schemeClr>
                </a:solidFill>
              </a:rPr>
              <a:t>04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445415" y="2612938"/>
            <a:ext cx="1962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4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PLAN: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6241509" y="6029801"/>
            <a:ext cx="330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 smtClean="0">
                <a:solidFill>
                  <a:schemeClr val="accent5">
                    <a:lumMod val="75000"/>
                  </a:schemeClr>
                </a:solidFill>
              </a:rPr>
              <a:t>Comparaison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797425" y="2120495"/>
            <a:ext cx="2233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Algorithme de compression des signaux ECG </a:t>
            </a:r>
          </a:p>
          <a:p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5226587" y="5811737"/>
            <a:ext cx="136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06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254472" y="1011772"/>
            <a:ext cx="165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 smtClean="0"/>
              <a:t> </a:t>
            </a:r>
            <a:r>
              <a:rPr lang="fr-M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Problématique retenue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587830" y="4973729"/>
            <a:ext cx="684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05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10571920" y="6029801"/>
            <a:ext cx="552762" cy="553879"/>
          </a:xfrm>
          <a:solidFill>
            <a:srgbClr val="00B05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fld id="{C6DDE412-25C6-4B80-807F-01FE4CC22D0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8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644886" y="354940"/>
            <a:ext cx="4446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3200" dirty="0" smtClean="0"/>
              <a:t> </a:t>
            </a:r>
            <a:r>
              <a:rPr lang="fr-MA" sz="3200" u="sng" dirty="0" smtClean="0"/>
              <a:t>ANNEXE N°2</a:t>
            </a:r>
            <a:endParaRPr lang="en-US" sz="3200" u="sng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79" y="1838689"/>
            <a:ext cx="4853353" cy="4772498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635176" y="6133515"/>
            <a:ext cx="562708" cy="590842"/>
          </a:xfrm>
          <a:solidFill>
            <a:srgbClr val="00B050">
              <a:alpha val="70000"/>
            </a:srgbClr>
          </a:solidFill>
        </p:spPr>
        <p:txBody>
          <a:bodyPr/>
          <a:lstStyle/>
          <a:p>
            <a:fld id="{C6DDE412-25C6-4B80-807F-01FE4CC22D09}" type="slidenum">
              <a:rPr lang="en-US" sz="2000" smtClean="0"/>
              <a:t>20</a:t>
            </a:fld>
            <a:endParaRPr lang="en-US" sz="2000" dirty="0"/>
          </a:p>
        </p:txBody>
      </p:sp>
      <p:sp>
        <p:nvSpPr>
          <p:cNvPr id="7" name="ZoneTexte 6"/>
          <p:cNvSpPr txBox="1"/>
          <p:nvPr/>
        </p:nvSpPr>
        <p:spPr>
          <a:xfrm>
            <a:off x="988097" y="1127592"/>
            <a:ext cx="5514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sz="2400" b="1" dirty="0" smtClean="0"/>
              <a:t>Signal fantôme de l’image de l’ECG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6251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195334" y="1057176"/>
            <a:ext cx="6471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sz="2400" b="1" dirty="0" smtClean="0"/>
              <a:t>Coefficients</a:t>
            </a:r>
            <a:r>
              <a:rPr lang="fr-MA" sz="2400" dirty="0" smtClean="0"/>
              <a:t> </a:t>
            </a:r>
            <a:r>
              <a:rPr lang="fr-MA" sz="2400" b="1" dirty="0" smtClean="0"/>
              <a:t>de</a:t>
            </a:r>
            <a:r>
              <a:rPr lang="fr-MA" sz="2400" dirty="0" smtClean="0"/>
              <a:t> </a:t>
            </a:r>
            <a:r>
              <a:rPr lang="fr-MA" sz="2400" b="1" dirty="0" smtClean="0"/>
              <a:t>Jacobi</a:t>
            </a:r>
            <a:r>
              <a:rPr lang="fr-MA" sz="2400" dirty="0" smtClean="0"/>
              <a:t> </a:t>
            </a:r>
            <a:endParaRPr lang="en-US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745" y="1688122"/>
            <a:ext cx="5091736" cy="496589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649243" y="6091311"/>
            <a:ext cx="534572" cy="562707"/>
          </a:xfrm>
          <a:solidFill>
            <a:srgbClr val="00B050">
              <a:alpha val="70000"/>
            </a:srgbClr>
          </a:solidFill>
        </p:spPr>
        <p:txBody>
          <a:bodyPr/>
          <a:lstStyle/>
          <a:p>
            <a:fld id="{C6DDE412-25C6-4B80-807F-01FE4CC22D09}" type="slidenum">
              <a:rPr lang="en-US" sz="2000" smtClean="0"/>
              <a:t>21</a:t>
            </a:fld>
            <a:endParaRPr lang="en-US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861" y="508488"/>
            <a:ext cx="3237257" cy="5486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11982" y="303120"/>
            <a:ext cx="33709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3200" u="sng" dirty="0"/>
              <a:t>ANNEXE </a:t>
            </a:r>
            <a:r>
              <a:rPr lang="en-US" sz="3200" u="sng" dirty="0" smtClean="0"/>
              <a:t>N°3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378815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944" y="1716258"/>
            <a:ext cx="4980696" cy="493776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152357" y="71745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976970" y="939855"/>
            <a:ext cx="433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sz="2400" b="1" dirty="0" smtClean="0"/>
              <a:t>Coefficients de Laguerre</a:t>
            </a:r>
            <a:endParaRPr lang="en-US" sz="2400" b="1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550769" y="6063175"/>
            <a:ext cx="590843" cy="590843"/>
          </a:xfrm>
          <a:solidFill>
            <a:srgbClr val="00B050">
              <a:alpha val="70000"/>
            </a:srgbClr>
          </a:solidFill>
        </p:spPr>
        <p:txBody>
          <a:bodyPr/>
          <a:lstStyle/>
          <a:p>
            <a:fld id="{C6DDE412-25C6-4B80-807F-01FE4CC22D09}" type="slidenum">
              <a:rPr lang="en-US" sz="2000" smtClean="0">
                <a:solidFill>
                  <a:schemeClr val="bg1"/>
                </a:solidFill>
              </a:rPr>
              <a:t>22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684437" y="348120"/>
            <a:ext cx="3316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ANNEXE </a:t>
            </a:r>
            <a:r>
              <a:rPr lang="en-US" sz="3200" u="sng" dirty="0" smtClean="0"/>
              <a:t>N°4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664170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10257" y="941905"/>
            <a:ext cx="4712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sz="2400" b="1" dirty="0" smtClean="0"/>
              <a:t>Coefficients d’Hermite</a:t>
            </a:r>
            <a:endParaRPr lang="en-US" sz="24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97" y="1589858"/>
            <a:ext cx="5020042" cy="5147017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92971" y="5978769"/>
            <a:ext cx="590843" cy="604911"/>
          </a:xfrm>
          <a:solidFill>
            <a:srgbClr val="00B050">
              <a:alpha val="70000"/>
            </a:srgbClr>
          </a:solidFill>
        </p:spPr>
        <p:txBody>
          <a:bodyPr/>
          <a:lstStyle/>
          <a:p>
            <a:fld id="{C6DDE412-25C6-4B80-807F-01FE4CC22D09}" type="slidenum">
              <a:rPr lang="en-US" sz="2000" smtClean="0"/>
              <a:t>23</a:t>
            </a:fld>
            <a:endParaRPr lang="en-US" sz="2000" dirty="0"/>
          </a:p>
        </p:txBody>
      </p:sp>
      <p:sp>
        <p:nvSpPr>
          <p:cNvPr id="2" name="ZoneTexte 1"/>
          <p:cNvSpPr txBox="1"/>
          <p:nvPr/>
        </p:nvSpPr>
        <p:spPr>
          <a:xfrm>
            <a:off x="4785862" y="357130"/>
            <a:ext cx="4576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ANNEXE </a:t>
            </a:r>
            <a:r>
              <a:rPr lang="en-US" sz="3200" u="sng" dirty="0" smtClean="0"/>
              <a:t>N°5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209586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40" y="596804"/>
            <a:ext cx="11528535" cy="113395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065317" y="840616"/>
            <a:ext cx="5964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3600" dirty="0" smtClean="0">
                <a:solidFill>
                  <a:schemeClr val="bg1">
                    <a:lumMod val="95000"/>
                  </a:schemeClr>
                </a:solidFill>
                <a:latin typeface="Raleway"/>
              </a:rPr>
              <a:t>Introduction</a:t>
            </a:r>
            <a:r>
              <a:rPr lang="fr-MA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3239" y="2219310"/>
            <a:ext cx="111959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Compression  ⇒ minimisation </a:t>
            </a:r>
            <a:r>
              <a:rPr lang="fr-FR" sz="2400" dirty="0" smtClean="0"/>
              <a:t>du cout </a:t>
            </a:r>
            <a:r>
              <a:rPr lang="fr-FR" sz="2400" dirty="0"/>
              <a:t>de stockage et </a:t>
            </a:r>
            <a:r>
              <a:rPr lang="fr-FR" sz="2400" dirty="0" smtClean="0"/>
              <a:t>d’envoi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 Lors de la compression, la décomposition du signal est une étape cruciale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Les polynômes orthogonaux constituent </a:t>
            </a:r>
            <a:r>
              <a:rPr lang="fr-FR" sz="2400" dirty="0"/>
              <a:t>des bases de fonctions pour </a:t>
            </a:r>
            <a:r>
              <a:rPr lang="fr-FR" sz="2400" dirty="0" smtClean="0"/>
              <a:t>la décomposition </a:t>
            </a:r>
            <a:r>
              <a:rPr lang="fr-FR" sz="2400" dirty="0"/>
              <a:t>des signaux ECG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0621108" y="6091311"/>
            <a:ext cx="503574" cy="492369"/>
          </a:xfrm>
          <a:solidFill>
            <a:srgbClr val="00B050">
              <a:alpha val="70000"/>
            </a:srgbClr>
          </a:solidFill>
        </p:spPr>
        <p:txBody>
          <a:bodyPr/>
          <a:lstStyle/>
          <a:p>
            <a:fld id="{C6DDE412-25C6-4B80-807F-01FE4CC22D09}" type="slidenum">
              <a:rPr lang="en-US" sz="2000" smtClean="0"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918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26327" y="1353583"/>
            <a:ext cx="4286250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sz="2800" b="1" dirty="0" smtClean="0"/>
              <a:t>Problématique retenue: </a:t>
            </a:r>
            <a:endParaRPr lang="en-US" sz="2800" b="1" dirty="0"/>
          </a:p>
        </p:txBody>
      </p:sp>
      <p:sp>
        <p:nvSpPr>
          <p:cNvPr id="3" name="Flèche droite 2"/>
          <p:cNvSpPr/>
          <p:nvPr/>
        </p:nvSpPr>
        <p:spPr>
          <a:xfrm>
            <a:off x="1932709" y="1500893"/>
            <a:ext cx="893618" cy="2286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1491175" y="2236763"/>
            <a:ext cx="97770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Quel est le principe de la compression à base des polynômes orthogonaux et quel avantage cette méthode    a-t-elle par rapport aux autres?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35175" y="6049108"/>
            <a:ext cx="489507" cy="534572"/>
          </a:xfrm>
          <a:solidFill>
            <a:srgbClr val="00B050">
              <a:alpha val="70000"/>
            </a:srgbClr>
          </a:solidFill>
        </p:spPr>
        <p:txBody>
          <a:bodyPr/>
          <a:lstStyle/>
          <a:p>
            <a:fld id="{C6DDE412-25C6-4B80-807F-01FE4CC22D09}" type="slidenum">
              <a:rPr lang="en-US" sz="2000" smtClean="0"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618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0" y="2375055"/>
            <a:ext cx="3549689" cy="153990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à coins arrondis 3"/>
          <p:cNvSpPr/>
          <p:nvPr/>
        </p:nvSpPr>
        <p:spPr>
          <a:xfrm>
            <a:off x="4900246" y="-1430215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574431" y="3014561"/>
            <a:ext cx="2473569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r-MA" sz="3200" dirty="0" smtClean="0"/>
              <a:t>Conservative </a:t>
            </a:r>
            <a:endParaRPr lang="en-US" sz="3200" dirty="0"/>
          </a:p>
        </p:txBody>
      </p:sp>
      <p:cxnSp>
        <p:nvCxnSpPr>
          <p:cNvPr id="13" name="Connecteur en arc 12"/>
          <p:cNvCxnSpPr/>
          <p:nvPr/>
        </p:nvCxnSpPr>
        <p:spPr>
          <a:xfrm rot="10800000" flipV="1">
            <a:off x="2212637" y="829946"/>
            <a:ext cx="2086707" cy="154510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rc 14"/>
          <p:cNvCxnSpPr/>
          <p:nvPr/>
        </p:nvCxnSpPr>
        <p:spPr>
          <a:xfrm>
            <a:off x="7531186" y="793021"/>
            <a:ext cx="2409983" cy="15609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57908" y="4314092"/>
            <a:ext cx="40796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-Copie exacte des données après compression</a:t>
            </a:r>
          </a:p>
          <a:p>
            <a:r>
              <a:rPr lang="fr-FR" sz="2400" dirty="0" smtClean="0"/>
              <a:t>-Appliquées aux: bases de données, tableurs et fichiers de traitements des textes</a:t>
            </a:r>
            <a:endParaRPr lang="fr-FR" sz="24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37538" y="0"/>
            <a:ext cx="3193648" cy="157351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532563" y="309702"/>
            <a:ext cx="2532185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MA" sz="2800" dirty="0" smtClean="0"/>
              <a:t>Types de compression </a:t>
            </a:r>
            <a:endParaRPr lang="en-US" sz="2800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8886093" y="2375055"/>
            <a:ext cx="3305908" cy="1492664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9202615" y="2645229"/>
            <a:ext cx="2672861" cy="95410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MA" sz="2800" dirty="0" smtClean="0"/>
              <a:t>Non conservative</a:t>
            </a:r>
            <a:endParaRPr lang="en-US" sz="2800" dirty="0"/>
          </a:p>
        </p:txBody>
      </p:sp>
      <p:sp>
        <p:nvSpPr>
          <p:cNvPr id="25" name="ZoneTexte 24"/>
          <p:cNvSpPr txBox="1"/>
          <p:nvPr/>
        </p:nvSpPr>
        <p:spPr>
          <a:xfrm>
            <a:off x="8886093" y="4314092"/>
            <a:ext cx="330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-Perte de précision </a:t>
            </a:r>
          </a:p>
          <a:p>
            <a:r>
              <a:rPr lang="fr-FR" sz="2400" dirty="0" smtClean="0"/>
              <a:t>-Appliquées aux: images et sons numérisés</a:t>
            </a:r>
            <a:endParaRPr lang="fr-FR" sz="2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0621108" y="6063175"/>
            <a:ext cx="478301" cy="520505"/>
          </a:xfrm>
          <a:solidFill>
            <a:srgbClr val="00B050">
              <a:alpha val="70000"/>
            </a:srgbClr>
          </a:solidFill>
        </p:spPr>
        <p:txBody>
          <a:bodyPr/>
          <a:lstStyle/>
          <a:p>
            <a:fld id="{C6DDE412-25C6-4B80-807F-01FE4CC22D09}" type="slidenum">
              <a:rPr lang="en-US" sz="2000" smtClean="0"/>
              <a:t>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87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73723" y="937846"/>
            <a:ext cx="103163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MA" sz="2800" dirty="0" smtClean="0"/>
              <a:t>Le  signal ECG est de nature analogique, la compression non conservative  est la plus utilisée sachant que les bruits additionnels sont inutiles</a:t>
            </a:r>
            <a:endParaRPr lang="en-US"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0635175" y="6105378"/>
            <a:ext cx="489507" cy="478302"/>
          </a:xfrm>
          <a:solidFill>
            <a:srgbClr val="00B050">
              <a:alpha val="70000"/>
            </a:srgbClr>
          </a:solidFill>
        </p:spPr>
        <p:txBody>
          <a:bodyPr/>
          <a:lstStyle/>
          <a:p>
            <a:fld id="{C6DDE412-25C6-4B80-807F-01FE4CC22D09}" type="slidenum">
              <a:rPr lang="en-US" sz="2000" smtClean="0"/>
              <a:t>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97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47" y="400177"/>
            <a:ext cx="11528535" cy="113395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766646" y="643988"/>
            <a:ext cx="8745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3600" dirty="0" smtClean="0">
                <a:solidFill>
                  <a:schemeClr val="bg1"/>
                </a:solidFill>
                <a:latin typeface="Raleway"/>
              </a:rPr>
              <a:t>Algorithmes de compression </a:t>
            </a:r>
            <a:endParaRPr lang="en-US" sz="3600" dirty="0">
              <a:solidFill>
                <a:schemeClr val="bg1"/>
              </a:solidFill>
              <a:latin typeface="Raleway"/>
            </a:endParaRPr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1373413651"/>
              </p:ext>
            </p:extLst>
          </p:nvPr>
        </p:nvGraphicFramePr>
        <p:xfrm>
          <a:off x="1141044" y="2192215"/>
          <a:ext cx="10371018" cy="4665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043138" y="6246055"/>
            <a:ext cx="468924" cy="450166"/>
          </a:xfrm>
          <a:solidFill>
            <a:srgbClr val="00B050">
              <a:alpha val="70000"/>
            </a:srgbClr>
          </a:solidFill>
        </p:spPr>
        <p:txBody>
          <a:bodyPr/>
          <a:lstStyle/>
          <a:p>
            <a:fld id="{C6DDE412-25C6-4B80-807F-01FE4CC22D09}" type="slidenum">
              <a:rPr lang="en-US" sz="2000" smtClean="0"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10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16221" y="2564842"/>
            <a:ext cx="1174475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400" dirty="0" smtClean="0"/>
              <a:t>Une transformation polynomiale consiste à représenter les portions du  signal  ECG par des segments de droites.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400" dirty="0" smtClean="0"/>
              <a:t>Puis la détermination </a:t>
            </a:r>
            <a:r>
              <a:rPr lang="fr-FR" sz="2400" dirty="0"/>
              <a:t>des coefficients polynomiaux </a:t>
            </a:r>
          </a:p>
          <a:p>
            <a:endParaRPr lang="fr-FR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400" dirty="0"/>
              <a:t>L</a:t>
            </a:r>
            <a:r>
              <a:rPr lang="fr-FR" sz="2400" dirty="0" smtClean="0"/>
              <a:t>e </a:t>
            </a:r>
            <a:r>
              <a:rPr lang="fr-FR" sz="2400" dirty="0"/>
              <a:t>signal ECG </a:t>
            </a:r>
            <a:r>
              <a:rPr lang="fr-FR" sz="2400" dirty="0" smtClean="0"/>
              <a:t>est alors </a:t>
            </a:r>
            <a:r>
              <a:rPr lang="fr-FR" sz="2400" dirty="0"/>
              <a:t>décomposé en des segments de droites , chaque segment est transposé dans le domaine de définition [a,b] du  système des polynômes </a:t>
            </a:r>
            <a:r>
              <a:rPr lang="fr-FR" sz="2400" dirty="0" smtClean="0"/>
              <a:t>choisis</a:t>
            </a:r>
          </a:p>
          <a:p>
            <a:r>
              <a:rPr lang="fr-FR" sz="2400" dirty="0"/>
              <a:t> </a:t>
            </a:r>
            <a:r>
              <a:rPr lang="fr-FR" sz="2400" dirty="0" smtClean="0"/>
              <a:t>      ( </a:t>
            </a:r>
            <a:r>
              <a:rPr lang="fr-FR" sz="2400" dirty="0"/>
              <a:t>HERMITE , LAGUERRE et JACOBI). </a:t>
            </a:r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 smtClean="0"/>
              <a:t>          La </a:t>
            </a:r>
            <a:r>
              <a:rPr lang="fr-FR" sz="2400" dirty="0"/>
              <a:t>construction d’un signal fantôme à l’image de </a:t>
            </a:r>
            <a:r>
              <a:rPr lang="fr-FR" sz="2400" dirty="0" smtClean="0"/>
              <a:t>l’ECG</a:t>
            </a:r>
            <a:endParaRPr lang="fr-FR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44" y="520195"/>
            <a:ext cx="11528535" cy="113395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897977" y="825562"/>
            <a:ext cx="6888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2800" dirty="0" smtClean="0">
                <a:solidFill>
                  <a:schemeClr val="bg1">
                    <a:lumMod val="95000"/>
                  </a:schemeClr>
                </a:solidFill>
                <a:latin typeface="Raleway"/>
              </a:rPr>
              <a:t>Principe de compression polynomiale 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Raleway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16221" y="5992586"/>
            <a:ext cx="560884" cy="231882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0663311" y="6119446"/>
            <a:ext cx="461371" cy="470782"/>
          </a:xfrm>
          <a:solidFill>
            <a:srgbClr val="00B050">
              <a:alpha val="70000"/>
            </a:srgbClr>
          </a:solidFill>
        </p:spPr>
        <p:txBody>
          <a:bodyPr/>
          <a:lstStyle/>
          <a:p>
            <a:fld id="{C6DDE412-25C6-4B80-807F-01FE4CC22D09}" type="slidenum">
              <a:rPr lang="en-US" sz="2000" smtClean="0"/>
              <a:t>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43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378634" y="689317"/>
            <a:ext cx="876417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S</a:t>
            </a:r>
            <a:r>
              <a:rPr lang="fr-MA" dirty="0" smtClean="0"/>
              <a:t>oit la fonction g associée à un cycle cardiaque </a:t>
            </a:r>
          </a:p>
          <a:p>
            <a:r>
              <a:rPr lang="fr-MA" dirty="0" smtClean="0"/>
              <a:t>Pour une personne normale ayant un nombre de battements de 70 par minute, on définie g par :</a:t>
            </a:r>
          </a:p>
          <a:p>
            <a:r>
              <a:rPr lang="fr-MA" dirty="0" smtClean="0"/>
              <a:t>                    </a:t>
            </a:r>
          </a:p>
          <a:p>
            <a:r>
              <a:rPr lang="fr-MA" dirty="0"/>
              <a:t>                   60,7143*t  </a:t>
            </a:r>
            <a:r>
              <a:rPr lang="fr-MA" dirty="0" smtClean="0"/>
              <a:t>                   </a:t>
            </a:r>
            <a:r>
              <a:rPr lang="fr-MA" dirty="0"/>
              <a:t>si    0 ≤ t </a:t>
            </a:r>
            <a:r>
              <a:rPr lang="fr-MA" dirty="0" smtClean="0"/>
              <a:t>≤0,028</a:t>
            </a:r>
          </a:p>
          <a:p>
            <a:endParaRPr lang="fr-MA" dirty="0"/>
          </a:p>
          <a:p>
            <a:r>
              <a:rPr lang="fr-MA" dirty="0"/>
              <a:t>                   41,1111*t +2,9333  </a:t>
            </a:r>
            <a:r>
              <a:rPr lang="fr-MA" dirty="0" smtClean="0"/>
              <a:t>      si    </a:t>
            </a:r>
            <a:r>
              <a:rPr lang="fr-MA" dirty="0"/>
              <a:t>0,028 </a:t>
            </a:r>
            <a:r>
              <a:rPr lang="fr-MA" dirty="0" smtClean="0"/>
              <a:t>≤ t ≤ 0,12</a:t>
            </a:r>
          </a:p>
          <a:p>
            <a:endParaRPr lang="fr-MA" dirty="0"/>
          </a:p>
          <a:p>
            <a:r>
              <a:rPr lang="fr-MA" dirty="0" smtClean="0"/>
              <a:t>                    210,5263*t </a:t>
            </a:r>
            <a:r>
              <a:rPr lang="fr-MA" dirty="0"/>
              <a:t>- 27,6842   si  </a:t>
            </a:r>
            <a:r>
              <a:rPr lang="fr-MA" dirty="0" smtClean="0"/>
              <a:t>  0,12  </a:t>
            </a:r>
            <a:r>
              <a:rPr lang="fr-MA" dirty="0"/>
              <a:t>≤ t </a:t>
            </a:r>
            <a:r>
              <a:rPr lang="fr-MA" dirty="0" smtClean="0"/>
              <a:t>≤ 0,160</a:t>
            </a:r>
          </a:p>
          <a:p>
            <a:r>
              <a:rPr lang="fr-MA" dirty="0"/>
              <a:t> </a:t>
            </a:r>
            <a:r>
              <a:rPr lang="fr-MA" dirty="0" smtClean="0"/>
              <a:t>  g(t)=</a:t>
            </a:r>
          </a:p>
          <a:p>
            <a:r>
              <a:rPr lang="fr-MA" dirty="0" smtClean="0"/>
              <a:t>                   -</a:t>
            </a:r>
            <a:r>
              <a:rPr lang="fr-MA" dirty="0"/>
              <a:t>155,1724*t +31,1379 </a:t>
            </a:r>
            <a:r>
              <a:rPr lang="fr-MA" dirty="0" smtClean="0"/>
              <a:t>  </a:t>
            </a:r>
            <a:r>
              <a:rPr lang="fr-MA" dirty="0"/>
              <a:t>si  </a:t>
            </a:r>
            <a:r>
              <a:rPr lang="fr-MA" dirty="0" smtClean="0"/>
              <a:t>  </a:t>
            </a:r>
            <a:r>
              <a:rPr lang="fr-MA" dirty="0"/>
              <a:t>0,160  ≤ </a:t>
            </a:r>
            <a:r>
              <a:rPr lang="fr-MA" dirty="0" smtClean="0"/>
              <a:t>t ≤ 0,22</a:t>
            </a:r>
          </a:p>
          <a:p>
            <a:endParaRPr lang="fr-MA" dirty="0"/>
          </a:p>
          <a:p>
            <a:r>
              <a:rPr lang="fr-MA" dirty="0" smtClean="0"/>
              <a:t>                   </a:t>
            </a:r>
            <a:r>
              <a:rPr lang="fr-MA" dirty="0"/>
              <a:t>27,1739*t – 9,0326     </a:t>
            </a:r>
            <a:r>
              <a:rPr lang="fr-MA" dirty="0" smtClean="0"/>
              <a:t>   </a:t>
            </a:r>
            <a:r>
              <a:rPr lang="fr-MA" dirty="0"/>
              <a:t>si   0,22  ≤ </a:t>
            </a:r>
            <a:r>
              <a:rPr lang="fr-MA" dirty="0" smtClean="0"/>
              <a:t>t ≤ 0,406</a:t>
            </a:r>
          </a:p>
          <a:p>
            <a:r>
              <a:rPr lang="fr-MA" dirty="0" smtClean="0"/>
              <a:t>                   </a:t>
            </a:r>
          </a:p>
          <a:p>
            <a:r>
              <a:rPr lang="fr-MA" dirty="0"/>
              <a:t>                   0                                 si   </a:t>
            </a:r>
            <a:r>
              <a:rPr lang="fr-MA" dirty="0" smtClean="0"/>
              <a:t> 0,406 </a:t>
            </a:r>
            <a:r>
              <a:rPr lang="fr-MA" dirty="0"/>
              <a:t>≤  t </a:t>
            </a:r>
            <a:r>
              <a:rPr lang="fr-MA" dirty="0" smtClean="0"/>
              <a:t>≤0,860</a:t>
            </a:r>
            <a:endParaRPr lang="fr-MA" dirty="0"/>
          </a:p>
          <a:p>
            <a:endParaRPr lang="fr-MA" dirty="0"/>
          </a:p>
          <a:p>
            <a:r>
              <a:rPr lang="fr-MA" dirty="0" smtClean="0"/>
              <a:t>Le signal fantôme de l’image de l’ECG s(t) est une répétition périodique des translations g(t)</a:t>
            </a:r>
          </a:p>
          <a:p>
            <a:r>
              <a:rPr lang="fr-MA" dirty="0" smtClean="0"/>
              <a:t>Pour N répétitions, soit N+1 cycles cardiaques , on pose:</a:t>
            </a:r>
          </a:p>
          <a:p>
            <a:r>
              <a:rPr lang="fr-MA" dirty="0"/>
              <a:t> </a:t>
            </a:r>
            <a:r>
              <a:rPr lang="fr-MA" dirty="0" smtClean="0"/>
              <a:t>     </a:t>
            </a:r>
          </a:p>
          <a:p>
            <a:endParaRPr lang="fr-MA" dirty="0"/>
          </a:p>
          <a:p>
            <a:endParaRPr lang="fr-MA" dirty="0" smtClean="0"/>
          </a:p>
          <a:p>
            <a:endParaRPr lang="fr-MA" dirty="0" smtClean="0"/>
          </a:p>
          <a:p>
            <a:endParaRPr lang="fr-MA" dirty="0" smtClean="0"/>
          </a:p>
          <a:p>
            <a:r>
              <a:rPr lang="fr-MA" dirty="0"/>
              <a:t> </a:t>
            </a:r>
            <a:endParaRPr lang="en-US" dirty="0"/>
          </a:p>
        </p:txBody>
      </p:sp>
      <p:sp>
        <p:nvSpPr>
          <p:cNvPr id="4" name="Accolade ouvrante 3"/>
          <p:cNvSpPr/>
          <p:nvPr/>
        </p:nvSpPr>
        <p:spPr>
          <a:xfrm>
            <a:off x="2278966" y="1603716"/>
            <a:ext cx="154745" cy="350285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88" y="5760719"/>
            <a:ext cx="3791244" cy="963638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0607040" y="6147581"/>
            <a:ext cx="517642" cy="478302"/>
          </a:xfrm>
          <a:solidFill>
            <a:srgbClr val="00B050">
              <a:alpha val="70000"/>
            </a:srgbClr>
          </a:solidFill>
        </p:spPr>
        <p:txBody>
          <a:bodyPr/>
          <a:lstStyle/>
          <a:p>
            <a:fld id="{C6DDE412-25C6-4B80-807F-01FE4CC22D09}" type="slidenum">
              <a:rPr lang="en-US" sz="2000" smtClean="0"/>
              <a:t>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822173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15539</TotalTime>
  <Words>599</Words>
  <Application>Microsoft Office PowerPoint</Application>
  <PresentationFormat>Grand écran</PresentationFormat>
  <Paragraphs>149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Bodoni MT</vt:lpstr>
      <vt:lpstr>Calibri</vt:lpstr>
      <vt:lpstr>Courier New</vt:lpstr>
      <vt:lpstr>Gill Sans MT</vt:lpstr>
      <vt:lpstr>Raleway</vt:lpstr>
      <vt:lpstr>Parcel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HP</dc:creator>
  <cp:lastModifiedBy>HP</cp:lastModifiedBy>
  <cp:revision>103</cp:revision>
  <dcterms:created xsi:type="dcterms:W3CDTF">2022-06-01T17:54:54Z</dcterms:created>
  <dcterms:modified xsi:type="dcterms:W3CDTF">2022-07-01T22:23:02Z</dcterms:modified>
</cp:coreProperties>
</file>