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1"/>
  </p:notesMasterIdLst>
  <p:sldIdLst>
    <p:sldId id="256" r:id="rId2"/>
    <p:sldId id="258" r:id="rId3"/>
    <p:sldId id="267" r:id="rId4"/>
    <p:sldId id="264" r:id="rId5"/>
    <p:sldId id="284" r:id="rId6"/>
    <p:sldId id="293" r:id="rId7"/>
    <p:sldId id="292" r:id="rId8"/>
    <p:sldId id="303" r:id="rId9"/>
    <p:sldId id="302" r:id="rId10"/>
    <p:sldId id="307" r:id="rId11"/>
    <p:sldId id="300" r:id="rId12"/>
    <p:sldId id="296" r:id="rId13"/>
    <p:sldId id="298" r:id="rId14"/>
    <p:sldId id="304" r:id="rId15"/>
    <p:sldId id="305" r:id="rId16"/>
    <p:sldId id="266" r:id="rId17"/>
    <p:sldId id="309" r:id="rId18"/>
    <p:sldId id="310" r:id="rId19"/>
    <p:sldId id="308" r:id="rId20"/>
  </p:sldIdLst>
  <p:sldSz cx="6858000" cy="5143500"/>
  <p:notesSz cx="6858000" cy="9144000"/>
  <p:embeddedFontLst>
    <p:embeddedFont>
      <p:font typeface="Berlin Sans FB" panose="020E0602020502020306" pitchFamily="34" charset="0"/>
      <p:regular r:id="rId22"/>
      <p:bold r:id="rId23"/>
    </p:embeddedFont>
    <p:embeddedFont>
      <p:font typeface="Segoe UI Black" panose="020B0A02040204020203" pitchFamily="34" charset="0"/>
      <p:bold r:id="rId24"/>
      <p:boldItalic r:id="rId25"/>
    </p:embeddedFont>
    <p:embeddedFont>
      <p:font typeface="Palace Script MT" panose="030303020206070C0B05" pitchFamily="66" charset="0"/>
      <p:italic r:id="rId26"/>
    </p:embeddedFont>
    <p:embeddedFont>
      <p:font typeface="Perpetua" panose="02020502060401020303" pitchFamily="18" charset="0"/>
      <p:regular r:id="rId27"/>
      <p:bold r:id="rId28"/>
      <p:italic r:id="rId29"/>
      <p:boldItalic r:id="rId30"/>
    </p:embeddedFont>
    <p:embeddedFont>
      <p:font typeface="Franklin Gothic Medium Cond" panose="020B0606030402020204" pitchFamily="34" charset="0"/>
      <p:regular r:id="rId31"/>
    </p:embeddedFont>
    <p:embeddedFont>
      <p:font typeface="Fira Sans Extra Condensed Medium" panose="020B0604020202020204" charset="0"/>
      <p:regular r:id="rId32"/>
      <p:bold r:id="rId33"/>
      <p:italic r:id="rId34"/>
      <p:boldItalic r:id="rId35"/>
    </p:embeddedFont>
    <p:embeddedFont>
      <p:font typeface="Roboto" panose="020B0604020202020204" charset="0"/>
      <p:regular r:id="rId36"/>
      <p:bold r:id="rId37"/>
      <p:italic r:id="rId38"/>
      <p:boldItalic r:id="rId39"/>
    </p:embeddedFont>
    <p:embeddedFont>
      <p:font typeface="Arial Rounded MT Bold" panose="020F0704030504030204" pitchFamily="34" charset="0"/>
      <p:regular r:id="rId40"/>
    </p:embeddedFont>
    <p:embeddedFont>
      <p:font typeface="Fira Sans Medium" panose="020B0604020202020204" charset="0"/>
      <p:regular r:id="rId41"/>
      <p:bold r:id="rId42"/>
      <p:italic r:id="rId43"/>
      <p:boldItalic r:id="rId44"/>
    </p:embeddedFont>
    <p:embeddedFont>
      <p:font typeface="Script MT Bold" panose="03040602040607080904" pitchFamily="66" charset="0"/>
      <p:bold r:id="rId45"/>
    </p:embeddedFont>
    <p:embeddedFont>
      <p:font typeface="Fira Sans Extra Condensed" panose="020B0604020202020204" charset="0"/>
      <p:regular r:id="rId46"/>
      <p:bold r:id="rId47"/>
      <p:italic r:id="rId48"/>
      <p:boldItalic r:id="rId49"/>
    </p:embeddedFont>
    <p:embeddedFont>
      <p:font typeface="Berlin Sans FB Demi" panose="020E0802020502020306" pitchFamily="34" charset="0"/>
      <p:bold r:id="rId50"/>
    </p:embeddedFont>
    <p:embeddedFont>
      <p:font typeface="Baskerville Old Face" panose="02020602080505020303" pitchFamily="18" charset="0"/>
      <p:regular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" userDrawn="1">
          <p15:clr>
            <a:srgbClr val="EA4335"/>
          </p15:clr>
        </p15:guide>
        <p15:guide id="2" pos="216" userDrawn="1">
          <p15:clr>
            <a:srgbClr val="EA4335"/>
          </p15:clr>
        </p15:guide>
        <p15:guide id="3" pos="4104" userDrawn="1">
          <p15:clr>
            <a:srgbClr val="EA4335"/>
          </p15:clr>
        </p15:guide>
        <p15:guide id="4" orient="horz" pos="2984" userDrawn="1">
          <p15:clr>
            <a:srgbClr val="EA4335"/>
          </p15:clr>
        </p15:guide>
        <p15:guide id="5" orient="horz" pos="524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00CC99"/>
    <a:srgbClr val="CCECFF"/>
    <a:srgbClr val="33CCCC"/>
    <a:srgbClr val="6666FF"/>
    <a:srgbClr val="009999"/>
    <a:srgbClr val="FFCCCC"/>
    <a:srgbClr val="99FFCC"/>
    <a:srgbClr val="00CC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0" autoAdjust="0"/>
    <p:restoredTop sz="95400" autoAdjust="0"/>
  </p:normalViewPr>
  <p:slideViewPr>
    <p:cSldViewPr snapToGrid="0">
      <p:cViewPr varScale="1">
        <p:scale>
          <a:sx n="118" d="100"/>
          <a:sy n="118" d="100"/>
        </p:scale>
        <p:origin x="672" y="67"/>
      </p:cViewPr>
      <p:guideLst>
        <p:guide orient="horz" pos="288"/>
        <p:guide pos="216"/>
        <p:guide pos="4104"/>
        <p:guide orient="horz" pos="2984"/>
        <p:guide orient="horz" pos="5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font" Target="fonts/font26.fntdata"/><Relationship Id="rId50" Type="http://schemas.openxmlformats.org/officeDocument/2006/relationships/font" Target="fonts/font29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font" Target="fonts/font24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font" Target="fonts/font23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48" Type="http://schemas.openxmlformats.org/officeDocument/2006/relationships/font" Target="fonts/font27.fntdata"/><Relationship Id="rId8" Type="http://schemas.openxmlformats.org/officeDocument/2006/relationships/slide" Target="slides/slide7.xml"/><Relationship Id="rId51" Type="http://schemas.openxmlformats.org/officeDocument/2006/relationships/font" Target="fonts/font3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font" Target="fonts/font25.fntdata"/><Relationship Id="rId20" Type="http://schemas.openxmlformats.org/officeDocument/2006/relationships/slide" Target="slides/slide19.xml"/><Relationship Id="rId41" Type="http://schemas.openxmlformats.org/officeDocument/2006/relationships/font" Target="fonts/font20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49" Type="http://schemas.openxmlformats.org/officeDocument/2006/relationships/font" Target="fonts/font2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83390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62c8e87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62c8e87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228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3d42c1dd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3d42c1dd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350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gacc64a23c2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9" name="Google Shape;2079;gacc64a23c2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996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acc64a23c2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acc64a23c2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062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Google Shape;2558;gacc64a23c2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9" name="Google Shape;2559;gacc64a23c2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186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gacc64a23c2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6" name="Google Shape;2056;gacc64a23c2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406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3781" y="744575"/>
            <a:ext cx="639045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3775" y="2834125"/>
            <a:ext cx="639045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33775" y="1106125"/>
            <a:ext cx="639045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33775" y="3152225"/>
            <a:ext cx="639045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57175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 algn="ctr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3775" y="2150850"/>
            <a:ext cx="63904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2999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624300" y="1152475"/>
            <a:ext cx="2999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67688" y="450150"/>
            <a:ext cx="477585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429000" y="-125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704625" y="724075"/>
            <a:ext cx="287775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750">
                <a:solidFill>
                  <a:schemeClr val="dk2"/>
                </a:solidFill>
              </a:defRPr>
            </a:lvl1pPr>
            <a:lvl2pPr lvl="1" algn="r">
              <a:buNone/>
              <a:defRPr sz="750">
                <a:solidFill>
                  <a:schemeClr val="dk2"/>
                </a:solidFill>
              </a:defRPr>
            </a:lvl2pPr>
            <a:lvl3pPr lvl="2" algn="r">
              <a:buNone/>
              <a:defRPr sz="750">
                <a:solidFill>
                  <a:schemeClr val="dk2"/>
                </a:solidFill>
              </a:defRPr>
            </a:lvl3pPr>
            <a:lvl4pPr lvl="3" algn="r">
              <a:buNone/>
              <a:defRPr sz="750">
                <a:solidFill>
                  <a:schemeClr val="dk2"/>
                </a:solidFill>
              </a:defRPr>
            </a:lvl4pPr>
            <a:lvl5pPr lvl="4" algn="r">
              <a:buNone/>
              <a:defRPr sz="750">
                <a:solidFill>
                  <a:schemeClr val="dk2"/>
                </a:solidFill>
              </a:defRPr>
            </a:lvl5pPr>
            <a:lvl6pPr lvl="5" algn="r">
              <a:buNone/>
              <a:defRPr sz="750">
                <a:solidFill>
                  <a:schemeClr val="dk2"/>
                </a:solidFill>
              </a:defRPr>
            </a:lvl6pPr>
            <a:lvl7pPr lvl="6" algn="r">
              <a:buNone/>
              <a:defRPr sz="750">
                <a:solidFill>
                  <a:schemeClr val="dk2"/>
                </a:solidFill>
              </a:defRPr>
            </a:lvl7pPr>
            <a:lvl8pPr lvl="7" algn="r">
              <a:buNone/>
              <a:defRPr sz="750">
                <a:solidFill>
                  <a:schemeClr val="dk2"/>
                </a:solidFill>
              </a:defRPr>
            </a:lvl8pPr>
            <a:lvl9pPr lvl="8" algn="r">
              <a:buNone/>
              <a:defRPr sz="75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/>
        </p:nvSpPr>
        <p:spPr>
          <a:xfrm>
            <a:off x="1585300" y="2251732"/>
            <a:ext cx="4145738" cy="131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endParaRPr sz="1125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104;p27"/>
          <p:cNvSpPr txBox="1"/>
          <p:nvPr/>
        </p:nvSpPr>
        <p:spPr>
          <a:xfrm>
            <a:off x="1155891" y="1917425"/>
            <a:ext cx="4145738" cy="901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fr-FR" sz="2100" i="1" u="sng" dirty="0">
                <a:latin typeface="Segoe UI Black" panose="020B0A02040204020203" pitchFamily="34" charset="0"/>
                <a:ea typeface="Segoe UI Black" panose="020B0A02040204020203" pitchFamily="34" charset="0"/>
                <a:cs typeface="Roboto"/>
                <a:sym typeface="Roboto"/>
              </a:rPr>
              <a:t>Traitement de l’eau potable: </a:t>
            </a:r>
          </a:p>
          <a:p>
            <a:pPr algn="ctr"/>
            <a:r>
              <a:rPr lang="fr-FR" sz="2100" i="1" u="sng" dirty="0">
                <a:latin typeface="Segoe UI Black" panose="020B0A02040204020203" pitchFamily="34" charset="0"/>
                <a:ea typeface="Segoe UI Black" panose="020B0A02040204020203" pitchFamily="34" charset="0"/>
                <a:cs typeface="Roboto"/>
                <a:sym typeface="Roboto"/>
              </a:rPr>
              <a:t>Désinfection par ultraviolets</a:t>
            </a:r>
          </a:p>
          <a:p>
            <a:pPr algn="ctr"/>
            <a:r>
              <a:rPr lang="fr-FR" sz="2100" i="1" u="sng" dirty="0">
                <a:latin typeface="Segoe UI Black" panose="020B0A02040204020203" pitchFamily="34" charset="0"/>
                <a:ea typeface="Segoe UI Black" panose="020B0A02040204020203" pitchFamily="34" charset="0"/>
                <a:cs typeface="Roboto"/>
                <a:sym typeface="Roboto"/>
              </a:rPr>
              <a:t>   </a:t>
            </a:r>
          </a:p>
          <a:p>
            <a:pPr algn="ctr"/>
            <a:r>
              <a:rPr lang="fr-FR" sz="1500" i="1" dirty="0">
                <a:latin typeface="Perpetua" panose="02020502060401020303" pitchFamily="18" charset="0"/>
                <a:ea typeface="Segoe UI Black" panose="020B0A02040204020203" pitchFamily="34" charset="0"/>
                <a:cs typeface="Roboto"/>
                <a:sym typeface="Roboto"/>
              </a:rPr>
              <a:t>                </a:t>
            </a:r>
            <a:r>
              <a:rPr lang="fr-FR" sz="1500" i="1" dirty="0" smtClean="0">
                <a:latin typeface="Perpetua" panose="02020502060401020303" pitchFamily="18" charset="0"/>
                <a:ea typeface="Segoe UI Black" panose="020B0A02040204020203" pitchFamily="34" charset="0"/>
                <a:cs typeface="Roboto"/>
                <a:sym typeface="Roboto"/>
              </a:rPr>
              <a:t>Réalisé </a:t>
            </a:r>
            <a:r>
              <a:rPr lang="fr-FR" sz="1500" i="1" dirty="0">
                <a:latin typeface="Perpetua" panose="02020502060401020303" pitchFamily="18" charset="0"/>
                <a:ea typeface="Segoe UI Black" panose="020B0A02040204020203" pitchFamily="34" charset="0"/>
                <a:cs typeface="Roboto"/>
                <a:sym typeface="Roboto"/>
              </a:rPr>
              <a:t>par :Sara </a:t>
            </a:r>
            <a:r>
              <a:rPr lang="fr-FR" sz="1500" i="1" dirty="0" smtClean="0">
                <a:latin typeface="Perpetua" panose="02020502060401020303" pitchFamily="18" charset="0"/>
                <a:ea typeface="Segoe UI Black" panose="020B0A02040204020203" pitchFamily="34" charset="0"/>
                <a:cs typeface="Roboto"/>
                <a:sym typeface="Roboto"/>
              </a:rPr>
              <a:t>CHKOUNDA</a:t>
            </a:r>
          </a:p>
          <a:p>
            <a:pPr algn="ctr"/>
            <a:r>
              <a:rPr lang="fr-FR" sz="1500" i="1" dirty="0" smtClean="0">
                <a:latin typeface="Perpetua" panose="02020502060401020303" pitchFamily="18" charset="0"/>
                <a:ea typeface="Segoe UI Black" panose="020B0A02040204020203" pitchFamily="34" charset="0"/>
                <a:cs typeface="Roboto"/>
                <a:sym typeface="Roboto"/>
              </a:rPr>
              <a:t>        Encadré par: Jamal Zrinej</a:t>
            </a:r>
            <a:endParaRPr lang="fr-FR" sz="1500" i="1" dirty="0">
              <a:latin typeface="Perpetua" panose="02020502060401020303" pitchFamily="18" charset="0"/>
              <a:ea typeface="Segoe UI Black" panose="020B0A02040204020203" pitchFamily="34" charset="0"/>
              <a:cs typeface="Roboto"/>
              <a:sym typeface="Roboto"/>
            </a:endParaRPr>
          </a:p>
          <a:p>
            <a:pPr algn="ctr"/>
            <a:endParaRPr sz="750" i="1" u="sng" dirty="0">
              <a:latin typeface="Palace Script MT" panose="030303020206070C0B05" pitchFamily="66" charset="0"/>
              <a:ea typeface="Segoe UI Black" panose="020B0A02040204020203" pitchFamily="34" charset="0"/>
              <a:cs typeface="Roboto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51092" y="4263962"/>
            <a:ext cx="406908" cy="2366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>
            <a:alpha val="4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566" y="165321"/>
            <a:ext cx="4045617" cy="342252"/>
          </a:xfrm>
        </p:spPr>
        <p:txBody>
          <a:bodyPr/>
          <a:lstStyle/>
          <a:p>
            <a:r>
              <a:rPr lang="fr-FR" dirty="0" smtClean="0">
                <a:latin typeface="Script MT Bold" panose="03040602040607080904" pitchFamily="66" charset="0"/>
              </a:rPr>
              <a:t>        *Les liaisons d’hydrogène:</a:t>
            </a:r>
            <a:endParaRPr lang="fr-FR" dirty="0">
              <a:latin typeface="Script MT Bold" panose="03040602040607080904" pitchFamily="66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3157" y="717362"/>
            <a:ext cx="3982698" cy="15667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C00000"/>
                </a:solidFill>
              </a:rPr>
              <a:t> </a:t>
            </a:r>
            <a:r>
              <a:rPr lang="fr-FR" sz="1600" dirty="0" smtClean="0">
                <a:solidFill>
                  <a:srgbClr val="C00000"/>
                </a:solidFill>
              </a:rPr>
              <a:t>   </a:t>
            </a:r>
            <a:r>
              <a:rPr lang="fr-FR" sz="1600" dirty="0">
                <a:solidFill>
                  <a:schemeClr val="tx1"/>
                </a:solidFill>
                <a:latin typeface="Baskerville Old Face" panose="02020602080505020303" pitchFamily="18" charset="0"/>
              </a:rPr>
              <a:t>Définition: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Pour </a:t>
            </a:r>
            <a:r>
              <a:rPr lang="fr-F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qu'une liaison O-H soit rompue, il faut fournir une énergie au moins égale à l'énergie de </a:t>
            </a:r>
            <a:r>
              <a:rPr lang="fr-FR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liaison est 459 KJ/mol</a:t>
            </a:r>
          </a:p>
          <a:p>
            <a:pPr marL="114300" indent="0">
              <a:buNone/>
            </a:pPr>
            <a:endParaRPr lang="fr-FR" dirty="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fr-FR" dirty="0" smtClean="0">
                <a:solidFill>
                  <a:srgbClr val="C00000"/>
                </a:solidFill>
              </a:rPr>
              <a:t>                    </a:t>
            </a:r>
            <a:endParaRPr lang="fr-FR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smtClean="0">
                <a:solidFill>
                  <a:srgbClr val="C00000"/>
                </a:solidFill>
              </a:rPr>
              <a:t>                   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123" y="1505272"/>
            <a:ext cx="2272284" cy="126444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123" y="1147123"/>
            <a:ext cx="2272284" cy="435769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721185" y="1841594"/>
            <a:ext cx="9418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459</a:t>
            </a:r>
            <a:r>
              <a:rPr lang="fr-FR" sz="1050" b="1" dirty="0"/>
              <a:t>×</a:t>
            </a:r>
            <a:r>
              <a:rPr lang="fr-FR" sz="1050" dirty="0"/>
              <a:t>1000 J</a:t>
            </a:r>
          </a:p>
          <a:p>
            <a:r>
              <a:rPr lang="fr-FR" sz="1050" dirty="0"/>
              <a:t>1mole </a:t>
            </a:r>
            <a:r>
              <a:rPr lang="fr-FR" sz="1050" b="1" dirty="0"/>
              <a:t>×</a:t>
            </a:r>
            <a:r>
              <a:rPr lang="fr-FR" sz="1050" dirty="0"/>
              <a:t>Na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760820" y="2037802"/>
            <a:ext cx="6949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497411" y="1906790"/>
            <a:ext cx="3611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E= 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1518800" y="1888657"/>
            <a:ext cx="14721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=7,6 </a:t>
            </a:r>
            <a:r>
              <a:rPr lang="fr-FR" sz="1050" b="1" dirty="0"/>
              <a:t>×</a:t>
            </a:r>
            <a:r>
              <a:rPr lang="fr-FR" sz="1050" dirty="0"/>
              <a:t> 10</a:t>
            </a:r>
            <a:r>
              <a:rPr lang="fr-FR" sz="1050" b="1" dirty="0"/>
              <a:t> </a:t>
            </a:r>
            <a:r>
              <a:rPr lang="fr-FR" sz="1050" baseline="30000" dirty="0"/>
              <a:t>-19 </a:t>
            </a:r>
            <a:r>
              <a:rPr lang="fr-FR" sz="1050" dirty="0"/>
              <a:t>J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98797" y="2621773"/>
            <a:ext cx="35701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sz="1100" dirty="0" smtClean="0">
              <a:solidFill>
                <a:srgbClr val="C0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fr-FR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Pour </a:t>
            </a:r>
            <a:r>
              <a:rPr lang="fr-F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qu'une liaison H-N soit rompue, il faut fournir une énergie au moins égale à l'énergie de liaison est 386 KJ/mol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450504" y="3518286"/>
            <a:ext cx="4193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E=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742532" y="3459496"/>
            <a:ext cx="854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386×1000J</a:t>
            </a:r>
          </a:p>
        </p:txBody>
      </p:sp>
      <p:cxnSp>
        <p:nvCxnSpPr>
          <p:cNvPr id="25" name="Connecteur droit 24"/>
          <p:cNvCxnSpPr/>
          <p:nvPr/>
        </p:nvCxnSpPr>
        <p:spPr>
          <a:xfrm flipV="1">
            <a:off x="760820" y="3684919"/>
            <a:ext cx="818388" cy="6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721185" y="3665789"/>
            <a:ext cx="8366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1mole×Na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550720" y="3527639"/>
            <a:ext cx="11475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=6,4 </a:t>
            </a:r>
            <a:r>
              <a:rPr lang="fr-FR" sz="1050" b="1" dirty="0"/>
              <a:t>×</a:t>
            </a:r>
            <a:r>
              <a:rPr lang="fr-FR" sz="1050" dirty="0"/>
              <a:t> 10</a:t>
            </a:r>
            <a:r>
              <a:rPr lang="fr-FR" sz="1050" b="1" dirty="0"/>
              <a:t> </a:t>
            </a:r>
            <a:r>
              <a:rPr lang="fr-FR" sz="1050" baseline="30000" dirty="0"/>
              <a:t>-19</a:t>
            </a:r>
            <a:r>
              <a:rPr lang="fr-FR" sz="1050" b="1" dirty="0"/>
              <a:t> </a:t>
            </a:r>
            <a:r>
              <a:rPr lang="fr-FR" sz="1050" dirty="0"/>
              <a:t>J</a:t>
            </a: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46" y="2313898"/>
            <a:ext cx="2436019" cy="430434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2599080" y="2406055"/>
            <a:ext cx="10561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=2,6</a:t>
            </a:r>
            <a:r>
              <a:rPr lang="fr-FR" sz="1050" b="1" dirty="0"/>
              <a:t> ×</a:t>
            </a:r>
            <a:r>
              <a:rPr lang="fr-FR" sz="1050" dirty="0"/>
              <a:t> 10</a:t>
            </a:r>
            <a:r>
              <a:rPr lang="fr-FR" sz="1050" b="1" dirty="0"/>
              <a:t> </a:t>
            </a:r>
            <a:r>
              <a:rPr lang="fr-FR" sz="1050" baseline="30000" dirty="0"/>
              <a:t>-7</a:t>
            </a:r>
            <a:r>
              <a:rPr lang="fr-FR" sz="1050" dirty="0"/>
              <a:t> m</a:t>
            </a:r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54" y="3999040"/>
            <a:ext cx="2436019" cy="384676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2673773" y="4054783"/>
            <a:ext cx="10561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=3,1</a:t>
            </a:r>
            <a:r>
              <a:rPr lang="fr-FR" sz="1050" b="1" dirty="0"/>
              <a:t>×</a:t>
            </a:r>
            <a:r>
              <a:rPr lang="fr-FR" sz="1050" dirty="0"/>
              <a:t> 10</a:t>
            </a:r>
            <a:r>
              <a:rPr lang="fr-FR" sz="1050" b="1" dirty="0"/>
              <a:t> </a:t>
            </a:r>
            <a:r>
              <a:rPr lang="fr-FR" sz="1050" baseline="30000" dirty="0"/>
              <a:t>-7</a:t>
            </a:r>
            <a:r>
              <a:rPr lang="fr-FR" sz="1050" dirty="0"/>
              <a:t> m</a:t>
            </a:r>
          </a:p>
          <a:p>
            <a:endParaRPr lang="fr-FR" sz="1050" dirty="0"/>
          </a:p>
        </p:txBody>
      </p:sp>
      <p:sp>
        <p:nvSpPr>
          <p:cNvPr id="35" name="ZoneTexte 34"/>
          <p:cNvSpPr txBox="1"/>
          <p:nvPr/>
        </p:nvSpPr>
        <p:spPr>
          <a:xfrm>
            <a:off x="472458" y="4556846"/>
            <a:ext cx="65704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FF0000"/>
                </a:solidFill>
              </a:rPr>
              <a:t>Conclusion: </a:t>
            </a:r>
            <a:r>
              <a:rPr lang="fr-FR" sz="1050" dirty="0"/>
              <a:t>Cela correspond à un rayonnement de longueur dans le domaine des rayonnements U.V.</a:t>
            </a:r>
          </a:p>
          <a:p>
            <a:r>
              <a:rPr lang="fr-FR" sz="1050" dirty="0"/>
              <a:t>         D’où le choix des UV pour désinfection de l’eau</a:t>
            </a:r>
          </a:p>
        </p:txBody>
      </p:sp>
      <p:sp>
        <p:nvSpPr>
          <p:cNvPr id="36" name="Flèche droite 35"/>
          <p:cNvSpPr/>
          <p:nvPr/>
        </p:nvSpPr>
        <p:spPr>
          <a:xfrm>
            <a:off x="228506" y="4678722"/>
            <a:ext cx="215487" cy="34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37" name="Rectangle 36"/>
          <p:cNvSpPr/>
          <p:nvPr/>
        </p:nvSpPr>
        <p:spPr>
          <a:xfrm>
            <a:off x="6501384" y="4221096"/>
            <a:ext cx="356616" cy="27946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10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971083" y="3009431"/>
            <a:ext cx="2819303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25" dirty="0">
                <a:solidFill>
                  <a:srgbClr val="0070C0"/>
                </a:solidFill>
              </a:rPr>
              <a:t>Figure 11</a:t>
            </a:r>
            <a:r>
              <a:rPr lang="fr-FR" sz="825" dirty="0"/>
              <a:t>:Energie de liaison de quelques éléments</a:t>
            </a:r>
          </a:p>
        </p:txBody>
      </p:sp>
    </p:spTree>
    <p:extLst>
      <p:ext uri="{BB962C8B-B14F-4D97-AF65-F5344CB8AC3E}">
        <p14:creationId xmlns:p14="http://schemas.microsoft.com/office/powerpoint/2010/main" val="376146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99">
            <a:alpha val="1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198882" y="211755"/>
            <a:ext cx="5060528" cy="3808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875" b="1" dirty="0">
                <a:latin typeface="Script MT Bold" panose="03040602040607080904" pitchFamily="66" charset="0"/>
              </a:rPr>
              <a:t>4-Effet des rayons UV sur </a:t>
            </a:r>
            <a:r>
              <a:rPr lang="fr-FR" sz="1875" b="1" dirty="0">
                <a:latin typeface="Baskerville Old Face" panose="02020602080505020303" pitchFamily="18" charset="0"/>
              </a:rPr>
              <a:t>l’ADN</a:t>
            </a:r>
            <a:r>
              <a:rPr lang="fr-FR" sz="1875" b="1" dirty="0">
                <a:latin typeface="Script MT Bold" panose="03040602040607080904" pitchFamily="66" charset="0"/>
              </a:rPr>
              <a:t>:</a:t>
            </a: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82" y="1114906"/>
            <a:ext cx="6252210" cy="3120390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1834515" y="4278381"/>
            <a:ext cx="3424895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25" dirty="0">
                <a:solidFill>
                  <a:srgbClr val="0070C0"/>
                </a:solidFill>
              </a:rPr>
              <a:t>Figure 12</a:t>
            </a:r>
            <a:r>
              <a:rPr lang="fr-FR" sz="825" dirty="0"/>
              <a:t>  :Effet des UV sur l’ADN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96812" y="4286822"/>
            <a:ext cx="361188" cy="2137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59807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FF">
            <a:alpha val="1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48712" y="1911441"/>
            <a:ext cx="6088439" cy="242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La dose  UV absorbée par les microorganismes au cours du processus de désinfection est définie par:</a:t>
            </a:r>
          </a:p>
          <a:p>
            <a:endParaRPr lang="fr-FR" sz="1050" dirty="0"/>
          </a:p>
          <a:p>
            <a:r>
              <a:rPr lang="fr-FR" sz="1050" dirty="0"/>
              <a:t>                              </a:t>
            </a:r>
            <a:r>
              <a:rPr lang="fr-FR" sz="1500" dirty="0">
                <a:solidFill>
                  <a:srgbClr val="FF0000"/>
                </a:solidFill>
              </a:rPr>
              <a:t>Dose UV‑C (DUV‑C) = I x T</a:t>
            </a:r>
          </a:p>
          <a:p>
            <a:endParaRPr lang="fr-FR" sz="1500" dirty="0">
              <a:solidFill>
                <a:srgbClr val="FF0000"/>
              </a:solidFill>
            </a:endParaRPr>
          </a:p>
          <a:p>
            <a:r>
              <a:rPr lang="fr-FR" sz="1350" dirty="0">
                <a:solidFill>
                  <a:schemeClr val="tx1"/>
                </a:solidFill>
              </a:rPr>
              <a:t>I:</a:t>
            </a:r>
            <a:r>
              <a:rPr lang="fr-FR" sz="1350" dirty="0"/>
              <a:t>l’intensité émise par les lampes qui est exprimé en mW•cm</a:t>
            </a:r>
            <a:r>
              <a:rPr lang="fr-FR" sz="1350" baseline="30000" dirty="0"/>
              <a:t>-2</a:t>
            </a:r>
            <a:endParaRPr lang="fr-FR" sz="1350" dirty="0"/>
          </a:p>
          <a:p>
            <a:r>
              <a:rPr lang="fr-FR" sz="1350" dirty="0">
                <a:solidFill>
                  <a:schemeClr val="tx1"/>
                </a:solidFill>
              </a:rPr>
              <a:t>T:</a:t>
            </a:r>
            <a:r>
              <a:rPr lang="fr-FR" sz="1350" dirty="0"/>
              <a:t>le temps d’exposition des microorganismes au rayonnement exprimé en seconde(s)</a:t>
            </a:r>
          </a:p>
          <a:p>
            <a:endParaRPr lang="fr-FR" sz="1350" dirty="0">
              <a:solidFill>
                <a:schemeClr val="tx1"/>
              </a:solidFill>
            </a:endParaRPr>
          </a:p>
          <a:p>
            <a:endParaRPr lang="fr-FR" sz="1500" dirty="0">
              <a:solidFill>
                <a:srgbClr val="FF0000"/>
              </a:solidFill>
            </a:endParaRPr>
          </a:p>
          <a:p>
            <a:r>
              <a:rPr lang="fr-FR" sz="15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48712" y="399606"/>
            <a:ext cx="4977080" cy="3808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875" dirty="0">
                <a:latin typeface="Script MT Bold" panose="03040602040607080904" pitchFamily="66" charset="0"/>
              </a:rPr>
              <a:t>5-Dose UV et simulation dose/réponse: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92608" y="1397317"/>
            <a:ext cx="431139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350" dirty="0">
                <a:latin typeface="Script MT Bold" panose="03040602040607080904" pitchFamily="66" charset="0"/>
              </a:rPr>
              <a:t>*Dose UV:</a:t>
            </a:r>
          </a:p>
        </p:txBody>
      </p:sp>
      <p:sp>
        <p:nvSpPr>
          <p:cNvPr id="6" name="Rectangle 5"/>
          <p:cNvSpPr/>
          <p:nvPr/>
        </p:nvSpPr>
        <p:spPr>
          <a:xfrm>
            <a:off x="6501384" y="4286822"/>
            <a:ext cx="356616" cy="2137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15723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CC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30423" y="1300337"/>
            <a:ext cx="6386840" cy="376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dirty="0">
                <a:latin typeface="Fira Sans Extra Condensed" panose="020B0604020202020204" charset="0"/>
              </a:rPr>
              <a:t>                                     </a:t>
            </a:r>
            <a:endParaRPr lang="fr-FR" sz="1500" b="1" dirty="0"/>
          </a:p>
          <a:p>
            <a:r>
              <a:rPr lang="fr-FR" sz="1200" dirty="0"/>
              <a:t>Pour chaque pathogène, les fonctions dose-réponse disponibles décrivant la probabilité d’infection en fonction de la dose  sont identifiées par la relation :  </a:t>
            </a:r>
          </a:p>
          <a:p>
            <a:endParaRPr lang="fr-FR" sz="1500" dirty="0"/>
          </a:p>
          <a:p>
            <a:r>
              <a:rPr lang="fr-FR" sz="1500" dirty="0"/>
              <a:t>               </a:t>
            </a:r>
            <a:endParaRPr lang="fr-FR" sz="1500" baseline="30000" dirty="0">
              <a:solidFill>
                <a:srgbClr val="FF0000"/>
              </a:solidFill>
            </a:endParaRPr>
          </a:p>
          <a:p>
            <a:endParaRPr lang="fr-FR" sz="1500" dirty="0">
              <a:solidFill>
                <a:srgbClr val="FF0000"/>
              </a:solidFill>
            </a:endParaRPr>
          </a:p>
          <a:p>
            <a:r>
              <a:rPr lang="fr-FR" sz="1050" b="1" dirty="0"/>
              <a:t> </a:t>
            </a:r>
            <a:r>
              <a:rPr lang="fr-FR" sz="1050" dirty="0"/>
              <a:t>N =: le nombre de bactéries viables cultivables après irradiation UV‑C</a:t>
            </a:r>
            <a:br>
              <a:rPr lang="fr-FR" sz="1050" dirty="0"/>
            </a:br>
            <a:r>
              <a:rPr lang="fr-FR" sz="1050" dirty="0"/>
              <a:t> No =le nombre de bactéries viables cultivables avant irradiation par les  UV‑C</a:t>
            </a:r>
            <a:br>
              <a:rPr lang="fr-FR" sz="1050" dirty="0"/>
            </a:br>
            <a:r>
              <a:rPr lang="fr-FR" sz="1050" dirty="0"/>
              <a:t> D = Dose</a:t>
            </a:r>
          </a:p>
          <a:p>
            <a:r>
              <a:rPr lang="fr-FR" sz="1050" dirty="0"/>
              <a:t> A : le taux de bactéries qui ont retenu la viabilité et la </a:t>
            </a:r>
            <a:r>
              <a:rPr lang="fr-FR" sz="1050" dirty="0" err="1" smtClean="0"/>
              <a:t>cultivabilité</a:t>
            </a:r>
            <a:r>
              <a:rPr lang="fr-FR" sz="1050" dirty="0" smtClean="0"/>
              <a:t> </a:t>
            </a:r>
            <a:r>
              <a:rPr lang="fr-FR" sz="1050" dirty="0"/>
              <a:t>après irradiation  UV‑C au cours de la première phase d’inactivation bactérienne</a:t>
            </a:r>
          </a:p>
          <a:p>
            <a:r>
              <a:rPr lang="fr-FR" sz="1050" dirty="0"/>
              <a:t> k : le coefficient d’inactivation traduisant le pouvoir désinfectant potentiel ou coefficient de létalité, exprimé en cm2 •mJ‑1;</a:t>
            </a:r>
          </a:p>
          <a:p>
            <a:r>
              <a:rPr lang="fr-FR" sz="1050" dirty="0"/>
              <a:t> n : le seuil des dommages subis par la bactérie après une irradiation par une dose UV (DUV) ou le seuil des séries d’événements subis par la bactérie après une irradiation germicide</a:t>
            </a:r>
            <a:r>
              <a:rPr lang="fr-FR" sz="1500" dirty="0"/>
              <a:t/>
            </a:r>
            <a:br>
              <a:rPr lang="fr-FR" sz="1500" dirty="0"/>
            </a:br>
            <a:r>
              <a:rPr lang="fr-FR" sz="1500" dirty="0"/>
              <a:t/>
            </a:r>
            <a:br>
              <a:rPr lang="fr-FR" sz="1500" dirty="0"/>
            </a:br>
            <a:r>
              <a:rPr lang="fr-FR" sz="1500" b="1" dirty="0"/>
              <a:t>  </a:t>
            </a:r>
          </a:p>
          <a:p>
            <a:endParaRPr lang="fr-FR" sz="1500" b="1" dirty="0"/>
          </a:p>
          <a:p>
            <a:endParaRPr lang="fr-FR" sz="1500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94" y="1961532"/>
            <a:ext cx="3991499" cy="63365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46888" y="669658"/>
            <a:ext cx="40919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800" dirty="0"/>
              <a:t>*</a:t>
            </a:r>
            <a:r>
              <a:rPr lang="fr-FR" sz="1800" dirty="0">
                <a:latin typeface="Script MT Bold" panose="03040602040607080904" pitchFamily="66" charset="0"/>
              </a:rPr>
              <a:t>Relation dose/réponse:</a:t>
            </a:r>
          </a:p>
        </p:txBody>
      </p:sp>
      <p:sp>
        <p:nvSpPr>
          <p:cNvPr id="6" name="Rectangle 5"/>
          <p:cNvSpPr/>
          <p:nvPr/>
        </p:nvSpPr>
        <p:spPr>
          <a:xfrm>
            <a:off x="6501138" y="4295966"/>
            <a:ext cx="356862" cy="2045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71280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4018" y="258395"/>
            <a:ext cx="43388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350" dirty="0">
                <a:latin typeface="Script MT Bold" panose="03040602040607080904" pitchFamily="66" charset="0"/>
              </a:rPr>
              <a:t>*</a:t>
            </a:r>
            <a:r>
              <a:rPr lang="fr-FR" sz="1800" dirty="0">
                <a:latin typeface="Script MT Bold" panose="03040602040607080904" pitchFamily="66" charset="0"/>
              </a:rPr>
              <a:t>Simulation dose /réponse: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87453" y="1353817"/>
            <a:ext cx="2912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050" dirty="0"/>
              <a:t>Ce modèle mathématique permet de rapporter la réponse de chaque espèce bactérienne au stress  UV‑C, ce qu’on appelle la relation dose/réponse.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78524" y="4282250"/>
            <a:ext cx="379476" cy="218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14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71" y="2742561"/>
            <a:ext cx="1707356" cy="178594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51" y="2768208"/>
            <a:ext cx="907256" cy="14287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08" y="2248699"/>
            <a:ext cx="2550319" cy="519509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0979" y="1037637"/>
            <a:ext cx="3630168" cy="2600186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144018" y="4186592"/>
            <a:ext cx="65242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rgbClr val="7030A0"/>
                </a:solidFill>
              </a:rPr>
              <a:t>Commentaire: </a:t>
            </a:r>
            <a:r>
              <a:rPr lang="fr-FR" sz="1050" dirty="0"/>
              <a:t>Le nombre de bactéries décroit progressivement lors de l’exposition au rayonnement UV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076719" y="3658028"/>
            <a:ext cx="46631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0070C0"/>
                </a:solidFill>
              </a:rPr>
              <a:t>Figure 13</a:t>
            </a:r>
            <a:r>
              <a:rPr lang="fr-FR" sz="1050" dirty="0"/>
              <a:t>:courbe d’inactivation des bactéries en fonction de la dose des UV </a:t>
            </a:r>
          </a:p>
        </p:txBody>
      </p:sp>
    </p:spTree>
    <p:extLst>
      <p:ext uri="{BB962C8B-B14F-4D97-AF65-F5344CB8AC3E}">
        <p14:creationId xmlns:p14="http://schemas.microsoft.com/office/powerpoint/2010/main" val="299479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>
            <a:alpha val="3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6827" y="211928"/>
            <a:ext cx="3566160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500" dirty="0">
                <a:latin typeface="Script MT Bold" panose="03040602040607080904" pitchFamily="66" charset="0"/>
              </a:rPr>
              <a:t>*Dose d’inactivation à 90 </a:t>
            </a:r>
            <a:r>
              <a:rPr lang="fr-FR" sz="1500" dirty="0" smtClean="0">
                <a:latin typeface="Script MT Bold" panose="03040602040607080904" pitchFamily="66" charset="0"/>
              </a:rPr>
              <a:t>% :</a:t>
            </a:r>
            <a:endParaRPr lang="fr-FR" sz="1500" dirty="0">
              <a:latin typeface="Script MT Bold" panose="030406020406070809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96812" y="4263962"/>
            <a:ext cx="361188" cy="2366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smtClean="0"/>
              <a:t>15</a:t>
            </a:r>
            <a:endParaRPr lang="fr-FR" sz="105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6" y="776466"/>
            <a:ext cx="3103165" cy="259283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93" y="768138"/>
            <a:ext cx="3332988" cy="263696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824" y="4114710"/>
            <a:ext cx="3379698" cy="53901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08" y="4110799"/>
            <a:ext cx="3074187" cy="54292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488335" y="3575241"/>
            <a:ext cx="336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0070C0"/>
                </a:solidFill>
              </a:rPr>
              <a:t>Figure15</a:t>
            </a:r>
            <a:r>
              <a:rPr lang="fr-FR" sz="900" dirty="0" smtClean="0"/>
              <a:t>-Inactivation </a:t>
            </a:r>
            <a:r>
              <a:rPr lang="fr-FR" sz="900" dirty="0"/>
              <a:t>de B.subtilis à 90% en fonction de la dose des UV 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-21222" y="3610674"/>
            <a:ext cx="3509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0070C0"/>
                </a:solidFill>
              </a:rPr>
              <a:t>Figure14</a:t>
            </a:r>
            <a:r>
              <a:rPr lang="fr-FR" sz="900" dirty="0" smtClean="0"/>
              <a:t>-Inactivation </a:t>
            </a:r>
            <a:r>
              <a:rPr lang="fr-FR" sz="900" dirty="0"/>
              <a:t>de p.aeruginosa à 90% en fonction de la dose des UV</a:t>
            </a:r>
          </a:p>
        </p:txBody>
      </p:sp>
    </p:spTree>
    <p:extLst>
      <p:ext uri="{BB962C8B-B14F-4D97-AF65-F5344CB8AC3E}">
        <p14:creationId xmlns:p14="http://schemas.microsoft.com/office/powerpoint/2010/main" val="118150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p37"/>
          <p:cNvSpPr txBox="1"/>
          <p:nvPr/>
        </p:nvSpPr>
        <p:spPr>
          <a:xfrm>
            <a:off x="0" y="908114"/>
            <a:ext cx="2119073" cy="3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875" dirty="0">
                <a:latin typeface="Script MT Bold" panose="03040602040607080904" pitchFamily="66" charset="0"/>
                <a:ea typeface="Fira Sans Extra Condensed Medium"/>
                <a:cs typeface="Fira Sans Extra Condensed Medium"/>
                <a:sym typeface="Fira Sans Extra Condensed Medium"/>
              </a:rPr>
              <a:t>6-Conclusion:</a:t>
            </a:r>
            <a:endParaRPr sz="1875" dirty="0">
              <a:latin typeface="Script MT Bold" panose="03040602040607080904" pitchFamily="66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060" name="Google Shape;206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904" y="1406462"/>
            <a:ext cx="5788152" cy="263804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/>
          <p:cNvSpPr txBox="1"/>
          <p:nvPr/>
        </p:nvSpPr>
        <p:spPr>
          <a:xfrm>
            <a:off x="960120" y="1977962"/>
            <a:ext cx="4718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Berlin Sans FB Demi" panose="020E0802020502020306" pitchFamily="34" charset="0"/>
              </a:rPr>
              <a:t>-L’utilisation du rayonnement UV s’avère alors efficace pour la désinfection des microorganismes dans l’eau et s’inscrit parfaitement dans une perspective de développement durable</a:t>
            </a:r>
          </a:p>
          <a:p>
            <a:endParaRPr lang="fr-FR" sz="1050" dirty="0"/>
          </a:p>
        </p:txBody>
      </p:sp>
      <p:sp>
        <p:nvSpPr>
          <p:cNvPr id="5" name="Rectangle 4"/>
          <p:cNvSpPr/>
          <p:nvPr/>
        </p:nvSpPr>
        <p:spPr>
          <a:xfrm>
            <a:off x="6483096" y="4245674"/>
            <a:ext cx="374904" cy="2548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smtClean="0"/>
              <a:t>16</a:t>
            </a:r>
            <a:endParaRPr lang="fr-FR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032" y="861878"/>
            <a:ext cx="3679031" cy="371369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59849" y="4489536"/>
            <a:ext cx="333756" cy="2686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smtClean="0"/>
              <a:t>17</a:t>
            </a:r>
            <a:endParaRPr lang="fr-FR" sz="1050" dirty="0"/>
          </a:p>
        </p:txBody>
      </p:sp>
      <p:sp>
        <p:nvSpPr>
          <p:cNvPr id="3" name="ZoneTexte 2"/>
          <p:cNvSpPr txBox="1"/>
          <p:nvPr/>
        </p:nvSpPr>
        <p:spPr>
          <a:xfrm>
            <a:off x="811369" y="167425"/>
            <a:ext cx="3400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Annexe1: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575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449445"/>
            <a:ext cx="4642834" cy="430637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72355" y="141668"/>
            <a:ext cx="2839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Annexe2: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304208" y="4533363"/>
            <a:ext cx="553792" cy="3026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342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89" y="605307"/>
            <a:ext cx="4990562" cy="4488481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010992" y="173865"/>
            <a:ext cx="2582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Annexe3: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6259132" y="4597758"/>
            <a:ext cx="598868" cy="3348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026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1100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/>
        </p:nvSpPr>
        <p:spPr>
          <a:xfrm>
            <a:off x="973650" y="2508314"/>
            <a:ext cx="137632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lvl="0"/>
            <a:r>
              <a:rPr lang="fr-FR" sz="1500" dirty="0">
                <a:latin typeface="Script MT Bold" panose="03040602040607080904" pitchFamily="66" charset="0"/>
                <a:ea typeface="Roboto"/>
                <a:cs typeface="Roboto"/>
                <a:sym typeface="Roboto"/>
              </a:rPr>
              <a:t>Présentation lumière UV et </a:t>
            </a:r>
            <a:r>
              <a:rPr lang="fr-FR" sz="1500" i="1" dirty="0">
                <a:latin typeface="Arial Rounded MT Bold" panose="020F0704030504030204" pitchFamily="34" charset="0"/>
                <a:ea typeface="Roboto"/>
                <a:cs typeface="Roboto"/>
                <a:sym typeface="Roboto"/>
              </a:rPr>
              <a:t>ADN</a:t>
            </a:r>
            <a:r>
              <a:rPr lang="fr-FR" sz="1500" dirty="0">
                <a:latin typeface="Script MT Bold" panose="03040602040607080904" pitchFamily="66" charset="0"/>
                <a:ea typeface="Roboto"/>
                <a:cs typeface="Roboto"/>
                <a:sym typeface="Roboto"/>
              </a:rPr>
              <a:t>:</a:t>
            </a:r>
          </a:p>
        </p:txBody>
      </p:sp>
      <p:sp>
        <p:nvSpPr>
          <p:cNvPr id="152" name="Google Shape;152;p29"/>
          <p:cNvSpPr txBox="1"/>
          <p:nvPr/>
        </p:nvSpPr>
        <p:spPr>
          <a:xfrm>
            <a:off x="981300" y="3729038"/>
            <a:ext cx="1376325" cy="37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500" dirty="0">
                <a:latin typeface="Script MT Bold" panose="03040602040607080904" pitchFamily="66" charset="0"/>
                <a:ea typeface="Roboto"/>
                <a:cs typeface="Roboto"/>
                <a:sym typeface="Roboto"/>
              </a:rPr>
              <a:t>Interaction lumière-matière:</a:t>
            </a:r>
            <a:endParaRPr sz="1500" dirty="0">
              <a:latin typeface="Script MT Bold" panose="03040602040607080904" pitchFamily="66" charset="0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9"/>
          <p:cNvSpPr txBox="1"/>
          <p:nvPr/>
        </p:nvSpPr>
        <p:spPr>
          <a:xfrm>
            <a:off x="4498172" y="1654424"/>
            <a:ext cx="1376325" cy="44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r"/>
            <a:r>
              <a:rPr lang="fr-FR" sz="1500" dirty="0">
                <a:latin typeface="Script MT Bold" panose="03040602040607080904" pitchFamily="66" charset="0"/>
                <a:ea typeface="Roboto"/>
                <a:cs typeface="Roboto"/>
                <a:sym typeface="Roboto"/>
              </a:rPr>
              <a:t>Effet des rayons UV sur l</a:t>
            </a:r>
            <a:r>
              <a:rPr lang="fr-FR" sz="1500" dirty="0">
                <a:latin typeface="+mj-lt"/>
                <a:ea typeface="Roboto"/>
                <a:cs typeface="Roboto"/>
                <a:sym typeface="Roboto"/>
              </a:rPr>
              <a:t>’A</a:t>
            </a:r>
            <a:r>
              <a:rPr lang="fr-FR" sz="1500" dirty="0">
                <a:latin typeface="Script MT Bold" panose="03040602040607080904" pitchFamily="66" charset="0"/>
                <a:ea typeface="Roboto"/>
                <a:cs typeface="Roboto"/>
                <a:sym typeface="Roboto"/>
              </a:rPr>
              <a:t>DN</a:t>
            </a:r>
            <a:r>
              <a:rPr lang="fr-FR" sz="1500" i="1" dirty="0">
                <a:latin typeface="Script MT Bold" panose="03040602040607080904" pitchFamily="66" charset="0"/>
                <a:ea typeface="Roboto"/>
                <a:cs typeface="Roboto"/>
                <a:sym typeface="Roboto"/>
              </a:rPr>
              <a:t> </a:t>
            </a:r>
            <a:r>
              <a:rPr lang="fr-FR" sz="1500" dirty="0">
                <a:latin typeface="+mj-lt"/>
                <a:ea typeface="Roboto"/>
                <a:cs typeface="Roboto"/>
                <a:sym typeface="Roboto"/>
              </a:rPr>
              <a:t>:</a:t>
            </a:r>
            <a:endParaRPr sz="1500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9"/>
          <p:cNvSpPr txBox="1"/>
          <p:nvPr/>
        </p:nvSpPr>
        <p:spPr>
          <a:xfrm>
            <a:off x="4555917" y="2508314"/>
            <a:ext cx="1311363" cy="95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r"/>
            <a:r>
              <a:rPr lang="fr-FR" sz="1500" dirty="0">
                <a:latin typeface="Script MT Bold" panose="03040602040607080904" pitchFamily="66" charset="0"/>
                <a:ea typeface="Fira Sans Medium"/>
                <a:cs typeface="Fira Sans Medium"/>
                <a:sym typeface="Fira Sans Medium"/>
              </a:rPr>
              <a:t>Dose d’UV</a:t>
            </a:r>
          </a:p>
          <a:p>
            <a:pPr algn="r"/>
            <a:r>
              <a:rPr lang="fr-FR" sz="1500" dirty="0">
                <a:latin typeface="Script MT Bold" panose="03040602040607080904" pitchFamily="66" charset="0"/>
                <a:ea typeface="Fira Sans Medium"/>
                <a:cs typeface="Fira Sans Medium"/>
                <a:sym typeface="Fira Sans Medium"/>
              </a:rPr>
              <a:t>et Simulation dose/réponse:</a:t>
            </a:r>
            <a:endParaRPr sz="1500" dirty="0">
              <a:latin typeface="Script MT Bold" panose="03040602040607080904" pitchFamily="66" charset="0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8" name="Google Shape;158;p29"/>
          <p:cNvSpPr txBox="1"/>
          <p:nvPr/>
        </p:nvSpPr>
        <p:spPr>
          <a:xfrm>
            <a:off x="4505812" y="3729038"/>
            <a:ext cx="1361468" cy="37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r"/>
            <a:r>
              <a:rPr lang="fr-FR" sz="1500" dirty="0">
                <a:latin typeface="Script MT Bold" panose="03040602040607080904" pitchFamily="66" charset="0"/>
                <a:ea typeface="Roboto"/>
                <a:cs typeface="Roboto"/>
                <a:sym typeface="Roboto"/>
              </a:rPr>
              <a:t>Conclusion :</a:t>
            </a:r>
            <a:endParaRPr sz="1500" dirty="0">
              <a:latin typeface="Script MT Bold" panose="03040602040607080904" pitchFamily="66" charset="0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9"/>
          <p:cNvSpPr txBox="1"/>
          <p:nvPr/>
        </p:nvSpPr>
        <p:spPr>
          <a:xfrm>
            <a:off x="973650" y="1817849"/>
            <a:ext cx="1376325" cy="2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500" dirty="0">
                <a:latin typeface="Script MT Bold" panose="03040602040607080904" pitchFamily="66" charset="0"/>
                <a:ea typeface="Roboto"/>
                <a:cs typeface="Roboto"/>
                <a:sym typeface="Roboto"/>
              </a:rPr>
              <a:t>Introduction:</a:t>
            </a:r>
            <a:endParaRPr sz="1500" dirty="0">
              <a:latin typeface="Script MT Bold" panose="03040602040607080904" pitchFamily="66" charset="0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083" y="1637518"/>
            <a:ext cx="2253835" cy="25580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202436" y="844106"/>
            <a:ext cx="36667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                   </a:t>
            </a:r>
            <a:r>
              <a:rPr lang="fr-FR" sz="2700" u="sng" dirty="0">
                <a:latin typeface="Berlin Sans FB" panose="020E0602020502020306" pitchFamily="34" charset="0"/>
              </a:rPr>
              <a:t>* Plan de travail: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342922" y="1637519"/>
            <a:ext cx="637946" cy="549981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1-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332452" y="2586170"/>
            <a:ext cx="640624" cy="54998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5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2-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337686" y="3640763"/>
            <a:ext cx="630155" cy="549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5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3-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5867280" y="1541003"/>
            <a:ext cx="630155" cy="549982"/>
          </a:xfrm>
          <a:prstGeom prst="roundRect">
            <a:avLst/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5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4-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5882138" y="2592160"/>
            <a:ext cx="637946" cy="549982"/>
          </a:xfrm>
          <a:prstGeom prst="roundRect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5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5-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5874487" y="3548015"/>
            <a:ext cx="652805" cy="549983"/>
          </a:xfrm>
          <a:prstGeom prst="roundRect">
            <a:avLst/>
          </a:prstGeom>
          <a:solidFill>
            <a:srgbClr val="99FFCC"/>
          </a:solidFill>
          <a:ln>
            <a:solidFill>
              <a:srgbClr val="99FF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6-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97435" y="4250246"/>
            <a:ext cx="353357" cy="2503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CC">
            <a:alpha val="11000"/>
          </a:srgbClr>
        </a:solidFill>
        <a:effectLst/>
      </p:bgPr>
    </p:bg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38"/>
          <p:cNvSpPr txBox="1"/>
          <p:nvPr/>
        </p:nvSpPr>
        <p:spPr>
          <a:xfrm>
            <a:off x="185149" y="394736"/>
            <a:ext cx="5249736" cy="301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875" dirty="0" smtClean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1-Introduction</a:t>
            </a:r>
            <a:r>
              <a:rPr lang="en" sz="1875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:</a:t>
            </a:r>
            <a:endParaRPr sz="1875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082" name="Google Shape;208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922" y="1644972"/>
            <a:ext cx="1361863" cy="1483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3" name="Google Shape;2083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9416" y="1548475"/>
            <a:ext cx="1361863" cy="1483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4" name="Google Shape;2084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95131" y="2895207"/>
            <a:ext cx="1361863" cy="1483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5" name="Google Shape;2085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51469" y="2895208"/>
            <a:ext cx="1361863" cy="1483060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p38"/>
          <p:cNvSpPr txBox="1"/>
          <p:nvPr/>
        </p:nvSpPr>
        <p:spPr>
          <a:xfrm>
            <a:off x="1308152" y="2055685"/>
            <a:ext cx="1211400" cy="721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lvl="0" algn="ctr"/>
            <a:r>
              <a:rPr lang="fr-FR" sz="1200" dirty="0">
                <a:latin typeface="Fira Sans Extra Condensed" panose="020B0604020202020204" charset="0"/>
              </a:rPr>
              <a:t>Empêcher que l'eau potable soit nocif pour notre santé</a:t>
            </a:r>
            <a:endParaRPr sz="1125" dirty="0">
              <a:latin typeface="Fira Sans Extra Condensed" panose="020B0604020202020204" charset="0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089" name="Google Shape;2089;p38"/>
          <p:cNvSpPr txBox="1"/>
          <p:nvPr/>
        </p:nvSpPr>
        <p:spPr>
          <a:xfrm>
            <a:off x="2935094" y="1889358"/>
            <a:ext cx="1211400" cy="62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fr-FR" sz="1125" dirty="0">
                <a:latin typeface="Fira Sans Medium"/>
                <a:ea typeface="Fira Sans Medium"/>
                <a:cs typeface="Fira Sans Medium"/>
                <a:sym typeface="Fira Sans Medium"/>
              </a:rPr>
              <a:t>Lutte contre la sécheresse</a:t>
            </a:r>
            <a:endParaRPr sz="1125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091" name="Google Shape;2091;p38"/>
          <p:cNvSpPr txBox="1"/>
          <p:nvPr/>
        </p:nvSpPr>
        <p:spPr>
          <a:xfrm>
            <a:off x="4376063" y="1957922"/>
            <a:ext cx="1211400" cy="19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125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092" name="Google Shape;2092;p38"/>
          <p:cNvSpPr txBox="1"/>
          <p:nvPr/>
        </p:nvSpPr>
        <p:spPr>
          <a:xfrm>
            <a:off x="4042010" y="3112814"/>
            <a:ext cx="877824" cy="75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lvl="0" algn="r"/>
            <a:r>
              <a:rPr lang="fr-FR" sz="900" b="1" dirty="0"/>
              <a:t>source d’eau alternative</a:t>
            </a:r>
          </a:p>
        </p:txBody>
      </p:sp>
      <p:sp>
        <p:nvSpPr>
          <p:cNvPr id="2094" name="Google Shape;2094;p38"/>
          <p:cNvSpPr txBox="1"/>
          <p:nvPr/>
        </p:nvSpPr>
        <p:spPr>
          <a:xfrm>
            <a:off x="2067174" y="3324052"/>
            <a:ext cx="1211400" cy="682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fr-FR" sz="900" b="1" dirty="0"/>
              <a:t>Prévention ou réduction de la pollution à la source</a:t>
            </a:r>
            <a:endParaRPr lang="fr-FR" sz="900" b="1" dirty="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algn="ctr"/>
            <a:endParaRPr sz="9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5" name="Google Shape;2095;p38"/>
          <p:cNvSpPr txBox="1"/>
          <p:nvPr/>
        </p:nvSpPr>
        <p:spPr>
          <a:xfrm>
            <a:off x="3599700" y="3222891"/>
            <a:ext cx="1211400" cy="19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125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729661" y="1141576"/>
            <a:ext cx="495147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latin typeface="Fira Sans Extra Condensed" panose="020B0604020202020204" charset="0"/>
              </a:rPr>
              <a:t>Pourquoi a-t-on besoin de traiter les eaux? </a:t>
            </a:r>
          </a:p>
        </p:txBody>
      </p:sp>
      <p:sp>
        <p:nvSpPr>
          <p:cNvPr id="3" name="Rectangle 2"/>
          <p:cNvSpPr/>
          <p:nvPr/>
        </p:nvSpPr>
        <p:spPr>
          <a:xfrm>
            <a:off x="6487668" y="4273106"/>
            <a:ext cx="370332" cy="227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3</a:t>
            </a:r>
          </a:p>
        </p:txBody>
      </p:sp>
      <p:pic>
        <p:nvPicPr>
          <p:cNvPr id="17" name="Google Shape;2083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0235" y="1559600"/>
            <a:ext cx="1514036" cy="152853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/>
          <p:cNvSpPr txBox="1"/>
          <p:nvPr/>
        </p:nvSpPr>
        <p:spPr>
          <a:xfrm>
            <a:off x="4561851" y="1997541"/>
            <a:ext cx="13594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Fira Sans Extra Condensed" panose="020B0604020202020204" charset="0"/>
              </a:rPr>
              <a:t>Statistiques de mortalité liées au manque de traitement des eaux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CC">
            <a:alpha val="18000"/>
          </a:srgbClr>
        </a:solidFill>
        <a:effectLst/>
      </p:bgPr>
    </p:bg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35"/>
          <p:cNvSpPr txBox="1"/>
          <p:nvPr/>
        </p:nvSpPr>
        <p:spPr>
          <a:xfrm>
            <a:off x="105156" y="1008698"/>
            <a:ext cx="5792625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875" i="1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   *Le traitement des eaux dans les stations de l’eau potable:</a:t>
            </a:r>
            <a:endParaRPr sz="1875" i="1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24" name="Google Shape;2024;p35"/>
          <p:cNvSpPr txBox="1"/>
          <p:nvPr/>
        </p:nvSpPr>
        <p:spPr>
          <a:xfrm>
            <a:off x="342900" y="1803125"/>
            <a:ext cx="1376325" cy="15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9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8" y="1544765"/>
            <a:ext cx="6679692" cy="261747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621643" y="4225196"/>
            <a:ext cx="63550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0070C0"/>
                </a:solidFill>
              </a:rPr>
              <a:t>Figure1</a:t>
            </a:r>
            <a:r>
              <a:rPr lang="fr-FR" sz="1050" dirty="0"/>
              <a:t>:étapes d’épuration des eaux usées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0236" y="4254818"/>
            <a:ext cx="397764" cy="2457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CC">
            <a:alpha val="14000"/>
          </a:srgbClr>
        </a:solidFill>
        <a:effectLst/>
      </p:bgPr>
    </p:bg>
    <p:spTree>
      <p:nvGrpSpPr>
        <p:cNvPr id="1" name="Shape 2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192" y="1935067"/>
            <a:ext cx="1588169" cy="1695311"/>
          </a:xfrm>
          <a:prstGeom prst="rect">
            <a:avLst/>
          </a:prstGeom>
        </p:spPr>
      </p:pic>
      <p:sp>
        <p:nvSpPr>
          <p:cNvPr id="5" name="Flèche droite 4"/>
          <p:cNvSpPr/>
          <p:nvPr/>
        </p:nvSpPr>
        <p:spPr>
          <a:xfrm>
            <a:off x="4731886" y="2775302"/>
            <a:ext cx="302631" cy="218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15" y="1935067"/>
            <a:ext cx="1636172" cy="1695311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1041401" y="779358"/>
            <a:ext cx="3690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>
                <a:latin typeface="Fira Sans Extra Condensed" panose="020B0604020202020204" charset="0"/>
              </a:rPr>
              <a:t>* Cette </a:t>
            </a:r>
            <a:r>
              <a:rPr lang="fr-FR" sz="1600" i="1" dirty="0">
                <a:latin typeface="Fira Sans Extra Condensed" panose="020B0604020202020204" charset="0"/>
              </a:rPr>
              <a:t>eau est –elle alors potable?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6721" y="3866982"/>
            <a:ext cx="200216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25" dirty="0">
                <a:solidFill>
                  <a:srgbClr val="0070C0"/>
                </a:solidFill>
              </a:rPr>
              <a:t>Figure 2 </a:t>
            </a:r>
            <a:r>
              <a:rPr lang="fr-FR" sz="825" dirty="0"/>
              <a:t>:Persistance des microorganismes dans l’eau potable.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222691" y="3887836"/>
            <a:ext cx="239638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25" dirty="0">
                <a:solidFill>
                  <a:srgbClr val="0070C0"/>
                </a:solidFill>
              </a:rPr>
              <a:t>Figure 3</a:t>
            </a:r>
            <a:r>
              <a:rPr lang="fr-FR" sz="825" dirty="0"/>
              <a:t>:analyse de la qualité de l’eau traitée.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840839" y="3824356"/>
            <a:ext cx="201716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25" dirty="0">
                <a:solidFill>
                  <a:srgbClr val="0070C0"/>
                </a:solidFill>
              </a:rPr>
              <a:t>Figure 4</a:t>
            </a:r>
            <a:r>
              <a:rPr lang="fr-FR" sz="825" dirty="0"/>
              <a:t>:Restes  chimiques dans l’eau potable.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96812" y="4282250"/>
            <a:ext cx="361188" cy="218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5</a:t>
            </a:r>
          </a:p>
        </p:txBody>
      </p:sp>
      <p:pic>
        <p:nvPicPr>
          <p:cNvPr id="1026" name="Picture 2" descr="Assistant de laboratoire testant la qualité de l'ea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691" y="1933550"/>
            <a:ext cx="2451520" cy="169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1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7266" y="983726"/>
            <a:ext cx="2319871" cy="700289"/>
          </a:xfrm>
        </p:spPr>
        <p:txBody>
          <a:bodyPr/>
          <a:lstStyle/>
          <a:p>
            <a:r>
              <a:rPr lang="fr-FR" dirty="0" smtClean="0">
                <a:latin typeface="Fira Sans Extra Condensed" panose="020B0604020202020204" charset="0"/>
              </a:rPr>
              <a:t>Constatation: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98" y="1757313"/>
            <a:ext cx="4045074" cy="216261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146281" y="4066526"/>
            <a:ext cx="3794377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25" dirty="0">
                <a:solidFill>
                  <a:srgbClr val="0070C0"/>
                </a:solidFill>
              </a:rPr>
              <a:t>Figure 5</a:t>
            </a:r>
            <a:r>
              <a:rPr lang="fr-FR" sz="825" dirty="0"/>
              <a:t>:Courbe d’inactivation des micro-organismes lors d’un traitement UV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23958" y="229178"/>
            <a:ext cx="4512435" cy="3808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875" dirty="0">
                <a:latin typeface="Script MT Bold" panose="03040602040607080904" pitchFamily="66" charset="0"/>
              </a:rPr>
              <a:t>2-Présentation </a:t>
            </a:r>
            <a:r>
              <a:rPr lang="fr-FR" sz="1800" dirty="0">
                <a:latin typeface="Script MT Bold" panose="03040602040607080904" pitchFamily="66" charset="0"/>
              </a:rPr>
              <a:t>lumière</a:t>
            </a:r>
            <a:r>
              <a:rPr lang="fr-FR" sz="1875" dirty="0">
                <a:latin typeface="Script MT Bold" panose="03040602040607080904" pitchFamily="66" charset="0"/>
              </a:rPr>
              <a:t> et </a:t>
            </a:r>
            <a:r>
              <a:rPr lang="fr-FR" sz="1875" dirty="0">
                <a:latin typeface="Baskerville Old Face" panose="02020602080505020303" pitchFamily="18" charset="0"/>
              </a:rPr>
              <a:t>A</a:t>
            </a:r>
            <a:r>
              <a:rPr lang="fr-FR" sz="1875" dirty="0">
                <a:latin typeface="Script MT Bold" panose="03040602040607080904" pitchFamily="66" charset="0"/>
              </a:rPr>
              <a:t>DN: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15100" y="4282250"/>
            <a:ext cx="342900" cy="218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4230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0054" y="209673"/>
            <a:ext cx="4830248" cy="526970"/>
          </a:xfrm>
        </p:spPr>
        <p:txBody>
          <a:bodyPr/>
          <a:lstStyle/>
          <a:p>
            <a:r>
              <a:rPr lang="fr-FR" sz="1500" i="1" dirty="0"/>
              <a:t>        </a:t>
            </a:r>
            <a:r>
              <a:rPr lang="fr-FR" i="1" dirty="0" smtClean="0">
                <a:latin typeface="Script MT Bold" panose="03040602040607080904" pitchFamily="66" charset="0"/>
              </a:rPr>
              <a:t>* </a:t>
            </a:r>
            <a:r>
              <a:rPr lang="fr-FR" dirty="0" smtClean="0">
                <a:latin typeface="Script MT Bold" panose="03040602040607080904" pitchFamily="66" charset="0"/>
              </a:rPr>
              <a:t>Caractéristiques</a:t>
            </a:r>
            <a:r>
              <a:rPr lang="fr-FR" i="1" dirty="0" smtClean="0">
                <a:latin typeface="Script MT Bold" panose="03040602040607080904" pitchFamily="66" charset="0"/>
              </a:rPr>
              <a:t> des ultraviolets:</a:t>
            </a:r>
            <a:endParaRPr lang="fr-FR" i="1" dirty="0">
              <a:latin typeface="Script MT Bold" panose="03040602040607080904" pitchFamily="66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18" y="1383599"/>
            <a:ext cx="3573400" cy="166878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4970" y="1612378"/>
            <a:ext cx="287569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050" dirty="0">
                <a:latin typeface="+mj-lt"/>
              </a:rPr>
              <a:t>Les rayonnements ultraviolet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fr-FR" sz="1050" dirty="0">
              <a:latin typeface="+mj-lt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fr-FR" sz="1050" dirty="0">
              <a:latin typeface="+mj-lt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050" dirty="0">
                <a:latin typeface="+mj-lt"/>
              </a:rPr>
              <a:t>Energie du photon:</a:t>
            </a:r>
            <a:r>
              <a:rPr lang="fr-FR" sz="1050" dirty="0">
                <a:latin typeface="Helvetica Neue"/>
              </a:rPr>
              <a:t>       </a:t>
            </a:r>
            <a:br>
              <a:rPr lang="fr-FR" sz="1050" dirty="0">
                <a:latin typeface="Helvetica Neue"/>
              </a:rPr>
            </a:br>
            <a:endParaRPr lang="fr-FR" sz="1050" dirty="0"/>
          </a:p>
        </p:txBody>
      </p:sp>
      <p:pic>
        <p:nvPicPr>
          <p:cNvPr id="8" name="Picture 8" descr="https://e.educlever.com/img/4/1/4/9/41496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820" y="2084433"/>
            <a:ext cx="785042" cy="26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719322" y="3170512"/>
            <a:ext cx="29580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0070C0"/>
                </a:solidFill>
              </a:rPr>
              <a:t>Figure 6</a:t>
            </a:r>
            <a:r>
              <a:rPr lang="fr-FR" sz="1050" dirty="0"/>
              <a:t>:Spectre électromagnétique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96812" y="4300163"/>
            <a:ext cx="361188" cy="200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7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70" y="2892218"/>
            <a:ext cx="3177248" cy="106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9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99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2755" y="224374"/>
            <a:ext cx="4734005" cy="548640"/>
          </a:xfrm>
        </p:spPr>
        <p:txBody>
          <a:bodyPr/>
          <a:lstStyle/>
          <a:p>
            <a:r>
              <a:rPr lang="fr-FR" i="1" dirty="0" smtClean="0">
                <a:latin typeface="Fira Sans Extra Condensed" panose="020B0604020202020204" charset="0"/>
              </a:rPr>
              <a:t>              </a:t>
            </a:r>
            <a:r>
              <a:rPr lang="fr-FR" i="1" dirty="0" smtClean="0">
                <a:latin typeface="Script MT Bold" panose="03040602040607080904" pitchFamily="66" charset="0"/>
              </a:rPr>
              <a:t>* </a:t>
            </a:r>
            <a:r>
              <a:rPr lang="fr-FR" i="1" dirty="0" smtClean="0">
                <a:latin typeface="Baskerville Old Face" panose="02020602080505020303" pitchFamily="18" charset="0"/>
              </a:rPr>
              <a:t>A</a:t>
            </a:r>
            <a:r>
              <a:rPr lang="fr-FR" i="1" dirty="0" smtClean="0">
                <a:latin typeface="Script MT Bold" panose="03040602040607080904" pitchFamily="66" charset="0"/>
              </a:rPr>
              <a:t>DN (</a:t>
            </a:r>
            <a:r>
              <a:rPr lang="fr-FR" dirty="0" smtClean="0">
                <a:latin typeface="Script MT Bold" panose="03040602040607080904" pitchFamily="66" charset="0"/>
              </a:rPr>
              <a:t>l’acide</a:t>
            </a:r>
            <a:r>
              <a:rPr lang="fr-FR" i="1" dirty="0" smtClean="0">
                <a:latin typeface="Script MT Bold" panose="03040602040607080904" pitchFamily="66" charset="0"/>
              </a:rPr>
              <a:t> désoxyribonucléique): </a:t>
            </a:r>
            <a:endParaRPr lang="fr-FR" i="1" dirty="0">
              <a:latin typeface="Script MT Bold" panose="03040602040607080904" pitchFamily="66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1479" y="1690956"/>
            <a:ext cx="2779173" cy="2714738"/>
          </a:xfrm>
        </p:spPr>
        <p:txBody>
          <a:bodyPr/>
          <a:lstStyle/>
          <a:p>
            <a:r>
              <a:rPr lang="fr-FR" sz="1350" dirty="0"/>
              <a:t>C’est quoi une ADN ?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sz="1200" dirty="0"/>
              <a:t>Les quatre bases nucléiques constitutives de l'ADN sont l'adénine (A), la cytosine (C), la guanine(G) et la thymine(T)</a:t>
            </a:r>
          </a:p>
          <a:p>
            <a:endParaRPr lang="fr-FR" sz="1200" dirty="0"/>
          </a:p>
          <a:p>
            <a:pPr marL="114300" indent="0">
              <a:buNone/>
            </a:pPr>
            <a:endParaRPr lang="fr-FR" sz="1200" dirty="0"/>
          </a:p>
          <a:p>
            <a:endParaRPr lang="fr-FR" sz="1350" dirty="0"/>
          </a:p>
          <a:p>
            <a:endParaRPr lang="fr-FR" sz="1350" dirty="0"/>
          </a:p>
          <a:p>
            <a:pPr marL="114300" indent="0">
              <a:buNone/>
            </a:pPr>
            <a:endParaRPr lang="fr-FR" sz="1350" dirty="0"/>
          </a:p>
          <a:p>
            <a:endParaRPr lang="fr-FR" sz="1350" dirty="0"/>
          </a:p>
          <a:p>
            <a:endParaRPr lang="fr-FR" sz="1350" dirty="0"/>
          </a:p>
          <a:p>
            <a:endParaRPr lang="fr-FR" sz="1350" dirty="0"/>
          </a:p>
          <a:p>
            <a:endParaRPr lang="fr-FR" sz="135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653" y="1196150"/>
            <a:ext cx="3885629" cy="300380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054096" y="4199954"/>
            <a:ext cx="22814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0070C0"/>
                </a:solidFill>
              </a:rPr>
              <a:t>Figure 7</a:t>
            </a:r>
            <a:r>
              <a:rPr lang="fr-FR" sz="1050" dirty="0"/>
              <a:t>:composition de l’ADN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01384" y="4282250"/>
            <a:ext cx="356616" cy="218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0538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65759" y="1481572"/>
            <a:ext cx="1911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*Effet photoélectrique: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61" y="1876270"/>
            <a:ext cx="2523745" cy="229681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606039" y="1491775"/>
            <a:ext cx="19888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*Effet </a:t>
            </a:r>
            <a:r>
              <a:rPr lang="fr-FR" sz="1050" dirty="0" err="1"/>
              <a:t>compton</a:t>
            </a:r>
            <a:r>
              <a:rPr lang="fr-FR" sz="1050" dirty="0"/>
              <a:t>: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975" y="1876270"/>
            <a:ext cx="3012948" cy="229681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864608" y="1504775"/>
            <a:ext cx="18836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*La création de paires: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196" y="1876270"/>
            <a:ext cx="1860805" cy="2296814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-57954" y="3860715"/>
            <a:ext cx="7244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rgbClr val="0070C0"/>
                </a:solidFill>
              </a:rPr>
              <a:t>figure8: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564507" y="3802190"/>
            <a:ext cx="7125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rgbClr val="0070C0"/>
                </a:solidFill>
              </a:rPr>
              <a:t>Figure9: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106923" y="3376994"/>
            <a:ext cx="493778" cy="253916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endParaRPr lang="fr-FR" sz="1050" dirty="0"/>
          </a:p>
        </p:txBody>
      </p:sp>
      <p:sp>
        <p:nvSpPr>
          <p:cNvPr id="16" name="ZoneTexte 15"/>
          <p:cNvSpPr txBox="1"/>
          <p:nvPr/>
        </p:nvSpPr>
        <p:spPr>
          <a:xfrm>
            <a:off x="4864608" y="2379743"/>
            <a:ext cx="585219" cy="16158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endParaRPr lang="fr-FR" sz="450" dirty="0"/>
          </a:p>
        </p:txBody>
      </p:sp>
      <p:sp>
        <p:nvSpPr>
          <p:cNvPr id="17" name="ZoneTexte 16"/>
          <p:cNvSpPr txBox="1"/>
          <p:nvPr/>
        </p:nvSpPr>
        <p:spPr>
          <a:xfrm>
            <a:off x="5106924" y="3376994"/>
            <a:ext cx="6126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600" dirty="0"/>
              <a:t>Energie supérieur à 1,02 </a:t>
            </a:r>
            <a:r>
              <a:rPr lang="fr-FR" sz="600" dirty="0" err="1"/>
              <a:t>Mev</a:t>
            </a:r>
            <a:endParaRPr lang="fr-FR" sz="600" dirty="0"/>
          </a:p>
        </p:txBody>
      </p:sp>
      <p:sp>
        <p:nvSpPr>
          <p:cNvPr id="18" name="ZoneTexte 17"/>
          <p:cNvSpPr txBox="1"/>
          <p:nvPr/>
        </p:nvSpPr>
        <p:spPr>
          <a:xfrm>
            <a:off x="4997196" y="3802190"/>
            <a:ext cx="1723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rgbClr val="0070C0"/>
                </a:solidFill>
              </a:rPr>
              <a:t>Figure10</a:t>
            </a:r>
            <a:r>
              <a:rPr lang="fr-FR" sz="900" dirty="0"/>
              <a:t>:Création des paires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49068" y="321066"/>
            <a:ext cx="4815539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875" dirty="0">
                <a:latin typeface="Script MT Bold" panose="03040602040607080904" pitchFamily="66" charset="0"/>
              </a:rPr>
              <a:t>    3-Interaction lumière-matière</a:t>
            </a:r>
            <a:r>
              <a:rPr lang="fr-FR" sz="2100" dirty="0">
                <a:latin typeface="Script MT Bold" panose="03040602040607080904" pitchFamily="66" charset="0"/>
              </a:rPr>
              <a:t>:</a:t>
            </a:r>
            <a:endParaRPr lang="fr-FR" sz="1050" dirty="0">
              <a:latin typeface="Script MT Bold" panose="03040602040607080904" pitchFamily="66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87668" y="4252031"/>
            <a:ext cx="393192" cy="2485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46663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ercolor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47550</TotalTime>
  <Words>549</Words>
  <Application>Microsoft Office PowerPoint</Application>
  <PresentationFormat>Personnalisé</PresentationFormat>
  <Paragraphs>139</Paragraphs>
  <Slides>19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16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36" baseType="lpstr">
      <vt:lpstr>Berlin Sans FB</vt:lpstr>
      <vt:lpstr>Segoe UI Black</vt:lpstr>
      <vt:lpstr>Palace Script MT</vt:lpstr>
      <vt:lpstr>Perpetua</vt:lpstr>
      <vt:lpstr>Franklin Gothic Medium Cond</vt:lpstr>
      <vt:lpstr>Fira Sans Extra Condensed Medium</vt:lpstr>
      <vt:lpstr>Helvetica Neue</vt:lpstr>
      <vt:lpstr>Roboto</vt:lpstr>
      <vt:lpstr>Arial</vt:lpstr>
      <vt:lpstr>Arial Rounded MT Bold</vt:lpstr>
      <vt:lpstr>Fira Sans Medium</vt:lpstr>
      <vt:lpstr>Script MT Bold</vt:lpstr>
      <vt:lpstr>Fira Sans Extra Condensed</vt:lpstr>
      <vt:lpstr>Berlin Sans FB Demi</vt:lpstr>
      <vt:lpstr>Baskerville Old Face</vt:lpstr>
      <vt:lpstr>Wingdings</vt:lpstr>
      <vt:lpstr>Watercolor Infographics by Slidesgo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Constatation: </vt:lpstr>
      <vt:lpstr>        * Caractéristiques des ultraviolets:</vt:lpstr>
      <vt:lpstr>              * ADN (l’acide désoxyribonucléique): </vt:lpstr>
      <vt:lpstr>Présentation PowerPoint</vt:lpstr>
      <vt:lpstr>        *Les liaisons d’hydrogène: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</dc:creator>
  <cp:lastModifiedBy>Admin</cp:lastModifiedBy>
  <cp:revision>171</cp:revision>
  <dcterms:modified xsi:type="dcterms:W3CDTF">2022-07-26T19:54:47Z</dcterms:modified>
</cp:coreProperties>
</file>