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12"/>
  </p:notesMasterIdLst>
  <p:sldIdLst>
    <p:sldId id="256" r:id="rId2"/>
    <p:sldId id="26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CC80-1385-4DFB-B758-A248A9F6C2E9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47041-CE3A-4578-96DE-858932E44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60D1-402F-4A40-997A-7D42F579A012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710-D37E-42D3-B6ED-457D24EDC8A5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9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952-5BDC-4376-8A59-A9422BAD7831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5B5E-EB21-4132-A8BC-E2351083F64F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3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53C7-1FE0-4EA6-9769-2FAA7C3F9369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C8B4-D8FF-4EB9-9C1A-41D49F712B65}" type="datetime1">
              <a:rPr lang="fr-FR" smtClean="0"/>
              <a:t>07/12/2022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99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13A2-D164-4110-A4E9-DBB170C5D83E}" type="datetime1">
              <a:rPr lang="fr-FR" smtClean="0"/>
              <a:t>07/12/2022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18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7A2D-FBB6-4014-BAFB-BFBC4F12037F}" type="datetime1">
              <a:rPr lang="fr-FR" smtClean="0"/>
              <a:t>07/12/2022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73D-59FC-4A11-ACF3-828152A5A01F}" type="datetime1">
              <a:rPr lang="fr-FR" smtClean="0"/>
              <a:t>07/12/2022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3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A1B4-5527-40EA-A738-67EF6E5C79DF}" type="datetime1">
              <a:rPr lang="fr-FR" smtClean="0"/>
              <a:t>07/12/2022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08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60-DF68-46E5-878C-F5A7DDDA9B34}" type="datetime1">
              <a:rPr lang="fr-FR" smtClean="0"/>
              <a:t>07/12/2022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2F3DBA-84AA-4D4A-9391-8554B001C872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5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29723-D4C9-7275-2DB0-6E6B4704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719" y="3428998"/>
            <a:ext cx="5992155" cy="2268559"/>
          </a:xfrm>
        </p:spPr>
        <p:txBody>
          <a:bodyPr/>
          <a:lstStyle/>
          <a:p>
            <a:r>
              <a:rPr lang="fr-FR" dirty="0"/>
              <a:t>Projet kit </a:t>
            </a:r>
            <a:r>
              <a:rPr lang="fr-FR" dirty="0" err="1"/>
              <a:t>Evalbot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D03EAC-69C8-CA49-F6A5-E203D6442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 Foulon &amp; Erwan Gautier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85220A-92FA-A002-BA49-8EE031512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898" y="30890"/>
            <a:ext cx="13887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04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BD328-E6EB-62F1-1F0C-78A3A771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2716627"/>
            <a:ext cx="7956560" cy="1424746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br>
              <a:rPr lang="fr-FR" dirty="0"/>
            </a:br>
            <a:r>
              <a:rPr lang="fr-FR" sz="1600" dirty="0"/>
              <a:t>Alex Foulon &amp; Erwan Gautier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FA91F3-BF43-B410-37A0-CF733571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4502" y="5573961"/>
            <a:ext cx="7791931" cy="878468"/>
          </a:xfrm>
        </p:spPr>
        <p:txBody>
          <a:bodyPr/>
          <a:lstStyle/>
          <a:p>
            <a:fld id="{7E875F6F-D79C-431A-8F07-C4334473EE70}" type="datetime1">
              <a:rPr lang="fr-FR" smtClean="0"/>
              <a:t>07/12/2022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B26B7D-65D7-E747-070A-AFC8AF2C2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53" y="5903526"/>
            <a:ext cx="1850876" cy="8784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DCF718-84C3-698B-057E-CCD01034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7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7157A-BEDF-B78E-0BA6-B8B8ADDD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Tables des matières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B60CA4-F913-4DD8-9D30-3ED52A3D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GPIOs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switchs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bumpers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LEDs</a:t>
            </a:r>
            <a:endParaRPr lang="fr-FR" dirty="0"/>
          </a:p>
          <a:p>
            <a:r>
              <a:rPr lang="fr-FR" dirty="0"/>
              <a:t>Scénario 1</a:t>
            </a:r>
          </a:p>
          <a:p>
            <a:r>
              <a:rPr lang="fr-FR" dirty="0"/>
              <a:t>Scénario 2</a:t>
            </a:r>
          </a:p>
          <a:p>
            <a:pPr lvl="1"/>
            <a:r>
              <a:rPr lang="fr-FR" dirty="0"/>
              <a:t>Lire les actions</a:t>
            </a:r>
          </a:p>
          <a:p>
            <a:pPr lvl="1"/>
            <a:r>
              <a:rPr lang="fr-FR" dirty="0"/>
              <a:t>Stocker les actions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77FE8A-AA4A-C8CD-DCC0-3793A055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73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7CF9-8434-6AFB-9E35-780655F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Switchs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59A068-291B-49C8-BD1E-69F8E1A0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569308"/>
            <a:ext cx="2634027" cy="2713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C98147-17E8-2C95-D2F1-B155C19D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4" y="2688601"/>
            <a:ext cx="5506794" cy="51179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37FF746-1C2C-DC06-D90C-DF962512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39794"/>
              </p:ext>
            </p:extLst>
          </p:nvPr>
        </p:nvGraphicFramePr>
        <p:xfrm>
          <a:off x="3164298" y="4812078"/>
          <a:ext cx="7042382" cy="155165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521191">
                  <a:extLst>
                    <a:ext uri="{9D8B030D-6E8A-4147-A177-3AD203B41FA5}">
                      <a16:colId xmlns:a16="http://schemas.microsoft.com/office/drawing/2014/main" val="413371985"/>
                    </a:ext>
                  </a:extLst>
                </a:gridCol>
                <a:gridCol w="3521191">
                  <a:extLst>
                    <a:ext uri="{9D8B030D-6E8A-4147-A177-3AD203B41FA5}">
                      <a16:colId xmlns:a16="http://schemas.microsoft.com/office/drawing/2014/main" val="1640847881"/>
                    </a:ext>
                  </a:extLst>
                </a:gridCol>
              </a:tblGrid>
              <a:tr h="310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Valeur lue dans le registre associé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Interprétation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08041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0000 0000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Les deux switchs sont activés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3664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0100 0000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Le switch de gauche 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89543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1000 0000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Le switch de droite 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63092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1100 0000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Aucun switch n’est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08057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347A58-1F25-4FC7-4DF1-1360DAA5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7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7CF9-8434-6AFB-9E35-780655F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Bumpers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59A068-291B-49C8-BD1E-69F8E1A0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773194"/>
            <a:ext cx="2442106" cy="2515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C98147-17E8-2C95-D2F1-B155C19D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68" y="2763210"/>
            <a:ext cx="5717082" cy="531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37FF746-1C2C-DC06-D90C-DF962512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78275"/>
              </p:ext>
            </p:extLst>
          </p:nvPr>
        </p:nvGraphicFramePr>
        <p:xfrm>
          <a:off x="3040730" y="4836791"/>
          <a:ext cx="7091810" cy="15516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545905">
                  <a:extLst>
                    <a:ext uri="{9D8B030D-6E8A-4147-A177-3AD203B41FA5}">
                      <a16:colId xmlns:a16="http://schemas.microsoft.com/office/drawing/2014/main" val="413371985"/>
                    </a:ext>
                  </a:extLst>
                </a:gridCol>
                <a:gridCol w="3545905">
                  <a:extLst>
                    <a:ext uri="{9D8B030D-6E8A-4147-A177-3AD203B41FA5}">
                      <a16:colId xmlns:a16="http://schemas.microsoft.com/office/drawing/2014/main" val="1640847881"/>
                    </a:ext>
                  </a:extLst>
                </a:gridCol>
              </a:tblGrid>
              <a:tr h="310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</a:rPr>
                        <a:t>Valeur lue dans le registre associé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</a:rPr>
                        <a:t>Interprétation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08041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0000 0000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Les deux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</a:rPr>
                        <a:t>bumpers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 sont activés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3664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0000 0001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Le bumper de gauche est activé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89543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0000 0010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Le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</a:rPr>
                        <a:t>bumper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 de droite 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63092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0000 0011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Aucun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</a:rPr>
                        <a:t>bumper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 n’est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08057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4867D7-13DB-38D1-6A44-D16125B1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52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7CF9-8434-6AFB-9E35-780655F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AAEDCB-152A-CDAA-6F06-9F79CB0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735739"/>
            <a:ext cx="2907750" cy="258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FA415-4323-F64F-34A6-A9982907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0055"/>
            <a:ext cx="4729136" cy="890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540889F-B6A9-730F-E6E0-4ED64A26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64628"/>
              </p:ext>
            </p:extLst>
          </p:nvPr>
        </p:nvGraphicFramePr>
        <p:xfrm>
          <a:off x="2859971" y="4836791"/>
          <a:ext cx="7462004" cy="15520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731002">
                  <a:extLst>
                    <a:ext uri="{9D8B030D-6E8A-4147-A177-3AD203B41FA5}">
                      <a16:colId xmlns:a16="http://schemas.microsoft.com/office/drawing/2014/main" val="3309177946"/>
                    </a:ext>
                  </a:extLst>
                </a:gridCol>
                <a:gridCol w="3731002">
                  <a:extLst>
                    <a:ext uri="{9D8B030D-6E8A-4147-A177-3AD203B41FA5}">
                      <a16:colId xmlns:a16="http://schemas.microsoft.com/office/drawing/2014/main" val="199344201"/>
                    </a:ext>
                  </a:extLst>
                </a:gridCol>
              </a:tblGrid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Valeur écrite dans l’emplacement mémoire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Interprétation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43614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0000 0000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Les deux LEDs sont éteintes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53346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0001 0000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La LED de gauche est allumée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910663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0010 0000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La LED de droite est allumée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091098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0011 0000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Les deux LED sont allumées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62362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155900-9954-DE39-3625-6C3B110A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1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275D-AD7A-80A2-9808-5BF44EFB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Scénario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B07312-DB62-B6BC-EBDD-517AB47D4D5D}"/>
              </a:ext>
            </a:extLst>
          </p:cNvPr>
          <p:cNvSpPr txBox="1"/>
          <p:nvPr/>
        </p:nvSpPr>
        <p:spPr>
          <a:xfrm>
            <a:off x="2611808" y="1494952"/>
            <a:ext cx="8192529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robot est capable de :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se déplacer tout seul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détecter les obstacles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changer de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signaler son changement de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39DB51-AC4B-BA40-E3E0-F43F2DDD6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4"/>
          <a:stretch/>
        </p:blipFill>
        <p:spPr bwMode="auto">
          <a:xfrm>
            <a:off x="4041333" y="4006198"/>
            <a:ext cx="4109333" cy="158699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FD142-04C3-6611-84E3-DE31866A9CDE}"/>
              </a:ext>
            </a:extLst>
          </p:cNvPr>
          <p:cNvSpPr/>
          <p:nvPr/>
        </p:nvSpPr>
        <p:spPr>
          <a:xfrm>
            <a:off x="5110479" y="3912073"/>
            <a:ext cx="985520" cy="71437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6B0F3-85ED-BB6F-D699-A20573C92936}"/>
              </a:ext>
            </a:extLst>
          </p:cNvPr>
          <p:cNvSpPr/>
          <p:nvPr/>
        </p:nvSpPr>
        <p:spPr>
          <a:xfrm>
            <a:off x="6179625" y="3912073"/>
            <a:ext cx="985520" cy="71437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D543B3D-5E6C-2F50-CF8B-1B2A332F0346}"/>
              </a:ext>
            </a:extLst>
          </p:cNvPr>
          <p:cNvCxnSpPr/>
          <p:nvPr/>
        </p:nvCxnSpPr>
        <p:spPr>
          <a:xfrm flipH="1" flipV="1">
            <a:off x="5592129" y="4656795"/>
            <a:ext cx="454660" cy="12045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C14AF07-D856-3699-99A2-15B139B48F44}"/>
              </a:ext>
            </a:extLst>
          </p:cNvPr>
          <p:cNvCxnSpPr>
            <a:cxnSpLocks/>
          </p:cNvCxnSpPr>
          <p:nvPr/>
        </p:nvCxnSpPr>
        <p:spPr>
          <a:xfrm flipV="1">
            <a:off x="6312219" y="4626448"/>
            <a:ext cx="331848" cy="12349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E994C69-8C9D-AA0B-6E23-3D861A714426}"/>
              </a:ext>
            </a:extLst>
          </p:cNvPr>
          <p:cNvSpPr txBox="1"/>
          <p:nvPr/>
        </p:nvSpPr>
        <p:spPr>
          <a:xfrm>
            <a:off x="5349901" y="5891737"/>
            <a:ext cx="33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gauche et droit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568159-188A-17BE-6E56-DB5AC669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88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275D-AD7A-80A2-9808-5BF44EFB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Scénario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B07312-DB62-B6BC-EBDD-517AB47D4D5D}"/>
              </a:ext>
            </a:extLst>
          </p:cNvPr>
          <p:cNvSpPr txBox="1"/>
          <p:nvPr/>
        </p:nvSpPr>
        <p:spPr>
          <a:xfrm>
            <a:off x="2611808" y="1482595"/>
            <a:ext cx="8192529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robot est capable de :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lire la valeur du </a:t>
            </a:r>
            <a:r>
              <a:rPr lang="fr-FR" dirty="0" err="1"/>
              <a:t>bumper</a:t>
            </a:r>
            <a:r>
              <a:rPr lang="fr-FR" dirty="0"/>
              <a:t> activé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signaler à l’utilisateur que la valeur à bien été 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D’enregistrer la suite réalisée par l’utilisateur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lire le scénario dans l’ordre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D’exécuter ce dernier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428E3B-4C59-05A8-01B6-E52585BE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4208E-F6E8-F71C-182B-8685D1C12D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4"/>
          <a:stretch/>
        </p:blipFill>
        <p:spPr bwMode="auto">
          <a:xfrm>
            <a:off x="4041333" y="4564333"/>
            <a:ext cx="4109333" cy="158699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1504C4-0A47-D35D-D153-4E8436BD6355}"/>
              </a:ext>
            </a:extLst>
          </p:cNvPr>
          <p:cNvSpPr/>
          <p:nvPr/>
        </p:nvSpPr>
        <p:spPr>
          <a:xfrm>
            <a:off x="6626652" y="5183312"/>
            <a:ext cx="395735" cy="66992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F5E7912-F69E-897D-FD61-03A4F5ACDDD1}"/>
              </a:ext>
            </a:extLst>
          </p:cNvPr>
          <p:cNvCxnSpPr>
            <a:cxnSpLocks/>
          </p:cNvCxnSpPr>
          <p:nvPr/>
        </p:nvCxnSpPr>
        <p:spPr>
          <a:xfrm flipH="1" flipV="1">
            <a:off x="7022387" y="5357832"/>
            <a:ext cx="1373147" cy="2521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A12A65D-75E4-42DF-276A-885AC34CC139}"/>
              </a:ext>
            </a:extLst>
          </p:cNvPr>
          <p:cNvSpPr txBox="1"/>
          <p:nvPr/>
        </p:nvSpPr>
        <p:spPr>
          <a:xfrm>
            <a:off x="8444961" y="5483900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Switchs</a:t>
            </a:r>
            <a:r>
              <a:rPr lang="fr-FR" dirty="0"/>
              <a:t> pour lancer</a:t>
            </a:r>
          </a:p>
          <a:p>
            <a:r>
              <a:rPr lang="fr-FR" dirty="0"/>
              <a:t>le programme</a:t>
            </a:r>
          </a:p>
        </p:txBody>
      </p:sp>
    </p:spTree>
    <p:extLst>
      <p:ext uri="{BB962C8B-B14F-4D97-AF65-F5344CB8AC3E}">
        <p14:creationId xmlns:p14="http://schemas.microsoft.com/office/powerpoint/2010/main" val="11264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7B2AB-C02E-4642-A97B-941F5BEE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Stocker les actions dans l’ordre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FC38BD1-66D7-B40B-39BA-2E0C5E22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68477"/>
              </p:ext>
            </p:extLst>
          </p:nvPr>
        </p:nvGraphicFramePr>
        <p:xfrm>
          <a:off x="2673558" y="3533647"/>
          <a:ext cx="6844883" cy="24613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62064">
                  <a:extLst>
                    <a:ext uri="{9D8B030D-6E8A-4147-A177-3AD203B41FA5}">
                      <a16:colId xmlns:a16="http://schemas.microsoft.com/office/drawing/2014/main" val="1405483964"/>
                    </a:ext>
                  </a:extLst>
                </a:gridCol>
                <a:gridCol w="1990687">
                  <a:extLst>
                    <a:ext uri="{9D8B030D-6E8A-4147-A177-3AD203B41FA5}">
                      <a16:colId xmlns:a16="http://schemas.microsoft.com/office/drawing/2014/main" val="3594473184"/>
                    </a:ext>
                  </a:extLst>
                </a:gridCol>
                <a:gridCol w="2096066">
                  <a:extLst>
                    <a:ext uri="{9D8B030D-6E8A-4147-A177-3AD203B41FA5}">
                      <a16:colId xmlns:a16="http://schemas.microsoft.com/office/drawing/2014/main" val="1975183950"/>
                    </a:ext>
                  </a:extLst>
                </a:gridCol>
                <a:gridCol w="2096066">
                  <a:extLst>
                    <a:ext uri="{9D8B030D-6E8A-4147-A177-3AD203B41FA5}">
                      <a16:colId xmlns:a16="http://schemas.microsoft.com/office/drawing/2014/main" val="1514092124"/>
                    </a:ext>
                  </a:extLst>
                </a:gridCol>
              </a:tblGrid>
              <a:tr h="558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Etape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Lu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Etat de R5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Etat de R4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64975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 + 2</a:t>
                      </a:r>
                      <a:r>
                        <a:rPr lang="fr-FR" sz="1400" baseline="30000">
                          <a:effectLst/>
                        </a:rPr>
                        <a:t>0</a:t>
                      </a:r>
                      <a:r>
                        <a:rPr lang="fr-FR" sz="1400">
                          <a:effectLst/>
                        </a:rPr>
                        <a:t> = 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428355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 + 2</a:t>
                      </a:r>
                      <a:r>
                        <a:rPr lang="fr-FR" sz="1400" baseline="30000">
                          <a:effectLst/>
                        </a:rPr>
                        <a:t>1 </a:t>
                      </a:r>
                      <a:r>
                        <a:rPr lang="fr-FR" sz="1400">
                          <a:effectLst/>
                        </a:rPr>
                        <a:t>= 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036091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Droite (0)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 + 0 = 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720839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3 + 2</a:t>
                      </a:r>
                      <a:r>
                        <a:rPr lang="fr-FR" sz="1400" baseline="30000" dirty="0">
                          <a:effectLst/>
                        </a:rPr>
                        <a:t>3 </a:t>
                      </a:r>
                      <a:r>
                        <a:rPr lang="fr-FR" sz="1400" dirty="0">
                          <a:effectLst/>
                        </a:rPr>
                        <a:t>= 11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65760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Droite (0)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11 + 0 = 11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619584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Droite (0)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11 + 0 = 11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512912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11 + 2</a:t>
                      </a:r>
                      <a:r>
                        <a:rPr lang="fr-FR" sz="1400" baseline="30000" dirty="0">
                          <a:effectLst/>
                        </a:rPr>
                        <a:t>6 </a:t>
                      </a:r>
                      <a:r>
                        <a:rPr lang="fr-FR" sz="1400" dirty="0">
                          <a:effectLst/>
                        </a:rPr>
                        <a:t>= 75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98413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D6DC8B-1CBA-1765-9302-2F40693AFAF8}"/>
              </a:ext>
            </a:extLst>
          </p:cNvPr>
          <p:cNvSpPr txBox="1"/>
          <p:nvPr/>
        </p:nvSpPr>
        <p:spPr>
          <a:xfrm>
            <a:off x="2611808" y="1754659"/>
            <a:ext cx="737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gauche – gauche – droite – gauche – droite – droite – gauche 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1 0 1 0 0 1 = 105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voulons stocker l’inverse : 1 0 0 1 0 1 1 = 75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823E4-01F3-9BFA-5D6F-C7342408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0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34F0-04A4-E1D9-35BD-32AF4A31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Lire les actions enregistrées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6EF38-2C39-0D67-27B4-3E23546F5FE4}"/>
                  </a:ext>
                </a:extLst>
              </p:cNvPr>
              <p:cNvSpPr txBox="1"/>
              <p:nvPr/>
            </p:nvSpPr>
            <p:spPr>
              <a:xfrm>
                <a:off x="3249004" y="3592247"/>
                <a:ext cx="6098058" cy="2885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1 : 100 1011 &amp; 000 0001=1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2 : 100 1011 &amp; 000 0010=2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3 : 100 1011 &amp; 000 0100=0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4 : 100 1011 &amp; 000 1000=8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5 : 100 1011 &amp; 001 0000=0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6 : 100 1011 &amp; 010 0000=0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7 : 100 1011 &amp; 100 0000=64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6EF38-2C39-0D67-27B4-3E23546F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04" y="3592247"/>
                <a:ext cx="6098058" cy="2885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38A11069-A87F-FC90-A0AF-1B84DAFC3F08}"/>
              </a:ext>
            </a:extLst>
          </p:cNvPr>
          <p:cNvSpPr txBox="1"/>
          <p:nvPr/>
        </p:nvSpPr>
        <p:spPr>
          <a:xfrm>
            <a:off x="2611808" y="1687646"/>
            <a:ext cx="737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stocké : 1 0 0 1 0 1 1 = 75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la fonction logique ET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785A71-DCE8-1929-4265-22F569CF5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 t="1905" r="1201" b="965"/>
          <a:stretch/>
        </p:blipFill>
        <p:spPr>
          <a:xfrm>
            <a:off x="7087255" y="1687646"/>
            <a:ext cx="1421607" cy="15311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C2AB0A-07C2-276E-86AC-B11C4C81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0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110</TotalTime>
  <Words>448</Words>
  <Application>Microsoft Office PowerPoint</Application>
  <PresentationFormat>Grand écran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Projet kit Evalbot</vt:lpstr>
      <vt:lpstr>Tables des matières</vt:lpstr>
      <vt:lpstr>Switchs</vt:lpstr>
      <vt:lpstr>Bumpers</vt:lpstr>
      <vt:lpstr>LEDs</vt:lpstr>
      <vt:lpstr>Scénario 1</vt:lpstr>
      <vt:lpstr>Scénario 2</vt:lpstr>
      <vt:lpstr>Stocker les actions dans l’ordre</vt:lpstr>
      <vt:lpstr>Lire les actions enregistrées</vt:lpstr>
      <vt:lpstr>Merci de votre attention  Alex Foulon &amp; Erwan Gautier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kit Evalbot</dc:title>
  <dc:creator>Erwan G</dc:creator>
  <cp:lastModifiedBy>Erwan G</cp:lastModifiedBy>
  <cp:revision>7</cp:revision>
  <dcterms:created xsi:type="dcterms:W3CDTF">2022-12-06T10:44:11Z</dcterms:created>
  <dcterms:modified xsi:type="dcterms:W3CDTF">2022-12-07T10:51:02Z</dcterms:modified>
</cp:coreProperties>
</file>