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9" r:id="rId6"/>
    <p:sldId id="270" r:id="rId7"/>
    <p:sldId id="271" r:id="rId8"/>
    <p:sldId id="272" r:id="rId9"/>
    <p:sldId id="273" r:id="rId10"/>
    <p:sldId id="261" r:id="rId11"/>
    <p:sldId id="260" r:id="rId12"/>
    <p:sldId id="262" r:id="rId13"/>
    <p:sldId id="274" r:id="rId14"/>
    <p:sldId id="263" r:id="rId15"/>
    <p:sldId id="275" r:id="rId16"/>
    <p:sldId id="264" r:id="rId17"/>
    <p:sldId id="265" r:id="rId18"/>
    <p:sldId id="266" r:id="rId19"/>
    <p:sldId id="267" r:id="rId20"/>
    <p:sldId id="276" r:id="rId21"/>
    <p:sldId id="268" r:id="rId22"/>
    <p:sldId id="282" r:id="rId23"/>
    <p:sldId id="279" r:id="rId24"/>
    <p:sldId id="278" r:id="rId25"/>
    <p:sldId id="280" r:id="rId26"/>
    <p:sldId id="281" r:id="rId27"/>
    <p:sldId id="27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123"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8A896-2F60-48F6-9376-40057B70C6EF}" type="datetimeFigureOut">
              <a:rPr lang="zh-CN" altLang="en-US" smtClean="0"/>
              <a:t>2022/12/9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F94A2-4F04-4A02-BE02-7FDBC3D6EAD8}" type="slidenum">
              <a:rPr lang="zh-CN" altLang="en-US" smtClean="0"/>
              <a:t>‹#›</a:t>
            </a:fld>
            <a:endParaRPr lang="zh-CN" altLang="en-US"/>
          </a:p>
        </p:txBody>
      </p:sp>
    </p:spTree>
    <p:extLst>
      <p:ext uri="{BB962C8B-B14F-4D97-AF65-F5344CB8AC3E}">
        <p14:creationId xmlns:p14="http://schemas.microsoft.com/office/powerpoint/2010/main" val="349189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F94A2-4F04-4A02-BE02-7FDBC3D6EAD8}" type="slidenum">
              <a:rPr lang="zh-CN" altLang="en-US" smtClean="0"/>
              <a:t>17</a:t>
            </a:fld>
            <a:endParaRPr lang="zh-CN" altLang="en-US"/>
          </a:p>
        </p:txBody>
      </p:sp>
    </p:spTree>
    <p:extLst>
      <p:ext uri="{BB962C8B-B14F-4D97-AF65-F5344CB8AC3E}">
        <p14:creationId xmlns:p14="http://schemas.microsoft.com/office/powerpoint/2010/main" val="362390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A7A6D-D9E5-5582-D295-17683F1162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68AF6F-8589-9628-585C-9BBA1DD738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49351A-C8DD-D6FE-1FA3-A9E4ADC75225}"/>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5234D6D8-19FA-D4BC-333B-E6D60E2C9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2A433F-081B-0837-BB8D-AD74A4974D41}"/>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1165369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86EA1-FB68-DFF9-6674-EE87E84372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FB451F-20B6-3C20-8A92-9D29F94E53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46F87E-5AC8-2885-E049-7E2D31CA95D0}"/>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C8462190-EBC5-344E-E1EC-862AB5F07B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D3537D-AC2C-78F4-E202-72122DE7AD75}"/>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384623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637374-EEDA-FCA4-02B5-83BBFFCC16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C76999-95A0-FE23-DD2F-B2543220E80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3F7948-EB08-549E-7127-B35FEE29248C}"/>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DA3E80F5-EB7A-CD94-EE30-1750C9389E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F01820-3369-2324-53D6-63FD9894E8DF}"/>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270051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2D227-3B0C-73DC-43F0-B78F2CCACA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286019-49F4-D61F-66F1-84DC8CA9EBB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857094-785A-0A6A-A894-5A8F8924ECA4}"/>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4422F84F-BA2F-671B-6CED-9B0F5103FA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E5A130-58FE-94E9-0082-7820D594DC57}"/>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329700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9CBC5-A169-05C3-D338-027B3F663E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B42DAF0-EF0A-CFB2-2F4B-CD5A92D4A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ED78A8-B2CE-1385-62A4-2013A1CE7C19}"/>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9AAC964D-2E06-EA0F-531C-72CC3F868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625868-99A7-8AC4-0301-D9695F2304B8}"/>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254162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AA859-F092-271E-0D0D-41774BE870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33851C-1E6A-F3A7-74C0-F14895447A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3D831A-5615-AC05-1819-BC0E1301BC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C520047-EE47-2857-12D1-BD1DB5BA104F}"/>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94D41B95-16F7-8F9A-0685-267EA71DA1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5D8B2D-CCF0-A5C7-2895-EB406BDE2D24}"/>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87448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04F81-8ACB-DBF2-E61E-6C193A8E8E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3F1B9A-1B0D-C225-F76F-87B7BF01D1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91834A-A226-4E1D-5FA6-04FD07621E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91C3FB-E6D2-528B-D316-190C423E2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4469570-C309-3602-6AE8-E9FE8F7F9F4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543836-CEC6-4ED0-D5DD-4DA393CA805D}"/>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8" name="页脚占位符 7">
            <a:extLst>
              <a:ext uri="{FF2B5EF4-FFF2-40B4-BE49-F238E27FC236}">
                <a16:creationId xmlns:a16="http://schemas.microsoft.com/office/drawing/2014/main" id="{AC221F5A-E2E1-70FD-7480-160F12C476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E5E24B-3D38-F6AD-29C9-B614008735A3}"/>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84264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C08FD-F4C8-9506-46A9-5E8B06E9B7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14AF40-184E-2125-DB0F-87D74AFFCC35}"/>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4" name="页脚占位符 3">
            <a:extLst>
              <a:ext uri="{FF2B5EF4-FFF2-40B4-BE49-F238E27FC236}">
                <a16:creationId xmlns:a16="http://schemas.microsoft.com/office/drawing/2014/main" id="{6120941E-6AF9-9943-E66B-F7E531F50D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D852D8-9CF5-F356-6D43-716F829F6753}"/>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5182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F61AE6-58BB-040A-81D1-4CAF7E182EF4}"/>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3" name="页脚占位符 2">
            <a:extLst>
              <a:ext uri="{FF2B5EF4-FFF2-40B4-BE49-F238E27FC236}">
                <a16:creationId xmlns:a16="http://schemas.microsoft.com/office/drawing/2014/main" id="{C3B9156F-9804-C362-2B8F-E6DA2174CB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B515B4-EA87-F80D-6CE0-A809C2793044}"/>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264125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00890-A698-5E73-4DA2-28A39228A5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4161DB-60E2-F6C0-7C39-12D9026BF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395C3F3-9224-2C95-D1C2-19C64D1DF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0C9DC-A7E3-1342-F7DC-D4FF549FA1E2}"/>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C2551C5D-DF03-B395-2057-A8D1414919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96618C-BA1F-333B-4BF3-AB49175802F8}"/>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356186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867E9-EF4C-5974-6833-366688B5F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1309EDF-4359-8BAF-5CE9-E609FE361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7E8EC2-B555-8FBF-6914-F670CE670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174097-0917-56D8-F128-5A5730C115A3}"/>
              </a:ext>
            </a:extLst>
          </p:cNvPr>
          <p:cNvSpPr>
            <a:spLocks noGrp="1"/>
          </p:cNvSpPr>
          <p:nvPr>
            <p:ph type="dt" sz="half" idx="10"/>
          </p:nvPr>
        </p:nvSpPr>
        <p:spPr/>
        <p:txBody>
          <a:bodyPr/>
          <a:lstStyle/>
          <a:p>
            <a:fld id="{D94FDC21-669A-432A-B22B-B106FC9E8B3C}"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6C48E3AF-CE64-2167-4D26-12A73B317B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87E197-7ED7-08AE-F366-2DCB683EE022}"/>
              </a:ext>
            </a:extLst>
          </p:cNvPr>
          <p:cNvSpPr>
            <a:spLocks noGrp="1"/>
          </p:cNvSpPr>
          <p:nvPr>
            <p:ph type="sldNum" sz="quarter" idx="12"/>
          </p:nvPr>
        </p:nvSpPr>
        <p:spPr/>
        <p:txBody>
          <a:body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21408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9D4AB1-18A0-992E-FB3F-82F39A9BE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42DB26-0B0D-A687-896E-8600D8F01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00BF7E-D550-85C3-A61A-76C5CE310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FDC21-669A-432A-B22B-B106FC9E8B3C}"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2EC09443-9E33-6D03-E583-5C98D0E25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965A7F-21F8-AF69-7DCE-64C97FA8F5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CC797-F3D3-4C2A-812D-12DF2C0EF706}" type="slidenum">
              <a:rPr lang="zh-CN" altLang="en-US" smtClean="0"/>
              <a:t>‹#›</a:t>
            </a:fld>
            <a:endParaRPr lang="zh-CN" altLang="en-US"/>
          </a:p>
        </p:txBody>
      </p:sp>
    </p:spTree>
    <p:extLst>
      <p:ext uri="{BB962C8B-B14F-4D97-AF65-F5344CB8AC3E}">
        <p14:creationId xmlns:p14="http://schemas.microsoft.com/office/powerpoint/2010/main" val="1782031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8.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F8DDC-0A78-A784-E4AB-720C51861FA0}"/>
              </a:ext>
            </a:extLst>
          </p:cNvPr>
          <p:cNvSpPr>
            <a:spLocks noGrp="1"/>
          </p:cNvSpPr>
          <p:nvPr>
            <p:ph type="ctrTitle"/>
          </p:nvPr>
        </p:nvSpPr>
        <p:spPr/>
        <p:txBody>
          <a:bodyPr/>
          <a:lstStyle/>
          <a:p>
            <a:r>
              <a:rPr lang="en-US" altLang="zh-CN" dirty="0"/>
              <a:t>INF 574: Mesh Parameterization</a:t>
            </a:r>
            <a:endParaRPr lang="zh-CN" altLang="en-US" dirty="0"/>
          </a:p>
        </p:txBody>
      </p:sp>
      <p:sp>
        <p:nvSpPr>
          <p:cNvPr id="3" name="副标题 2">
            <a:extLst>
              <a:ext uri="{FF2B5EF4-FFF2-40B4-BE49-F238E27FC236}">
                <a16:creationId xmlns:a16="http://schemas.microsoft.com/office/drawing/2014/main" id="{4CEE1EB6-B86B-3A85-76BB-55A9E5533872}"/>
              </a:ext>
            </a:extLst>
          </p:cNvPr>
          <p:cNvSpPr>
            <a:spLocks noGrp="1"/>
          </p:cNvSpPr>
          <p:nvPr>
            <p:ph type="subTitle" idx="1"/>
          </p:nvPr>
        </p:nvSpPr>
        <p:spPr/>
        <p:txBody>
          <a:bodyPr/>
          <a:lstStyle/>
          <a:p>
            <a:r>
              <a:rPr lang="en-US" altLang="zh-CN" dirty="0"/>
              <a:t>CUI </a:t>
            </a:r>
            <a:r>
              <a:rPr lang="en-US" altLang="zh-CN" dirty="0" err="1"/>
              <a:t>Zhipu</a:t>
            </a:r>
            <a:r>
              <a:rPr lang="en-US" altLang="zh-CN" dirty="0"/>
              <a:t>, XIA Junkai</a:t>
            </a:r>
            <a:endParaRPr lang="zh-CN" altLang="en-US" dirty="0"/>
          </a:p>
        </p:txBody>
      </p:sp>
    </p:spTree>
    <p:extLst>
      <p:ext uri="{BB962C8B-B14F-4D97-AF65-F5344CB8AC3E}">
        <p14:creationId xmlns:p14="http://schemas.microsoft.com/office/powerpoint/2010/main" val="2980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97F22-9907-E1D7-3980-16B326163C4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BAF194E3-0FE8-EC09-7A97-A9E4FCB3E9DF}"/>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6293399" y="1860435"/>
            <a:ext cx="5349124" cy="4011843"/>
          </a:xfrm>
        </p:spPr>
      </p:pic>
      <p:pic>
        <p:nvPicPr>
          <p:cNvPr id="7" name="图片 6">
            <a:extLst>
              <a:ext uri="{FF2B5EF4-FFF2-40B4-BE49-F238E27FC236}">
                <a16:creationId xmlns:a16="http://schemas.microsoft.com/office/drawing/2014/main" id="{2B390ED5-FD49-685B-3E7D-F4139ECED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614" y="1690686"/>
            <a:ext cx="5801785" cy="4351339"/>
          </a:xfrm>
          <a:prstGeom prst="rect">
            <a:avLst/>
          </a:prstGeom>
        </p:spPr>
      </p:pic>
    </p:spTree>
    <p:extLst>
      <p:ext uri="{BB962C8B-B14F-4D97-AF65-F5344CB8AC3E}">
        <p14:creationId xmlns:p14="http://schemas.microsoft.com/office/powerpoint/2010/main" val="3475161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A5306-1183-22B4-0774-591BB662044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0F6FF1B1-3436-DB77-68BA-0F21DC98D156}"/>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6096000" y="1946784"/>
            <a:ext cx="4955460" cy="3716595"/>
          </a:xfrm>
        </p:spPr>
      </p:pic>
      <p:pic>
        <p:nvPicPr>
          <p:cNvPr id="7" name="图片 6">
            <a:extLst>
              <a:ext uri="{FF2B5EF4-FFF2-40B4-BE49-F238E27FC236}">
                <a16:creationId xmlns:a16="http://schemas.microsoft.com/office/drawing/2014/main" id="{AB75B16D-D37E-2DA7-1E5E-FB1258ABBEA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5185" y="1644777"/>
            <a:ext cx="5760815" cy="4320611"/>
          </a:xfrm>
          <a:prstGeom prst="rect">
            <a:avLst/>
          </a:prstGeom>
        </p:spPr>
      </p:pic>
    </p:spTree>
    <p:extLst>
      <p:ext uri="{BB962C8B-B14F-4D97-AF65-F5344CB8AC3E}">
        <p14:creationId xmlns:p14="http://schemas.microsoft.com/office/powerpoint/2010/main" val="154367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D99E2-886E-014A-E849-96C8F015C3A0}"/>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A2BB60A9-BF9A-F0B7-2C0C-3E657623FA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398" y="1099472"/>
            <a:ext cx="7196325" cy="5397244"/>
          </a:xfrm>
        </p:spPr>
      </p:pic>
      <p:pic>
        <p:nvPicPr>
          <p:cNvPr id="5" name="图片 4">
            <a:extLst>
              <a:ext uri="{FF2B5EF4-FFF2-40B4-BE49-F238E27FC236}">
                <a16:creationId xmlns:a16="http://schemas.microsoft.com/office/drawing/2014/main" id="{7A964BAA-55CA-8FEE-7FC1-267867E8782E}"/>
              </a:ext>
            </a:extLst>
          </p:cNvPr>
          <p:cNvPicPr>
            <a:picLocks noChangeAspect="1"/>
          </p:cNvPicPr>
          <p:nvPr/>
        </p:nvPicPr>
        <p:blipFill>
          <a:blip r:embed="rId3"/>
          <a:stretch>
            <a:fillRect/>
          </a:stretch>
        </p:blipFill>
        <p:spPr>
          <a:xfrm>
            <a:off x="958645" y="1690688"/>
            <a:ext cx="4409342" cy="4214812"/>
          </a:xfrm>
          <a:prstGeom prst="rect">
            <a:avLst/>
          </a:prstGeom>
        </p:spPr>
      </p:pic>
    </p:spTree>
    <p:extLst>
      <p:ext uri="{BB962C8B-B14F-4D97-AF65-F5344CB8AC3E}">
        <p14:creationId xmlns:p14="http://schemas.microsoft.com/office/powerpoint/2010/main" val="51624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95516DD1-1A1E-70EB-022B-E1A37067EB3A}"/>
              </a:ext>
            </a:extLst>
          </p:cNvPr>
          <p:cNvGrpSpPr/>
          <p:nvPr/>
        </p:nvGrpSpPr>
        <p:grpSpPr>
          <a:xfrm>
            <a:off x="649936" y="102624"/>
            <a:ext cx="2987999" cy="2068888"/>
            <a:chOff x="394298" y="153203"/>
            <a:chExt cx="3244258" cy="2237667"/>
          </a:xfrm>
        </p:grpSpPr>
        <p:sp>
          <p:nvSpPr>
            <p:cNvPr id="2" name="等腰三角形 1">
              <a:extLst>
                <a:ext uri="{FF2B5EF4-FFF2-40B4-BE49-F238E27FC236}">
                  <a16:creationId xmlns:a16="http://schemas.microsoft.com/office/drawing/2014/main" id="{8DF15F32-9E79-CB1B-4EB4-2991C7BCBCE5}"/>
                </a:ext>
              </a:extLst>
            </p:cNvPr>
            <p:cNvSpPr/>
            <p:nvPr/>
          </p:nvSpPr>
          <p:spPr>
            <a:xfrm rot="15277852">
              <a:off x="658184" y="947876"/>
              <a:ext cx="1179108" cy="1706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id="{0F65F9D7-DA6B-2CDF-3801-6088C3613DCE}"/>
                </a:ext>
              </a:extLst>
            </p:cNvPr>
            <p:cNvSpPr/>
            <p:nvPr/>
          </p:nvSpPr>
          <p:spPr>
            <a:xfrm rot="4457377">
              <a:off x="2260423" y="556078"/>
              <a:ext cx="1166938" cy="1589328"/>
            </a:xfrm>
            <a:prstGeom prst="triangle">
              <a:avLst>
                <a:gd name="adj" fmla="val 10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206918E3-AE59-831E-CB36-DF5691D805E0}"/>
                </a:ext>
              </a:extLst>
            </p:cNvPr>
            <p:cNvCxnSpPr>
              <a:stCxn id="2" idx="3"/>
            </p:cNvCxnSpPr>
            <p:nvPr/>
          </p:nvCxnSpPr>
          <p:spPr>
            <a:xfrm flipH="1" flipV="1">
              <a:off x="1524000" y="431800"/>
              <a:ext cx="546658" cy="1143323"/>
            </a:xfrm>
            <a:prstGeom prst="straightConnector1">
              <a:avLst/>
            </a:prstGeom>
            <a:ln w="38100">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6" name="直接箭头连接符 5">
              <a:extLst>
                <a:ext uri="{FF2B5EF4-FFF2-40B4-BE49-F238E27FC236}">
                  <a16:creationId xmlns:a16="http://schemas.microsoft.com/office/drawing/2014/main" id="{111B85B5-BAF5-8794-9943-5F4F4A252F28}"/>
                </a:ext>
              </a:extLst>
            </p:cNvPr>
            <p:cNvCxnSpPr>
              <a:cxnSpLocks/>
            </p:cNvCxnSpPr>
            <p:nvPr/>
          </p:nvCxnSpPr>
          <p:spPr>
            <a:xfrm flipV="1">
              <a:off x="2070658" y="355600"/>
              <a:ext cx="322022" cy="1219523"/>
            </a:xfrm>
            <a:prstGeom prst="straightConnector1">
              <a:avLst/>
            </a:prstGeom>
            <a:ln w="38100">
              <a:solidFill>
                <a:srgbClr val="FF0000"/>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D017540-9BB6-7FA4-A0F4-AE714BE607F1}"/>
                    </a:ext>
                  </a:extLst>
                </p:cNvPr>
                <p:cNvSpPr txBox="1"/>
                <p:nvPr/>
              </p:nvSpPr>
              <p:spPr>
                <a:xfrm>
                  <a:off x="1038971" y="153204"/>
                  <a:ext cx="508473" cy="404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dirty="0" smtClean="0">
                                <a:solidFill>
                                  <a:srgbClr val="836967"/>
                                </a:solidFill>
                                <a:latin typeface="Cambria Math" panose="02040503050406030204" pitchFamily="18" charset="0"/>
                              </a:rPr>
                            </m:ctrlPr>
                          </m:accPr>
                          <m:e>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1</m:t>
                            </m:r>
                          </m:e>
                        </m:acc>
                      </m:oMath>
                    </m:oMathPara>
                  </a14:m>
                  <a:endParaRPr lang="zh-CN" altLang="en-US" dirty="0"/>
                </a:p>
              </p:txBody>
            </p:sp>
          </mc:Choice>
          <mc:Fallback xmlns="">
            <p:sp>
              <p:nvSpPr>
                <p:cNvPr id="10" name="文本框 9">
                  <a:extLst>
                    <a:ext uri="{FF2B5EF4-FFF2-40B4-BE49-F238E27FC236}">
                      <a16:creationId xmlns:a16="http://schemas.microsoft.com/office/drawing/2014/main" id="{FD017540-9BB6-7FA4-A0F4-AE714BE607F1}"/>
                    </a:ext>
                  </a:extLst>
                </p:cNvPr>
                <p:cNvSpPr txBox="1">
                  <a:spLocks noRot="1" noChangeAspect="1" noMove="1" noResize="1" noEditPoints="1" noAdjustHandles="1" noChangeArrowheads="1" noChangeShapeType="1" noTextEdit="1"/>
                </p:cNvSpPr>
                <p:nvPr/>
              </p:nvSpPr>
              <p:spPr>
                <a:xfrm>
                  <a:off x="1038971" y="153204"/>
                  <a:ext cx="508473" cy="404791"/>
                </a:xfrm>
                <a:prstGeom prst="rect">
                  <a:avLst/>
                </a:prstGeom>
                <a:blipFill>
                  <a:blip r:embed="rId2"/>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0ADE7A4-299B-2073-DDE6-C6658B70D4B2}"/>
                    </a:ext>
                  </a:extLst>
                </p:cNvPr>
                <p:cNvSpPr txBox="1"/>
                <p:nvPr/>
              </p:nvSpPr>
              <p:spPr>
                <a:xfrm>
                  <a:off x="2419363" y="153203"/>
                  <a:ext cx="508473" cy="404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dirty="0" smtClean="0">
                                <a:solidFill>
                                  <a:srgbClr val="836967"/>
                                </a:solidFill>
                                <a:latin typeface="Cambria Math" panose="02040503050406030204" pitchFamily="18" charset="0"/>
                              </a:rPr>
                            </m:ctrlPr>
                          </m:accPr>
                          <m:e>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2</m:t>
                            </m:r>
                          </m:e>
                        </m:acc>
                      </m:oMath>
                    </m:oMathPara>
                  </a14:m>
                  <a:endParaRPr lang="zh-CN" altLang="en-US" dirty="0"/>
                </a:p>
              </p:txBody>
            </p:sp>
          </mc:Choice>
          <mc:Fallback xmlns="">
            <p:sp>
              <p:nvSpPr>
                <p:cNvPr id="11" name="文本框 10">
                  <a:extLst>
                    <a:ext uri="{FF2B5EF4-FFF2-40B4-BE49-F238E27FC236}">
                      <a16:creationId xmlns:a16="http://schemas.microsoft.com/office/drawing/2014/main" id="{20ADE7A4-299B-2073-DDE6-C6658B70D4B2}"/>
                    </a:ext>
                  </a:extLst>
                </p:cNvPr>
                <p:cNvSpPr txBox="1">
                  <a:spLocks noRot="1" noChangeAspect="1" noMove="1" noResize="1" noEditPoints="1" noAdjustHandles="1" noChangeArrowheads="1" noChangeShapeType="1" noTextEdit="1"/>
                </p:cNvSpPr>
                <p:nvPr/>
              </p:nvSpPr>
              <p:spPr>
                <a:xfrm>
                  <a:off x="2419363" y="153203"/>
                  <a:ext cx="508473" cy="404791"/>
                </a:xfrm>
                <a:prstGeom prst="rect">
                  <a:avLst/>
                </a:prstGeom>
                <a:blipFill>
                  <a:blip r:embed="rId3"/>
                  <a:stretch>
                    <a:fillRect b="-1639"/>
                  </a:stretch>
                </a:blipFill>
              </p:spPr>
              <p:txBody>
                <a:bodyPr/>
                <a:lstStyle/>
                <a:p>
                  <a:r>
                    <a:rPr lang="zh-CN" altLang="en-US">
                      <a:noFill/>
                    </a:rPr>
                    <a:t> </a:t>
                  </a:r>
                </a:p>
              </p:txBody>
            </p:sp>
          </mc:Fallback>
        </mc:AlternateContent>
        <p:sp>
          <p:nvSpPr>
            <p:cNvPr id="12" name="箭头: 上弧形 11">
              <a:extLst>
                <a:ext uri="{FF2B5EF4-FFF2-40B4-BE49-F238E27FC236}">
                  <a16:creationId xmlns:a16="http://schemas.microsoft.com/office/drawing/2014/main" id="{52C8E12E-84B0-65F2-8CAC-D60951A4DA37}"/>
                </a:ext>
              </a:extLst>
            </p:cNvPr>
            <p:cNvSpPr/>
            <p:nvPr/>
          </p:nvSpPr>
          <p:spPr>
            <a:xfrm rot="21410302">
              <a:off x="1820594" y="798221"/>
              <a:ext cx="376911" cy="221141"/>
            </a:xfrm>
            <a:prstGeom prst="curved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6671C53-7377-99B9-439A-50F7074E11B4}"/>
                    </a:ext>
                  </a:extLst>
                </p:cNvPr>
                <p:cNvSpPr txBox="1"/>
                <p:nvPr/>
              </p:nvSpPr>
              <p:spPr>
                <a:xfrm>
                  <a:off x="1768553" y="461117"/>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dirty="0">
                            <a:solidFill>
                              <a:srgbClr val="836967"/>
                            </a:solidFill>
                            <a:latin typeface="Cambria Math" panose="02040503050406030204" pitchFamily="18" charset="0"/>
                          </a:rPr>
                          <m:t>α</m:t>
                        </m:r>
                      </m:oMath>
                    </m:oMathPara>
                  </a14:m>
                  <a:endParaRPr lang="zh-CN" altLang="en-US" dirty="0"/>
                </a:p>
              </p:txBody>
            </p:sp>
          </mc:Choice>
          <mc:Fallback xmlns="">
            <p:sp>
              <p:nvSpPr>
                <p:cNvPr id="13" name="文本框 12">
                  <a:extLst>
                    <a:ext uri="{FF2B5EF4-FFF2-40B4-BE49-F238E27FC236}">
                      <a16:creationId xmlns:a16="http://schemas.microsoft.com/office/drawing/2014/main" id="{E6671C53-7377-99B9-439A-50F7074E11B4}"/>
                    </a:ext>
                  </a:extLst>
                </p:cNvPr>
                <p:cNvSpPr txBox="1">
                  <a:spLocks noRot="1" noChangeAspect="1" noMove="1" noResize="1" noEditPoints="1" noAdjustHandles="1" noChangeArrowheads="1" noChangeShapeType="1" noTextEdit="1"/>
                </p:cNvSpPr>
                <p:nvPr/>
              </p:nvSpPr>
              <p:spPr>
                <a:xfrm>
                  <a:off x="1768553" y="461117"/>
                  <a:ext cx="380232" cy="369332"/>
                </a:xfrm>
                <a:prstGeom prst="rect">
                  <a:avLst/>
                </a:prstGeom>
                <a:blipFill>
                  <a:blip r:embed="rId4"/>
                  <a:stretch>
                    <a:fillRect/>
                  </a:stretch>
                </a:blipFill>
              </p:spPr>
              <p:txBody>
                <a:bodyPr/>
                <a:lstStyle/>
                <a:p>
                  <a:r>
                    <a:rPr lang="zh-CN" altLang="en-US">
                      <a:noFill/>
                    </a:rPr>
                    <a:t> </a:t>
                  </a:r>
                </a:p>
              </p:txBody>
            </p:sp>
          </mc:Fallback>
        </mc:AlternateContent>
      </p:grpSp>
      <p:pic>
        <p:nvPicPr>
          <p:cNvPr id="27" name="图片 26">
            <a:extLst>
              <a:ext uri="{FF2B5EF4-FFF2-40B4-BE49-F238E27FC236}">
                <a16:creationId xmlns:a16="http://schemas.microsoft.com/office/drawing/2014/main" id="{485F9583-4A43-EAC5-4006-6FB1610831D3}"/>
              </a:ext>
            </a:extLst>
          </p:cNvPr>
          <p:cNvPicPr>
            <a:picLocks noChangeAspect="1"/>
          </p:cNvPicPr>
          <p:nvPr/>
        </p:nvPicPr>
        <p:blipFill>
          <a:blip r:embed="rId5"/>
          <a:stretch>
            <a:fillRect/>
          </a:stretch>
        </p:blipFill>
        <p:spPr>
          <a:xfrm>
            <a:off x="235922" y="2124546"/>
            <a:ext cx="5145948" cy="4663294"/>
          </a:xfrm>
          <a:prstGeom prst="rect">
            <a:avLst/>
          </a:prstGeom>
        </p:spPr>
      </p:pic>
      <p:pic>
        <p:nvPicPr>
          <p:cNvPr id="28" name="内容占位符 4">
            <a:extLst>
              <a:ext uri="{FF2B5EF4-FFF2-40B4-BE49-F238E27FC236}">
                <a16:creationId xmlns:a16="http://schemas.microsoft.com/office/drawing/2014/main" id="{F7B71534-E31F-077B-0D55-8BA74366A4F4}"/>
              </a:ext>
            </a:extLst>
          </p:cNvPr>
          <p:cNvPicPr>
            <a:picLocks noChangeAspect="1"/>
          </p:cNvPicPr>
          <p:nvPr/>
        </p:nvPicPr>
        <p:blipFill rotWithShape="1">
          <a:blip r:embed="rId6">
            <a:extLst>
              <a:ext uri="{28A0092B-C50C-407E-A947-70E740481C1C}">
                <a14:useLocalDpi xmlns:a14="http://schemas.microsoft.com/office/drawing/2010/main" val="0"/>
              </a:ext>
            </a:extLst>
          </a:blip>
          <a:srcRect l="30216" t="27009" r="35370" b="28306"/>
          <a:stretch/>
        </p:blipFill>
        <p:spPr>
          <a:xfrm>
            <a:off x="5997676" y="1102661"/>
            <a:ext cx="5145947" cy="5011350"/>
          </a:xfrm>
          <a:prstGeom prst="rect">
            <a:avLst/>
          </a:prstGeom>
        </p:spPr>
      </p:pic>
    </p:spTree>
    <p:extLst>
      <p:ext uri="{BB962C8B-B14F-4D97-AF65-F5344CB8AC3E}">
        <p14:creationId xmlns:p14="http://schemas.microsoft.com/office/powerpoint/2010/main" val="256566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00CD4-1150-72D8-7EE9-2CCF7AD430A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99DFA3AD-5A3A-6F54-0C6B-BA8FEF726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21" y="1238404"/>
            <a:ext cx="6594780" cy="4946085"/>
          </a:xfrm>
        </p:spPr>
      </p:pic>
      <p:pic>
        <p:nvPicPr>
          <p:cNvPr id="9" name="图片 8">
            <a:extLst>
              <a:ext uri="{FF2B5EF4-FFF2-40B4-BE49-F238E27FC236}">
                <a16:creationId xmlns:a16="http://schemas.microsoft.com/office/drawing/2014/main" id="{582DDDFA-0A2F-5221-021E-B72167FE529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4711381">
            <a:off x="6202626" y="1918972"/>
            <a:ext cx="4892655" cy="4233874"/>
          </a:xfrm>
          <a:prstGeom prst="rect">
            <a:avLst/>
          </a:prstGeom>
        </p:spPr>
      </p:pic>
    </p:spTree>
    <p:extLst>
      <p:ext uri="{BB962C8B-B14F-4D97-AF65-F5344CB8AC3E}">
        <p14:creationId xmlns:p14="http://schemas.microsoft.com/office/powerpoint/2010/main" val="3166894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FA91A-8F2F-0394-CC38-D1DFCB29E56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7C658A-B132-EC5E-F4D1-89AD5D2A77C2}"/>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2F6F203-B24E-0554-0487-9E4C878B05ED}"/>
              </a:ext>
            </a:extLst>
          </p:cNvPr>
          <p:cNvPicPr>
            <a:picLocks noChangeAspect="1"/>
          </p:cNvPicPr>
          <p:nvPr/>
        </p:nvPicPr>
        <p:blipFill>
          <a:blip r:embed="rId2"/>
          <a:stretch>
            <a:fillRect/>
          </a:stretch>
        </p:blipFill>
        <p:spPr>
          <a:xfrm>
            <a:off x="339387" y="372110"/>
            <a:ext cx="5624533" cy="6294120"/>
          </a:xfrm>
          <a:prstGeom prst="rect">
            <a:avLst/>
          </a:prstGeom>
        </p:spPr>
      </p:pic>
      <p:pic>
        <p:nvPicPr>
          <p:cNvPr id="13" name="内容占位符 4">
            <a:extLst>
              <a:ext uri="{FF2B5EF4-FFF2-40B4-BE49-F238E27FC236}">
                <a16:creationId xmlns:a16="http://schemas.microsoft.com/office/drawing/2014/main" id="{D7335E08-B667-40F4-0969-BDFF1BACCB39}"/>
              </a:ext>
            </a:extLst>
          </p:cNvPr>
          <p:cNvPicPr>
            <a:picLocks noChangeAspect="1"/>
          </p:cNvPicPr>
          <p:nvPr/>
        </p:nvPicPr>
        <p:blipFill rotWithShape="1">
          <a:blip r:embed="rId3">
            <a:extLst>
              <a:ext uri="{28A0092B-C50C-407E-A947-70E740481C1C}">
                <a14:useLocalDpi xmlns:a14="http://schemas.microsoft.com/office/drawing/2010/main" val="0"/>
              </a:ext>
            </a:extLst>
          </a:blip>
          <a:srcRect l="30216" t="27009" r="35370" b="28306"/>
          <a:stretch/>
        </p:blipFill>
        <p:spPr>
          <a:xfrm>
            <a:off x="6350002" y="1027906"/>
            <a:ext cx="5145947" cy="5011350"/>
          </a:xfrm>
          <a:prstGeom prst="rect">
            <a:avLst/>
          </a:prstGeom>
        </p:spPr>
      </p:pic>
    </p:spTree>
    <p:extLst>
      <p:ext uri="{BB962C8B-B14F-4D97-AF65-F5344CB8AC3E}">
        <p14:creationId xmlns:p14="http://schemas.microsoft.com/office/powerpoint/2010/main" val="420543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4CA45-8C77-5770-5BC1-F1A31AE85E3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9DB01523-F9B0-16EC-9846-51EE51AABF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rot="16200000">
            <a:off x="3519877" y="580031"/>
            <a:ext cx="4591665" cy="5909330"/>
          </a:xfrm>
        </p:spPr>
      </p:pic>
    </p:spTree>
    <p:extLst>
      <p:ext uri="{BB962C8B-B14F-4D97-AF65-F5344CB8AC3E}">
        <p14:creationId xmlns:p14="http://schemas.microsoft.com/office/powerpoint/2010/main" val="579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DBECE-FB84-F02B-20FC-0613724A89F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6B1E13A-AD8D-4732-AFC9-F96EB26F55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86689" y="1690688"/>
            <a:ext cx="5467111" cy="4100333"/>
          </a:xfrm>
        </p:spPr>
      </p:pic>
      <p:pic>
        <p:nvPicPr>
          <p:cNvPr id="7" name="图片 6">
            <a:extLst>
              <a:ext uri="{FF2B5EF4-FFF2-40B4-BE49-F238E27FC236}">
                <a16:creationId xmlns:a16="http://schemas.microsoft.com/office/drawing/2014/main" id="{EAD7E7DA-68F9-5BE9-12E0-5A393865D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7" y="1421670"/>
            <a:ext cx="6184490" cy="4638367"/>
          </a:xfrm>
          <a:prstGeom prst="rect">
            <a:avLst/>
          </a:prstGeom>
        </p:spPr>
      </p:pic>
    </p:spTree>
    <p:extLst>
      <p:ext uri="{BB962C8B-B14F-4D97-AF65-F5344CB8AC3E}">
        <p14:creationId xmlns:p14="http://schemas.microsoft.com/office/powerpoint/2010/main" val="266567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745A8-D026-BED4-3680-3561CF490566}"/>
              </a:ext>
            </a:extLst>
          </p:cNvPr>
          <p:cNvSpPr>
            <a:spLocks noGrp="1"/>
          </p:cNvSpPr>
          <p:nvPr>
            <p:ph type="title"/>
          </p:nvPr>
        </p:nvSpPr>
        <p:spPr>
          <a:xfrm>
            <a:off x="845441" y="176219"/>
            <a:ext cx="10515600" cy="1325563"/>
          </a:xfrm>
        </p:spPr>
        <p:txBody>
          <a:bodyPr/>
          <a:lstStyle/>
          <a:p>
            <a:endParaRPr lang="zh-CN" altLang="en-US"/>
          </a:p>
        </p:txBody>
      </p:sp>
      <p:pic>
        <p:nvPicPr>
          <p:cNvPr id="5" name="内容占位符 4">
            <a:extLst>
              <a:ext uri="{FF2B5EF4-FFF2-40B4-BE49-F238E27FC236}">
                <a16:creationId xmlns:a16="http://schemas.microsoft.com/office/drawing/2014/main" id="{6557146C-9420-4529-86BC-B64FC1912B3F}"/>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3202349" y="1636719"/>
            <a:ext cx="5801784" cy="4351338"/>
          </a:xfrm>
        </p:spPr>
      </p:pic>
      <p:grpSp>
        <p:nvGrpSpPr>
          <p:cNvPr id="3" name="组合 2">
            <a:extLst>
              <a:ext uri="{FF2B5EF4-FFF2-40B4-BE49-F238E27FC236}">
                <a16:creationId xmlns:a16="http://schemas.microsoft.com/office/drawing/2014/main" id="{E7C7F365-8AD0-8EF9-8E3A-5D995770883A}"/>
              </a:ext>
            </a:extLst>
          </p:cNvPr>
          <p:cNvGrpSpPr/>
          <p:nvPr/>
        </p:nvGrpSpPr>
        <p:grpSpPr>
          <a:xfrm>
            <a:off x="282686" y="0"/>
            <a:ext cx="11909314" cy="6791754"/>
            <a:chOff x="282686" y="0"/>
            <a:chExt cx="11909314" cy="6791754"/>
          </a:xfrm>
        </p:grpSpPr>
        <p:pic>
          <p:nvPicPr>
            <p:cNvPr id="7" name="图片 6">
              <a:extLst>
                <a:ext uri="{FF2B5EF4-FFF2-40B4-BE49-F238E27FC236}">
                  <a16:creationId xmlns:a16="http://schemas.microsoft.com/office/drawing/2014/main" id="{6C778AC1-D961-7B3A-6EA3-7A872A127D3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26311" y="4356756"/>
              <a:ext cx="3246664" cy="2434998"/>
            </a:xfrm>
            <a:prstGeom prst="rect">
              <a:avLst/>
            </a:prstGeom>
          </p:spPr>
        </p:pic>
        <p:pic>
          <p:nvPicPr>
            <p:cNvPr id="9" name="图片 8">
              <a:extLst>
                <a:ext uri="{FF2B5EF4-FFF2-40B4-BE49-F238E27FC236}">
                  <a16:creationId xmlns:a16="http://schemas.microsoft.com/office/drawing/2014/main" id="{2FDA60F7-F0CE-3E84-9F65-7BDDD1B4E80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34154" y="2194871"/>
              <a:ext cx="3246664" cy="2434998"/>
            </a:xfrm>
            <a:prstGeom prst="rect">
              <a:avLst/>
            </a:prstGeom>
          </p:spPr>
        </p:pic>
        <p:pic>
          <p:nvPicPr>
            <p:cNvPr id="11" name="图片 10">
              <a:extLst>
                <a:ext uri="{FF2B5EF4-FFF2-40B4-BE49-F238E27FC236}">
                  <a16:creationId xmlns:a16="http://schemas.microsoft.com/office/drawing/2014/main" id="{0E9A57A9-E174-74F4-F552-A160B7EF729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87271" y="29544"/>
              <a:ext cx="3204729" cy="2403547"/>
            </a:xfrm>
            <a:prstGeom prst="rect">
              <a:avLst/>
            </a:prstGeom>
          </p:spPr>
        </p:pic>
        <p:pic>
          <p:nvPicPr>
            <p:cNvPr id="13" name="图片 12">
              <a:extLst>
                <a:ext uri="{FF2B5EF4-FFF2-40B4-BE49-F238E27FC236}">
                  <a16:creationId xmlns:a16="http://schemas.microsoft.com/office/drawing/2014/main" id="{C02465FC-7D1E-9310-F429-733BF2699EF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68251" y="4339999"/>
              <a:ext cx="3244990" cy="2433742"/>
            </a:xfrm>
            <a:prstGeom prst="rect">
              <a:avLst/>
            </a:prstGeom>
          </p:spPr>
        </p:pic>
        <p:pic>
          <p:nvPicPr>
            <p:cNvPr id="15" name="图片 14">
              <a:extLst>
                <a:ext uri="{FF2B5EF4-FFF2-40B4-BE49-F238E27FC236}">
                  <a16:creationId xmlns:a16="http://schemas.microsoft.com/office/drawing/2014/main" id="{07C7D385-3BFC-3C6A-8938-7DCB645E8CB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156579" y="4334841"/>
              <a:ext cx="3246664" cy="2434998"/>
            </a:xfrm>
            <a:prstGeom prst="rect">
              <a:avLst/>
            </a:prstGeom>
          </p:spPr>
        </p:pic>
        <p:pic>
          <p:nvPicPr>
            <p:cNvPr id="17" name="图片 16">
              <a:extLst>
                <a:ext uri="{FF2B5EF4-FFF2-40B4-BE49-F238E27FC236}">
                  <a16:creationId xmlns:a16="http://schemas.microsoft.com/office/drawing/2014/main" id="{E7730257-3836-D6BE-19F2-C93F58D89FC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2686" y="4334840"/>
              <a:ext cx="3183487" cy="2387615"/>
            </a:xfrm>
            <a:prstGeom prst="rect">
              <a:avLst/>
            </a:prstGeom>
          </p:spPr>
        </p:pic>
        <p:pic>
          <p:nvPicPr>
            <p:cNvPr id="19" name="图片 18">
              <a:extLst>
                <a:ext uri="{FF2B5EF4-FFF2-40B4-BE49-F238E27FC236}">
                  <a16:creationId xmlns:a16="http://schemas.microsoft.com/office/drawing/2014/main" id="{632097DB-84B9-BDF2-0FD7-85D280D3D7A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066577" y="2176983"/>
              <a:ext cx="3246664" cy="2434998"/>
            </a:xfrm>
            <a:prstGeom prst="rect">
              <a:avLst/>
            </a:prstGeom>
          </p:spPr>
        </p:pic>
        <p:pic>
          <p:nvPicPr>
            <p:cNvPr id="21" name="图片 20">
              <a:extLst>
                <a:ext uri="{FF2B5EF4-FFF2-40B4-BE49-F238E27FC236}">
                  <a16:creationId xmlns:a16="http://schemas.microsoft.com/office/drawing/2014/main" id="{FA9346CF-AE76-35B1-9A03-3308F01495E0}"/>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193241" y="2158157"/>
              <a:ext cx="3246663" cy="2434997"/>
            </a:xfrm>
            <a:prstGeom prst="rect">
              <a:avLst/>
            </a:prstGeom>
          </p:spPr>
        </p:pic>
        <p:pic>
          <p:nvPicPr>
            <p:cNvPr id="23" name="图片 22">
              <a:extLst>
                <a:ext uri="{FF2B5EF4-FFF2-40B4-BE49-F238E27FC236}">
                  <a16:creationId xmlns:a16="http://schemas.microsoft.com/office/drawing/2014/main" id="{EBACF3B5-C339-D1B7-DBF7-84F4404C5A93}"/>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06925" y="2176983"/>
              <a:ext cx="3186316" cy="2389738"/>
            </a:xfrm>
            <a:prstGeom prst="rect">
              <a:avLst/>
            </a:prstGeom>
          </p:spPr>
        </p:pic>
        <p:pic>
          <p:nvPicPr>
            <p:cNvPr id="25" name="图片 24">
              <a:extLst>
                <a:ext uri="{FF2B5EF4-FFF2-40B4-BE49-F238E27FC236}">
                  <a16:creationId xmlns:a16="http://schemas.microsoft.com/office/drawing/2014/main" id="{02DCEEB0-D264-E9FE-9FF7-0531231490D9}"/>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024152" y="0"/>
              <a:ext cx="3289089" cy="2466817"/>
            </a:xfrm>
            <a:prstGeom prst="rect">
              <a:avLst/>
            </a:prstGeom>
          </p:spPr>
        </p:pic>
        <p:pic>
          <p:nvPicPr>
            <p:cNvPr id="27" name="图片 26">
              <a:extLst>
                <a:ext uri="{FF2B5EF4-FFF2-40B4-BE49-F238E27FC236}">
                  <a16:creationId xmlns:a16="http://schemas.microsoft.com/office/drawing/2014/main" id="{48803FDC-03B8-B1A4-39E4-2E95CCA21947}"/>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202349" y="29624"/>
              <a:ext cx="3204729" cy="2403547"/>
            </a:xfrm>
            <a:prstGeom prst="rect">
              <a:avLst/>
            </a:prstGeom>
          </p:spPr>
        </p:pic>
        <p:pic>
          <p:nvPicPr>
            <p:cNvPr id="29" name="图片 28">
              <a:extLst>
                <a:ext uri="{FF2B5EF4-FFF2-40B4-BE49-F238E27FC236}">
                  <a16:creationId xmlns:a16="http://schemas.microsoft.com/office/drawing/2014/main" id="{3D8DC6B5-5B1F-173B-F666-087343919602}"/>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24708" y="29545"/>
              <a:ext cx="3141465" cy="2356099"/>
            </a:xfrm>
            <a:prstGeom prst="rect">
              <a:avLst/>
            </a:prstGeom>
          </p:spPr>
        </p:pic>
      </p:grpSp>
    </p:spTree>
    <p:extLst>
      <p:ext uri="{BB962C8B-B14F-4D97-AF65-F5344CB8AC3E}">
        <p14:creationId xmlns:p14="http://schemas.microsoft.com/office/powerpoint/2010/main" val="13606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3C1F9E5-47D0-783A-2C2C-DDFDFA537C24}"/>
              </a:ext>
            </a:extLst>
          </p:cNvPr>
          <p:cNvGrpSpPr/>
          <p:nvPr/>
        </p:nvGrpSpPr>
        <p:grpSpPr>
          <a:xfrm>
            <a:off x="6975268" y="563377"/>
            <a:ext cx="3820829" cy="2865622"/>
            <a:chOff x="168068" y="0"/>
            <a:chExt cx="3820829" cy="2865622"/>
          </a:xfrm>
        </p:grpSpPr>
        <p:pic>
          <p:nvPicPr>
            <p:cNvPr id="7" name="图片 6">
              <a:extLst>
                <a:ext uri="{FF2B5EF4-FFF2-40B4-BE49-F238E27FC236}">
                  <a16:creationId xmlns:a16="http://schemas.microsoft.com/office/drawing/2014/main" id="{C3918A5C-F95F-D90E-EFFD-BF0A6C45F1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8068" y="0"/>
              <a:ext cx="3820829" cy="2865622"/>
            </a:xfrm>
            <a:prstGeom prst="rect">
              <a:avLst/>
            </a:prstGeom>
          </p:spPr>
        </p:pic>
        <p:sp>
          <p:nvSpPr>
            <p:cNvPr id="3" name="矩形 2">
              <a:extLst>
                <a:ext uri="{FF2B5EF4-FFF2-40B4-BE49-F238E27FC236}">
                  <a16:creationId xmlns:a16="http://schemas.microsoft.com/office/drawing/2014/main" id="{614779CF-30B6-D964-60AD-4A013E797155}"/>
                </a:ext>
              </a:extLst>
            </p:cNvPr>
            <p:cNvSpPr/>
            <p:nvPr/>
          </p:nvSpPr>
          <p:spPr>
            <a:xfrm>
              <a:off x="1615440" y="365125"/>
              <a:ext cx="1016000" cy="213423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D1449AF8-3527-7EF8-1748-477DD63E440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0225" y="3794124"/>
            <a:ext cx="3820829" cy="2865622"/>
          </a:xfrm>
          <a:prstGeom prst="rect">
            <a:avLst/>
          </a:prstGeom>
        </p:spPr>
      </p:pic>
      <p:sp>
        <p:nvSpPr>
          <p:cNvPr id="12" name="标题 11">
            <a:extLst>
              <a:ext uri="{FF2B5EF4-FFF2-40B4-BE49-F238E27FC236}">
                <a16:creationId xmlns:a16="http://schemas.microsoft.com/office/drawing/2014/main" id="{8E1309FB-B74D-C824-2FD2-9DA9E1B300B9}"/>
              </a:ext>
            </a:extLst>
          </p:cNvPr>
          <p:cNvSpPr>
            <a:spLocks noGrp="1"/>
          </p:cNvSpPr>
          <p:nvPr>
            <p:ph type="title"/>
          </p:nvPr>
        </p:nvSpPr>
        <p:spPr/>
        <p:txBody>
          <a:bodyPr/>
          <a:lstStyle/>
          <a:p>
            <a:endParaRPr lang="zh-CN" altLang="en-US"/>
          </a:p>
        </p:txBody>
      </p:sp>
      <p:pic>
        <p:nvPicPr>
          <p:cNvPr id="13" name="内容占位符 4">
            <a:extLst>
              <a:ext uri="{FF2B5EF4-FFF2-40B4-BE49-F238E27FC236}">
                <a16:creationId xmlns:a16="http://schemas.microsoft.com/office/drawing/2014/main" id="{0C433EE7-255A-B8B7-2A97-349EEB51EE14}"/>
              </a:ext>
            </a:extLst>
          </p:cNvPr>
          <p:cNvPicPr>
            <a:picLocks noGrp="1" noChangeAspect="1"/>
          </p:cNvPicPr>
          <p:nvPr>
            <p:ph idx="1"/>
          </p:nvPr>
        </p:nvPicPr>
        <p:blipFill>
          <a:blip r:embed="rId4" cstate="email">
            <a:extLst>
              <a:ext uri="{28A0092B-C50C-407E-A947-70E740481C1C}">
                <a14:useLocalDpi xmlns:a14="http://schemas.microsoft.com/office/drawing/2010/main"/>
              </a:ext>
            </a:extLst>
          </a:blip>
          <a:stretch>
            <a:fillRect/>
          </a:stretch>
        </p:blipFill>
        <p:spPr>
          <a:xfrm>
            <a:off x="784471" y="1378832"/>
            <a:ext cx="5467111" cy="4100333"/>
          </a:xfrm>
        </p:spPr>
      </p:pic>
      <p:sp>
        <p:nvSpPr>
          <p:cNvPr id="14" name="椭圆 13">
            <a:extLst>
              <a:ext uri="{FF2B5EF4-FFF2-40B4-BE49-F238E27FC236}">
                <a16:creationId xmlns:a16="http://schemas.microsoft.com/office/drawing/2014/main" id="{A28408B0-A75F-A599-3B46-630D671AC1EC}"/>
              </a:ext>
            </a:extLst>
          </p:cNvPr>
          <p:cNvSpPr/>
          <p:nvPr/>
        </p:nvSpPr>
        <p:spPr>
          <a:xfrm>
            <a:off x="2110740" y="4728210"/>
            <a:ext cx="160020" cy="144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68EF5C72-9676-20A2-C86F-E9596DE38829}"/>
              </a:ext>
            </a:extLst>
          </p:cNvPr>
          <p:cNvSpPr/>
          <p:nvPr/>
        </p:nvSpPr>
        <p:spPr>
          <a:xfrm>
            <a:off x="5356860" y="2084070"/>
            <a:ext cx="160020" cy="144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8F437ABC-BEA5-DE6B-3C69-64EB1DCAA4CA}"/>
              </a:ext>
            </a:extLst>
          </p:cNvPr>
          <p:cNvCxnSpPr>
            <a:cxnSpLocks/>
            <a:stCxn id="14" idx="3"/>
            <a:endCxn id="15" idx="7"/>
          </p:cNvCxnSpPr>
          <p:nvPr/>
        </p:nvCxnSpPr>
        <p:spPr>
          <a:xfrm flipV="1">
            <a:off x="2134174" y="2105273"/>
            <a:ext cx="3359272" cy="27465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B4B9464-B165-AA0B-D25E-3A1CD9BA7A3D}"/>
              </a:ext>
            </a:extLst>
          </p:cNvPr>
          <p:cNvCxnSpPr>
            <a:cxnSpLocks/>
          </p:cNvCxnSpPr>
          <p:nvPr/>
        </p:nvCxnSpPr>
        <p:spPr>
          <a:xfrm flipV="1">
            <a:off x="2181032" y="1511902"/>
            <a:ext cx="23434" cy="3395095"/>
          </a:xfrm>
          <a:prstGeom prst="straightConnector1">
            <a:avLst/>
          </a:prstGeom>
          <a:ln w="571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19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CA94A-8618-61BF-8402-12D8BE9F7A03}"/>
              </a:ext>
            </a:extLst>
          </p:cNvPr>
          <p:cNvSpPr>
            <a:spLocks noGrp="1"/>
          </p:cNvSpPr>
          <p:nvPr>
            <p:ph type="title"/>
          </p:nvPr>
        </p:nvSpPr>
        <p:spPr/>
        <p:txBody>
          <a:bodyPr/>
          <a:lstStyle/>
          <a:p>
            <a:r>
              <a:rPr lang="en-US" altLang="zh-CN" dirty="0"/>
              <a:t>Introduction of the project</a:t>
            </a:r>
            <a:endParaRPr lang="zh-CN" altLang="en-US" dirty="0"/>
          </a:p>
        </p:txBody>
      </p:sp>
      <p:pic>
        <p:nvPicPr>
          <p:cNvPr id="5" name="图片 4">
            <a:extLst>
              <a:ext uri="{FF2B5EF4-FFF2-40B4-BE49-F238E27FC236}">
                <a16:creationId xmlns:a16="http://schemas.microsoft.com/office/drawing/2014/main" id="{BD44AD9A-54A5-3821-4F8D-29A3F4ACB7CD}"/>
              </a:ext>
            </a:extLst>
          </p:cNvPr>
          <p:cNvPicPr>
            <a:picLocks noChangeAspect="1"/>
          </p:cNvPicPr>
          <p:nvPr/>
        </p:nvPicPr>
        <p:blipFill>
          <a:blip r:embed="rId2"/>
          <a:stretch>
            <a:fillRect/>
          </a:stretch>
        </p:blipFill>
        <p:spPr>
          <a:xfrm>
            <a:off x="2094808" y="1690688"/>
            <a:ext cx="8002383" cy="3748864"/>
          </a:xfrm>
          <a:prstGeom prst="rect">
            <a:avLst/>
          </a:prstGeom>
        </p:spPr>
      </p:pic>
      <p:sp>
        <p:nvSpPr>
          <p:cNvPr id="7" name="文本框 6">
            <a:extLst>
              <a:ext uri="{FF2B5EF4-FFF2-40B4-BE49-F238E27FC236}">
                <a16:creationId xmlns:a16="http://schemas.microsoft.com/office/drawing/2014/main" id="{D8CE5B6E-EAFC-7F13-DF20-40D34CFD8842}"/>
              </a:ext>
            </a:extLst>
          </p:cNvPr>
          <p:cNvSpPr txBox="1"/>
          <p:nvPr/>
        </p:nvSpPr>
        <p:spPr>
          <a:xfrm>
            <a:off x="6518787" y="6406532"/>
            <a:ext cx="5545394" cy="369332"/>
          </a:xfrm>
          <a:prstGeom prst="rect">
            <a:avLst/>
          </a:prstGeom>
          <a:noFill/>
        </p:spPr>
        <p:txBody>
          <a:bodyPr wrap="square">
            <a:spAutoFit/>
          </a:bodyPr>
          <a:lstStyle/>
          <a:p>
            <a:r>
              <a:rPr lang="en-US" altLang="zh-CN" dirty="0"/>
              <a:t>Spectral Conformal Parameterization[</a:t>
            </a:r>
            <a:r>
              <a:rPr lang="en-US" altLang="zh-CN" dirty="0" err="1"/>
              <a:t>P.Mullen</a:t>
            </a:r>
            <a:r>
              <a:rPr lang="en-US" altLang="zh-CN" dirty="0"/>
              <a:t> et al.]</a:t>
            </a:r>
            <a:endParaRPr lang="zh-CN" altLang="en-US" dirty="0"/>
          </a:p>
        </p:txBody>
      </p:sp>
    </p:spTree>
    <p:extLst>
      <p:ext uri="{BB962C8B-B14F-4D97-AF65-F5344CB8AC3E}">
        <p14:creationId xmlns:p14="http://schemas.microsoft.com/office/powerpoint/2010/main" val="117524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B4542-5019-34DB-38DF-D329244079CD}"/>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7D7E166C-2EDA-192A-48F0-E64C433FB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249" y="340518"/>
            <a:ext cx="8235951" cy="6176963"/>
          </a:xfrm>
        </p:spPr>
      </p:pic>
    </p:spTree>
    <p:extLst>
      <p:ext uri="{BB962C8B-B14F-4D97-AF65-F5344CB8AC3E}">
        <p14:creationId xmlns:p14="http://schemas.microsoft.com/office/powerpoint/2010/main" val="76065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A4AE2-E914-D261-2619-7FDE0432D544}"/>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E7DEBC73-5FEF-B141-2310-909FA5F6E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28324"/>
            <a:ext cx="5085691" cy="3814268"/>
          </a:xfrm>
        </p:spPr>
      </p:pic>
      <p:pic>
        <p:nvPicPr>
          <p:cNvPr id="7" name="图片 6">
            <a:extLst>
              <a:ext uri="{FF2B5EF4-FFF2-40B4-BE49-F238E27FC236}">
                <a16:creationId xmlns:a16="http://schemas.microsoft.com/office/drawing/2014/main" id="{7E4D695A-5A01-57FC-1D15-B3B096ACDE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80" y="1690688"/>
            <a:ext cx="5452720" cy="4089540"/>
          </a:xfrm>
          <a:prstGeom prst="rect">
            <a:avLst/>
          </a:prstGeom>
        </p:spPr>
      </p:pic>
    </p:spTree>
    <p:extLst>
      <p:ext uri="{BB962C8B-B14F-4D97-AF65-F5344CB8AC3E}">
        <p14:creationId xmlns:p14="http://schemas.microsoft.com/office/powerpoint/2010/main" val="222198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ADA7DC34-F9C2-9D77-1B87-0EC653096AD8}"/>
              </a:ext>
            </a:extLst>
          </p:cNvPr>
          <p:cNvGrpSpPr/>
          <p:nvPr/>
        </p:nvGrpSpPr>
        <p:grpSpPr>
          <a:xfrm>
            <a:off x="97009" y="0"/>
            <a:ext cx="11656603" cy="6591224"/>
            <a:chOff x="106842" y="0"/>
            <a:chExt cx="11656603" cy="6591224"/>
          </a:xfrm>
        </p:grpSpPr>
        <p:pic>
          <p:nvPicPr>
            <p:cNvPr id="7" name="图片 6">
              <a:extLst>
                <a:ext uri="{FF2B5EF4-FFF2-40B4-BE49-F238E27FC236}">
                  <a16:creationId xmlns:a16="http://schemas.microsoft.com/office/drawing/2014/main" id="{3038AC83-0865-CF85-03B1-08464106AB51}"/>
                </a:ext>
              </a:extLst>
            </p:cNvPr>
            <p:cNvPicPr>
              <a:picLocks noChangeAspect="1"/>
            </p:cNvPicPr>
            <p:nvPr/>
          </p:nvPicPr>
          <p:blipFill rotWithShape="1">
            <a:blip r:embed="rId2">
              <a:extLst>
                <a:ext uri="{28A0092B-C50C-407E-A947-70E740481C1C}">
                  <a14:useLocalDpi xmlns:a14="http://schemas.microsoft.com/office/drawing/2010/main" val="0"/>
                </a:ext>
              </a:extLst>
            </a:blip>
            <a:srcRect l="17750" t="12538" r="10722" b="16406"/>
            <a:stretch/>
          </p:blipFill>
          <p:spPr>
            <a:xfrm rot="17953771">
              <a:off x="2500488" y="3463293"/>
              <a:ext cx="3059075" cy="2768141"/>
            </a:xfrm>
            <a:prstGeom prst="rect">
              <a:avLst/>
            </a:prstGeom>
          </p:spPr>
        </p:pic>
        <p:pic>
          <p:nvPicPr>
            <p:cNvPr id="4" name="图片 3">
              <a:extLst>
                <a:ext uri="{FF2B5EF4-FFF2-40B4-BE49-F238E27FC236}">
                  <a16:creationId xmlns:a16="http://schemas.microsoft.com/office/drawing/2014/main" id="{99FC14DD-E729-E8E9-9785-31AF3E07B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672" y="0"/>
              <a:ext cx="2488556" cy="2836725"/>
            </a:xfrm>
            <a:prstGeom prst="rect">
              <a:avLst/>
            </a:prstGeom>
          </p:spPr>
        </p:pic>
        <p:pic>
          <p:nvPicPr>
            <p:cNvPr id="5" name="内容占位符 4">
              <a:extLst>
                <a:ext uri="{FF2B5EF4-FFF2-40B4-BE49-F238E27FC236}">
                  <a16:creationId xmlns:a16="http://schemas.microsoft.com/office/drawing/2014/main" id="{717E4E47-1BAF-83A5-D4FB-8E19B3A01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576" y="1"/>
              <a:ext cx="2243081" cy="2581154"/>
            </a:xfrm>
            <a:prstGeom prst="rect">
              <a:avLst/>
            </a:prstGeom>
          </p:spPr>
        </p:pic>
        <p:pic>
          <p:nvPicPr>
            <p:cNvPr id="6" name="图片 5">
              <a:extLst>
                <a:ext uri="{FF2B5EF4-FFF2-40B4-BE49-F238E27FC236}">
                  <a16:creationId xmlns:a16="http://schemas.microsoft.com/office/drawing/2014/main" id="{16F83373-3A07-5E23-FF52-A486782588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842" y="3334714"/>
              <a:ext cx="2786830" cy="2927128"/>
            </a:xfrm>
            <a:prstGeom prst="rect">
              <a:avLst/>
            </a:prstGeom>
          </p:spPr>
        </p:pic>
        <p:pic>
          <p:nvPicPr>
            <p:cNvPr id="8" name="图片 7">
              <a:extLst>
                <a:ext uri="{FF2B5EF4-FFF2-40B4-BE49-F238E27FC236}">
                  <a16:creationId xmlns:a16="http://schemas.microsoft.com/office/drawing/2014/main" id="{423BF9C2-3565-AFB8-0370-B24F020BBA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5339" y="298248"/>
              <a:ext cx="2853042" cy="2240227"/>
            </a:xfrm>
            <a:prstGeom prst="rect">
              <a:avLst/>
            </a:prstGeom>
          </p:spPr>
        </p:pic>
        <p:pic>
          <p:nvPicPr>
            <p:cNvPr id="9" name="图片 8">
              <a:extLst>
                <a:ext uri="{FF2B5EF4-FFF2-40B4-BE49-F238E27FC236}">
                  <a16:creationId xmlns:a16="http://schemas.microsoft.com/office/drawing/2014/main" id="{D8C8DD20-BDE4-F4CA-09F8-8A720241BA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81492" y="324433"/>
              <a:ext cx="2981953" cy="2256722"/>
            </a:xfrm>
            <a:prstGeom prst="rect">
              <a:avLst/>
            </a:prstGeom>
          </p:spPr>
        </p:pic>
        <p:pic>
          <p:nvPicPr>
            <p:cNvPr id="10" name="图片 9">
              <a:extLst>
                <a:ext uri="{FF2B5EF4-FFF2-40B4-BE49-F238E27FC236}">
                  <a16:creationId xmlns:a16="http://schemas.microsoft.com/office/drawing/2014/main" id="{02C4E6B6-B299-E144-104A-2DAFB9B5C0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5339" y="2322922"/>
              <a:ext cx="2981953" cy="2212155"/>
            </a:xfrm>
            <a:prstGeom prst="rect">
              <a:avLst/>
            </a:prstGeom>
          </p:spPr>
        </p:pic>
        <p:pic>
          <p:nvPicPr>
            <p:cNvPr id="11" name="图片 10">
              <a:extLst>
                <a:ext uri="{FF2B5EF4-FFF2-40B4-BE49-F238E27FC236}">
                  <a16:creationId xmlns:a16="http://schemas.microsoft.com/office/drawing/2014/main" id="{8C95827F-33AF-2BB7-B24E-E1A213D110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46418" y="2301525"/>
              <a:ext cx="2981953" cy="2254948"/>
            </a:xfrm>
            <a:prstGeom prst="rect">
              <a:avLst/>
            </a:prstGeom>
          </p:spPr>
        </p:pic>
        <p:pic>
          <p:nvPicPr>
            <p:cNvPr id="12" name="图片 11">
              <a:extLst>
                <a:ext uri="{FF2B5EF4-FFF2-40B4-BE49-F238E27FC236}">
                  <a16:creationId xmlns:a16="http://schemas.microsoft.com/office/drawing/2014/main" id="{98DF0C3B-5879-5CA8-F066-5654C086E3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4103" y="4327901"/>
              <a:ext cx="2888116" cy="2263323"/>
            </a:xfrm>
            <a:prstGeom prst="rect">
              <a:avLst/>
            </a:prstGeom>
          </p:spPr>
        </p:pic>
        <p:sp>
          <p:nvSpPr>
            <p:cNvPr id="13" name="文本框 12">
              <a:extLst>
                <a:ext uri="{FF2B5EF4-FFF2-40B4-BE49-F238E27FC236}">
                  <a16:creationId xmlns:a16="http://schemas.microsoft.com/office/drawing/2014/main" id="{DB699A3D-F99C-F018-A7F3-B7FB962A77BF}"/>
                </a:ext>
              </a:extLst>
            </p:cNvPr>
            <p:cNvSpPr txBox="1"/>
            <p:nvPr/>
          </p:nvSpPr>
          <p:spPr>
            <a:xfrm>
              <a:off x="276204" y="2770035"/>
              <a:ext cx="2215671" cy="307777"/>
            </a:xfrm>
            <a:prstGeom prst="rect">
              <a:avLst/>
            </a:prstGeom>
            <a:noFill/>
          </p:spPr>
          <p:txBody>
            <a:bodyPr wrap="none" rtlCol="0">
              <a:spAutoFit/>
            </a:bodyPr>
            <a:lstStyle/>
            <a:p>
              <a:r>
                <a:rPr lang="en-US" altLang="zh-CN" sz="1400" dirty="0"/>
                <a:t>3d representation of a fish</a:t>
              </a:r>
              <a:endParaRPr lang="zh-CN" altLang="en-US" sz="1400" dirty="0"/>
            </a:p>
          </p:txBody>
        </p:sp>
        <p:sp>
          <p:nvSpPr>
            <p:cNvPr id="14" name="文本框 13">
              <a:extLst>
                <a:ext uri="{FF2B5EF4-FFF2-40B4-BE49-F238E27FC236}">
                  <a16:creationId xmlns:a16="http://schemas.microsoft.com/office/drawing/2014/main" id="{BEB1434C-DC76-1149-0FC9-319BE8F1151D}"/>
                </a:ext>
              </a:extLst>
            </p:cNvPr>
            <p:cNvSpPr txBox="1"/>
            <p:nvPr/>
          </p:nvSpPr>
          <p:spPr>
            <a:xfrm>
              <a:off x="2983308" y="2770035"/>
              <a:ext cx="2453483" cy="523220"/>
            </a:xfrm>
            <a:prstGeom prst="rect">
              <a:avLst/>
            </a:prstGeom>
            <a:noFill/>
          </p:spPr>
          <p:txBody>
            <a:bodyPr wrap="square" rtlCol="0">
              <a:spAutoFit/>
            </a:bodyPr>
            <a:lstStyle/>
            <a:p>
              <a:r>
                <a:rPr lang="en-US" altLang="zh-CN" sz="1400" dirty="0"/>
                <a:t>Skeleton of the fish obtained by feature extraction</a:t>
              </a:r>
              <a:endParaRPr lang="zh-CN" altLang="en-US" sz="1400" dirty="0"/>
            </a:p>
          </p:txBody>
        </p:sp>
        <p:sp>
          <p:nvSpPr>
            <p:cNvPr id="15" name="文本框 14">
              <a:extLst>
                <a:ext uri="{FF2B5EF4-FFF2-40B4-BE49-F238E27FC236}">
                  <a16:creationId xmlns:a16="http://schemas.microsoft.com/office/drawing/2014/main" id="{3225831D-C3E0-FDDE-7B35-3AED0A564A02}"/>
                </a:ext>
              </a:extLst>
            </p:cNvPr>
            <p:cNvSpPr txBox="1"/>
            <p:nvPr/>
          </p:nvSpPr>
          <p:spPr>
            <a:xfrm>
              <a:off x="601506" y="6063290"/>
              <a:ext cx="4920111" cy="307777"/>
            </a:xfrm>
            <a:prstGeom prst="rect">
              <a:avLst/>
            </a:prstGeom>
            <a:noFill/>
          </p:spPr>
          <p:txBody>
            <a:bodyPr wrap="square" rtlCol="0">
              <a:spAutoFit/>
            </a:bodyPr>
            <a:lstStyle/>
            <a:p>
              <a:r>
                <a:rPr lang="en-US" altLang="zh-CN" sz="1400" dirty="0"/>
                <a:t>Different charts obtained by curve expansion algorithm</a:t>
              </a:r>
              <a:endParaRPr lang="zh-CN" altLang="en-US" sz="1400" dirty="0"/>
            </a:p>
          </p:txBody>
        </p:sp>
        <p:sp>
          <p:nvSpPr>
            <p:cNvPr id="16" name="文本框 15">
              <a:extLst>
                <a:ext uri="{FF2B5EF4-FFF2-40B4-BE49-F238E27FC236}">
                  <a16:creationId xmlns:a16="http://schemas.microsoft.com/office/drawing/2014/main" id="{BA6941F6-AE6C-57ED-A34F-7E4FE559954D}"/>
                </a:ext>
              </a:extLst>
            </p:cNvPr>
            <p:cNvSpPr txBox="1"/>
            <p:nvPr/>
          </p:nvSpPr>
          <p:spPr>
            <a:xfrm>
              <a:off x="9154889" y="5090230"/>
              <a:ext cx="2165009" cy="738664"/>
            </a:xfrm>
            <a:prstGeom prst="rect">
              <a:avLst/>
            </a:prstGeom>
            <a:noFill/>
          </p:spPr>
          <p:txBody>
            <a:bodyPr wrap="square" rtlCol="0">
              <a:spAutoFit/>
            </a:bodyPr>
            <a:lstStyle/>
            <a:p>
              <a:r>
                <a:rPr lang="en-US" altLang="zh-CN" sz="1400" dirty="0"/>
                <a:t>Projections of the charts respectively of the fish on 2d surface</a:t>
              </a:r>
              <a:endParaRPr lang="zh-CN" altLang="en-US" sz="1400" dirty="0"/>
            </a:p>
          </p:txBody>
        </p:sp>
      </p:grpSp>
    </p:spTree>
    <p:extLst>
      <p:ext uri="{BB962C8B-B14F-4D97-AF65-F5344CB8AC3E}">
        <p14:creationId xmlns:p14="http://schemas.microsoft.com/office/powerpoint/2010/main" val="428223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0F84C-93EB-8E6B-50E1-6B1CDBB6731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FE9429-56B9-F4D6-6B3A-B40545D0523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F8D803E-87A6-33CC-C23E-85DD809B8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163361">
            <a:off x="1711753" y="1478455"/>
            <a:ext cx="4162425" cy="4371975"/>
          </a:xfrm>
          <a:prstGeom prst="rect">
            <a:avLst/>
          </a:prstGeom>
        </p:spPr>
      </p:pic>
      <p:pic>
        <p:nvPicPr>
          <p:cNvPr id="5" name="图片 4">
            <a:extLst>
              <a:ext uri="{FF2B5EF4-FFF2-40B4-BE49-F238E27FC236}">
                <a16:creationId xmlns:a16="http://schemas.microsoft.com/office/drawing/2014/main" id="{2924285A-DE2F-4B9A-F6A7-FF097C7EA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856152">
            <a:off x="6498495" y="1955109"/>
            <a:ext cx="4276725" cy="3895725"/>
          </a:xfrm>
          <a:prstGeom prst="rect">
            <a:avLst/>
          </a:prstGeom>
        </p:spPr>
      </p:pic>
    </p:spTree>
    <p:extLst>
      <p:ext uri="{BB962C8B-B14F-4D97-AF65-F5344CB8AC3E}">
        <p14:creationId xmlns:p14="http://schemas.microsoft.com/office/powerpoint/2010/main" val="3498400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85D54-183F-DA17-3673-2420BCC1ECA2}"/>
              </a:ext>
            </a:extLst>
          </p:cNvPr>
          <p:cNvSpPr>
            <a:spLocks noGrp="1"/>
          </p:cNvSpPr>
          <p:nvPr>
            <p:ph type="title"/>
          </p:nvPr>
        </p:nvSpPr>
        <p:spPr/>
        <p:txBody>
          <a:bodyPr/>
          <a:lstStyle/>
          <a:p>
            <a:endParaRPr lang="zh-CN" altLang="en-US"/>
          </a:p>
        </p:txBody>
      </p:sp>
      <p:pic>
        <p:nvPicPr>
          <p:cNvPr id="13" name="图片 12">
            <a:extLst>
              <a:ext uri="{FF2B5EF4-FFF2-40B4-BE49-F238E27FC236}">
                <a16:creationId xmlns:a16="http://schemas.microsoft.com/office/drawing/2014/main" id="{1303F969-5CFC-CA6A-B286-CC20545E7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347" y="1146289"/>
            <a:ext cx="4507804" cy="4896752"/>
          </a:xfrm>
          <a:prstGeom prst="rect">
            <a:avLst/>
          </a:prstGeom>
        </p:spPr>
      </p:pic>
      <p:pic>
        <p:nvPicPr>
          <p:cNvPr id="17" name="图片 16">
            <a:extLst>
              <a:ext uri="{FF2B5EF4-FFF2-40B4-BE49-F238E27FC236}">
                <a16:creationId xmlns:a16="http://schemas.microsoft.com/office/drawing/2014/main" id="{09B44C12-BE3D-117B-0A93-C6B2DC3B2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978" y="1394390"/>
            <a:ext cx="4248150" cy="4400550"/>
          </a:xfrm>
          <a:prstGeom prst="rect">
            <a:avLst/>
          </a:prstGeom>
        </p:spPr>
      </p:pic>
    </p:spTree>
    <p:extLst>
      <p:ext uri="{BB962C8B-B14F-4D97-AF65-F5344CB8AC3E}">
        <p14:creationId xmlns:p14="http://schemas.microsoft.com/office/powerpoint/2010/main" val="3008356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A572D-C027-2F90-E3D8-49F74F3C1E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9B5577-2E3E-030D-C846-F520E55CE0C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4E96845-4A50-32C3-951F-33F239274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180" y="3689694"/>
            <a:ext cx="3303239" cy="2588641"/>
          </a:xfrm>
          <a:prstGeom prst="rect">
            <a:avLst/>
          </a:prstGeom>
        </p:spPr>
      </p:pic>
      <p:pic>
        <p:nvPicPr>
          <p:cNvPr id="5" name="图片 4">
            <a:extLst>
              <a:ext uri="{FF2B5EF4-FFF2-40B4-BE49-F238E27FC236}">
                <a16:creationId xmlns:a16="http://schemas.microsoft.com/office/drawing/2014/main" id="{86859C68-8119-90AA-EB53-706ABF2B7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587" y="3780431"/>
            <a:ext cx="3303239" cy="2497904"/>
          </a:xfrm>
          <a:prstGeom prst="rect">
            <a:avLst/>
          </a:prstGeom>
        </p:spPr>
      </p:pic>
      <p:pic>
        <p:nvPicPr>
          <p:cNvPr id="6" name="图片 5">
            <a:extLst>
              <a:ext uri="{FF2B5EF4-FFF2-40B4-BE49-F238E27FC236}">
                <a16:creationId xmlns:a16="http://schemas.microsoft.com/office/drawing/2014/main" id="{7CE61CDC-8D7A-1DBA-F770-853DA1648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678" y="923807"/>
            <a:ext cx="3735362" cy="2826897"/>
          </a:xfrm>
          <a:prstGeom prst="rect">
            <a:avLst/>
          </a:prstGeom>
        </p:spPr>
      </p:pic>
      <p:pic>
        <p:nvPicPr>
          <p:cNvPr id="7" name="图片 6">
            <a:extLst>
              <a:ext uri="{FF2B5EF4-FFF2-40B4-BE49-F238E27FC236}">
                <a16:creationId xmlns:a16="http://schemas.microsoft.com/office/drawing/2014/main" id="{17A37790-D3A4-8842-05F9-74EBCB09C1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4125" y="951719"/>
            <a:ext cx="3735363" cy="2771071"/>
          </a:xfrm>
          <a:prstGeom prst="rect">
            <a:avLst/>
          </a:prstGeom>
        </p:spPr>
      </p:pic>
      <p:pic>
        <p:nvPicPr>
          <p:cNvPr id="8" name="图片 7">
            <a:extLst>
              <a:ext uri="{FF2B5EF4-FFF2-40B4-BE49-F238E27FC236}">
                <a16:creationId xmlns:a16="http://schemas.microsoft.com/office/drawing/2014/main" id="{A63D6082-A3EF-1F67-5D34-4C393F4BF8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512" y="927400"/>
            <a:ext cx="3428659" cy="2692205"/>
          </a:xfrm>
          <a:prstGeom prst="rect">
            <a:avLst/>
          </a:prstGeom>
        </p:spPr>
      </p:pic>
    </p:spTree>
    <p:extLst>
      <p:ext uri="{BB962C8B-B14F-4D97-AF65-F5344CB8AC3E}">
        <p14:creationId xmlns:p14="http://schemas.microsoft.com/office/powerpoint/2010/main" val="1736680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3ED661-52D7-F755-0853-052D565F4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187" y="862012"/>
            <a:ext cx="6858000" cy="5133975"/>
          </a:xfrm>
          <a:prstGeom prst="rect">
            <a:avLst/>
          </a:prstGeom>
        </p:spPr>
      </p:pic>
    </p:spTree>
    <p:extLst>
      <p:ext uri="{BB962C8B-B14F-4D97-AF65-F5344CB8AC3E}">
        <p14:creationId xmlns:p14="http://schemas.microsoft.com/office/powerpoint/2010/main" val="419484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569BB-A699-8086-7AD7-8934567A78F3}"/>
              </a:ext>
            </a:extLst>
          </p:cNvPr>
          <p:cNvSpPr>
            <a:spLocks noGrp="1"/>
          </p:cNvSpPr>
          <p:nvPr>
            <p:ph type="title"/>
          </p:nvPr>
        </p:nvSpPr>
        <p:spPr/>
        <p:txBody>
          <a:bodyPr/>
          <a:lstStyle/>
          <a:p>
            <a:r>
              <a:rPr lang="en-US" altLang="zh-CN" dirty="0"/>
              <a:t>Source</a:t>
            </a:r>
            <a:endParaRPr lang="zh-CN" altLang="en-US" dirty="0"/>
          </a:p>
        </p:txBody>
      </p:sp>
      <p:sp>
        <p:nvSpPr>
          <p:cNvPr id="3" name="内容占位符 2">
            <a:extLst>
              <a:ext uri="{FF2B5EF4-FFF2-40B4-BE49-F238E27FC236}">
                <a16:creationId xmlns:a16="http://schemas.microsoft.com/office/drawing/2014/main" id="{A073695E-BC42-611E-1CDC-FBAF123A99D5}"/>
              </a:ext>
            </a:extLst>
          </p:cNvPr>
          <p:cNvSpPr>
            <a:spLocks noGrp="1"/>
          </p:cNvSpPr>
          <p:nvPr>
            <p:ph idx="1"/>
          </p:nvPr>
        </p:nvSpPr>
        <p:spPr/>
        <p:txBody>
          <a:bodyPr>
            <a:normAutofit lnSpcReduction="10000"/>
          </a:bodyPr>
          <a:lstStyle/>
          <a:p>
            <a:r>
              <a:rPr lang="en-US" altLang="zh-CN" dirty="0"/>
              <a:t>1. Lévy B, </a:t>
            </a:r>
            <a:r>
              <a:rPr lang="en-US" altLang="zh-CN" dirty="0" err="1"/>
              <a:t>Petitjean</a:t>
            </a:r>
            <a:r>
              <a:rPr lang="en-US" altLang="zh-CN" dirty="0"/>
              <a:t> S, Ray N, et al. Least squares conformal maps for automatic texture atlas generation[J]. ACM transactions on graphics (TOG), 2002, 21(3): 362-371.</a:t>
            </a:r>
          </a:p>
          <a:p>
            <a:endParaRPr lang="en-US" altLang="zh-CN" dirty="0"/>
          </a:p>
          <a:p>
            <a:r>
              <a:rPr lang="en-US" altLang="zh-CN" dirty="0"/>
              <a:t>2. Floater M S, </a:t>
            </a:r>
            <a:r>
              <a:rPr lang="en-US" altLang="zh-CN" dirty="0" err="1"/>
              <a:t>Hormann</a:t>
            </a:r>
            <a:r>
              <a:rPr lang="en-US" altLang="zh-CN" dirty="0"/>
              <a:t> K. Surface parameterization: a tutorial and survey[J]. Advances in multiresolution for geometric modelling, 2005: 157-186.</a:t>
            </a:r>
          </a:p>
          <a:p>
            <a:endParaRPr lang="en-US" altLang="zh-CN" dirty="0"/>
          </a:p>
          <a:p>
            <a:r>
              <a:rPr lang="en-US" altLang="zh-CN" dirty="0"/>
              <a:t>3. </a:t>
            </a:r>
            <a:r>
              <a:rPr lang="en-US" altLang="zh-CN" dirty="0" err="1"/>
              <a:t>Hormann</a:t>
            </a:r>
            <a:r>
              <a:rPr lang="en-US" altLang="zh-CN" dirty="0"/>
              <a:t> K, Lévy B, Sheffer A. Mesh parameterization: Theory and practice[J]. 2007.</a:t>
            </a:r>
            <a:endParaRPr lang="zh-CN" altLang="en-US" dirty="0"/>
          </a:p>
        </p:txBody>
      </p:sp>
    </p:spTree>
    <p:extLst>
      <p:ext uri="{BB962C8B-B14F-4D97-AF65-F5344CB8AC3E}">
        <p14:creationId xmlns:p14="http://schemas.microsoft.com/office/powerpoint/2010/main" val="4007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54870-9C9A-4B40-D7C3-F6260A4E72C6}"/>
              </a:ext>
            </a:extLst>
          </p:cNvPr>
          <p:cNvSpPr>
            <a:spLocks noGrp="1"/>
          </p:cNvSpPr>
          <p:nvPr>
            <p:ph type="title"/>
          </p:nvPr>
        </p:nvSpPr>
        <p:spPr/>
        <p:txBody>
          <a:bodyPr/>
          <a:lstStyle/>
          <a:p>
            <a:r>
              <a:rPr lang="en-US" altLang="zh-CN" dirty="0"/>
              <a:t>Procedure</a:t>
            </a:r>
            <a:endParaRPr lang="zh-CN" altLang="en-US" dirty="0"/>
          </a:p>
        </p:txBody>
      </p:sp>
      <p:sp>
        <p:nvSpPr>
          <p:cNvPr id="3" name="内容占位符 2">
            <a:extLst>
              <a:ext uri="{FF2B5EF4-FFF2-40B4-BE49-F238E27FC236}">
                <a16:creationId xmlns:a16="http://schemas.microsoft.com/office/drawing/2014/main" id="{9F1453AB-EFD8-515A-9F91-B7FE05810C8F}"/>
              </a:ext>
            </a:extLst>
          </p:cNvPr>
          <p:cNvSpPr>
            <a:spLocks noGrp="1"/>
          </p:cNvSpPr>
          <p:nvPr>
            <p:ph idx="1"/>
          </p:nvPr>
        </p:nvSpPr>
        <p:spPr/>
        <p:txBody>
          <a:bodyPr>
            <a:normAutofit fontScale="92500" lnSpcReduction="10000"/>
          </a:bodyPr>
          <a:lstStyle/>
          <a:p>
            <a:r>
              <a:rPr lang="en-US" altLang="zh-CN" dirty="0"/>
              <a:t>Segmentation: We try to divide the 3d object into several components, each of which is isometric to a disk.</a:t>
            </a:r>
          </a:p>
          <a:p>
            <a:endParaRPr lang="en-US" altLang="zh-CN" dirty="0"/>
          </a:p>
          <a:p>
            <a:r>
              <a:rPr lang="en-US" altLang="zh-CN" dirty="0"/>
              <a:t>Parameterization: For each component, we have implemented the algorithm to project the 3d meshes on to a plane by solving linear equations. </a:t>
            </a:r>
          </a:p>
          <a:p>
            <a:endParaRPr lang="en-US" altLang="zh-CN" dirty="0"/>
          </a:p>
          <a:p>
            <a:r>
              <a:rPr lang="en-US" altLang="zh-CN" dirty="0"/>
              <a:t>Packing: After we have calculated the 2d projection of each components in their own coordinate system, we then tried to unify these meshes into one general coordinate system and then put in on a plane.</a:t>
            </a:r>
            <a:endParaRPr lang="zh-CN" altLang="en-US" dirty="0"/>
          </a:p>
        </p:txBody>
      </p:sp>
    </p:spTree>
    <p:extLst>
      <p:ext uri="{BB962C8B-B14F-4D97-AF65-F5344CB8AC3E}">
        <p14:creationId xmlns:p14="http://schemas.microsoft.com/office/powerpoint/2010/main" val="46914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440AA-ADE6-21C9-14C6-CBBA27E90D87}"/>
              </a:ext>
            </a:extLst>
          </p:cNvPr>
          <p:cNvSpPr>
            <a:spLocks noGrp="1"/>
          </p:cNvSpPr>
          <p:nvPr>
            <p:ph type="title"/>
          </p:nvPr>
        </p:nvSpPr>
        <p:spPr/>
        <p:txBody>
          <a:bodyPr/>
          <a:lstStyle/>
          <a:p>
            <a:r>
              <a:rPr lang="en-US" altLang="zh-CN" dirty="0"/>
              <a:t>Parameterization</a:t>
            </a:r>
            <a:endParaRPr lang="zh-CN" altLang="en-US" dirty="0"/>
          </a:p>
        </p:txBody>
      </p:sp>
      <p:sp>
        <p:nvSpPr>
          <p:cNvPr id="4" name="等腰三角形 3">
            <a:extLst>
              <a:ext uri="{FF2B5EF4-FFF2-40B4-BE49-F238E27FC236}">
                <a16:creationId xmlns:a16="http://schemas.microsoft.com/office/drawing/2014/main" id="{0A990866-88F1-00E5-E806-93558DE64F06}"/>
              </a:ext>
            </a:extLst>
          </p:cNvPr>
          <p:cNvSpPr/>
          <p:nvPr/>
        </p:nvSpPr>
        <p:spPr>
          <a:xfrm rot="14791984">
            <a:off x="2203530" y="2390816"/>
            <a:ext cx="1321731" cy="3140216"/>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3D13B2B-708F-91DA-1399-2595CF57E756}"/>
              </a:ext>
            </a:extLst>
          </p:cNvPr>
          <p:cNvSpPr txBox="1"/>
          <p:nvPr/>
        </p:nvSpPr>
        <p:spPr>
          <a:xfrm>
            <a:off x="4811650" y="3869484"/>
            <a:ext cx="312906" cy="369332"/>
          </a:xfrm>
          <a:prstGeom prst="rect">
            <a:avLst/>
          </a:prstGeom>
          <a:noFill/>
        </p:spPr>
        <p:txBody>
          <a:bodyPr wrap="none" rtlCol="0">
            <a:spAutoFit/>
          </a:bodyPr>
          <a:lstStyle/>
          <a:p>
            <a:r>
              <a:rPr lang="en-US" altLang="zh-CN" dirty="0"/>
              <a:t>B</a:t>
            </a:r>
            <a:endParaRPr lang="zh-CN" altLang="en-US" dirty="0"/>
          </a:p>
        </p:txBody>
      </p:sp>
      <p:sp>
        <p:nvSpPr>
          <p:cNvPr id="6" name="文本框 5">
            <a:extLst>
              <a:ext uri="{FF2B5EF4-FFF2-40B4-BE49-F238E27FC236}">
                <a16:creationId xmlns:a16="http://schemas.microsoft.com/office/drawing/2014/main" id="{279907CD-1E5F-BB7F-55D8-9F135BF41742}"/>
              </a:ext>
            </a:extLst>
          </p:cNvPr>
          <p:cNvSpPr txBox="1"/>
          <p:nvPr/>
        </p:nvSpPr>
        <p:spPr>
          <a:xfrm>
            <a:off x="1261409" y="4823046"/>
            <a:ext cx="332142" cy="369332"/>
          </a:xfrm>
          <a:prstGeom prst="rect">
            <a:avLst/>
          </a:prstGeom>
          <a:noFill/>
        </p:spPr>
        <p:txBody>
          <a:bodyPr wrap="none" rtlCol="0">
            <a:spAutoFit/>
          </a:bodyPr>
          <a:lstStyle/>
          <a:p>
            <a:r>
              <a:rPr lang="en-US" altLang="zh-CN" dirty="0"/>
              <a:t>A</a:t>
            </a:r>
            <a:endParaRPr lang="zh-CN" altLang="en-US" dirty="0"/>
          </a:p>
        </p:txBody>
      </p:sp>
      <p:sp>
        <p:nvSpPr>
          <p:cNvPr id="7" name="文本框 6">
            <a:extLst>
              <a:ext uri="{FF2B5EF4-FFF2-40B4-BE49-F238E27FC236}">
                <a16:creationId xmlns:a16="http://schemas.microsoft.com/office/drawing/2014/main" id="{5809AE4A-FF29-18CC-5B1C-2BBCDF36472D}"/>
              </a:ext>
            </a:extLst>
          </p:cNvPr>
          <p:cNvSpPr txBox="1"/>
          <p:nvPr/>
        </p:nvSpPr>
        <p:spPr>
          <a:xfrm>
            <a:off x="3971975" y="2040653"/>
            <a:ext cx="332142" cy="369332"/>
          </a:xfrm>
          <a:prstGeom prst="rect">
            <a:avLst/>
          </a:prstGeom>
          <a:noFill/>
        </p:spPr>
        <p:txBody>
          <a:bodyPr wrap="none" rtlCol="0">
            <a:spAutoFit/>
          </a:bodyPr>
          <a:lstStyle/>
          <a:p>
            <a:r>
              <a:rPr lang="en-US" altLang="zh-CN" dirty="0"/>
              <a:t>C</a:t>
            </a:r>
            <a:endParaRPr lang="zh-CN" altLang="en-US" dirty="0"/>
          </a:p>
        </p:txBody>
      </p:sp>
      <p:cxnSp>
        <p:nvCxnSpPr>
          <p:cNvPr id="11" name="直接箭头连接符 10">
            <a:extLst>
              <a:ext uri="{FF2B5EF4-FFF2-40B4-BE49-F238E27FC236}">
                <a16:creationId xmlns:a16="http://schemas.microsoft.com/office/drawing/2014/main" id="{AA12249E-4F1D-601F-C1CD-6774BB7E0BD9}"/>
              </a:ext>
            </a:extLst>
          </p:cNvPr>
          <p:cNvCxnSpPr>
            <a:stCxn id="4" idx="0"/>
            <a:endCxn id="4" idx="2"/>
          </p:cNvCxnSpPr>
          <p:nvPr/>
        </p:nvCxnSpPr>
        <p:spPr>
          <a:xfrm flipV="1">
            <a:off x="1424151" y="3941881"/>
            <a:ext cx="3143659" cy="644291"/>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A6F613FE-C8B3-237C-D8C8-2AB9548E8B2A}"/>
              </a:ext>
            </a:extLst>
          </p:cNvPr>
          <p:cNvCxnSpPr>
            <a:cxnSpLocks/>
          </p:cNvCxnSpPr>
          <p:nvPr/>
        </p:nvCxnSpPr>
        <p:spPr>
          <a:xfrm flipH="1" flipV="1">
            <a:off x="1116021" y="3335675"/>
            <a:ext cx="308129" cy="1244453"/>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FCD825A3-03A1-8741-2E8B-579808312578}"/>
              </a:ext>
            </a:extLst>
          </p:cNvPr>
          <p:cNvCxnSpPr>
            <a:cxnSpLocks/>
          </p:cNvCxnSpPr>
          <p:nvPr/>
        </p:nvCxnSpPr>
        <p:spPr>
          <a:xfrm flipV="1">
            <a:off x="1424150" y="2723426"/>
            <a:ext cx="0" cy="1856702"/>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D71949A-7B01-293E-ACE7-60EA7997EAC1}"/>
                  </a:ext>
                </a:extLst>
              </p:cNvPr>
              <p:cNvSpPr txBox="1"/>
              <p:nvPr/>
            </p:nvSpPr>
            <p:spPr>
              <a:xfrm>
                <a:off x="1401447" y="2525761"/>
                <a:ext cx="3842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dirty="0" smtClean="0">
                              <a:solidFill>
                                <a:srgbClr val="836967"/>
                              </a:solidFill>
                              <a:latin typeface="Cambria Math" panose="02040503050406030204" pitchFamily="18" charset="0"/>
                            </a:rPr>
                          </m:ctrlPr>
                        </m:accPr>
                        <m:e>
                          <m:r>
                            <a:rPr lang="en-US" altLang="zh-CN" i="1" dirty="0" smtClean="0">
                              <a:latin typeface="Cambria Math" panose="02040503050406030204" pitchFamily="18" charset="0"/>
                            </a:rPr>
                            <m:t>𝑛</m:t>
                          </m:r>
                        </m:e>
                      </m:acc>
                    </m:oMath>
                  </m:oMathPara>
                </a14:m>
                <a:endParaRPr lang="zh-CN" altLang="en-US" dirty="0"/>
              </a:p>
            </p:txBody>
          </p:sp>
        </mc:Choice>
        <mc:Fallback xmlns="">
          <p:sp>
            <p:nvSpPr>
              <p:cNvPr id="16" name="文本框 15">
                <a:extLst>
                  <a:ext uri="{FF2B5EF4-FFF2-40B4-BE49-F238E27FC236}">
                    <a16:creationId xmlns:a16="http://schemas.microsoft.com/office/drawing/2014/main" id="{5D71949A-7B01-293E-ACE7-60EA7997EAC1}"/>
                  </a:ext>
                </a:extLst>
              </p:cNvPr>
              <p:cNvSpPr txBox="1">
                <a:spLocks noRot="1" noChangeAspect="1" noMove="1" noResize="1" noEditPoints="1" noAdjustHandles="1" noChangeArrowheads="1" noChangeShapeType="1" noTextEdit="1"/>
              </p:cNvSpPr>
              <p:nvPr/>
            </p:nvSpPr>
            <p:spPr>
              <a:xfrm>
                <a:off x="1401447" y="2525761"/>
                <a:ext cx="384208" cy="369332"/>
              </a:xfrm>
              <a:prstGeom prst="rect">
                <a:avLst/>
              </a:prstGeom>
              <a:blipFill>
                <a:blip r:embed="rId2"/>
                <a:stretch>
                  <a:fillRect/>
                </a:stretch>
              </a:blipFill>
            </p:spPr>
            <p:txBody>
              <a:bodyPr/>
              <a:lstStyle/>
              <a:p>
                <a:r>
                  <a:rPr lang="zh-CN" altLang="en-US">
                    <a:noFill/>
                  </a:rPr>
                  <a:t> </a:t>
                </a:r>
              </a:p>
            </p:txBody>
          </p:sp>
        </mc:Fallback>
      </mc:AlternateContent>
      <p:sp>
        <p:nvSpPr>
          <p:cNvPr id="17" name="箭头: 下 16">
            <a:extLst>
              <a:ext uri="{FF2B5EF4-FFF2-40B4-BE49-F238E27FC236}">
                <a16:creationId xmlns:a16="http://schemas.microsoft.com/office/drawing/2014/main" id="{1F23B8CA-5217-02C1-C07A-EEDC6AF61BEC}"/>
              </a:ext>
            </a:extLst>
          </p:cNvPr>
          <p:cNvSpPr/>
          <p:nvPr/>
        </p:nvSpPr>
        <p:spPr>
          <a:xfrm rot="16200000">
            <a:off x="6147964" y="2846022"/>
            <a:ext cx="721360" cy="132556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A0F55908-BF12-879C-4D2B-C3E6971667CF}"/>
              </a:ext>
            </a:extLst>
          </p:cNvPr>
          <p:cNvSpPr/>
          <p:nvPr/>
        </p:nvSpPr>
        <p:spPr>
          <a:xfrm rot="15099161">
            <a:off x="7988012" y="2748883"/>
            <a:ext cx="1792175" cy="2845642"/>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25AE647-7D44-A471-0502-9D42DA2774AE}"/>
                  </a:ext>
                </a:extLst>
              </p:cNvPr>
              <p:cNvSpPr txBox="1"/>
              <p:nvPr/>
            </p:nvSpPr>
            <p:spPr>
              <a:xfrm>
                <a:off x="2988808" y="4427610"/>
                <a:ext cx="2716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rgbClr val="836967"/>
                              </a:solidFill>
                              <a:latin typeface="Cambria Math" panose="02040503050406030204" pitchFamily="18" charset="0"/>
                            </a:rPr>
                          </m:ctrlPr>
                        </m:acc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1</m:t>
                              </m:r>
                            </m:sub>
                          </m:sSub>
                        </m:e>
                      </m:acc>
                    </m:oMath>
                  </m:oMathPara>
                </a14:m>
                <a:endParaRPr lang="zh-CN" altLang="en-US" dirty="0"/>
              </a:p>
            </p:txBody>
          </p:sp>
        </mc:Choice>
        <mc:Fallback xmlns="">
          <p:sp>
            <p:nvSpPr>
              <p:cNvPr id="20" name="文本框 19">
                <a:extLst>
                  <a:ext uri="{FF2B5EF4-FFF2-40B4-BE49-F238E27FC236}">
                    <a16:creationId xmlns:a16="http://schemas.microsoft.com/office/drawing/2014/main" id="{C25AE647-7D44-A471-0502-9D42DA2774AE}"/>
                  </a:ext>
                </a:extLst>
              </p:cNvPr>
              <p:cNvSpPr txBox="1">
                <a:spLocks noRot="1" noChangeAspect="1" noMove="1" noResize="1" noEditPoints="1" noAdjustHandles="1" noChangeArrowheads="1" noChangeShapeType="1" noTextEdit="1"/>
              </p:cNvSpPr>
              <p:nvPr/>
            </p:nvSpPr>
            <p:spPr>
              <a:xfrm>
                <a:off x="2988808" y="4427610"/>
                <a:ext cx="271613" cy="276999"/>
              </a:xfrm>
              <a:prstGeom prst="rect">
                <a:avLst/>
              </a:prstGeom>
              <a:blipFill>
                <a:blip r:embed="rId3"/>
                <a:stretch>
                  <a:fillRect l="-11111" r="-6667"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F659A2C-0115-8AEB-7E31-E6C211AD1032}"/>
                  </a:ext>
                </a:extLst>
              </p:cNvPr>
              <p:cNvSpPr txBox="1"/>
              <p:nvPr/>
            </p:nvSpPr>
            <p:spPr>
              <a:xfrm>
                <a:off x="791033" y="3898341"/>
                <a:ext cx="2769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solidFill>
                                <a:srgbClr val="836967"/>
                              </a:solidFill>
                              <a:latin typeface="Cambria Math" panose="02040503050406030204" pitchFamily="18" charset="0"/>
                            </a:rPr>
                          </m:ctrlPr>
                        </m:acc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𝑒</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21" name="文本框 20">
                <a:extLst>
                  <a:ext uri="{FF2B5EF4-FFF2-40B4-BE49-F238E27FC236}">
                    <a16:creationId xmlns:a16="http://schemas.microsoft.com/office/drawing/2014/main" id="{3F659A2C-0115-8AEB-7E31-E6C211AD1032}"/>
                  </a:ext>
                </a:extLst>
              </p:cNvPr>
              <p:cNvSpPr txBox="1">
                <a:spLocks noRot="1" noChangeAspect="1" noMove="1" noResize="1" noEditPoints="1" noAdjustHandles="1" noChangeArrowheads="1" noChangeShapeType="1" noTextEdit="1"/>
              </p:cNvSpPr>
              <p:nvPr/>
            </p:nvSpPr>
            <p:spPr>
              <a:xfrm>
                <a:off x="791033" y="3898341"/>
                <a:ext cx="276934" cy="276999"/>
              </a:xfrm>
              <a:prstGeom prst="rect">
                <a:avLst/>
              </a:prstGeom>
              <a:blipFill>
                <a:blip r:embed="rId4"/>
                <a:stretch>
                  <a:fillRect l="-11111" r="-6667" b="-15217"/>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7C8B1C76-01EE-DED4-6412-F4B037CAC9CB}"/>
              </a:ext>
            </a:extLst>
          </p:cNvPr>
          <p:cNvSpPr txBox="1"/>
          <p:nvPr/>
        </p:nvSpPr>
        <p:spPr>
          <a:xfrm>
            <a:off x="7034433" y="4638909"/>
            <a:ext cx="614271" cy="369332"/>
          </a:xfrm>
          <a:prstGeom prst="rect">
            <a:avLst/>
          </a:prstGeom>
          <a:noFill/>
        </p:spPr>
        <p:txBody>
          <a:bodyPr wrap="none" rtlCol="0">
            <a:spAutoFit/>
          </a:bodyPr>
          <a:lstStyle/>
          <a:p>
            <a:r>
              <a:rPr lang="en-US" altLang="zh-CN" dirty="0"/>
              <a:t>(0,0)</a:t>
            </a:r>
            <a:endParaRPr lang="zh-CN" altLang="en-US" dirty="0"/>
          </a:p>
        </p:txBody>
      </p:sp>
      <p:sp>
        <p:nvSpPr>
          <p:cNvPr id="24" name="文本框 23">
            <a:extLst>
              <a:ext uri="{FF2B5EF4-FFF2-40B4-BE49-F238E27FC236}">
                <a16:creationId xmlns:a16="http://schemas.microsoft.com/office/drawing/2014/main" id="{8E2769AD-1F5A-AD4C-874C-410B45145BD2}"/>
              </a:ext>
            </a:extLst>
          </p:cNvPr>
          <p:cNvSpPr txBox="1"/>
          <p:nvPr/>
        </p:nvSpPr>
        <p:spPr>
          <a:xfrm>
            <a:off x="10431100" y="4580128"/>
            <a:ext cx="715260" cy="369332"/>
          </a:xfrm>
          <a:prstGeom prst="rect">
            <a:avLst/>
          </a:prstGeom>
          <a:noFill/>
        </p:spPr>
        <p:txBody>
          <a:bodyPr wrap="none" rtlCol="0">
            <a:spAutoFit/>
          </a:bodyPr>
          <a:lstStyle/>
          <a:p>
            <a:r>
              <a:rPr lang="en-US" altLang="zh-CN" dirty="0"/>
              <a:t>(x1,0)</a:t>
            </a:r>
            <a:endParaRPr lang="zh-CN" altLang="en-US" dirty="0"/>
          </a:p>
        </p:txBody>
      </p:sp>
      <p:sp>
        <p:nvSpPr>
          <p:cNvPr id="25" name="文本框 24">
            <a:extLst>
              <a:ext uri="{FF2B5EF4-FFF2-40B4-BE49-F238E27FC236}">
                <a16:creationId xmlns:a16="http://schemas.microsoft.com/office/drawing/2014/main" id="{E1C530BB-B750-E0C8-173C-59EE2C8BC495}"/>
              </a:ext>
            </a:extLst>
          </p:cNvPr>
          <p:cNvSpPr txBox="1"/>
          <p:nvPr/>
        </p:nvSpPr>
        <p:spPr>
          <a:xfrm>
            <a:off x="9682619" y="2409985"/>
            <a:ext cx="822661" cy="369332"/>
          </a:xfrm>
          <a:prstGeom prst="rect">
            <a:avLst/>
          </a:prstGeom>
          <a:noFill/>
        </p:spPr>
        <p:txBody>
          <a:bodyPr wrap="none" rtlCol="0">
            <a:spAutoFit/>
          </a:bodyPr>
          <a:lstStyle/>
          <a:p>
            <a:r>
              <a:rPr lang="en-US" altLang="zh-CN" dirty="0"/>
              <a:t>(x2,y2)</a:t>
            </a:r>
            <a:endParaRPr lang="zh-CN" altLang="en-US" dirty="0"/>
          </a:p>
        </p:txBody>
      </p:sp>
    </p:spTree>
    <p:extLst>
      <p:ext uri="{BB962C8B-B14F-4D97-AF65-F5344CB8AC3E}">
        <p14:creationId xmlns:p14="http://schemas.microsoft.com/office/powerpoint/2010/main" val="277342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DD3F07F7-1E95-F1B8-17D2-041CDF02CBD2}"/>
              </a:ext>
            </a:extLst>
          </p:cNvPr>
          <p:cNvSpPr/>
          <p:nvPr/>
        </p:nvSpPr>
        <p:spPr>
          <a:xfrm rot="15099161">
            <a:off x="1487144" y="594963"/>
            <a:ext cx="1792175" cy="2845642"/>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5413BD7-805D-B3D8-0C09-CB5CDCBA6D95}"/>
              </a:ext>
            </a:extLst>
          </p:cNvPr>
          <p:cNvSpPr txBox="1"/>
          <p:nvPr/>
        </p:nvSpPr>
        <p:spPr>
          <a:xfrm>
            <a:off x="533565" y="2484989"/>
            <a:ext cx="614271" cy="369332"/>
          </a:xfrm>
          <a:prstGeom prst="rect">
            <a:avLst/>
          </a:prstGeom>
          <a:noFill/>
        </p:spPr>
        <p:txBody>
          <a:bodyPr wrap="none" rtlCol="0">
            <a:spAutoFit/>
          </a:bodyPr>
          <a:lstStyle/>
          <a:p>
            <a:r>
              <a:rPr lang="en-US" altLang="zh-CN" dirty="0"/>
              <a:t>(0,0)</a:t>
            </a:r>
            <a:endParaRPr lang="zh-CN" altLang="en-US" dirty="0"/>
          </a:p>
        </p:txBody>
      </p:sp>
      <p:sp>
        <p:nvSpPr>
          <p:cNvPr id="6" name="文本框 5">
            <a:extLst>
              <a:ext uri="{FF2B5EF4-FFF2-40B4-BE49-F238E27FC236}">
                <a16:creationId xmlns:a16="http://schemas.microsoft.com/office/drawing/2014/main" id="{7BBE450E-809D-9D8C-B79D-D93FE52B2E6F}"/>
              </a:ext>
            </a:extLst>
          </p:cNvPr>
          <p:cNvSpPr txBox="1"/>
          <p:nvPr/>
        </p:nvSpPr>
        <p:spPr>
          <a:xfrm>
            <a:off x="3930232" y="2426208"/>
            <a:ext cx="715260" cy="369332"/>
          </a:xfrm>
          <a:prstGeom prst="rect">
            <a:avLst/>
          </a:prstGeom>
          <a:noFill/>
        </p:spPr>
        <p:txBody>
          <a:bodyPr wrap="none" rtlCol="0">
            <a:spAutoFit/>
          </a:bodyPr>
          <a:lstStyle/>
          <a:p>
            <a:r>
              <a:rPr lang="en-US" altLang="zh-CN" dirty="0"/>
              <a:t>(x1,0)</a:t>
            </a:r>
            <a:endParaRPr lang="zh-CN" altLang="en-US" dirty="0"/>
          </a:p>
        </p:txBody>
      </p:sp>
      <p:sp>
        <p:nvSpPr>
          <p:cNvPr id="7" name="文本框 6">
            <a:extLst>
              <a:ext uri="{FF2B5EF4-FFF2-40B4-BE49-F238E27FC236}">
                <a16:creationId xmlns:a16="http://schemas.microsoft.com/office/drawing/2014/main" id="{BE5A5233-0C20-06C3-3B44-CC6F319DF97A}"/>
              </a:ext>
            </a:extLst>
          </p:cNvPr>
          <p:cNvSpPr txBox="1"/>
          <p:nvPr/>
        </p:nvSpPr>
        <p:spPr>
          <a:xfrm>
            <a:off x="3181751" y="256065"/>
            <a:ext cx="822661" cy="369332"/>
          </a:xfrm>
          <a:prstGeom prst="rect">
            <a:avLst/>
          </a:prstGeom>
          <a:noFill/>
        </p:spPr>
        <p:txBody>
          <a:bodyPr wrap="none" rtlCol="0">
            <a:spAutoFit/>
          </a:bodyPr>
          <a:lstStyle/>
          <a:p>
            <a:r>
              <a:rPr lang="en-US" altLang="zh-CN" dirty="0"/>
              <a:t>(x2,y2)</a:t>
            </a:r>
            <a:endParaRPr lang="zh-CN" altLang="en-US" dirty="0"/>
          </a:p>
        </p:txBody>
      </p:sp>
      <p:sp>
        <p:nvSpPr>
          <p:cNvPr id="8" name="箭头: 下 7">
            <a:extLst>
              <a:ext uri="{FF2B5EF4-FFF2-40B4-BE49-F238E27FC236}">
                <a16:creationId xmlns:a16="http://schemas.microsoft.com/office/drawing/2014/main" id="{5D175C0A-6E1C-14B9-A35E-070874B739F0}"/>
              </a:ext>
            </a:extLst>
          </p:cNvPr>
          <p:cNvSpPr/>
          <p:nvPr/>
        </p:nvSpPr>
        <p:spPr>
          <a:xfrm rot="16200000">
            <a:off x="5735320" y="1174432"/>
            <a:ext cx="721360" cy="132556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37D381CA-B10D-7F37-003C-43D5BF6857CD}"/>
              </a:ext>
            </a:extLst>
          </p:cNvPr>
          <p:cNvSpPr/>
          <p:nvPr/>
        </p:nvSpPr>
        <p:spPr>
          <a:xfrm rot="15099161">
            <a:off x="7842781" y="906606"/>
            <a:ext cx="2262303" cy="2026307"/>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54638C6A-69E8-2FE0-BFEA-EF73C9D05DD7}"/>
              </a:ext>
            </a:extLst>
          </p:cNvPr>
          <p:cNvPicPr>
            <a:picLocks noChangeAspect="1"/>
          </p:cNvPicPr>
          <p:nvPr/>
        </p:nvPicPr>
        <p:blipFill>
          <a:blip r:embed="rId2"/>
          <a:stretch>
            <a:fillRect/>
          </a:stretch>
        </p:blipFill>
        <p:spPr>
          <a:xfrm>
            <a:off x="1900357" y="2778925"/>
            <a:ext cx="1400175" cy="533400"/>
          </a:xfrm>
          <a:prstGeom prst="rect">
            <a:avLst/>
          </a:prstGeom>
        </p:spPr>
      </p:pic>
      <p:pic>
        <p:nvPicPr>
          <p:cNvPr id="13" name="图片 12">
            <a:extLst>
              <a:ext uri="{FF2B5EF4-FFF2-40B4-BE49-F238E27FC236}">
                <a16:creationId xmlns:a16="http://schemas.microsoft.com/office/drawing/2014/main" id="{5631BCFD-6C96-1A52-5633-2726892B5ABD}"/>
              </a:ext>
            </a:extLst>
          </p:cNvPr>
          <p:cNvPicPr>
            <a:picLocks noChangeAspect="1"/>
          </p:cNvPicPr>
          <p:nvPr/>
        </p:nvPicPr>
        <p:blipFill>
          <a:blip r:embed="rId3"/>
          <a:stretch>
            <a:fillRect/>
          </a:stretch>
        </p:blipFill>
        <p:spPr>
          <a:xfrm>
            <a:off x="8408230" y="2750350"/>
            <a:ext cx="1323975" cy="590550"/>
          </a:xfrm>
          <a:prstGeom prst="rect">
            <a:avLst/>
          </a:prstGeom>
        </p:spPr>
      </p:pic>
      <p:pic>
        <p:nvPicPr>
          <p:cNvPr id="15" name="图片 14">
            <a:extLst>
              <a:ext uri="{FF2B5EF4-FFF2-40B4-BE49-F238E27FC236}">
                <a16:creationId xmlns:a16="http://schemas.microsoft.com/office/drawing/2014/main" id="{02670551-411A-806C-E0EC-2DC608805861}"/>
              </a:ext>
            </a:extLst>
          </p:cNvPr>
          <p:cNvPicPr>
            <a:picLocks noChangeAspect="1"/>
          </p:cNvPicPr>
          <p:nvPr/>
        </p:nvPicPr>
        <p:blipFill>
          <a:blip r:embed="rId4"/>
          <a:stretch>
            <a:fillRect/>
          </a:stretch>
        </p:blipFill>
        <p:spPr>
          <a:xfrm>
            <a:off x="1384908" y="3744294"/>
            <a:ext cx="1695450" cy="619125"/>
          </a:xfrm>
          <a:prstGeom prst="rect">
            <a:avLst/>
          </a:prstGeom>
        </p:spPr>
      </p:pic>
      <p:pic>
        <p:nvPicPr>
          <p:cNvPr id="17" name="图片 16">
            <a:extLst>
              <a:ext uri="{FF2B5EF4-FFF2-40B4-BE49-F238E27FC236}">
                <a16:creationId xmlns:a16="http://schemas.microsoft.com/office/drawing/2014/main" id="{3481A388-DADA-060D-61FB-75128A2094EF}"/>
              </a:ext>
            </a:extLst>
          </p:cNvPr>
          <p:cNvPicPr>
            <a:picLocks noChangeAspect="1"/>
          </p:cNvPicPr>
          <p:nvPr/>
        </p:nvPicPr>
        <p:blipFill>
          <a:blip r:embed="rId5"/>
          <a:stretch>
            <a:fillRect/>
          </a:stretch>
        </p:blipFill>
        <p:spPr>
          <a:xfrm>
            <a:off x="1271098" y="4433900"/>
            <a:ext cx="1743075" cy="828675"/>
          </a:xfrm>
          <a:prstGeom prst="rect">
            <a:avLst/>
          </a:prstGeom>
        </p:spPr>
      </p:pic>
      <p:pic>
        <p:nvPicPr>
          <p:cNvPr id="19" name="图片 18">
            <a:extLst>
              <a:ext uri="{FF2B5EF4-FFF2-40B4-BE49-F238E27FC236}">
                <a16:creationId xmlns:a16="http://schemas.microsoft.com/office/drawing/2014/main" id="{6F06CDF9-2BE3-3634-0836-DFCFC87B7C4D}"/>
              </a:ext>
            </a:extLst>
          </p:cNvPr>
          <p:cNvPicPr>
            <a:picLocks noChangeAspect="1"/>
          </p:cNvPicPr>
          <p:nvPr/>
        </p:nvPicPr>
        <p:blipFill>
          <a:blip r:embed="rId6"/>
          <a:stretch>
            <a:fillRect/>
          </a:stretch>
        </p:blipFill>
        <p:spPr>
          <a:xfrm>
            <a:off x="5598355" y="4119575"/>
            <a:ext cx="2809875" cy="609600"/>
          </a:xfrm>
          <a:prstGeom prst="rect">
            <a:avLst/>
          </a:prstGeom>
        </p:spPr>
      </p:pic>
      <p:pic>
        <p:nvPicPr>
          <p:cNvPr id="21" name="图片 20">
            <a:extLst>
              <a:ext uri="{FF2B5EF4-FFF2-40B4-BE49-F238E27FC236}">
                <a16:creationId xmlns:a16="http://schemas.microsoft.com/office/drawing/2014/main" id="{EAB80899-5E66-2924-AA29-1674C7F4B25E}"/>
              </a:ext>
            </a:extLst>
          </p:cNvPr>
          <p:cNvPicPr>
            <a:picLocks noChangeAspect="1"/>
          </p:cNvPicPr>
          <p:nvPr/>
        </p:nvPicPr>
        <p:blipFill>
          <a:blip r:embed="rId7"/>
          <a:stretch>
            <a:fillRect/>
          </a:stretch>
        </p:blipFill>
        <p:spPr>
          <a:xfrm>
            <a:off x="8408230" y="4138625"/>
            <a:ext cx="1924050" cy="590550"/>
          </a:xfrm>
          <a:prstGeom prst="rect">
            <a:avLst/>
          </a:prstGeom>
        </p:spPr>
      </p:pic>
      <p:sp>
        <p:nvSpPr>
          <p:cNvPr id="22" name="文本框 21">
            <a:extLst>
              <a:ext uri="{FF2B5EF4-FFF2-40B4-BE49-F238E27FC236}">
                <a16:creationId xmlns:a16="http://schemas.microsoft.com/office/drawing/2014/main" id="{BAE06178-0B37-777F-9A86-80BBC9F2408A}"/>
              </a:ext>
            </a:extLst>
          </p:cNvPr>
          <p:cNvSpPr txBox="1"/>
          <p:nvPr/>
        </p:nvSpPr>
        <p:spPr>
          <a:xfrm>
            <a:off x="4480741" y="4239709"/>
            <a:ext cx="1135247" cy="369332"/>
          </a:xfrm>
          <a:prstGeom prst="rect">
            <a:avLst/>
          </a:prstGeom>
          <a:noFill/>
        </p:spPr>
        <p:txBody>
          <a:bodyPr wrap="none" rtlCol="0">
            <a:spAutoFit/>
          </a:bodyPr>
          <a:lstStyle/>
          <a:p>
            <a:r>
              <a:rPr lang="en-US" altLang="zh-CN" dirty="0"/>
              <a:t>Minimize:</a:t>
            </a:r>
            <a:endParaRPr lang="zh-CN" altLang="en-US" dirty="0"/>
          </a:p>
        </p:txBody>
      </p:sp>
    </p:spTree>
    <p:extLst>
      <p:ext uri="{BB962C8B-B14F-4D97-AF65-F5344CB8AC3E}">
        <p14:creationId xmlns:p14="http://schemas.microsoft.com/office/powerpoint/2010/main" val="218668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1FE25FA-5D46-4786-6C08-D4E14D9FBA10}"/>
              </a:ext>
            </a:extLst>
          </p:cNvPr>
          <p:cNvSpPr txBox="1"/>
          <p:nvPr/>
        </p:nvSpPr>
        <p:spPr>
          <a:xfrm>
            <a:off x="819874" y="4520847"/>
            <a:ext cx="3190240" cy="646331"/>
          </a:xfrm>
          <a:prstGeom prst="rect">
            <a:avLst/>
          </a:prstGeom>
          <a:noFill/>
        </p:spPr>
        <p:txBody>
          <a:bodyPr wrap="square">
            <a:spAutoFit/>
          </a:bodyPr>
          <a:lstStyle/>
          <a:p>
            <a:r>
              <a:rPr lang="en-US" altLang="zh-CN" dirty="0"/>
              <a:t> u(X, Y) = </a:t>
            </a:r>
            <a:r>
              <a:rPr lang="el-GR" altLang="zh-CN" dirty="0"/>
              <a:t>λ1</a:t>
            </a:r>
            <a:r>
              <a:rPr lang="en-US" altLang="zh-CN" dirty="0" err="1"/>
              <a:t>ui</a:t>
            </a:r>
            <a:r>
              <a:rPr lang="en-US" altLang="zh-CN" dirty="0"/>
              <a:t> + </a:t>
            </a:r>
            <a:r>
              <a:rPr lang="el-GR" altLang="zh-CN" dirty="0"/>
              <a:t>λ2</a:t>
            </a:r>
            <a:r>
              <a:rPr lang="en-US" altLang="zh-CN" dirty="0" err="1"/>
              <a:t>uj</a:t>
            </a:r>
            <a:r>
              <a:rPr lang="en-US" altLang="zh-CN" dirty="0"/>
              <a:t> + </a:t>
            </a:r>
            <a:r>
              <a:rPr lang="el-GR" altLang="zh-CN" dirty="0"/>
              <a:t>λ3</a:t>
            </a:r>
            <a:r>
              <a:rPr lang="en-US" altLang="zh-CN" dirty="0" err="1"/>
              <a:t>uk</a:t>
            </a:r>
            <a:r>
              <a:rPr lang="en-US" altLang="zh-CN" dirty="0"/>
              <a:t> </a:t>
            </a:r>
          </a:p>
          <a:p>
            <a:r>
              <a:rPr lang="en-US" altLang="zh-CN" dirty="0"/>
              <a:t> v(X, Y) = </a:t>
            </a:r>
            <a:r>
              <a:rPr lang="el-GR" altLang="zh-CN" dirty="0"/>
              <a:t>λ1</a:t>
            </a:r>
            <a:r>
              <a:rPr lang="en-US" altLang="zh-CN" dirty="0"/>
              <a:t>vi + </a:t>
            </a:r>
            <a:r>
              <a:rPr lang="el-GR" altLang="zh-CN" dirty="0"/>
              <a:t>λ2</a:t>
            </a:r>
            <a:r>
              <a:rPr lang="en-US" altLang="zh-CN" dirty="0" err="1"/>
              <a:t>vj</a:t>
            </a:r>
            <a:r>
              <a:rPr lang="en-US" altLang="zh-CN" dirty="0"/>
              <a:t> + </a:t>
            </a:r>
            <a:r>
              <a:rPr lang="el-GR" altLang="zh-CN" dirty="0"/>
              <a:t>λ3</a:t>
            </a:r>
            <a:r>
              <a:rPr lang="en-US" altLang="zh-CN" dirty="0" err="1"/>
              <a:t>vk</a:t>
            </a:r>
            <a:endParaRPr lang="zh-CN" altLang="en-US" dirty="0"/>
          </a:p>
        </p:txBody>
      </p:sp>
      <p:sp>
        <p:nvSpPr>
          <p:cNvPr id="6" name="等腰三角形 5">
            <a:extLst>
              <a:ext uri="{FF2B5EF4-FFF2-40B4-BE49-F238E27FC236}">
                <a16:creationId xmlns:a16="http://schemas.microsoft.com/office/drawing/2014/main" id="{64BDC069-EB7B-A123-F8F2-73F9638E461E}"/>
              </a:ext>
            </a:extLst>
          </p:cNvPr>
          <p:cNvSpPr/>
          <p:nvPr/>
        </p:nvSpPr>
        <p:spPr>
          <a:xfrm rot="15099161">
            <a:off x="1006433" y="1851922"/>
            <a:ext cx="2262303" cy="2026307"/>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CE391535-3485-210A-AB95-64C067918909}"/>
              </a:ext>
            </a:extLst>
          </p:cNvPr>
          <p:cNvPicPr>
            <a:picLocks noChangeAspect="1"/>
          </p:cNvPicPr>
          <p:nvPr/>
        </p:nvPicPr>
        <p:blipFill>
          <a:blip r:embed="rId2"/>
          <a:stretch>
            <a:fillRect/>
          </a:stretch>
        </p:blipFill>
        <p:spPr>
          <a:xfrm>
            <a:off x="1547144" y="3706693"/>
            <a:ext cx="1323975" cy="590550"/>
          </a:xfrm>
          <a:prstGeom prst="rect">
            <a:avLst/>
          </a:prstGeom>
        </p:spPr>
      </p:pic>
      <p:sp>
        <p:nvSpPr>
          <p:cNvPr id="8" name="文本框 7">
            <a:extLst>
              <a:ext uri="{FF2B5EF4-FFF2-40B4-BE49-F238E27FC236}">
                <a16:creationId xmlns:a16="http://schemas.microsoft.com/office/drawing/2014/main" id="{0A69BFF3-4349-5F6C-5143-EC29F0395C68}"/>
              </a:ext>
            </a:extLst>
          </p:cNvPr>
          <p:cNvSpPr txBox="1"/>
          <p:nvPr/>
        </p:nvSpPr>
        <p:spPr>
          <a:xfrm>
            <a:off x="466250" y="3135177"/>
            <a:ext cx="707245" cy="369332"/>
          </a:xfrm>
          <a:prstGeom prst="rect">
            <a:avLst/>
          </a:prstGeom>
          <a:noFill/>
        </p:spPr>
        <p:txBody>
          <a:bodyPr wrap="none" rtlCol="0">
            <a:spAutoFit/>
          </a:bodyPr>
          <a:lstStyle/>
          <a:p>
            <a:r>
              <a:rPr lang="en-US" altLang="zh-CN" dirty="0"/>
              <a:t>(</a:t>
            </a:r>
            <a:r>
              <a:rPr lang="en-US" altLang="zh-CN" dirty="0" err="1"/>
              <a:t>ui,vi</a:t>
            </a:r>
            <a:r>
              <a:rPr lang="en-US" altLang="zh-CN" dirty="0"/>
              <a:t>)</a:t>
            </a:r>
            <a:endParaRPr lang="zh-CN" altLang="en-US" dirty="0"/>
          </a:p>
        </p:txBody>
      </p:sp>
      <p:sp>
        <p:nvSpPr>
          <p:cNvPr id="9" name="文本框 8">
            <a:extLst>
              <a:ext uri="{FF2B5EF4-FFF2-40B4-BE49-F238E27FC236}">
                <a16:creationId xmlns:a16="http://schemas.microsoft.com/office/drawing/2014/main" id="{F5AF5592-6B01-A056-FB4A-1B59D8BE218D}"/>
              </a:ext>
            </a:extLst>
          </p:cNvPr>
          <p:cNvSpPr txBox="1"/>
          <p:nvPr/>
        </p:nvSpPr>
        <p:spPr>
          <a:xfrm>
            <a:off x="3302869" y="3619391"/>
            <a:ext cx="707245" cy="369332"/>
          </a:xfrm>
          <a:prstGeom prst="rect">
            <a:avLst/>
          </a:prstGeom>
          <a:noFill/>
        </p:spPr>
        <p:txBody>
          <a:bodyPr wrap="none" rtlCol="0">
            <a:spAutoFit/>
          </a:bodyPr>
          <a:lstStyle/>
          <a:p>
            <a:r>
              <a:rPr lang="en-US" altLang="zh-CN" dirty="0"/>
              <a:t>(</a:t>
            </a:r>
            <a:r>
              <a:rPr lang="en-US" altLang="zh-CN" dirty="0" err="1"/>
              <a:t>uj,vj</a:t>
            </a:r>
            <a:r>
              <a:rPr lang="en-US" altLang="zh-CN" dirty="0"/>
              <a:t>)</a:t>
            </a:r>
            <a:endParaRPr lang="zh-CN" altLang="en-US" dirty="0"/>
          </a:p>
        </p:txBody>
      </p:sp>
      <p:sp>
        <p:nvSpPr>
          <p:cNvPr id="10" name="文本框 9">
            <a:extLst>
              <a:ext uri="{FF2B5EF4-FFF2-40B4-BE49-F238E27FC236}">
                <a16:creationId xmlns:a16="http://schemas.microsoft.com/office/drawing/2014/main" id="{0D1C184D-5218-182F-535E-B35E2CF2C4B8}"/>
              </a:ext>
            </a:extLst>
          </p:cNvPr>
          <p:cNvSpPr txBox="1"/>
          <p:nvPr/>
        </p:nvSpPr>
        <p:spPr>
          <a:xfrm>
            <a:off x="2787566" y="1103177"/>
            <a:ext cx="822661" cy="369332"/>
          </a:xfrm>
          <a:prstGeom prst="rect">
            <a:avLst/>
          </a:prstGeom>
          <a:noFill/>
        </p:spPr>
        <p:txBody>
          <a:bodyPr wrap="none" rtlCol="0">
            <a:spAutoFit/>
          </a:bodyPr>
          <a:lstStyle/>
          <a:p>
            <a:r>
              <a:rPr lang="en-US" altLang="zh-CN" dirty="0"/>
              <a:t>(</a:t>
            </a:r>
            <a:r>
              <a:rPr lang="en-US" altLang="zh-CN" dirty="0" err="1"/>
              <a:t>uk,vk</a:t>
            </a:r>
            <a:r>
              <a:rPr lang="en-US" altLang="zh-CN" dirty="0"/>
              <a:t>)</a:t>
            </a:r>
            <a:endParaRPr lang="zh-CN" altLang="en-US" dirty="0"/>
          </a:p>
        </p:txBody>
      </p:sp>
      <p:sp>
        <p:nvSpPr>
          <p:cNvPr id="12" name="椭圆 11">
            <a:extLst>
              <a:ext uri="{FF2B5EF4-FFF2-40B4-BE49-F238E27FC236}">
                <a16:creationId xmlns:a16="http://schemas.microsoft.com/office/drawing/2014/main" id="{005C2D44-2A5D-F027-4346-77E0158D2E6A}"/>
              </a:ext>
            </a:extLst>
          </p:cNvPr>
          <p:cNvSpPr/>
          <p:nvPr/>
        </p:nvSpPr>
        <p:spPr>
          <a:xfrm>
            <a:off x="2473414" y="2574189"/>
            <a:ext cx="83820"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0B33FFA-A4A3-8BCB-BA7C-3832CFC011DF}"/>
              </a:ext>
            </a:extLst>
          </p:cNvPr>
          <p:cNvSpPr txBox="1"/>
          <p:nvPr/>
        </p:nvSpPr>
        <p:spPr>
          <a:xfrm>
            <a:off x="2209131" y="2696947"/>
            <a:ext cx="604653" cy="369332"/>
          </a:xfrm>
          <a:prstGeom prst="rect">
            <a:avLst/>
          </a:prstGeom>
          <a:noFill/>
        </p:spPr>
        <p:txBody>
          <a:bodyPr wrap="none" rtlCol="0">
            <a:spAutoFit/>
          </a:bodyPr>
          <a:lstStyle/>
          <a:p>
            <a:r>
              <a:rPr lang="en-US" altLang="zh-CN" dirty="0"/>
              <a:t>(</a:t>
            </a:r>
            <a:r>
              <a:rPr lang="en-US" altLang="zh-CN" dirty="0" err="1"/>
              <a:t>u,v</a:t>
            </a:r>
            <a:r>
              <a:rPr lang="en-US" altLang="zh-CN" dirty="0"/>
              <a:t>)</a:t>
            </a:r>
            <a:endParaRPr lang="zh-CN" altLang="en-US" dirty="0"/>
          </a:p>
        </p:txBody>
      </p:sp>
      <p:cxnSp>
        <p:nvCxnSpPr>
          <p:cNvPr id="15" name="直接连接符 14">
            <a:extLst>
              <a:ext uri="{FF2B5EF4-FFF2-40B4-BE49-F238E27FC236}">
                <a16:creationId xmlns:a16="http://schemas.microsoft.com/office/drawing/2014/main" id="{79576222-3B96-EF56-C1A1-0A5956B142FE}"/>
              </a:ext>
            </a:extLst>
          </p:cNvPr>
          <p:cNvCxnSpPr>
            <a:cxnSpLocks/>
            <a:stCxn id="12" idx="0"/>
            <a:endCxn id="6" idx="4"/>
          </p:cNvCxnSpPr>
          <p:nvPr/>
        </p:nvCxnSpPr>
        <p:spPr>
          <a:xfrm flipV="1">
            <a:off x="2515324" y="1472508"/>
            <a:ext cx="227851" cy="110168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0EA4FFE-E1C9-1AFF-EBF5-F3BEA8770772}"/>
              </a:ext>
            </a:extLst>
          </p:cNvPr>
          <p:cNvCxnSpPr>
            <a:cxnSpLocks/>
          </p:cNvCxnSpPr>
          <p:nvPr/>
        </p:nvCxnSpPr>
        <p:spPr>
          <a:xfrm>
            <a:off x="2557234" y="2635568"/>
            <a:ext cx="877107" cy="98382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78374A2-3252-FDE2-D46D-B6B02DA6935B}"/>
              </a:ext>
            </a:extLst>
          </p:cNvPr>
          <p:cNvCxnSpPr>
            <a:cxnSpLocks/>
          </p:cNvCxnSpPr>
          <p:nvPr/>
        </p:nvCxnSpPr>
        <p:spPr>
          <a:xfrm flipH="1">
            <a:off x="1183972" y="2635567"/>
            <a:ext cx="1292172" cy="55456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DE0CDDA5-6333-0698-F16C-F826E83BF633}"/>
              </a:ext>
            </a:extLst>
          </p:cNvPr>
          <p:cNvPicPr>
            <a:picLocks noChangeAspect="1"/>
          </p:cNvPicPr>
          <p:nvPr/>
        </p:nvPicPr>
        <p:blipFill>
          <a:blip r:embed="rId3"/>
          <a:stretch>
            <a:fillRect/>
          </a:stretch>
        </p:blipFill>
        <p:spPr>
          <a:xfrm>
            <a:off x="5419726" y="1103177"/>
            <a:ext cx="6010275" cy="1247775"/>
          </a:xfrm>
          <a:prstGeom prst="rect">
            <a:avLst/>
          </a:prstGeom>
        </p:spPr>
      </p:pic>
      <p:pic>
        <p:nvPicPr>
          <p:cNvPr id="24" name="图片 23">
            <a:extLst>
              <a:ext uri="{FF2B5EF4-FFF2-40B4-BE49-F238E27FC236}">
                <a16:creationId xmlns:a16="http://schemas.microsoft.com/office/drawing/2014/main" id="{08790C10-7283-1A69-4E85-175EEF5FA056}"/>
              </a:ext>
            </a:extLst>
          </p:cNvPr>
          <p:cNvPicPr>
            <a:picLocks noChangeAspect="1"/>
          </p:cNvPicPr>
          <p:nvPr/>
        </p:nvPicPr>
        <p:blipFill>
          <a:blip r:embed="rId4"/>
          <a:stretch>
            <a:fillRect/>
          </a:stretch>
        </p:blipFill>
        <p:spPr>
          <a:xfrm>
            <a:off x="4512506" y="2893129"/>
            <a:ext cx="7391400" cy="1314450"/>
          </a:xfrm>
          <a:prstGeom prst="rect">
            <a:avLst/>
          </a:prstGeom>
        </p:spPr>
      </p:pic>
      <p:pic>
        <p:nvPicPr>
          <p:cNvPr id="26" name="图片 25">
            <a:extLst>
              <a:ext uri="{FF2B5EF4-FFF2-40B4-BE49-F238E27FC236}">
                <a16:creationId xmlns:a16="http://schemas.microsoft.com/office/drawing/2014/main" id="{FABE2BFA-5328-3F5A-45C7-C5DE309586DB}"/>
              </a:ext>
            </a:extLst>
          </p:cNvPr>
          <p:cNvPicPr>
            <a:picLocks noChangeAspect="1"/>
          </p:cNvPicPr>
          <p:nvPr/>
        </p:nvPicPr>
        <p:blipFill>
          <a:blip r:embed="rId5"/>
          <a:stretch>
            <a:fillRect/>
          </a:stretch>
        </p:blipFill>
        <p:spPr>
          <a:xfrm>
            <a:off x="4512506" y="4749756"/>
            <a:ext cx="7429500" cy="1343025"/>
          </a:xfrm>
          <a:prstGeom prst="rect">
            <a:avLst/>
          </a:prstGeom>
        </p:spPr>
      </p:pic>
    </p:spTree>
    <p:extLst>
      <p:ext uri="{BB962C8B-B14F-4D97-AF65-F5344CB8AC3E}">
        <p14:creationId xmlns:p14="http://schemas.microsoft.com/office/powerpoint/2010/main" val="325208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FAE064E4-0BA7-1924-5BEA-4774FC6A36C4}"/>
              </a:ext>
            </a:extLst>
          </p:cNvPr>
          <p:cNvPicPr>
            <a:picLocks noChangeAspect="1"/>
          </p:cNvPicPr>
          <p:nvPr/>
        </p:nvPicPr>
        <p:blipFill>
          <a:blip r:embed="rId2"/>
          <a:stretch>
            <a:fillRect/>
          </a:stretch>
        </p:blipFill>
        <p:spPr>
          <a:xfrm>
            <a:off x="7904070" y="5254410"/>
            <a:ext cx="1809750" cy="1209675"/>
          </a:xfrm>
          <a:prstGeom prst="rect">
            <a:avLst/>
          </a:prstGeom>
        </p:spPr>
      </p:pic>
      <p:pic>
        <p:nvPicPr>
          <p:cNvPr id="4" name="图片 3">
            <a:extLst>
              <a:ext uri="{FF2B5EF4-FFF2-40B4-BE49-F238E27FC236}">
                <a16:creationId xmlns:a16="http://schemas.microsoft.com/office/drawing/2014/main" id="{AC911036-E551-5EF1-0DDA-653CA6383961}"/>
              </a:ext>
            </a:extLst>
          </p:cNvPr>
          <p:cNvPicPr>
            <a:picLocks noChangeAspect="1"/>
          </p:cNvPicPr>
          <p:nvPr/>
        </p:nvPicPr>
        <p:blipFill>
          <a:blip r:embed="rId3"/>
          <a:stretch>
            <a:fillRect/>
          </a:stretch>
        </p:blipFill>
        <p:spPr>
          <a:xfrm>
            <a:off x="273934" y="106524"/>
            <a:ext cx="3464690" cy="2132117"/>
          </a:xfrm>
          <a:prstGeom prst="rect">
            <a:avLst/>
          </a:prstGeom>
        </p:spPr>
      </p:pic>
      <p:pic>
        <p:nvPicPr>
          <p:cNvPr id="6" name="图片 5">
            <a:extLst>
              <a:ext uri="{FF2B5EF4-FFF2-40B4-BE49-F238E27FC236}">
                <a16:creationId xmlns:a16="http://schemas.microsoft.com/office/drawing/2014/main" id="{B42D1AA7-C60E-CCD9-3972-2EE662328E76}"/>
              </a:ext>
            </a:extLst>
          </p:cNvPr>
          <p:cNvPicPr>
            <a:picLocks noChangeAspect="1"/>
          </p:cNvPicPr>
          <p:nvPr/>
        </p:nvPicPr>
        <p:blipFill>
          <a:blip r:embed="rId4"/>
          <a:stretch>
            <a:fillRect/>
          </a:stretch>
        </p:blipFill>
        <p:spPr>
          <a:xfrm>
            <a:off x="4130355" y="0"/>
            <a:ext cx="3340315" cy="1261502"/>
          </a:xfrm>
          <a:prstGeom prst="rect">
            <a:avLst/>
          </a:prstGeom>
        </p:spPr>
      </p:pic>
      <p:pic>
        <p:nvPicPr>
          <p:cNvPr id="8" name="图片 7">
            <a:extLst>
              <a:ext uri="{FF2B5EF4-FFF2-40B4-BE49-F238E27FC236}">
                <a16:creationId xmlns:a16="http://schemas.microsoft.com/office/drawing/2014/main" id="{764B6B05-1F00-2C56-AFB2-AE86525E86E0}"/>
              </a:ext>
            </a:extLst>
          </p:cNvPr>
          <p:cNvPicPr>
            <a:picLocks noChangeAspect="1"/>
          </p:cNvPicPr>
          <p:nvPr/>
        </p:nvPicPr>
        <p:blipFill>
          <a:blip r:embed="rId5"/>
          <a:stretch>
            <a:fillRect/>
          </a:stretch>
        </p:blipFill>
        <p:spPr>
          <a:xfrm>
            <a:off x="4046678" y="1111537"/>
            <a:ext cx="4691606" cy="1484291"/>
          </a:xfrm>
          <a:prstGeom prst="rect">
            <a:avLst/>
          </a:prstGeom>
        </p:spPr>
      </p:pic>
      <p:pic>
        <p:nvPicPr>
          <p:cNvPr id="10" name="图片 9">
            <a:extLst>
              <a:ext uri="{FF2B5EF4-FFF2-40B4-BE49-F238E27FC236}">
                <a16:creationId xmlns:a16="http://schemas.microsoft.com/office/drawing/2014/main" id="{CEDF8942-27CA-88BF-5AF2-2DAB097746B7}"/>
              </a:ext>
            </a:extLst>
          </p:cNvPr>
          <p:cNvPicPr>
            <a:picLocks noChangeAspect="1"/>
          </p:cNvPicPr>
          <p:nvPr/>
        </p:nvPicPr>
        <p:blipFill>
          <a:blip r:embed="rId6"/>
          <a:stretch>
            <a:fillRect/>
          </a:stretch>
        </p:blipFill>
        <p:spPr>
          <a:xfrm>
            <a:off x="363216" y="2852237"/>
            <a:ext cx="3286125" cy="714375"/>
          </a:xfrm>
          <a:prstGeom prst="rect">
            <a:avLst/>
          </a:prstGeom>
        </p:spPr>
      </p:pic>
      <p:pic>
        <p:nvPicPr>
          <p:cNvPr id="12" name="图片 11">
            <a:extLst>
              <a:ext uri="{FF2B5EF4-FFF2-40B4-BE49-F238E27FC236}">
                <a16:creationId xmlns:a16="http://schemas.microsoft.com/office/drawing/2014/main" id="{4775E367-60CC-F32D-7B76-DBC41FC1B70D}"/>
              </a:ext>
            </a:extLst>
          </p:cNvPr>
          <p:cNvPicPr>
            <a:picLocks noChangeAspect="1"/>
          </p:cNvPicPr>
          <p:nvPr/>
        </p:nvPicPr>
        <p:blipFill>
          <a:blip r:embed="rId7"/>
          <a:stretch>
            <a:fillRect/>
          </a:stretch>
        </p:blipFill>
        <p:spPr>
          <a:xfrm>
            <a:off x="3556622" y="2953016"/>
            <a:ext cx="4487783" cy="762824"/>
          </a:xfrm>
          <a:prstGeom prst="rect">
            <a:avLst/>
          </a:prstGeom>
        </p:spPr>
      </p:pic>
      <p:pic>
        <p:nvPicPr>
          <p:cNvPr id="14" name="图片 13">
            <a:extLst>
              <a:ext uri="{FF2B5EF4-FFF2-40B4-BE49-F238E27FC236}">
                <a16:creationId xmlns:a16="http://schemas.microsoft.com/office/drawing/2014/main" id="{72AC7C5E-0334-ED13-8ED9-BEF17853FBC3}"/>
              </a:ext>
            </a:extLst>
          </p:cNvPr>
          <p:cNvPicPr>
            <a:picLocks noChangeAspect="1"/>
          </p:cNvPicPr>
          <p:nvPr/>
        </p:nvPicPr>
        <p:blipFill rotWithShape="1">
          <a:blip r:embed="rId8"/>
          <a:srcRect l="9867" t="4714" r="6161" b="-4714"/>
          <a:stretch/>
        </p:blipFill>
        <p:spPr>
          <a:xfrm>
            <a:off x="1253865" y="3566612"/>
            <a:ext cx="6790540" cy="2981325"/>
          </a:xfrm>
          <a:prstGeom prst="rect">
            <a:avLst/>
          </a:prstGeom>
        </p:spPr>
      </p:pic>
    </p:spTree>
    <p:extLst>
      <p:ext uri="{BB962C8B-B14F-4D97-AF65-F5344CB8AC3E}">
        <p14:creationId xmlns:p14="http://schemas.microsoft.com/office/powerpoint/2010/main" val="22491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FF40922-06F4-FA16-7D14-CBCEBCCE0EFF}"/>
              </a:ext>
            </a:extLst>
          </p:cNvPr>
          <p:cNvPicPr>
            <a:picLocks noChangeAspect="1"/>
          </p:cNvPicPr>
          <p:nvPr/>
        </p:nvPicPr>
        <p:blipFill>
          <a:blip r:embed="rId2"/>
          <a:stretch>
            <a:fillRect/>
          </a:stretch>
        </p:blipFill>
        <p:spPr>
          <a:xfrm>
            <a:off x="631507" y="469265"/>
            <a:ext cx="6905625" cy="1733550"/>
          </a:xfrm>
          <a:prstGeom prst="rect">
            <a:avLst/>
          </a:prstGeom>
        </p:spPr>
      </p:pic>
      <p:pic>
        <p:nvPicPr>
          <p:cNvPr id="5" name="图片 4">
            <a:extLst>
              <a:ext uri="{FF2B5EF4-FFF2-40B4-BE49-F238E27FC236}">
                <a16:creationId xmlns:a16="http://schemas.microsoft.com/office/drawing/2014/main" id="{B45313B7-73EC-28DD-C9DF-D36BB5E3D41F}"/>
              </a:ext>
            </a:extLst>
          </p:cNvPr>
          <p:cNvPicPr>
            <a:picLocks noChangeAspect="1"/>
          </p:cNvPicPr>
          <p:nvPr/>
        </p:nvPicPr>
        <p:blipFill>
          <a:blip r:embed="rId3"/>
          <a:stretch>
            <a:fillRect/>
          </a:stretch>
        </p:blipFill>
        <p:spPr>
          <a:xfrm>
            <a:off x="631507" y="2461895"/>
            <a:ext cx="2476500" cy="552450"/>
          </a:xfrm>
          <a:prstGeom prst="rect">
            <a:avLst/>
          </a:prstGeom>
        </p:spPr>
      </p:pic>
      <p:sp>
        <p:nvSpPr>
          <p:cNvPr id="6" name="文本框 5">
            <a:extLst>
              <a:ext uri="{FF2B5EF4-FFF2-40B4-BE49-F238E27FC236}">
                <a16:creationId xmlns:a16="http://schemas.microsoft.com/office/drawing/2014/main" id="{1BAEFC3C-3F87-9735-48C7-BC36194B408F}"/>
              </a:ext>
            </a:extLst>
          </p:cNvPr>
          <p:cNvSpPr txBox="1"/>
          <p:nvPr/>
        </p:nvSpPr>
        <p:spPr>
          <a:xfrm>
            <a:off x="4836160" y="2526030"/>
            <a:ext cx="1097280" cy="646331"/>
          </a:xfrm>
          <a:prstGeom prst="rect">
            <a:avLst/>
          </a:prstGeom>
          <a:noFill/>
        </p:spPr>
        <p:txBody>
          <a:bodyPr wrap="square" rtlCol="0">
            <a:spAutoFit/>
          </a:bodyPr>
          <a:lstStyle/>
          <a:p>
            <a:r>
              <a:rPr lang="en-US" altLang="zh-CN" dirty="0"/>
              <a:t>M=</a:t>
            </a:r>
            <a:r>
              <a:rPr lang="en-US" altLang="zh-CN" dirty="0" err="1"/>
              <a:t>A+iB</a:t>
            </a:r>
            <a:endParaRPr lang="en-US" altLang="zh-CN" dirty="0"/>
          </a:p>
          <a:p>
            <a:r>
              <a:rPr lang="en-US" altLang="zh-CN" dirty="0"/>
              <a:t>U=</a:t>
            </a:r>
            <a:r>
              <a:rPr lang="en-US" altLang="zh-CN" dirty="0" err="1"/>
              <a:t>u+iv</a:t>
            </a:r>
            <a:endParaRPr lang="en-US" altLang="zh-CN" dirty="0"/>
          </a:p>
        </p:txBody>
      </p:sp>
      <p:pic>
        <p:nvPicPr>
          <p:cNvPr id="8" name="图片 7">
            <a:extLst>
              <a:ext uri="{FF2B5EF4-FFF2-40B4-BE49-F238E27FC236}">
                <a16:creationId xmlns:a16="http://schemas.microsoft.com/office/drawing/2014/main" id="{BD5B53C7-4850-E2CF-DC65-75BAB97E46F8}"/>
              </a:ext>
            </a:extLst>
          </p:cNvPr>
          <p:cNvPicPr>
            <a:picLocks noChangeAspect="1"/>
          </p:cNvPicPr>
          <p:nvPr/>
        </p:nvPicPr>
        <p:blipFill>
          <a:blip r:embed="rId4"/>
          <a:stretch>
            <a:fillRect/>
          </a:stretch>
        </p:blipFill>
        <p:spPr>
          <a:xfrm>
            <a:off x="631507" y="3389312"/>
            <a:ext cx="7077075" cy="3190875"/>
          </a:xfrm>
          <a:prstGeom prst="rect">
            <a:avLst/>
          </a:prstGeom>
        </p:spPr>
      </p:pic>
      <p:pic>
        <p:nvPicPr>
          <p:cNvPr id="10" name="图片 9">
            <a:extLst>
              <a:ext uri="{FF2B5EF4-FFF2-40B4-BE49-F238E27FC236}">
                <a16:creationId xmlns:a16="http://schemas.microsoft.com/office/drawing/2014/main" id="{8FC7D17B-7C46-829C-57AB-8CBA732EAC0F}"/>
              </a:ext>
            </a:extLst>
          </p:cNvPr>
          <p:cNvPicPr>
            <a:picLocks noChangeAspect="1"/>
          </p:cNvPicPr>
          <p:nvPr/>
        </p:nvPicPr>
        <p:blipFill>
          <a:blip r:embed="rId5"/>
          <a:stretch>
            <a:fillRect/>
          </a:stretch>
        </p:blipFill>
        <p:spPr>
          <a:xfrm>
            <a:off x="4375467" y="5886548"/>
            <a:ext cx="4352925" cy="952500"/>
          </a:xfrm>
          <a:prstGeom prst="rect">
            <a:avLst/>
          </a:prstGeom>
        </p:spPr>
      </p:pic>
      <p:grpSp>
        <p:nvGrpSpPr>
          <p:cNvPr id="22" name="组合 21">
            <a:extLst>
              <a:ext uri="{FF2B5EF4-FFF2-40B4-BE49-F238E27FC236}">
                <a16:creationId xmlns:a16="http://schemas.microsoft.com/office/drawing/2014/main" id="{75A6188D-A114-66AB-87E6-E3523A359055}"/>
              </a:ext>
            </a:extLst>
          </p:cNvPr>
          <p:cNvGrpSpPr/>
          <p:nvPr/>
        </p:nvGrpSpPr>
        <p:grpSpPr>
          <a:xfrm>
            <a:off x="7927160" y="615134"/>
            <a:ext cx="1343317" cy="1370993"/>
            <a:chOff x="7927160" y="615134"/>
            <a:chExt cx="1343317" cy="1370993"/>
          </a:xfrm>
        </p:grpSpPr>
        <p:sp>
          <p:nvSpPr>
            <p:cNvPr id="12" name="等腰三角形 11">
              <a:extLst>
                <a:ext uri="{FF2B5EF4-FFF2-40B4-BE49-F238E27FC236}">
                  <a16:creationId xmlns:a16="http://schemas.microsoft.com/office/drawing/2014/main" id="{DC0241EF-849B-C9A8-09EC-2B9C87658BE1}"/>
                </a:ext>
              </a:extLst>
            </p:cNvPr>
            <p:cNvSpPr/>
            <p:nvPr/>
          </p:nvSpPr>
          <p:spPr>
            <a:xfrm rot="17793545">
              <a:off x="8248651" y="686254"/>
              <a:ext cx="701040" cy="558800"/>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F2147B57-BE62-F907-A942-E341F5065988}"/>
                </a:ext>
              </a:extLst>
            </p:cNvPr>
            <p:cNvGrpSpPr/>
            <p:nvPr/>
          </p:nvGrpSpPr>
          <p:grpSpPr>
            <a:xfrm>
              <a:off x="7927160" y="875030"/>
              <a:ext cx="1343317" cy="1111097"/>
              <a:chOff x="7927160" y="875030"/>
              <a:chExt cx="1343317" cy="1111097"/>
            </a:xfrm>
          </p:grpSpPr>
          <p:sp>
            <p:nvSpPr>
              <p:cNvPr id="11" name="等腰三角形 10">
                <a:extLst>
                  <a:ext uri="{FF2B5EF4-FFF2-40B4-BE49-F238E27FC236}">
                    <a16:creationId xmlns:a16="http://schemas.microsoft.com/office/drawing/2014/main" id="{B43EF480-4095-4246-2BEC-315ADC67B474}"/>
                  </a:ext>
                </a:extLst>
              </p:cNvPr>
              <p:cNvSpPr/>
              <p:nvPr/>
            </p:nvSpPr>
            <p:spPr>
              <a:xfrm>
                <a:off x="7978140" y="875030"/>
                <a:ext cx="701040" cy="558800"/>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8E803B0-450C-EC43-A8F3-DA29EF4A6058}"/>
                  </a:ext>
                </a:extLst>
              </p:cNvPr>
              <p:cNvSpPr/>
              <p:nvPr/>
            </p:nvSpPr>
            <p:spPr>
              <a:xfrm rot="14317827">
                <a:off x="8586473" y="961971"/>
                <a:ext cx="736045" cy="622498"/>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B3760BAD-0870-3F2B-DDDD-62F85537F6CB}"/>
                  </a:ext>
                </a:extLst>
              </p:cNvPr>
              <p:cNvSpPr/>
              <p:nvPr/>
            </p:nvSpPr>
            <p:spPr>
              <a:xfrm rot="17982260">
                <a:off x="8592393" y="1308042"/>
                <a:ext cx="735178" cy="620990"/>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C6CD44E0-DFE6-1540-6A3D-CE2559497C2D}"/>
                  </a:ext>
                </a:extLst>
              </p:cNvPr>
              <p:cNvSpPr/>
              <p:nvPr/>
            </p:nvSpPr>
            <p:spPr>
              <a:xfrm rot="17982260">
                <a:off x="7870066" y="1308043"/>
                <a:ext cx="735178" cy="620990"/>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3" name="组合 22">
            <a:extLst>
              <a:ext uri="{FF2B5EF4-FFF2-40B4-BE49-F238E27FC236}">
                <a16:creationId xmlns:a16="http://schemas.microsoft.com/office/drawing/2014/main" id="{FD0DD98C-9586-148C-B948-43908443074C}"/>
              </a:ext>
            </a:extLst>
          </p:cNvPr>
          <p:cNvGrpSpPr/>
          <p:nvPr/>
        </p:nvGrpSpPr>
        <p:grpSpPr>
          <a:xfrm>
            <a:off x="9679760" y="2461895"/>
            <a:ext cx="1343317" cy="1370993"/>
            <a:chOff x="7927160" y="615134"/>
            <a:chExt cx="1343317" cy="1370993"/>
          </a:xfrm>
        </p:grpSpPr>
        <p:sp>
          <p:nvSpPr>
            <p:cNvPr id="24" name="等腰三角形 23">
              <a:extLst>
                <a:ext uri="{FF2B5EF4-FFF2-40B4-BE49-F238E27FC236}">
                  <a16:creationId xmlns:a16="http://schemas.microsoft.com/office/drawing/2014/main" id="{3D9942E9-6CC6-34B1-FC30-786D9F8F0344}"/>
                </a:ext>
              </a:extLst>
            </p:cNvPr>
            <p:cNvSpPr/>
            <p:nvPr/>
          </p:nvSpPr>
          <p:spPr>
            <a:xfrm rot="17793545">
              <a:off x="8248651" y="686254"/>
              <a:ext cx="701040" cy="558800"/>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D688682A-E06A-D957-9DF3-53AEB438417E}"/>
                </a:ext>
              </a:extLst>
            </p:cNvPr>
            <p:cNvGrpSpPr/>
            <p:nvPr/>
          </p:nvGrpSpPr>
          <p:grpSpPr>
            <a:xfrm>
              <a:off x="7927160" y="875030"/>
              <a:ext cx="1343317" cy="1111097"/>
              <a:chOff x="7927160" y="875030"/>
              <a:chExt cx="1343317" cy="1111097"/>
            </a:xfrm>
          </p:grpSpPr>
          <p:sp>
            <p:nvSpPr>
              <p:cNvPr id="26" name="等腰三角形 25">
                <a:extLst>
                  <a:ext uri="{FF2B5EF4-FFF2-40B4-BE49-F238E27FC236}">
                    <a16:creationId xmlns:a16="http://schemas.microsoft.com/office/drawing/2014/main" id="{4960BD7B-4BDC-8376-2794-96A1FD84AF4C}"/>
                  </a:ext>
                </a:extLst>
              </p:cNvPr>
              <p:cNvSpPr/>
              <p:nvPr/>
            </p:nvSpPr>
            <p:spPr>
              <a:xfrm>
                <a:off x="7978140" y="875030"/>
                <a:ext cx="701040" cy="558800"/>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9F67413B-ED59-6DC0-077E-AD5C793B8175}"/>
                  </a:ext>
                </a:extLst>
              </p:cNvPr>
              <p:cNvSpPr/>
              <p:nvPr/>
            </p:nvSpPr>
            <p:spPr>
              <a:xfrm rot="14317827">
                <a:off x="8586473" y="961971"/>
                <a:ext cx="736045" cy="622498"/>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28B88662-423C-B2F1-48ED-842F2C7778AC}"/>
                  </a:ext>
                </a:extLst>
              </p:cNvPr>
              <p:cNvSpPr/>
              <p:nvPr/>
            </p:nvSpPr>
            <p:spPr>
              <a:xfrm rot="17982260">
                <a:off x="8592393" y="1308042"/>
                <a:ext cx="735178" cy="620990"/>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3397D6FD-43E8-6D0D-C479-83916A451B4C}"/>
                  </a:ext>
                </a:extLst>
              </p:cNvPr>
              <p:cNvSpPr/>
              <p:nvPr/>
            </p:nvSpPr>
            <p:spPr>
              <a:xfrm rot="17982260">
                <a:off x="7870066" y="1308043"/>
                <a:ext cx="735178" cy="620990"/>
              </a:xfrm>
              <a:prstGeom prst="triangle">
                <a:avLst/>
              </a:prstGeom>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0" name="箭头: 右 29">
            <a:extLst>
              <a:ext uri="{FF2B5EF4-FFF2-40B4-BE49-F238E27FC236}">
                <a16:creationId xmlns:a16="http://schemas.microsoft.com/office/drawing/2014/main" id="{67643DF9-416E-5A7B-0526-5F1AB65D784A}"/>
              </a:ext>
            </a:extLst>
          </p:cNvPr>
          <p:cNvSpPr/>
          <p:nvPr/>
        </p:nvSpPr>
        <p:spPr>
          <a:xfrm rot="2623494">
            <a:off x="9147224" y="2373932"/>
            <a:ext cx="727302" cy="348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7A0CC2B6-0AFC-3712-D9FE-55CC67F797BB}"/>
              </a:ext>
            </a:extLst>
          </p:cNvPr>
          <p:cNvSpPr/>
          <p:nvPr/>
        </p:nvSpPr>
        <p:spPr>
          <a:xfrm rot="18016417">
            <a:off x="10711621" y="2457844"/>
            <a:ext cx="724924" cy="632050"/>
          </a:xfrm>
          <a:prstGeom prst="triangle">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a:extLst>
              <a:ext uri="{FF2B5EF4-FFF2-40B4-BE49-F238E27FC236}">
                <a16:creationId xmlns:a16="http://schemas.microsoft.com/office/drawing/2014/main" id="{AA94176D-46BA-33BC-6B18-35D1CD45596C}"/>
              </a:ext>
            </a:extLst>
          </p:cNvPr>
          <p:cNvPicPr>
            <a:picLocks noChangeAspect="1"/>
          </p:cNvPicPr>
          <p:nvPr/>
        </p:nvPicPr>
        <p:blipFill>
          <a:blip r:embed="rId6"/>
          <a:stretch>
            <a:fillRect/>
          </a:stretch>
        </p:blipFill>
        <p:spPr>
          <a:xfrm>
            <a:off x="7985639" y="4255552"/>
            <a:ext cx="3495675" cy="352425"/>
          </a:xfrm>
          <a:prstGeom prst="rect">
            <a:avLst/>
          </a:prstGeom>
        </p:spPr>
      </p:pic>
    </p:spTree>
    <p:extLst>
      <p:ext uri="{BB962C8B-B14F-4D97-AF65-F5344CB8AC3E}">
        <p14:creationId xmlns:p14="http://schemas.microsoft.com/office/powerpoint/2010/main" val="318826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6CCD91B-0519-BD87-B724-D6840B61A487}"/>
              </a:ext>
            </a:extLst>
          </p:cNvPr>
          <p:cNvPicPr>
            <a:picLocks noChangeAspect="1"/>
          </p:cNvPicPr>
          <p:nvPr/>
        </p:nvPicPr>
        <p:blipFill>
          <a:blip r:embed="rId2"/>
          <a:stretch>
            <a:fillRect/>
          </a:stretch>
        </p:blipFill>
        <p:spPr>
          <a:xfrm>
            <a:off x="2695575" y="140970"/>
            <a:ext cx="6800850" cy="4686300"/>
          </a:xfrm>
          <a:prstGeom prst="rect">
            <a:avLst/>
          </a:prstGeom>
        </p:spPr>
      </p:pic>
      <p:pic>
        <p:nvPicPr>
          <p:cNvPr id="5" name="图片 4">
            <a:extLst>
              <a:ext uri="{FF2B5EF4-FFF2-40B4-BE49-F238E27FC236}">
                <a16:creationId xmlns:a16="http://schemas.microsoft.com/office/drawing/2014/main" id="{2B65AB6A-740F-C96D-32DD-D75B078C452E}"/>
              </a:ext>
            </a:extLst>
          </p:cNvPr>
          <p:cNvPicPr>
            <a:picLocks noChangeAspect="1"/>
          </p:cNvPicPr>
          <p:nvPr/>
        </p:nvPicPr>
        <p:blipFill>
          <a:blip r:embed="rId3"/>
          <a:stretch>
            <a:fillRect/>
          </a:stretch>
        </p:blipFill>
        <p:spPr>
          <a:xfrm>
            <a:off x="2843212" y="4981575"/>
            <a:ext cx="6505575" cy="1876425"/>
          </a:xfrm>
          <a:prstGeom prst="rect">
            <a:avLst/>
          </a:prstGeom>
        </p:spPr>
      </p:pic>
    </p:spTree>
    <p:extLst>
      <p:ext uri="{BB962C8B-B14F-4D97-AF65-F5344CB8AC3E}">
        <p14:creationId xmlns:p14="http://schemas.microsoft.com/office/powerpoint/2010/main" val="22945360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330</Words>
  <Application>Microsoft Office PowerPoint</Application>
  <PresentationFormat>宽屏</PresentationFormat>
  <Paragraphs>46</Paragraphs>
  <Slides>27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INF 574: Mesh Parameterization</vt:lpstr>
      <vt:lpstr>Introduction of the project</vt:lpstr>
      <vt:lpstr>Procedure</vt:lpstr>
      <vt:lpstr>Parameterization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 574: Mesh Parameterization</dc:title>
  <dc:creator>俊恺 夏</dc:creator>
  <cp:lastModifiedBy>俊恺 夏</cp:lastModifiedBy>
  <cp:revision>30</cp:revision>
  <dcterms:created xsi:type="dcterms:W3CDTF">2022-11-28T21:46:46Z</dcterms:created>
  <dcterms:modified xsi:type="dcterms:W3CDTF">2022-12-09T15:35:42Z</dcterms:modified>
</cp:coreProperties>
</file>