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jpe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228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457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685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9144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11430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1371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1600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1828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0" name="Shape 170"/>
          <p:cNvSpPr/>
          <p:nvPr>
            <p:ph type="sldImg"/>
          </p:nvPr>
        </p:nvSpPr>
        <p:spPr>
          <a:xfrm>
            <a:off x="1143000" y="685800"/>
            <a:ext cx="4572000" cy="3429000"/>
          </a:xfrm>
          <a:prstGeom prst="rect">
            <a:avLst/>
          </a:prstGeom>
        </p:spPr>
        <p:txBody>
          <a:bodyPr/>
          <a:lstStyle/>
          <a:p>
            <a:pPr/>
          </a:p>
        </p:txBody>
      </p:sp>
      <p:sp>
        <p:nvSpPr>
          <p:cNvPr id="171" name="Shape 17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a:pPr/>
          </a:p>
        </p:txBody>
      </p:sp>
      <p:sp>
        <p:nvSpPr>
          <p:cNvPr id="176" name="Shape 176"/>
          <p:cNvSpPr/>
          <p:nvPr>
            <p:ph type="body" sz="quarter" idx="1"/>
          </p:nvPr>
        </p:nvSpPr>
        <p:spPr>
          <a:prstGeom prst="rect">
            <a:avLst/>
          </a:prstGeom>
        </p:spPr>
        <p:txBody>
          <a:bodyPr/>
          <a:lstStyle/>
          <a:p>
            <a:pPr/>
            <a:r>
              <a:t>Hi everyone, so today is the first part of our duckdb tutorial. I will give a more high-level talk of why to use databases, in special duckdb, and next week my colleague Mark will talk about the internals of duckdb in more details.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Shape 236"/>
          <p:cNvSpPr/>
          <p:nvPr>
            <p:ph type="sldImg"/>
          </p:nvPr>
        </p:nvSpPr>
        <p:spPr>
          <a:prstGeom prst="rect">
            <a:avLst/>
          </a:prstGeom>
        </p:spPr>
        <p:txBody>
          <a:bodyPr/>
          <a:lstStyle/>
          <a:p>
            <a:pPr/>
          </a:p>
        </p:txBody>
      </p:sp>
      <p:sp>
        <p:nvSpPr>
          <p:cNvPr id="237" name="Shape 237"/>
          <p:cNvSpPr/>
          <p:nvPr>
            <p:ph type="body" sz="quarter" idx="1"/>
          </p:nvPr>
        </p:nvSpPr>
        <p:spPr>
          <a:prstGeom prst="rect">
            <a:avLst/>
          </a:prstGeom>
        </p:spPr>
        <p:txBody>
          <a:bodyPr/>
          <a:lstStyle/>
          <a:p>
            <a:pPr/>
            <a:r>
              <a:t>Lets first talk three problems with data integrity.</a:t>
            </a:r>
          </a:p>
          <a:p>
            <a:pPr/>
          </a:p>
          <a:p>
            <a:pPr/>
            <a:r>
              <a:t>The first problem is, how do we ensure that the artist is the same for each album entry. For example, imagine ice cube changes his name to melted ice for whatever reason. Then we have to make sure to update his name all over the document.</a:t>
            </a:r>
          </a:p>
          <a:p>
            <a:pPr/>
          </a:p>
          <a:p>
            <a:pPr/>
            <a:r>
              <a:t>Second problem is, what if someone changes the album year and put some funky string there?</a:t>
            </a:r>
          </a:p>
          <a:p>
            <a:pPr/>
            <a:r>
              <a:t>Remember these are text files, so there is nothing that can stop a person from opening it and just changing values to gibberish.</a:t>
            </a:r>
          </a:p>
          <a:p>
            <a:pPr/>
          </a:p>
          <a:p>
            <a:pPr/>
            <a:r>
              <a:t>Third problem is, how do I model multiple artists on an album? If Ice cube and Notorius Big make an album together, we repeat lines to each artist? Then we have to take care of that in the application code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Shape 241"/>
          <p:cNvSpPr/>
          <p:nvPr>
            <p:ph type="sldImg"/>
          </p:nvPr>
        </p:nvSpPr>
        <p:spPr>
          <a:prstGeom prst="rect">
            <a:avLst/>
          </a:prstGeom>
        </p:spPr>
        <p:txBody>
          <a:bodyPr/>
          <a:lstStyle/>
          <a:p>
            <a:pPr/>
          </a:p>
        </p:txBody>
      </p:sp>
      <p:sp>
        <p:nvSpPr>
          <p:cNvPr id="242" name="Shape 242"/>
          <p:cNvSpPr/>
          <p:nvPr>
            <p:ph type="body" sz="quarter" idx="1"/>
          </p:nvPr>
        </p:nvSpPr>
        <p:spPr>
          <a:prstGeom prst="rect">
            <a:avLst/>
          </a:prstGeom>
        </p:spPr>
        <p:txBody>
          <a:bodyPr/>
          <a:lstStyle/>
          <a:p>
            <a:pPr/>
            <a:r>
              <a:t>The next set of problems are related to the implementation of the application that uses this data.</a:t>
            </a:r>
          </a:p>
          <a:p>
            <a:pPr/>
          </a:p>
          <a:p>
            <a:pPr/>
            <a:r>
              <a:t>First, how we find a particular record? Imagine billions of entries, then every time we want to get a particular record we might have to open this huge file, parse and scan it until the end.</a:t>
            </a:r>
          </a:p>
          <a:p>
            <a:pPr/>
          </a:p>
          <a:p>
            <a:pPr/>
            <a:r>
              <a:t>Second, if we want to have another application using these files? Now we have to copy all the code that reads and updates these files to the new application and make sure that they are both in sync.</a:t>
            </a:r>
          </a:p>
          <a:p>
            <a:pPr/>
          </a:p>
          <a:p>
            <a:pPr/>
            <a:r>
              <a:t>Third, is what if we have two threads both trying to update the same file at the same time?</a:t>
            </a:r>
          </a:p>
          <a:p>
            <a:pPr/>
            <a:r>
              <a:t>Do we let the os deal with it? then its going to be the last writer, which means we will lose data from the first writer.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Shape 249"/>
          <p:cNvSpPr/>
          <p:nvPr>
            <p:ph type="sldImg"/>
          </p:nvPr>
        </p:nvSpPr>
        <p:spPr>
          <a:prstGeom prst="rect">
            <a:avLst/>
          </a:prstGeom>
        </p:spPr>
        <p:txBody>
          <a:bodyPr/>
          <a:lstStyle/>
          <a:p>
            <a:pPr/>
          </a:p>
        </p:txBody>
      </p:sp>
      <p:sp>
        <p:nvSpPr>
          <p:cNvPr id="250" name="Shape 250"/>
          <p:cNvSpPr/>
          <p:nvPr>
            <p:ph type="body" sz="quarter" idx="1"/>
          </p:nvPr>
        </p:nvSpPr>
        <p:spPr>
          <a:prstGeom prst="rect">
            <a:avLst/>
          </a:prstGeom>
        </p:spPr>
        <p:txBody>
          <a:bodyPr/>
          <a:lstStyle/>
          <a:p>
            <a:pPr/>
            <a:r>
              <a:t>The answer for all these problems lies in a database management system.</a:t>
            </a:r>
          </a:p>
          <a:p>
            <a:pPr/>
          </a:p>
          <a:p>
            <a:pPr/>
            <a:r>
              <a:t>A Database Management System is software specifically designed to store and query a database.</a:t>
            </a:r>
          </a:p>
          <a:p>
            <a:pPr/>
            <a:r>
              <a:t>The overall idea is, instead of writing code to manage data in your flat files, a database management system will do this for you. In that way you can care on just writing the logic of application.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Shape 254"/>
          <p:cNvSpPr/>
          <p:nvPr>
            <p:ph type="sldImg"/>
          </p:nvPr>
        </p:nvSpPr>
        <p:spPr>
          <a:prstGeom prst="rect">
            <a:avLst/>
          </a:prstGeom>
        </p:spPr>
        <p:txBody>
          <a:bodyPr/>
          <a:lstStyle/>
          <a:p>
            <a:pPr/>
          </a:p>
        </p:txBody>
      </p:sp>
      <p:sp>
        <p:nvSpPr>
          <p:cNvPr id="255" name="Shape 255"/>
          <p:cNvSpPr/>
          <p:nvPr>
            <p:ph type="body" sz="quarter" idx="1"/>
          </p:nvPr>
        </p:nvSpPr>
        <p:spPr>
          <a:prstGeom prst="rect">
            <a:avLst/>
          </a:prstGeom>
        </p:spPr>
        <p:txBody>
          <a:bodyPr/>
          <a:lstStyle/>
          <a:p>
            <a:pPr/>
            <a:r>
              <a:t>In practice, many data scientist do not use database systems.</a:t>
            </a:r>
          </a:p>
          <a:p>
            <a:pPr/>
            <a:r>
              <a:t>Although they require many things a database system offers.</a:t>
            </a:r>
          </a:p>
          <a:p>
            <a:pPr/>
            <a:r>
              <a:t>Instead they go for exactly the scenario I’ve talked about, with the difference they use libraries like dplyr or pandas to process their data.</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Shape 260"/>
          <p:cNvSpPr/>
          <p:nvPr>
            <p:ph type="sldImg"/>
          </p:nvPr>
        </p:nvSpPr>
        <p:spPr>
          <a:prstGeom prst="rect">
            <a:avLst/>
          </a:prstGeom>
        </p:spPr>
        <p:txBody>
          <a:bodyPr/>
          <a:lstStyle/>
          <a:p>
            <a:pPr/>
          </a:p>
        </p:txBody>
      </p:sp>
      <p:sp>
        <p:nvSpPr>
          <p:cNvPr id="261" name="Shape 261"/>
          <p:cNvSpPr/>
          <p:nvPr>
            <p:ph type="body" sz="quarter" idx="1"/>
          </p:nvPr>
        </p:nvSpPr>
        <p:spPr>
          <a:prstGeom prst="rect">
            <a:avLst/>
          </a:prstGeom>
        </p:spPr>
        <p:txBody>
          <a:bodyPr/>
          <a:lstStyle/>
          <a:p>
            <a:pPr/>
            <a:r>
              <a:t>And using these libraries have exactly the same problems I’ve talked before. You have to manually manage files, its expensive to load and parse them. There is no guarantee your data won’t be corrupted. Its not easy to change your data, and does not scale for bigger files.</a:t>
            </a:r>
          </a:p>
          <a:p>
            <a:pPr/>
          </a:p>
          <a:p>
            <a:pPr/>
            <a:r>
              <a:t>So why people use it?</a:t>
            </a:r>
          </a:p>
          <a:p>
            <a:pPr/>
            <a:r>
              <a:t>The main reason is because it is easy. </a:t>
            </a:r>
          </a:p>
          <a:p>
            <a:pPr/>
            <a:r>
              <a:t>The developer just need to install the package he wants to use, and he is good to go.</a:t>
            </a:r>
          </a:p>
          <a:p>
            <a:pPr/>
            <a:r>
              <a:t>And the APIs are also quite simple to use.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Shape 265"/>
          <p:cNvSpPr/>
          <p:nvPr>
            <p:ph type="sldImg"/>
          </p:nvPr>
        </p:nvSpPr>
        <p:spPr>
          <a:prstGeom prst="rect">
            <a:avLst/>
          </a:prstGeom>
        </p:spPr>
        <p:txBody>
          <a:bodyPr/>
          <a:lstStyle/>
          <a:p>
            <a:pPr/>
          </a:p>
        </p:txBody>
      </p:sp>
      <p:sp>
        <p:nvSpPr>
          <p:cNvPr id="266" name="Shape 266"/>
          <p:cNvSpPr/>
          <p:nvPr>
            <p:ph type="body" sz="quarter" idx="1"/>
          </p:nvPr>
        </p:nvSpPr>
        <p:spPr>
          <a:prstGeom prst="rect">
            <a:avLst/>
          </a:prstGeom>
        </p:spPr>
        <p:txBody>
          <a:bodyPr/>
          <a:lstStyle/>
          <a:p>
            <a:pPr/>
            <a:r>
              <a:t>And all of that is only part of the problem.</a:t>
            </a:r>
          </a:p>
          <a:p>
            <a:pPr/>
            <a:r>
              <a:t>In general these libraries are very poor query engines.</a:t>
            </a:r>
          </a:p>
          <a:p>
            <a:pPr/>
            <a:r>
              <a:t>They materialize huge intermediates. They have no query optimizer, even a simple filter pushdown will not be optimized. They have no support for out of memory computation. No support for parallelization and slow implementations for joins and aggregations.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Shape 270"/>
          <p:cNvSpPr/>
          <p:nvPr>
            <p:ph type="sldImg"/>
          </p:nvPr>
        </p:nvSpPr>
        <p:spPr>
          <a:prstGeom prst="rect">
            <a:avLst/>
          </a:prstGeom>
        </p:spPr>
        <p:txBody>
          <a:bodyPr/>
          <a:lstStyle/>
          <a:p>
            <a:pPr/>
          </a:p>
        </p:txBody>
      </p:sp>
      <p:sp>
        <p:nvSpPr>
          <p:cNvPr id="271" name="Shape 271"/>
          <p:cNvSpPr/>
          <p:nvPr>
            <p:ph type="body" sz="quarter" idx="1"/>
          </p:nvPr>
        </p:nvSpPr>
        <p:spPr>
          <a:prstGeom prst="rect">
            <a:avLst/>
          </a:prstGeom>
        </p:spPr>
        <p:txBody>
          <a:bodyPr/>
          <a:lstStyle/>
          <a:p>
            <a:pPr/>
            <a:r>
              <a:t>By now I hopefully convinced you guys, that data scientis need the functionality database systems offer, even though they opt not to use them.</a:t>
            </a:r>
          </a:p>
          <a:p>
            <a:pPr/>
            <a:r>
              <a:t>Which often leads to problems down the road, when data gets bigger or something unexpected happens and their data is corrupted.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Shape 275"/>
          <p:cNvSpPr/>
          <p:nvPr>
            <p:ph type="sldImg"/>
          </p:nvPr>
        </p:nvSpPr>
        <p:spPr>
          <a:prstGeom prst="rect">
            <a:avLst/>
          </a:prstGeom>
        </p:spPr>
        <p:txBody>
          <a:bodyPr/>
          <a:lstStyle/>
          <a:p>
            <a:pPr/>
          </a:p>
        </p:txBody>
      </p:sp>
      <p:sp>
        <p:nvSpPr>
          <p:cNvPr id="276" name="Shape 276"/>
          <p:cNvSpPr/>
          <p:nvPr>
            <p:ph type="body" sz="quarter" idx="1"/>
          </p:nvPr>
        </p:nvSpPr>
        <p:spPr>
          <a:prstGeom prst="rect">
            <a:avLst/>
          </a:prstGeom>
        </p:spPr>
        <p:txBody>
          <a:bodyPr/>
          <a:lstStyle/>
          <a:p>
            <a:pPr/>
            <a:r>
              <a:t>So, enough about flat files, how can we combine data science with database systems?</a:t>
            </a:r>
          </a:p>
          <a:p>
            <a:pPr/>
            <a:r>
              <a:t>In other words, ow can we combine our analytical tools, think of R and Python scripts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Shape 280"/>
          <p:cNvSpPr/>
          <p:nvPr>
            <p:ph type="sldImg"/>
          </p:nvPr>
        </p:nvSpPr>
        <p:spPr>
          <a:prstGeom prst="rect">
            <a:avLst/>
          </a:prstGeom>
        </p:spPr>
        <p:txBody>
          <a:bodyPr/>
          <a:lstStyle/>
          <a:p>
            <a:pPr/>
          </a:p>
        </p:txBody>
      </p:sp>
      <p:sp>
        <p:nvSpPr>
          <p:cNvPr id="281" name="Shape 281"/>
          <p:cNvSpPr/>
          <p:nvPr>
            <p:ph type="body" sz="quarter" idx="1"/>
          </p:nvPr>
        </p:nvSpPr>
        <p:spPr>
          <a:prstGeom prst="rect">
            <a:avLst/>
          </a:prstGeom>
        </p:spPr>
        <p:txBody>
          <a:bodyPr/>
          <a:lstStyle/>
          <a:p>
            <a:pPr/>
            <a:r>
              <a:t>There are 3 primary ways, either by using a database client connection, by writing User Defined Functions and through embedded database systems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Shape 286"/>
          <p:cNvSpPr/>
          <p:nvPr>
            <p:ph type="sldImg"/>
          </p:nvPr>
        </p:nvSpPr>
        <p:spPr>
          <a:prstGeom prst="rect">
            <a:avLst/>
          </a:prstGeom>
        </p:spPr>
        <p:txBody>
          <a:bodyPr/>
          <a:lstStyle/>
          <a:p>
            <a:pPr/>
          </a:p>
        </p:txBody>
      </p:sp>
      <p:sp>
        <p:nvSpPr>
          <p:cNvPr id="287" name="Shape 287"/>
          <p:cNvSpPr/>
          <p:nvPr>
            <p:ph type="body" sz="quarter" idx="1"/>
          </p:nvPr>
        </p:nvSpPr>
        <p:spPr>
          <a:prstGeom prst="rect">
            <a:avLst/>
          </a:prstGeom>
        </p:spPr>
        <p:txBody>
          <a:bodyPr/>
          <a:lstStyle/>
          <a:p>
            <a:pPr/>
            <a:r>
              <a:t>The classical way ,is by starting a database server and requesting data from the server to your analytical process.</a:t>
            </a:r>
          </a:p>
          <a:p>
            <a:pPr/>
            <a:r>
              <a:t>The data is then transferred over the socket, and most computation is performed in the analytical process.</a:t>
            </a:r>
          </a:p>
          <a:p>
            <a:pPr/>
            <a:r>
              <a:t>There are two problems with this solution. First is that data transfer if very slow in both directions,  from either the database to your python script, or from your python script to your database, and that this actually requires a lot of work to setup.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Shape 186"/>
          <p:cNvSpPr/>
          <p:nvPr>
            <p:ph type="sldImg"/>
          </p:nvPr>
        </p:nvSpPr>
        <p:spPr>
          <a:prstGeom prst="rect">
            <a:avLst/>
          </a:prstGeom>
        </p:spPr>
        <p:txBody>
          <a:bodyPr/>
          <a:lstStyle/>
          <a:p>
            <a:pPr/>
          </a:p>
        </p:txBody>
      </p:sp>
      <p:sp>
        <p:nvSpPr>
          <p:cNvPr id="187" name="Shape 187"/>
          <p:cNvSpPr/>
          <p:nvPr>
            <p:ph type="body" sz="quarter" idx="1"/>
          </p:nvPr>
        </p:nvSpPr>
        <p:spPr>
          <a:prstGeom prst="rect">
            <a:avLst/>
          </a:prstGeom>
        </p:spPr>
        <p:txBody>
          <a:bodyPr/>
          <a:lstStyle/>
          <a:p>
            <a:pPr/>
            <a:r>
              <a:t>So just to give you a bit of context about our research group, why are we interested in database systems and why are we developing, from scratch, a completely new database system.</a:t>
            </a:r>
          </a:p>
          <a:p>
            <a:pPr/>
            <a:r>
              <a:t>I work for CWI, short for centrum Wiskunde en Informatica, sorry for my dutch. CWI is the research center for  mathematics and computer science located in Amsterdam. More specifically, I work for the database architectures group, which is a group specialized on developing database systems. At CWI, we have shipped in the past twenty years two database systems that are widely known in the database community. Those systems are called MonetDB and Vectorwise and are state-of-the-art database systems for Analytical Queries.</a:t>
            </a:r>
          </a:p>
          <a:p>
            <a:pPr/>
          </a:p>
          <a:p>
            <a:pPr/>
            <a:r>
              <a:t>So, if we already have two systems, why bothering doing a new one? The thing is most projects currently running at CWI are sponsored by private companies, and they are related to data science, particularly machine learning pipelines. For example we have projects with Tata Steel, the Honda Research Institute and KLM. Where our main goal is to optimize and facilitate the data management in these data science projects. And these previous systems were not well optimized for the data science case.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Shape 292"/>
          <p:cNvSpPr/>
          <p:nvPr>
            <p:ph type="sldImg"/>
          </p:nvPr>
        </p:nvSpPr>
        <p:spPr>
          <a:prstGeom prst="rect">
            <a:avLst/>
          </a:prstGeom>
        </p:spPr>
        <p:txBody>
          <a:bodyPr/>
          <a:lstStyle/>
          <a:p>
            <a:pPr/>
          </a:p>
        </p:txBody>
      </p:sp>
      <p:sp>
        <p:nvSpPr>
          <p:cNvPr id="293" name="Shape 293"/>
          <p:cNvSpPr/>
          <p:nvPr>
            <p:ph type="body" sz="quarter" idx="1"/>
          </p:nvPr>
        </p:nvSpPr>
        <p:spPr>
          <a:prstGeom prst="rect">
            <a:avLst/>
          </a:prstGeom>
        </p:spPr>
        <p:txBody>
          <a:bodyPr/>
          <a:lstStyle/>
          <a:p>
            <a:pPr/>
            <a:r>
              <a:t>Well, we know that in most cases data scientist exports the data from the database system to the analytical tool, so we can’t really spend a lot of time on data transfer.</a:t>
            </a:r>
          </a:p>
          <a:p>
            <a:pPr/>
            <a:r>
              <a:t>So, user defined functions are a more promising solution, the basic idea is the analytical process runs inside the database server, hence we do not have to transfer data outside the database system.</a:t>
            </a:r>
          </a:p>
          <a:p>
            <a:pPr/>
            <a:r>
              <a:t>The problem is that these UDFs they are a nightmare to implement and debug, they require a lot of the database system knowledge, and its also annoying to setup the server.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Shape 299"/>
          <p:cNvSpPr/>
          <p:nvPr>
            <p:ph type="sldImg"/>
          </p:nvPr>
        </p:nvSpPr>
        <p:spPr>
          <a:prstGeom prst="rect">
            <a:avLst/>
          </a:prstGeom>
        </p:spPr>
        <p:txBody>
          <a:bodyPr/>
          <a:lstStyle/>
          <a:p>
            <a:pPr/>
          </a:p>
        </p:txBody>
      </p:sp>
      <p:sp>
        <p:nvSpPr>
          <p:cNvPr id="300" name="Shape 300"/>
          <p:cNvSpPr/>
          <p:nvPr>
            <p:ph type="body" sz="quarter" idx="1"/>
          </p:nvPr>
        </p:nvSpPr>
        <p:spPr>
          <a:prstGeom prst="rect">
            <a:avLst/>
          </a:prstGeom>
        </p:spPr>
        <p:txBody>
          <a:bodyPr/>
          <a:lstStyle/>
          <a:p>
            <a:pPr/>
            <a:r>
              <a:t>Well, but what if I told you, there is actually a way, that is simple to install, easy to develop and debug and that also has no transfer costs. They actually exist, and are known as embedded database systems.</a:t>
            </a:r>
          </a:p>
          <a:p>
            <a:pPr/>
            <a:r>
              <a:t>The idea is that the database runs inside the analytical application, so again you don’t have do transfer data from outside your process.</a:t>
            </a:r>
          </a:p>
          <a:p>
            <a:pPr/>
            <a:r>
              <a:t>They are as easy to install and use as the analytical libraries and bind to almost every language, so its the same thing, a simple pip install, and small changes in your script and you are good to go.</a:t>
            </a:r>
          </a:p>
          <a:p>
            <a:pPr/>
            <a:r>
              <a:t>The most famous one is SQLite, it is secretly the most used Database System, running on every phone, browser os and even inside airplane.</a:t>
            </a:r>
          </a:p>
          <a:p>
            <a:pPr/>
            <a:r>
              <a:t>The only problem is that SQLite is highly optimized for transactions and not really for analytics.</a:t>
            </a:r>
          </a:p>
          <a:p>
            <a:pPr/>
            <a:r>
              <a:t>So its really optimized, for updates, inserts and deletes but not really for performing computation in massive amounts of data.</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3" name="Shape 303"/>
          <p:cNvSpPr/>
          <p:nvPr>
            <p:ph type="sldImg"/>
          </p:nvPr>
        </p:nvSpPr>
        <p:spPr>
          <a:prstGeom prst="rect">
            <a:avLst/>
          </a:prstGeom>
        </p:spPr>
        <p:txBody>
          <a:bodyPr/>
          <a:lstStyle/>
          <a:p>
            <a:pPr/>
          </a:p>
        </p:txBody>
      </p:sp>
      <p:sp>
        <p:nvSpPr>
          <p:cNvPr id="304" name="Shape 304"/>
          <p:cNvSpPr/>
          <p:nvPr>
            <p:ph type="body" sz="quarter" idx="1"/>
          </p:nvPr>
        </p:nvSpPr>
        <p:spPr>
          <a:prstGeom prst="rect">
            <a:avLst/>
          </a:prstGeom>
        </p:spPr>
        <p:txBody>
          <a:bodyPr/>
          <a:lstStyle/>
          <a:p>
            <a:pPr/>
            <a:r>
              <a:t>And that question is what motivated our group into starting a complete new database system from scratch.</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Shape 310"/>
          <p:cNvSpPr/>
          <p:nvPr>
            <p:ph type="sldImg"/>
          </p:nvPr>
        </p:nvSpPr>
        <p:spPr>
          <a:prstGeom prst="rect">
            <a:avLst/>
          </a:prstGeom>
        </p:spPr>
        <p:txBody>
          <a:bodyPr/>
          <a:lstStyle/>
          <a:p>
            <a:pPr/>
          </a:p>
        </p:txBody>
      </p:sp>
      <p:sp>
        <p:nvSpPr>
          <p:cNvPr id="311" name="Shape 311"/>
          <p:cNvSpPr/>
          <p:nvPr>
            <p:ph type="body" sz="quarter" idx="1"/>
          </p:nvPr>
        </p:nvSpPr>
        <p:spPr>
          <a:prstGeom prst="rect">
            <a:avLst/>
          </a:prstGeom>
        </p:spPr>
        <p:txBody>
          <a:bodyPr/>
          <a:lstStyle/>
          <a:p>
            <a:pPr/>
            <a:r>
              <a:t>The idea is to have a sqlite for analytics.</a:t>
            </a:r>
          </a:p>
          <a:p>
            <a:pPr/>
            <a:r>
              <a:t>So we want it to be simple to install, as simple as doing a pip install duckdb, we want it to be embedded, so there is no server management, we want it to have a fast analytical database engine, and have faster transfers between R/Pyhton analytical tools and the database.</a:t>
            </a:r>
          </a:p>
          <a:p>
            <a:pPr/>
          </a:p>
          <a:p>
            <a:pPr/>
            <a:r>
              <a:t>And although duckdb has been in development for only two years, its already in pre-release, and you can check the website if you want to try it out on your own project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 name="Shape 315"/>
          <p:cNvSpPr/>
          <p:nvPr>
            <p:ph type="sldImg"/>
          </p:nvPr>
        </p:nvSpPr>
        <p:spPr>
          <a:prstGeom prst="rect">
            <a:avLst/>
          </a:prstGeom>
        </p:spPr>
        <p:txBody>
          <a:bodyPr/>
          <a:lstStyle/>
          <a:p>
            <a:pPr/>
          </a:p>
        </p:txBody>
      </p:sp>
      <p:sp>
        <p:nvSpPr>
          <p:cNvPr id="316" name="Shape 316"/>
          <p:cNvSpPr/>
          <p:nvPr>
            <p:ph type="body" sz="quarter" idx="1"/>
          </p:nvPr>
        </p:nvSpPr>
        <p:spPr>
          <a:prstGeom prst="rect">
            <a:avLst/>
          </a:prstGeom>
        </p:spPr>
        <p:txBody>
          <a:bodyPr/>
          <a:lstStyle/>
          <a:p>
            <a:pPr/>
            <a:r>
              <a:t>So what are the reasons that make duckdb faster than sqlite for data science?</a:t>
            </a:r>
          </a:p>
          <a:p>
            <a:pPr/>
            <a:r>
              <a:t>The first is, that data science is equal to analytical processing.</a:t>
            </a:r>
          </a:p>
          <a:p>
            <a:pPr/>
            <a:r>
              <a:t>So a lot of design decisions are done to optimize for these types of workloads.</a:t>
            </a:r>
          </a:p>
          <a:p>
            <a:pPr/>
            <a:r>
              <a:t>To cite a few, duckdb’s storage model is a column store, it heavily focuses on compression possibilitites, it uses a vector-wise query engine and will allow for progressive index creation.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1" name="Shape 321"/>
          <p:cNvSpPr/>
          <p:nvPr>
            <p:ph type="sldImg"/>
          </p:nvPr>
        </p:nvSpPr>
        <p:spPr>
          <a:prstGeom prst="rect">
            <a:avLst/>
          </a:prstGeom>
        </p:spPr>
        <p:txBody>
          <a:bodyPr/>
          <a:lstStyle/>
          <a:p>
            <a:pPr/>
          </a:p>
        </p:txBody>
      </p:sp>
      <p:sp>
        <p:nvSpPr>
          <p:cNvPr id="322" name="Shape 322"/>
          <p:cNvSpPr/>
          <p:nvPr>
            <p:ph type="body" sz="quarter" idx="1"/>
          </p:nvPr>
        </p:nvSpPr>
        <p:spPr>
          <a:prstGeom prst="rect">
            <a:avLst/>
          </a:prstGeom>
        </p:spPr>
        <p:txBody>
          <a:bodyPr/>
          <a:lstStyle/>
          <a:p>
            <a:pPr/>
            <a:r>
              <a:t>Sqlite uses a row storage model, while duckdb uses a columnar storage model.</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7" name="Shape 327"/>
          <p:cNvSpPr/>
          <p:nvPr>
            <p:ph type="sldImg"/>
          </p:nvPr>
        </p:nvSpPr>
        <p:spPr>
          <a:prstGeom prst="rect">
            <a:avLst/>
          </a:prstGeom>
        </p:spPr>
        <p:txBody>
          <a:bodyPr/>
          <a:lstStyle/>
          <a:p>
            <a:pPr/>
          </a:p>
        </p:txBody>
      </p:sp>
      <p:sp>
        <p:nvSpPr>
          <p:cNvPr id="328" name="Shape 328"/>
          <p:cNvSpPr/>
          <p:nvPr>
            <p:ph type="body" sz="quarter" idx="1"/>
          </p:nvPr>
        </p:nvSpPr>
        <p:spPr>
          <a:prstGeom prst="rect">
            <a:avLst/>
          </a:prstGeom>
        </p:spPr>
        <p:txBody>
          <a:bodyPr/>
          <a:lstStyle/>
          <a:p>
            <a:pPr/>
            <a:r>
              <a:t>In a row storage model, the rows are stored continuously in memory.</a:t>
            </a:r>
          </a:p>
          <a:p>
            <a:pPr/>
            <a:r>
              <a:t>That means that individual rows can be fetched cheaply, however you must always fetch all columns from the row.</a:t>
            </a:r>
          </a:p>
          <a:p>
            <a:pPr/>
            <a:r>
              <a:t>The thing is, in analytical processing, is very common that we are interested only in a few columns of a table, so for example we might be interested only in the price of the product and not really in which stores it is sold.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3" name="Shape 333"/>
          <p:cNvSpPr/>
          <p:nvPr>
            <p:ph type="sldImg"/>
          </p:nvPr>
        </p:nvSpPr>
        <p:spPr>
          <a:prstGeom prst="rect">
            <a:avLst/>
          </a:prstGeom>
        </p:spPr>
        <p:txBody>
          <a:bodyPr/>
          <a:lstStyle/>
          <a:p>
            <a:pPr/>
          </a:p>
        </p:txBody>
      </p:sp>
      <p:sp>
        <p:nvSpPr>
          <p:cNvPr id="334" name="Shape 334"/>
          <p:cNvSpPr/>
          <p:nvPr>
            <p:ph type="body" sz="quarter" idx="1"/>
          </p:nvPr>
        </p:nvSpPr>
        <p:spPr>
          <a:prstGeom prst="rect">
            <a:avLst/>
          </a:prstGeom>
        </p:spPr>
        <p:txBody>
          <a:bodyPr/>
          <a:lstStyle/>
          <a:p>
            <a:pPr/>
            <a:r>
              <a:t>The column-storage stores each column's data continuously, which means we can now fetch individual columns and have immense savings on disk io or memory bandwidth when using just a few columns.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9" name="Shape 339"/>
          <p:cNvSpPr/>
          <p:nvPr>
            <p:ph type="sldImg"/>
          </p:nvPr>
        </p:nvSpPr>
        <p:spPr>
          <a:prstGeom prst="rect">
            <a:avLst/>
          </a:prstGeom>
        </p:spPr>
        <p:txBody>
          <a:bodyPr/>
          <a:lstStyle/>
          <a:p>
            <a:pPr/>
          </a:p>
        </p:txBody>
      </p:sp>
      <p:sp>
        <p:nvSpPr>
          <p:cNvPr id="340" name="Shape 340"/>
          <p:cNvSpPr/>
          <p:nvPr>
            <p:ph type="body" sz="quarter" idx="1"/>
          </p:nvPr>
        </p:nvSpPr>
        <p:spPr>
          <a:prstGeom prst="rect">
            <a:avLst/>
          </a:prstGeom>
        </p:spPr>
        <p:txBody>
          <a:bodyPr/>
          <a:lstStyle/>
          <a:p>
            <a:pPr/>
            <a:r>
              <a:t>For example, suppose we have a table with 1tb data and 100 columns, but we are only interested in 5 columns of this table.</a:t>
            </a:r>
          </a:p>
          <a:p>
            <a:pPr/>
            <a:r>
              <a:t>In a row store, reading this 5 columns means reading the full table, which at 100 megabytes per second, would take us about 3 hours.</a:t>
            </a:r>
          </a:p>
          <a:p>
            <a:pPr/>
            <a:r>
              <a:t>In a column store, these same 5 columns, can be fetched independently, so we only need to read 50 gigabytes of data, which takes about 8 minutes.</a:t>
            </a:r>
          </a:p>
          <a:p>
            <a:pPr/>
            <a:r>
              <a:t>So you can see, that with this simple change, there is already a huge impact in performance.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5" name="Shape 345"/>
          <p:cNvSpPr/>
          <p:nvPr>
            <p:ph type="sldImg"/>
          </p:nvPr>
        </p:nvSpPr>
        <p:spPr>
          <a:prstGeom prst="rect">
            <a:avLst/>
          </a:prstGeom>
        </p:spPr>
        <p:txBody>
          <a:bodyPr/>
          <a:lstStyle/>
          <a:p>
            <a:pPr/>
          </a:p>
        </p:txBody>
      </p:sp>
      <p:sp>
        <p:nvSpPr>
          <p:cNvPr id="346" name="Shape 346"/>
          <p:cNvSpPr/>
          <p:nvPr>
            <p:ph type="body" sz="quarter" idx="1"/>
          </p:nvPr>
        </p:nvSpPr>
        <p:spPr>
          <a:prstGeom prst="rect">
            <a:avLst/>
          </a:prstGeom>
        </p:spPr>
        <p:txBody>
          <a:bodyPr/>
          <a:lstStyle/>
          <a:p>
            <a:pPr/>
            <a:r>
              <a:t>Second advantage of duckdb is compressibility.</a:t>
            </a:r>
          </a:p>
          <a:p>
            <a:pPr/>
            <a:r>
              <a:t>Individual columns ofter store similar values, for example increasing dates. So depending on the compression algorithm used and your data you could save two to 10 times on your storage.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a:pPr/>
          </a:p>
        </p:txBody>
      </p:sp>
      <p:sp>
        <p:nvSpPr>
          <p:cNvPr id="191" name="Shape 191"/>
          <p:cNvSpPr/>
          <p:nvPr>
            <p:ph type="body" sz="quarter" idx="1"/>
          </p:nvPr>
        </p:nvSpPr>
        <p:spPr>
          <a:prstGeom prst="rect">
            <a:avLst/>
          </a:prstGeom>
        </p:spPr>
        <p:txBody>
          <a:bodyPr/>
          <a:lstStyle/>
          <a:p>
            <a:pPr/>
            <a:r>
              <a:t>So, lets talk a bit of what we will see today</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1" name="Shape 351"/>
          <p:cNvSpPr/>
          <p:nvPr>
            <p:ph type="sldImg"/>
          </p:nvPr>
        </p:nvSpPr>
        <p:spPr>
          <a:prstGeom prst="rect">
            <a:avLst/>
          </a:prstGeom>
        </p:spPr>
        <p:txBody>
          <a:bodyPr/>
          <a:lstStyle/>
          <a:p>
            <a:pPr/>
          </a:p>
        </p:txBody>
      </p:sp>
      <p:sp>
        <p:nvSpPr>
          <p:cNvPr id="352" name="Shape 352"/>
          <p:cNvSpPr/>
          <p:nvPr>
            <p:ph type="body" sz="quarter" idx="1"/>
          </p:nvPr>
        </p:nvSpPr>
        <p:spPr>
          <a:prstGeom prst="rect">
            <a:avLst/>
          </a:prstGeom>
        </p:spPr>
        <p:txBody>
          <a:bodyPr/>
          <a:lstStyle/>
          <a:p>
            <a:pPr/>
            <a:r>
              <a:t>If we go back to our example with a table of one terabyte and 100 columns. and our query that reads 5 columns from the table. Reading the uncompressed data would be equivalent to reading 50 gigabytes from disk, so approximately eight minutes, while if the data is compressed, assuming we can reduce its size by a tenth, it would be equivalent to reading 5 gigabytes from disk, so approximately 50 seconds.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1" name="Shape 421"/>
          <p:cNvSpPr/>
          <p:nvPr>
            <p:ph type="sldImg"/>
          </p:nvPr>
        </p:nvSpPr>
        <p:spPr>
          <a:prstGeom prst="rect">
            <a:avLst/>
          </a:prstGeom>
        </p:spPr>
        <p:txBody>
          <a:bodyPr/>
          <a:lstStyle/>
          <a:p>
            <a:pPr/>
          </a:p>
        </p:txBody>
      </p:sp>
      <p:sp>
        <p:nvSpPr>
          <p:cNvPr id="422" name="Shape 422"/>
          <p:cNvSpPr/>
          <p:nvPr>
            <p:ph type="body" sz="quarter" idx="1"/>
          </p:nvPr>
        </p:nvSpPr>
        <p:spPr>
          <a:prstGeom prst="rect">
            <a:avLst/>
          </a:prstGeom>
        </p:spPr>
        <p:txBody>
          <a:bodyPr/>
          <a:lstStyle/>
          <a:p>
            <a:pPr/>
            <a:r>
              <a:t>Third point is the execution engine.</a:t>
            </a:r>
          </a:p>
          <a:p>
            <a:pPr/>
            <a:r>
              <a:t>Sqlite uses a tuple-at-a-time processing, which means one row is processed per time.</a:t>
            </a:r>
          </a:p>
          <a:p>
            <a:pPr/>
            <a:r>
              <a:t>Numpy or R uses column-at-a-time processing, which means the entire column is processed at once.</a:t>
            </a:r>
          </a:p>
          <a:p>
            <a:pPr/>
            <a:r>
              <a:t>And duckdb uses vectorized processing, where column batches are processed at a time.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2" name="Shape 492"/>
          <p:cNvSpPr/>
          <p:nvPr>
            <p:ph type="sldImg"/>
          </p:nvPr>
        </p:nvSpPr>
        <p:spPr>
          <a:prstGeom prst="rect">
            <a:avLst/>
          </a:prstGeom>
        </p:spPr>
        <p:txBody>
          <a:bodyPr/>
          <a:lstStyle/>
          <a:p>
            <a:pPr/>
          </a:p>
        </p:txBody>
      </p:sp>
      <p:sp>
        <p:nvSpPr>
          <p:cNvPr id="493" name="Shape 493"/>
          <p:cNvSpPr/>
          <p:nvPr>
            <p:ph type="body" sz="quarter" idx="1"/>
          </p:nvPr>
        </p:nvSpPr>
        <p:spPr>
          <a:prstGeom prst="rect">
            <a:avLst/>
          </a:prstGeom>
        </p:spPr>
        <p:txBody>
          <a:bodyPr/>
          <a:lstStyle/>
          <a:p>
            <a:pPr/>
            <a:r>
              <a:t>The tuple at a time model from sqlite, is optimized for a low memory footprint, since you only need to keep one row in memory, and it comes from a time when memory was expensive. Since we always call all functions that operate on our data once per tuple it incurs a high cpu overhead per tuple.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3" name="Shape 563"/>
          <p:cNvSpPr/>
          <p:nvPr>
            <p:ph type="sldImg"/>
          </p:nvPr>
        </p:nvSpPr>
        <p:spPr>
          <a:prstGeom prst="rect">
            <a:avLst/>
          </a:prstGeom>
        </p:spPr>
        <p:txBody>
          <a:bodyPr/>
          <a:lstStyle/>
          <a:p>
            <a:pPr/>
          </a:p>
        </p:txBody>
      </p:sp>
      <p:sp>
        <p:nvSpPr>
          <p:cNvPr id="564" name="Shape 564"/>
          <p:cNvSpPr/>
          <p:nvPr>
            <p:ph type="body" sz="quarter" idx="1"/>
          </p:nvPr>
        </p:nvSpPr>
        <p:spPr>
          <a:prstGeom prst="rect">
            <a:avLst/>
          </a:prstGeom>
        </p:spPr>
        <p:txBody>
          <a:bodyPr/>
          <a:lstStyle/>
          <a:p>
            <a:pPr/>
            <a:r>
              <a:t>In the column at a time we have better cpu utilization, since we call each function that operated on the data only once and allows for SIMD instructions.</a:t>
            </a:r>
          </a:p>
          <a:p>
            <a:pPr/>
            <a:r>
              <a:t>But we must materialize intermediates in memory. </a:t>
            </a:r>
          </a:p>
          <a:p>
            <a:pPr/>
            <a:r>
              <a:t>Which means that for every operation we need to have space to materialize the intermediates it produces.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3" name="Shape 633"/>
          <p:cNvSpPr/>
          <p:nvPr>
            <p:ph type="sldImg"/>
          </p:nvPr>
        </p:nvSpPr>
        <p:spPr>
          <a:prstGeom prst="rect">
            <a:avLst/>
          </a:prstGeom>
        </p:spPr>
        <p:txBody>
          <a:bodyPr/>
          <a:lstStyle/>
          <a:p>
            <a:pPr/>
          </a:p>
        </p:txBody>
      </p:sp>
      <p:sp>
        <p:nvSpPr>
          <p:cNvPr id="634" name="Shape 634"/>
          <p:cNvSpPr/>
          <p:nvPr>
            <p:ph type="body" sz="quarter" idx="1"/>
          </p:nvPr>
        </p:nvSpPr>
        <p:spPr>
          <a:prstGeom prst="rect">
            <a:avLst/>
          </a:prstGeom>
        </p:spPr>
        <p:txBody>
          <a:bodyPr/>
          <a:lstStyle/>
          <a:p>
            <a:pPr/>
            <a:r>
              <a:t>So duckdb is the best of both worlds, it reduces the amount of function calls by operating in batches of the data, and is actually even faster than the column at a time model because it optimizes for CPU Cache Locality.</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3" name="Shape 643"/>
          <p:cNvSpPr/>
          <p:nvPr>
            <p:ph type="sldImg"/>
          </p:nvPr>
        </p:nvSpPr>
        <p:spPr>
          <a:prstGeom prst="rect">
            <a:avLst/>
          </a:prstGeom>
        </p:spPr>
        <p:txBody>
          <a:bodyPr/>
          <a:lstStyle/>
          <a:p>
            <a:pPr/>
          </a:p>
        </p:txBody>
      </p:sp>
      <p:sp>
        <p:nvSpPr>
          <p:cNvPr id="644" name="Shape 644"/>
          <p:cNvSpPr/>
          <p:nvPr>
            <p:ph type="body" sz="quarter" idx="1"/>
          </p:nvPr>
        </p:nvSpPr>
        <p:spPr>
          <a:prstGeom prst="rect">
            <a:avLst/>
          </a:prstGeom>
        </p:spPr>
        <p:txBody>
          <a:bodyPr/>
          <a:lstStyle/>
          <a:p>
            <a:pPr/>
            <a:r>
              <a:t>I’m not sure if everyone here is familiarized with the layout of a modern computer.</a:t>
            </a:r>
          </a:p>
          <a:p>
            <a:pPr/>
            <a:r>
              <a:t>You basically have a CPU core, with a bunch of caches underneath and the main memory</a:t>
            </a:r>
          </a:p>
          <a:p>
            <a:pPr/>
            <a:r>
              <a:t>And you have this hierarchy there, where the cache sized get bigger but it's slower to access them.</a:t>
            </a:r>
          </a:p>
          <a:p>
            <a:pPr/>
            <a:r>
              <a:t>You can see there is a factor 100 between L1 and Main Memory, and when you are constantly fetching data this blows up, and becomes a major bottleneck in data processing.</a:t>
            </a:r>
          </a:p>
          <a:p>
            <a:pPr/>
            <a:r>
              <a:t>The problem with the column at a time model is that the data is main memory resident, imagine the 1gb column, where do you put it? It does not fit in L1, L2 or L3, so you need to store it in main memory, which means every time you fetch data from it you need the main memory access cost.</a:t>
            </a:r>
          </a:p>
          <a:p>
            <a:pPr/>
            <a:r>
              <a:t>The nice thing about the vectorized process is that by keeping it small, you can make it fit in L3, which causes you to access L3 cache being much faster.</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2" name="Shape 652"/>
          <p:cNvSpPr/>
          <p:nvPr>
            <p:ph type="sldImg"/>
          </p:nvPr>
        </p:nvSpPr>
        <p:spPr>
          <a:prstGeom prst="rect">
            <a:avLst/>
          </a:prstGeom>
        </p:spPr>
        <p:txBody>
          <a:bodyPr/>
          <a:lstStyle/>
          <a:p>
            <a:pPr/>
          </a:p>
        </p:txBody>
      </p:sp>
      <p:sp>
        <p:nvSpPr>
          <p:cNvPr id="653" name="Shape 653"/>
          <p:cNvSpPr/>
          <p:nvPr>
            <p:ph type="body" sz="quarter" idx="1"/>
          </p:nvPr>
        </p:nvSpPr>
        <p:spPr>
          <a:prstGeom prst="rect">
            <a:avLst/>
          </a:prstGeom>
        </p:spPr>
        <p:txBody>
          <a:bodyPr/>
          <a:lstStyle/>
          <a:p>
            <a:pPr/>
            <a:r>
              <a:t>I’m not sure if everyone here is familiarized with the layout of a modern computer.</a:t>
            </a:r>
          </a:p>
          <a:p>
            <a:pPr/>
            <a:r>
              <a:t>You basically have a CPU core, with a bunch of caches underneath and the main memory</a:t>
            </a:r>
          </a:p>
          <a:p>
            <a:pPr/>
            <a:r>
              <a:t>And you have this hierarchy there, where the cache sized get bigger but it's slower to access them.</a:t>
            </a:r>
          </a:p>
          <a:p>
            <a:pPr/>
            <a:r>
              <a:t>You can see there is a factor 100 between L1 and Main Memory, and when you are constantly fetching data this blows up, and becomes a major bottleneck in data processing.</a:t>
            </a:r>
          </a:p>
          <a:p>
            <a:pPr/>
            <a:r>
              <a:t>The problem with the column at a time model is that the data is main memory resident, imagine the 1gb column, where do you put it? It does not fit in L1, L2 or L3, so you need to store it in main memory, which means every time you fetch data from it you need the main memory access cost.</a:t>
            </a:r>
          </a:p>
          <a:p>
            <a:pPr/>
            <a:r>
              <a:t>The nice thing about the vectorized process is that by keeping it small, you can make it fit in L3, which causes you to access L3 cache being much faster.</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1" name="Shape 661"/>
          <p:cNvSpPr/>
          <p:nvPr>
            <p:ph type="sldImg"/>
          </p:nvPr>
        </p:nvSpPr>
        <p:spPr>
          <a:prstGeom prst="rect">
            <a:avLst/>
          </a:prstGeom>
        </p:spPr>
        <p:txBody>
          <a:bodyPr/>
          <a:lstStyle/>
          <a:p>
            <a:pPr/>
          </a:p>
        </p:txBody>
      </p:sp>
      <p:sp>
        <p:nvSpPr>
          <p:cNvPr id="662" name="Shape 662"/>
          <p:cNvSpPr/>
          <p:nvPr>
            <p:ph type="body" sz="quarter" idx="1"/>
          </p:nvPr>
        </p:nvSpPr>
        <p:spPr>
          <a:prstGeom prst="rect">
            <a:avLst/>
          </a:prstGeom>
        </p:spPr>
        <p:txBody>
          <a:bodyPr/>
          <a:lstStyle/>
          <a:p>
            <a:pPr/>
            <a:r>
              <a:t>Final thing I want to talk about is the relational API.</a:t>
            </a:r>
          </a:p>
          <a:p>
            <a:pPr/>
            <a:r>
              <a:t>One of the things that data scientists love about libraries like pandas is their easy to use API.</a:t>
            </a:r>
          </a:p>
          <a:p>
            <a:pPr/>
            <a:r>
              <a:t>While database systems forces developers to write SQL, which is hard to debug, and difficult to write since is just a string in our python application.</a:t>
            </a:r>
          </a:p>
          <a:p>
            <a:pPr/>
            <a:r>
              <a:t>In duckdb we have been developing a new API, called relation API that resembles API’s from libraries like Pandas.</a:t>
            </a:r>
          </a:p>
          <a:p>
            <a:pPr/>
          </a:p>
          <a:p>
            <a:pPr/>
            <a:r>
              <a:t>As one example in the left we have the classical API, where we must acquire a cursor from a connection and issue queries through the cursor.</a:t>
            </a:r>
          </a:p>
          <a:p>
            <a:pPr/>
          </a:p>
          <a:p>
            <a:pPr/>
            <a:r>
              <a:t>In the right we have the relation api, where we can create operators, in line 5 we have an operator that returns a table scan, we can inspect them with show and we chain multiple operators, for example a filter and projection operators.</a:t>
            </a:r>
          </a:p>
          <a:p>
            <a:p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5" name="Shape 665"/>
          <p:cNvSpPr/>
          <p:nvPr>
            <p:ph type="sldImg"/>
          </p:nvPr>
        </p:nvSpPr>
        <p:spPr>
          <a:prstGeom prst="rect">
            <a:avLst/>
          </a:prstGeom>
        </p:spPr>
        <p:txBody>
          <a:bodyPr/>
          <a:lstStyle/>
          <a:p>
            <a:pPr/>
          </a:p>
        </p:txBody>
      </p:sp>
      <p:sp>
        <p:nvSpPr>
          <p:cNvPr id="666" name="Shape 666"/>
          <p:cNvSpPr/>
          <p:nvPr>
            <p:ph type="body" sz="quarter" idx="1"/>
          </p:nvPr>
        </p:nvSpPr>
        <p:spPr>
          <a:prstGeom prst="rect">
            <a:avLst/>
          </a:prstGeom>
        </p:spPr>
        <p:txBody>
          <a:bodyPr/>
          <a:lstStyle/>
          <a:p>
            <a:pPr/>
            <a:r>
              <a:t>So enough talking, now it is time for us to go to our hands-on</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0" name="Shape 670"/>
          <p:cNvSpPr/>
          <p:nvPr>
            <p:ph type="sldImg"/>
          </p:nvPr>
        </p:nvSpPr>
        <p:spPr>
          <a:prstGeom prst="rect">
            <a:avLst/>
          </a:prstGeom>
        </p:spPr>
        <p:txBody>
          <a:bodyPr/>
          <a:lstStyle/>
          <a:p>
            <a:pPr/>
          </a:p>
        </p:txBody>
      </p:sp>
      <p:sp>
        <p:nvSpPr>
          <p:cNvPr id="671" name="Shape 671"/>
          <p:cNvSpPr/>
          <p:nvPr>
            <p:ph type="body" sz="quarter" idx="1"/>
          </p:nvPr>
        </p:nvSpPr>
        <p:spPr>
          <a:prstGeom prst="rect">
            <a:avLst/>
          </a:prstGeom>
        </p:spPr>
        <p:txBody>
          <a:bodyPr/>
          <a:lstStyle/>
          <a:p>
            <a:pPr/>
            <a:r>
              <a:t>The goal of our hands-on is to see in practice the differences of Pandas, and DuckDB.</a:t>
            </a:r>
          </a:p>
          <a:p>
            <a:pPr/>
          </a:p>
          <a:p>
            <a:pPr/>
            <a:r>
              <a:t>So we will load the data, perform some queries and transactions on these two libraries and we will also try our the relational api out.</a:t>
            </a:r>
          </a:p>
          <a:p>
            <a:pPr/>
          </a:p>
          <a:p>
            <a:pPr/>
            <a:r>
              <a:t>We will be using the colab environment for this, so upload the exercise there and take sometime to setup accounts if necessary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a:p>
        </p:txBody>
      </p:sp>
      <p:sp>
        <p:nvSpPr>
          <p:cNvPr id="196" name="Shape 196"/>
          <p:cNvSpPr/>
          <p:nvPr>
            <p:ph type="body" sz="quarter" idx="1"/>
          </p:nvPr>
        </p:nvSpPr>
        <p:spPr>
          <a:prstGeom prst="rect">
            <a:avLst/>
          </a:prstGeom>
        </p:spPr>
        <p:txBody>
          <a:bodyPr/>
          <a:lstStyle/>
          <a:p>
            <a:pPr/>
            <a:r>
              <a:t>So today I have three goals, first is to motivate you guys to use database systems in your data science pipelines.</a:t>
            </a:r>
          </a:p>
          <a:p>
            <a:pPr/>
            <a:r>
              <a:t>Second is to demonstrate how we can integrate previous data management solutions with data science and use that to motivate you why we really had to do a new database system from scratch.</a:t>
            </a:r>
          </a:p>
          <a:p>
            <a:pPr/>
            <a:r>
              <a:t>Then I’ll talk about what makes duckdb special. And finally we will do a little exercise using duckdb and comparing it to other data management solutions.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Shape 199"/>
          <p:cNvSpPr/>
          <p:nvPr>
            <p:ph type="sldImg"/>
          </p:nvPr>
        </p:nvSpPr>
        <p:spPr>
          <a:prstGeom prst="rect">
            <a:avLst/>
          </a:prstGeom>
        </p:spPr>
        <p:txBody>
          <a:bodyPr/>
          <a:lstStyle/>
          <a:p>
            <a:pPr/>
          </a:p>
        </p:txBody>
      </p:sp>
      <p:sp>
        <p:nvSpPr>
          <p:cNvPr id="200" name="Shape 200"/>
          <p:cNvSpPr/>
          <p:nvPr>
            <p:ph type="body" sz="quarter" idx="1"/>
          </p:nvPr>
        </p:nvSpPr>
        <p:spPr>
          <a:prstGeom prst="rect">
            <a:avLst/>
          </a:prstGeom>
        </p:spPr>
        <p:txBody>
          <a:bodyPr/>
          <a:lstStyle/>
          <a:p>
            <a:pPr/>
            <a:r>
              <a:t>So, why should you use a database system?</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Shape 205"/>
          <p:cNvSpPr/>
          <p:nvPr>
            <p:ph type="sldImg"/>
          </p:nvPr>
        </p:nvSpPr>
        <p:spPr>
          <a:prstGeom prst="rect">
            <a:avLst/>
          </a:prstGeom>
        </p:spPr>
        <p:txBody>
          <a:bodyPr/>
          <a:lstStyle/>
          <a:p>
            <a:pPr/>
          </a:p>
        </p:txBody>
      </p:sp>
      <p:sp>
        <p:nvSpPr>
          <p:cNvPr id="206" name="Shape 206"/>
          <p:cNvSpPr/>
          <p:nvPr>
            <p:ph type="body" sz="quarter" idx="1"/>
          </p:nvPr>
        </p:nvSpPr>
        <p:spPr>
          <a:prstGeom prst="rect">
            <a:avLst/>
          </a:prstGeom>
        </p:spPr>
        <p:txBody>
          <a:bodyPr/>
          <a:lstStyle/>
          <a:p>
            <a:pPr/>
            <a:r>
              <a:t>Let’s start off with a simple example.</a:t>
            </a:r>
          </a:p>
          <a:p>
            <a:pPr/>
          </a:p>
          <a:p>
            <a:pPr/>
            <a:r>
              <a:t>Let’s say we want to create a database that models a digital musical store, something like Spotify.</a:t>
            </a:r>
          </a:p>
          <a:p>
            <a:pPr/>
            <a:r>
              <a:t>And we want to keep information about the artist and the albums they release.</a:t>
            </a:r>
          </a:p>
          <a:p>
            <a:pPr/>
          </a:p>
          <a:p>
            <a:pPr/>
            <a:r>
              <a:t>The most trivial way to actually implement something like this is to use what is called flat files.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Shape 210"/>
          <p:cNvSpPr/>
          <p:nvPr>
            <p:ph type="sldImg"/>
          </p:nvPr>
        </p:nvSpPr>
        <p:spPr>
          <a:prstGeom prst="rect">
            <a:avLst/>
          </a:prstGeom>
        </p:spPr>
        <p:txBody>
          <a:bodyPr/>
          <a:lstStyle/>
          <a:p>
            <a:pPr/>
          </a:p>
        </p:txBody>
      </p:sp>
      <p:sp>
        <p:nvSpPr>
          <p:cNvPr id="211" name="Shape 211"/>
          <p:cNvSpPr/>
          <p:nvPr>
            <p:ph type="body" sz="quarter" idx="1"/>
          </p:nvPr>
        </p:nvSpPr>
        <p:spPr>
          <a:prstGeom prst="rect">
            <a:avLst/>
          </a:prstGeom>
        </p:spPr>
        <p:txBody>
          <a:bodyPr/>
          <a:lstStyle/>
          <a:p>
            <a:pPr/>
            <a:r>
              <a:t>Basically you have a text file, using a CSV and you have different files for different entities, one for artists, one for albums, and every single line of these files is related to one entry, either one artist or one album.</a:t>
            </a:r>
          </a:p>
          <a:p>
            <a:pPr/>
          </a:p>
          <a:p>
            <a:pPr/>
            <a:r>
              <a:t>To operate on it, in our application code, we have to write our own code to manage these files. And for every search or update we must read and parse the entire file.</a:t>
            </a:r>
          </a:p>
          <a:p>
            <a:pPr/>
            <a:r>
              <a:t>For example, if we want to do a lookup for  particular entry, we need to open a file, look at every single line, separate the commas, and extract the one we want.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Shape 221"/>
          <p:cNvSpPr/>
          <p:nvPr>
            <p:ph type="sldImg"/>
          </p:nvPr>
        </p:nvSpPr>
        <p:spPr>
          <a:prstGeom prst="rect">
            <a:avLst/>
          </a:prstGeom>
        </p:spPr>
        <p:txBody>
          <a:bodyPr/>
          <a:lstStyle/>
          <a:p>
            <a:pPr/>
          </a:p>
        </p:txBody>
      </p:sp>
      <p:sp>
        <p:nvSpPr>
          <p:cNvPr id="222" name="Shape 222"/>
          <p:cNvSpPr/>
          <p:nvPr>
            <p:ph type="body" sz="quarter" idx="1"/>
          </p:nvPr>
        </p:nvSpPr>
        <p:spPr>
          <a:prstGeom prst="rect">
            <a:avLst/>
          </a:prstGeom>
        </p:spPr>
        <p:txBody>
          <a:bodyPr/>
          <a:lstStyle/>
          <a:p>
            <a:pPr/>
            <a:r>
              <a:t>To give you a more clear example, here we have the artist and the album files.</a:t>
            </a:r>
          </a:p>
          <a:p>
            <a:pPr/>
            <a:r>
              <a:t>In the artist we have their name, year they started, and country, and in the album file we have their names, the artists who made them and the year they were released.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Shape 231"/>
          <p:cNvSpPr/>
          <p:nvPr>
            <p:ph type="sldImg"/>
          </p:nvPr>
        </p:nvSpPr>
        <p:spPr>
          <a:prstGeom prst="rect">
            <a:avLst/>
          </a:prstGeom>
        </p:spPr>
        <p:txBody>
          <a:bodyPr/>
          <a:lstStyle/>
          <a:p>
            <a:pPr/>
          </a:p>
        </p:txBody>
      </p:sp>
      <p:sp>
        <p:nvSpPr>
          <p:cNvPr id="232" name="Shape 232"/>
          <p:cNvSpPr/>
          <p:nvPr>
            <p:ph type="body" sz="quarter" idx="1"/>
          </p:nvPr>
        </p:nvSpPr>
        <p:spPr>
          <a:prstGeom prst="rect">
            <a:avLst/>
          </a:prstGeom>
        </p:spPr>
        <p:txBody>
          <a:bodyPr/>
          <a:lstStyle/>
          <a:p>
            <a:pPr/>
            <a:r>
              <a:t>Let’s say I want to know when Ice Cube went solo, he was part of N.W.A before, but at some point he left the band for money reasons.</a:t>
            </a:r>
          </a:p>
          <a:p>
            <a:pPr/>
            <a:r>
              <a:t>To know this I need to open the file, and for each line I parse it and check if its what we are looking for. Basically this little python snippet here.</a:t>
            </a:r>
          </a:p>
          <a:p>
            <a:pPr/>
          </a:p>
          <a:p>
            <a:pPr/>
            <a:r>
              <a:t>But there are a tons of problem with this solution. In the next two slides I’ll give you a couple of examples.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Alt">
    <p:spTree>
      <p:nvGrpSpPr>
        <p:cNvPr id="1" name=""/>
        <p:cNvGrpSpPr/>
        <p:nvPr/>
      </p:nvGrpSpPr>
      <p:grpSpPr>
        <a:xfrm>
          <a:off x="0" y="0"/>
          <a:ext cx="0" cy="0"/>
          <a:chOff x="0" y="0"/>
          <a:chExt cx="0" cy="0"/>
        </a:xfrm>
      </p:grpSpPr>
      <p:sp>
        <p:nvSpPr>
          <p:cNvPr id="13" name="Linha"/>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4" name="Texto do Título"/>
          <p:cNvSpPr txBox="1"/>
          <p:nvPr>
            <p:ph type="title"/>
          </p:nvPr>
        </p:nvSpPr>
        <p:spPr>
          <a:xfrm>
            <a:off x="406400" y="6432550"/>
            <a:ext cx="12192000" cy="2705100"/>
          </a:xfrm>
          <a:prstGeom prst="rect">
            <a:avLst/>
          </a:prstGeom>
        </p:spPr>
        <p:txBody>
          <a:bodyPr/>
          <a:lstStyle>
            <a:lvl1pPr>
              <a:spcBef>
                <a:spcPts val="0"/>
              </a:spcBef>
              <a:defRPr sz="17000"/>
            </a:lvl1pPr>
          </a:lstStyle>
          <a:p>
            <a:pPr/>
            <a:r>
              <a:t>Texto do Título</a:t>
            </a:r>
          </a:p>
        </p:txBody>
      </p:sp>
      <p:sp>
        <p:nvSpPr>
          <p:cNvPr id="15" name="Nível de Corpo Um…"/>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a:solidFill>
                  <a:srgbClr val="A6AAA9"/>
                </a:solidFill>
              </a:defRPr>
            </a:lvl1pPr>
            <a:lvl2pPr marL="0" indent="228600">
              <a:lnSpc>
                <a:spcPct val="80000"/>
              </a:lnSpc>
              <a:spcBef>
                <a:spcPts val="2300"/>
              </a:spcBef>
              <a:buClrTx/>
              <a:buSzTx/>
              <a:buFontTx/>
              <a:buNone/>
              <a:defRPr sz="5400">
                <a:solidFill>
                  <a:srgbClr val="A6AAA9"/>
                </a:solidFill>
              </a:defRPr>
            </a:lvl2pPr>
            <a:lvl3pPr marL="0" indent="457200">
              <a:lnSpc>
                <a:spcPct val="80000"/>
              </a:lnSpc>
              <a:spcBef>
                <a:spcPts val="2300"/>
              </a:spcBef>
              <a:buClrTx/>
              <a:buSzTx/>
              <a:buFontTx/>
              <a:buNone/>
              <a:defRPr sz="5400">
                <a:solidFill>
                  <a:srgbClr val="A6AAA9"/>
                </a:solidFill>
              </a:defRPr>
            </a:lvl3pPr>
            <a:lvl4pPr marL="0" indent="685800">
              <a:lnSpc>
                <a:spcPct val="80000"/>
              </a:lnSpc>
              <a:spcBef>
                <a:spcPts val="2300"/>
              </a:spcBef>
              <a:buClrTx/>
              <a:buSzTx/>
              <a:buFontTx/>
              <a:buNone/>
              <a:defRPr sz="5400">
                <a:solidFill>
                  <a:srgbClr val="A6AAA9"/>
                </a:solidFill>
              </a:defRPr>
            </a:lvl4pPr>
            <a:lvl5pPr marL="0" indent="914400">
              <a:lnSpc>
                <a:spcPct val="80000"/>
              </a:lnSpc>
              <a:spcBef>
                <a:spcPts val="2300"/>
              </a:spcBef>
              <a:buClrTx/>
              <a:buSzTx/>
              <a:buFontTx/>
              <a:buNone/>
              <a:defRPr sz="5400">
                <a:solidFill>
                  <a:srgbClr val="A6AAA9"/>
                </a:solidFill>
              </a:defRPr>
            </a:lvl5pPr>
          </a:lstStyle>
          <a:p>
            <a:pPr/>
            <a:r>
              <a:t>Nível de Corpo Um</a:t>
            </a:r>
          </a:p>
          <a:p>
            <a:pPr lvl="1"/>
            <a:r>
              <a:t>Nível de Corpo Dois</a:t>
            </a:r>
          </a:p>
          <a:p>
            <a:pPr lvl="2"/>
            <a:r>
              <a:t>Nível de Corpo Três</a:t>
            </a:r>
          </a:p>
          <a:p>
            <a:pPr lvl="3"/>
            <a:r>
              <a:t>Nível de Corpo Quatro</a:t>
            </a:r>
          </a:p>
          <a:p>
            <a:pPr lvl="4"/>
            <a:r>
              <a:t>Nível de Corpo Cinco</a:t>
            </a:r>
          </a:p>
        </p:txBody>
      </p:sp>
      <p:pic>
        <p:nvPicPr>
          <p:cNvPr id="16" name="Imagem" descr="Imagem"/>
          <p:cNvPicPr>
            <a:picLocks noChangeAspect="1"/>
          </p:cNvPicPr>
          <p:nvPr/>
        </p:nvPicPr>
        <p:blipFill>
          <a:blip r:embed="rId2">
            <a:extLst/>
          </a:blip>
          <a:stretch>
            <a:fillRect/>
          </a:stretch>
        </p:blipFill>
        <p:spPr>
          <a:xfrm>
            <a:off x="-54683" y="92578"/>
            <a:ext cx="2605258" cy="1406589"/>
          </a:xfrm>
          <a:prstGeom prst="rect">
            <a:avLst/>
          </a:prstGeom>
          <a:ln w="12700">
            <a:miter lim="400000"/>
          </a:ln>
        </p:spPr>
      </p:pic>
      <p:sp>
        <p:nvSpPr>
          <p:cNvPr id="17" name="Número do Slide"/>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bg>
      <p:bgPr>
        <a:solidFill>
          <a:srgbClr val="222222"/>
        </a:solidFill>
      </p:bgPr>
    </p:bg>
    <p:spTree>
      <p:nvGrpSpPr>
        <p:cNvPr id="1" name=""/>
        <p:cNvGrpSpPr/>
        <p:nvPr/>
      </p:nvGrpSpPr>
      <p:grpSpPr>
        <a:xfrm>
          <a:off x="0" y="0"/>
          <a:ext cx="0" cy="0"/>
          <a:chOff x="0" y="0"/>
          <a:chExt cx="0" cy="0"/>
        </a:xfrm>
      </p:grpSpPr>
      <p:sp>
        <p:nvSpPr>
          <p:cNvPr id="107" name="Linha"/>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08" name="Text"/>
          <p:cNvSpPr txBox="1"/>
          <p:nvPr>
            <p:ph type="body" sz="quarter" idx="21"/>
          </p:nvPr>
        </p:nvSpPr>
        <p:spPr>
          <a:xfrm>
            <a:off x="406400" y="444499"/>
            <a:ext cx="11176000" cy="469901"/>
          </a:xfrm>
          <a:prstGeom prst="rect">
            <a:avLst/>
          </a:prstGeom>
        </p:spPr>
        <p:txBody>
          <a:bodyPr anchor="b">
            <a:spAutoFit/>
          </a:bodyPr>
          <a:lstStyle>
            <a:lvl1pPr marL="0" indent="0" defTabSz="457200">
              <a:lnSpc>
                <a:spcPct val="80000"/>
              </a:lnSpc>
              <a:spcBef>
                <a:spcPts val="0"/>
              </a:spcBef>
              <a:buClrTx/>
              <a:buSzTx/>
              <a:buFontTx/>
              <a:buNone/>
              <a:defRPr b="1" spc="120" sz="2400"/>
            </a:lvl1pPr>
          </a:lstStyle>
          <a:p>
            <a:pPr/>
            <a:r>
              <a:t>Text</a:t>
            </a:r>
          </a:p>
        </p:txBody>
      </p:sp>
      <p:sp>
        <p:nvSpPr>
          <p:cNvPr id="109" name="Nível de Corpo Um…"/>
          <p:cNvSpPr txBox="1"/>
          <p:nvPr>
            <p:ph type="body" idx="1"/>
          </p:nvPr>
        </p:nvSpPr>
        <p:spPr>
          <a:prstGeom prst="rect">
            <a:avLst/>
          </a:prstGeom>
        </p:spPr>
        <p:txBody>
          <a:bodyPr/>
          <a:lstStyle>
            <a:lvl1pPr>
              <a:buClr>
                <a:schemeClr val="accent1"/>
              </a:buClr>
            </a:lvl1pPr>
            <a:lvl2pPr>
              <a:buClr>
                <a:schemeClr val="accent1"/>
              </a:buClr>
            </a:lvl2pPr>
            <a:lvl3pPr>
              <a:buClr>
                <a:schemeClr val="accent1"/>
              </a:buClr>
            </a:lvl3pPr>
            <a:lvl4pPr>
              <a:buClr>
                <a:schemeClr val="accent1"/>
              </a:buClr>
            </a:lvl4pPr>
            <a:lvl5pPr>
              <a:buClr>
                <a:schemeClr val="accent1"/>
              </a:buClr>
            </a:lvl5pPr>
          </a:lstStyle>
          <a:p>
            <a:pPr/>
            <a:r>
              <a:t>Nível de Corpo Um</a:t>
            </a:r>
          </a:p>
          <a:p>
            <a:pPr lvl="1"/>
            <a:r>
              <a:t>Nível de Corpo Dois</a:t>
            </a:r>
          </a:p>
          <a:p>
            <a:pPr lvl="2"/>
            <a:r>
              <a:t>Nível de Corpo Três</a:t>
            </a:r>
          </a:p>
          <a:p>
            <a:pPr lvl="3"/>
            <a:r>
              <a:t>Nível de Corpo Quatro</a:t>
            </a:r>
          </a:p>
          <a:p>
            <a:pPr lvl="4"/>
            <a:r>
              <a:t>Nível de Corpo Cinco</a:t>
            </a:r>
          </a:p>
        </p:txBody>
      </p:sp>
      <p:sp>
        <p:nvSpPr>
          <p:cNvPr id="110"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7" name="Imagem"/>
          <p:cNvSpPr/>
          <p:nvPr>
            <p:ph type="pic" sz="half" idx="21"/>
          </p:nvPr>
        </p:nvSpPr>
        <p:spPr>
          <a:xfrm>
            <a:off x="5463161" y="-90805"/>
            <a:ext cx="8585201" cy="5043805"/>
          </a:xfrm>
          <a:prstGeom prst="rect">
            <a:avLst/>
          </a:prstGeom>
        </p:spPr>
        <p:txBody>
          <a:bodyPr lIns="91439" tIns="45719" rIns="91439" bIns="45719">
            <a:noAutofit/>
          </a:bodyPr>
          <a:lstStyle/>
          <a:p>
            <a:pPr/>
          </a:p>
        </p:txBody>
      </p:sp>
      <p:sp>
        <p:nvSpPr>
          <p:cNvPr id="118" name="Imagem"/>
          <p:cNvSpPr/>
          <p:nvPr>
            <p:ph type="pic" sz="half" idx="22"/>
          </p:nvPr>
        </p:nvSpPr>
        <p:spPr>
          <a:xfrm>
            <a:off x="5918717" y="4660900"/>
            <a:ext cx="7669766" cy="5219700"/>
          </a:xfrm>
          <a:prstGeom prst="rect">
            <a:avLst/>
          </a:prstGeom>
        </p:spPr>
        <p:txBody>
          <a:bodyPr lIns="91439" tIns="45719" rIns="91439" bIns="45719">
            <a:noAutofit/>
          </a:bodyPr>
          <a:lstStyle/>
          <a:p>
            <a:pPr/>
          </a:p>
        </p:txBody>
      </p:sp>
      <p:sp>
        <p:nvSpPr>
          <p:cNvPr id="119" name="Imagem"/>
          <p:cNvSpPr/>
          <p:nvPr>
            <p:ph type="pic" idx="23"/>
          </p:nvPr>
        </p:nvSpPr>
        <p:spPr>
          <a:xfrm>
            <a:off x="-1016000" y="-12700"/>
            <a:ext cx="8860898" cy="9779000"/>
          </a:xfrm>
          <a:prstGeom prst="rect">
            <a:avLst/>
          </a:prstGeom>
        </p:spPr>
        <p:txBody>
          <a:bodyPr lIns="91439" tIns="45719" rIns="91439" bIns="45719">
            <a:noAutofit/>
          </a:bodyPr>
          <a:lstStyle/>
          <a:p>
            <a:pPr/>
          </a:p>
        </p:txBody>
      </p:sp>
      <p:sp>
        <p:nvSpPr>
          <p:cNvPr id="120"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bg>
      <p:bgPr>
        <a:solidFill>
          <a:srgbClr val="222222"/>
        </a:solidFill>
      </p:bgPr>
    </p:bg>
    <p:spTree>
      <p:nvGrpSpPr>
        <p:cNvPr id="1" name=""/>
        <p:cNvGrpSpPr/>
        <p:nvPr/>
      </p:nvGrpSpPr>
      <p:grpSpPr>
        <a:xfrm>
          <a:off x="0" y="0"/>
          <a:ext cx="0" cy="0"/>
          <a:chOff x="0" y="0"/>
          <a:chExt cx="0" cy="0"/>
        </a:xfrm>
      </p:grpSpPr>
      <p:sp>
        <p:nvSpPr>
          <p:cNvPr id="127" name="Linha"/>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28" name="Balão Explicativo"/>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DIN Condensed Bold"/>
                <a:ea typeface="DIN Condensed Bold"/>
                <a:cs typeface="DIN Condensed Bold"/>
                <a:sym typeface="DIN Condensed Bold"/>
              </a:defRPr>
            </a:pPr>
          </a:p>
        </p:txBody>
      </p:sp>
      <p:sp>
        <p:nvSpPr>
          <p:cNvPr id="129" name="Type a quote here."/>
          <p:cNvSpPr txBox="1"/>
          <p:nvPr>
            <p:ph type="body" sz="quarter" idx="21"/>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DIN Condensed Bold"/>
                <a:ea typeface="DIN Condensed Bold"/>
                <a:cs typeface="DIN Condensed Bold"/>
                <a:sym typeface="DIN Condensed Bold"/>
              </a:defRPr>
            </a:lvl1pPr>
          </a:lstStyle>
          <a:p>
            <a:pPr/>
            <a:r>
              <a:t>Type a quote here.</a:t>
            </a:r>
          </a:p>
        </p:txBody>
      </p:sp>
      <p:sp>
        <p:nvSpPr>
          <p:cNvPr id="130" name="Johnny Appleseed"/>
          <p:cNvSpPr txBox="1"/>
          <p:nvPr>
            <p:ph type="body" sz="quarter" idx="22"/>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DIN Condensed Bold"/>
                <a:ea typeface="DIN Condensed Bold"/>
                <a:cs typeface="DIN Condensed Bold"/>
                <a:sym typeface="DIN Condensed Bold"/>
              </a:defRPr>
            </a:lvl1pPr>
          </a:lstStyle>
          <a:p>
            <a:pPr/>
            <a:r>
              <a:t>Johnny Appleseed</a:t>
            </a:r>
          </a:p>
        </p:txBody>
      </p:sp>
      <p:sp>
        <p:nvSpPr>
          <p:cNvPr id="131" name="Text"/>
          <p:cNvSpPr txBox="1"/>
          <p:nvPr>
            <p:ph type="body" sz="quarter" idx="23"/>
          </p:nvPr>
        </p:nvSpPr>
        <p:spPr>
          <a:xfrm>
            <a:off x="406400" y="444499"/>
            <a:ext cx="11176000" cy="469901"/>
          </a:xfrm>
          <a:prstGeom prst="rect">
            <a:avLst/>
          </a:prstGeom>
        </p:spPr>
        <p:txBody>
          <a:bodyPr anchor="b">
            <a:spAutoFit/>
          </a:bodyPr>
          <a:lstStyle>
            <a:lvl1pPr marL="0" indent="0" defTabSz="457200">
              <a:lnSpc>
                <a:spcPct val="80000"/>
              </a:lnSpc>
              <a:spcBef>
                <a:spcPts val="0"/>
              </a:spcBef>
              <a:buClrTx/>
              <a:buSzTx/>
              <a:buFontTx/>
              <a:buNone/>
              <a:defRPr b="1" spc="120" sz="2400"/>
            </a:lvl1pPr>
          </a:lstStyle>
          <a:p>
            <a:pPr/>
            <a:r>
              <a:t>Text</a:t>
            </a:r>
          </a:p>
        </p:txBody>
      </p:sp>
      <p:sp>
        <p:nvSpPr>
          <p:cNvPr id="132"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9" name="Type a quote here."/>
          <p:cNvSpPr txBox="1"/>
          <p:nvPr>
            <p:ph type="body" sz="quarter" idx="21"/>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DIN Condensed Bold"/>
                <a:ea typeface="DIN Condensed Bold"/>
                <a:cs typeface="DIN Condensed Bold"/>
                <a:sym typeface="DIN Condensed Bold"/>
              </a:defRPr>
            </a:lvl1pPr>
          </a:lstStyle>
          <a:p>
            <a:pPr/>
            <a:r>
              <a:t>Type a quote here.</a:t>
            </a:r>
          </a:p>
        </p:txBody>
      </p:sp>
      <p:sp>
        <p:nvSpPr>
          <p:cNvPr id="140" name="Imagem"/>
          <p:cNvSpPr/>
          <p:nvPr>
            <p:ph type="pic" idx="22"/>
          </p:nvPr>
        </p:nvSpPr>
        <p:spPr>
          <a:xfrm>
            <a:off x="-1016000" y="-12700"/>
            <a:ext cx="8860898" cy="9779000"/>
          </a:xfrm>
          <a:prstGeom prst="rect">
            <a:avLst/>
          </a:prstGeom>
        </p:spPr>
        <p:txBody>
          <a:bodyPr lIns="91439" tIns="45719" rIns="91439" bIns="45719">
            <a:noAutofit/>
          </a:bodyPr>
          <a:lstStyle/>
          <a:p>
            <a:pPr/>
          </a:p>
        </p:txBody>
      </p:sp>
      <p:sp>
        <p:nvSpPr>
          <p:cNvPr id="141" name="Johnny Appleseed"/>
          <p:cNvSpPr txBox="1"/>
          <p:nvPr>
            <p:ph type="body" sz="quarter" idx="23"/>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DIN Condensed Bold"/>
                <a:ea typeface="DIN Condensed Bold"/>
                <a:cs typeface="DIN Condensed Bold"/>
                <a:sym typeface="DIN Condensed Bold"/>
              </a:defRPr>
            </a:lvl1pPr>
          </a:lstStyle>
          <a:p>
            <a:pPr/>
            <a:r>
              <a:t>Johnny Appleseed</a:t>
            </a:r>
          </a:p>
        </p:txBody>
      </p:sp>
      <p:sp>
        <p:nvSpPr>
          <p:cNvPr id="142"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9" name="Imagem"/>
          <p:cNvSpPr/>
          <p:nvPr>
            <p:ph type="pic" idx="21"/>
          </p:nvPr>
        </p:nvSpPr>
        <p:spPr>
          <a:xfrm>
            <a:off x="-914400" y="-12700"/>
            <a:ext cx="14814645" cy="9779000"/>
          </a:xfrm>
          <a:prstGeom prst="rect">
            <a:avLst/>
          </a:prstGeom>
        </p:spPr>
        <p:txBody>
          <a:bodyPr lIns="91439" tIns="45719" rIns="91439" bIns="45719">
            <a:noAutofit/>
          </a:bodyPr>
          <a:lstStyle/>
          <a:p>
            <a:pPr/>
          </a:p>
        </p:txBody>
      </p:sp>
      <p:sp>
        <p:nvSpPr>
          <p:cNvPr id="150"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7"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spTree>
      <p:nvGrpSpPr>
        <p:cNvPr id="1" name=""/>
        <p:cNvGrpSpPr/>
        <p:nvPr/>
      </p:nvGrpSpPr>
      <p:grpSpPr>
        <a:xfrm>
          <a:off x="0" y="0"/>
          <a:ext cx="0" cy="0"/>
          <a:chOff x="0" y="0"/>
          <a:chExt cx="0" cy="0"/>
        </a:xfrm>
      </p:grpSpPr>
      <p:sp>
        <p:nvSpPr>
          <p:cNvPr id="164"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Alt">
    <p:spTree>
      <p:nvGrpSpPr>
        <p:cNvPr id="1" name=""/>
        <p:cNvGrpSpPr/>
        <p:nvPr/>
      </p:nvGrpSpPr>
      <p:grpSpPr>
        <a:xfrm>
          <a:off x="0" y="0"/>
          <a:ext cx="0" cy="0"/>
          <a:chOff x="0" y="0"/>
          <a:chExt cx="0" cy="0"/>
        </a:xfrm>
      </p:grpSpPr>
      <p:sp>
        <p:nvSpPr>
          <p:cNvPr id="24" name="Text"/>
          <p:cNvSpPr txBox="1"/>
          <p:nvPr>
            <p:ph type="body" sz="quarter" idx="21"/>
          </p:nvPr>
        </p:nvSpPr>
        <p:spPr>
          <a:xfrm>
            <a:off x="2528887" y="444499"/>
            <a:ext cx="9053513" cy="469901"/>
          </a:xfrm>
          <a:prstGeom prst="rect">
            <a:avLst/>
          </a:prstGeom>
        </p:spPr>
        <p:txBody>
          <a:bodyPr anchor="b">
            <a:spAutoFit/>
          </a:bodyPr>
          <a:lstStyle>
            <a:lvl1pPr marL="0" indent="0" defTabSz="457200">
              <a:lnSpc>
                <a:spcPct val="80000"/>
              </a:lnSpc>
              <a:spcBef>
                <a:spcPts val="0"/>
              </a:spcBef>
              <a:buClrTx/>
              <a:buSzTx/>
              <a:buFontTx/>
              <a:buNone/>
              <a:defRPr b="1" spc="120" sz="2400"/>
            </a:lvl1pPr>
          </a:lstStyle>
          <a:p>
            <a:pPr/>
            <a:r>
              <a:t>Text</a:t>
            </a:r>
          </a:p>
        </p:txBody>
      </p:sp>
      <p:sp>
        <p:nvSpPr>
          <p:cNvPr id="25" name="Texto do Título"/>
          <p:cNvSpPr txBox="1"/>
          <p:nvPr>
            <p:ph type="title"/>
          </p:nvPr>
        </p:nvSpPr>
        <p:spPr>
          <a:prstGeom prst="rect">
            <a:avLst/>
          </a:prstGeom>
        </p:spPr>
        <p:txBody>
          <a:bodyPr/>
          <a:lstStyle/>
          <a:p>
            <a:pPr/>
            <a:r>
              <a:t>Texto do Título</a:t>
            </a:r>
          </a:p>
        </p:txBody>
      </p:sp>
      <p:sp>
        <p:nvSpPr>
          <p:cNvPr id="26" name="Nível de Corpo Um…"/>
          <p:cNvSpPr txBox="1"/>
          <p:nvPr>
            <p:ph type="body" idx="1"/>
          </p:nvPr>
        </p:nvSpPr>
        <p:spPr>
          <a:prstGeom prst="rect">
            <a:avLst/>
          </a:prstGeom>
        </p:spPr>
        <p:txBody>
          <a:bodyPr/>
          <a:lstStyle/>
          <a:p>
            <a:pPr/>
            <a:r>
              <a:t>Nível de Corpo Um</a:t>
            </a:r>
          </a:p>
          <a:p>
            <a:pPr lvl="1"/>
            <a:r>
              <a:t>Nível de Corpo Dois</a:t>
            </a:r>
          </a:p>
          <a:p>
            <a:pPr lvl="2"/>
            <a:r>
              <a:t>Nível de Corpo Três</a:t>
            </a:r>
          </a:p>
          <a:p>
            <a:pPr lvl="3"/>
            <a:r>
              <a:t>Nível de Corpo Quatro</a:t>
            </a:r>
          </a:p>
          <a:p>
            <a:pPr lvl="4"/>
            <a:r>
              <a:t>Nível de Corpo Cinco</a:t>
            </a:r>
          </a:p>
        </p:txBody>
      </p:sp>
      <p:sp>
        <p:nvSpPr>
          <p:cNvPr id="27"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34" name="Linha"/>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5" name="Texto do Título"/>
          <p:cNvSpPr txBox="1"/>
          <p:nvPr>
            <p:ph type="title"/>
          </p:nvPr>
        </p:nvSpPr>
        <p:spPr>
          <a:xfrm>
            <a:off x="406400" y="6426200"/>
            <a:ext cx="12192000" cy="2705100"/>
          </a:xfrm>
          <a:prstGeom prst="rect">
            <a:avLst/>
          </a:prstGeom>
        </p:spPr>
        <p:txBody>
          <a:bodyPr/>
          <a:lstStyle>
            <a:lvl1pPr>
              <a:spcBef>
                <a:spcPts val="0"/>
              </a:spcBef>
              <a:defRPr sz="17000">
                <a:solidFill>
                  <a:schemeClr val="accent1"/>
                </a:solidFill>
              </a:defRPr>
            </a:lvl1pPr>
          </a:lstStyle>
          <a:p>
            <a:pPr/>
            <a:r>
              <a:t>Texto do Título</a:t>
            </a:r>
          </a:p>
        </p:txBody>
      </p:sp>
      <p:sp>
        <p:nvSpPr>
          <p:cNvPr id="36" name="Nível de Corpo Um…"/>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a:solidFill>
                  <a:srgbClr val="A6AAA9"/>
                </a:solidFill>
              </a:defRPr>
            </a:lvl1pPr>
            <a:lvl2pPr marL="0" indent="228600">
              <a:lnSpc>
                <a:spcPct val="80000"/>
              </a:lnSpc>
              <a:spcBef>
                <a:spcPts val="2300"/>
              </a:spcBef>
              <a:buClrTx/>
              <a:buSzTx/>
              <a:buFontTx/>
              <a:buNone/>
              <a:defRPr sz="5400">
                <a:solidFill>
                  <a:srgbClr val="A6AAA9"/>
                </a:solidFill>
              </a:defRPr>
            </a:lvl2pPr>
            <a:lvl3pPr marL="0" indent="457200">
              <a:lnSpc>
                <a:spcPct val="80000"/>
              </a:lnSpc>
              <a:spcBef>
                <a:spcPts val="2300"/>
              </a:spcBef>
              <a:buClrTx/>
              <a:buSzTx/>
              <a:buFontTx/>
              <a:buNone/>
              <a:defRPr sz="5400">
                <a:solidFill>
                  <a:srgbClr val="A6AAA9"/>
                </a:solidFill>
              </a:defRPr>
            </a:lvl3pPr>
            <a:lvl4pPr marL="0" indent="685800">
              <a:lnSpc>
                <a:spcPct val="80000"/>
              </a:lnSpc>
              <a:spcBef>
                <a:spcPts val="2300"/>
              </a:spcBef>
              <a:buClrTx/>
              <a:buSzTx/>
              <a:buFontTx/>
              <a:buNone/>
              <a:defRPr sz="5400">
                <a:solidFill>
                  <a:srgbClr val="A6AAA9"/>
                </a:solidFill>
              </a:defRPr>
            </a:lvl4pPr>
            <a:lvl5pPr marL="0" indent="914400">
              <a:lnSpc>
                <a:spcPct val="80000"/>
              </a:lnSpc>
              <a:spcBef>
                <a:spcPts val="2300"/>
              </a:spcBef>
              <a:buClrTx/>
              <a:buSzTx/>
              <a:buFontTx/>
              <a:buNone/>
              <a:defRPr sz="5400">
                <a:solidFill>
                  <a:srgbClr val="A6AAA9"/>
                </a:solidFill>
              </a:defRPr>
            </a:lvl5pPr>
          </a:lstStyle>
          <a:p>
            <a:pPr/>
            <a:r>
              <a:t>Nível de Corpo Um</a:t>
            </a:r>
          </a:p>
          <a:p>
            <a:pPr lvl="1"/>
            <a:r>
              <a:t>Nível de Corpo Dois</a:t>
            </a:r>
          </a:p>
          <a:p>
            <a:pPr lvl="2"/>
            <a:r>
              <a:t>Nível de Corpo Três</a:t>
            </a:r>
          </a:p>
          <a:p>
            <a:pPr lvl="3"/>
            <a:r>
              <a:t>Nível de Corpo Quatro</a:t>
            </a:r>
          </a:p>
          <a:p>
            <a:pPr lvl="4"/>
            <a:r>
              <a:t>Nível de Corpo Cinco</a:t>
            </a:r>
          </a:p>
        </p:txBody>
      </p:sp>
      <p:sp>
        <p:nvSpPr>
          <p:cNvPr id="37" name="Número do Slide"/>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44" name="Imagem"/>
          <p:cNvSpPr/>
          <p:nvPr>
            <p:ph type="pic" idx="21"/>
          </p:nvPr>
        </p:nvSpPr>
        <p:spPr>
          <a:xfrm>
            <a:off x="-914400" y="-12700"/>
            <a:ext cx="14814645" cy="9779000"/>
          </a:xfrm>
          <a:prstGeom prst="rect">
            <a:avLst/>
          </a:prstGeom>
        </p:spPr>
        <p:txBody>
          <a:bodyPr lIns="91439" tIns="45719" rIns="91439" bIns="45719">
            <a:noAutofit/>
          </a:bodyPr>
          <a:lstStyle/>
          <a:p>
            <a:pPr/>
          </a:p>
        </p:txBody>
      </p:sp>
      <p:sp>
        <p:nvSpPr>
          <p:cNvPr id="45" name="Linha"/>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46" name="Texto do Título"/>
          <p:cNvSpPr txBox="1"/>
          <p:nvPr>
            <p:ph type="title"/>
          </p:nvPr>
        </p:nvSpPr>
        <p:spPr>
          <a:xfrm>
            <a:off x="406400" y="6426200"/>
            <a:ext cx="12192000" cy="2705100"/>
          </a:xfrm>
          <a:prstGeom prst="rect">
            <a:avLst/>
          </a:prstGeom>
        </p:spPr>
        <p:txBody>
          <a:bodyPr/>
          <a:lstStyle>
            <a:lvl1pPr>
              <a:spcBef>
                <a:spcPts val="0"/>
              </a:spcBef>
              <a:defRPr sz="17000">
                <a:solidFill>
                  <a:schemeClr val="accent1"/>
                </a:solidFill>
              </a:defRPr>
            </a:lvl1pPr>
          </a:lstStyle>
          <a:p>
            <a:pPr/>
            <a:r>
              <a:t>Texto do Título</a:t>
            </a:r>
          </a:p>
        </p:txBody>
      </p:sp>
      <p:sp>
        <p:nvSpPr>
          <p:cNvPr id="47" name="Nível de Corpo Um…"/>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a:solidFill>
                  <a:srgbClr val="A6AAA9"/>
                </a:solidFill>
              </a:defRPr>
            </a:lvl1pPr>
            <a:lvl2pPr marL="0" indent="228600">
              <a:lnSpc>
                <a:spcPct val="80000"/>
              </a:lnSpc>
              <a:spcBef>
                <a:spcPts val="2300"/>
              </a:spcBef>
              <a:buClrTx/>
              <a:buSzTx/>
              <a:buFontTx/>
              <a:buNone/>
              <a:defRPr sz="5400">
                <a:solidFill>
                  <a:srgbClr val="A6AAA9"/>
                </a:solidFill>
              </a:defRPr>
            </a:lvl2pPr>
            <a:lvl3pPr marL="0" indent="457200">
              <a:lnSpc>
                <a:spcPct val="80000"/>
              </a:lnSpc>
              <a:spcBef>
                <a:spcPts val="2300"/>
              </a:spcBef>
              <a:buClrTx/>
              <a:buSzTx/>
              <a:buFontTx/>
              <a:buNone/>
              <a:defRPr sz="5400">
                <a:solidFill>
                  <a:srgbClr val="A6AAA9"/>
                </a:solidFill>
              </a:defRPr>
            </a:lvl3pPr>
            <a:lvl4pPr marL="0" indent="685800">
              <a:lnSpc>
                <a:spcPct val="80000"/>
              </a:lnSpc>
              <a:spcBef>
                <a:spcPts val="2300"/>
              </a:spcBef>
              <a:buClrTx/>
              <a:buSzTx/>
              <a:buFontTx/>
              <a:buNone/>
              <a:defRPr sz="5400">
                <a:solidFill>
                  <a:srgbClr val="A6AAA9"/>
                </a:solidFill>
              </a:defRPr>
            </a:lvl4pPr>
            <a:lvl5pPr marL="0" indent="914400">
              <a:lnSpc>
                <a:spcPct val="80000"/>
              </a:lnSpc>
              <a:spcBef>
                <a:spcPts val="2300"/>
              </a:spcBef>
              <a:buClrTx/>
              <a:buSzTx/>
              <a:buFontTx/>
              <a:buNone/>
              <a:defRPr sz="5400">
                <a:solidFill>
                  <a:srgbClr val="A6AAA9"/>
                </a:solidFill>
              </a:defRPr>
            </a:lvl5pPr>
          </a:lstStyle>
          <a:p>
            <a:pPr/>
            <a:r>
              <a:t>Nível de Corpo Um</a:t>
            </a:r>
          </a:p>
          <a:p>
            <a:pPr lvl="1"/>
            <a:r>
              <a:t>Nível de Corpo Dois</a:t>
            </a:r>
          </a:p>
          <a:p>
            <a:pPr lvl="2"/>
            <a:r>
              <a:t>Nível de Corpo Três</a:t>
            </a:r>
          </a:p>
          <a:p>
            <a:pPr lvl="3"/>
            <a:r>
              <a:t>Nível de Corpo Quatro</a:t>
            </a:r>
          </a:p>
          <a:p>
            <a:pPr lvl="4"/>
            <a:r>
              <a:t>Nível de Corpo Cinco</a:t>
            </a:r>
          </a:p>
        </p:txBody>
      </p:sp>
      <p:sp>
        <p:nvSpPr>
          <p:cNvPr id="48" name="Número do Slide"/>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55" name="Texto do Título"/>
          <p:cNvSpPr txBox="1"/>
          <p:nvPr>
            <p:ph type="title"/>
          </p:nvPr>
        </p:nvSpPr>
        <p:spPr>
          <a:xfrm>
            <a:off x="406400" y="4038600"/>
            <a:ext cx="12192000" cy="4521200"/>
          </a:xfrm>
          <a:prstGeom prst="rect">
            <a:avLst/>
          </a:prstGeom>
        </p:spPr>
        <p:txBody>
          <a:bodyPr/>
          <a:lstStyle>
            <a:lvl1pPr>
              <a:spcBef>
                <a:spcPts val="0"/>
              </a:spcBef>
              <a:defRPr sz="17000">
                <a:solidFill>
                  <a:schemeClr val="accent1"/>
                </a:solidFill>
              </a:defRPr>
            </a:lvl1pPr>
          </a:lstStyle>
          <a:p>
            <a:pPr/>
            <a:r>
              <a:t>Texto do Título</a:t>
            </a:r>
          </a:p>
        </p:txBody>
      </p:sp>
      <p:sp>
        <p:nvSpPr>
          <p:cNvPr id="56" name="Número do Slide"/>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63" name="Linha"/>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64" name="Imagem"/>
          <p:cNvSpPr/>
          <p:nvPr>
            <p:ph type="pic" idx="21"/>
          </p:nvPr>
        </p:nvSpPr>
        <p:spPr>
          <a:xfrm>
            <a:off x="-1016000" y="-12700"/>
            <a:ext cx="8860898" cy="9779000"/>
          </a:xfrm>
          <a:prstGeom prst="rect">
            <a:avLst/>
          </a:prstGeom>
        </p:spPr>
        <p:txBody>
          <a:bodyPr lIns="91439" tIns="45719" rIns="91439" bIns="45719">
            <a:noAutofit/>
          </a:bodyPr>
          <a:lstStyle/>
          <a:p>
            <a:pPr/>
          </a:p>
        </p:txBody>
      </p:sp>
      <p:sp>
        <p:nvSpPr>
          <p:cNvPr id="65" name="Texto do Título"/>
          <p:cNvSpPr txBox="1"/>
          <p:nvPr>
            <p:ph type="title"/>
          </p:nvPr>
        </p:nvSpPr>
        <p:spPr>
          <a:xfrm>
            <a:off x="5892800" y="6426200"/>
            <a:ext cx="6705600" cy="2705100"/>
          </a:xfrm>
          <a:prstGeom prst="rect">
            <a:avLst/>
          </a:prstGeom>
        </p:spPr>
        <p:txBody>
          <a:bodyPr/>
          <a:lstStyle>
            <a:lvl1pPr>
              <a:spcBef>
                <a:spcPts val="0"/>
              </a:spcBef>
              <a:defRPr sz="17000">
                <a:solidFill>
                  <a:schemeClr val="accent1"/>
                </a:solidFill>
              </a:defRPr>
            </a:lvl1pPr>
          </a:lstStyle>
          <a:p>
            <a:pPr/>
            <a:r>
              <a:t>Texto do Título</a:t>
            </a:r>
          </a:p>
        </p:txBody>
      </p:sp>
      <p:sp>
        <p:nvSpPr>
          <p:cNvPr id="66" name="Nível de Corpo Um…"/>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sz="5400">
                <a:solidFill>
                  <a:srgbClr val="A6AAA9"/>
                </a:solidFill>
              </a:defRPr>
            </a:lvl1pPr>
            <a:lvl2pPr marL="0" indent="228600">
              <a:lnSpc>
                <a:spcPct val="80000"/>
              </a:lnSpc>
              <a:spcBef>
                <a:spcPts val="2300"/>
              </a:spcBef>
              <a:buClrTx/>
              <a:buSzTx/>
              <a:buFontTx/>
              <a:buNone/>
              <a:defRPr sz="5400">
                <a:solidFill>
                  <a:srgbClr val="A6AAA9"/>
                </a:solidFill>
              </a:defRPr>
            </a:lvl2pPr>
            <a:lvl3pPr marL="0" indent="457200">
              <a:lnSpc>
                <a:spcPct val="80000"/>
              </a:lnSpc>
              <a:spcBef>
                <a:spcPts val="2300"/>
              </a:spcBef>
              <a:buClrTx/>
              <a:buSzTx/>
              <a:buFontTx/>
              <a:buNone/>
              <a:defRPr sz="5400">
                <a:solidFill>
                  <a:srgbClr val="A6AAA9"/>
                </a:solidFill>
              </a:defRPr>
            </a:lvl3pPr>
            <a:lvl4pPr marL="0" indent="685800">
              <a:lnSpc>
                <a:spcPct val="80000"/>
              </a:lnSpc>
              <a:spcBef>
                <a:spcPts val="2300"/>
              </a:spcBef>
              <a:buClrTx/>
              <a:buSzTx/>
              <a:buFontTx/>
              <a:buNone/>
              <a:defRPr sz="5400">
                <a:solidFill>
                  <a:srgbClr val="A6AAA9"/>
                </a:solidFill>
              </a:defRPr>
            </a:lvl4pPr>
            <a:lvl5pPr marL="0" indent="914400">
              <a:lnSpc>
                <a:spcPct val="80000"/>
              </a:lnSpc>
              <a:spcBef>
                <a:spcPts val="2300"/>
              </a:spcBef>
              <a:buClrTx/>
              <a:buSzTx/>
              <a:buFontTx/>
              <a:buNone/>
              <a:defRPr sz="5400">
                <a:solidFill>
                  <a:srgbClr val="A6AAA9"/>
                </a:solidFill>
              </a:defRPr>
            </a:lvl5pPr>
          </a:lstStyle>
          <a:p>
            <a:pPr/>
            <a:r>
              <a:t>Nível de Corpo Um</a:t>
            </a:r>
          </a:p>
          <a:p>
            <a:pPr lvl="1"/>
            <a:r>
              <a:t>Nível de Corpo Dois</a:t>
            </a:r>
          </a:p>
          <a:p>
            <a:pPr lvl="2"/>
            <a:r>
              <a:t>Nível de Corpo Três</a:t>
            </a:r>
          </a:p>
          <a:p>
            <a:pPr lvl="3"/>
            <a:r>
              <a:t>Nível de Corpo Quatro</a:t>
            </a:r>
          </a:p>
          <a:p>
            <a:pPr lvl="4"/>
            <a:r>
              <a:t>Nível de Corpo Cinco</a:t>
            </a:r>
          </a:p>
        </p:txBody>
      </p:sp>
      <p:sp>
        <p:nvSpPr>
          <p:cNvPr id="67" name="Número do Slide"/>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Top">
    <p:spTree>
      <p:nvGrpSpPr>
        <p:cNvPr id="1" name=""/>
        <p:cNvGrpSpPr/>
        <p:nvPr/>
      </p:nvGrpSpPr>
      <p:grpSpPr>
        <a:xfrm>
          <a:off x="0" y="0"/>
          <a:ext cx="0" cy="0"/>
          <a:chOff x="0" y="0"/>
          <a:chExt cx="0" cy="0"/>
        </a:xfrm>
      </p:grpSpPr>
      <p:sp>
        <p:nvSpPr>
          <p:cNvPr id="74" name="Linha"/>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75" name="Text"/>
          <p:cNvSpPr txBox="1"/>
          <p:nvPr>
            <p:ph type="body" sz="quarter" idx="21"/>
          </p:nvPr>
        </p:nvSpPr>
        <p:spPr>
          <a:xfrm>
            <a:off x="406400" y="444499"/>
            <a:ext cx="11176000" cy="469901"/>
          </a:xfrm>
          <a:prstGeom prst="rect">
            <a:avLst/>
          </a:prstGeom>
        </p:spPr>
        <p:txBody>
          <a:bodyPr anchor="b">
            <a:spAutoFit/>
          </a:bodyPr>
          <a:lstStyle>
            <a:lvl1pPr marL="0" indent="0" defTabSz="457200">
              <a:lnSpc>
                <a:spcPct val="80000"/>
              </a:lnSpc>
              <a:spcBef>
                <a:spcPts val="0"/>
              </a:spcBef>
              <a:buClrTx/>
              <a:buSzTx/>
              <a:buFontTx/>
              <a:buNone/>
              <a:defRPr b="1" spc="120" sz="2400"/>
            </a:lvl1pPr>
          </a:lstStyle>
          <a:p>
            <a:pPr/>
            <a:r>
              <a:t>Text</a:t>
            </a:r>
          </a:p>
        </p:txBody>
      </p:sp>
      <p:sp>
        <p:nvSpPr>
          <p:cNvPr id="76" name="Texto do Título"/>
          <p:cNvSpPr txBox="1"/>
          <p:nvPr>
            <p:ph type="title"/>
          </p:nvPr>
        </p:nvSpPr>
        <p:spPr>
          <a:prstGeom prst="rect">
            <a:avLst/>
          </a:prstGeom>
        </p:spPr>
        <p:txBody>
          <a:bodyPr/>
          <a:lstStyle/>
          <a:p>
            <a:pPr/>
            <a:r>
              <a:t>Texto do Título</a:t>
            </a:r>
          </a:p>
        </p:txBody>
      </p:sp>
      <p:sp>
        <p:nvSpPr>
          <p:cNvPr id="77"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bg>
      <p:bgPr>
        <a:solidFill>
          <a:srgbClr val="222222"/>
        </a:solidFill>
      </p:bgPr>
    </p:bg>
    <p:spTree>
      <p:nvGrpSpPr>
        <p:cNvPr id="1" name=""/>
        <p:cNvGrpSpPr/>
        <p:nvPr/>
      </p:nvGrpSpPr>
      <p:grpSpPr>
        <a:xfrm>
          <a:off x="0" y="0"/>
          <a:ext cx="0" cy="0"/>
          <a:chOff x="0" y="0"/>
          <a:chExt cx="0" cy="0"/>
        </a:xfrm>
      </p:grpSpPr>
      <p:sp>
        <p:nvSpPr>
          <p:cNvPr id="84" name="Linha"/>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85" name="Text"/>
          <p:cNvSpPr txBox="1"/>
          <p:nvPr>
            <p:ph type="body" sz="quarter" idx="21"/>
          </p:nvPr>
        </p:nvSpPr>
        <p:spPr>
          <a:xfrm>
            <a:off x="406400" y="444499"/>
            <a:ext cx="11176000" cy="469901"/>
          </a:xfrm>
          <a:prstGeom prst="rect">
            <a:avLst/>
          </a:prstGeom>
        </p:spPr>
        <p:txBody>
          <a:bodyPr anchor="b">
            <a:spAutoFit/>
          </a:bodyPr>
          <a:lstStyle>
            <a:lvl1pPr marL="0" indent="0" defTabSz="457200">
              <a:lnSpc>
                <a:spcPct val="80000"/>
              </a:lnSpc>
              <a:spcBef>
                <a:spcPts val="0"/>
              </a:spcBef>
              <a:buClrTx/>
              <a:buSzTx/>
              <a:buFontTx/>
              <a:buNone/>
              <a:defRPr b="1" spc="120" sz="2400"/>
            </a:lvl1pPr>
          </a:lstStyle>
          <a:p>
            <a:pPr/>
            <a:r>
              <a:t>Text</a:t>
            </a:r>
          </a:p>
        </p:txBody>
      </p:sp>
      <p:sp>
        <p:nvSpPr>
          <p:cNvPr id="86" name="Texto do Título"/>
          <p:cNvSpPr txBox="1"/>
          <p:nvPr>
            <p:ph type="title"/>
          </p:nvPr>
        </p:nvSpPr>
        <p:spPr>
          <a:prstGeom prst="rect">
            <a:avLst/>
          </a:prstGeom>
        </p:spPr>
        <p:txBody>
          <a:bodyPr/>
          <a:lstStyle/>
          <a:p>
            <a:pPr/>
            <a:r>
              <a:t>Texto do Título</a:t>
            </a:r>
          </a:p>
        </p:txBody>
      </p:sp>
      <p:sp>
        <p:nvSpPr>
          <p:cNvPr id="87" name="Nível de Corpo Um…"/>
          <p:cNvSpPr txBox="1"/>
          <p:nvPr>
            <p:ph type="body" idx="1"/>
          </p:nvPr>
        </p:nvSpPr>
        <p:spPr>
          <a:prstGeom prst="rect">
            <a:avLst/>
          </a:prstGeom>
        </p:spPr>
        <p:txBody>
          <a:bodyPr/>
          <a:lstStyle>
            <a:lvl1pPr>
              <a:buClr>
                <a:schemeClr val="accent1"/>
              </a:buClr>
            </a:lvl1pPr>
            <a:lvl2pPr>
              <a:buClr>
                <a:schemeClr val="accent1"/>
              </a:buClr>
            </a:lvl2pPr>
            <a:lvl3pPr>
              <a:buClr>
                <a:schemeClr val="accent1"/>
              </a:buClr>
            </a:lvl3pPr>
            <a:lvl4pPr>
              <a:buClr>
                <a:schemeClr val="accent1"/>
              </a:buClr>
            </a:lvl4pPr>
            <a:lvl5pPr>
              <a:buClr>
                <a:schemeClr val="accent1"/>
              </a:buClr>
            </a:lvl5pPr>
          </a:lstStyle>
          <a:p>
            <a:pPr/>
            <a:r>
              <a:t>Nível de Corpo Um</a:t>
            </a:r>
          </a:p>
          <a:p>
            <a:pPr lvl="1"/>
            <a:r>
              <a:t>Nível de Corpo Dois</a:t>
            </a:r>
          </a:p>
          <a:p>
            <a:pPr lvl="2"/>
            <a:r>
              <a:t>Nível de Corpo Três</a:t>
            </a:r>
          </a:p>
          <a:p>
            <a:pPr lvl="3"/>
            <a:r>
              <a:t>Nível de Corpo Quatro</a:t>
            </a:r>
          </a:p>
          <a:p>
            <a:pPr lvl="4"/>
            <a:r>
              <a:t>Nível de Corpo Cinco</a:t>
            </a:r>
          </a:p>
        </p:txBody>
      </p:sp>
      <p:sp>
        <p:nvSpPr>
          <p:cNvPr id="88"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5" name="Linha"/>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96" name="Text"/>
          <p:cNvSpPr txBox="1"/>
          <p:nvPr>
            <p:ph type="body" sz="quarter" idx="21"/>
          </p:nvPr>
        </p:nvSpPr>
        <p:spPr>
          <a:xfrm>
            <a:off x="406400" y="444499"/>
            <a:ext cx="11176000" cy="469901"/>
          </a:xfrm>
          <a:prstGeom prst="rect">
            <a:avLst/>
          </a:prstGeom>
        </p:spPr>
        <p:txBody>
          <a:bodyPr anchor="b">
            <a:spAutoFit/>
          </a:bodyPr>
          <a:lstStyle>
            <a:lvl1pPr marL="0" indent="0" defTabSz="457200">
              <a:lnSpc>
                <a:spcPct val="80000"/>
              </a:lnSpc>
              <a:spcBef>
                <a:spcPts val="0"/>
              </a:spcBef>
              <a:buClrTx/>
              <a:buSzTx/>
              <a:buFontTx/>
              <a:buNone/>
              <a:defRPr b="1" spc="120" sz="2400"/>
            </a:lvl1pPr>
          </a:lstStyle>
          <a:p>
            <a:pPr/>
            <a:r>
              <a:t>Text</a:t>
            </a:r>
          </a:p>
        </p:txBody>
      </p:sp>
      <p:sp>
        <p:nvSpPr>
          <p:cNvPr id="97" name="Imagem"/>
          <p:cNvSpPr/>
          <p:nvPr>
            <p:ph type="pic" idx="22"/>
          </p:nvPr>
        </p:nvSpPr>
        <p:spPr>
          <a:xfrm>
            <a:off x="6665377" y="1219200"/>
            <a:ext cx="7445457" cy="8216900"/>
          </a:xfrm>
          <a:prstGeom prst="rect">
            <a:avLst/>
          </a:prstGeom>
        </p:spPr>
        <p:txBody>
          <a:bodyPr lIns="91439" tIns="45719" rIns="91439" bIns="45719">
            <a:noAutofit/>
          </a:bodyPr>
          <a:lstStyle/>
          <a:p>
            <a:pPr/>
          </a:p>
        </p:txBody>
      </p:sp>
      <p:sp>
        <p:nvSpPr>
          <p:cNvPr id="98" name="Texto do Título"/>
          <p:cNvSpPr txBox="1"/>
          <p:nvPr>
            <p:ph type="title"/>
          </p:nvPr>
        </p:nvSpPr>
        <p:spPr>
          <a:xfrm>
            <a:off x="406400" y="1536700"/>
            <a:ext cx="6299200" cy="723900"/>
          </a:xfrm>
          <a:prstGeom prst="rect">
            <a:avLst/>
          </a:prstGeom>
        </p:spPr>
        <p:txBody>
          <a:bodyPr/>
          <a:lstStyle/>
          <a:p>
            <a:pPr/>
            <a:r>
              <a:t>Texto do Título</a:t>
            </a:r>
          </a:p>
        </p:txBody>
      </p:sp>
      <p:sp>
        <p:nvSpPr>
          <p:cNvPr id="99" name="Nível de Corpo Um…"/>
          <p:cNvSpPr txBox="1"/>
          <p:nvPr>
            <p:ph type="body" sz="half" idx="1"/>
          </p:nvPr>
        </p:nvSpPr>
        <p:spPr>
          <a:xfrm>
            <a:off x="406400" y="2743200"/>
            <a:ext cx="6299200" cy="6108700"/>
          </a:xfrm>
          <a:prstGeom prst="rect">
            <a:avLst/>
          </a:prstGeom>
        </p:spPr>
        <p:txBody>
          <a:bodyPr/>
          <a:lstStyle>
            <a:lvl1pPr>
              <a:buClr>
                <a:schemeClr val="accent1"/>
              </a:buClr>
              <a:defRPr sz="2800">
                <a:latin typeface="Avenir Next Medium"/>
                <a:ea typeface="Avenir Next Medium"/>
                <a:cs typeface="Avenir Next Medium"/>
                <a:sym typeface="Avenir Next Medium"/>
              </a:defRPr>
            </a:lvl1pPr>
            <a:lvl2pPr>
              <a:buClr>
                <a:schemeClr val="accent1"/>
              </a:buClr>
              <a:defRPr sz="2800">
                <a:latin typeface="Avenir Next Medium"/>
                <a:ea typeface="Avenir Next Medium"/>
                <a:cs typeface="Avenir Next Medium"/>
                <a:sym typeface="Avenir Next Medium"/>
              </a:defRPr>
            </a:lvl2pPr>
            <a:lvl3pPr>
              <a:buClr>
                <a:schemeClr val="accent1"/>
              </a:buClr>
              <a:defRPr sz="2800">
                <a:latin typeface="Avenir Next Medium"/>
                <a:ea typeface="Avenir Next Medium"/>
                <a:cs typeface="Avenir Next Medium"/>
                <a:sym typeface="Avenir Next Medium"/>
              </a:defRPr>
            </a:lvl3pPr>
            <a:lvl4pPr>
              <a:buClr>
                <a:schemeClr val="accent1"/>
              </a:buClr>
              <a:defRPr sz="2800">
                <a:latin typeface="Avenir Next Medium"/>
                <a:ea typeface="Avenir Next Medium"/>
                <a:cs typeface="Avenir Next Medium"/>
                <a:sym typeface="Avenir Next Medium"/>
              </a:defRPr>
            </a:lvl4pPr>
            <a:lvl5pPr>
              <a:buClr>
                <a:schemeClr val="accent1"/>
              </a:buClr>
              <a:defRPr sz="2800">
                <a:latin typeface="Avenir Next Medium"/>
                <a:ea typeface="Avenir Next Medium"/>
                <a:cs typeface="Avenir Next Medium"/>
                <a:sym typeface="Avenir Next Medium"/>
              </a:defRPr>
            </a:lvl5pPr>
          </a:lstStyle>
          <a:p>
            <a:pPr/>
            <a:r>
              <a:t>Nível de Corpo Um</a:t>
            </a:r>
          </a:p>
          <a:p>
            <a:pPr lvl="1"/>
            <a:r>
              <a:t>Nível de Corpo Dois</a:t>
            </a:r>
          </a:p>
          <a:p>
            <a:pPr lvl="2"/>
            <a:r>
              <a:t>Nível de Corpo Três</a:t>
            </a:r>
          </a:p>
          <a:p>
            <a:pPr lvl="3"/>
            <a:r>
              <a:t>Nível de Corpo Quatro</a:t>
            </a:r>
          </a:p>
          <a:p>
            <a:pPr lvl="4"/>
            <a:r>
              <a:t>Nível de Corpo Cinco</a:t>
            </a:r>
          </a:p>
        </p:txBody>
      </p:sp>
      <p:sp>
        <p:nvSpPr>
          <p:cNvPr id="100"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nha"/>
          <p:cNvSpPr/>
          <p:nvPr/>
        </p:nvSpPr>
        <p:spPr>
          <a:xfrm flipV="1">
            <a:off x="2540000" y="1041138"/>
            <a:ext cx="12192000" cy="262"/>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Texto do Título"/>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Texto do Título</a:t>
            </a:r>
          </a:p>
        </p:txBody>
      </p:sp>
      <p:sp>
        <p:nvSpPr>
          <p:cNvPr id="4" name="Nível de Corpo Um…"/>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Nível de Corpo Um</a:t>
            </a:r>
          </a:p>
          <a:p>
            <a:pPr lvl="1"/>
            <a:r>
              <a:t>Nível de Corpo Dois</a:t>
            </a:r>
          </a:p>
          <a:p>
            <a:pPr lvl="2"/>
            <a:r>
              <a:t>Nível de Corpo Três</a:t>
            </a:r>
          </a:p>
          <a:p>
            <a:pPr lvl="3"/>
            <a:r>
              <a:t>Nível de Corpo Quatro</a:t>
            </a:r>
          </a:p>
          <a:p>
            <a:pPr lvl="4"/>
            <a:r>
              <a:t>Nível de Corpo Cinco</a:t>
            </a:r>
          </a:p>
        </p:txBody>
      </p:sp>
      <p:pic>
        <p:nvPicPr>
          <p:cNvPr id="5" name="Imagem" descr="Imagem"/>
          <p:cNvPicPr>
            <a:picLocks noChangeAspect="1"/>
          </p:cNvPicPr>
          <p:nvPr/>
        </p:nvPicPr>
        <p:blipFill>
          <a:blip r:embed="rId2">
            <a:extLst/>
          </a:blip>
          <a:stretch>
            <a:fillRect/>
          </a:stretch>
        </p:blipFill>
        <p:spPr>
          <a:xfrm>
            <a:off x="-54683" y="92578"/>
            <a:ext cx="2605258" cy="1406589"/>
          </a:xfrm>
          <a:prstGeom prst="rect">
            <a:avLst/>
          </a:prstGeom>
          <a:ln w="12700">
            <a:miter lim="400000"/>
          </a:ln>
        </p:spPr>
      </p:pic>
      <p:sp>
        <p:nvSpPr>
          <p:cNvPr id="6" name="Número do Slide"/>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Bold"/>
                <a:ea typeface="DIN Alternate Bold"/>
                <a:cs typeface="DIN Alternate Bold"/>
                <a:sym typeface="DIN Alternate Bold"/>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1" baseline="0" cap="none" i="0" spc="0" strike="noStrike" sz="6000" u="none">
          <a:solidFill>
            <a:schemeClr val="accent5">
              <a:hueOff val="-180946"/>
              <a:satOff val="-2351"/>
              <a:lumOff val="-8716"/>
            </a:schemeClr>
          </a:solidFill>
          <a:uFillTx/>
          <a:latin typeface="+mn-lt"/>
          <a:ea typeface="+mn-ea"/>
          <a:cs typeface="+mn-cs"/>
          <a:sym typeface="Verdana"/>
        </a:defRPr>
      </a:lvl1pPr>
      <a:lvl2pPr marL="0" marR="0" indent="228600" algn="l" defTabSz="584200" rtl="0" latinLnBrk="0">
        <a:lnSpc>
          <a:spcPct val="80000"/>
        </a:lnSpc>
        <a:spcBef>
          <a:spcPts val="2800"/>
        </a:spcBef>
        <a:spcAft>
          <a:spcPts val="0"/>
        </a:spcAft>
        <a:buClrTx/>
        <a:buSzTx/>
        <a:buFontTx/>
        <a:buNone/>
        <a:tabLst/>
        <a:defRPr b="1" baseline="0" cap="none" i="0" spc="0" strike="noStrike" sz="6000" u="none">
          <a:solidFill>
            <a:schemeClr val="accent5">
              <a:hueOff val="-180946"/>
              <a:satOff val="-2351"/>
              <a:lumOff val="-8716"/>
            </a:schemeClr>
          </a:solidFill>
          <a:uFillTx/>
          <a:latin typeface="+mn-lt"/>
          <a:ea typeface="+mn-ea"/>
          <a:cs typeface="+mn-cs"/>
          <a:sym typeface="Verdana"/>
        </a:defRPr>
      </a:lvl2pPr>
      <a:lvl3pPr marL="0" marR="0" indent="457200" algn="l" defTabSz="584200" rtl="0" latinLnBrk="0">
        <a:lnSpc>
          <a:spcPct val="80000"/>
        </a:lnSpc>
        <a:spcBef>
          <a:spcPts val="2800"/>
        </a:spcBef>
        <a:spcAft>
          <a:spcPts val="0"/>
        </a:spcAft>
        <a:buClrTx/>
        <a:buSzTx/>
        <a:buFontTx/>
        <a:buNone/>
        <a:tabLst/>
        <a:defRPr b="1" baseline="0" cap="none" i="0" spc="0" strike="noStrike" sz="6000" u="none">
          <a:solidFill>
            <a:schemeClr val="accent5">
              <a:hueOff val="-180946"/>
              <a:satOff val="-2351"/>
              <a:lumOff val="-8716"/>
            </a:schemeClr>
          </a:solidFill>
          <a:uFillTx/>
          <a:latin typeface="+mn-lt"/>
          <a:ea typeface="+mn-ea"/>
          <a:cs typeface="+mn-cs"/>
          <a:sym typeface="Verdana"/>
        </a:defRPr>
      </a:lvl3pPr>
      <a:lvl4pPr marL="0" marR="0" indent="685800" algn="l" defTabSz="584200" rtl="0" latinLnBrk="0">
        <a:lnSpc>
          <a:spcPct val="80000"/>
        </a:lnSpc>
        <a:spcBef>
          <a:spcPts val="2800"/>
        </a:spcBef>
        <a:spcAft>
          <a:spcPts val="0"/>
        </a:spcAft>
        <a:buClrTx/>
        <a:buSzTx/>
        <a:buFontTx/>
        <a:buNone/>
        <a:tabLst/>
        <a:defRPr b="1" baseline="0" cap="none" i="0" spc="0" strike="noStrike" sz="6000" u="none">
          <a:solidFill>
            <a:schemeClr val="accent5">
              <a:hueOff val="-180946"/>
              <a:satOff val="-2351"/>
              <a:lumOff val="-8716"/>
            </a:schemeClr>
          </a:solidFill>
          <a:uFillTx/>
          <a:latin typeface="+mn-lt"/>
          <a:ea typeface="+mn-ea"/>
          <a:cs typeface="+mn-cs"/>
          <a:sym typeface="Verdana"/>
        </a:defRPr>
      </a:lvl4pPr>
      <a:lvl5pPr marL="0" marR="0" indent="914400" algn="l" defTabSz="584200" rtl="0" latinLnBrk="0">
        <a:lnSpc>
          <a:spcPct val="80000"/>
        </a:lnSpc>
        <a:spcBef>
          <a:spcPts val="2800"/>
        </a:spcBef>
        <a:spcAft>
          <a:spcPts val="0"/>
        </a:spcAft>
        <a:buClrTx/>
        <a:buSzTx/>
        <a:buFontTx/>
        <a:buNone/>
        <a:tabLst/>
        <a:defRPr b="1" baseline="0" cap="none" i="0" spc="0" strike="noStrike" sz="6000" u="none">
          <a:solidFill>
            <a:schemeClr val="accent5">
              <a:hueOff val="-180946"/>
              <a:satOff val="-2351"/>
              <a:lumOff val="-8716"/>
            </a:schemeClr>
          </a:solidFill>
          <a:uFillTx/>
          <a:latin typeface="+mn-lt"/>
          <a:ea typeface="+mn-ea"/>
          <a:cs typeface="+mn-cs"/>
          <a:sym typeface="Verdana"/>
        </a:defRPr>
      </a:lvl5pPr>
      <a:lvl6pPr marL="0" marR="0" indent="1143000" algn="l" defTabSz="584200" rtl="0" latinLnBrk="0">
        <a:lnSpc>
          <a:spcPct val="80000"/>
        </a:lnSpc>
        <a:spcBef>
          <a:spcPts val="2800"/>
        </a:spcBef>
        <a:spcAft>
          <a:spcPts val="0"/>
        </a:spcAft>
        <a:buClrTx/>
        <a:buSzTx/>
        <a:buFontTx/>
        <a:buNone/>
        <a:tabLst/>
        <a:defRPr b="1" baseline="0" cap="none" i="0" spc="0" strike="noStrike" sz="6000" u="none">
          <a:solidFill>
            <a:schemeClr val="accent5">
              <a:hueOff val="-180946"/>
              <a:satOff val="-2351"/>
              <a:lumOff val="-8716"/>
            </a:schemeClr>
          </a:solidFill>
          <a:uFillTx/>
          <a:latin typeface="+mn-lt"/>
          <a:ea typeface="+mn-ea"/>
          <a:cs typeface="+mn-cs"/>
          <a:sym typeface="Verdana"/>
        </a:defRPr>
      </a:lvl6pPr>
      <a:lvl7pPr marL="0" marR="0" indent="1371600" algn="l" defTabSz="584200" rtl="0" latinLnBrk="0">
        <a:lnSpc>
          <a:spcPct val="80000"/>
        </a:lnSpc>
        <a:spcBef>
          <a:spcPts val="2800"/>
        </a:spcBef>
        <a:spcAft>
          <a:spcPts val="0"/>
        </a:spcAft>
        <a:buClrTx/>
        <a:buSzTx/>
        <a:buFontTx/>
        <a:buNone/>
        <a:tabLst/>
        <a:defRPr b="1" baseline="0" cap="none" i="0" spc="0" strike="noStrike" sz="6000" u="none">
          <a:solidFill>
            <a:schemeClr val="accent5">
              <a:hueOff val="-180946"/>
              <a:satOff val="-2351"/>
              <a:lumOff val="-8716"/>
            </a:schemeClr>
          </a:solidFill>
          <a:uFillTx/>
          <a:latin typeface="+mn-lt"/>
          <a:ea typeface="+mn-ea"/>
          <a:cs typeface="+mn-cs"/>
          <a:sym typeface="Verdana"/>
        </a:defRPr>
      </a:lvl7pPr>
      <a:lvl8pPr marL="0" marR="0" indent="1600200" algn="l" defTabSz="584200" rtl="0" latinLnBrk="0">
        <a:lnSpc>
          <a:spcPct val="80000"/>
        </a:lnSpc>
        <a:spcBef>
          <a:spcPts val="2800"/>
        </a:spcBef>
        <a:spcAft>
          <a:spcPts val="0"/>
        </a:spcAft>
        <a:buClrTx/>
        <a:buSzTx/>
        <a:buFontTx/>
        <a:buNone/>
        <a:tabLst/>
        <a:defRPr b="1" baseline="0" cap="none" i="0" spc="0" strike="noStrike" sz="6000" u="none">
          <a:solidFill>
            <a:schemeClr val="accent5">
              <a:hueOff val="-180946"/>
              <a:satOff val="-2351"/>
              <a:lumOff val="-8716"/>
            </a:schemeClr>
          </a:solidFill>
          <a:uFillTx/>
          <a:latin typeface="+mn-lt"/>
          <a:ea typeface="+mn-ea"/>
          <a:cs typeface="+mn-cs"/>
          <a:sym typeface="Verdana"/>
        </a:defRPr>
      </a:lvl8pPr>
      <a:lvl9pPr marL="0" marR="0" indent="1828800" algn="l" defTabSz="584200" rtl="0" latinLnBrk="0">
        <a:lnSpc>
          <a:spcPct val="80000"/>
        </a:lnSpc>
        <a:spcBef>
          <a:spcPts val="2800"/>
        </a:spcBef>
        <a:spcAft>
          <a:spcPts val="0"/>
        </a:spcAft>
        <a:buClrTx/>
        <a:buSzTx/>
        <a:buFontTx/>
        <a:buNone/>
        <a:tabLst/>
        <a:defRPr b="1" baseline="0" cap="none" i="0" spc="0" strike="noStrike" sz="6000" u="none">
          <a:solidFill>
            <a:schemeClr val="accent5">
              <a:hueOff val="-180946"/>
              <a:satOff val="-2351"/>
              <a:lumOff val="-8716"/>
            </a:schemeClr>
          </a:solidFill>
          <a:uFillTx/>
          <a:latin typeface="+mn-lt"/>
          <a:ea typeface="+mn-ea"/>
          <a:cs typeface="+mn-cs"/>
          <a:sym typeface="Verdana"/>
        </a:defRPr>
      </a:lvl9pPr>
    </p:titleStyle>
    <p:bodyStyle>
      <a:lvl1pPr marL="444500" marR="0" indent="-444500" algn="l" defTabSz="584200" rtl="0" latinLnBrk="0">
        <a:lnSpc>
          <a:spcPct val="100000"/>
        </a:lnSpc>
        <a:spcBef>
          <a:spcPts val="2800"/>
        </a:spcBef>
        <a:spcAft>
          <a:spcPts val="0"/>
        </a:spcAft>
        <a:buClr>
          <a:schemeClr val="accent5">
            <a:hueOff val="-180946"/>
            <a:satOff val="-2351"/>
            <a:lumOff val="-8716"/>
          </a:schemeClr>
        </a:buClr>
        <a:buSzPct val="104999"/>
        <a:buFont typeface="Avenir Next Regular"/>
        <a:buChar char="▸"/>
        <a:tabLst/>
        <a:defRPr b="0" baseline="0" cap="none" i="0" spc="0" strike="noStrike" sz="3400" u="none">
          <a:solidFill>
            <a:srgbClr val="838787"/>
          </a:solidFill>
          <a:uFillTx/>
          <a:latin typeface="+mn-lt"/>
          <a:ea typeface="+mn-ea"/>
          <a:cs typeface="+mn-cs"/>
          <a:sym typeface="Verdana"/>
        </a:defRPr>
      </a:lvl1pPr>
      <a:lvl2pPr marL="889000" marR="0" indent="-444500" algn="l" defTabSz="584200" rtl="0" latinLnBrk="0">
        <a:lnSpc>
          <a:spcPct val="100000"/>
        </a:lnSpc>
        <a:spcBef>
          <a:spcPts val="2800"/>
        </a:spcBef>
        <a:spcAft>
          <a:spcPts val="0"/>
        </a:spcAft>
        <a:buClr>
          <a:schemeClr val="accent5">
            <a:hueOff val="-180946"/>
            <a:satOff val="-2351"/>
            <a:lumOff val="-8716"/>
          </a:schemeClr>
        </a:buClr>
        <a:buSzPct val="104999"/>
        <a:buFont typeface="Avenir Next Regular"/>
        <a:buChar char="▸"/>
        <a:tabLst/>
        <a:defRPr b="0" baseline="0" cap="none" i="0" spc="0" strike="noStrike" sz="3400" u="none">
          <a:solidFill>
            <a:srgbClr val="838787"/>
          </a:solidFill>
          <a:uFillTx/>
          <a:latin typeface="+mn-lt"/>
          <a:ea typeface="+mn-ea"/>
          <a:cs typeface="+mn-cs"/>
          <a:sym typeface="Verdana"/>
        </a:defRPr>
      </a:lvl2pPr>
      <a:lvl3pPr marL="1333500" marR="0" indent="-444500" algn="l" defTabSz="584200" rtl="0" latinLnBrk="0">
        <a:lnSpc>
          <a:spcPct val="100000"/>
        </a:lnSpc>
        <a:spcBef>
          <a:spcPts val="2800"/>
        </a:spcBef>
        <a:spcAft>
          <a:spcPts val="0"/>
        </a:spcAft>
        <a:buClr>
          <a:schemeClr val="accent5">
            <a:hueOff val="-180946"/>
            <a:satOff val="-2351"/>
            <a:lumOff val="-8716"/>
          </a:schemeClr>
        </a:buClr>
        <a:buSzPct val="104999"/>
        <a:buFont typeface="Avenir Next Regular"/>
        <a:buChar char="▸"/>
        <a:tabLst/>
        <a:defRPr b="0" baseline="0" cap="none" i="0" spc="0" strike="noStrike" sz="3400" u="none">
          <a:solidFill>
            <a:srgbClr val="838787"/>
          </a:solidFill>
          <a:uFillTx/>
          <a:latin typeface="+mn-lt"/>
          <a:ea typeface="+mn-ea"/>
          <a:cs typeface="+mn-cs"/>
          <a:sym typeface="Verdana"/>
        </a:defRPr>
      </a:lvl3pPr>
      <a:lvl4pPr marL="1778000" marR="0" indent="-444500" algn="l" defTabSz="584200" rtl="0" latinLnBrk="0">
        <a:lnSpc>
          <a:spcPct val="100000"/>
        </a:lnSpc>
        <a:spcBef>
          <a:spcPts val="2800"/>
        </a:spcBef>
        <a:spcAft>
          <a:spcPts val="0"/>
        </a:spcAft>
        <a:buClr>
          <a:schemeClr val="accent5">
            <a:hueOff val="-180946"/>
            <a:satOff val="-2351"/>
            <a:lumOff val="-8716"/>
          </a:schemeClr>
        </a:buClr>
        <a:buSzPct val="104999"/>
        <a:buFont typeface="Avenir Next Regular"/>
        <a:buChar char="▸"/>
        <a:tabLst/>
        <a:defRPr b="0" baseline="0" cap="none" i="0" spc="0" strike="noStrike" sz="3400" u="none">
          <a:solidFill>
            <a:srgbClr val="838787"/>
          </a:solidFill>
          <a:uFillTx/>
          <a:latin typeface="+mn-lt"/>
          <a:ea typeface="+mn-ea"/>
          <a:cs typeface="+mn-cs"/>
          <a:sym typeface="Verdana"/>
        </a:defRPr>
      </a:lvl4pPr>
      <a:lvl5pPr marL="2222500" marR="0" indent="-444500" algn="l" defTabSz="584200" rtl="0" latinLnBrk="0">
        <a:lnSpc>
          <a:spcPct val="100000"/>
        </a:lnSpc>
        <a:spcBef>
          <a:spcPts val="2800"/>
        </a:spcBef>
        <a:spcAft>
          <a:spcPts val="0"/>
        </a:spcAft>
        <a:buClr>
          <a:schemeClr val="accent5">
            <a:hueOff val="-180946"/>
            <a:satOff val="-2351"/>
            <a:lumOff val="-8716"/>
          </a:schemeClr>
        </a:buClr>
        <a:buSzPct val="104999"/>
        <a:buFont typeface="Avenir Next Regular"/>
        <a:buChar char="▸"/>
        <a:tabLst/>
        <a:defRPr b="0" baseline="0" cap="none" i="0" spc="0" strike="noStrike" sz="3400" u="none">
          <a:solidFill>
            <a:srgbClr val="838787"/>
          </a:solidFill>
          <a:uFillTx/>
          <a:latin typeface="+mn-lt"/>
          <a:ea typeface="+mn-ea"/>
          <a:cs typeface="+mn-cs"/>
          <a:sym typeface="Verdana"/>
        </a:defRPr>
      </a:lvl5pPr>
      <a:lvl6pPr marL="2667000" marR="0" indent="-444500" algn="l" defTabSz="584200" rtl="0" latinLnBrk="0">
        <a:lnSpc>
          <a:spcPct val="100000"/>
        </a:lnSpc>
        <a:spcBef>
          <a:spcPts val="2800"/>
        </a:spcBef>
        <a:spcAft>
          <a:spcPts val="0"/>
        </a:spcAft>
        <a:buClr>
          <a:schemeClr val="accent5">
            <a:hueOff val="-180946"/>
            <a:satOff val="-2351"/>
            <a:lumOff val="-8716"/>
          </a:schemeClr>
        </a:buClr>
        <a:buSzPct val="104999"/>
        <a:buFont typeface="Avenir Next Regular"/>
        <a:buChar char="▸"/>
        <a:tabLst/>
        <a:defRPr b="0" baseline="0" cap="none" i="0" spc="0" strike="noStrike" sz="3400" u="none">
          <a:solidFill>
            <a:srgbClr val="838787"/>
          </a:solidFill>
          <a:uFillTx/>
          <a:latin typeface="+mn-lt"/>
          <a:ea typeface="+mn-ea"/>
          <a:cs typeface="+mn-cs"/>
          <a:sym typeface="Verdana"/>
        </a:defRPr>
      </a:lvl6pPr>
      <a:lvl7pPr marL="3111500" marR="0" indent="-444500" algn="l" defTabSz="584200" rtl="0" latinLnBrk="0">
        <a:lnSpc>
          <a:spcPct val="100000"/>
        </a:lnSpc>
        <a:spcBef>
          <a:spcPts val="2800"/>
        </a:spcBef>
        <a:spcAft>
          <a:spcPts val="0"/>
        </a:spcAft>
        <a:buClr>
          <a:schemeClr val="accent5">
            <a:hueOff val="-180946"/>
            <a:satOff val="-2351"/>
            <a:lumOff val="-8716"/>
          </a:schemeClr>
        </a:buClr>
        <a:buSzPct val="104999"/>
        <a:buFont typeface="Avenir Next Regular"/>
        <a:buChar char="▸"/>
        <a:tabLst/>
        <a:defRPr b="0" baseline="0" cap="none" i="0" spc="0" strike="noStrike" sz="3400" u="none">
          <a:solidFill>
            <a:srgbClr val="838787"/>
          </a:solidFill>
          <a:uFillTx/>
          <a:latin typeface="+mn-lt"/>
          <a:ea typeface="+mn-ea"/>
          <a:cs typeface="+mn-cs"/>
          <a:sym typeface="Verdana"/>
        </a:defRPr>
      </a:lvl7pPr>
      <a:lvl8pPr marL="3556000" marR="0" indent="-444500" algn="l" defTabSz="584200" rtl="0" latinLnBrk="0">
        <a:lnSpc>
          <a:spcPct val="100000"/>
        </a:lnSpc>
        <a:spcBef>
          <a:spcPts val="2800"/>
        </a:spcBef>
        <a:spcAft>
          <a:spcPts val="0"/>
        </a:spcAft>
        <a:buClr>
          <a:schemeClr val="accent5">
            <a:hueOff val="-180946"/>
            <a:satOff val="-2351"/>
            <a:lumOff val="-8716"/>
          </a:schemeClr>
        </a:buClr>
        <a:buSzPct val="104999"/>
        <a:buFont typeface="Avenir Next Regular"/>
        <a:buChar char="▸"/>
        <a:tabLst/>
        <a:defRPr b="0" baseline="0" cap="none" i="0" spc="0" strike="noStrike" sz="3400" u="none">
          <a:solidFill>
            <a:srgbClr val="838787"/>
          </a:solidFill>
          <a:uFillTx/>
          <a:latin typeface="+mn-lt"/>
          <a:ea typeface="+mn-ea"/>
          <a:cs typeface="+mn-cs"/>
          <a:sym typeface="Verdana"/>
        </a:defRPr>
      </a:lvl8pPr>
      <a:lvl9pPr marL="4000500" marR="0" indent="-444500" algn="l" defTabSz="584200" rtl="0" latinLnBrk="0">
        <a:lnSpc>
          <a:spcPct val="100000"/>
        </a:lnSpc>
        <a:spcBef>
          <a:spcPts val="2800"/>
        </a:spcBef>
        <a:spcAft>
          <a:spcPts val="0"/>
        </a:spcAft>
        <a:buClr>
          <a:schemeClr val="accent5">
            <a:hueOff val="-180946"/>
            <a:satOff val="-2351"/>
            <a:lumOff val="-8716"/>
          </a:schemeClr>
        </a:buClr>
        <a:buSzPct val="104999"/>
        <a:buFont typeface="Avenir Next Regular"/>
        <a:buChar char="▸"/>
        <a:tabLst/>
        <a:defRPr b="0" baseline="0" cap="none" i="0" spc="0" strike="noStrike" sz="3400" u="none">
          <a:solidFill>
            <a:srgbClr val="838787"/>
          </a:solidFill>
          <a:uFillTx/>
          <a:latin typeface="+mn-lt"/>
          <a:ea typeface="+mn-ea"/>
          <a:cs typeface="+mn-cs"/>
          <a:sym typeface="Verdana"/>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Bold"/>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Bold"/>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Bold"/>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Bold"/>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Bold"/>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Bold"/>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Bold"/>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Bold"/>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Bold"/>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pedro@duckdblabs.com"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image" Target="../media/image1.tif"/><Relationship Id="rId6" Type="http://schemas.openxmlformats.org/officeDocument/2006/relationships/image" Target="../media/image2.tif"/><Relationship Id="rId7" Type="http://schemas.openxmlformats.org/officeDocument/2006/relationships/image" Target="../media/image3.tif"/></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10.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tif"/></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duckdb.org" TargetMode="External"/><Relationship Id="rId4" Type="http://schemas.openxmlformats.org/officeDocument/2006/relationships/image" Target="../media/image11.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3.png"/><Relationship Id="rId4" Type="http://schemas.openxmlformats.org/officeDocument/2006/relationships/image" Target="../media/image14.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pdet/duckdb-tutorial" TargetMode="External"/><Relationship Id="rId3" Type="http://schemas.openxmlformats.org/officeDocument/2006/relationships/hyperlink" Target="https://colab.research.google.com/"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15445.courses.cs.cmu.edu/fall2019/slides/01-introduction.pdf"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DuckDB:   An embedded database for data science"/>
          <p:cNvSpPr txBox="1"/>
          <p:nvPr>
            <p:ph type="ctrTitle"/>
          </p:nvPr>
        </p:nvSpPr>
        <p:spPr>
          <a:xfrm>
            <a:off x="406400" y="5052599"/>
            <a:ext cx="12192000" cy="2705101"/>
          </a:xfrm>
          <a:prstGeom prst="rect">
            <a:avLst/>
          </a:prstGeom>
        </p:spPr>
        <p:txBody>
          <a:bodyPr/>
          <a:lstStyle/>
          <a:p>
            <a:pPr algn="ctr" defTabSz="443991">
              <a:defRPr sz="4560"/>
            </a:pPr>
            <a:r>
              <a:rPr sz="6080"/>
              <a:t>DuckDB: </a:t>
            </a:r>
            <a:br/>
            <a:br/>
            <a:r>
              <a:t>An embedded database for data science</a:t>
            </a:r>
          </a:p>
        </p:txBody>
      </p:sp>
      <p:sp>
        <p:nvSpPr>
          <p:cNvPr id="174" name="Pedro Holanda pedro@duckdblabs.com"/>
          <p:cNvSpPr txBox="1"/>
          <p:nvPr>
            <p:ph type="subTitle" sz="quarter" idx="1"/>
          </p:nvPr>
        </p:nvSpPr>
        <p:spPr>
          <a:xfrm>
            <a:off x="3592239" y="7655156"/>
            <a:ext cx="5820322" cy="1803401"/>
          </a:xfrm>
          <a:prstGeom prst="rect">
            <a:avLst/>
          </a:prstGeom>
        </p:spPr>
        <p:txBody>
          <a:bodyPr/>
          <a:lstStyle/>
          <a:p>
            <a:pPr algn="ctr" defTabSz="549148">
              <a:lnSpc>
                <a:spcPct val="100000"/>
              </a:lnSpc>
              <a:spcBef>
                <a:spcPts val="2600"/>
              </a:spcBef>
              <a:defRPr sz="3759">
                <a:solidFill>
                  <a:srgbClr val="838787"/>
                </a:solidFill>
              </a:defRPr>
            </a:pPr>
            <a:r>
              <a:t>Pedro Holanda</a:t>
            </a:r>
            <a:br/>
            <a:r>
              <a:rPr u="sng">
                <a:solidFill>
                  <a:schemeClr val="accent1"/>
                </a:solidFill>
                <a:hlinkClick r:id="rId3" invalidUrl="" action="" tgtFrame="" tooltip="" history="1" highlightClick="0" endSnd="0"/>
              </a:rPr>
              <a:t>pedro@duckdblabs.com</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Data Integrity"/>
          <p:cNvSpPr txBox="1"/>
          <p:nvPr>
            <p:ph type="title"/>
          </p:nvPr>
        </p:nvSpPr>
        <p:spPr>
          <a:xfrm>
            <a:off x="2540000" y="315168"/>
            <a:ext cx="10142935" cy="723901"/>
          </a:xfrm>
          <a:prstGeom prst="rect">
            <a:avLst/>
          </a:prstGeom>
        </p:spPr>
        <p:txBody>
          <a:bodyPr/>
          <a:lstStyle>
            <a:lvl1pPr defTabSz="391414">
              <a:spcBef>
                <a:spcPts val="1800"/>
              </a:spcBef>
              <a:defRPr sz="4020"/>
            </a:lvl1pPr>
          </a:lstStyle>
          <a:p>
            <a:pPr/>
            <a:r>
              <a:t>Data Integrity</a:t>
            </a:r>
          </a:p>
        </p:txBody>
      </p:sp>
      <p:sp>
        <p:nvSpPr>
          <p:cNvPr id="235" name="How do we ensure that the artist is the same for each album entry?…"/>
          <p:cNvSpPr txBox="1"/>
          <p:nvPr>
            <p:ph type="body" idx="1"/>
          </p:nvPr>
        </p:nvSpPr>
        <p:spPr>
          <a:xfrm>
            <a:off x="838266" y="1345976"/>
            <a:ext cx="10004922" cy="7708951"/>
          </a:xfrm>
          <a:prstGeom prst="rect">
            <a:avLst/>
          </a:prstGeom>
        </p:spPr>
        <p:txBody>
          <a:bodyPr/>
          <a:lstStyle/>
          <a:p>
            <a:pPr/>
            <a:r>
              <a:t>How do we ensure that the artist is the same for each album entry?</a:t>
            </a:r>
          </a:p>
          <a:p>
            <a:pPr/>
          </a:p>
          <a:p>
            <a:pPr/>
            <a:r>
              <a:t>What if someone overwrites the album year with an invalid string?</a:t>
            </a:r>
          </a:p>
          <a:p>
            <a:pPr/>
          </a:p>
          <a:p>
            <a:pPr/>
            <a:r>
              <a:t>How do we store that there are multiple artists on an album?</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Implementation"/>
          <p:cNvSpPr txBox="1"/>
          <p:nvPr>
            <p:ph type="title"/>
          </p:nvPr>
        </p:nvSpPr>
        <p:spPr>
          <a:xfrm>
            <a:off x="2540000" y="315168"/>
            <a:ext cx="10142935" cy="723901"/>
          </a:xfrm>
          <a:prstGeom prst="rect">
            <a:avLst/>
          </a:prstGeom>
        </p:spPr>
        <p:txBody>
          <a:bodyPr/>
          <a:lstStyle>
            <a:lvl1pPr defTabSz="391414">
              <a:spcBef>
                <a:spcPts val="1800"/>
              </a:spcBef>
              <a:defRPr sz="4020"/>
            </a:lvl1pPr>
          </a:lstStyle>
          <a:p>
            <a:pPr/>
            <a:r>
              <a:t>Implementation</a:t>
            </a:r>
          </a:p>
        </p:txBody>
      </p:sp>
      <p:sp>
        <p:nvSpPr>
          <p:cNvPr id="240" name="How do we find a particular record?…"/>
          <p:cNvSpPr txBox="1"/>
          <p:nvPr>
            <p:ph type="body" idx="1"/>
          </p:nvPr>
        </p:nvSpPr>
        <p:spPr>
          <a:xfrm>
            <a:off x="838266" y="1345976"/>
            <a:ext cx="10004922" cy="7708951"/>
          </a:xfrm>
          <a:prstGeom prst="rect">
            <a:avLst/>
          </a:prstGeom>
        </p:spPr>
        <p:txBody>
          <a:bodyPr/>
          <a:lstStyle/>
          <a:p>
            <a:pPr/>
            <a:r>
              <a:t>How do we find a particular record?</a:t>
            </a:r>
          </a:p>
          <a:p>
            <a:pPr/>
          </a:p>
          <a:p>
            <a:pPr/>
            <a:r>
              <a:t>What if we now want to create a new application that uses the same database?</a:t>
            </a:r>
          </a:p>
          <a:p>
            <a:pPr/>
          </a:p>
          <a:p>
            <a:pPr/>
            <a:r>
              <a:t>What if two threads try to write to the same file at the same time?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Database Management System"/>
          <p:cNvSpPr txBox="1"/>
          <p:nvPr>
            <p:ph type="title"/>
          </p:nvPr>
        </p:nvSpPr>
        <p:spPr>
          <a:xfrm>
            <a:off x="2540000" y="315168"/>
            <a:ext cx="10142935" cy="723901"/>
          </a:xfrm>
          <a:prstGeom prst="rect">
            <a:avLst/>
          </a:prstGeom>
        </p:spPr>
        <p:txBody>
          <a:bodyPr/>
          <a:lstStyle>
            <a:lvl1pPr defTabSz="391414">
              <a:spcBef>
                <a:spcPts val="1800"/>
              </a:spcBef>
              <a:defRPr sz="4020"/>
            </a:lvl1pPr>
          </a:lstStyle>
          <a:p>
            <a:pPr/>
            <a:r>
              <a:t>Database Management System</a:t>
            </a:r>
          </a:p>
        </p:txBody>
      </p:sp>
      <p:sp>
        <p:nvSpPr>
          <p:cNvPr id="245" name="Software that allows application to store and analyse information in a database.…"/>
          <p:cNvSpPr txBox="1"/>
          <p:nvPr>
            <p:ph type="body" idx="1"/>
          </p:nvPr>
        </p:nvSpPr>
        <p:spPr>
          <a:xfrm>
            <a:off x="286723" y="1404033"/>
            <a:ext cx="11763135" cy="5022796"/>
          </a:xfrm>
          <a:prstGeom prst="rect">
            <a:avLst/>
          </a:prstGeom>
        </p:spPr>
        <p:txBody>
          <a:bodyPr/>
          <a:lstStyle/>
          <a:p>
            <a:pPr lvl="1"/>
            <a:r>
              <a:t>Software that allows application to store and analyse information in a database.</a:t>
            </a:r>
            <a:br/>
            <a:br/>
            <a:br/>
          </a:p>
          <a:p>
            <a:pPr lvl="1"/>
            <a:r>
              <a:t>A general-purpose DBMS is designed to allow the definition, creation, querying, update and administration of databases.</a:t>
            </a:r>
          </a:p>
        </p:txBody>
      </p:sp>
      <p:pic>
        <p:nvPicPr>
          <p:cNvPr id="246" name="Captura de Tela 2019-05-15 às 08.42.08.png" descr="Captura de Tela 2019-05-15 às 08.42.08.png"/>
          <p:cNvPicPr>
            <a:picLocks noChangeAspect="1"/>
          </p:cNvPicPr>
          <p:nvPr/>
        </p:nvPicPr>
        <p:blipFill>
          <a:blip r:embed="rId3">
            <a:extLst/>
          </a:blip>
          <a:stretch>
            <a:fillRect/>
          </a:stretch>
        </p:blipFill>
        <p:spPr>
          <a:xfrm>
            <a:off x="387181" y="6776762"/>
            <a:ext cx="3340101" cy="2489201"/>
          </a:xfrm>
          <a:prstGeom prst="rect">
            <a:avLst/>
          </a:prstGeom>
          <a:ln w="12700">
            <a:miter lim="400000"/>
          </a:ln>
        </p:spPr>
      </p:pic>
      <p:pic>
        <p:nvPicPr>
          <p:cNvPr id="247" name="Captura de Tela 2019-05-15 às 08.42.40.png" descr="Captura de Tela 2019-05-15 às 08.42.40.png"/>
          <p:cNvPicPr>
            <a:picLocks noChangeAspect="1"/>
          </p:cNvPicPr>
          <p:nvPr/>
        </p:nvPicPr>
        <p:blipFill>
          <a:blip r:embed="rId4">
            <a:extLst/>
          </a:blip>
          <a:stretch>
            <a:fillRect/>
          </a:stretch>
        </p:blipFill>
        <p:spPr>
          <a:xfrm>
            <a:off x="4200155" y="7202587"/>
            <a:ext cx="4432301" cy="1955801"/>
          </a:xfrm>
          <a:prstGeom prst="rect">
            <a:avLst/>
          </a:prstGeom>
          <a:ln w="12700">
            <a:miter lim="400000"/>
          </a:ln>
        </p:spPr>
      </p:pic>
      <p:pic>
        <p:nvPicPr>
          <p:cNvPr id="248" name="Captura de Tela 2019-05-15 às 08.43.34.png" descr="Captura de Tela 2019-05-15 às 08.43.34.png"/>
          <p:cNvPicPr>
            <a:picLocks noChangeAspect="1"/>
          </p:cNvPicPr>
          <p:nvPr/>
        </p:nvPicPr>
        <p:blipFill>
          <a:blip r:embed="rId5">
            <a:extLst/>
          </a:blip>
          <a:stretch>
            <a:fillRect/>
          </a:stretch>
        </p:blipFill>
        <p:spPr>
          <a:xfrm>
            <a:off x="9105330" y="7501878"/>
            <a:ext cx="3643886" cy="1670856"/>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Motivation"/>
          <p:cNvSpPr txBox="1"/>
          <p:nvPr>
            <p:ph type="title"/>
          </p:nvPr>
        </p:nvSpPr>
        <p:spPr>
          <a:xfrm>
            <a:off x="2540000" y="315168"/>
            <a:ext cx="10142935" cy="723901"/>
          </a:xfrm>
          <a:prstGeom prst="rect">
            <a:avLst/>
          </a:prstGeom>
        </p:spPr>
        <p:txBody>
          <a:bodyPr/>
          <a:lstStyle>
            <a:lvl1pPr defTabSz="391414">
              <a:spcBef>
                <a:spcPts val="1800"/>
              </a:spcBef>
              <a:defRPr sz="4020"/>
            </a:lvl1pPr>
          </a:lstStyle>
          <a:p>
            <a:pPr/>
            <a:r>
              <a:t>Motivation</a:t>
            </a:r>
          </a:p>
        </p:txBody>
      </p:sp>
      <p:sp>
        <p:nvSpPr>
          <p:cNvPr id="253" name="Many data scientists do not use database systems…"/>
          <p:cNvSpPr txBox="1"/>
          <p:nvPr>
            <p:ph type="body" idx="1"/>
          </p:nvPr>
        </p:nvSpPr>
        <p:spPr>
          <a:xfrm>
            <a:off x="406400" y="1444555"/>
            <a:ext cx="12192000" cy="7499420"/>
          </a:xfrm>
          <a:prstGeom prst="rect">
            <a:avLst/>
          </a:prstGeom>
        </p:spPr>
        <p:txBody>
          <a:bodyPr/>
          <a:lstStyle/>
          <a:p>
            <a:pPr/>
            <a:r>
              <a:t>Many data scientists do not use database systems</a:t>
            </a:r>
          </a:p>
          <a:p>
            <a:pPr lvl="1"/>
            <a:r>
              <a:t>Despite requiring many of the things they offer!</a:t>
            </a:r>
          </a:p>
          <a:p>
            <a:pPr lvl="1"/>
            <a:r>
              <a:t>Data management, data wrangling…</a:t>
            </a:r>
          </a:p>
          <a:p>
            <a:pPr/>
            <a:r>
              <a:t>Instead: Engineer their own solutions</a:t>
            </a:r>
          </a:p>
          <a:p>
            <a:pPr lvl="1"/>
            <a:r>
              <a:rPr b="1">
                <a:solidFill>
                  <a:schemeClr val="accent5"/>
                </a:solidFill>
              </a:rPr>
              <a:t>Flat files</a:t>
            </a:r>
            <a:r>
              <a:t> to store data (CSV, Binary, HDF5, etc).</a:t>
            </a:r>
          </a:p>
          <a:p>
            <a:pPr lvl="1"/>
            <a:r>
              <a:rPr b="1">
                <a:solidFill>
                  <a:schemeClr val="accent5"/>
                </a:solidFill>
              </a:rPr>
              <a:t>dplyr/pandas</a:t>
            </a:r>
            <a:r>
              <a:t> as query execution engines.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What is the problem?"/>
          <p:cNvSpPr txBox="1"/>
          <p:nvPr>
            <p:ph type="title"/>
          </p:nvPr>
        </p:nvSpPr>
        <p:spPr>
          <a:xfrm>
            <a:off x="2540000" y="315168"/>
            <a:ext cx="10142935" cy="723901"/>
          </a:xfrm>
          <a:prstGeom prst="rect">
            <a:avLst/>
          </a:prstGeom>
        </p:spPr>
        <p:txBody>
          <a:bodyPr/>
          <a:lstStyle>
            <a:lvl1pPr defTabSz="391414">
              <a:spcBef>
                <a:spcPts val="1800"/>
              </a:spcBef>
              <a:defRPr sz="4020"/>
            </a:lvl1pPr>
          </a:lstStyle>
          <a:p>
            <a:pPr/>
            <a:r>
              <a:t>What is the problem?</a:t>
            </a:r>
          </a:p>
        </p:txBody>
      </p:sp>
      <p:sp>
        <p:nvSpPr>
          <p:cNvPr id="258" name="Manually managing files is cumbersome.…"/>
          <p:cNvSpPr txBox="1"/>
          <p:nvPr>
            <p:ph type="body" idx="1"/>
          </p:nvPr>
        </p:nvSpPr>
        <p:spPr>
          <a:xfrm>
            <a:off x="406400" y="1209398"/>
            <a:ext cx="12192000" cy="7334803"/>
          </a:xfrm>
          <a:prstGeom prst="rect">
            <a:avLst/>
          </a:prstGeom>
        </p:spPr>
        <p:txBody>
          <a:bodyPr/>
          <a:lstStyle/>
          <a:p>
            <a:pPr/>
            <a:r>
              <a:t>Manually managing files is cumbersome.</a:t>
            </a:r>
          </a:p>
          <a:p>
            <a:pPr/>
            <a:r>
              <a:t>Loading and parsing e.g. CSV files is inefficient.</a:t>
            </a:r>
          </a:p>
          <a:p>
            <a:pPr/>
            <a:r>
              <a:t>File writers typically do not offer resiliency.</a:t>
            </a:r>
          </a:p>
          <a:p>
            <a:pPr lvl="1"/>
            <a:r>
              <a:t>Files can be corrupted;</a:t>
            </a:r>
          </a:p>
          <a:p>
            <a:pPr lvl="1"/>
            <a:r>
              <a:t>Difficult to change/update.</a:t>
            </a:r>
          </a:p>
          <a:p>
            <a:pPr/>
            <a:r>
              <a:t>It does not scale!</a:t>
            </a:r>
          </a:p>
          <a:p>
            <a:pPr/>
            <a:r>
              <a:t>Why people use it?</a:t>
            </a:r>
          </a:p>
          <a:p>
            <a:pPr lvl="1"/>
            <a:r>
              <a:t>A pip install and you ready to go.</a:t>
            </a:r>
          </a:p>
        </p:txBody>
      </p:sp>
      <p:sp>
        <p:nvSpPr>
          <p:cNvPr id="259" name="$ pip install pandas, numpy"/>
          <p:cNvSpPr txBox="1"/>
          <p:nvPr/>
        </p:nvSpPr>
        <p:spPr>
          <a:xfrm>
            <a:off x="1311478" y="8048770"/>
            <a:ext cx="775270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ts val="6200"/>
              </a:lnSpc>
              <a:spcBef>
                <a:spcPts val="0"/>
              </a:spcBef>
              <a:defRPr sz="3700">
                <a:solidFill>
                  <a:srgbClr val="569CD6"/>
                </a:solidFill>
                <a:latin typeface="Menlo Regular"/>
                <a:ea typeface="Menlo Regular"/>
                <a:cs typeface="Menlo Regular"/>
                <a:sym typeface="Menlo Regular"/>
              </a:defRPr>
            </a:lvl1pPr>
          </a:lstStyle>
          <a:p>
            <a:pPr>
              <a:defRPr>
                <a:solidFill>
                  <a:srgbClr val="9CDCFE"/>
                </a:solidFill>
              </a:defRPr>
            </a:pPr>
            <a:r>
              <a:rPr>
                <a:solidFill>
                  <a:srgbClr val="569CD6"/>
                </a:solidFill>
              </a:rPr>
              <a:t>$ pip install pandas, numpy</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Dplyr; Pandas; DataFrames - What is the problem?"/>
          <p:cNvSpPr txBox="1"/>
          <p:nvPr>
            <p:ph type="title"/>
          </p:nvPr>
        </p:nvSpPr>
        <p:spPr>
          <a:xfrm>
            <a:off x="2540000" y="315168"/>
            <a:ext cx="10142935" cy="723901"/>
          </a:xfrm>
          <a:prstGeom prst="rect">
            <a:avLst/>
          </a:prstGeom>
        </p:spPr>
        <p:txBody>
          <a:bodyPr/>
          <a:lstStyle>
            <a:lvl1pPr defTabSz="268731">
              <a:spcBef>
                <a:spcPts val="1200"/>
              </a:spcBef>
              <a:defRPr sz="2760"/>
            </a:lvl1pPr>
          </a:lstStyle>
          <a:p>
            <a:pPr/>
            <a:r>
              <a:t>Dplyr; Pandas; DataFrames - What is the problem?</a:t>
            </a:r>
          </a:p>
        </p:txBody>
      </p:sp>
      <p:sp>
        <p:nvSpPr>
          <p:cNvPr id="264" name="The problem is that they are very poor query engines!…"/>
          <p:cNvSpPr txBox="1"/>
          <p:nvPr>
            <p:ph type="body" idx="1"/>
          </p:nvPr>
        </p:nvSpPr>
        <p:spPr>
          <a:xfrm>
            <a:off x="406400" y="1557227"/>
            <a:ext cx="12192000" cy="7710435"/>
          </a:xfrm>
          <a:prstGeom prst="rect">
            <a:avLst/>
          </a:prstGeom>
        </p:spPr>
        <p:txBody>
          <a:bodyPr/>
          <a:lstStyle/>
          <a:p>
            <a:pPr/>
            <a:r>
              <a:t>The problem is that they are </a:t>
            </a:r>
            <a:r>
              <a:rPr i="1"/>
              <a:t>very poor query engines</a:t>
            </a:r>
            <a:r>
              <a:t>!</a:t>
            </a:r>
          </a:p>
          <a:p>
            <a:pPr/>
            <a:r>
              <a:t>Materialize huge intermediates</a:t>
            </a:r>
          </a:p>
          <a:p>
            <a:pPr>
              <a:defRPr>
                <a:solidFill>
                  <a:schemeClr val="accent5"/>
                </a:solidFill>
              </a:defRPr>
            </a:pPr>
            <a:r>
              <a:rPr b="1"/>
              <a:t>No</a:t>
            </a:r>
            <a:r>
              <a:t> query optimizer</a:t>
            </a:r>
          </a:p>
          <a:p>
            <a:pPr lvl="1"/>
            <a:r>
              <a:t>Not even for basics like filter pushdown</a:t>
            </a:r>
          </a:p>
          <a:p>
            <a:pPr/>
            <a:r>
              <a:t>No support for out of memory computation</a:t>
            </a:r>
          </a:p>
          <a:p>
            <a:pPr/>
            <a:r>
              <a:t>No support for parallelization</a:t>
            </a:r>
          </a:p>
          <a:p>
            <a:pPr/>
            <a:r>
              <a:t>Unoptimized implementations for joins/aggregations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Data Science"/>
          <p:cNvSpPr txBox="1"/>
          <p:nvPr>
            <p:ph type="title"/>
          </p:nvPr>
        </p:nvSpPr>
        <p:spPr>
          <a:xfrm>
            <a:off x="2540000" y="315168"/>
            <a:ext cx="10142935" cy="723901"/>
          </a:xfrm>
          <a:prstGeom prst="rect">
            <a:avLst/>
          </a:prstGeom>
        </p:spPr>
        <p:txBody>
          <a:bodyPr/>
          <a:lstStyle>
            <a:lvl1pPr defTabSz="391414">
              <a:spcBef>
                <a:spcPts val="1800"/>
              </a:spcBef>
              <a:defRPr sz="4020"/>
            </a:lvl1pPr>
          </a:lstStyle>
          <a:p>
            <a:pPr/>
            <a:r>
              <a:t>Data Science</a:t>
            </a:r>
          </a:p>
        </p:txBody>
      </p:sp>
      <p:sp>
        <p:nvSpPr>
          <p:cNvPr id="269" name="Data scientists need the functionality database systems offer…"/>
          <p:cNvSpPr txBox="1"/>
          <p:nvPr>
            <p:ph type="body" idx="1"/>
          </p:nvPr>
        </p:nvSpPr>
        <p:spPr>
          <a:xfrm>
            <a:off x="406400" y="1557227"/>
            <a:ext cx="12192000" cy="4657225"/>
          </a:xfrm>
          <a:prstGeom prst="rect">
            <a:avLst/>
          </a:prstGeom>
        </p:spPr>
        <p:txBody>
          <a:bodyPr/>
          <a:lstStyle/>
          <a:p>
            <a:pPr/>
            <a:r>
              <a:t>Data scientists </a:t>
            </a:r>
            <a:r>
              <a:rPr b="1"/>
              <a:t>need</a:t>
            </a:r>
            <a:r>
              <a:t> the functionality database systems offer</a:t>
            </a:r>
          </a:p>
          <a:p>
            <a:pPr/>
            <a:r>
              <a:t>But they opt not to use database systems</a:t>
            </a:r>
          </a:p>
          <a:p>
            <a:pPr/>
            <a:r>
              <a:t>Often this leads to problems down the road</a:t>
            </a:r>
          </a:p>
          <a:p>
            <a:pPr lvl="1"/>
            <a:r>
              <a:t>When the data gets bigger…</a:t>
            </a:r>
          </a:p>
          <a:p>
            <a:pPr lvl="1"/>
            <a:r>
              <a:t>When a power outage corrupts their data…</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Combining Database Systems with Data Science"/>
          <p:cNvSpPr txBox="1"/>
          <p:nvPr>
            <p:ph type="ctrTitle"/>
          </p:nvPr>
        </p:nvSpPr>
        <p:spPr>
          <a:xfrm>
            <a:off x="406400" y="3524250"/>
            <a:ext cx="12192000" cy="2705100"/>
          </a:xfrm>
          <a:prstGeom prst="rect">
            <a:avLst/>
          </a:prstGeom>
        </p:spPr>
        <p:txBody>
          <a:bodyPr/>
          <a:lstStyle>
            <a:lvl1pPr algn="ctr" defTabSz="496570">
              <a:defRPr sz="6375"/>
            </a:lvl1pPr>
          </a:lstStyle>
          <a:p>
            <a:pPr/>
            <a:r>
              <a:t>Combining Database Systems with Data Science</a:t>
            </a:r>
          </a:p>
        </p:txBody>
      </p:sp>
      <p:sp>
        <p:nvSpPr>
          <p:cNvPr id="274" name="How can we combine analytical tools (R/Python) with database systems?"/>
          <p:cNvSpPr txBox="1"/>
          <p:nvPr/>
        </p:nvSpPr>
        <p:spPr>
          <a:xfrm>
            <a:off x="352481" y="6352599"/>
            <a:ext cx="12299839"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44500" indent="-444500">
              <a:spcBef>
                <a:spcPts val="2800"/>
              </a:spcBef>
              <a:buClr>
                <a:schemeClr val="accent5">
                  <a:hueOff val="-180946"/>
                  <a:satOff val="-2351"/>
                  <a:lumOff val="-8716"/>
                </a:schemeClr>
              </a:buClr>
              <a:buSzPct val="104999"/>
              <a:buFont typeface="Avenir Next Regular"/>
              <a:buChar char="▸"/>
              <a:defRPr sz="3400">
                <a:latin typeface="+mn-lt"/>
                <a:ea typeface="+mn-ea"/>
                <a:cs typeface="+mn-cs"/>
                <a:sym typeface="Verdana"/>
              </a:defRPr>
            </a:lvl1pPr>
          </a:lstStyle>
          <a:p>
            <a:pPr/>
            <a:r>
              <a:t>How can we combine analytical tools (R/Python) with database systems?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How?"/>
          <p:cNvSpPr txBox="1"/>
          <p:nvPr>
            <p:ph type="title"/>
          </p:nvPr>
        </p:nvSpPr>
        <p:spPr>
          <a:xfrm>
            <a:off x="2540000" y="315168"/>
            <a:ext cx="10142935" cy="723901"/>
          </a:xfrm>
          <a:prstGeom prst="rect">
            <a:avLst/>
          </a:prstGeom>
        </p:spPr>
        <p:txBody>
          <a:bodyPr/>
          <a:lstStyle>
            <a:lvl1pPr defTabSz="391414">
              <a:spcBef>
                <a:spcPts val="1800"/>
              </a:spcBef>
              <a:defRPr sz="4020"/>
            </a:lvl1pPr>
          </a:lstStyle>
          <a:p>
            <a:pPr/>
            <a:r>
              <a:t>How?</a:t>
            </a:r>
          </a:p>
        </p:txBody>
      </p:sp>
      <p:sp>
        <p:nvSpPr>
          <p:cNvPr id="279" name="Database Client Connections…"/>
          <p:cNvSpPr txBox="1"/>
          <p:nvPr>
            <p:ph type="body" idx="1"/>
          </p:nvPr>
        </p:nvSpPr>
        <p:spPr>
          <a:xfrm>
            <a:off x="406400" y="2102048"/>
            <a:ext cx="12192000" cy="6064052"/>
          </a:xfrm>
          <a:prstGeom prst="rect">
            <a:avLst/>
          </a:prstGeom>
        </p:spPr>
        <p:txBody>
          <a:bodyPr/>
          <a:lstStyle/>
          <a:p>
            <a:pPr/>
            <a:r>
              <a:t>Database Client Connections</a:t>
            </a:r>
          </a:p>
          <a:p>
            <a:pPr/>
            <a:r>
              <a:t>User Defined Functions</a:t>
            </a:r>
          </a:p>
          <a:p>
            <a:pPr/>
            <a:r>
              <a:t>Embedded Database Systems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Database Client Connections"/>
          <p:cNvSpPr txBox="1"/>
          <p:nvPr>
            <p:ph type="title"/>
          </p:nvPr>
        </p:nvSpPr>
        <p:spPr>
          <a:xfrm>
            <a:off x="2540000" y="315168"/>
            <a:ext cx="10142935" cy="723901"/>
          </a:xfrm>
          <a:prstGeom prst="rect">
            <a:avLst/>
          </a:prstGeom>
        </p:spPr>
        <p:txBody>
          <a:bodyPr/>
          <a:lstStyle>
            <a:lvl1pPr defTabSz="391414">
              <a:spcBef>
                <a:spcPts val="1800"/>
              </a:spcBef>
              <a:defRPr sz="4020"/>
            </a:lvl1pPr>
          </a:lstStyle>
          <a:p>
            <a:pPr/>
            <a:r>
              <a:t>Database Client Connections</a:t>
            </a:r>
          </a:p>
        </p:txBody>
      </p:sp>
      <p:pic>
        <p:nvPicPr>
          <p:cNvPr id="284" name="socket.png" descr="socket.png"/>
          <p:cNvPicPr>
            <a:picLocks noChangeAspect="1"/>
          </p:cNvPicPr>
          <p:nvPr/>
        </p:nvPicPr>
        <p:blipFill>
          <a:blip r:embed="rId3">
            <a:extLst/>
          </a:blip>
          <a:stretch>
            <a:fillRect/>
          </a:stretch>
        </p:blipFill>
        <p:spPr>
          <a:xfrm>
            <a:off x="6548645" y="1285727"/>
            <a:ext cx="6364208" cy="4348726"/>
          </a:xfrm>
          <a:prstGeom prst="rect">
            <a:avLst/>
          </a:prstGeom>
          <a:ln w="12700">
            <a:miter lim="400000"/>
          </a:ln>
        </p:spPr>
      </p:pic>
      <p:sp>
        <p:nvSpPr>
          <p:cNvPr id="285" name="1: DB Connection…"/>
          <p:cNvSpPr txBox="1"/>
          <p:nvPr/>
        </p:nvSpPr>
        <p:spPr>
          <a:xfrm>
            <a:off x="91946" y="2190437"/>
            <a:ext cx="12192001" cy="627743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444500" indent="-444500">
              <a:spcBef>
                <a:spcPts val="2800"/>
              </a:spcBef>
              <a:buClr>
                <a:schemeClr val="accent5">
                  <a:hueOff val="-180946"/>
                  <a:satOff val="-2351"/>
                  <a:lumOff val="-8716"/>
                </a:schemeClr>
              </a:buClr>
              <a:buSzPct val="104999"/>
              <a:buFont typeface="Avenir Next Regular"/>
              <a:buChar char="▸"/>
              <a:defRPr b="1" sz="3400">
                <a:latin typeface="+mn-lt"/>
                <a:ea typeface="+mn-ea"/>
                <a:cs typeface="+mn-cs"/>
                <a:sym typeface="Verdana"/>
              </a:defRPr>
            </a:pPr>
            <a:r>
              <a:t>1: DB Connection</a:t>
            </a:r>
          </a:p>
          <a:p>
            <a:pPr marL="444500" indent="-444500">
              <a:spcBef>
                <a:spcPts val="2800"/>
              </a:spcBef>
              <a:buClr>
                <a:schemeClr val="accent5">
                  <a:hueOff val="-180946"/>
                  <a:satOff val="-2351"/>
                  <a:lumOff val="-8716"/>
                </a:schemeClr>
              </a:buClr>
              <a:buSzPct val="104999"/>
              <a:buFont typeface="Avenir Next Regular"/>
              <a:buChar char="▸"/>
              <a:defRPr sz="3400">
                <a:latin typeface="+mn-lt"/>
                <a:ea typeface="+mn-ea"/>
                <a:cs typeface="+mn-cs"/>
                <a:sym typeface="Verdana"/>
              </a:defRPr>
            </a:pPr>
            <a:r>
              <a:t>DBMS is separate process</a:t>
            </a:r>
          </a:p>
          <a:p>
            <a:pPr marL="444500" indent="-444500">
              <a:spcBef>
                <a:spcPts val="2800"/>
              </a:spcBef>
              <a:buClr>
                <a:schemeClr val="accent5">
                  <a:hueOff val="-180946"/>
                  <a:satOff val="-2351"/>
                  <a:lumOff val="-8716"/>
                </a:schemeClr>
              </a:buClr>
              <a:buSzPct val="104999"/>
              <a:buFont typeface="Avenir Next Regular"/>
              <a:buChar char="▸"/>
              <a:defRPr sz="3400">
                <a:latin typeface="+mn-lt"/>
                <a:ea typeface="+mn-ea"/>
                <a:cs typeface="+mn-cs"/>
                <a:sym typeface="Verdana"/>
              </a:defRPr>
            </a:pPr>
            <a:r>
              <a:t>Queries &amp; Data transferred over socket</a:t>
            </a:r>
          </a:p>
          <a:p>
            <a:pPr marL="444500" indent="-444500">
              <a:spcBef>
                <a:spcPts val="2800"/>
              </a:spcBef>
              <a:buClr>
                <a:schemeClr val="accent5">
                  <a:hueOff val="-180946"/>
                  <a:satOff val="-2351"/>
                  <a:lumOff val="-8716"/>
                </a:schemeClr>
              </a:buClr>
              <a:buSzPct val="104999"/>
              <a:buFont typeface="Avenir Next Regular"/>
              <a:buChar char="▸"/>
              <a:defRPr sz="3400">
                <a:latin typeface="+mn-lt"/>
                <a:ea typeface="+mn-ea"/>
                <a:cs typeface="+mn-cs"/>
                <a:sym typeface="Verdana"/>
              </a:defRPr>
            </a:pPr>
            <a:r>
              <a:rPr u="sng"/>
              <a:t>Problems</a:t>
            </a:r>
            <a:r>
              <a:t>:</a:t>
            </a:r>
          </a:p>
          <a:p>
            <a:pPr lvl="1" marL="889000" indent="-444500">
              <a:spcBef>
                <a:spcPts val="2800"/>
              </a:spcBef>
              <a:buClr>
                <a:schemeClr val="accent5">
                  <a:hueOff val="-180946"/>
                  <a:satOff val="-2351"/>
                  <a:lumOff val="-8716"/>
                </a:schemeClr>
              </a:buClr>
              <a:buSzPct val="104999"/>
              <a:buFont typeface="Avenir Next Regular"/>
              <a:buChar char="▸"/>
              <a:defRPr sz="3400">
                <a:solidFill>
                  <a:schemeClr val="accent5"/>
                </a:solidFill>
                <a:latin typeface="+mn-lt"/>
                <a:ea typeface="+mn-ea"/>
                <a:cs typeface="+mn-cs"/>
                <a:sym typeface="Verdana"/>
              </a:defRPr>
            </a:pPr>
            <a:r>
              <a:t>Data transfer is very slow (both directions)</a:t>
            </a:r>
          </a:p>
          <a:p>
            <a:pPr lvl="1" marL="889000" indent="-444500">
              <a:spcBef>
                <a:spcPts val="2800"/>
              </a:spcBef>
              <a:buClr>
                <a:schemeClr val="accent5">
                  <a:hueOff val="-180946"/>
                  <a:satOff val="-2351"/>
                  <a:lumOff val="-8716"/>
                </a:schemeClr>
              </a:buClr>
              <a:buSzPct val="104999"/>
              <a:buFont typeface="Avenir Next Regular"/>
              <a:buChar char="▸"/>
              <a:defRPr sz="3400">
                <a:solidFill>
                  <a:schemeClr val="accent5"/>
                </a:solidFill>
                <a:latin typeface="+mn-lt"/>
                <a:ea typeface="+mn-ea"/>
                <a:cs typeface="+mn-cs"/>
                <a:sym typeface="Verdana"/>
              </a:defRPr>
            </a:pPr>
            <a:r>
              <a:t>Requires setup &amp; management of DBMS server</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About Us"/>
          <p:cNvSpPr txBox="1"/>
          <p:nvPr>
            <p:ph type="title"/>
          </p:nvPr>
        </p:nvSpPr>
        <p:spPr>
          <a:xfrm>
            <a:off x="2540000" y="315168"/>
            <a:ext cx="10142935" cy="723901"/>
          </a:xfrm>
          <a:prstGeom prst="rect">
            <a:avLst/>
          </a:prstGeom>
        </p:spPr>
        <p:txBody>
          <a:bodyPr/>
          <a:lstStyle>
            <a:lvl1pPr defTabSz="391414">
              <a:spcBef>
                <a:spcPts val="1800"/>
              </a:spcBef>
              <a:defRPr sz="4020"/>
            </a:lvl1pPr>
          </a:lstStyle>
          <a:p>
            <a:pPr/>
            <a:r>
              <a:t>About Us</a:t>
            </a:r>
          </a:p>
        </p:txBody>
      </p:sp>
      <p:sp>
        <p:nvSpPr>
          <p:cNvPr id="179" name="CWI in Amsterdam;…"/>
          <p:cNvSpPr txBox="1"/>
          <p:nvPr>
            <p:ph type="body" idx="1"/>
          </p:nvPr>
        </p:nvSpPr>
        <p:spPr>
          <a:xfrm>
            <a:off x="388794" y="1733720"/>
            <a:ext cx="12398485" cy="6552581"/>
          </a:xfrm>
          <a:prstGeom prst="rect">
            <a:avLst/>
          </a:prstGeom>
        </p:spPr>
        <p:txBody>
          <a:bodyPr/>
          <a:lstStyle/>
          <a:p>
            <a:pPr marL="440055" indent="-440055" defTabSz="578358">
              <a:spcBef>
                <a:spcPts val="2700"/>
              </a:spcBef>
              <a:defRPr sz="3366"/>
            </a:pPr>
            <a:r>
              <a:t>CWI in Amsterdam;</a:t>
            </a:r>
          </a:p>
          <a:p>
            <a:pPr lvl="1" marL="880110" indent="-440055" defTabSz="578358">
              <a:spcBef>
                <a:spcPts val="2700"/>
              </a:spcBef>
              <a:defRPr sz="3366"/>
            </a:pPr>
            <a:r>
              <a:t>Database Architectures Group</a:t>
            </a:r>
          </a:p>
          <a:p>
            <a:pPr marL="440055" indent="-440055" defTabSz="578358">
              <a:spcBef>
                <a:spcPts val="2700"/>
              </a:spcBef>
              <a:defRPr sz="3366"/>
            </a:pPr>
            <a:r>
              <a:t>Why a new system?</a:t>
            </a:r>
          </a:p>
          <a:p>
            <a:pPr lvl="1" marL="880110" indent="-440055" defTabSz="578358">
              <a:spcBef>
                <a:spcPts val="2700"/>
              </a:spcBef>
              <a:defRPr sz="3366"/>
            </a:pPr>
            <a:r>
              <a:t>Most Projects at CWI are sponsored by private companies;</a:t>
            </a:r>
          </a:p>
          <a:p>
            <a:pPr lvl="1" marL="880110" indent="-440055" defTabSz="578358">
              <a:spcBef>
                <a:spcPts val="2700"/>
              </a:spcBef>
              <a:defRPr sz="3366"/>
            </a:pPr>
            <a:r>
              <a:t>Most of our projects are related to </a:t>
            </a:r>
            <a:r>
              <a:rPr b="1"/>
              <a:t>data</a:t>
            </a:r>
            <a:r>
              <a:t> science (Particularly, ML pipelines);</a:t>
            </a:r>
          </a:p>
          <a:p>
            <a:pPr lvl="1" marL="880110" indent="-440055" defTabSz="578358">
              <a:spcBef>
                <a:spcPts val="2700"/>
              </a:spcBef>
              <a:defRPr sz="3366"/>
            </a:pPr>
            <a:r>
              <a:t>Main goal is to optimize/facilitate the management of data in data science projects.</a:t>
            </a:r>
          </a:p>
        </p:txBody>
      </p:sp>
      <p:sp>
        <p:nvSpPr>
          <p:cNvPr id="180" name="Linha"/>
          <p:cNvSpPr/>
          <p:nvPr/>
        </p:nvSpPr>
        <p:spPr>
          <a:xfrm>
            <a:off x="10846414" y="6983873"/>
            <a:ext cx="1" cy="333665"/>
          </a:xfrm>
          <a:prstGeom prst="line">
            <a:avLst/>
          </a:prstGeom>
          <a:ln w="50800">
            <a:solidFill>
              <a:srgbClr val="FFFFFF"/>
            </a:solidFill>
            <a:miter lim="400000"/>
          </a:ln>
        </p:spPr>
        <p:txBody>
          <a:bodyPr lIns="50800" tIns="50800" rIns="50800" bIns="50800" anchor="ctr"/>
          <a:lstStyle/>
          <a:p>
            <a:pPr algn="ctr">
              <a:lnSpc>
                <a:spcPct val="80000"/>
              </a:lnSpc>
              <a:spcBef>
                <a:spcPts val="0"/>
              </a:spcBef>
              <a:defRPr cap="all" sz="2800">
                <a:latin typeface="DIN Condensed Bold"/>
                <a:ea typeface="DIN Condensed Bold"/>
                <a:cs typeface="DIN Condensed Bold"/>
                <a:sym typeface="DIN Condensed Bold"/>
              </a:defRPr>
            </a:pPr>
          </a:p>
        </p:txBody>
      </p:sp>
      <p:pic>
        <p:nvPicPr>
          <p:cNvPr id="181" name="download.jpeg" descr="download.jpeg"/>
          <p:cNvPicPr>
            <a:picLocks noChangeAspect="1"/>
          </p:cNvPicPr>
          <p:nvPr/>
        </p:nvPicPr>
        <p:blipFill>
          <a:blip r:embed="rId3">
            <a:extLst/>
          </a:blip>
          <a:stretch>
            <a:fillRect/>
          </a:stretch>
        </p:blipFill>
        <p:spPr>
          <a:xfrm>
            <a:off x="2564859" y="8337454"/>
            <a:ext cx="1322652" cy="1188236"/>
          </a:xfrm>
          <a:prstGeom prst="rect">
            <a:avLst/>
          </a:prstGeom>
          <a:ln w="12700">
            <a:miter lim="400000"/>
          </a:ln>
        </p:spPr>
      </p:pic>
      <p:pic>
        <p:nvPicPr>
          <p:cNvPr id="182" name="logo.png" descr="logo.png"/>
          <p:cNvPicPr>
            <a:picLocks noChangeAspect="1"/>
          </p:cNvPicPr>
          <p:nvPr/>
        </p:nvPicPr>
        <p:blipFill>
          <a:blip r:embed="rId4">
            <a:extLst/>
          </a:blip>
          <a:stretch>
            <a:fillRect/>
          </a:stretch>
        </p:blipFill>
        <p:spPr>
          <a:xfrm>
            <a:off x="4370428" y="8437733"/>
            <a:ext cx="2821932" cy="987677"/>
          </a:xfrm>
          <a:prstGeom prst="rect">
            <a:avLst/>
          </a:prstGeom>
          <a:ln w="12700">
            <a:miter lim="400000"/>
          </a:ln>
        </p:spPr>
      </p:pic>
      <p:pic>
        <p:nvPicPr>
          <p:cNvPr id="183" name="Imagem" descr="Imagem"/>
          <p:cNvPicPr>
            <a:picLocks noChangeAspect="1"/>
          </p:cNvPicPr>
          <p:nvPr/>
        </p:nvPicPr>
        <p:blipFill>
          <a:blip r:embed="rId5">
            <a:extLst/>
          </a:blip>
          <a:stretch>
            <a:fillRect/>
          </a:stretch>
        </p:blipFill>
        <p:spPr>
          <a:xfrm>
            <a:off x="5450676" y="1742017"/>
            <a:ext cx="1322652" cy="557909"/>
          </a:xfrm>
          <a:prstGeom prst="rect">
            <a:avLst/>
          </a:prstGeom>
          <a:ln w="12700">
            <a:miter lim="400000"/>
          </a:ln>
        </p:spPr>
      </p:pic>
      <p:pic>
        <p:nvPicPr>
          <p:cNvPr id="184" name="Imagem" descr="Imagem"/>
          <p:cNvPicPr>
            <a:picLocks noChangeAspect="1"/>
          </p:cNvPicPr>
          <p:nvPr/>
        </p:nvPicPr>
        <p:blipFill>
          <a:blip r:embed="rId6">
            <a:extLst/>
          </a:blip>
          <a:stretch>
            <a:fillRect/>
          </a:stretch>
        </p:blipFill>
        <p:spPr>
          <a:xfrm>
            <a:off x="7091798" y="1840048"/>
            <a:ext cx="1865568" cy="361847"/>
          </a:xfrm>
          <a:prstGeom prst="rect">
            <a:avLst/>
          </a:prstGeom>
          <a:ln w="12700">
            <a:miter lim="400000"/>
          </a:ln>
        </p:spPr>
      </p:pic>
      <p:pic>
        <p:nvPicPr>
          <p:cNvPr id="185" name="Imagem" descr="Imagem"/>
          <p:cNvPicPr>
            <a:picLocks noChangeAspect="1"/>
          </p:cNvPicPr>
          <p:nvPr/>
        </p:nvPicPr>
        <p:blipFill>
          <a:blip r:embed="rId7">
            <a:extLst/>
          </a:blip>
          <a:stretch>
            <a:fillRect/>
          </a:stretch>
        </p:blipFill>
        <p:spPr>
          <a:xfrm>
            <a:off x="7741443" y="8372771"/>
            <a:ext cx="1917701" cy="1117601"/>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2. User Defined Functions"/>
          <p:cNvSpPr txBox="1"/>
          <p:nvPr>
            <p:ph type="title"/>
          </p:nvPr>
        </p:nvSpPr>
        <p:spPr>
          <a:xfrm>
            <a:off x="2540000" y="315168"/>
            <a:ext cx="10142935" cy="723901"/>
          </a:xfrm>
          <a:prstGeom prst="rect">
            <a:avLst/>
          </a:prstGeom>
        </p:spPr>
        <p:txBody>
          <a:bodyPr/>
          <a:lstStyle>
            <a:lvl1pPr defTabSz="391414">
              <a:spcBef>
                <a:spcPts val="1800"/>
              </a:spcBef>
              <a:defRPr sz="4020"/>
            </a:lvl1pPr>
          </a:lstStyle>
          <a:p>
            <a:pPr/>
            <a:r>
              <a:t>2. User Defined Functions</a:t>
            </a:r>
          </a:p>
        </p:txBody>
      </p:sp>
      <p:sp>
        <p:nvSpPr>
          <p:cNvPr id="290" name="Most cases a data scientist exports data from the RDBMS to the analytical tool…"/>
          <p:cNvSpPr txBox="1"/>
          <p:nvPr>
            <p:ph type="body" idx="1"/>
          </p:nvPr>
        </p:nvSpPr>
        <p:spPr>
          <a:xfrm>
            <a:off x="203200" y="1492448"/>
            <a:ext cx="12598400" cy="8380526"/>
          </a:xfrm>
          <a:prstGeom prst="rect">
            <a:avLst/>
          </a:prstGeom>
        </p:spPr>
        <p:txBody>
          <a:bodyPr/>
          <a:lstStyle/>
          <a:p>
            <a:pPr/>
            <a:r>
              <a:t>Most cases a data scientist exports data from the RDBMS to the analytical tool</a:t>
            </a:r>
          </a:p>
          <a:p>
            <a:pPr>
              <a:defRPr b="1"/>
            </a:pPr>
            <a:r>
              <a:t>User-Defined Functions (UDFs)</a:t>
            </a:r>
          </a:p>
          <a:p>
            <a:pPr/>
            <a:r>
              <a:t>Analytics is run inside DBMS server</a:t>
            </a:r>
          </a:p>
          <a:p>
            <a:pPr/>
            <a:r>
              <a:t>No separate analytics program!</a:t>
            </a:r>
          </a:p>
          <a:p>
            <a:pPr/>
            <a:r>
              <a:rPr u="sng"/>
              <a:t>Problems</a:t>
            </a:r>
            <a:r>
              <a:t>:</a:t>
            </a:r>
          </a:p>
          <a:p>
            <a:pPr lvl="1">
              <a:defRPr>
                <a:solidFill>
                  <a:schemeClr val="accent5"/>
                </a:solidFill>
              </a:defRPr>
            </a:pPr>
            <a:r>
              <a:t>Difficult to implement and debug</a:t>
            </a:r>
          </a:p>
          <a:p>
            <a:pPr lvl="1">
              <a:defRPr>
                <a:solidFill>
                  <a:schemeClr val="accent5"/>
                </a:solidFill>
              </a:defRPr>
            </a:pPr>
            <a:r>
              <a:t>DBMS-specific, requires knowledge of DBMS internals</a:t>
            </a:r>
          </a:p>
          <a:p>
            <a:pPr lvl="1">
              <a:defRPr>
                <a:solidFill>
                  <a:schemeClr val="accent5"/>
                </a:solidFill>
              </a:defRPr>
            </a:pPr>
            <a:r>
              <a:t>Also requires setup &amp; management of DBMS server</a:t>
            </a:r>
          </a:p>
        </p:txBody>
      </p:sp>
      <p:pic>
        <p:nvPicPr>
          <p:cNvPr id="291" name="udf.png" descr="udf.png"/>
          <p:cNvPicPr>
            <a:picLocks noChangeAspect="1"/>
          </p:cNvPicPr>
          <p:nvPr/>
        </p:nvPicPr>
        <p:blipFill>
          <a:blip r:embed="rId3">
            <a:extLst/>
          </a:blip>
          <a:stretch>
            <a:fillRect/>
          </a:stretch>
        </p:blipFill>
        <p:spPr>
          <a:xfrm>
            <a:off x="8928682" y="2916934"/>
            <a:ext cx="3746802" cy="3919732"/>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3. Embedded Databases"/>
          <p:cNvSpPr txBox="1"/>
          <p:nvPr>
            <p:ph type="title"/>
          </p:nvPr>
        </p:nvSpPr>
        <p:spPr>
          <a:xfrm>
            <a:off x="2540000" y="315168"/>
            <a:ext cx="10142935" cy="723901"/>
          </a:xfrm>
          <a:prstGeom prst="rect">
            <a:avLst/>
          </a:prstGeom>
        </p:spPr>
        <p:txBody>
          <a:bodyPr/>
          <a:lstStyle>
            <a:lvl1pPr defTabSz="391414">
              <a:spcBef>
                <a:spcPts val="1800"/>
              </a:spcBef>
              <a:defRPr sz="4020"/>
            </a:lvl1pPr>
          </a:lstStyle>
          <a:p>
            <a:pPr/>
            <a:r>
              <a:t>3. Embedded Databases</a:t>
            </a:r>
          </a:p>
        </p:txBody>
      </p:sp>
      <p:sp>
        <p:nvSpPr>
          <p:cNvPr id="296" name="It runs inside the analytics applications;…"/>
          <p:cNvSpPr txBox="1"/>
          <p:nvPr>
            <p:ph type="body" idx="1"/>
          </p:nvPr>
        </p:nvSpPr>
        <p:spPr>
          <a:xfrm>
            <a:off x="101599" y="1550842"/>
            <a:ext cx="12192001" cy="8246081"/>
          </a:xfrm>
          <a:prstGeom prst="rect">
            <a:avLst/>
          </a:prstGeom>
        </p:spPr>
        <p:txBody>
          <a:bodyPr/>
          <a:lstStyle/>
          <a:p>
            <a:pPr/>
            <a:r>
              <a:t>It runs inside the analytics applications;</a:t>
            </a:r>
          </a:p>
          <a:p>
            <a:pPr/>
            <a:r>
              <a:t>Has same low-transfer cost advantages</a:t>
            </a:r>
            <a:br/>
            <a:r>
              <a:t> as UDFs;</a:t>
            </a:r>
          </a:p>
          <a:p>
            <a:pPr/>
            <a:r>
              <a:t>Are easy to install/use;</a:t>
            </a:r>
          </a:p>
          <a:p>
            <a:pPr/>
            <a:r>
              <a:t>Binds to almost every language.</a:t>
            </a:r>
          </a:p>
          <a:p>
            <a:pPr/>
            <a:r>
              <a:t>What the most famous embeddable DBMS?</a:t>
            </a:r>
          </a:p>
          <a:p>
            <a:pPr lvl="1"/>
            <a:r>
              <a:t>Runs on every phone, browser and OS</a:t>
            </a:r>
          </a:p>
          <a:p>
            <a:pPr lvl="1"/>
            <a:r>
              <a:t>It even runs inside airplanes!</a:t>
            </a:r>
          </a:p>
          <a:p>
            <a:pPr lvl="1">
              <a:defRPr b="1">
                <a:solidFill>
                  <a:schemeClr val="accent5"/>
                </a:solidFill>
              </a:defRPr>
            </a:pPr>
            <a:r>
              <a:t>Great for transactions, not so good for analytics.</a:t>
            </a:r>
          </a:p>
        </p:txBody>
      </p:sp>
      <p:pic>
        <p:nvPicPr>
          <p:cNvPr id="297" name="Captura de Tela 2019-11-12 às 10.26.42.png" descr="Captura de Tela 2019-11-12 às 10.26.42.png"/>
          <p:cNvPicPr>
            <a:picLocks noChangeAspect="1"/>
          </p:cNvPicPr>
          <p:nvPr/>
        </p:nvPicPr>
        <p:blipFill>
          <a:blip r:embed="rId3">
            <a:extLst/>
          </a:blip>
          <a:stretch>
            <a:fillRect/>
          </a:stretch>
        </p:blipFill>
        <p:spPr>
          <a:xfrm>
            <a:off x="9620770" y="1289660"/>
            <a:ext cx="2938079" cy="2917093"/>
          </a:xfrm>
          <a:prstGeom prst="rect">
            <a:avLst/>
          </a:prstGeom>
          <a:ln w="12700">
            <a:miter lim="400000"/>
          </a:ln>
        </p:spPr>
      </p:pic>
      <p:pic>
        <p:nvPicPr>
          <p:cNvPr id="298" name="SQLite370.svg.png" descr="SQLite370.svg.png"/>
          <p:cNvPicPr>
            <a:picLocks noChangeAspect="1"/>
          </p:cNvPicPr>
          <p:nvPr/>
        </p:nvPicPr>
        <p:blipFill>
          <a:blip r:embed="rId4">
            <a:extLst/>
          </a:blip>
          <a:stretch>
            <a:fillRect/>
          </a:stretch>
        </p:blipFill>
        <p:spPr>
          <a:xfrm>
            <a:off x="9197559" y="6928374"/>
            <a:ext cx="2966443" cy="1406589"/>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02" name="Imagem" descr="Imagem"/>
          <p:cNvPicPr>
            <a:picLocks noChangeAspect="1"/>
          </p:cNvPicPr>
          <p:nvPr/>
        </p:nvPicPr>
        <p:blipFill>
          <a:blip r:embed="rId3">
            <a:extLst/>
          </a:blip>
          <a:stretch>
            <a:fillRect/>
          </a:stretch>
        </p:blipFill>
        <p:spPr>
          <a:xfrm>
            <a:off x="451732" y="4009990"/>
            <a:ext cx="12101336" cy="2021950"/>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DuckDB’s Core Features"/>
          <p:cNvSpPr txBox="1"/>
          <p:nvPr>
            <p:ph type="title"/>
          </p:nvPr>
        </p:nvSpPr>
        <p:spPr>
          <a:xfrm>
            <a:off x="2540000" y="315168"/>
            <a:ext cx="10142935" cy="723901"/>
          </a:xfrm>
          <a:prstGeom prst="rect">
            <a:avLst/>
          </a:prstGeom>
        </p:spPr>
        <p:txBody>
          <a:bodyPr/>
          <a:lstStyle>
            <a:lvl1pPr defTabSz="391414">
              <a:spcBef>
                <a:spcPts val="1800"/>
              </a:spcBef>
              <a:defRPr sz="4020"/>
            </a:lvl1pPr>
          </a:lstStyle>
          <a:p>
            <a:pPr/>
            <a:r>
              <a:t>DuckDB’s Core Features</a:t>
            </a:r>
          </a:p>
        </p:txBody>
      </p:sp>
      <p:sp>
        <p:nvSpPr>
          <p:cNvPr id="307" name="DuckDB: The SQLite for Analytics…"/>
          <p:cNvSpPr txBox="1"/>
          <p:nvPr>
            <p:ph type="body" idx="1"/>
          </p:nvPr>
        </p:nvSpPr>
        <p:spPr>
          <a:xfrm>
            <a:off x="406400" y="1454348"/>
            <a:ext cx="11994357" cy="7859763"/>
          </a:xfrm>
          <a:prstGeom prst="rect">
            <a:avLst/>
          </a:prstGeom>
        </p:spPr>
        <p:txBody>
          <a:bodyPr/>
          <a:lstStyle/>
          <a:p>
            <a:pPr/>
            <a:r>
              <a:t>DuckDB: The SQLite for Analytics</a:t>
            </a:r>
            <a:br/>
          </a:p>
          <a:p>
            <a:pPr>
              <a:defRPr b="1">
                <a:solidFill>
                  <a:schemeClr val="accent3">
                    <a:hueOff val="1279411"/>
                    <a:satOff val="-9468"/>
                    <a:lumOff val="-15294"/>
                  </a:schemeClr>
                </a:solidFill>
              </a:defRPr>
            </a:pPr>
            <a:r>
              <a:t>Simple installation</a:t>
            </a:r>
            <a:br/>
          </a:p>
          <a:p>
            <a:pPr>
              <a:defRPr b="1">
                <a:solidFill>
                  <a:schemeClr val="accent3">
                    <a:hueOff val="1279411"/>
                    <a:satOff val="-9468"/>
                    <a:lumOff val="-15294"/>
                  </a:schemeClr>
                </a:solidFill>
              </a:defRPr>
            </a:pPr>
            <a:r>
              <a:t>Embedded: no server management</a:t>
            </a:r>
          </a:p>
          <a:p>
            <a:pPr>
              <a:defRPr b="1">
                <a:solidFill>
                  <a:schemeClr val="accent3">
                    <a:hueOff val="1279411"/>
                    <a:satOff val="-9468"/>
                    <a:lumOff val="-15294"/>
                  </a:schemeClr>
                </a:solidFill>
              </a:defRPr>
            </a:pPr>
            <a:r>
              <a:t>Fast analytical processing</a:t>
            </a:r>
          </a:p>
          <a:p>
            <a:pPr>
              <a:defRPr b="1">
                <a:solidFill>
                  <a:schemeClr val="accent3">
                    <a:hueOff val="1279411"/>
                    <a:satOff val="-9468"/>
                    <a:lumOff val="-15294"/>
                  </a:schemeClr>
                </a:solidFill>
              </a:defRPr>
            </a:pPr>
            <a:r>
              <a:t>Fast transfer between R/Python and RDBMS</a:t>
            </a:r>
          </a:p>
          <a:p>
            <a:pPr>
              <a:defRPr b="1">
                <a:solidFill>
                  <a:schemeClr val="accent3">
                    <a:hueOff val="1279411"/>
                    <a:satOff val="-9468"/>
                    <a:lumOff val="-15294"/>
                  </a:schemeClr>
                </a:solidFill>
              </a:defRPr>
            </a:pPr>
          </a:p>
          <a:p>
            <a:pPr>
              <a:defRPr b="1">
                <a:solidFill>
                  <a:schemeClr val="accent3">
                    <a:hueOff val="1279411"/>
                    <a:satOff val="-9468"/>
                    <a:lumOff val="-15294"/>
                  </a:schemeClr>
                </a:solidFill>
              </a:defRPr>
            </a:pPr>
            <a:r>
              <a:t>Duckdb is currently in pre-release</a:t>
            </a:r>
          </a:p>
          <a:p>
            <a:pPr lvl="1">
              <a:defRPr b="1">
                <a:solidFill>
                  <a:schemeClr val="accent3">
                    <a:hueOff val="1279411"/>
                    <a:satOff val="-9468"/>
                    <a:lumOff val="-15294"/>
                  </a:schemeClr>
                </a:solidFill>
              </a:defRPr>
            </a:pPr>
            <a:r>
              <a:t>Check </a:t>
            </a:r>
            <a:r>
              <a:rPr u="sng">
                <a:solidFill>
                  <a:schemeClr val="accent1"/>
                </a:solidFill>
                <a:hlinkClick r:id="rId3" invalidUrl="" action="" tgtFrame="" tooltip="" history="1" highlightClick="0" endSnd="0"/>
              </a:rPr>
              <a:t>duckdb.org</a:t>
            </a:r>
            <a:r>
              <a:t> for more details.</a:t>
            </a:r>
          </a:p>
        </p:txBody>
      </p:sp>
      <p:pic>
        <p:nvPicPr>
          <p:cNvPr id="308" name="Captura de Tela 2020-09-25 às 09.22.46.png" descr="Captura de Tela 2020-09-25 às 09.22.46.png"/>
          <p:cNvPicPr>
            <a:picLocks noChangeAspect="1"/>
          </p:cNvPicPr>
          <p:nvPr/>
        </p:nvPicPr>
        <p:blipFill>
          <a:blip r:embed="rId4">
            <a:extLst/>
          </a:blip>
          <a:stretch>
            <a:fillRect/>
          </a:stretch>
        </p:blipFill>
        <p:spPr>
          <a:xfrm>
            <a:off x="10290399" y="1193538"/>
            <a:ext cx="2692401" cy="1866901"/>
          </a:xfrm>
          <a:prstGeom prst="rect">
            <a:avLst/>
          </a:prstGeom>
          <a:ln w="12700">
            <a:miter lim="400000"/>
          </a:ln>
        </p:spPr>
      </p:pic>
      <p:sp>
        <p:nvSpPr>
          <p:cNvPr id="309" name="$ pip install duckdb"/>
          <p:cNvSpPr txBox="1"/>
          <p:nvPr/>
        </p:nvSpPr>
        <p:spPr>
          <a:xfrm>
            <a:off x="1059752" y="3490736"/>
            <a:ext cx="577237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ts val="6200"/>
              </a:lnSpc>
              <a:spcBef>
                <a:spcPts val="0"/>
              </a:spcBef>
              <a:defRPr sz="3700">
                <a:solidFill>
                  <a:srgbClr val="569CD6"/>
                </a:solidFill>
                <a:latin typeface="Menlo Regular"/>
                <a:ea typeface="Menlo Regular"/>
                <a:cs typeface="Menlo Regular"/>
                <a:sym typeface="Menlo Regular"/>
              </a:defRPr>
            </a:lvl1pPr>
          </a:lstStyle>
          <a:p>
            <a:pPr>
              <a:defRPr>
                <a:solidFill>
                  <a:srgbClr val="9CDCFE"/>
                </a:solidFill>
              </a:defRPr>
            </a:pPr>
            <a:r>
              <a:rPr>
                <a:solidFill>
                  <a:srgbClr val="569CD6"/>
                </a:solidFill>
              </a:rPr>
              <a:t>$ pip install duckdb</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3" name="What makes duckdb special?"/>
          <p:cNvSpPr txBox="1"/>
          <p:nvPr>
            <p:ph type="title"/>
          </p:nvPr>
        </p:nvSpPr>
        <p:spPr>
          <a:xfrm>
            <a:off x="2540000" y="315168"/>
            <a:ext cx="10142935" cy="723901"/>
          </a:xfrm>
          <a:prstGeom prst="rect">
            <a:avLst/>
          </a:prstGeom>
        </p:spPr>
        <p:txBody>
          <a:bodyPr/>
          <a:lstStyle>
            <a:lvl1pPr defTabSz="391414">
              <a:spcBef>
                <a:spcPts val="1800"/>
              </a:spcBef>
              <a:defRPr sz="4020"/>
            </a:lvl1pPr>
          </a:lstStyle>
          <a:p>
            <a:pPr/>
            <a:r>
              <a:t>What makes duckdb special?</a:t>
            </a:r>
          </a:p>
        </p:txBody>
      </p:sp>
      <p:sp>
        <p:nvSpPr>
          <p:cNvPr id="314" name="Data Science is equal to Analytical Processing!…"/>
          <p:cNvSpPr txBox="1"/>
          <p:nvPr>
            <p:ph type="body" idx="1"/>
          </p:nvPr>
        </p:nvSpPr>
        <p:spPr>
          <a:xfrm>
            <a:off x="380175" y="1284642"/>
            <a:ext cx="12586739" cy="6259699"/>
          </a:xfrm>
          <a:prstGeom prst="rect">
            <a:avLst/>
          </a:prstGeom>
        </p:spPr>
        <p:txBody>
          <a:bodyPr/>
          <a:lstStyle/>
          <a:p>
            <a:pPr/>
            <a:r>
              <a:t>Data Science is equal to Analytical Processing!</a:t>
            </a:r>
          </a:p>
          <a:p>
            <a:pPr/>
            <a:r>
              <a:t>Storage Model</a:t>
            </a:r>
          </a:p>
          <a:p>
            <a:pPr lvl="1"/>
            <a:r>
              <a:t>Row-Store vs Column-Store</a:t>
            </a:r>
          </a:p>
          <a:p>
            <a:pPr/>
            <a:r>
              <a:t>Compression</a:t>
            </a:r>
          </a:p>
          <a:p>
            <a:pPr/>
            <a:r>
              <a:t>Query Execution</a:t>
            </a:r>
          </a:p>
          <a:p>
            <a:pPr lvl="1"/>
            <a:r>
              <a:t>Row-wise vs vector-wise</a:t>
            </a:r>
          </a:p>
          <a:p>
            <a:pPr/>
            <a:r>
              <a:t>Relational API</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8" name="Storage Model"/>
          <p:cNvSpPr txBox="1"/>
          <p:nvPr>
            <p:ph type="title"/>
          </p:nvPr>
        </p:nvSpPr>
        <p:spPr>
          <a:xfrm>
            <a:off x="2540000" y="315168"/>
            <a:ext cx="10142935" cy="723901"/>
          </a:xfrm>
          <a:prstGeom prst="rect">
            <a:avLst/>
          </a:prstGeom>
        </p:spPr>
        <p:txBody>
          <a:bodyPr/>
          <a:lstStyle>
            <a:lvl1pPr defTabSz="391414">
              <a:spcBef>
                <a:spcPts val="1800"/>
              </a:spcBef>
              <a:defRPr sz="4020"/>
            </a:lvl1pPr>
          </a:lstStyle>
          <a:p>
            <a:pPr/>
            <a:r>
              <a:t>Storage Model</a:t>
            </a:r>
          </a:p>
        </p:txBody>
      </p:sp>
      <p:sp>
        <p:nvSpPr>
          <p:cNvPr id="319" name="SQLite use a row-storage model…"/>
          <p:cNvSpPr txBox="1"/>
          <p:nvPr>
            <p:ph type="body" idx="1"/>
          </p:nvPr>
        </p:nvSpPr>
        <p:spPr>
          <a:xfrm>
            <a:off x="923781" y="1067285"/>
            <a:ext cx="12192001" cy="6144866"/>
          </a:xfrm>
          <a:prstGeom prst="rect">
            <a:avLst/>
          </a:prstGeom>
        </p:spPr>
        <p:txBody>
          <a:bodyPr/>
          <a:lstStyle/>
          <a:p>
            <a:pPr/>
            <a:r>
              <a:t>SQLite use a row-storage model</a:t>
            </a:r>
          </a:p>
          <a:p>
            <a:pPr/>
            <a:r>
              <a:t>DuckDB uses a columnar storage model</a:t>
            </a:r>
          </a:p>
        </p:txBody>
      </p:sp>
      <p:pic>
        <p:nvPicPr>
          <p:cNvPr id="320" name="Screen Shot 2015-10-19 at 11.31.17.png" descr="Screen Shot 2015-10-19 at 11.31.17.png"/>
          <p:cNvPicPr>
            <a:picLocks noChangeAspect="1"/>
          </p:cNvPicPr>
          <p:nvPr/>
        </p:nvPicPr>
        <p:blipFill>
          <a:blip r:embed="rId3">
            <a:extLst/>
          </a:blip>
          <a:srcRect l="0" t="17645" r="0" b="45936"/>
          <a:stretch>
            <a:fillRect/>
          </a:stretch>
        </p:blipFill>
        <p:spPr>
          <a:xfrm>
            <a:off x="19050" y="3550781"/>
            <a:ext cx="12966700" cy="3540591"/>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4" name="Storage Model"/>
          <p:cNvSpPr txBox="1"/>
          <p:nvPr>
            <p:ph type="title"/>
          </p:nvPr>
        </p:nvSpPr>
        <p:spPr>
          <a:xfrm>
            <a:off x="2540000" y="315168"/>
            <a:ext cx="10142935" cy="723901"/>
          </a:xfrm>
          <a:prstGeom prst="rect">
            <a:avLst/>
          </a:prstGeom>
        </p:spPr>
        <p:txBody>
          <a:bodyPr/>
          <a:lstStyle>
            <a:lvl1pPr defTabSz="391414">
              <a:spcBef>
                <a:spcPts val="1800"/>
              </a:spcBef>
              <a:defRPr sz="4020"/>
            </a:lvl1pPr>
          </a:lstStyle>
          <a:p>
            <a:pPr/>
            <a:r>
              <a:t>Storage Model</a:t>
            </a:r>
          </a:p>
        </p:txBody>
      </p:sp>
      <p:sp>
        <p:nvSpPr>
          <p:cNvPr id="325" name="Row-Storage:…"/>
          <p:cNvSpPr txBox="1"/>
          <p:nvPr>
            <p:ph type="body" idx="1"/>
          </p:nvPr>
        </p:nvSpPr>
        <p:spPr>
          <a:xfrm>
            <a:off x="406400" y="1911548"/>
            <a:ext cx="12192000" cy="6144866"/>
          </a:xfrm>
          <a:prstGeom prst="rect">
            <a:avLst/>
          </a:prstGeom>
        </p:spPr>
        <p:txBody>
          <a:bodyPr/>
          <a:lstStyle/>
          <a:p>
            <a:pPr/>
            <a:r>
              <a:rPr b="1"/>
              <a:t>Row-Storage</a:t>
            </a:r>
            <a:r>
              <a:t>:</a:t>
            </a:r>
          </a:p>
          <a:p>
            <a:pPr lvl="1"/>
            <a:r>
              <a:t>Individual rows can be fetched cheaply</a:t>
            </a:r>
          </a:p>
          <a:p>
            <a:pPr lvl="1"/>
            <a:r>
              <a:t>However, </a:t>
            </a:r>
            <a:r>
              <a:rPr b="1"/>
              <a:t>all columns must always be fetched!</a:t>
            </a:r>
          </a:p>
          <a:p>
            <a:pPr/>
            <a:r>
              <a:t>What if we only use a few columns?</a:t>
            </a:r>
          </a:p>
          <a:p>
            <a:pPr/>
            <a:r>
              <a:rPr b="1"/>
              <a:t>e.g.</a:t>
            </a:r>
            <a:r>
              <a:t>: What if we are only interested in the price of a product, not the stores in which it is sold?</a:t>
            </a:r>
          </a:p>
        </p:txBody>
      </p:sp>
      <p:pic>
        <p:nvPicPr>
          <p:cNvPr id="326" name="Screen Shot 2015-10-19 at 11.31.17.png" descr="Screen Shot 2015-10-19 at 11.31.17.png"/>
          <p:cNvPicPr>
            <a:picLocks noChangeAspect="1"/>
          </p:cNvPicPr>
          <p:nvPr/>
        </p:nvPicPr>
        <p:blipFill>
          <a:blip r:embed="rId3">
            <a:extLst/>
          </a:blip>
          <a:srcRect l="0" t="20174" r="0" b="45936"/>
          <a:stretch>
            <a:fillRect/>
          </a:stretch>
        </p:blipFill>
        <p:spPr>
          <a:xfrm>
            <a:off x="19050" y="6761584"/>
            <a:ext cx="12966700" cy="3294727"/>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0" name="Storage Model"/>
          <p:cNvSpPr txBox="1"/>
          <p:nvPr>
            <p:ph type="title"/>
          </p:nvPr>
        </p:nvSpPr>
        <p:spPr>
          <a:xfrm>
            <a:off x="2540000" y="315168"/>
            <a:ext cx="10142935" cy="723901"/>
          </a:xfrm>
          <a:prstGeom prst="rect">
            <a:avLst/>
          </a:prstGeom>
        </p:spPr>
        <p:txBody>
          <a:bodyPr/>
          <a:lstStyle>
            <a:lvl1pPr defTabSz="391414">
              <a:spcBef>
                <a:spcPts val="1800"/>
              </a:spcBef>
              <a:defRPr sz="4020"/>
            </a:lvl1pPr>
          </a:lstStyle>
          <a:p>
            <a:pPr/>
            <a:r>
              <a:t>Storage Model</a:t>
            </a:r>
          </a:p>
        </p:txBody>
      </p:sp>
      <p:sp>
        <p:nvSpPr>
          <p:cNvPr id="331" name="Column-Storage:…"/>
          <p:cNvSpPr txBox="1"/>
          <p:nvPr>
            <p:ph type="body" idx="1"/>
          </p:nvPr>
        </p:nvSpPr>
        <p:spPr>
          <a:xfrm>
            <a:off x="406400" y="1911548"/>
            <a:ext cx="12192000" cy="6144866"/>
          </a:xfrm>
          <a:prstGeom prst="rect">
            <a:avLst/>
          </a:prstGeom>
        </p:spPr>
        <p:txBody>
          <a:bodyPr/>
          <a:lstStyle/>
          <a:p>
            <a:pPr/>
            <a:r>
              <a:rPr b="1"/>
              <a:t>Column-Storage</a:t>
            </a:r>
            <a:r>
              <a:t>:</a:t>
            </a:r>
          </a:p>
          <a:p>
            <a:pPr lvl="1"/>
            <a:r>
              <a:t>We can fetch individual columns</a:t>
            </a:r>
          </a:p>
          <a:p>
            <a:pPr lvl="1"/>
            <a:r>
              <a:t>Immense savings on disk IO/memory bandwidth when only using few columns</a:t>
            </a:r>
          </a:p>
        </p:txBody>
      </p:sp>
      <p:pic>
        <p:nvPicPr>
          <p:cNvPr id="332" name="Screen Shot 2015-10-19 at 11.31.17.png" descr="Screen Shot 2015-10-19 at 11.31.17.png"/>
          <p:cNvPicPr>
            <a:picLocks noChangeAspect="1"/>
          </p:cNvPicPr>
          <p:nvPr/>
        </p:nvPicPr>
        <p:blipFill>
          <a:blip r:embed="rId3">
            <a:extLst/>
          </a:blip>
          <a:srcRect l="0" t="20174" r="0" b="45936"/>
          <a:stretch>
            <a:fillRect/>
          </a:stretch>
        </p:blipFill>
        <p:spPr>
          <a:xfrm>
            <a:off x="19050" y="6761584"/>
            <a:ext cx="12966700" cy="3294727"/>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6" name="Storage Model"/>
          <p:cNvSpPr txBox="1"/>
          <p:nvPr>
            <p:ph type="title"/>
          </p:nvPr>
        </p:nvSpPr>
        <p:spPr>
          <a:xfrm>
            <a:off x="2540000" y="315168"/>
            <a:ext cx="10142935" cy="723901"/>
          </a:xfrm>
          <a:prstGeom prst="rect">
            <a:avLst/>
          </a:prstGeom>
        </p:spPr>
        <p:txBody>
          <a:bodyPr/>
          <a:lstStyle>
            <a:lvl1pPr defTabSz="391414">
              <a:spcBef>
                <a:spcPts val="1800"/>
              </a:spcBef>
              <a:defRPr sz="4020"/>
            </a:lvl1pPr>
          </a:lstStyle>
          <a:p>
            <a:pPr/>
            <a:r>
              <a:t>Storage Model</a:t>
            </a:r>
          </a:p>
        </p:txBody>
      </p:sp>
      <p:sp>
        <p:nvSpPr>
          <p:cNvPr id="337" name="Example: Suppose we have a 1TB table with 100 columns. We have a query that requires 5 columns of the table.…"/>
          <p:cNvSpPr txBox="1"/>
          <p:nvPr>
            <p:ph type="body" idx="1"/>
          </p:nvPr>
        </p:nvSpPr>
        <p:spPr>
          <a:xfrm>
            <a:off x="406400" y="1911548"/>
            <a:ext cx="12192000" cy="6144866"/>
          </a:xfrm>
          <a:prstGeom prst="rect">
            <a:avLst/>
          </a:prstGeom>
          <a:effectLst>
            <a:reflection blurRad="0" stA="50000" stPos="0" endA="0" endPos="40000" dist="0" dir="5400000" fadeDir="5400000" sx="100000" sy="-100000" kx="0" ky="0" algn="bl" rotWithShape="0"/>
          </a:effectLst>
        </p:spPr>
        <p:txBody>
          <a:bodyPr/>
          <a:lstStyle/>
          <a:p>
            <a:pPr/>
            <a:r>
              <a:rPr b="1"/>
              <a:t>Example: </a:t>
            </a:r>
            <a:r>
              <a:t>Suppose we have a 1TB table with 100 columns. We have a query that requires 5 columns of the table.</a:t>
            </a:r>
          </a:p>
          <a:p>
            <a:pPr lvl="1">
              <a:defRPr b="1"/>
            </a:pPr>
            <a:r>
              <a:t>Row-store: </a:t>
            </a:r>
            <a:r>
              <a:rPr b="0"/>
              <a:t>Read entire 1TB of data from disk at 100MB/s ≅ 3 hours</a:t>
            </a:r>
            <a:endParaRPr b="0"/>
          </a:p>
          <a:p>
            <a:pPr lvl="1">
              <a:defRPr b="1"/>
            </a:pPr>
            <a:r>
              <a:t>Column-store: </a:t>
            </a:r>
            <a:r>
              <a:rPr b="0"/>
              <a:t>Read 5 columns (50GB) from disk ≅ 8 minutes</a:t>
            </a:r>
          </a:p>
        </p:txBody>
      </p:sp>
      <p:pic>
        <p:nvPicPr>
          <p:cNvPr id="338" name="Screen Shot 2015-10-19 at 11.31.17.png" descr="Screen Shot 2015-10-19 at 11.31.17.png"/>
          <p:cNvPicPr>
            <a:picLocks noChangeAspect="1"/>
          </p:cNvPicPr>
          <p:nvPr/>
        </p:nvPicPr>
        <p:blipFill>
          <a:blip r:embed="rId3">
            <a:extLst/>
          </a:blip>
          <a:srcRect l="0" t="20174" r="0" b="45936"/>
          <a:stretch>
            <a:fillRect/>
          </a:stretch>
        </p:blipFill>
        <p:spPr>
          <a:xfrm>
            <a:off x="19050" y="6761584"/>
            <a:ext cx="12966700" cy="3294727"/>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2" name="Compression"/>
          <p:cNvSpPr txBox="1"/>
          <p:nvPr>
            <p:ph type="title"/>
          </p:nvPr>
        </p:nvSpPr>
        <p:spPr>
          <a:xfrm>
            <a:off x="2540000" y="315168"/>
            <a:ext cx="10142935" cy="723901"/>
          </a:xfrm>
          <a:prstGeom prst="rect">
            <a:avLst/>
          </a:prstGeom>
        </p:spPr>
        <p:txBody>
          <a:bodyPr/>
          <a:lstStyle>
            <a:lvl1pPr defTabSz="391414">
              <a:spcBef>
                <a:spcPts val="1800"/>
              </a:spcBef>
              <a:defRPr sz="4020"/>
            </a:lvl1pPr>
          </a:lstStyle>
          <a:p>
            <a:pPr/>
            <a:r>
              <a:t>Compression</a:t>
            </a:r>
          </a:p>
        </p:txBody>
      </p:sp>
      <p:sp>
        <p:nvSpPr>
          <p:cNvPr id="343" name="Compressibility is another advantage of column-storage…"/>
          <p:cNvSpPr txBox="1"/>
          <p:nvPr>
            <p:ph type="body" idx="1"/>
          </p:nvPr>
        </p:nvSpPr>
        <p:spPr>
          <a:xfrm>
            <a:off x="406400" y="1911548"/>
            <a:ext cx="12192000" cy="6144866"/>
          </a:xfrm>
          <a:prstGeom prst="rect">
            <a:avLst/>
          </a:prstGeom>
        </p:spPr>
        <p:txBody>
          <a:bodyPr/>
          <a:lstStyle/>
          <a:p>
            <a:pPr/>
            <a:r>
              <a:rPr b="1"/>
              <a:t>Compressibility </a:t>
            </a:r>
            <a:r>
              <a:t>is another advantage of column-storage</a:t>
            </a:r>
          </a:p>
          <a:p>
            <a:pPr/>
            <a:r>
              <a:t>Individual columns often have similar values, e.g. dates are usually increasing</a:t>
            </a:r>
          </a:p>
          <a:p>
            <a:pPr/>
            <a:r>
              <a:t>Save ~</a:t>
            </a:r>
            <a:r>
              <a:rPr b="1"/>
              <a:t>2-10X</a:t>
            </a:r>
            <a:r>
              <a:t> on storage (depending on compression algorithms used and data)</a:t>
            </a:r>
          </a:p>
        </p:txBody>
      </p:sp>
      <p:pic>
        <p:nvPicPr>
          <p:cNvPr id="344" name="Screen Shot 2015-10-19 at 11.31.17.png" descr="Screen Shot 2015-10-19 at 11.31.17.png"/>
          <p:cNvPicPr>
            <a:picLocks noChangeAspect="1"/>
          </p:cNvPicPr>
          <p:nvPr/>
        </p:nvPicPr>
        <p:blipFill>
          <a:blip r:embed="rId3">
            <a:extLst/>
          </a:blip>
          <a:srcRect l="0" t="20174" r="0" b="45936"/>
          <a:stretch>
            <a:fillRect/>
          </a:stretch>
        </p:blipFill>
        <p:spPr>
          <a:xfrm>
            <a:off x="19050" y="6761584"/>
            <a:ext cx="12966700" cy="3294727"/>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Outline"/>
          <p:cNvSpPr txBox="1"/>
          <p:nvPr>
            <p:ph type="ctrTitle"/>
          </p:nvPr>
        </p:nvSpPr>
        <p:spPr>
          <a:xfrm>
            <a:off x="89591" y="4673531"/>
            <a:ext cx="12825618" cy="2705101"/>
          </a:xfrm>
          <a:prstGeom prst="rect">
            <a:avLst/>
          </a:prstGeom>
        </p:spPr>
        <p:txBody>
          <a:bodyPr/>
          <a:lstStyle>
            <a:lvl1pPr algn="ctr">
              <a:defRPr sz="7500"/>
            </a:lvl1pPr>
          </a:lstStyle>
          <a:p>
            <a:pPr/>
            <a:r>
              <a:t>Outline</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8" name="Compression"/>
          <p:cNvSpPr txBox="1"/>
          <p:nvPr>
            <p:ph type="title"/>
          </p:nvPr>
        </p:nvSpPr>
        <p:spPr>
          <a:xfrm>
            <a:off x="2540000" y="315168"/>
            <a:ext cx="10142935" cy="723901"/>
          </a:xfrm>
          <a:prstGeom prst="rect">
            <a:avLst/>
          </a:prstGeom>
        </p:spPr>
        <p:txBody>
          <a:bodyPr/>
          <a:lstStyle>
            <a:lvl1pPr defTabSz="391414">
              <a:spcBef>
                <a:spcPts val="1800"/>
              </a:spcBef>
              <a:defRPr sz="4020"/>
            </a:lvl1pPr>
          </a:lstStyle>
          <a:p>
            <a:pPr/>
            <a:r>
              <a:t>Compression</a:t>
            </a:r>
          </a:p>
        </p:txBody>
      </p:sp>
      <p:sp>
        <p:nvSpPr>
          <p:cNvPr id="349" name="Example: Suppose we have a 1TB table with 100 columns. We have a query that requires 5 columns of the table.…"/>
          <p:cNvSpPr txBox="1"/>
          <p:nvPr>
            <p:ph type="body" idx="1"/>
          </p:nvPr>
        </p:nvSpPr>
        <p:spPr>
          <a:xfrm>
            <a:off x="406400" y="1911548"/>
            <a:ext cx="12192000" cy="6144866"/>
          </a:xfrm>
          <a:prstGeom prst="rect">
            <a:avLst/>
          </a:prstGeom>
        </p:spPr>
        <p:txBody>
          <a:bodyPr/>
          <a:lstStyle/>
          <a:p>
            <a:pPr/>
            <a:r>
              <a:rPr b="1"/>
              <a:t>Example: </a:t>
            </a:r>
            <a:r>
              <a:t>Suppose we have a 1TB table with 100 columns. We have a query that requires 5 columns of the table.</a:t>
            </a:r>
          </a:p>
          <a:p>
            <a:pPr lvl="1">
              <a:defRPr b="1"/>
            </a:pPr>
            <a:r>
              <a:t>No compression: </a:t>
            </a:r>
            <a:r>
              <a:rPr b="0"/>
              <a:t>Read 5 columns (50GB) from disk ≅ 8 minutes</a:t>
            </a:r>
            <a:endParaRPr b="0"/>
          </a:p>
          <a:p>
            <a:pPr lvl="1">
              <a:defRPr b="1"/>
            </a:pPr>
            <a:r>
              <a:t>Compression: </a:t>
            </a:r>
            <a:r>
              <a:rPr b="0"/>
              <a:t>Read 5 compressed columns (5GB) from disk ≅ 50 seconds</a:t>
            </a:r>
            <a:endParaRPr b="0"/>
          </a:p>
        </p:txBody>
      </p:sp>
      <p:pic>
        <p:nvPicPr>
          <p:cNvPr id="350" name="Screen Shot 2015-10-19 at 11.31.17.png" descr="Screen Shot 2015-10-19 at 11.31.17.png"/>
          <p:cNvPicPr>
            <a:picLocks noChangeAspect="1"/>
          </p:cNvPicPr>
          <p:nvPr/>
        </p:nvPicPr>
        <p:blipFill>
          <a:blip r:embed="rId3">
            <a:extLst/>
          </a:blip>
          <a:srcRect l="0" t="20174" r="0" b="45936"/>
          <a:stretch>
            <a:fillRect/>
          </a:stretch>
        </p:blipFill>
        <p:spPr>
          <a:xfrm>
            <a:off x="19050" y="6761584"/>
            <a:ext cx="12966700" cy="3294727"/>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4" name="Query Execution"/>
          <p:cNvSpPr txBox="1"/>
          <p:nvPr>
            <p:ph type="title"/>
          </p:nvPr>
        </p:nvSpPr>
        <p:spPr>
          <a:xfrm>
            <a:off x="2540000" y="315168"/>
            <a:ext cx="10142935" cy="723901"/>
          </a:xfrm>
          <a:prstGeom prst="rect">
            <a:avLst/>
          </a:prstGeom>
        </p:spPr>
        <p:txBody>
          <a:bodyPr/>
          <a:lstStyle>
            <a:lvl1pPr defTabSz="391414">
              <a:spcBef>
                <a:spcPts val="1800"/>
              </a:spcBef>
              <a:defRPr sz="4020"/>
            </a:lvl1pPr>
          </a:lstStyle>
          <a:p>
            <a:pPr/>
            <a:r>
              <a:t>Query Execution</a:t>
            </a:r>
          </a:p>
        </p:txBody>
      </p:sp>
      <p:sp>
        <p:nvSpPr>
          <p:cNvPr id="355" name="SQLite use tuple-at-a-time processing…"/>
          <p:cNvSpPr txBox="1"/>
          <p:nvPr>
            <p:ph type="body" idx="1"/>
          </p:nvPr>
        </p:nvSpPr>
        <p:spPr>
          <a:xfrm>
            <a:off x="406400" y="1515020"/>
            <a:ext cx="12192000" cy="5200126"/>
          </a:xfrm>
          <a:prstGeom prst="rect">
            <a:avLst/>
          </a:prstGeom>
        </p:spPr>
        <p:txBody>
          <a:bodyPr/>
          <a:lstStyle/>
          <a:p>
            <a:pPr/>
            <a:r>
              <a:rPr b="1"/>
              <a:t>SQLite</a:t>
            </a:r>
            <a:r>
              <a:t> use tuple-at-a-time processing</a:t>
            </a:r>
          </a:p>
          <a:p>
            <a:pPr lvl="1"/>
            <a:r>
              <a:t>Process </a:t>
            </a:r>
            <a:r>
              <a:rPr b="1"/>
              <a:t>one row</a:t>
            </a:r>
            <a:r>
              <a:t> at a time</a:t>
            </a:r>
          </a:p>
          <a:p>
            <a:pPr/>
            <a:r>
              <a:rPr b="1"/>
              <a:t>NumPy/R </a:t>
            </a:r>
            <a:r>
              <a:t>use column-at-a-time processing</a:t>
            </a:r>
          </a:p>
          <a:p>
            <a:pPr lvl="1"/>
            <a:r>
              <a:t>Process entire columns at once</a:t>
            </a:r>
          </a:p>
          <a:p>
            <a:pPr/>
            <a:r>
              <a:rPr b="1"/>
              <a:t>DuckDB</a:t>
            </a:r>
            <a:r>
              <a:t> uses </a:t>
            </a:r>
            <a:r>
              <a:rPr b="1"/>
              <a:t>vectorized</a:t>
            </a:r>
            <a:r>
              <a:t> processing</a:t>
            </a:r>
          </a:p>
          <a:p>
            <a:pPr lvl="1"/>
            <a:r>
              <a:t>Process </a:t>
            </a:r>
            <a:r>
              <a:rPr b="1"/>
              <a:t>batches </a:t>
            </a:r>
            <a:r>
              <a:t>of columns at a time</a:t>
            </a:r>
          </a:p>
        </p:txBody>
      </p:sp>
      <p:sp>
        <p:nvSpPr>
          <p:cNvPr id="356" name="Linha"/>
          <p:cNvSpPr/>
          <p:nvPr/>
        </p:nvSpPr>
        <p:spPr>
          <a:xfrm>
            <a:off x="876101" y="7879184"/>
            <a:ext cx="697470" cy="1"/>
          </a:xfrm>
          <a:prstGeom prst="line">
            <a:avLst/>
          </a:prstGeom>
          <a:ln w="25400">
            <a:solidFill>
              <a:srgbClr val="000000"/>
            </a:solidFill>
            <a:miter lim="400000"/>
            <a:tailEnd type="triangle"/>
          </a:ln>
        </p:spPr>
        <p:txBody>
          <a:bodyPr lIns="50800" tIns="50800" rIns="50800" bIns="50800" anchor="ctr"/>
          <a:lstStyle/>
          <a:p>
            <a:pPr algn="ctr">
              <a:lnSpc>
                <a:spcPct val="80000"/>
              </a:lnSpc>
              <a:spcBef>
                <a:spcPts val="0"/>
              </a:spcBef>
              <a:defRPr cap="all" sz="2800">
                <a:latin typeface="DIN Condensed Bold"/>
                <a:ea typeface="DIN Condensed Bold"/>
                <a:cs typeface="DIN Condensed Bold"/>
                <a:sym typeface="DIN Condensed Bold"/>
              </a:defRPr>
            </a:pPr>
          </a:p>
        </p:txBody>
      </p:sp>
      <p:sp>
        <p:nvSpPr>
          <p:cNvPr id="357" name="Tuple-at-a-Time"/>
          <p:cNvSpPr txBox="1"/>
          <p:nvPr/>
        </p:nvSpPr>
        <p:spPr>
          <a:xfrm>
            <a:off x="582101" y="6731173"/>
            <a:ext cx="2753920"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800">
                <a:solidFill>
                  <a:srgbClr val="000000"/>
                </a:solidFill>
                <a:latin typeface="Avenir Next Regular"/>
                <a:ea typeface="Avenir Next Regular"/>
                <a:cs typeface="Avenir Next Regular"/>
                <a:sym typeface="Avenir Next Regular"/>
              </a:defRPr>
            </a:lvl1pPr>
          </a:lstStyle>
          <a:p>
            <a:pPr/>
            <a:r>
              <a:t>Tuple-at-a-Time</a:t>
            </a:r>
          </a:p>
        </p:txBody>
      </p:sp>
      <p:sp>
        <p:nvSpPr>
          <p:cNvPr id="358" name="Retângulo"/>
          <p:cNvSpPr/>
          <p:nvPr/>
        </p:nvSpPr>
        <p:spPr>
          <a:xfrm>
            <a:off x="127000" y="7632526"/>
            <a:ext cx="727224" cy="493316"/>
          </a:xfrm>
          <a:prstGeom prst="rect">
            <a:avLst/>
          </a:prstGeom>
          <a:solidFill>
            <a:schemeClr val="accent4">
              <a:hueOff val="414058"/>
              <a:satOff val="2144"/>
              <a:lumOff val="1037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CBCF01"/>
                </a:solidFill>
                <a:latin typeface="DIN Condensed Bold"/>
                <a:ea typeface="DIN Condensed Bold"/>
                <a:cs typeface="DIN Condensed Bold"/>
                <a:sym typeface="DIN Condensed Bold"/>
              </a:defRPr>
            </a:pPr>
          </a:p>
        </p:txBody>
      </p:sp>
      <p:sp>
        <p:nvSpPr>
          <p:cNvPr id="359" name="Retângulo"/>
          <p:cNvSpPr/>
          <p:nvPr/>
        </p:nvSpPr>
        <p:spPr>
          <a:xfrm>
            <a:off x="254000" y="7759526"/>
            <a:ext cx="727224" cy="493316"/>
          </a:xfrm>
          <a:prstGeom prst="rect">
            <a:avLst/>
          </a:prstGeom>
          <a:solidFill>
            <a:srgbClr val="CBCF01"/>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CBCF01"/>
                </a:solidFill>
                <a:latin typeface="DIN Condensed Bold"/>
                <a:ea typeface="DIN Condensed Bold"/>
                <a:cs typeface="DIN Condensed Bold"/>
                <a:sym typeface="DIN Condensed Bold"/>
              </a:defRPr>
            </a:pPr>
          </a:p>
        </p:txBody>
      </p:sp>
      <p:sp>
        <p:nvSpPr>
          <p:cNvPr id="360" name="Retângulo"/>
          <p:cNvSpPr/>
          <p:nvPr/>
        </p:nvSpPr>
        <p:spPr>
          <a:xfrm>
            <a:off x="381000" y="7886526"/>
            <a:ext cx="727224" cy="493316"/>
          </a:xfrm>
          <a:prstGeom prst="rect">
            <a:avLst/>
          </a:prstGeom>
          <a:solidFill>
            <a:srgbClr val="CBCF01"/>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CBCF01"/>
                </a:solidFill>
                <a:latin typeface="DIN Condensed Bold"/>
                <a:ea typeface="DIN Condensed Bold"/>
                <a:cs typeface="DIN Condensed Bold"/>
                <a:sym typeface="DIN Condensed Bold"/>
              </a:defRPr>
            </a:pPr>
          </a:p>
        </p:txBody>
      </p:sp>
      <p:sp>
        <p:nvSpPr>
          <p:cNvPr id="361" name="Retângulo"/>
          <p:cNvSpPr/>
          <p:nvPr/>
        </p:nvSpPr>
        <p:spPr>
          <a:xfrm>
            <a:off x="508000" y="8013526"/>
            <a:ext cx="727224" cy="493316"/>
          </a:xfrm>
          <a:prstGeom prst="rect">
            <a:avLst/>
          </a:prstGeom>
          <a:solidFill>
            <a:srgbClr val="CBCF01"/>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CBCF01"/>
                </a:solidFill>
                <a:latin typeface="DIN Condensed Bold"/>
                <a:ea typeface="DIN Condensed Bold"/>
                <a:cs typeface="DIN Condensed Bold"/>
                <a:sym typeface="DIN Condensed Bold"/>
              </a:defRPr>
            </a:pPr>
          </a:p>
        </p:txBody>
      </p:sp>
      <p:sp>
        <p:nvSpPr>
          <p:cNvPr id="362" name="Retângulo"/>
          <p:cNvSpPr/>
          <p:nvPr/>
        </p:nvSpPr>
        <p:spPr>
          <a:xfrm>
            <a:off x="635000" y="8140526"/>
            <a:ext cx="727224" cy="493316"/>
          </a:xfrm>
          <a:prstGeom prst="rect">
            <a:avLst/>
          </a:prstGeom>
          <a:solidFill>
            <a:srgbClr val="CBCF01"/>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CBCF01"/>
                </a:solidFill>
                <a:latin typeface="DIN Condensed Bold"/>
                <a:ea typeface="DIN Condensed Bold"/>
                <a:cs typeface="DIN Condensed Bold"/>
                <a:sym typeface="DIN Condensed Bold"/>
              </a:defRPr>
            </a:pPr>
          </a:p>
        </p:txBody>
      </p:sp>
      <p:sp>
        <p:nvSpPr>
          <p:cNvPr id="363" name="Retângulo"/>
          <p:cNvSpPr/>
          <p:nvPr/>
        </p:nvSpPr>
        <p:spPr>
          <a:xfrm>
            <a:off x="762000" y="8267526"/>
            <a:ext cx="727224" cy="493316"/>
          </a:xfrm>
          <a:prstGeom prst="rect">
            <a:avLst/>
          </a:prstGeom>
          <a:solidFill>
            <a:srgbClr val="CBCF01"/>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CBCF01"/>
                </a:solidFill>
                <a:latin typeface="DIN Condensed Bold"/>
                <a:ea typeface="DIN Condensed Bold"/>
                <a:cs typeface="DIN Condensed Bold"/>
                <a:sym typeface="DIN Condensed Bold"/>
              </a:defRPr>
            </a:pPr>
          </a:p>
        </p:txBody>
      </p:sp>
      <p:sp>
        <p:nvSpPr>
          <p:cNvPr id="364" name="Retângulo"/>
          <p:cNvSpPr/>
          <p:nvPr/>
        </p:nvSpPr>
        <p:spPr>
          <a:xfrm>
            <a:off x="1595449" y="7632526"/>
            <a:ext cx="727224" cy="493316"/>
          </a:xfrm>
          <a:prstGeom prst="rect">
            <a:avLst/>
          </a:prstGeom>
          <a:solidFill>
            <a:schemeClr val="accent4">
              <a:hueOff val="414058"/>
              <a:satOff val="2144"/>
              <a:lumOff val="1037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CBCF01"/>
                </a:solidFill>
                <a:latin typeface="DIN Condensed Bold"/>
                <a:ea typeface="DIN Condensed Bold"/>
                <a:cs typeface="DIN Condensed Bold"/>
                <a:sym typeface="DIN Condensed Bold"/>
              </a:defRPr>
            </a:pPr>
          </a:p>
        </p:txBody>
      </p:sp>
      <p:sp>
        <p:nvSpPr>
          <p:cNvPr id="365" name="Retângulo"/>
          <p:cNvSpPr/>
          <p:nvPr/>
        </p:nvSpPr>
        <p:spPr>
          <a:xfrm>
            <a:off x="2936898" y="7632526"/>
            <a:ext cx="727225" cy="493316"/>
          </a:xfrm>
          <a:prstGeom prst="rect">
            <a:avLst/>
          </a:prstGeom>
          <a:solidFill>
            <a:schemeClr val="accent4">
              <a:hueOff val="414058"/>
              <a:satOff val="2144"/>
              <a:lumOff val="1037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CBCF01"/>
                </a:solidFill>
                <a:latin typeface="DIN Condensed Bold"/>
                <a:ea typeface="DIN Condensed Bold"/>
                <a:cs typeface="DIN Condensed Bold"/>
                <a:sym typeface="DIN Condensed Bold"/>
              </a:defRPr>
            </a:pPr>
          </a:p>
        </p:txBody>
      </p:sp>
      <p:sp>
        <p:nvSpPr>
          <p:cNvPr id="366" name="Linha"/>
          <p:cNvSpPr/>
          <p:nvPr/>
        </p:nvSpPr>
        <p:spPr>
          <a:xfrm>
            <a:off x="2349301" y="7879184"/>
            <a:ext cx="560969" cy="1"/>
          </a:xfrm>
          <a:prstGeom prst="line">
            <a:avLst/>
          </a:prstGeom>
          <a:ln w="25400">
            <a:solidFill>
              <a:srgbClr val="000000"/>
            </a:solidFill>
            <a:miter lim="400000"/>
            <a:tailEnd type="triangle"/>
          </a:ln>
        </p:spPr>
        <p:txBody>
          <a:bodyPr lIns="50800" tIns="50800" rIns="50800" bIns="50800" anchor="ctr"/>
          <a:lstStyle/>
          <a:p>
            <a:pPr algn="ctr">
              <a:lnSpc>
                <a:spcPct val="80000"/>
              </a:lnSpc>
              <a:spcBef>
                <a:spcPts val="0"/>
              </a:spcBef>
              <a:defRPr cap="all" sz="2800">
                <a:latin typeface="DIN Condensed Bold"/>
                <a:ea typeface="DIN Condensed Bold"/>
                <a:cs typeface="DIN Condensed Bold"/>
                <a:sym typeface="DIN Condensed Bold"/>
              </a:defRPr>
            </a:pPr>
          </a:p>
        </p:txBody>
      </p:sp>
      <p:sp>
        <p:nvSpPr>
          <p:cNvPr id="367" name="Result"/>
          <p:cNvSpPr txBox="1"/>
          <p:nvPr/>
        </p:nvSpPr>
        <p:spPr>
          <a:xfrm>
            <a:off x="2919186" y="7268348"/>
            <a:ext cx="762648"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700">
                <a:solidFill>
                  <a:srgbClr val="000000"/>
                </a:solidFill>
                <a:latin typeface="Avenir Next Regular"/>
                <a:ea typeface="Avenir Next Regular"/>
                <a:cs typeface="Avenir Next Regular"/>
                <a:sym typeface="Avenir Next Regular"/>
              </a:defRPr>
            </a:lvl1pPr>
          </a:lstStyle>
          <a:p>
            <a:pPr/>
            <a:r>
              <a:t>Result</a:t>
            </a:r>
          </a:p>
        </p:txBody>
      </p:sp>
      <p:sp>
        <p:nvSpPr>
          <p:cNvPr id="368" name="Table"/>
          <p:cNvSpPr txBox="1"/>
          <p:nvPr/>
        </p:nvSpPr>
        <p:spPr>
          <a:xfrm>
            <a:off x="152360" y="7268348"/>
            <a:ext cx="676504"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700">
                <a:solidFill>
                  <a:srgbClr val="000000"/>
                </a:solidFill>
                <a:latin typeface="Avenir Next Regular"/>
                <a:ea typeface="Avenir Next Regular"/>
                <a:cs typeface="Avenir Next Regular"/>
                <a:sym typeface="Avenir Next Regular"/>
              </a:defRPr>
            </a:lvl1pPr>
          </a:lstStyle>
          <a:p>
            <a:pPr/>
            <a:r>
              <a:t>Table</a:t>
            </a:r>
          </a:p>
        </p:txBody>
      </p:sp>
      <p:sp>
        <p:nvSpPr>
          <p:cNvPr id="369" name="Vectorized Processing"/>
          <p:cNvSpPr txBox="1"/>
          <p:nvPr/>
        </p:nvSpPr>
        <p:spPr>
          <a:xfrm>
            <a:off x="8849801" y="6730999"/>
            <a:ext cx="390890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800">
                <a:solidFill>
                  <a:srgbClr val="000000"/>
                </a:solidFill>
                <a:latin typeface="Avenir Next Regular"/>
                <a:ea typeface="Avenir Next Regular"/>
                <a:cs typeface="Avenir Next Regular"/>
                <a:sym typeface="Avenir Next Regular"/>
              </a:defRPr>
            </a:lvl1pPr>
          </a:lstStyle>
          <a:p>
            <a:pPr/>
            <a:r>
              <a:t>Vectorized Processing</a:t>
            </a:r>
          </a:p>
        </p:txBody>
      </p:sp>
      <p:sp>
        <p:nvSpPr>
          <p:cNvPr id="370" name="Retângulo"/>
          <p:cNvSpPr/>
          <p:nvPr/>
        </p:nvSpPr>
        <p:spPr>
          <a:xfrm>
            <a:off x="8661400" y="7632352"/>
            <a:ext cx="727224" cy="493317"/>
          </a:xfrm>
          <a:prstGeom prst="rect">
            <a:avLst/>
          </a:prstGeom>
          <a:solidFill>
            <a:schemeClr val="accent1">
              <a:hueOff val="-84091"/>
              <a:satOff val="15316"/>
              <a:lumOff val="24313"/>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371" name="Retângulo"/>
          <p:cNvSpPr/>
          <p:nvPr/>
        </p:nvSpPr>
        <p:spPr>
          <a:xfrm>
            <a:off x="8788400" y="7759352"/>
            <a:ext cx="727224" cy="493317"/>
          </a:xfrm>
          <a:prstGeom prst="rect">
            <a:avLst/>
          </a:prstGeom>
          <a:solidFill>
            <a:schemeClr val="accent1">
              <a:hueOff val="-84091"/>
              <a:satOff val="15316"/>
              <a:lumOff val="24313"/>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372" name="Retângulo"/>
          <p:cNvSpPr/>
          <p:nvPr/>
        </p:nvSpPr>
        <p:spPr>
          <a:xfrm>
            <a:off x="8915400" y="7886352"/>
            <a:ext cx="727224" cy="493317"/>
          </a:xfrm>
          <a:prstGeom prst="rect">
            <a:avLst/>
          </a:prstGeom>
          <a:solidFill>
            <a:schemeClr val="accent1">
              <a:hueOff val="-84091"/>
              <a:satOff val="15316"/>
              <a:lumOff val="24313"/>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373" name="Retângulo"/>
          <p:cNvSpPr/>
          <p:nvPr/>
        </p:nvSpPr>
        <p:spPr>
          <a:xfrm>
            <a:off x="9042400" y="8013352"/>
            <a:ext cx="727224" cy="493317"/>
          </a:xfrm>
          <a:prstGeom prst="rect">
            <a:avLst/>
          </a:prstGeom>
          <a:solidFill>
            <a:schemeClr val="accent1">
              <a:hueOff val="-84091"/>
              <a:satOff val="15316"/>
              <a:lumOff val="24313"/>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374" name="Retângulo"/>
          <p:cNvSpPr/>
          <p:nvPr/>
        </p:nvSpPr>
        <p:spPr>
          <a:xfrm>
            <a:off x="9169400" y="8140352"/>
            <a:ext cx="727224" cy="493317"/>
          </a:xfrm>
          <a:prstGeom prst="rect">
            <a:avLst/>
          </a:prstGeom>
          <a:solidFill>
            <a:srgbClr val="629998"/>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375" name="Retângulo"/>
          <p:cNvSpPr/>
          <p:nvPr/>
        </p:nvSpPr>
        <p:spPr>
          <a:xfrm>
            <a:off x="9296400" y="8267352"/>
            <a:ext cx="727224" cy="493317"/>
          </a:xfrm>
          <a:prstGeom prst="rect">
            <a:avLst/>
          </a:prstGeom>
          <a:solidFill>
            <a:srgbClr val="629998"/>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376" name="Retângulo"/>
          <p:cNvSpPr/>
          <p:nvPr/>
        </p:nvSpPr>
        <p:spPr>
          <a:xfrm>
            <a:off x="889000" y="8394526"/>
            <a:ext cx="727224" cy="493316"/>
          </a:xfrm>
          <a:prstGeom prst="rect">
            <a:avLst/>
          </a:prstGeom>
          <a:solidFill>
            <a:srgbClr val="CBCF01"/>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CBCF01"/>
                </a:solidFill>
                <a:latin typeface="DIN Condensed Bold"/>
                <a:ea typeface="DIN Condensed Bold"/>
                <a:cs typeface="DIN Condensed Bold"/>
                <a:sym typeface="DIN Condensed Bold"/>
              </a:defRPr>
            </a:pPr>
          </a:p>
        </p:txBody>
      </p:sp>
      <p:sp>
        <p:nvSpPr>
          <p:cNvPr id="377" name="Retângulo"/>
          <p:cNvSpPr/>
          <p:nvPr/>
        </p:nvSpPr>
        <p:spPr>
          <a:xfrm>
            <a:off x="1016000" y="8521526"/>
            <a:ext cx="727224" cy="493316"/>
          </a:xfrm>
          <a:prstGeom prst="rect">
            <a:avLst/>
          </a:prstGeom>
          <a:solidFill>
            <a:srgbClr val="CBCF01"/>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CBCF01"/>
                </a:solidFill>
                <a:latin typeface="DIN Condensed Bold"/>
                <a:ea typeface="DIN Condensed Bold"/>
                <a:cs typeface="DIN Condensed Bold"/>
                <a:sym typeface="DIN Condensed Bold"/>
              </a:defRPr>
            </a:pPr>
          </a:p>
        </p:txBody>
      </p:sp>
      <p:sp>
        <p:nvSpPr>
          <p:cNvPr id="378" name="Retângulo"/>
          <p:cNvSpPr/>
          <p:nvPr/>
        </p:nvSpPr>
        <p:spPr>
          <a:xfrm>
            <a:off x="9423400" y="8394352"/>
            <a:ext cx="727224" cy="493317"/>
          </a:xfrm>
          <a:prstGeom prst="rect">
            <a:avLst/>
          </a:prstGeom>
          <a:solidFill>
            <a:srgbClr val="629998"/>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379" name="Retângulo"/>
          <p:cNvSpPr/>
          <p:nvPr/>
        </p:nvSpPr>
        <p:spPr>
          <a:xfrm>
            <a:off x="9550400" y="8521352"/>
            <a:ext cx="727224" cy="493317"/>
          </a:xfrm>
          <a:prstGeom prst="rect">
            <a:avLst/>
          </a:prstGeom>
          <a:solidFill>
            <a:srgbClr val="629998"/>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380" name="Retângulo"/>
          <p:cNvSpPr/>
          <p:nvPr/>
        </p:nvSpPr>
        <p:spPr>
          <a:xfrm>
            <a:off x="10250143" y="7632352"/>
            <a:ext cx="727225" cy="493317"/>
          </a:xfrm>
          <a:prstGeom prst="rect">
            <a:avLst/>
          </a:prstGeom>
          <a:solidFill>
            <a:schemeClr val="accent1">
              <a:hueOff val="-84091"/>
              <a:satOff val="15316"/>
              <a:lumOff val="24313"/>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381" name="Retângulo"/>
          <p:cNvSpPr/>
          <p:nvPr/>
        </p:nvSpPr>
        <p:spPr>
          <a:xfrm>
            <a:off x="10377143" y="7759352"/>
            <a:ext cx="727225" cy="493317"/>
          </a:xfrm>
          <a:prstGeom prst="rect">
            <a:avLst/>
          </a:prstGeom>
          <a:solidFill>
            <a:schemeClr val="accent1">
              <a:hueOff val="-84091"/>
              <a:satOff val="15316"/>
              <a:lumOff val="24313"/>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382" name="Retângulo"/>
          <p:cNvSpPr/>
          <p:nvPr/>
        </p:nvSpPr>
        <p:spPr>
          <a:xfrm>
            <a:off x="10504143" y="7886352"/>
            <a:ext cx="727225" cy="493317"/>
          </a:xfrm>
          <a:prstGeom prst="rect">
            <a:avLst/>
          </a:prstGeom>
          <a:solidFill>
            <a:schemeClr val="accent1">
              <a:hueOff val="-84091"/>
              <a:satOff val="15316"/>
              <a:lumOff val="24313"/>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383" name="Retângulo"/>
          <p:cNvSpPr/>
          <p:nvPr/>
        </p:nvSpPr>
        <p:spPr>
          <a:xfrm>
            <a:off x="10631143" y="8013352"/>
            <a:ext cx="727225" cy="493317"/>
          </a:xfrm>
          <a:prstGeom prst="rect">
            <a:avLst/>
          </a:prstGeom>
          <a:solidFill>
            <a:schemeClr val="accent1">
              <a:hueOff val="-84091"/>
              <a:satOff val="15316"/>
              <a:lumOff val="24313"/>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384" name="Retângulo"/>
          <p:cNvSpPr/>
          <p:nvPr/>
        </p:nvSpPr>
        <p:spPr>
          <a:xfrm>
            <a:off x="11711886" y="7632352"/>
            <a:ext cx="727225" cy="493317"/>
          </a:xfrm>
          <a:prstGeom prst="rect">
            <a:avLst/>
          </a:prstGeom>
          <a:solidFill>
            <a:schemeClr val="accent1">
              <a:hueOff val="-84091"/>
              <a:satOff val="15316"/>
              <a:lumOff val="24313"/>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385" name="Retângulo"/>
          <p:cNvSpPr/>
          <p:nvPr/>
        </p:nvSpPr>
        <p:spPr>
          <a:xfrm>
            <a:off x="11838886" y="7759352"/>
            <a:ext cx="727225" cy="493317"/>
          </a:xfrm>
          <a:prstGeom prst="rect">
            <a:avLst/>
          </a:prstGeom>
          <a:solidFill>
            <a:schemeClr val="accent1">
              <a:hueOff val="-84091"/>
              <a:satOff val="15316"/>
              <a:lumOff val="24313"/>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386" name="Retângulo"/>
          <p:cNvSpPr/>
          <p:nvPr/>
        </p:nvSpPr>
        <p:spPr>
          <a:xfrm>
            <a:off x="11965886" y="7886352"/>
            <a:ext cx="727225" cy="493317"/>
          </a:xfrm>
          <a:prstGeom prst="rect">
            <a:avLst/>
          </a:prstGeom>
          <a:solidFill>
            <a:schemeClr val="accent1">
              <a:hueOff val="-84091"/>
              <a:satOff val="15316"/>
              <a:lumOff val="24313"/>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387" name="Retângulo"/>
          <p:cNvSpPr/>
          <p:nvPr/>
        </p:nvSpPr>
        <p:spPr>
          <a:xfrm>
            <a:off x="12092886" y="8013352"/>
            <a:ext cx="727225" cy="493317"/>
          </a:xfrm>
          <a:prstGeom prst="rect">
            <a:avLst/>
          </a:prstGeom>
          <a:solidFill>
            <a:schemeClr val="accent1">
              <a:hueOff val="-84091"/>
              <a:satOff val="15316"/>
              <a:lumOff val="24313"/>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388" name="Linha"/>
          <p:cNvSpPr/>
          <p:nvPr/>
        </p:nvSpPr>
        <p:spPr>
          <a:xfrm>
            <a:off x="9534149" y="7784926"/>
            <a:ext cx="676504" cy="1"/>
          </a:xfrm>
          <a:prstGeom prst="line">
            <a:avLst/>
          </a:prstGeom>
          <a:ln w="25400">
            <a:solidFill>
              <a:srgbClr val="000000"/>
            </a:solidFill>
            <a:miter lim="400000"/>
            <a:tailEnd type="triangle"/>
          </a:ln>
        </p:spPr>
        <p:txBody>
          <a:bodyPr lIns="50800" tIns="50800" rIns="50800" bIns="50800" anchor="ctr"/>
          <a:lstStyle/>
          <a:p>
            <a:pPr algn="ctr">
              <a:lnSpc>
                <a:spcPct val="80000"/>
              </a:lnSpc>
              <a:spcBef>
                <a:spcPts val="0"/>
              </a:spcBef>
              <a:defRPr cap="all" sz="2800">
                <a:latin typeface="DIN Condensed Bold"/>
                <a:ea typeface="DIN Condensed Bold"/>
                <a:cs typeface="DIN Condensed Bold"/>
                <a:sym typeface="DIN Condensed Bold"/>
              </a:defRPr>
            </a:pPr>
          </a:p>
        </p:txBody>
      </p:sp>
      <p:sp>
        <p:nvSpPr>
          <p:cNvPr id="389" name="Linha"/>
          <p:cNvSpPr/>
          <p:nvPr/>
        </p:nvSpPr>
        <p:spPr>
          <a:xfrm>
            <a:off x="11133375" y="7782386"/>
            <a:ext cx="549505" cy="1"/>
          </a:xfrm>
          <a:prstGeom prst="line">
            <a:avLst/>
          </a:prstGeom>
          <a:ln w="25400">
            <a:solidFill>
              <a:srgbClr val="000000"/>
            </a:solidFill>
            <a:miter lim="400000"/>
            <a:tailEnd type="triangle"/>
          </a:ln>
        </p:spPr>
        <p:txBody>
          <a:bodyPr lIns="50800" tIns="50800" rIns="50800" bIns="50800" anchor="ctr"/>
          <a:lstStyle/>
          <a:p>
            <a:pPr algn="ctr">
              <a:lnSpc>
                <a:spcPct val="80000"/>
              </a:lnSpc>
              <a:spcBef>
                <a:spcPts val="0"/>
              </a:spcBef>
              <a:defRPr cap="all" sz="2800">
                <a:latin typeface="DIN Condensed Bold"/>
                <a:ea typeface="DIN Condensed Bold"/>
                <a:cs typeface="DIN Condensed Bold"/>
                <a:sym typeface="DIN Condensed Bold"/>
              </a:defRPr>
            </a:pPr>
          </a:p>
        </p:txBody>
      </p:sp>
      <p:sp>
        <p:nvSpPr>
          <p:cNvPr id="390" name="Table"/>
          <p:cNvSpPr txBox="1"/>
          <p:nvPr/>
        </p:nvSpPr>
        <p:spPr>
          <a:xfrm>
            <a:off x="8648700" y="7334076"/>
            <a:ext cx="676504"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700">
                <a:solidFill>
                  <a:srgbClr val="000000"/>
                </a:solidFill>
                <a:latin typeface="Avenir Next Regular"/>
                <a:ea typeface="Avenir Next Regular"/>
                <a:cs typeface="Avenir Next Regular"/>
                <a:sym typeface="Avenir Next Regular"/>
              </a:defRPr>
            </a:lvl1pPr>
          </a:lstStyle>
          <a:p>
            <a:pPr/>
            <a:r>
              <a:t>Table</a:t>
            </a:r>
          </a:p>
        </p:txBody>
      </p:sp>
      <p:sp>
        <p:nvSpPr>
          <p:cNvPr id="391" name="Result"/>
          <p:cNvSpPr txBox="1"/>
          <p:nvPr/>
        </p:nvSpPr>
        <p:spPr>
          <a:xfrm>
            <a:off x="11694174" y="7334076"/>
            <a:ext cx="762649"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700">
                <a:solidFill>
                  <a:srgbClr val="000000"/>
                </a:solidFill>
                <a:latin typeface="Avenir Next Regular"/>
                <a:ea typeface="Avenir Next Regular"/>
                <a:cs typeface="Avenir Next Regular"/>
                <a:sym typeface="Avenir Next Regular"/>
              </a:defRPr>
            </a:lvl1pPr>
          </a:lstStyle>
          <a:p>
            <a:pPr/>
            <a:r>
              <a:t>Result</a:t>
            </a:r>
          </a:p>
        </p:txBody>
      </p:sp>
      <p:sp>
        <p:nvSpPr>
          <p:cNvPr id="392" name="Column-at-a-Time"/>
          <p:cNvSpPr txBox="1"/>
          <p:nvPr/>
        </p:nvSpPr>
        <p:spPr>
          <a:xfrm>
            <a:off x="4311364" y="6730999"/>
            <a:ext cx="3149347"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800">
                <a:solidFill>
                  <a:srgbClr val="000000"/>
                </a:solidFill>
                <a:latin typeface="Avenir Next Regular"/>
                <a:ea typeface="Avenir Next Regular"/>
                <a:cs typeface="Avenir Next Regular"/>
                <a:sym typeface="Avenir Next Regular"/>
              </a:defRPr>
            </a:lvl1pPr>
          </a:lstStyle>
          <a:p>
            <a:pPr/>
            <a:r>
              <a:t>Column-at-a-Time</a:t>
            </a:r>
          </a:p>
        </p:txBody>
      </p:sp>
      <p:sp>
        <p:nvSpPr>
          <p:cNvPr id="393" name="Retângulo"/>
          <p:cNvSpPr/>
          <p:nvPr/>
        </p:nvSpPr>
        <p:spPr>
          <a:xfrm>
            <a:off x="4122962" y="7632352"/>
            <a:ext cx="727225"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394" name="Retângulo"/>
          <p:cNvSpPr/>
          <p:nvPr/>
        </p:nvSpPr>
        <p:spPr>
          <a:xfrm>
            <a:off x="4249962" y="7759352"/>
            <a:ext cx="727225"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395" name="Retângulo"/>
          <p:cNvSpPr/>
          <p:nvPr/>
        </p:nvSpPr>
        <p:spPr>
          <a:xfrm>
            <a:off x="4376962" y="7886352"/>
            <a:ext cx="727225"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396" name="Retângulo"/>
          <p:cNvSpPr/>
          <p:nvPr/>
        </p:nvSpPr>
        <p:spPr>
          <a:xfrm>
            <a:off x="4503962" y="8013352"/>
            <a:ext cx="727225"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397" name="Retângulo"/>
          <p:cNvSpPr/>
          <p:nvPr/>
        </p:nvSpPr>
        <p:spPr>
          <a:xfrm>
            <a:off x="5711706" y="7632352"/>
            <a:ext cx="727224"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398" name="Retângulo"/>
          <p:cNvSpPr/>
          <p:nvPr/>
        </p:nvSpPr>
        <p:spPr>
          <a:xfrm>
            <a:off x="5838706" y="7759352"/>
            <a:ext cx="727224"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399" name="Retângulo"/>
          <p:cNvSpPr/>
          <p:nvPr/>
        </p:nvSpPr>
        <p:spPr>
          <a:xfrm>
            <a:off x="5965706" y="7886352"/>
            <a:ext cx="727224"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00" name="Retângulo"/>
          <p:cNvSpPr/>
          <p:nvPr/>
        </p:nvSpPr>
        <p:spPr>
          <a:xfrm>
            <a:off x="6092706" y="8013352"/>
            <a:ext cx="727224"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01" name="Retângulo"/>
          <p:cNvSpPr/>
          <p:nvPr/>
        </p:nvSpPr>
        <p:spPr>
          <a:xfrm>
            <a:off x="7173448" y="7632352"/>
            <a:ext cx="727225"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02" name="Retângulo"/>
          <p:cNvSpPr/>
          <p:nvPr/>
        </p:nvSpPr>
        <p:spPr>
          <a:xfrm>
            <a:off x="7300448" y="7759352"/>
            <a:ext cx="727225"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03" name="Retângulo"/>
          <p:cNvSpPr/>
          <p:nvPr/>
        </p:nvSpPr>
        <p:spPr>
          <a:xfrm>
            <a:off x="7427448" y="7886352"/>
            <a:ext cx="727225"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04" name="Retângulo"/>
          <p:cNvSpPr/>
          <p:nvPr/>
        </p:nvSpPr>
        <p:spPr>
          <a:xfrm>
            <a:off x="7554448" y="8013352"/>
            <a:ext cx="727225"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05" name="Linha"/>
          <p:cNvSpPr/>
          <p:nvPr/>
        </p:nvSpPr>
        <p:spPr>
          <a:xfrm>
            <a:off x="4995711" y="7784926"/>
            <a:ext cx="676505" cy="1"/>
          </a:xfrm>
          <a:prstGeom prst="line">
            <a:avLst/>
          </a:prstGeom>
          <a:ln w="25400">
            <a:solidFill>
              <a:srgbClr val="000000"/>
            </a:solidFill>
            <a:miter lim="400000"/>
            <a:tailEnd type="triangle"/>
          </a:ln>
        </p:spPr>
        <p:txBody>
          <a:bodyPr lIns="50800" tIns="50800" rIns="50800" bIns="50800" anchor="ctr"/>
          <a:lstStyle/>
          <a:p>
            <a:pPr algn="ctr">
              <a:lnSpc>
                <a:spcPct val="80000"/>
              </a:lnSpc>
              <a:spcBef>
                <a:spcPts val="0"/>
              </a:spcBef>
              <a:defRPr cap="all" sz="2800">
                <a:latin typeface="DIN Condensed Bold"/>
                <a:ea typeface="DIN Condensed Bold"/>
                <a:cs typeface="DIN Condensed Bold"/>
                <a:sym typeface="DIN Condensed Bold"/>
              </a:defRPr>
            </a:pPr>
          </a:p>
        </p:txBody>
      </p:sp>
      <p:sp>
        <p:nvSpPr>
          <p:cNvPr id="406" name="Linha"/>
          <p:cNvSpPr/>
          <p:nvPr/>
        </p:nvSpPr>
        <p:spPr>
          <a:xfrm>
            <a:off x="6594937" y="7782386"/>
            <a:ext cx="549505" cy="1"/>
          </a:xfrm>
          <a:prstGeom prst="line">
            <a:avLst/>
          </a:prstGeom>
          <a:ln w="25400">
            <a:solidFill>
              <a:srgbClr val="000000"/>
            </a:solidFill>
            <a:miter lim="400000"/>
            <a:tailEnd type="triangle"/>
          </a:ln>
        </p:spPr>
        <p:txBody>
          <a:bodyPr lIns="50800" tIns="50800" rIns="50800" bIns="50800" anchor="ctr"/>
          <a:lstStyle/>
          <a:p>
            <a:pPr algn="ctr">
              <a:lnSpc>
                <a:spcPct val="80000"/>
              </a:lnSpc>
              <a:spcBef>
                <a:spcPts val="0"/>
              </a:spcBef>
              <a:defRPr cap="all" sz="2800">
                <a:latin typeface="DIN Condensed Bold"/>
                <a:ea typeface="DIN Condensed Bold"/>
                <a:cs typeface="DIN Condensed Bold"/>
                <a:sym typeface="DIN Condensed Bold"/>
              </a:defRPr>
            </a:pPr>
          </a:p>
        </p:txBody>
      </p:sp>
      <p:sp>
        <p:nvSpPr>
          <p:cNvPr id="407" name="Table"/>
          <p:cNvSpPr txBox="1"/>
          <p:nvPr/>
        </p:nvSpPr>
        <p:spPr>
          <a:xfrm>
            <a:off x="4110262" y="7334076"/>
            <a:ext cx="676505"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700">
                <a:solidFill>
                  <a:srgbClr val="000000"/>
                </a:solidFill>
                <a:latin typeface="Avenir Next Regular"/>
                <a:ea typeface="Avenir Next Regular"/>
                <a:cs typeface="Avenir Next Regular"/>
                <a:sym typeface="Avenir Next Regular"/>
              </a:defRPr>
            </a:lvl1pPr>
          </a:lstStyle>
          <a:p>
            <a:pPr/>
            <a:r>
              <a:t>Table</a:t>
            </a:r>
          </a:p>
        </p:txBody>
      </p:sp>
      <p:sp>
        <p:nvSpPr>
          <p:cNvPr id="408" name="Result"/>
          <p:cNvSpPr txBox="1"/>
          <p:nvPr/>
        </p:nvSpPr>
        <p:spPr>
          <a:xfrm>
            <a:off x="7155736" y="7334076"/>
            <a:ext cx="762649"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700">
                <a:solidFill>
                  <a:srgbClr val="000000"/>
                </a:solidFill>
                <a:latin typeface="Avenir Next Regular"/>
                <a:ea typeface="Avenir Next Regular"/>
                <a:cs typeface="Avenir Next Regular"/>
                <a:sym typeface="Avenir Next Regular"/>
              </a:defRPr>
            </a:lvl1pPr>
          </a:lstStyle>
          <a:p>
            <a:pPr/>
            <a:r>
              <a:t>Result</a:t>
            </a:r>
          </a:p>
        </p:txBody>
      </p:sp>
      <p:sp>
        <p:nvSpPr>
          <p:cNvPr id="409" name="Retângulo"/>
          <p:cNvSpPr/>
          <p:nvPr/>
        </p:nvSpPr>
        <p:spPr>
          <a:xfrm>
            <a:off x="4630962" y="8140352"/>
            <a:ext cx="727225"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10" name="Retângulo"/>
          <p:cNvSpPr/>
          <p:nvPr/>
        </p:nvSpPr>
        <p:spPr>
          <a:xfrm>
            <a:off x="4757962" y="8267352"/>
            <a:ext cx="727225"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11" name="Retângulo"/>
          <p:cNvSpPr/>
          <p:nvPr/>
        </p:nvSpPr>
        <p:spPr>
          <a:xfrm>
            <a:off x="4884962" y="8394352"/>
            <a:ext cx="727225"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12" name="Retângulo"/>
          <p:cNvSpPr/>
          <p:nvPr/>
        </p:nvSpPr>
        <p:spPr>
          <a:xfrm>
            <a:off x="5011962" y="8521352"/>
            <a:ext cx="727225"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13" name="Retângulo"/>
          <p:cNvSpPr/>
          <p:nvPr/>
        </p:nvSpPr>
        <p:spPr>
          <a:xfrm>
            <a:off x="6219706" y="8140352"/>
            <a:ext cx="727224"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14" name="Retângulo"/>
          <p:cNvSpPr/>
          <p:nvPr/>
        </p:nvSpPr>
        <p:spPr>
          <a:xfrm>
            <a:off x="6346706" y="8267352"/>
            <a:ext cx="727224"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15" name="Retângulo"/>
          <p:cNvSpPr/>
          <p:nvPr/>
        </p:nvSpPr>
        <p:spPr>
          <a:xfrm>
            <a:off x="6473706" y="8394352"/>
            <a:ext cx="727224"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16" name="Retângulo"/>
          <p:cNvSpPr/>
          <p:nvPr/>
        </p:nvSpPr>
        <p:spPr>
          <a:xfrm>
            <a:off x="6600705" y="8521352"/>
            <a:ext cx="727225"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17" name="Retângulo"/>
          <p:cNvSpPr/>
          <p:nvPr/>
        </p:nvSpPr>
        <p:spPr>
          <a:xfrm>
            <a:off x="7681448" y="8140352"/>
            <a:ext cx="727225"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18" name="Retângulo"/>
          <p:cNvSpPr/>
          <p:nvPr/>
        </p:nvSpPr>
        <p:spPr>
          <a:xfrm>
            <a:off x="7808448" y="8267352"/>
            <a:ext cx="727225"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19" name="Retângulo"/>
          <p:cNvSpPr/>
          <p:nvPr/>
        </p:nvSpPr>
        <p:spPr>
          <a:xfrm>
            <a:off x="7935448" y="8394352"/>
            <a:ext cx="727225"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20" name="Retângulo"/>
          <p:cNvSpPr/>
          <p:nvPr/>
        </p:nvSpPr>
        <p:spPr>
          <a:xfrm>
            <a:off x="8062448" y="8521352"/>
            <a:ext cx="727225"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4" name="Query Execution"/>
          <p:cNvSpPr txBox="1"/>
          <p:nvPr>
            <p:ph type="title"/>
          </p:nvPr>
        </p:nvSpPr>
        <p:spPr>
          <a:xfrm>
            <a:off x="2540000" y="315168"/>
            <a:ext cx="10142935" cy="723901"/>
          </a:xfrm>
          <a:prstGeom prst="rect">
            <a:avLst/>
          </a:prstGeom>
        </p:spPr>
        <p:txBody>
          <a:bodyPr/>
          <a:lstStyle>
            <a:lvl1pPr defTabSz="391414">
              <a:spcBef>
                <a:spcPts val="1800"/>
              </a:spcBef>
              <a:defRPr sz="4020"/>
            </a:lvl1pPr>
          </a:lstStyle>
          <a:p>
            <a:pPr/>
            <a:r>
              <a:t>Query Execution</a:t>
            </a:r>
          </a:p>
        </p:txBody>
      </p:sp>
      <p:sp>
        <p:nvSpPr>
          <p:cNvPr id="425" name="Tuple-at-a-Time (SQLite)…"/>
          <p:cNvSpPr txBox="1"/>
          <p:nvPr>
            <p:ph type="body" idx="1"/>
          </p:nvPr>
        </p:nvSpPr>
        <p:spPr>
          <a:xfrm>
            <a:off x="406400" y="1911548"/>
            <a:ext cx="12192000" cy="4315293"/>
          </a:xfrm>
          <a:prstGeom prst="rect">
            <a:avLst/>
          </a:prstGeom>
        </p:spPr>
        <p:txBody>
          <a:bodyPr/>
          <a:lstStyle/>
          <a:p>
            <a:pPr>
              <a:defRPr b="1"/>
            </a:pPr>
            <a:r>
              <a:t>Tuple-at-a-Time (SQLite)</a:t>
            </a:r>
          </a:p>
          <a:p>
            <a:pPr lvl="1">
              <a:defRPr b="1"/>
            </a:pPr>
            <a:r>
              <a:rPr b="0"/>
              <a:t>Optimize for low memory footprint</a:t>
            </a:r>
            <a:endParaRPr b="0"/>
          </a:p>
          <a:p>
            <a:pPr lvl="1">
              <a:defRPr b="1"/>
            </a:pPr>
            <a:r>
              <a:rPr b="0"/>
              <a:t>Only need to keep </a:t>
            </a:r>
            <a:r>
              <a:t>single row</a:t>
            </a:r>
            <a:r>
              <a:rPr b="0"/>
              <a:t> in memory</a:t>
            </a:r>
            <a:endParaRPr b="0"/>
          </a:p>
          <a:p>
            <a:pPr>
              <a:defRPr b="1"/>
            </a:pPr>
            <a:r>
              <a:rPr b="0"/>
              <a:t>Comes from a time when </a:t>
            </a:r>
            <a:r>
              <a:t>memory was expensive</a:t>
            </a:r>
          </a:p>
          <a:p>
            <a:pPr>
              <a:defRPr b="1"/>
            </a:pPr>
            <a:r>
              <a:t>High CPU overhead per tuple!</a:t>
            </a:r>
          </a:p>
        </p:txBody>
      </p:sp>
      <p:grpSp>
        <p:nvGrpSpPr>
          <p:cNvPr id="491" name="Grupo"/>
          <p:cNvGrpSpPr/>
          <p:nvPr/>
        </p:nvGrpSpPr>
        <p:grpSpPr>
          <a:xfrm>
            <a:off x="127000" y="6730999"/>
            <a:ext cx="12693111" cy="2283843"/>
            <a:chOff x="0" y="0"/>
            <a:chExt cx="12693110" cy="2283841"/>
          </a:xfrm>
        </p:grpSpPr>
        <p:sp>
          <p:nvSpPr>
            <p:cNvPr id="426" name="Linha"/>
            <p:cNvSpPr/>
            <p:nvPr/>
          </p:nvSpPr>
          <p:spPr>
            <a:xfrm>
              <a:off x="749101" y="1148184"/>
              <a:ext cx="697470"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a:lnSpc>
                  <a:spcPct val="80000"/>
                </a:lnSpc>
                <a:spcBef>
                  <a:spcPts val="0"/>
                </a:spcBef>
                <a:defRPr cap="all" sz="2800">
                  <a:latin typeface="DIN Condensed Bold"/>
                  <a:ea typeface="DIN Condensed Bold"/>
                  <a:cs typeface="DIN Condensed Bold"/>
                  <a:sym typeface="DIN Condensed Bold"/>
                </a:defRPr>
              </a:pPr>
            </a:p>
          </p:txBody>
        </p:sp>
        <p:sp>
          <p:nvSpPr>
            <p:cNvPr id="427" name="Tuple-at-a-Time"/>
            <p:cNvSpPr txBox="1"/>
            <p:nvPr/>
          </p:nvSpPr>
          <p:spPr>
            <a:xfrm>
              <a:off x="455101" y="173"/>
              <a:ext cx="2753920"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800">
                  <a:solidFill>
                    <a:srgbClr val="000000"/>
                  </a:solidFill>
                  <a:latin typeface="Avenir Next Regular"/>
                  <a:ea typeface="Avenir Next Regular"/>
                  <a:cs typeface="Avenir Next Regular"/>
                  <a:sym typeface="Avenir Next Regular"/>
                </a:defRPr>
              </a:lvl1pPr>
            </a:lstStyle>
            <a:p>
              <a:pPr/>
              <a:r>
                <a:t>Tuple-at-a-Time</a:t>
              </a:r>
            </a:p>
          </p:txBody>
        </p:sp>
        <p:sp>
          <p:nvSpPr>
            <p:cNvPr id="428" name="Retângulo"/>
            <p:cNvSpPr/>
            <p:nvPr/>
          </p:nvSpPr>
          <p:spPr>
            <a:xfrm>
              <a:off x="0" y="901526"/>
              <a:ext cx="727224" cy="493316"/>
            </a:xfrm>
            <a:prstGeom prst="rect">
              <a:avLst/>
            </a:prstGeom>
            <a:solidFill>
              <a:schemeClr val="accent4">
                <a:hueOff val="414058"/>
                <a:satOff val="2144"/>
                <a:lumOff val="1037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CBCF01"/>
                  </a:solidFill>
                  <a:latin typeface="DIN Condensed Bold"/>
                  <a:ea typeface="DIN Condensed Bold"/>
                  <a:cs typeface="DIN Condensed Bold"/>
                  <a:sym typeface="DIN Condensed Bold"/>
                </a:defRPr>
              </a:pPr>
            </a:p>
          </p:txBody>
        </p:sp>
        <p:sp>
          <p:nvSpPr>
            <p:cNvPr id="429" name="Retângulo"/>
            <p:cNvSpPr/>
            <p:nvPr/>
          </p:nvSpPr>
          <p:spPr>
            <a:xfrm>
              <a:off x="127000" y="1028526"/>
              <a:ext cx="727224" cy="493316"/>
            </a:xfrm>
            <a:prstGeom prst="rect">
              <a:avLst/>
            </a:prstGeom>
            <a:solidFill>
              <a:srgbClr val="CBCF01"/>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CBCF01"/>
                  </a:solidFill>
                  <a:latin typeface="DIN Condensed Bold"/>
                  <a:ea typeface="DIN Condensed Bold"/>
                  <a:cs typeface="DIN Condensed Bold"/>
                  <a:sym typeface="DIN Condensed Bold"/>
                </a:defRPr>
              </a:pPr>
            </a:p>
          </p:txBody>
        </p:sp>
        <p:sp>
          <p:nvSpPr>
            <p:cNvPr id="430" name="Retângulo"/>
            <p:cNvSpPr/>
            <p:nvPr/>
          </p:nvSpPr>
          <p:spPr>
            <a:xfrm>
              <a:off x="254000" y="1155526"/>
              <a:ext cx="727224" cy="493316"/>
            </a:xfrm>
            <a:prstGeom prst="rect">
              <a:avLst/>
            </a:prstGeom>
            <a:solidFill>
              <a:srgbClr val="CBCF01"/>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CBCF01"/>
                  </a:solidFill>
                  <a:latin typeface="DIN Condensed Bold"/>
                  <a:ea typeface="DIN Condensed Bold"/>
                  <a:cs typeface="DIN Condensed Bold"/>
                  <a:sym typeface="DIN Condensed Bold"/>
                </a:defRPr>
              </a:pPr>
            </a:p>
          </p:txBody>
        </p:sp>
        <p:sp>
          <p:nvSpPr>
            <p:cNvPr id="431" name="Retângulo"/>
            <p:cNvSpPr/>
            <p:nvPr/>
          </p:nvSpPr>
          <p:spPr>
            <a:xfrm>
              <a:off x="381000" y="1282526"/>
              <a:ext cx="727224" cy="493316"/>
            </a:xfrm>
            <a:prstGeom prst="rect">
              <a:avLst/>
            </a:prstGeom>
            <a:solidFill>
              <a:srgbClr val="CBCF01"/>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CBCF01"/>
                  </a:solidFill>
                  <a:latin typeface="DIN Condensed Bold"/>
                  <a:ea typeface="DIN Condensed Bold"/>
                  <a:cs typeface="DIN Condensed Bold"/>
                  <a:sym typeface="DIN Condensed Bold"/>
                </a:defRPr>
              </a:pPr>
            </a:p>
          </p:txBody>
        </p:sp>
        <p:sp>
          <p:nvSpPr>
            <p:cNvPr id="432" name="Retângulo"/>
            <p:cNvSpPr/>
            <p:nvPr/>
          </p:nvSpPr>
          <p:spPr>
            <a:xfrm>
              <a:off x="508000" y="1409526"/>
              <a:ext cx="727224" cy="493316"/>
            </a:xfrm>
            <a:prstGeom prst="rect">
              <a:avLst/>
            </a:prstGeom>
            <a:solidFill>
              <a:srgbClr val="CBCF01"/>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CBCF01"/>
                  </a:solidFill>
                  <a:latin typeface="DIN Condensed Bold"/>
                  <a:ea typeface="DIN Condensed Bold"/>
                  <a:cs typeface="DIN Condensed Bold"/>
                  <a:sym typeface="DIN Condensed Bold"/>
                </a:defRPr>
              </a:pPr>
            </a:p>
          </p:txBody>
        </p:sp>
        <p:sp>
          <p:nvSpPr>
            <p:cNvPr id="433" name="Retângulo"/>
            <p:cNvSpPr/>
            <p:nvPr/>
          </p:nvSpPr>
          <p:spPr>
            <a:xfrm>
              <a:off x="635000" y="1536526"/>
              <a:ext cx="727224" cy="493316"/>
            </a:xfrm>
            <a:prstGeom prst="rect">
              <a:avLst/>
            </a:prstGeom>
            <a:solidFill>
              <a:srgbClr val="CBCF01"/>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CBCF01"/>
                  </a:solidFill>
                  <a:latin typeface="DIN Condensed Bold"/>
                  <a:ea typeface="DIN Condensed Bold"/>
                  <a:cs typeface="DIN Condensed Bold"/>
                  <a:sym typeface="DIN Condensed Bold"/>
                </a:defRPr>
              </a:pPr>
            </a:p>
          </p:txBody>
        </p:sp>
        <p:sp>
          <p:nvSpPr>
            <p:cNvPr id="434" name="Retângulo"/>
            <p:cNvSpPr/>
            <p:nvPr/>
          </p:nvSpPr>
          <p:spPr>
            <a:xfrm>
              <a:off x="1468449" y="901526"/>
              <a:ext cx="727224" cy="493316"/>
            </a:xfrm>
            <a:prstGeom prst="rect">
              <a:avLst/>
            </a:prstGeom>
            <a:solidFill>
              <a:schemeClr val="accent4">
                <a:hueOff val="414058"/>
                <a:satOff val="2144"/>
                <a:lumOff val="1037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CBCF01"/>
                  </a:solidFill>
                  <a:latin typeface="DIN Condensed Bold"/>
                  <a:ea typeface="DIN Condensed Bold"/>
                  <a:cs typeface="DIN Condensed Bold"/>
                  <a:sym typeface="DIN Condensed Bold"/>
                </a:defRPr>
              </a:pPr>
            </a:p>
          </p:txBody>
        </p:sp>
        <p:sp>
          <p:nvSpPr>
            <p:cNvPr id="435" name="Retângulo"/>
            <p:cNvSpPr/>
            <p:nvPr/>
          </p:nvSpPr>
          <p:spPr>
            <a:xfrm>
              <a:off x="2809898" y="901526"/>
              <a:ext cx="727225" cy="493316"/>
            </a:xfrm>
            <a:prstGeom prst="rect">
              <a:avLst/>
            </a:prstGeom>
            <a:solidFill>
              <a:schemeClr val="accent4">
                <a:hueOff val="414058"/>
                <a:satOff val="2144"/>
                <a:lumOff val="1037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CBCF01"/>
                  </a:solidFill>
                  <a:latin typeface="DIN Condensed Bold"/>
                  <a:ea typeface="DIN Condensed Bold"/>
                  <a:cs typeface="DIN Condensed Bold"/>
                  <a:sym typeface="DIN Condensed Bold"/>
                </a:defRPr>
              </a:pPr>
            </a:p>
          </p:txBody>
        </p:sp>
        <p:sp>
          <p:nvSpPr>
            <p:cNvPr id="436" name="Linha"/>
            <p:cNvSpPr/>
            <p:nvPr/>
          </p:nvSpPr>
          <p:spPr>
            <a:xfrm>
              <a:off x="2222301" y="1148184"/>
              <a:ext cx="560969"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a:lnSpc>
                  <a:spcPct val="80000"/>
                </a:lnSpc>
                <a:spcBef>
                  <a:spcPts val="0"/>
                </a:spcBef>
                <a:defRPr cap="all" sz="2800">
                  <a:latin typeface="DIN Condensed Bold"/>
                  <a:ea typeface="DIN Condensed Bold"/>
                  <a:cs typeface="DIN Condensed Bold"/>
                  <a:sym typeface="DIN Condensed Bold"/>
                </a:defRPr>
              </a:pPr>
            </a:p>
          </p:txBody>
        </p:sp>
        <p:sp>
          <p:nvSpPr>
            <p:cNvPr id="437" name="Result"/>
            <p:cNvSpPr txBox="1"/>
            <p:nvPr/>
          </p:nvSpPr>
          <p:spPr>
            <a:xfrm>
              <a:off x="2792186" y="537348"/>
              <a:ext cx="762648"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700">
                  <a:solidFill>
                    <a:srgbClr val="000000"/>
                  </a:solidFill>
                  <a:latin typeface="Avenir Next Regular"/>
                  <a:ea typeface="Avenir Next Regular"/>
                  <a:cs typeface="Avenir Next Regular"/>
                  <a:sym typeface="Avenir Next Regular"/>
                </a:defRPr>
              </a:lvl1pPr>
            </a:lstStyle>
            <a:p>
              <a:pPr/>
              <a:r>
                <a:t>Result</a:t>
              </a:r>
            </a:p>
          </p:txBody>
        </p:sp>
        <p:sp>
          <p:nvSpPr>
            <p:cNvPr id="438" name="Table"/>
            <p:cNvSpPr txBox="1"/>
            <p:nvPr/>
          </p:nvSpPr>
          <p:spPr>
            <a:xfrm>
              <a:off x="25360" y="537348"/>
              <a:ext cx="676504"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700">
                  <a:solidFill>
                    <a:srgbClr val="000000"/>
                  </a:solidFill>
                  <a:latin typeface="Avenir Next Regular"/>
                  <a:ea typeface="Avenir Next Regular"/>
                  <a:cs typeface="Avenir Next Regular"/>
                  <a:sym typeface="Avenir Next Regular"/>
                </a:defRPr>
              </a:lvl1pPr>
            </a:lstStyle>
            <a:p>
              <a:pPr/>
              <a:r>
                <a:t>Table</a:t>
              </a:r>
            </a:p>
          </p:txBody>
        </p:sp>
        <p:sp>
          <p:nvSpPr>
            <p:cNvPr id="439" name="Vectorized Processing"/>
            <p:cNvSpPr txBox="1"/>
            <p:nvPr/>
          </p:nvSpPr>
          <p:spPr>
            <a:xfrm>
              <a:off x="8722801" y="-1"/>
              <a:ext cx="3908909"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800">
                  <a:solidFill>
                    <a:srgbClr val="000000"/>
                  </a:solidFill>
                  <a:latin typeface="Avenir Next Regular"/>
                  <a:ea typeface="Avenir Next Regular"/>
                  <a:cs typeface="Avenir Next Regular"/>
                  <a:sym typeface="Avenir Next Regular"/>
                </a:defRPr>
              </a:lvl1pPr>
            </a:lstStyle>
            <a:p>
              <a:pPr/>
              <a:r>
                <a:t>Vectorized Processing</a:t>
              </a:r>
            </a:p>
          </p:txBody>
        </p:sp>
        <p:sp>
          <p:nvSpPr>
            <p:cNvPr id="440" name="Retângulo"/>
            <p:cNvSpPr/>
            <p:nvPr/>
          </p:nvSpPr>
          <p:spPr>
            <a:xfrm>
              <a:off x="8534400" y="901352"/>
              <a:ext cx="727224" cy="493317"/>
            </a:xfrm>
            <a:prstGeom prst="rect">
              <a:avLst/>
            </a:prstGeom>
            <a:solidFill>
              <a:schemeClr val="accent1">
                <a:hueOff val="-84091"/>
                <a:satOff val="15316"/>
                <a:lumOff val="24313"/>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41" name="Retângulo"/>
            <p:cNvSpPr/>
            <p:nvPr/>
          </p:nvSpPr>
          <p:spPr>
            <a:xfrm>
              <a:off x="8661400" y="1028352"/>
              <a:ext cx="727224" cy="493317"/>
            </a:xfrm>
            <a:prstGeom prst="rect">
              <a:avLst/>
            </a:prstGeom>
            <a:solidFill>
              <a:schemeClr val="accent1">
                <a:hueOff val="-84091"/>
                <a:satOff val="15316"/>
                <a:lumOff val="24313"/>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42" name="Retângulo"/>
            <p:cNvSpPr/>
            <p:nvPr/>
          </p:nvSpPr>
          <p:spPr>
            <a:xfrm>
              <a:off x="8788400" y="1155352"/>
              <a:ext cx="727224" cy="493317"/>
            </a:xfrm>
            <a:prstGeom prst="rect">
              <a:avLst/>
            </a:prstGeom>
            <a:solidFill>
              <a:schemeClr val="accent1">
                <a:hueOff val="-84091"/>
                <a:satOff val="15316"/>
                <a:lumOff val="24313"/>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43" name="Retângulo"/>
            <p:cNvSpPr/>
            <p:nvPr/>
          </p:nvSpPr>
          <p:spPr>
            <a:xfrm>
              <a:off x="8915400" y="1282352"/>
              <a:ext cx="727224" cy="493317"/>
            </a:xfrm>
            <a:prstGeom prst="rect">
              <a:avLst/>
            </a:prstGeom>
            <a:solidFill>
              <a:schemeClr val="accent1">
                <a:hueOff val="-84091"/>
                <a:satOff val="15316"/>
                <a:lumOff val="24313"/>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44" name="Retângulo"/>
            <p:cNvSpPr/>
            <p:nvPr/>
          </p:nvSpPr>
          <p:spPr>
            <a:xfrm>
              <a:off x="9042400" y="1409352"/>
              <a:ext cx="727224" cy="493317"/>
            </a:xfrm>
            <a:prstGeom prst="rect">
              <a:avLst/>
            </a:prstGeom>
            <a:solidFill>
              <a:srgbClr val="629998"/>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45" name="Retângulo"/>
            <p:cNvSpPr/>
            <p:nvPr/>
          </p:nvSpPr>
          <p:spPr>
            <a:xfrm>
              <a:off x="9169400" y="1536352"/>
              <a:ext cx="727224" cy="493317"/>
            </a:xfrm>
            <a:prstGeom prst="rect">
              <a:avLst/>
            </a:prstGeom>
            <a:solidFill>
              <a:srgbClr val="629998"/>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46" name="Retângulo"/>
            <p:cNvSpPr/>
            <p:nvPr/>
          </p:nvSpPr>
          <p:spPr>
            <a:xfrm>
              <a:off x="762000" y="1663526"/>
              <a:ext cx="727224" cy="493316"/>
            </a:xfrm>
            <a:prstGeom prst="rect">
              <a:avLst/>
            </a:prstGeom>
            <a:solidFill>
              <a:srgbClr val="CBCF01"/>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CBCF01"/>
                  </a:solidFill>
                  <a:latin typeface="DIN Condensed Bold"/>
                  <a:ea typeface="DIN Condensed Bold"/>
                  <a:cs typeface="DIN Condensed Bold"/>
                  <a:sym typeface="DIN Condensed Bold"/>
                </a:defRPr>
              </a:pPr>
            </a:p>
          </p:txBody>
        </p:sp>
        <p:sp>
          <p:nvSpPr>
            <p:cNvPr id="447" name="Retângulo"/>
            <p:cNvSpPr/>
            <p:nvPr/>
          </p:nvSpPr>
          <p:spPr>
            <a:xfrm>
              <a:off x="889000" y="1790526"/>
              <a:ext cx="727224" cy="493316"/>
            </a:xfrm>
            <a:prstGeom prst="rect">
              <a:avLst/>
            </a:prstGeom>
            <a:solidFill>
              <a:srgbClr val="CBCF01"/>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CBCF01"/>
                  </a:solidFill>
                  <a:latin typeface="DIN Condensed Bold"/>
                  <a:ea typeface="DIN Condensed Bold"/>
                  <a:cs typeface="DIN Condensed Bold"/>
                  <a:sym typeface="DIN Condensed Bold"/>
                </a:defRPr>
              </a:pPr>
            </a:p>
          </p:txBody>
        </p:sp>
        <p:sp>
          <p:nvSpPr>
            <p:cNvPr id="448" name="Retângulo"/>
            <p:cNvSpPr/>
            <p:nvPr/>
          </p:nvSpPr>
          <p:spPr>
            <a:xfrm>
              <a:off x="9296400" y="1663352"/>
              <a:ext cx="727224" cy="493317"/>
            </a:xfrm>
            <a:prstGeom prst="rect">
              <a:avLst/>
            </a:prstGeom>
            <a:solidFill>
              <a:srgbClr val="629998"/>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49" name="Retângulo"/>
            <p:cNvSpPr/>
            <p:nvPr/>
          </p:nvSpPr>
          <p:spPr>
            <a:xfrm>
              <a:off x="9423400" y="1790352"/>
              <a:ext cx="727224" cy="493317"/>
            </a:xfrm>
            <a:prstGeom prst="rect">
              <a:avLst/>
            </a:prstGeom>
            <a:solidFill>
              <a:srgbClr val="629998"/>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50" name="Retângulo"/>
            <p:cNvSpPr/>
            <p:nvPr/>
          </p:nvSpPr>
          <p:spPr>
            <a:xfrm>
              <a:off x="10123143" y="901352"/>
              <a:ext cx="727225" cy="493317"/>
            </a:xfrm>
            <a:prstGeom prst="rect">
              <a:avLst/>
            </a:prstGeom>
            <a:solidFill>
              <a:schemeClr val="accent1">
                <a:hueOff val="-84091"/>
                <a:satOff val="15316"/>
                <a:lumOff val="24313"/>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51" name="Retângulo"/>
            <p:cNvSpPr/>
            <p:nvPr/>
          </p:nvSpPr>
          <p:spPr>
            <a:xfrm>
              <a:off x="10250143" y="1028352"/>
              <a:ext cx="727225" cy="493317"/>
            </a:xfrm>
            <a:prstGeom prst="rect">
              <a:avLst/>
            </a:prstGeom>
            <a:solidFill>
              <a:schemeClr val="accent1">
                <a:hueOff val="-84091"/>
                <a:satOff val="15316"/>
                <a:lumOff val="24313"/>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52" name="Retângulo"/>
            <p:cNvSpPr/>
            <p:nvPr/>
          </p:nvSpPr>
          <p:spPr>
            <a:xfrm>
              <a:off x="10377143" y="1155352"/>
              <a:ext cx="727225" cy="493317"/>
            </a:xfrm>
            <a:prstGeom prst="rect">
              <a:avLst/>
            </a:prstGeom>
            <a:solidFill>
              <a:schemeClr val="accent1">
                <a:hueOff val="-84091"/>
                <a:satOff val="15316"/>
                <a:lumOff val="24313"/>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53" name="Retângulo"/>
            <p:cNvSpPr/>
            <p:nvPr/>
          </p:nvSpPr>
          <p:spPr>
            <a:xfrm>
              <a:off x="10504143" y="1282352"/>
              <a:ext cx="727225" cy="493317"/>
            </a:xfrm>
            <a:prstGeom prst="rect">
              <a:avLst/>
            </a:prstGeom>
            <a:solidFill>
              <a:schemeClr val="accent1">
                <a:hueOff val="-84091"/>
                <a:satOff val="15316"/>
                <a:lumOff val="24313"/>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54" name="Retângulo"/>
            <p:cNvSpPr/>
            <p:nvPr/>
          </p:nvSpPr>
          <p:spPr>
            <a:xfrm>
              <a:off x="11584886" y="901352"/>
              <a:ext cx="727225" cy="493317"/>
            </a:xfrm>
            <a:prstGeom prst="rect">
              <a:avLst/>
            </a:prstGeom>
            <a:solidFill>
              <a:schemeClr val="accent1">
                <a:hueOff val="-84091"/>
                <a:satOff val="15316"/>
                <a:lumOff val="24313"/>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55" name="Retângulo"/>
            <p:cNvSpPr/>
            <p:nvPr/>
          </p:nvSpPr>
          <p:spPr>
            <a:xfrm>
              <a:off x="11711886" y="1028352"/>
              <a:ext cx="727225" cy="493317"/>
            </a:xfrm>
            <a:prstGeom prst="rect">
              <a:avLst/>
            </a:prstGeom>
            <a:solidFill>
              <a:schemeClr val="accent1">
                <a:hueOff val="-84091"/>
                <a:satOff val="15316"/>
                <a:lumOff val="24313"/>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56" name="Retângulo"/>
            <p:cNvSpPr/>
            <p:nvPr/>
          </p:nvSpPr>
          <p:spPr>
            <a:xfrm>
              <a:off x="11838886" y="1155352"/>
              <a:ext cx="727225" cy="493317"/>
            </a:xfrm>
            <a:prstGeom prst="rect">
              <a:avLst/>
            </a:prstGeom>
            <a:solidFill>
              <a:schemeClr val="accent1">
                <a:hueOff val="-84091"/>
                <a:satOff val="15316"/>
                <a:lumOff val="24313"/>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57" name="Retângulo"/>
            <p:cNvSpPr/>
            <p:nvPr/>
          </p:nvSpPr>
          <p:spPr>
            <a:xfrm>
              <a:off x="11965886" y="1282352"/>
              <a:ext cx="727225" cy="493317"/>
            </a:xfrm>
            <a:prstGeom prst="rect">
              <a:avLst/>
            </a:prstGeom>
            <a:solidFill>
              <a:schemeClr val="accent1">
                <a:hueOff val="-84091"/>
                <a:satOff val="15316"/>
                <a:lumOff val="24313"/>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58" name="Linha"/>
            <p:cNvSpPr/>
            <p:nvPr/>
          </p:nvSpPr>
          <p:spPr>
            <a:xfrm>
              <a:off x="9407149" y="1053926"/>
              <a:ext cx="676504"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a:lnSpc>
                  <a:spcPct val="80000"/>
                </a:lnSpc>
                <a:spcBef>
                  <a:spcPts val="0"/>
                </a:spcBef>
                <a:defRPr cap="all" sz="2800">
                  <a:latin typeface="DIN Condensed Bold"/>
                  <a:ea typeface="DIN Condensed Bold"/>
                  <a:cs typeface="DIN Condensed Bold"/>
                  <a:sym typeface="DIN Condensed Bold"/>
                </a:defRPr>
              </a:pPr>
            </a:p>
          </p:txBody>
        </p:sp>
        <p:sp>
          <p:nvSpPr>
            <p:cNvPr id="459" name="Linha"/>
            <p:cNvSpPr/>
            <p:nvPr/>
          </p:nvSpPr>
          <p:spPr>
            <a:xfrm>
              <a:off x="11006375" y="1051386"/>
              <a:ext cx="549505"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a:lnSpc>
                  <a:spcPct val="80000"/>
                </a:lnSpc>
                <a:spcBef>
                  <a:spcPts val="0"/>
                </a:spcBef>
                <a:defRPr cap="all" sz="2800">
                  <a:latin typeface="DIN Condensed Bold"/>
                  <a:ea typeface="DIN Condensed Bold"/>
                  <a:cs typeface="DIN Condensed Bold"/>
                  <a:sym typeface="DIN Condensed Bold"/>
                </a:defRPr>
              </a:pPr>
            </a:p>
          </p:txBody>
        </p:sp>
        <p:sp>
          <p:nvSpPr>
            <p:cNvPr id="460" name="Table"/>
            <p:cNvSpPr txBox="1"/>
            <p:nvPr/>
          </p:nvSpPr>
          <p:spPr>
            <a:xfrm>
              <a:off x="8521700" y="603076"/>
              <a:ext cx="676504"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700">
                  <a:solidFill>
                    <a:srgbClr val="000000"/>
                  </a:solidFill>
                  <a:latin typeface="Avenir Next Regular"/>
                  <a:ea typeface="Avenir Next Regular"/>
                  <a:cs typeface="Avenir Next Regular"/>
                  <a:sym typeface="Avenir Next Regular"/>
                </a:defRPr>
              </a:lvl1pPr>
            </a:lstStyle>
            <a:p>
              <a:pPr/>
              <a:r>
                <a:t>Table</a:t>
              </a:r>
            </a:p>
          </p:txBody>
        </p:sp>
        <p:sp>
          <p:nvSpPr>
            <p:cNvPr id="461" name="Result"/>
            <p:cNvSpPr txBox="1"/>
            <p:nvPr/>
          </p:nvSpPr>
          <p:spPr>
            <a:xfrm>
              <a:off x="11567174" y="603076"/>
              <a:ext cx="762649"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700">
                  <a:solidFill>
                    <a:srgbClr val="000000"/>
                  </a:solidFill>
                  <a:latin typeface="Avenir Next Regular"/>
                  <a:ea typeface="Avenir Next Regular"/>
                  <a:cs typeface="Avenir Next Regular"/>
                  <a:sym typeface="Avenir Next Regular"/>
                </a:defRPr>
              </a:lvl1pPr>
            </a:lstStyle>
            <a:p>
              <a:pPr/>
              <a:r>
                <a:t>Result</a:t>
              </a:r>
            </a:p>
          </p:txBody>
        </p:sp>
        <p:sp>
          <p:nvSpPr>
            <p:cNvPr id="462" name="Column-at-a-Time"/>
            <p:cNvSpPr txBox="1"/>
            <p:nvPr/>
          </p:nvSpPr>
          <p:spPr>
            <a:xfrm>
              <a:off x="4184364" y="-1"/>
              <a:ext cx="3149347"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800">
                  <a:solidFill>
                    <a:srgbClr val="000000"/>
                  </a:solidFill>
                  <a:latin typeface="Avenir Next Regular"/>
                  <a:ea typeface="Avenir Next Regular"/>
                  <a:cs typeface="Avenir Next Regular"/>
                  <a:sym typeface="Avenir Next Regular"/>
                </a:defRPr>
              </a:lvl1pPr>
            </a:lstStyle>
            <a:p>
              <a:pPr/>
              <a:r>
                <a:t>Column-at-a-Time</a:t>
              </a:r>
            </a:p>
          </p:txBody>
        </p:sp>
        <p:sp>
          <p:nvSpPr>
            <p:cNvPr id="463" name="Retângulo"/>
            <p:cNvSpPr/>
            <p:nvPr/>
          </p:nvSpPr>
          <p:spPr>
            <a:xfrm>
              <a:off x="3995962" y="901352"/>
              <a:ext cx="727225"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64" name="Retângulo"/>
            <p:cNvSpPr/>
            <p:nvPr/>
          </p:nvSpPr>
          <p:spPr>
            <a:xfrm>
              <a:off x="4122962" y="1028352"/>
              <a:ext cx="727225"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65" name="Retângulo"/>
            <p:cNvSpPr/>
            <p:nvPr/>
          </p:nvSpPr>
          <p:spPr>
            <a:xfrm>
              <a:off x="4249962" y="1155352"/>
              <a:ext cx="727225"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66" name="Retângulo"/>
            <p:cNvSpPr/>
            <p:nvPr/>
          </p:nvSpPr>
          <p:spPr>
            <a:xfrm>
              <a:off x="4376962" y="1282352"/>
              <a:ext cx="727225"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67" name="Retângulo"/>
            <p:cNvSpPr/>
            <p:nvPr/>
          </p:nvSpPr>
          <p:spPr>
            <a:xfrm>
              <a:off x="5584706" y="901352"/>
              <a:ext cx="727224"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68" name="Retângulo"/>
            <p:cNvSpPr/>
            <p:nvPr/>
          </p:nvSpPr>
          <p:spPr>
            <a:xfrm>
              <a:off x="5711706" y="1028352"/>
              <a:ext cx="727224"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69" name="Retângulo"/>
            <p:cNvSpPr/>
            <p:nvPr/>
          </p:nvSpPr>
          <p:spPr>
            <a:xfrm>
              <a:off x="5838706" y="1155352"/>
              <a:ext cx="727224"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70" name="Retângulo"/>
            <p:cNvSpPr/>
            <p:nvPr/>
          </p:nvSpPr>
          <p:spPr>
            <a:xfrm>
              <a:off x="5965706" y="1282352"/>
              <a:ext cx="727224"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71" name="Retângulo"/>
            <p:cNvSpPr/>
            <p:nvPr/>
          </p:nvSpPr>
          <p:spPr>
            <a:xfrm>
              <a:off x="7046448" y="901352"/>
              <a:ext cx="727225"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72" name="Retângulo"/>
            <p:cNvSpPr/>
            <p:nvPr/>
          </p:nvSpPr>
          <p:spPr>
            <a:xfrm>
              <a:off x="7173448" y="1028352"/>
              <a:ext cx="727225"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73" name="Retângulo"/>
            <p:cNvSpPr/>
            <p:nvPr/>
          </p:nvSpPr>
          <p:spPr>
            <a:xfrm>
              <a:off x="7300448" y="1155352"/>
              <a:ext cx="727225"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74" name="Retângulo"/>
            <p:cNvSpPr/>
            <p:nvPr/>
          </p:nvSpPr>
          <p:spPr>
            <a:xfrm>
              <a:off x="7427448" y="1282352"/>
              <a:ext cx="727225"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75" name="Linha"/>
            <p:cNvSpPr/>
            <p:nvPr/>
          </p:nvSpPr>
          <p:spPr>
            <a:xfrm>
              <a:off x="4868711" y="1053926"/>
              <a:ext cx="676505"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a:lnSpc>
                  <a:spcPct val="80000"/>
                </a:lnSpc>
                <a:spcBef>
                  <a:spcPts val="0"/>
                </a:spcBef>
                <a:defRPr cap="all" sz="2800">
                  <a:latin typeface="DIN Condensed Bold"/>
                  <a:ea typeface="DIN Condensed Bold"/>
                  <a:cs typeface="DIN Condensed Bold"/>
                  <a:sym typeface="DIN Condensed Bold"/>
                </a:defRPr>
              </a:pPr>
            </a:p>
          </p:txBody>
        </p:sp>
        <p:sp>
          <p:nvSpPr>
            <p:cNvPr id="476" name="Linha"/>
            <p:cNvSpPr/>
            <p:nvPr/>
          </p:nvSpPr>
          <p:spPr>
            <a:xfrm>
              <a:off x="6467937" y="1051386"/>
              <a:ext cx="549505"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a:lnSpc>
                  <a:spcPct val="80000"/>
                </a:lnSpc>
                <a:spcBef>
                  <a:spcPts val="0"/>
                </a:spcBef>
                <a:defRPr cap="all" sz="2800">
                  <a:latin typeface="DIN Condensed Bold"/>
                  <a:ea typeface="DIN Condensed Bold"/>
                  <a:cs typeface="DIN Condensed Bold"/>
                  <a:sym typeface="DIN Condensed Bold"/>
                </a:defRPr>
              </a:pPr>
            </a:p>
          </p:txBody>
        </p:sp>
        <p:sp>
          <p:nvSpPr>
            <p:cNvPr id="477" name="Table"/>
            <p:cNvSpPr txBox="1"/>
            <p:nvPr/>
          </p:nvSpPr>
          <p:spPr>
            <a:xfrm>
              <a:off x="3983262" y="603076"/>
              <a:ext cx="676505"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700">
                  <a:solidFill>
                    <a:srgbClr val="000000"/>
                  </a:solidFill>
                  <a:latin typeface="Avenir Next Regular"/>
                  <a:ea typeface="Avenir Next Regular"/>
                  <a:cs typeface="Avenir Next Regular"/>
                  <a:sym typeface="Avenir Next Regular"/>
                </a:defRPr>
              </a:lvl1pPr>
            </a:lstStyle>
            <a:p>
              <a:pPr/>
              <a:r>
                <a:t>Table</a:t>
              </a:r>
            </a:p>
          </p:txBody>
        </p:sp>
        <p:sp>
          <p:nvSpPr>
            <p:cNvPr id="478" name="Result"/>
            <p:cNvSpPr txBox="1"/>
            <p:nvPr/>
          </p:nvSpPr>
          <p:spPr>
            <a:xfrm>
              <a:off x="7028736" y="603076"/>
              <a:ext cx="762649"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700">
                  <a:solidFill>
                    <a:srgbClr val="000000"/>
                  </a:solidFill>
                  <a:latin typeface="Avenir Next Regular"/>
                  <a:ea typeface="Avenir Next Regular"/>
                  <a:cs typeface="Avenir Next Regular"/>
                  <a:sym typeface="Avenir Next Regular"/>
                </a:defRPr>
              </a:lvl1pPr>
            </a:lstStyle>
            <a:p>
              <a:pPr/>
              <a:r>
                <a:t>Result</a:t>
              </a:r>
            </a:p>
          </p:txBody>
        </p:sp>
        <p:sp>
          <p:nvSpPr>
            <p:cNvPr id="479" name="Retângulo"/>
            <p:cNvSpPr/>
            <p:nvPr/>
          </p:nvSpPr>
          <p:spPr>
            <a:xfrm>
              <a:off x="4503962" y="1409352"/>
              <a:ext cx="727225"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80" name="Retângulo"/>
            <p:cNvSpPr/>
            <p:nvPr/>
          </p:nvSpPr>
          <p:spPr>
            <a:xfrm>
              <a:off x="4630962" y="1536352"/>
              <a:ext cx="727225"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81" name="Retângulo"/>
            <p:cNvSpPr/>
            <p:nvPr/>
          </p:nvSpPr>
          <p:spPr>
            <a:xfrm>
              <a:off x="4757962" y="1663352"/>
              <a:ext cx="727225"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82" name="Retângulo"/>
            <p:cNvSpPr/>
            <p:nvPr/>
          </p:nvSpPr>
          <p:spPr>
            <a:xfrm>
              <a:off x="4884962" y="1790352"/>
              <a:ext cx="727225"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83" name="Retângulo"/>
            <p:cNvSpPr/>
            <p:nvPr/>
          </p:nvSpPr>
          <p:spPr>
            <a:xfrm>
              <a:off x="6092706" y="1409352"/>
              <a:ext cx="727224"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84" name="Retângulo"/>
            <p:cNvSpPr/>
            <p:nvPr/>
          </p:nvSpPr>
          <p:spPr>
            <a:xfrm>
              <a:off x="6219706" y="1536352"/>
              <a:ext cx="727224"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85" name="Retângulo"/>
            <p:cNvSpPr/>
            <p:nvPr/>
          </p:nvSpPr>
          <p:spPr>
            <a:xfrm>
              <a:off x="6346706" y="1663352"/>
              <a:ext cx="727224"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86" name="Retângulo"/>
            <p:cNvSpPr/>
            <p:nvPr/>
          </p:nvSpPr>
          <p:spPr>
            <a:xfrm>
              <a:off x="6473705" y="1790352"/>
              <a:ext cx="727225"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87" name="Retângulo"/>
            <p:cNvSpPr/>
            <p:nvPr/>
          </p:nvSpPr>
          <p:spPr>
            <a:xfrm>
              <a:off x="7554448" y="1409352"/>
              <a:ext cx="727225"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88" name="Retângulo"/>
            <p:cNvSpPr/>
            <p:nvPr/>
          </p:nvSpPr>
          <p:spPr>
            <a:xfrm>
              <a:off x="7681448" y="1536352"/>
              <a:ext cx="727225"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89" name="Retângulo"/>
            <p:cNvSpPr/>
            <p:nvPr/>
          </p:nvSpPr>
          <p:spPr>
            <a:xfrm>
              <a:off x="7808448" y="1663352"/>
              <a:ext cx="727225"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490" name="Retângulo"/>
            <p:cNvSpPr/>
            <p:nvPr/>
          </p:nvSpPr>
          <p:spPr>
            <a:xfrm>
              <a:off x="7935448" y="1790352"/>
              <a:ext cx="727225"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gr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5" name="Query Execution"/>
          <p:cNvSpPr txBox="1"/>
          <p:nvPr>
            <p:ph type="title"/>
          </p:nvPr>
        </p:nvSpPr>
        <p:spPr>
          <a:xfrm>
            <a:off x="2540000" y="315168"/>
            <a:ext cx="10142935" cy="723901"/>
          </a:xfrm>
          <a:prstGeom prst="rect">
            <a:avLst/>
          </a:prstGeom>
        </p:spPr>
        <p:txBody>
          <a:bodyPr/>
          <a:lstStyle>
            <a:lvl1pPr defTabSz="391414">
              <a:spcBef>
                <a:spcPts val="1800"/>
              </a:spcBef>
              <a:defRPr sz="4020"/>
            </a:lvl1pPr>
          </a:lstStyle>
          <a:p>
            <a:pPr/>
            <a:r>
              <a:t>Query Execution</a:t>
            </a:r>
          </a:p>
        </p:txBody>
      </p:sp>
      <p:sp>
        <p:nvSpPr>
          <p:cNvPr id="496" name="Column-at-a-Time (NumPy/R)…"/>
          <p:cNvSpPr txBox="1"/>
          <p:nvPr>
            <p:ph type="body" idx="1"/>
          </p:nvPr>
        </p:nvSpPr>
        <p:spPr>
          <a:xfrm>
            <a:off x="406400" y="1911548"/>
            <a:ext cx="12192000" cy="4315293"/>
          </a:xfrm>
          <a:prstGeom prst="rect">
            <a:avLst/>
          </a:prstGeom>
        </p:spPr>
        <p:txBody>
          <a:bodyPr/>
          <a:lstStyle/>
          <a:p>
            <a:pPr>
              <a:defRPr b="1"/>
            </a:pPr>
            <a:r>
              <a:t>Column-at-a-Time (NumPy/R)</a:t>
            </a:r>
          </a:p>
          <a:p>
            <a:pPr lvl="1">
              <a:defRPr b="1"/>
            </a:pPr>
            <a:r>
              <a:rPr b="0"/>
              <a:t>Better CPU utilization, allows for SIMD</a:t>
            </a:r>
            <a:endParaRPr b="0"/>
          </a:p>
          <a:p>
            <a:pPr lvl="1">
              <a:defRPr b="1"/>
            </a:pPr>
            <a:r>
              <a:rPr b="0"/>
              <a:t>Materialize </a:t>
            </a:r>
            <a:r>
              <a:t>large intermediates </a:t>
            </a:r>
            <a:r>
              <a:rPr b="0"/>
              <a:t>in memory!</a:t>
            </a:r>
            <a:endParaRPr b="0"/>
          </a:p>
          <a:p>
            <a:pPr>
              <a:defRPr b="1"/>
            </a:pPr>
            <a:r>
              <a:rPr b="0"/>
              <a:t>Intermediates can be gigabytes each…</a:t>
            </a:r>
            <a:endParaRPr b="0"/>
          </a:p>
          <a:p>
            <a:pPr>
              <a:defRPr b="1"/>
            </a:pPr>
            <a:r>
              <a:t>Problematic</a:t>
            </a:r>
            <a:r>
              <a:rPr b="0"/>
              <a:t> when data sizes are large</a:t>
            </a:r>
          </a:p>
        </p:txBody>
      </p:sp>
      <p:grpSp>
        <p:nvGrpSpPr>
          <p:cNvPr id="562" name="Grupo"/>
          <p:cNvGrpSpPr/>
          <p:nvPr/>
        </p:nvGrpSpPr>
        <p:grpSpPr>
          <a:xfrm>
            <a:off x="127000" y="6730999"/>
            <a:ext cx="12693111" cy="2283843"/>
            <a:chOff x="0" y="0"/>
            <a:chExt cx="12693110" cy="2283841"/>
          </a:xfrm>
        </p:grpSpPr>
        <p:sp>
          <p:nvSpPr>
            <p:cNvPr id="497" name="Linha"/>
            <p:cNvSpPr/>
            <p:nvPr/>
          </p:nvSpPr>
          <p:spPr>
            <a:xfrm>
              <a:off x="749101" y="1148184"/>
              <a:ext cx="697470"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a:lnSpc>
                  <a:spcPct val="80000"/>
                </a:lnSpc>
                <a:spcBef>
                  <a:spcPts val="0"/>
                </a:spcBef>
                <a:defRPr cap="all" sz="2800">
                  <a:latin typeface="DIN Condensed Bold"/>
                  <a:ea typeface="DIN Condensed Bold"/>
                  <a:cs typeface="DIN Condensed Bold"/>
                  <a:sym typeface="DIN Condensed Bold"/>
                </a:defRPr>
              </a:pPr>
            </a:p>
          </p:txBody>
        </p:sp>
        <p:sp>
          <p:nvSpPr>
            <p:cNvPr id="498" name="Tuple-at-a-Time"/>
            <p:cNvSpPr txBox="1"/>
            <p:nvPr/>
          </p:nvSpPr>
          <p:spPr>
            <a:xfrm>
              <a:off x="455101" y="173"/>
              <a:ext cx="2753920"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800">
                  <a:solidFill>
                    <a:srgbClr val="000000"/>
                  </a:solidFill>
                  <a:latin typeface="Avenir Next Regular"/>
                  <a:ea typeface="Avenir Next Regular"/>
                  <a:cs typeface="Avenir Next Regular"/>
                  <a:sym typeface="Avenir Next Regular"/>
                </a:defRPr>
              </a:lvl1pPr>
            </a:lstStyle>
            <a:p>
              <a:pPr/>
              <a:r>
                <a:t>Tuple-at-a-Time</a:t>
              </a:r>
            </a:p>
          </p:txBody>
        </p:sp>
        <p:sp>
          <p:nvSpPr>
            <p:cNvPr id="499" name="Retângulo"/>
            <p:cNvSpPr/>
            <p:nvPr/>
          </p:nvSpPr>
          <p:spPr>
            <a:xfrm>
              <a:off x="0" y="901526"/>
              <a:ext cx="727224" cy="493316"/>
            </a:xfrm>
            <a:prstGeom prst="rect">
              <a:avLst/>
            </a:prstGeom>
            <a:solidFill>
              <a:schemeClr val="accent4">
                <a:hueOff val="414058"/>
                <a:satOff val="2144"/>
                <a:lumOff val="1037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CBCF01"/>
                  </a:solidFill>
                  <a:latin typeface="DIN Condensed Bold"/>
                  <a:ea typeface="DIN Condensed Bold"/>
                  <a:cs typeface="DIN Condensed Bold"/>
                  <a:sym typeface="DIN Condensed Bold"/>
                </a:defRPr>
              </a:pPr>
            </a:p>
          </p:txBody>
        </p:sp>
        <p:sp>
          <p:nvSpPr>
            <p:cNvPr id="500" name="Retângulo"/>
            <p:cNvSpPr/>
            <p:nvPr/>
          </p:nvSpPr>
          <p:spPr>
            <a:xfrm>
              <a:off x="127000" y="1028526"/>
              <a:ext cx="727224" cy="493316"/>
            </a:xfrm>
            <a:prstGeom prst="rect">
              <a:avLst/>
            </a:prstGeom>
            <a:solidFill>
              <a:srgbClr val="CBCF01"/>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CBCF01"/>
                  </a:solidFill>
                  <a:latin typeface="DIN Condensed Bold"/>
                  <a:ea typeface="DIN Condensed Bold"/>
                  <a:cs typeface="DIN Condensed Bold"/>
                  <a:sym typeface="DIN Condensed Bold"/>
                </a:defRPr>
              </a:pPr>
            </a:p>
          </p:txBody>
        </p:sp>
        <p:sp>
          <p:nvSpPr>
            <p:cNvPr id="501" name="Retângulo"/>
            <p:cNvSpPr/>
            <p:nvPr/>
          </p:nvSpPr>
          <p:spPr>
            <a:xfrm>
              <a:off x="254000" y="1155526"/>
              <a:ext cx="727224" cy="493316"/>
            </a:xfrm>
            <a:prstGeom prst="rect">
              <a:avLst/>
            </a:prstGeom>
            <a:solidFill>
              <a:srgbClr val="CBCF01"/>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CBCF01"/>
                  </a:solidFill>
                  <a:latin typeface="DIN Condensed Bold"/>
                  <a:ea typeface="DIN Condensed Bold"/>
                  <a:cs typeface="DIN Condensed Bold"/>
                  <a:sym typeface="DIN Condensed Bold"/>
                </a:defRPr>
              </a:pPr>
            </a:p>
          </p:txBody>
        </p:sp>
        <p:sp>
          <p:nvSpPr>
            <p:cNvPr id="502" name="Retângulo"/>
            <p:cNvSpPr/>
            <p:nvPr/>
          </p:nvSpPr>
          <p:spPr>
            <a:xfrm>
              <a:off x="381000" y="1282526"/>
              <a:ext cx="727224" cy="493316"/>
            </a:xfrm>
            <a:prstGeom prst="rect">
              <a:avLst/>
            </a:prstGeom>
            <a:solidFill>
              <a:srgbClr val="CBCF01"/>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CBCF01"/>
                  </a:solidFill>
                  <a:latin typeface="DIN Condensed Bold"/>
                  <a:ea typeface="DIN Condensed Bold"/>
                  <a:cs typeface="DIN Condensed Bold"/>
                  <a:sym typeface="DIN Condensed Bold"/>
                </a:defRPr>
              </a:pPr>
            </a:p>
          </p:txBody>
        </p:sp>
        <p:sp>
          <p:nvSpPr>
            <p:cNvPr id="503" name="Retângulo"/>
            <p:cNvSpPr/>
            <p:nvPr/>
          </p:nvSpPr>
          <p:spPr>
            <a:xfrm>
              <a:off x="508000" y="1409526"/>
              <a:ext cx="727224" cy="493316"/>
            </a:xfrm>
            <a:prstGeom prst="rect">
              <a:avLst/>
            </a:prstGeom>
            <a:solidFill>
              <a:srgbClr val="CBCF01"/>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CBCF01"/>
                  </a:solidFill>
                  <a:latin typeface="DIN Condensed Bold"/>
                  <a:ea typeface="DIN Condensed Bold"/>
                  <a:cs typeface="DIN Condensed Bold"/>
                  <a:sym typeface="DIN Condensed Bold"/>
                </a:defRPr>
              </a:pPr>
            </a:p>
          </p:txBody>
        </p:sp>
        <p:sp>
          <p:nvSpPr>
            <p:cNvPr id="504" name="Retângulo"/>
            <p:cNvSpPr/>
            <p:nvPr/>
          </p:nvSpPr>
          <p:spPr>
            <a:xfrm>
              <a:off x="635000" y="1536526"/>
              <a:ext cx="727224" cy="493316"/>
            </a:xfrm>
            <a:prstGeom prst="rect">
              <a:avLst/>
            </a:prstGeom>
            <a:solidFill>
              <a:srgbClr val="CBCF01"/>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CBCF01"/>
                  </a:solidFill>
                  <a:latin typeface="DIN Condensed Bold"/>
                  <a:ea typeface="DIN Condensed Bold"/>
                  <a:cs typeface="DIN Condensed Bold"/>
                  <a:sym typeface="DIN Condensed Bold"/>
                </a:defRPr>
              </a:pPr>
            </a:p>
          </p:txBody>
        </p:sp>
        <p:sp>
          <p:nvSpPr>
            <p:cNvPr id="505" name="Retângulo"/>
            <p:cNvSpPr/>
            <p:nvPr/>
          </p:nvSpPr>
          <p:spPr>
            <a:xfrm>
              <a:off x="1468449" y="901526"/>
              <a:ext cx="727224" cy="493316"/>
            </a:xfrm>
            <a:prstGeom prst="rect">
              <a:avLst/>
            </a:prstGeom>
            <a:solidFill>
              <a:schemeClr val="accent4">
                <a:hueOff val="414058"/>
                <a:satOff val="2144"/>
                <a:lumOff val="1037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CBCF01"/>
                  </a:solidFill>
                  <a:latin typeface="DIN Condensed Bold"/>
                  <a:ea typeface="DIN Condensed Bold"/>
                  <a:cs typeface="DIN Condensed Bold"/>
                  <a:sym typeface="DIN Condensed Bold"/>
                </a:defRPr>
              </a:pPr>
            </a:p>
          </p:txBody>
        </p:sp>
        <p:sp>
          <p:nvSpPr>
            <p:cNvPr id="506" name="Retângulo"/>
            <p:cNvSpPr/>
            <p:nvPr/>
          </p:nvSpPr>
          <p:spPr>
            <a:xfrm>
              <a:off x="2809898" y="901526"/>
              <a:ext cx="727225" cy="493316"/>
            </a:xfrm>
            <a:prstGeom prst="rect">
              <a:avLst/>
            </a:prstGeom>
            <a:solidFill>
              <a:schemeClr val="accent4">
                <a:hueOff val="414058"/>
                <a:satOff val="2144"/>
                <a:lumOff val="1037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CBCF01"/>
                  </a:solidFill>
                  <a:latin typeface="DIN Condensed Bold"/>
                  <a:ea typeface="DIN Condensed Bold"/>
                  <a:cs typeface="DIN Condensed Bold"/>
                  <a:sym typeface="DIN Condensed Bold"/>
                </a:defRPr>
              </a:pPr>
            </a:p>
          </p:txBody>
        </p:sp>
        <p:sp>
          <p:nvSpPr>
            <p:cNvPr id="507" name="Linha"/>
            <p:cNvSpPr/>
            <p:nvPr/>
          </p:nvSpPr>
          <p:spPr>
            <a:xfrm>
              <a:off x="2222301" y="1148184"/>
              <a:ext cx="560969"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a:lnSpc>
                  <a:spcPct val="80000"/>
                </a:lnSpc>
                <a:spcBef>
                  <a:spcPts val="0"/>
                </a:spcBef>
                <a:defRPr cap="all" sz="2800">
                  <a:latin typeface="DIN Condensed Bold"/>
                  <a:ea typeface="DIN Condensed Bold"/>
                  <a:cs typeface="DIN Condensed Bold"/>
                  <a:sym typeface="DIN Condensed Bold"/>
                </a:defRPr>
              </a:pPr>
            </a:p>
          </p:txBody>
        </p:sp>
        <p:sp>
          <p:nvSpPr>
            <p:cNvPr id="508" name="Result"/>
            <p:cNvSpPr txBox="1"/>
            <p:nvPr/>
          </p:nvSpPr>
          <p:spPr>
            <a:xfrm>
              <a:off x="2792186" y="537348"/>
              <a:ext cx="762648"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700">
                  <a:solidFill>
                    <a:srgbClr val="000000"/>
                  </a:solidFill>
                  <a:latin typeface="Avenir Next Regular"/>
                  <a:ea typeface="Avenir Next Regular"/>
                  <a:cs typeface="Avenir Next Regular"/>
                  <a:sym typeface="Avenir Next Regular"/>
                </a:defRPr>
              </a:lvl1pPr>
            </a:lstStyle>
            <a:p>
              <a:pPr/>
              <a:r>
                <a:t>Result</a:t>
              </a:r>
            </a:p>
          </p:txBody>
        </p:sp>
        <p:sp>
          <p:nvSpPr>
            <p:cNvPr id="509" name="Table"/>
            <p:cNvSpPr txBox="1"/>
            <p:nvPr/>
          </p:nvSpPr>
          <p:spPr>
            <a:xfrm>
              <a:off x="25360" y="537348"/>
              <a:ext cx="676504"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700">
                  <a:solidFill>
                    <a:srgbClr val="000000"/>
                  </a:solidFill>
                  <a:latin typeface="Avenir Next Regular"/>
                  <a:ea typeface="Avenir Next Regular"/>
                  <a:cs typeface="Avenir Next Regular"/>
                  <a:sym typeface="Avenir Next Regular"/>
                </a:defRPr>
              </a:lvl1pPr>
            </a:lstStyle>
            <a:p>
              <a:pPr/>
              <a:r>
                <a:t>Table</a:t>
              </a:r>
            </a:p>
          </p:txBody>
        </p:sp>
        <p:sp>
          <p:nvSpPr>
            <p:cNvPr id="510" name="Vectorized Processing"/>
            <p:cNvSpPr txBox="1"/>
            <p:nvPr/>
          </p:nvSpPr>
          <p:spPr>
            <a:xfrm>
              <a:off x="8722801" y="-1"/>
              <a:ext cx="3908909"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800">
                  <a:solidFill>
                    <a:srgbClr val="000000"/>
                  </a:solidFill>
                  <a:latin typeface="Avenir Next Regular"/>
                  <a:ea typeface="Avenir Next Regular"/>
                  <a:cs typeface="Avenir Next Regular"/>
                  <a:sym typeface="Avenir Next Regular"/>
                </a:defRPr>
              </a:lvl1pPr>
            </a:lstStyle>
            <a:p>
              <a:pPr/>
              <a:r>
                <a:t>Vectorized Processing</a:t>
              </a:r>
            </a:p>
          </p:txBody>
        </p:sp>
        <p:sp>
          <p:nvSpPr>
            <p:cNvPr id="511" name="Retângulo"/>
            <p:cNvSpPr/>
            <p:nvPr/>
          </p:nvSpPr>
          <p:spPr>
            <a:xfrm>
              <a:off x="8534400" y="901352"/>
              <a:ext cx="727224" cy="493317"/>
            </a:xfrm>
            <a:prstGeom prst="rect">
              <a:avLst/>
            </a:prstGeom>
            <a:solidFill>
              <a:schemeClr val="accent1">
                <a:hueOff val="-84091"/>
                <a:satOff val="15316"/>
                <a:lumOff val="24313"/>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12" name="Retângulo"/>
            <p:cNvSpPr/>
            <p:nvPr/>
          </p:nvSpPr>
          <p:spPr>
            <a:xfrm>
              <a:off x="8661400" y="1028352"/>
              <a:ext cx="727224" cy="493317"/>
            </a:xfrm>
            <a:prstGeom prst="rect">
              <a:avLst/>
            </a:prstGeom>
            <a:solidFill>
              <a:schemeClr val="accent1">
                <a:hueOff val="-84091"/>
                <a:satOff val="15316"/>
                <a:lumOff val="24313"/>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13" name="Retângulo"/>
            <p:cNvSpPr/>
            <p:nvPr/>
          </p:nvSpPr>
          <p:spPr>
            <a:xfrm>
              <a:off x="8788400" y="1155352"/>
              <a:ext cx="727224" cy="493317"/>
            </a:xfrm>
            <a:prstGeom prst="rect">
              <a:avLst/>
            </a:prstGeom>
            <a:solidFill>
              <a:schemeClr val="accent1">
                <a:hueOff val="-84091"/>
                <a:satOff val="15316"/>
                <a:lumOff val="24313"/>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14" name="Retângulo"/>
            <p:cNvSpPr/>
            <p:nvPr/>
          </p:nvSpPr>
          <p:spPr>
            <a:xfrm>
              <a:off x="8915400" y="1282352"/>
              <a:ext cx="727224" cy="493317"/>
            </a:xfrm>
            <a:prstGeom prst="rect">
              <a:avLst/>
            </a:prstGeom>
            <a:solidFill>
              <a:schemeClr val="accent1">
                <a:hueOff val="-84091"/>
                <a:satOff val="15316"/>
                <a:lumOff val="24313"/>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15" name="Retângulo"/>
            <p:cNvSpPr/>
            <p:nvPr/>
          </p:nvSpPr>
          <p:spPr>
            <a:xfrm>
              <a:off x="9042400" y="1409352"/>
              <a:ext cx="727224" cy="493317"/>
            </a:xfrm>
            <a:prstGeom prst="rect">
              <a:avLst/>
            </a:prstGeom>
            <a:solidFill>
              <a:srgbClr val="629998"/>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16" name="Retângulo"/>
            <p:cNvSpPr/>
            <p:nvPr/>
          </p:nvSpPr>
          <p:spPr>
            <a:xfrm>
              <a:off x="9169400" y="1536352"/>
              <a:ext cx="727224" cy="493317"/>
            </a:xfrm>
            <a:prstGeom prst="rect">
              <a:avLst/>
            </a:prstGeom>
            <a:solidFill>
              <a:srgbClr val="629998"/>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17" name="Retângulo"/>
            <p:cNvSpPr/>
            <p:nvPr/>
          </p:nvSpPr>
          <p:spPr>
            <a:xfrm>
              <a:off x="762000" y="1663526"/>
              <a:ext cx="727224" cy="493316"/>
            </a:xfrm>
            <a:prstGeom prst="rect">
              <a:avLst/>
            </a:prstGeom>
            <a:solidFill>
              <a:srgbClr val="CBCF01"/>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CBCF01"/>
                  </a:solidFill>
                  <a:latin typeface="DIN Condensed Bold"/>
                  <a:ea typeface="DIN Condensed Bold"/>
                  <a:cs typeface="DIN Condensed Bold"/>
                  <a:sym typeface="DIN Condensed Bold"/>
                </a:defRPr>
              </a:pPr>
            </a:p>
          </p:txBody>
        </p:sp>
        <p:sp>
          <p:nvSpPr>
            <p:cNvPr id="518" name="Retângulo"/>
            <p:cNvSpPr/>
            <p:nvPr/>
          </p:nvSpPr>
          <p:spPr>
            <a:xfrm>
              <a:off x="889000" y="1790526"/>
              <a:ext cx="727224" cy="493316"/>
            </a:xfrm>
            <a:prstGeom prst="rect">
              <a:avLst/>
            </a:prstGeom>
            <a:solidFill>
              <a:srgbClr val="CBCF01"/>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CBCF01"/>
                  </a:solidFill>
                  <a:latin typeface="DIN Condensed Bold"/>
                  <a:ea typeface="DIN Condensed Bold"/>
                  <a:cs typeface="DIN Condensed Bold"/>
                  <a:sym typeface="DIN Condensed Bold"/>
                </a:defRPr>
              </a:pPr>
            </a:p>
          </p:txBody>
        </p:sp>
        <p:sp>
          <p:nvSpPr>
            <p:cNvPr id="519" name="Retângulo"/>
            <p:cNvSpPr/>
            <p:nvPr/>
          </p:nvSpPr>
          <p:spPr>
            <a:xfrm>
              <a:off x="9296400" y="1663352"/>
              <a:ext cx="727224" cy="493317"/>
            </a:xfrm>
            <a:prstGeom prst="rect">
              <a:avLst/>
            </a:prstGeom>
            <a:solidFill>
              <a:srgbClr val="629998"/>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20" name="Retângulo"/>
            <p:cNvSpPr/>
            <p:nvPr/>
          </p:nvSpPr>
          <p:spPr>
            <a:xfrm>
              <a:off x="9423400" y="1790352"/>
              <a:ext cx="727224" cy="493317"/>
            </a:xfrm>
            <a:prstGeom prst="rect">
              <a:avLst/>
            </a:prstGeom>
            <a:solidFill>
              <a:srgbClr val="629998"/>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21" name="Retângulo"/>
            <p:cNvSpPr/>
            <p:nvPr/>
          </p:nvSpPr>
          <p:spPr>
            <a:xfrm>
              <a:off x="10123143" y="901352"/>
              <a:ext cx="727225" cy="493317"/>
            </a:xfrm>
            <a:prstGeom prst="rect">
              <a:avLst/>
            </a:prstGeom>
            <a:solidFill>
              <a:schemeClr val="accent1">
                <a:hueOff val="-84091"/>
                <a:satOff val="15316"/>
                <a:lumOff val="24313"/>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22" name="Retângulo"/>
            <p:cNvSpPr/>
            <p:nvPr/>
          </p:nvSpPr>
          <p:spPr>
            <a:xfrm>
              <a:off x="10250143" y="1028352"/>
              <a:ext cx="727225" cy="493317"/>
            </a:xfrm>
            <a:prstGeom prst="rect">
              <a:avLst/>
            </a:prstGeom>
            <a:solidFill>
              <a:schemeClr val="accent1">
                <a:hueOff val="-84091"/>
                <a:satOff val="15316"/>
                <a:lumOff val="24313"/>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23" name="Retângulo"/>
            <p:cNvSpPr/>
            <p:nvPr/>
          </p:nvSpPr>
          <p:spPr>
            <a:xfrm>
              <a:off x="10377143" y="1155352"/>
              <a:ext cx="727225" cy="493317"/>
            </a:xfrm>
            <a:prstGeom prst="rect">
              <a:avLst/>
            </a:prstGeom>
            <a:solidFill>
              <a:schemeClr val="accent1">
                <a:hueOff val="-84091"/>
                <a:satOff val="15316"/>
                <a:lumOff val="24313"/>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24" name="Retângulo"/>
            <p:cNvSpPr/>
            <p:nvPr/>
          </p:nvSpPr>
          <p:spPr>
            <a:xfrm>
              <a:off x="10504143" y="1282352"/>
              <a:ext cx="727225" cy="493317"/>
            </a:xfrm>
            <a:prstGeom prst="rect">
              <a:avLst/>
            </a:prstGeom>
            <a:solidFill>
              <a:schemeClr val="accent1">
                <a:hueOff val="-84091"/>
                <a:satOff val="15316"/>
                <a:lumOff val="24313"/>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25" name="Retângulo"/>
            <p:cNvSpPr/>
            <p:nvPr/>
          </p:nvSpPr>
          <p:spPr>
            <a:xfrm>
              <a:off x="11584886" y="901352"/>
              <a:ext cx="727225" cy="493317"/>
            </a:xfrm>
            <a:prstGeom prst="rect">
              <a:avLst/>
            </a:prstGeom>
            <a:solidFill>
              <a:schemeClr val="accent1">
                <a:hueOff val="-84091"/>
                <a:satOff val="15316"/>
                <a:lumOff val="24313"/>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26" name="Retângulo"/>
            <p:cNvSpPr/>
            <p:nvPr/>
          </p:nvSpPr>
          <p:spPr>
            <a:xfrm>
              <a:off x="11711886" y="1028352"/>
              <a:ext cx="727225" cy="493317"/>
            </a:xfrm>
            <a:prstGeom prst="rect">
              <a:avLst/>
            </a:prstGeom>
            <a:solidFill>
              <a:schemeClr val="accent1">
                <a:hueOff val="-84091"/>
                <a:satOff val="15316"/>
                <a:lumOff val="24313"/>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27" name="Retângulo"/>
            <p:cNvSpPr/>
            <p:nvPr/>
          </p:nvSpPr>
          <p:spPr>
            <a:xfrm>
              <a:off x="11838886" y="1155352"/>
              <a:ext cx="727225" cy="493317"/>
            </a:xfrm>
            <a:prstGeom prst="rect">
              <a:avLst/>
            </a:prstGeom>
            <a:solidFill>
              <a:schemeClr val="accent1">
                <a:hueOff val="-84091"/>
                <a:satOff val="15316"/>
                <a:lumOff val="24313"/>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28" name="Retângulo"/>
            <p:cNvSpPr/>
            <p:nvPr/>
          </p:nvSpPr>
          <p:spPr>
            <a:xfrm>
              <a:off x="11965886" y="1282352"/>
              <a:ext cx="727225" cy="493317"/>
            </a:xfrm>
            <a:prstGeom prst="rect">
              <a:avLst/>
            </a:prstGeom>
            <a:solidFill>
              <a:schemeClr val="accent1">
                <a:hueOff val="-84091"/>
                <a:satOff val="15316"/>
                <a:lumOff val="24313"/>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29" name="Linha"/>
            <p:cNvSpPr/>
            <p:nvPr/>
          </p:nvSpPr>
          <p:spPr>
            <a:xfrm>
              <a:off x="9407149" y="1053926"/>
              <a:ext cx="676504"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a:lnSpc>
                  <a:spcPct val="80000"/>
                </a:lnSpc>
                <a:spcBef>
                  <a:spcPts val="0"/>
                </a:spcBef>
                <a:defRPr cap="all" sz="2800">
                  <a:latin typeface="DIN Condensed Bold"/>
                  <a:ea typeface="DIN Condensed Bold"/>
                  <a:cs typeface="DIN Condensed Bold"/>
                  <a:sym typeface="DIN Condensed Bold"/>
                </a:defRPr>
              </a:pPr>
            </a:p>
          </p:txBody>
        </p:sp>
        <p:sp>
          <p:nvSpPr>
            <p:cNvPr id="530" name="Linha"/>
            <p:cNvSpPr/>
            <p:nvPr/>
          </p:nvSpPr>
          <p:spPr>
            <a:xfrm>
              <a:off x="11006375" y="1051386"/>
              <a:ext cx="549505"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a:lnSpc>
                  <a:spcPct val="80000"/>
                </a:lnSpc>
                <a:spcBef>
                  <a:spcPts val="0"/>
                </a:spcBef>
                <a:defRPr cap="all" sz="2800">
                  <a:latin typeface="DIN Condensed Bold"/>
                  <a:ea typeface="DIN Condensed Bold"/>
                  <a:cs typeface="DIN Condensed Bold"/>
                  <a:sym typeface="DIN Condensed Bold"/>
                </a:defRPr>
              </a:pPr>
            </a:p>
          </p:txBody>
        </p:sp>
        <p:sp>
          <p:nvSpPr>
            <p:cNvPr id="531" name="Table"/>
            <p:cNvSpPr txBox="1"/>
            <p:nvPr/>
          </p:nvSpPr>
          <p:spPr>
            <a:xfrm>
              <a:off x="8521700" y="603076"/>
              <a:ext cx="676504"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700">
                  <a:solidFill>
                    <a:srgbClr val="000000"/>
                  </a:solidFill>
                  <a:latin typeface="Avenir Next Regular"/>
                  <a:ea typeface="Avenir Next Regular"/>
                  <a:cs typeface="Avenir Next Regular"/>
                  <a:sym typeface="Avenir Next Regular"/>
                </a:defRPr>
              </a:lvl1pPr>
            </a:lstStyle>
            <a:p>
              <a:pPr/>
              <a:r>
                <a:t>Table</a:t>
              </a:r>
            </a:p>
          </p:txBody>
        </p:sp>
        <p:sp>
          <p:nvSpPr>
            <p:cNvPr id="532" name="Result"/>
            <p:cNvSpPr txBox="1"/>
            <p:nvPr/>
          </p:nvSpPr>
          <p:spPr>
            <a:xfrm>
              <a:off x="11567174" y="603076"/>
              <a:ext cx="762649"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700">
                  <a:solidFill>
                    <a:srgbClr val="000000"/>
                  </a:solidFill>
                  <a:latin typeface="Avenir Next Regular"/>
                  <a:ea typeface="Avenir Next Regular"/>
                  <a:cs typeface="Avenir Next Regular"/>
                  <a:sym typeface="Avenir Next Regular"/>
                </a:defRPr>
              </a:lvl1pPr>
            </a:lstStyle>
            <a:p>
              <a:pPr/>
              <a:r>
                <a:t>Result</a:t>
              </a:r>
            </a:p>
          </p:txBody>
        </p:sp>
        <p:sp>
          <p:nvSpPr>
            <p:cNvPr id="533" name="Column-at-a-Time"/>
            <p:cNvSpPr txBox="1"/>
            <p:nvPr/>
          </p:nvSpPr>
          <p:spPr>
            <a:xfrm>
              <a:off x="4184364" y="-1"/>
              <a:ext cx="3149347"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800">
                  <a:solidFill>
                    <a:srgbClr val="000000"/>
                  </a:solidFill>
                  <a:latin typeface="Avenir Next Regular"/>
                  <a:ea typeface="Avenir Next Regular"/>
                  <a:cs typeface="Avenir Next Regular"/>
                  <a:sym typeface="Avenir Next Regular"/>
                </a:defRPr>
              </a:lvl1pPr>
            </a:lstStyle>
            <a:p>
              <a:pPr/>
              <a:r>
                <a:t>Column-at-a-Time</a:t>
              </a:r>
            </a:p>
          </p:txBody>
        </p:sp>
        <p:sp>
          <p:nvSpPr>
            <p:cNvPr id="534" name="Retângulo"/>
            <p:cNvSpPr/>
            <p:nvPr/>
          </p:nvSpPr>
          <p:spPr>
            <a:xfrm>
              <a:off x="3995962" y="901352"/>
              <a:ext cx="727225"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35" name="Retângulo"/>
            <p:cNvSpPr/>
            <p:nvPr/>
          </p:nvSpPr>
          <p:spPr>
            <a:xfrm>
              <a:off x="4122962" y="1028352"/>
              <a:ext cx="727225"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36" name="Retângulo"/>
            <p:cNvSpPr/>
            <p:nvPr/>
          </p:nvSpPr>
          <p:spPr>
            <a:xfrm>
              <a:off x="4249962" y="1155352"/>
              <a:ext cx="727225"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37" name="Retângulo"/>
            <p:cNvSpPr/>
            <p:nvPr/>
          </p:nvSpPr>
          <p:spPr>
            <a:xfrm>
              <a:off x="4376962" y="1282352"/>
              <a:ext cx="727225"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38" name="Retângulo"/>
            <p:cNvSpPr/>
            <p:nvPr/>
          </p:nvSpPr>
          <p:spPr>
            <a:xfrm>
              <a:off x="5584706" y="901352"/>
              <a:ext cx="727224"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39" name="Retângulo"/>
            <p:cNvSpPr/>
            <p:nvPr/>
          </p:nvSpPr>
          <p:spPr>
            <a:xfrm>
              <a:off x="5711706" y="1028352"/>
              <a:ext cx="727224"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40" name="Retângulo"/>
            <p:cNvSpPr/>
            <p:nvPr/>
          </p:nvSpPr>
          <p:spPr>
            <a:xfrm>
              <a:off x="5838706" y="1155352"/>
              <a:ext cx="727224"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41" name="Retângulo"/>
            <p:cNvSpPr/>
            <p:nvPr/>
          </p:nvSpPr>
          <p:spPr>
            <a:xfrm>
              <a:off x="5965706" y="1282352"/>
              <a:ext cx="727224"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42" name="Retângulo"/>
            <p:cNvSpPr/>
            <p:nvPr/>
          </p:nvSpPr>
          <p:spPr>
            <a:xfrm>
              <a:off x="7046448" y="901352"/>
              <a:ext cx="727225"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43" name="Retângulo"/>
            <p:cNvSpPr/>
            <p:nvPr/>
          </p:nvSpPr>
          <p:spPr>
            <a:xfrm>
              <a:off x="7173448" y="1028352"/>
              <a:ext cx="727225"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44" name="Retângulo"/>
            <p:cNvSpPr/>
            <p:nvPr/>
          </p:nvSpPr>
          <p:spPr>
            <a:xfrm>
              <a:off x="7300448" y="1155352"/>
              <a:ext cx="727225"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45" name="Retângulo"/>
            <p:cNvSpPr/>
            <p:nvPr/>
          </p:nvSpPr>
          <p:spPr>
            <a:xfrm>
              <a:off x="7427448" y="1282352"/>
              <a:ext cx="727225"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46" name="Linha"/>
            <p:cNvSpPr/>
            <p:nvPr/>
          </p:nvSpPr>
          <p:spPr>
            <a:xfrm>
              <a:off x="4868711" y="1053926"/>
              <a:ext cx="676505"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a:lnSpc>
                  <a:spcPct val="80000"/>
                </a:lnSpc>
                <a:spcBef>
                  <a:spcPts val="0"/>
                </a:spcBef>
                <a:defRPr cap="all" sz="2800">
                  <a:latin typeface="DIN Condensed Bold"/>
                  <a:ea typeface="DIN Condensed Bold"/>
                  <a:cs typeface="DIN Condensed Bold"/>
                  <a:sym typeface="DIN Condensed Bold"/>
                </a:defRPr>
              </a:pPr>
            </a:p>
          </p:txBody>
        </p:sp>
        <p:sp>
          <p:nvSpPr>
            <p:cNvPr id="547" name="Linha"/>
            <p:cNvSpPr/>
            <p:nvPr/>
          </p:nvSpPr>
          <p:spPr>
            <a:xfrm>
              <a:off x="6467937" y="1051386"/>
              <a:ext cx="549505"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a:lnSpc>
                  <a:spcPct val="80000"/>
                </a:lnSpc>
                <a:spcBef>
                  <a:spcPts val="0"/>
                </a:spcBef>
                <a:defRPr cap="all" sz="2800">
                  <a:latin typeface="DIN Condensed Bold"/>
                  <a:ea typeface="DIN Condensed Bold"/>
                  <a:cs typeface="DIN Condensed Bold"/>
                  <a:sym typeface="DIN Condensed Bold"/>
                </a:defRPr>
              </a:pPr>
            </a:p>
          </p:txBody>
        </p:sp>
        <p:sp>
          <p:nvSpPr>
            <p:cNvPr id="548" name="Table"/>
            <p:cNvSpPr txBox="1"/>
            <p:nvPr/>
          </p:nvSpPr>
          <p:spPr>
            <a:xfrm>
              <a:off x="3983262" y="603076"/>
              <a:ext cx="676505"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700">
                  <a:solidFill>
                    <a:srgbClr val="000000"/>
                  </a:solidFill>
                  <a:latin typeface="Avenir Next Regular"/>
                  <a:ea typeface="Avenir Next Regular"/>
                  <a:cs typeface="Avenir Next Regular"/>
                  <a:sym typeface="Avenir Next Regular"/>
                </a:defRPr>
              </a:lvl1pPr>
            </a:lstStyle>
            <a:p>
              <a:pPr/>
              <a:r>
                <a:t>Table</a:t>
              </a:r>
            </a:p>
          </p:txBody>
        </p:sp>
        <p:sp>
          <p:nvSpPr>
            <p:cNvPr id="549" name="Result"/>
            <p:cNvSpPr txBox="1"/>
            <p:nvPr/>
          </p:nvSpPr>
          <p:spPr>
            <a:xfrm>
              <a:off x="7028736" y="603076"/>
              <a:ext cx="762649"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700">
                  <a:solidFill>
                    <a:srgbClr val="000000"/>
                  </a:solidFill>
                  <a:latin typeface="Avenir Next Regular"/>
                  <a:ea typeface="Avenir Next Regular"/>
                  <a:cs typeface="Avenir Next Regular"/>
                  <a:sym typeface="Avenir Next Regular"/>
                </a:defRPr>
              </a:lvl1pPr>
            </a:lstStyle>
            <a:p>
              <a:pPr/>
              <a:r>
                <a:t>Result</a:t>
              </a:r>
            </a:p>
          </p:txBody>
        </p:sp>
        <p:sp>
          <p:nvSpPr>
            <p:cNvPr id="550" name="Retângulo"/>
            <p:cNvSpPr/>
            <p:nvPr/>
          </p:nvSpPr>
          <p:spPr>
            <a:xfrm>
              <a:off x="4503962" y="1409352"/>
              <a:ext cx="727225"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51" name="Retângulo"/>
            <p:cNvSpPr/>
            <p:nvPr/>
          </p:nvSpPr>
          <p:spPr>
            <a:xfrm>
              <a:off x="4630962" y="1536352"/>
              <a:ext cx="727225"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52" name="Retângulo"/>
            <p:cNvSpPr/>
            <p:nvPr/>
          </p:nvSpPr>
          <p:spPr>
            <a:xfrm>
              <a:off x="4757962" y="1663352"/>
              <a:ext cx="727225"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53" name="Retângulo"/>
            <p:cNvSpPr/>
            <p:nvPr/>
          </p:nvSpPr>
          <p:spPr>
            <a:xfrm>
              <a:off x="4884962" y="1790352"/>
              <a:ext cx="727225"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54" name="Retângulo"/>
            <p:cNvSpPr/>
            <p:nvPr/>
          </p:nvSpPr>
          <p:spPr>
            <a:xfrm>
              <a:off x="6092706" y="1409352"/>
              <a:ext cx="727224"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55" name="Retângulo"/>
            <p:cNvSpPr/>
            <p:nvPr/>
          </p:nvSpPr>
          <p:spPr>
            <a:xfrm>
              <a:off x="6219706" y="1536352"/>
              <a:ext cx="727224"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56" name="Retângulo"/>
            <p:cNvSpPr/>
            <p:nvPr/>
          </p:nvSpPr>
          <p:spPr>
            <a:xfrm>
              <a:off x="6346706" y="1663352"/>
              <a:ext cx="727224"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57" name="Retângulo"/>
            <p:cNvSpPr/>
            <p:nvPr/>
          </p:nvSpPr>
          <p:spPr>
            <a:xfrm>
              <a:off x="6473705" y="1790352"/>
              <a:ext cx="727225"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58" name="Retângulo"/>
            <p:cNvSpPr/>
            <p:nvPr/>
          </p:nvSpPr>
          <p:spPr>
            <a:xfrm>
              <a:off x="7554448" y="1409352"/>
              <a:ext cx="727225"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59" name="Retângulo"/>
            <p:cNvSpPr/>
            <p:nvPr/>
          </p:nvSpPr>
          <p:spPr>
            <a:xfrm>
              <a:off x="7681448" y="1536352"/>
              <a:ext cx="727225"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60" name="Retângulo"/>
            <p:cNvSpPr/>
            <p:nvPr/>
          </p:nvSpPr>
          <p:spPr>
            <a:xfrm>
              <a:off x="7808448" y="1663352"/>
              <a:ext cx="727225"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61" name="Retângulo"/>
            <p:cNvSpPr/>
            <p:nvPr/>
          </p:nvSpPr>
          <p:spPr>
            <a:xfrm>
              <a:off x="7935448" y="1790352"/>
              <a:ext cx="727225" cy="493317"/>
            </a:xfrm>
            <a:prstGeom prst="rect">
              <a:avLst/>
            </a:prstGeom>
            <a:solidFill>
              <a:schemeClr val="accent5">
                <a:hueOff val="343847"/>
                <a:satOff val="6318"/>
                <a:lumOff val="8159"/>
              </a:schemeClr>
            </a:solidFill>
            <a:ln w="25400" cap="flat">
              <a:solidFill>
                <a:srgbClr val="000000"/>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gr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6" name="Query Execution"/>
          <p:cNvSpPr txBox="1"/>
          <p:nvPr>
            <p:ph type="title"/>
          </p:nvPr>
        </p:nvSpPr>
        <p:spPr>
          <a:xfrm>
            <a:off x="2540000" y="315168"/>
            <a:ext cx="10142935" cy="723901"/>
          </a:xfrm>
          <a:prstGeom prst="rect">
            <a:avLst/>
          </a:prstGeom>
        </p:spPr>
        <p:txBody>
          <a:bodyPr/>
          <a:lstStyle>
            <a:lvl1pPr defTabSz="391414">
              <a:spcBef>
                <a:spcPts val="1800"/>
              </a:spcBef>
              <a:defRPr sz="4020"/>
            </a:lvl1pPr>
          </a:lstStyle>
          <a:p>
            <a:pPr/>
            <a:r>
              <a:t>Query Execution</a:t>
            </a:r>
          </a:p>
        </p:txBody>
      </p:sp>
      <p:sp>
        <p:nvSpPr>
          <p:cNvPr id="567" name="Vectorized Processing (DuckDB)…"/>
          <p:cNvSpPr txBox="1"/>
          <p:nvPr>
            <p:ph type="body" idx="1"/>
          </p:nvPr>
        </p:nvSpPr>
        <p:spPr>
          <a:xfrm>
            <a:off x="406400" y="1911548"/>
            <a:ext cx="12192000" cy="4315293"/>
          </a:xfrm>
          <a:prstGeom prst="rect">
            <a:avLst/>
          </a:prstGeom>
        </p:spPr>
        <p:txBody>
          <a:bodyPr/>
          <a:lstStyle/>
          <a:p>
            <a:pPr>
              <a:defRPr b="1"/>
            </a:pPr>
            <a:r>
              <a:t>Vectorized Processing (DuckDB)</a:t>
            </a:r>
          </a:p>
          <a:p>
            <a:pPr lvl="1">
              <a:defRPr b="1"/>
            </a:pPr>
            <a:r>
              <a:rPr b="0"/>
              <a:t>Optimized for CPU</a:t>
            </a:r>
            <a:r>
              <a:t> </a:t>
            </a:r>
            <a:r>
              <a:rPr b="0"/>
              <a:t>Cache locality</a:t>
            </a:r>
            <a:endParaRPr b="0"/>
          </a:p>
          <a:p>
            <a:pPr lvl="1">
              <a:defRPr b="1"/>
            </a:pPr>
            <a:r>
              <a:rPr b="0"/>
              <a:t>SIMD instructions, Pipelining</a:t>
            </a:r>
            <a:endParaRPr b="0"/>
          </a:p>
          <a:p>
            <a:pPr lvl="1">
              <a:defRPr b="1"/>
            </a:pPr>
            <a:r>
              <a:t>Small</a:t>
            </a:r>
            <a:r>
              <a:rPr b="0"/>
              <a:t> intermediates </a:t>
            </a:r>
            <a:r>
              <a:t>(ideally fit in L1 cache)</a:t>
            </a:r>
          </a:p>
        </p:txBody>
      </p:sp>
      <p:sp>
        <p:nvSpPr>
          <p:cNvPr id="568" name="Linha"/>
          <p:cNvSpPr/>
          <p:nvPr/>
        </p:nvSpPr>
        <p:spPr>
          <a:xfrm>
            <a:off x="876101" y="7879184"/>
            <a:ext cx="697470" cy="1"/>
          </a:xfrm>
          <a:prstGeom prst="line">
            <a:avLst/>
          </a:prstGeom>
          <a:ln w="25400">
            <a:solidFill>
              <a:srgbClr val="000000"/>
            </a:solidFill>
            <a:miter lim="400000"/>
            <a:tailEnd type="triangle"/>
          </a:ln>
        </p:spPr>
        <p:txBody>
          <a:bodyPr lIns="50800" tIns="50800" rIns="50800" bIns="50800" anchor="ctr"/>
          <a:lstStyle/>
          <a:p>
            <a:pPr algn="ctr">
              <a:lnSpc>
                <a:spcPct val="80000"/>
              </a:lnSpc>
              <a:spcBef>
                <a:spcPts val="0"/>
              </a:spcBef>
              <a:defRPr cap="all" sz="2800">
                <a:latin typeface="DIN Condensed Bold"/>
                <a:ea typeface="DIN Condensed Bold"/>
                <a:cs typeface="DIN Condensed Bold"/>
                <a:sym typeface="DIN Condensed Bold"/>
              </a:defRPr>
            </a:pPr>
          </a:p>
        </p:txBody>
      </p:sp>
      <p:sp>
        <p:nvSpPr>
          <p:cNvPr id="569" name="Tuple-at-a-Time"/>
          <p:cNvSpPr txBox="1"/>
          <p:nvPr/>
        </p:nvSpPr>
        <p:spPr>
          <a:xfrm>
            <a:off x="582101" y="6731173"/>
            <a:ext cx="2753920"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800">
                <a:solidFill>
                  <a:srgbClr val="000000"/>
                </a:solidFill>
                <a:latin typeface="Avenir Next Regular"/>
                <a:ea typeface="Avenir Next Regular"/>
                <a:cs typeface="Avenir Next Regular"/>
                <a:sym typeface="Avenir Next Regular"/>
              </a:defRPr>
            </a:lvl1pPr>
          </a:lstStyle>
          <a:p>
            <a:pPr/>
            <a:r>
              <a:t>Tuple-at-a-Time</a:t>
            </a:r>
          </a:p>
        </p:txBody>
      </p:sp>
      <p:sp>
        <p:nvSpPr>
          <p:cNvPr id="570" name="Retângulo"/>
          <p:cNvSpPr/>
          <p:nvPr/>
        </p:nvSpPr>
        <p:spPr>
          <a:xfrm>
            <a:off x="127000" y="7632526"/>
            <a:ext cx="727224" cy="493316"/>
          </a:xfrm>
          <a:prstGeom prst="rect">
            <a:avLst/>
          </a:prstGeom>
          <a:solidFill>
            <a:schemeClr val="accent4">
              <a:hueOff val="414058"/>
              <a:satOff val="2144"/>
              <a:lumOff val="1037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CBCF01"/>
                </a:solidFill>
                <a:latin typeface="DIN Condensed Bold"/>
                <a:ea typeface="DIN Condensed Bold"/>
                <a:cs typeface="DIN Condensed Bold"/>
                <a:sym typeface="DIN Condensed Bold"/>
              </a:defRPr>
            </a:pPr>
          </a:p>
        </p:txBody>
      </p:sp>
      <p:sp>
        <p:nvSpPr>
          <p:cNvPr id="571" name="Retângulo"/>
          <p:cNvSpPr/>
          <p:nvPr/>
        </p:nvSpPr>
        <p:spPr>
          <a:xfrm>
            <a:off x="254000" y="7759526"/>
            <a:ext cx="727224" cy="493316"/>
          </a:xfrm>
          <a:prstGeom prst="rect">
            <a:avLst/>
          </a:prstGeom>
          <a:solidFill>
            <a:srgbClr val="CBCF01"/>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CBCF01"/>
                </a:solidFill>
                <a:latin typeface="DIN Condensed Bold"/>
                <a:ea typeface="DIN Condensed Bold"/>
                <a:cs typeface="DIN Condensed Bold"/>
                <a:sym typeface="DIN Condensed Bold"/>
              </a:defRPr>
            </a:pPr>
          </a:p>
        </p:txBody>
      </p:sp>
      <p:sp>
        <p:nvSpPr>
          <p:cNvPr id="572" name="Retângulo"/>
          <p:cNvSpPr/>
          <p:nvPr/>
        </p:nvSpPr>
        <p:spPr>
          <a:xfrm>
            <a:off x="381000" y="7886526"/>
            <a:ext cx="727224" cy="493316"/>
          </a:xfrm>
          <a:prstGeom prst="rect">
            <a:avLst/>
          </a:prstGeom>
          <a:solidFill>
            <a:srgbClr val="CBCF01"/>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CBCF01"/>
                </a:solidFill>
                <a:latin typeface="DIN Condensed Bold"/>
                <a:ea typeface="DIN Condensed Bold"/>
                <a:cs typeface="DIN Condensed Bold"/>
                <a:sym typeface="DIN Condensed Bold"/>
              </a:defRPr>
            </a:pPr>
          </a:p>
        </p:txBody>
      </p:sp>
      <p:sp>
        <p:nvSpPr>
          <p:cNvPr id="573" name="Retângulo"/>
          <p:cNvSpPr/>
          <p:nvPr/>
        </p:nvSpPr>
        <p:spPr>
          <a:xfrm>
            <a:off x="508000" y="8013526"/>
            <a:ext cx="727224" cy="493316"/>
          </a:xfrm>
          <a:prstGeom prst="rect">
            <a:avLst/>
          </a:prstGeom>
          <a:solidFill>
            <a:srgbClr val="CBCF01"/>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CBCF01"/>
                </a:solidFill>
                <a:latin typeface="DIN Condensed Bold"/>
                <a:ea typeface="DIN Condensed Bold"/>
                <a:cs typeface="DIN Condensed Bold"/>
                <a:sym typeface="DIN Condensed Bold"/>
              </a:defRPr>
            </a:pPr>
          </a:p>
        </p:txBody>
      </p:sp>
      <p:sp>
        <p:nvSpPr>
          <p:cNvPr id="574" name="Retângulo"/>
          <p:cNvSpPr/>
          <p:nvPr/>
        </p:nvSpPr>
        <p:spPr>
          <a:xfrm>
            <a:off x="635000" y="8140526"/>
            <a:ext cx="727224" cy="493316"/>
          </a:xfrm>
          <a:prstGeom prst="rect">
            <a:avLst/>
          </a:prstGeom>
          <a:solidFill>
            <a:srgbClr val="CBCF01"/>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CBCF01"/>
                </a:solidFill>
                <a:latin typeface="DIN Condensed Bold"/>
                <a:ea typeface="DIN Condensed Bold"/>
                <a:cs typeface="DIN Condensed Bold"/>
                <a:sym typeface="DIN Condensed Bold"/>
              </a:defRPr>
            </a:pPr>
          </a:p>
        </p:txBody>
      </p:sp>
      <p:sp>
        <p:nvSpPr>
          <p:cNvPr id="575" name="Retângulo"/>
          <p:cNvSpPr/>
          <p:nvPr/>
        </p:nvSpPr>
        <p:spPr>
          <a:xfrm>
            <a:off x="762000" y="8267526"/>
            <a:ext cx="727224" cy="493316"/>
          </a:xfrm>
          <a:prstGeom prst="rect">
            <a:avLst/>
          </a:prstGeom>
          <a:solidFill>
            <a:srgbClr val="CBCF01"/>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CBCF01"/>
                </a:solidFill>
                <a:latin typeface="DIN Condensed Bold"/>
                <a:ea typeface="DIN Condensed Bold"/>
                <a:cs typeface="DIN Condensed Bold"/>
                <a:sym typeface="DIN Condensed Bold"/>
              </a:defRPr>
            </a:pPr>
          </a:p>
        </p:txBody>
      </p:sp>
      <p:sp>
        <p:nvSpPr>
          <p:cNvPr id="576" name="Retângulo"/>
          <p:cNvSpPr/>
          <p:nvPr/>
        </p:nvSpPr>
        <p:spPr>
          <a:xfrm>
            <a:off x="1595449" y="7632526"/>
            <a:ext cx="727224" cy="493316"/>
          </a:xfrm>
          <a:prstGeom prst="rect">
            <a:avLst/>
          </a:prstGeom>
          <a:solidFill>
            <a:schemeClr val="accent4">
              <a:hueOff val="414058"/>
              <a:satOff val="2144"/>
              <a:lumOff val="1037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CBCF01"/>
                </a:solidFill>
                <a:latin typeface="DIN Condensed Bold"/>
                <a:ea typeface="DIN Condensed Bold"/>
                <a:cs typeface="DIN Condensed Bold"/>
                <a:sym typeface="DIN Condensed Bold"/>
              </a:defRPr>
            </a:pPr>
          </a:p>
        </p:txBody>
      </p:sp>
      <p:sp>
        <p:nvSpPr>
          <p:cNvPr id="577" name="Retângulo"/>
          <p:cNvSpPr/>
          <p:nvPr/>
        </p:nvSpPr>
        <p:spPr>
          <a:xfrm>
            <a:off x="2936898" y="7632526"/>
            <a:ext cx="727225" cy="493316"/>
          </a:xfrm>
          <a:prstGeom prst="rect">
            <a:avLst/>
          </a:prstGeom>
          <a:solidFill>
            <a:schemeClr val="accent4">
              <a:hueOff val="414058"/>
              <a:satOff val="2144"/>
              <a:lumOff val="1037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CBCF01"/>
                </a:solidFill>
                <a:latin typeface="DIN Condensed Bold"/>
                <a:ea typeface="DIN Condensed Bold"/>
                <a:cs typeface="DIN Condensed Bold"/>
                <a:sym typeface="DIN Condensed Bold"/>
              </a:defRPr>
            </a:pPr>
          </a:p>
        </p:txBody>
      </p:sp>
      <p:sp>
        <p:nvSpPr>
          <p:cNvPr id="578" name="Linha"/>
          <p:cNvSpPr/>
          <p:nvPr/>
        </p:nvSpPr>
        <p:spPr>
          <a:xfrm>
            <a:off x="2349301" y="7879184"/>
            <a:ext cx="560969" cy="1"/>
          </a:xfrm>
          <a:prstGeom prst="line">
            <a:avLst/>
          </a:prstGeom>
          <a:ln w="25400">
            <a:solidFill>
              <a:srgbClr val="000000"/>
            </a:solidFill>
            <a:miter lim="400000"/>
            <a:tailEnd type="triangle"/>
          </a:ln>
        </p:spPr>
        <p:txBody>
          <a:bodyPr lIns="50800" tIns="50800" rIns="50800" bIns="50800" anchor="ctr"/>
          <a:lstStyle/>
          <a:p>
            <a:pPr algn="ctr">
              <a:lnSpc>
                <a:spcPct val="80000"/>
              </a:lnSpc>
              <a:spcBef>
                <a:spcPts val="0"/>
              </a:spcBef>
              <a:defRPr cap="all" sz="2800">
                <a:latin typeface="DIN Condensed Bold"/>
                <a:ea typeface="DIN Condensed Bold"/>
                <a:cs typeface="DIN Condensed Bold"/>
                <a:sym typeface="DIN Condensed Bold"/>
              </a:defRPr>
            </a:pPr>
          </a:p>
        </p:txBody>
      </p:sp>
      <p:sp>
        <p:nvSpPr>
          <p:cNvPr id="579" name="Result"/>
          <p:cNvSpPr txBox="1"/>
          <p:nvPr/>
        </p:nvSpPr>
        <p:spPr>
          <a:xfrm>
            <a:off x="2919186" y="7268348"/>
            <a:ext cx="762648"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700">
                <a:solidFill>
                  <a:srgbClr val="000000"/>
                </a:solidFill>
                <a:latin typeface="Avenir Next Regular"/>
                <a:ea typeface="Avenir Next Regular"/>
                <a:cs typeface="Avenir Next Regular"/>
                <a:sym typeface="Avenir Next Regular"/>
              </a:defRPr>
            </a:lvl1pPr>
          </a:lstStyle>
          <a:p>
            <a:pPr/>
            <a:r>
              <a:t>Result</a:t>
            </a:r>
          </a:p>
        </p:txBody>
      </p:sp>
      <p:sp>
        <p:nvSpPr>
          <p:cNvPr id="580" name="Table"/>
          <p:cNvSpPr txBox="1"/>
          <p:nvPr/>
        </p:nvSpPr>
        <p:spPr>
          <a:xfrm>
            <a:off x="152360" y="7268348"/>
            <a:ext cx="676504"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700">
                <a:solidFill>
                  <a:srgbClr val="000000"/>
                </a:solidFill>
                <a:latin typeface="Avenir Next Regular"/>
                <a:ea typeface="Avenir Next Regular"/>
                <a:cs typeface="Avenir Next Regular"/>
                <a:sym typeface="Avenir Next Regular"/>
              </a:defRPr>
            </a:lvl1pPr>
          </a:lstStyle>
          <a:p>
            <a:pPr/>
            <a:r>
              <a:t>Table</a:t>
            </a:r>
          </a:p>
        </p:txBody>
      </p:sp>
      <p:sp>
        <p:nvSpPr>
          <p:cNvPr id="581" name="Vectorized Processing"/>
          <p:cNvSpPr txBox="1"/>
          <p:nvPr/>
        </p:nvSpPr>
        <p:spPr>
          <a:xfrm>
            <a:off x="8849801" y="6730999"/>
            <a:ext cx="390890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800">
                <a:solidFill>
                  <a:srgbClr val="000000"/>
                </a:solidFill>
                <a:latin typeface="Avenir Next Regular"/>
                <a:ea typeface="Avenir Next Regular"/>
                <a:cs typeface="Avenir Next Regular"/>
                <a:sym typeface="Avenir Next Regular"/>
              </a:defRPr>
            </a:lvl1pPr>
          </a:lstStyle>
          <a:p>
            <a:pPr/>
            <a:r>
              <a:t>Vectorized Processing</a:t>
            </a:r>
          </a:p>
        </p:txBody>
      </p:sp>
      <p:sp>
        <p:nvSpPr>
          <p:cNvPr id="582" name="Retângulo"/>
          <p:cNvSpPr/>
          <p:nvPr/>
        </p:nvSpPr>
        <p:spPr>
          <a:xfrm>
            <a:off x="8661400" y="7632352"/>
            <a:ext cx="727224" cy="493317"/>
          </a:xfrm>
          <a:prstGeom prst="rect">
            <a:avLst/>
          </a:prstGeom>
          <a:solidFill>
            <a:schemeClr val="accent1">
              <a:hueOff val="-84091"/>
              <a:satOff val="15316"/>
              <a:lumOff val="24313"/>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83" name="Retângulo"/>
          <p:cNvSpPr/>
          <p:nvPr/>
        </p:nvSpPr>
        <p:spPr>
          <a:xfrm>
            <a:off x="8788400" y="7759352"/>
            <a:ext cx="727224" cy="493317"/>
          </a:xfrm>
          <a:prstGeom prst="rect">
            <a:avLst/>
          </a:prstGeom>
          <a:solidFill>
            <a:schemeClr val="accent1">
              <a:hueOff val="-84091"/>
              <a:satOff val="15316"/>
              <a:lumOff val="24313"/>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84" name="Retângulo"/>
          <p:cNvSpPr/>
          <p:nvPr/>
        </p:nvSpPr>
        <p:spPr>
          <a:xfrm>
            <a:off x="8915400" y="7886352"/>
            <a:ext cx="727224" cy="493317"/>
          </a:xfrm>
          <a:prstGeom prst="rect">
            <a:avLst/>
          </a:prstGeom>
          <a:solidFill>
            <a:schemeClr val="accent1">
              <a:hueOff val="-84091"/>
              <a:satOff val="15316"/>
              <a:lumOff val="24313"/>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85" name="Retângulo"/>
          <p:cNvSpPr/>
          <p:nvPr/>
        </p:nvSpPr>
        <p:spPr>
          <a:xfrm>
            <a:off x="9042400" y="8013352"/>
            <a:ext cx="727224" cy="493317"/>
          </a:xfrm>
          <a:prstGeom prst="rect">
            <a:avLst/>
          </a:prstGeom>
          <a:solidFill>
            <a:schemeClr val="accent1">
              <a:hueOff val="-84091"/>
              <a:satOff val="15316"/>
              <a:lumOff val="24313"/>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86" name="Retângulo"/>
          <p:cNvSpPr/>
          <p:nvPr/>
        </p:nvSpPr>
        <p:spPr>
          <a:xfrm>
            <a:off x="9169400" y="8140352"/>
            <a:ext cx="727224" cy="493317"/>
          </a:xfrm>
          <a:prstGeom prst="rect">
            <a:avLst/>
          </a:prstGeom>
          <a:solidFill>
            <a:srgbClr val="629998"/>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87" name="Retângulo"/>
          <p:cNvSpPr/>
          <p:nvPr/>
        </p:nvSpPr>
        <p:spPr>
          <a:xfrm>
            <a:off x="9296400" y="8267352"/>
            <a:ext cx="727224" cy="493317"/>
          </a:xfrm>
          <a:prstGeom prst="rect">
            <a:avLst/>
          </a:prstGeom>
          <a:solidFill>
            <a:srgbClr val="629998"/>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88" name="Retângulo"/>
          <p:cNvSpPr/>
          <p:nvPr/>
        </p:nvSpPr>
        <p:spPr>
          <a:xfrm>
            <a:off x="889000" y="8394526"/>
            <a:ext cx="727224" cy="493316"/>
          </a:xfrm>
          <a:prstGeom prst="rect">
            <a:avLst/>
          </a:prstGeom>
          <a:solidFill>
            <a:srgbClr val="CBCF01"/>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CBCF01"/>
                </a:solidFill>
                <a:latin typeface="DIN Condensed Bold"/>
                <a:ea typeface="DIN Condensed Bold"/>
                <a:cs typeface="DIN Condensed Bold"/>
                <a:sym typeface="DIN Condensed Bold"/>
              </a:defRPr>
            </a:pPr>
          </a:p>
        </p:txBody>
      </p:sp>
      <p:sp>
        <p:nvSpPr>
          <p:cNvPr id="589" name="Retângulo"/>
          <p:cNvSpPr/>
          <p:nvPr/>
        </p:nvSpPr>
        <p:spPr>
          <a:xfrm>
            <a:off x="1016000" y="8521526"/>
            <a:ext cx="727224" cy="493316"/>
          </a:xfrm>
          <a:prstGeom prst="rect">
            <a:avLst/>
          </a:prstGeom>
          <a:solidFill>
            <a:srgbClr val="CBCF01"/>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CBCF01"/>
                </a:solidFill>
                <a:latin typeface="DIN Condensed Bold"/>
                <a:ea typeface="DIN Condensed Bold"/>
                <a:cs typeface="DIN Condensed Bold"/>
                <a:sym typeface="DIN Condensed Bold"/>
              </a:defRPr>
            </a:pPr>
          </a:p>
        </p:txBody>
      </p:sp>
      <p:sp>
        <p:nvSpPr>
          <p:cNvPr id="590" name="Retângulo"/>
          <p:cNvSpPr/>
          <p:nvPr/>
        </p:nvSpPr>
        <p:spPr>
          <a:xfrm>
            <a:off x="9423400" y="8394352"/>
            <a:ext cx="727224" cy="493317"/>
          </a:xfrm>
          <a:prstGeom prst="rect">
            <a:avLst/>
          </a:prstGeom>
          <a:solidFill>
            <a:srgbClr val="629998"/>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91" name="Retângulo"/>
          <p:cNvSpPr/>
          <p:nvPr/>
        </p:nvSpPr>
        <p:spPr>
          <a:xfrm>
            <a:off x="9550400" y="8521352"/>
            <a:ext cx="727224" cy="493317"/>
          </a:xfrm>
          <a:prstGeom prst="rect">
            <a:avLst/>
          </a:prstGeom>
          <a:solidFill>
            <a:srgbClr val="629998"/>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92" name="Retângulo"/>
          <p:cNvSpPr/>
          <p:nvPr/>
        </p:nvSpPr>
        <p:spPr>
          <a:xfrm>
            <a:off x="10250143" y="7632352"/>
            <a:ext cx="727225" cy="493317"/>
          </a:xfrm>
          <a:prstGeom prst="rect">
            <a:avLst/>
          </a:prstGeom>
          <a:solidFill>
            <a:schemeClr val="accent1">
              <a:hueOff val="-84091"/>
              <a:satOff val="15316"/>
              <a:lumOff val="24313"/>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93" name="Retângulo"/>
          <p:cNvSpPr/>
          <p:nvPr/>
        </p:nvSpPr>
        <p:spPr>
          <a:xfrm>
            <a:off x="10377143" y="7759352"/>
            <a:ext cx="727225" cy="493317"/>
          </a:xfrm>
          <a:prstGeom prst="rect">
            <a:avLst/>
          </a:prstGeom>
          <a:solidFill>
            <a:schemeClr val="accent1">
              <a:hueOff val="-84091"/>
              <a:satOff val="15316"/>
              <a:lumOff val="24313"/>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94" name="Retângulo"/>
          <p:cNvSpPr/>
          <p:nvPr/>
        </p:nvSpPr>
        <p:spPr>
          <a:xfrm>
            <a:off x="10504143" y="7886352"/>
            <a:ext cx="727225" cy="493317"/>
          </a:xfrm>
          <a:prstGeom prst="rect">
            <a:avLst/>
          </a:prstGeom>
          <a:solidFill>
            <a:schemeClr val="accent1">
              <a:hueOff val="-84091"/>
              <a:satOff val="15316"/>
              <a:lumOff val="24313"/>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95" name="Retângulo"/>
          <p:cNvSpPr/>
          <p:nvPr/>
        </p:nvSpPr>
        <p:spPr>
          <a:xfrm>
            <a:off x="10631143" y="8013352"/>
            <a:ext cx="727225" cy="493317"/>
          </a:xfrm>
          <a:prstGeom prst="rect">
            <a:avLst/>
          </a:prstGeom>
          <a:solidFill>
            <a:schemeClr val="accent1">
              <a:hueOff val="-84091"/>
              <a:satOff val="15316"/>
              <a:lumOff val="24313"/>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96" name="Retângulo"/>
          <p:cNvSpPr/>
          <p:nvPr/>
        </p:nvSpPr>
        <p:spPr>
          <a:xfrm>
            <a:off x="11711886" y="7632352"/>
            <a:ext cx="727225" cy="493317"/>
          </a:xfrm>
          <a:prstGeom prst="rect">
            <a:avLst/>
          </a:prstGeom>
          <a:solidFill>
            <a:schemeClr val="accent1">
              <a:hueOff val="-84091"/>
              <a:satOff val="15316"/>
              <a:lumOff val="24313"/>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97" name="Retângulo"/>
          <p:cNvSpPr/>
          <p:nvPr/>
        </p:nvSpPr>
        <p:spPr>
          <a:xfrm>
            <a:off x="11838886" y="7759352"/>
            <a:ext cx="727225" cy="493317"/>
          </a:xfrm>
          <a:prstGeom prst="rect">
            <a:avLst/>
          </a:prstGeom>
          <a:solidFill>
            <a:schemeClr val="accent1">
              <a:hueOff val="-84091"/>
              <a:satOff val="15316"/>
              <a:lumOff val="24313"/>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98" name="Retângulo"/>
          <p:cNvSpPr/>
          <p:nvPr/>
        </p:nvSpPr>
        <p:spPr>
          <a:xfrm>
            <a:off x="11965886" y="7886352"/>
            <a:ext cx="727225" cy="493317"/>
          </a:xfrm>
          <a:prstGeom prst="rect">
            <a:avLst/>
          </a:prstGeom>
          <a:solidFill>
            <a:schemeClr val="accent1">
              <a:hueOff val="-84091"/>
              <a:satOff val="15316"/>
              <a:lumOff val="24313"/>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599" name="Retângulo"/>
          <p:cNvSpPr/>
          <p:nvPr/>
        </p:nvSpPr>
        <p:spPr>
          <a:xfrm>
            <a:off x="12092886" y="8013352"/>
            <a:ext cx="727225" cy="493317"/>
          </a:xfrm>
          <a:prstGeom prst="rect">
            <a:avLst/>
          </a:prstGeom>
          <a:solidFill>
            <a:schemeClr val="accent1">
              <a:hueOff val="-84091"/>
              <a:satOff val="15316"/>
              <a:lumOff val="24313"/>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600" name="Linha"/>
          <p:cNvSpPr/>
          <p:nvPr/>
        </p:nvSpPr>
        <p:spPr>
          <a:xfrm>
            <a:off x="9534149" y="7784926"/>
            <a:ext cx="676504" cy="1"/>
          </a:xfrm>
          <a:prstGeom prst="line">
            <a:avLst/>
          </a:prstGeom>
          <a:ln w="25400">
            <a:solidFill>
              <a:srgbClr val="000000"/>
            </a:solidFill>
            <a:miter lim="400000"/>
            <a:tailEnd type="triangle"/>
          </a:ln>
        </p:spPr>
        <p:txBody>
          <a:bodyPr lIns="50800" tIns="50800" rIns="50800" bIns="50800" anchor="ctr"/>
          <a:lstStyle/>
          <a:p>
            <a:pPr algn="ctr">
              <a:lnSpc>
                <a:spcPct val="80000"/>
              </a:lnSpc>
              <a:spcBef>
                <a:spcPts val="0"/>
              </a:spcBef>
              <a:defRPr cap="all" sz="2800">
                <a:latin typeface="DIN Condensed Bold"/>
                <a:ea typeface="DIN Condensed Bold"/>
                <a:cs typeface="DIN Condensed Bold"/>
                <a:sym typeface="DIN Condensed Bold"/>
              </a:defRPr>
            </a:pPr>
          </a:p>
        </p:txBody>
      </p:sp>
      <p:sp>
        <p:nvSpPr>
          <p:cNvPr id="601" name="Linha"/>
          <p:cNvSpPr/>
          <p:nvPr/>
        </p:nvSpPr>
        <p:spPr>
          <a:xfrm>
            <a:off x="11133375" y="7782386"/>
            <a:ext cx="549505" cy="1"/>
          </a:xfrm>
          <a:prstGeom prst="line">
            <a:avLst/>
          </a:prstGeom>
          <a:ln w="25400">
            <a:solidFill>
              <a:srgbClr val="000000"/>
            </a:solidFill>
            <a:miter lim="400000"/>
            <a:tailEnd type="triangle"/>
          </a:ln>
        </p:spPr>
        <p:txBody>
          <a:bodyPr lIns="50800" tIns="50800" rIns="50800" bIns="50800" anchor="ctr"/>
          <a:lstStyle/>
          <a:p>
            <a:pPr algn="ctr">
              <a:lnSpc>
                <a:spcPct val="80000"/>
              </a:lnSpc>
              <a:spcBef>
                <a:spcPts val="0"/>
              </a:spcBef>
              <a:defRPr cap="all" sz="2800">
                <a:latin typeface="DIN Condensed Bold"/>
                <a:ea typeface="DIN Condensed Bold"/>
                <a:cs typeface="DIN Condensed Bold"/>
                <a:sym typeface="DIN Condensed Bold"/>
              </a:defRPr>
            </a:pPr>
          </a:p>
        </p:txBody>
      </p:sp>
      <p:sp>
        <p:nvSpPr>
          <p:cNvPr id="602" name="Table"/>
          <p:cNvSpPr txBox="1"/>
          <p:nvPr/>
        </p:nvSpPr>
        <p:spPr>
          <a:xfrm>
            <a:off x="8648700" y="7334076"/>
            <a:ext cx="676504"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700">
                <a:solidFill>
                  <a:srgbClr val="000000"/>
                </a:solidFill>
                <a:latin typeface="Avenir Next Regular"/>
                <a:ea typeface="Avenir Next Regular"/>
                <a:cs typeface="Avenir Next Regular"/>
                <a:sym typeface="Avenir Next Regular"/>
              </a:defRPr>
            </a:lvl1pPr>
          </a:lstStyle>
          <a:p>
            <a:pPr/>
            <a:r>
              <a:t>Table</a:t>
            </a:r>
          </a:p>
        </p:txBody>
      </p:sp>
      <p:sp>
        <p:nvSpPr>
          <p:cNvPr id="603" name="Result"/>
          <p:cNvSpPr txBox="1"/>
          <p:nvPr/>
        </p:nvSpPr>
        <p:spPr>
          <a:xfrm>
            <a:off x="11694174" y="7334076"/>
            <a:ext cx="762649"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700">
                <a:solidFill>
                  <a:srgbClr val="000000"/>
                </a:solidFill>
                <a:latin typeface="Avenir Next Regular"/>
                <a:ea typeface="Avenir Next Regular"/>
                <a:cs typeface="Avenir Next Regular"/>
                <a:sym typeface="Avenir Next Regular"/>
              </a:defRPr>
            </a:lvl1pPr>
          </a:lstStyle>
          <a:p>
            <a:pPr/>
            <a:r>
              <a:t>Result</a:t>
            </a:r>
          </a:p>
        </p:txBody>
      </p:sp>
      <p:sp>
        <p:nvSpPr>
          <p:cNvPr id="604" name="Column-at-a-Time"/>
          <p:cNvSpPr txBox="1"/>
          <p:nvPr/>
        </p:nvSpPr>
        <p:spPr>
          <a:xfrm>
            <a:off x="4311364" y="6730999"/>
            <a:ext cx="3149347"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800">
                <a:solidFill>
                  <a:srgbClr val="000000"/>
                </a:solidFill>
                <a:latin typeface="Avenir Next Regular"/>
                <a:ea typeface="Avenir Next Regular"/>
                <a:cs typeface="Avenir Next Regular"/>
                <a:sym typeface="Avenir Next Regular"/>
              </a:defRPr>
            </a:lvl1pPr>
          </a:lstStyle>
          <a:p>
            <a:pPr/>
            <a:r>
              <a:t>Column-at-a-Time</a:t>
            </a:r>
          </a:p>
        </p:txBody>
      </p:sp>
      <p:sp>
        <p:nvSpPr>
          <p:cNvPr id="605" name="Retângulo"/>
          <p:cNvSpPr/>
          <p:nvPr/>
        </p:nvSpPr>
        <p:spPr>
          <a:xfrm>
            <a:off x="4122962" y="7632352"/>
            <a:ext cx="727225"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606" name="Retângulo"/>
          <p:cNvSpPr/>
          <p:nvPr/>
        </p:nvSpPr>
        <p:spPr>
          <a:xfrm>
            <a:off x="4249962" y="7759352"/>
            <a:ext cx="727225"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607" name="Retângulo"/>
          <p:cNvSpPr/>
          <p:nvPr/>
        </p:nvSpPr>
        <p:spPr>
          <a:xfrm>
            <a:off x="4376962" y="7886352"/>
            <a:ext cx="727225"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608" name="Retângulo"/>
          <p:cNvSpPr/>
          <p:nvPr/>
        </p:nvSpPr>
        <p:spPr>
          <a:xfrm>
            <a:off x="4503962" y="8013352"/>
            <a:ext cx="727225"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609" name="Retângulo"/>
          <p:cNvSpPr/>
          <p:nvPr/>
        </p:nvSpPr>
        <p:spPr>
          <a:xfrm>
            <a:off x="5711706" y="7632352"/>
            <a:ext cx="727224"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610" name="Retângulo"/>
          <p:cNvSpPr/>
          <p:nvPr/>
        </p:nvSpPr>
        <p:spPr>
          <a:xfrm>
            <a:off x="5838706" y="7759352"/>
            <a:ext cx="727224"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611" name="Retângulo"/>
          <p:cNvSpPr/>
          <p:nvPr/>
        </p:nvSpPr>
        <p:spPr>
          <a:xfrm>
            <a:off x="5965706" y="7886352"/>
            <a:ext cx="727224"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612" name="Retângulo"/>
          <p:cNvSpPr/>
          <p:nvPr/>
        </p:nvSpPr>
        <p:spPr>
          <a:xfrm>
            <a:off x="6092706" y="8013352"/>
            <a:ext cx="727224"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613" name="Retângulo"/>
          <p:cNvSpPr/>
          <p:nvPr/>
        </p:nvSpPr>
        <p:spPr>
          <a:xfrm>
            <a:off x="7173448" y="7632352"/>
            <a:ext cx="727225"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614" name="Retângulo"/>
          <p:cNvSpPr/>
          <p:nvPr/>
        </p:nvSpPr>
        <p:spPr>
          <a:xfrm>
            <a:off x="7300448" y="7759352"/>
            <a:ext cx="727225"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615" name="Retângulo"/>
          <p:cNvSpPr/>
          <p:nvPr/>
        </p:nvSpPr>
        <p:spPr>
          <a:xfrm>
            <a:off x="7427448" y="7886352"/>
            <a:ext cx="727225"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616" name="Retângulo"/>
          <p:cNvSpPr/>
          <p:nvPr/>
        </p:nvSpPr>
        <p:spPr>
          <a:xfrm>
            <a:off x="7554448" y="8013352"/>
            <a:ext cx="727225"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617" name="Linha"/>
          <p:cNvSpPr/>
          <p:nvPr/>
        </p:nvSpPr>
        <p:spPr>
          <a:xfrm>
            <a:off x="4995711" y="7784926"/>
            <a:ext cx="676505" cy="1"/>
          </a:xfrm>
          <a:prstGeom prst="line">
            <a:avLst/>
          </a:prstGeom>
          <a:ln w="25400">
            <a:solidFill>
              <a:srgbClr val="000000"/>
            </a:solidFill>
            <a:miter lim="400000"/>
            <a:tailEnd type="triangle"/>
          </a:ln>
        </p:spPr>
        <p:txBody>
          <a:bodyPr lIns="50800" tIns="50800" rIns="50800" bIns="50800" anchor="ctr"/>
          <a:lstStyle/>
          <a:p>
            <a:pPr algn="ctr">
              <a:lnSpc>
                <a:spcPct val="80000"/>
              </a:lnSpc>
              <a:spcBef>
                <a:spcPts val="0"/>
              </a:spcBef>
              <a:defRPr cap="all" sz="2800">
                <a:latin typeface="DIN Condensed Bold"/>
                <a:ea typeface="DIN Condensed Bold"/>
                <a:cs typeface="DIN Condensed Bold"/>
                <a:sym typeface="DIN Condensed Bold"/>
              </a:defRPr>
            </a:pPr>
          </a:p>
        </p:txBody>
      </p:sp>
      <p:sp>
        <p:nvSpPr>
          <p:cNvPr id="618" name="Linha"/>
          <p:cNvSpPr/>
          <p:nvPr/>
        </p:nvSpPr>
        <p:spPr>
          <a:xfrm>
            <a:off x="6594937" y="7782386"/>
            <a:ext cx="549505" cy="1"/>
          </a:xfrm>
          <a:prstGeom prst="line">
            <a:avLst/>
          </a:prstGeom>
          <a:ln w="25400">
            <a:solidFill>
              <a:srgbClr val="000000"/>
            </a:solidFill>
            <a:miter lim="400000"/>
            <a:tailEnd type="triangle"/>
          </a:ln>
        </p:spPr>
        <p:txBody>
          <a:bodyPr lIns="50800" tIns="50800" rIns="50800" bIns="50800" anchor="ctr"/>
          <a:lstStyle/>
          <a:p>
            <a:pPr algn="ctr">
              <a:lnSpc>
                <a:spcPct val="80000"/>
              </a:lnSpc>
              <a:spcBef>
                <a:spcPts val="0"/>
              </a:spcBef>
              <a:defRPr cap="all" sz="2800">
                <a:latin typeface="DIN Condensed Bold"/>
                <a:ea typeface="DIN Condensed Bold"/>
                <a:cs typeface="DIN Condensed Bold"/>
                <a:sym typeface="DIN Condensed Bold"/>
              </a:defRPr>
            </a:pPr>
          </a:p>
        </p:txBody>
      </p:sp>
      <p:sp>
        <p:nvSpPr>
          <p:cNvPr id="619" name="Table"/>
          <p:cNvSpPr txBox="1"/>
          <p:nvPr/>
        </p:nvSpPr>
        <p:spPr>
          <a:xfrm>
            <a:off x="4110262" y="7334076"/>
            <a:ext cx="676505"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700">
                <a:solidFill>
                  <a:srgbClr val="000000"/>
                </a:solidFill>
                <a:latin typeface="Avenir Next Regular"/>
                <a:ea typeface="Avenir Next Regular"/>
                <a:cs typeface="Avenir Next Regular"/>
                <a:sym typeface="Avenir Next Regular"/>
              </a:defRPr>
            </a:lvl1pPr>
          </a:lstStyle>
          <a:p>
            <a:pPr/>
            <a:r>
              <a:t>Table</a:t>
            </a:r>
          </a:p>
        </p:txBody>
      </p:sp>
      <p:sp>
        <p:nvSpPr>
          <p:cNvPr id="620" name="Result"/>
          <p:cNvSpPr txBox="1"/>
          <p:nvPr/>
        </p:nvSpPr>
        <p:spPr>
          <a:xfrm>
            <a:off x="7155736" y="7334076"/>
            <a:ext cx="762649"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700">
                <a:solidFill>
                  <a:srgbClr val="000000"/>
                </a:solidFill>
                <a:latin typeface="Avenir Next Regular"/>
                <a:ea typeface="Avenir Next Regular"/>
                <a:cs typeface="Avenir Next Regular"/>
                <a:sym typeface="Avenir Next Regular"/>
              </a:defRPr>
            </a:lvl1pPr>
          </a:lstStyle>
          <a:p>
            <a:pPr/>
            <a:r>
              <a:t>Result</a:t>
            </a:r>
          </a:p>
        </p:txBody>
      </p:sp>
      <p:sp>
        <p:nvSpPr>
          <p:cNvPr id="621" name="Retângulo"/>
          <p:cNvSpPr/>
          <p:nvPr/>
        </p:nvSpPr>
        <p:spPr>
          <a:xfrm>
            <a:off x="4630962" y="8140352"/>
            <a:ext cx="727225"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622" name="Retângulo"/>
          <p:cNvSpPr/>
          <p:nvPr/>
        </p:nvSpPr>
        <p:spPr>
          <a:xfrm>
            <a:off x="4757962" y="8267352"/>
            <a:ext cx="727225"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623" name="Retângulo"/>
          <p:cNvSpPr/>
          <p:nvPr/>
        </p:nvSpPr>
        <p:spPr>
          <a:xfrm>
            <a:off x="4884962" y="8394352"/>
            <a:ext cx="727225"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624" name="Retângulo"/>
          <p:cNvSpPr/>
          <p:nvPr/>
        </p:nvSpPr>
        <p:spPr>
          <a:xfrm>
            <a:off x="5011962" y="8521352"/>
            <a:ext cx="727225"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625" name="Retângulo"/>
          <p:cNvSpPr/>
          <p:nvPr/>
        </p:nvSpPr>
        <p:spPr>
          <a:xfrm>
            <a:off x="6219706" y="8140352"/>
            <a:ext cx="727224"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626" name="Retângulo"/>
          <p:cNvSpPr/>
          <p:nvPr/>
        </p:nvSpPr>
        <p:spPr>
          <a:xfrm>
            <a:off x="6346706" y="8267352"/>
            <a:ext cx="727224"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627" name="Retângulo"/>
          <p:cNvSpPr/>
          <p:nvPr/>
        </p:nvSpPr>
        <p:spPr>
          <a:xfrm>
            <a:off x="6473706" y="8394352"/>
            <a:ext cx="727224"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628" name="Retângulo"/>
          <p:cNvSpPr/>
          <p:nvPr/>
        </p:nvSpPr>
        <p:spPr>
          <a:xfrm>
            <a:off x="6600705" y="8521352"/>
            <a:ext cx="727225"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629" name="Retângulo"/>
          <p:cNvSpPr/>
          <p:nvPr/>
        </p:nvSpPr>
        <p:spPr>
          <a:xfrm>
            <a:off x="7681448" y="8140352"/>
            <a:ext cx="727225"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630" name="Retângulo"/>
          <p:cNvSpPr/>
          <p:nvPr/>
        </p:nvSpPr>
        <p:spPr>
          <a:xfrm>
            <a:off x="7808448" y="8267352"/>
            <a:ext cx="727225"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631" name="Retângulo"/>
          <p:cNvSpPr/>
          <p:nvPr/>
        </p:nvSpPr>
        <p:spPr>
          <a:xfrm>
            <a:off x="7935448" y="8394352"/>
            <a:ext cx="727225"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
        <p:nvSpPr>
          <p:cNvPr id="632" name="Retângulo"/>
          <p:cNvSpPr/>
          <p:nvPr/>
        </p:nvSpPr>
        <p:spPr>
          <a:xfrm>
            <a:off x="8062448" y="8521352"/>
            <a:ext cx="727225" cy="493317"/>
          </a:xfrm>
          <a:prstGeom prst="rect">
            <a:avLst/>
          </a:prstGeom>
          <a:solidFill>
            <a:schemeClr val="accent5">
              <a:hueOff val="343847"/>
              <a:satOff val="6318"/>
              <a:lumOff val="8159"/>
            </a:schemeClr>
          </a:solidFill>
          <a:ln w="25400">
            <a:solidFill>
              <a:srgbClr val="000000"/>
            </a:solidFill>
            <a:miter lim="400000"/>
          </a:ln>
        </p:spPr>
        <p:txBody>
          <a:bodyPr lIns="50800" tIns="50800" rIns="50800" bIns="50800" anchor="ctr"/>
          <a:lstStyle/>
          <a:p>
            <a:pPr algn="ctr">
              <a:lnSpc>
                <a:spcPct val="80000"/>
              </a:lnSpc>
              <a:spcBef>
                <a:spcPts val="0"/>
              </a:spcBef>
              <a:defRPr cap="all" sz="2800">
                <a:solidFill>
                  <a:srgbClr val="629998"/>
                </a:solidFill>
                <a:latin typeface="DIN Condensed Bold"/>
                <a:ea typeface="DIN Condensed Bold"/>
                <a:cs typeface="DIN Condensed Bold"/>
                <a:sym typeface="DIN Condensed Bold"/>
              </a:defRPr>
            </a:pP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6" name="cpu core"/>
          <p:cNvSpPr/>
          <p:nvPr/>
        </p:nvSpPr>
        <p:spPr>
          <a:xfrm>
            <a:off x="8575845" y="1975438"/>
            <a:ext cx="2233250" cy="2104693"/>
          </a:xfrm>
          <a:prstGeom prst="rect">
            <a:avLst/>
          </a:prstGeom>
          <a:solidFill>
            <a:schemeClr val="accent4"/>
          </a:solidFill>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cap="all" sz="2800">
                <a:solidFill>
                  <a:srgbClr val="FFFFFF"/>
                </a:solidFill>
                <a:latin typeface="DIN Condensed Bold"/>
                <a:ea typeface="DIN Condensed Bold"/>
                <a:cs typeface="DIN Condensed Bold"/>
                <a:sym typeface="DIN Condensed Bold"/>
              </a:defRPr>
            </a:lvl1pPr>
          </a:lstStyle>
          <a:p>
            <a:pPr/>
            <a:r>
              <a:t>cpu core</a:t>
            </a:r>
          </a:p>
        </p:txBody>
      </p:sp>
      <p:sp>
        <p:nvSpPr>
          <p:cNvPr id="637" name="Query Execution"/>
          <p:cNvSpPr txBox="1"/>
          <p:nvPr>
            <p:ph type="title"/>
          </p:nvPr>
        </p:nvSpPr>
        <p:spPr>
          <a:xfrm>
            <a:off x="2540000" y="315168"/>
            <a:ext cx="10142935" cy="723901"/>
          </a:xfrm>
          <a:prstGeom prst="rect">
            <a:avLst/>
          </a:prstGeom>
        </p:spPr>
        <p:txBody>
          <a:bodyPr/>
          <a:lstStyle>
            <a:lvl1pPr defTabSz="391414">
              <a:spcBef>
                <a:spcPts val="1800"/>
              </a:spcBef>
              <a:defRPr sz="4020"/>
            </a:lvl1pPr>
          </a:lstStyle>
          <a:p>
            <a:pPr/>
            <a:r>
              <a:t>Query Execution</a:t>
            </a:r>
          </a:p>
        </p:txBody>
      </p:sp>
      <p:sp>
        <p:nvSpPr>
          <p:cNvPr id="638" name="Main Memory (16GB-2TB) latency: 100ns"/>
          <p:cNvSpPr/>
          <p:nvPr/>
        </p:nvSpPr>
        <p:spPr>
          <a:xfrm>
            <a:off x="6607346" y="6845300"/>
            <a:ext cx="6170250" cy="1555552"/>
          </a:xfrm>
          <a:prstGeom prst="rect">
            <a:avLst/>
          </a:prstGeom>
          <a:solidFill>
            <a:schemeClr val="accent1"/>
          </a:solidFill>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p>
            <a:pPr algn="ctr">
              <a:lnSpc>
                <a:spcPct val="80000"/>
              </a:lnSpc>
              <a:spcBef>
                <a:spcPts val="0"/>
              </a:spcBef>
              <a:defRPr cap="all" sz="2800">
                <a:solidFill>
                  <a:srgbClr val="FFFFFF"/>
                </a:solidFill>
                <a:latin typeface="DIN Condensed Bold"/>
                <a:ea typeface="DIN Condensed Bold"/>
                <a:cs typeface="DIN Condensed Bold"/>
                <a:sym typeface="DIN Condensed Bold"/>
              </a:defRPr>
            </a:pPr>
            <a:r>
              <a:t>Main Memory (16GB-2TB)</a:t>
            </a:r>
            <a:br/>
            <a:r>
              <a:t>latency: 100ns</a:t>
            </a:r>
          </a:p>
        </p:txBody>
      </p:sp>
      <p:sp>
        <p:nvSpPr>
          <p:cNvPr id="639" name="l3 cache (20MB)…"/>
          <p:cNvSpPr/>
          <p:nvPr/>
        </p:nvSpPr>
        <p:spPr>
          <a:xfrm>
            <a:off x="7331246" y="5549900"/>
            <a:ext cx="4630424" cy="1011040"/>
          </a:xfrm>
          <a:prstGeom prst="rect">
            <a:avLst/>
          </a:prstGeom>
          <a:solidFill>
            <a:schemeClr val="accent3"/>
          </a:solidFill>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p>
            <a:pPr algn="ctr">
              <a:lnSpc>
                <a:spcPct val="80000"/>
              </a:lnSpc>
              <a:spcBef>
                <a:spcPts val="0"/>
              </a:spcBef>
              <a:defRPr cap="all" sz="2800">
                <a:solidFill>
                  <a:srgbClr val="FFFFFF"/>
                </a:solidFill>
                <a:latin typeface="DIN Condensed Bold"/>
                <a:ea typeface="DIN Condensed Bold"/>
                <a:cs typeface="DIN Condensed Bold"/>
                <a:sym typeface="DIN Condensed Bold"/>
              </a:defRPr>
            </a:pPr>
            <a:r>
              <a:t>l3 cache (20MB)</a:t>
            </a:r>
          </a:p>
          <a:p>
            <a:pPr algn="ctr">
              <a:lnSpc>
                <a:spcPct val="80000"/>
              </a:lnSpc>
              <a:spcBef>
                <a:spcPts val="0"/>
              </a:spcBef>
              <a:defRPr cap="all" sz="2800">
                <a:solidFill>
                  <a:srgbClr val="FFFFFF"/>
                </a:solidFill>
                <a:latin typeface="DIN Condensed Bold"/>
                <a:ea typeface="DIN Condensed Bold"/>
                <a:cs typeface="DIN Condensed Bold"/>
                <a:sym typeface="DIN Condensed Bold"/>
              </a:defRPr>
            </a:pPr>
            <a:r>
              <a:t>latency: 20ns</a:t>
            </a:r>
          </a:p>
        </p:txBody>
      </p:sp>
      <p:sp>
        <p:nvSpPr>
          <p:cNvPr id="640" name="l2 cache (256KB)…"/>
          <p:cNvSpPr/>
          <p:nvPr/>
        </p:nvSpPr>
        <p:spPr>
          <a:xfrm>
            <a:off x="7991645" y="4364490"/>
            <a:ext cx="3309625" cy="901049"/>
          </a:xfrm>
          <a:prstGeom prst="rect">
            <a:avLst/>
          </a:prstGeom>
          <a:solidFill>
            <a:schemeClr val="accent5"/>
          </a:solidFill>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p>
            <a:pPr algn="ctr">
              <a:lnSpc>
                <a:spcPct val="80000"/>
              </a:lnSpc>
              <a:spcBef>
                <a:spcPts val="0"/>
              </a:spcBef>
              <a:defRPr cap="all" sz="2800">
                <a:solidFill>
                  <a:srgbClr val="FFFFFF"/>
                </a:solidFill>
                <a:latin typeface="DIN Condensed Bold"/>
                <a:ea typeface="DIN Condensed Bold"/>
                <a:cs typeface="DIN Condensed Bold"/>
                <a:sym typeface="DIN Condensed Bold"/>
              </a:defRPr>
            </a:pPr>
            <a:r>
              <a:t>l2 cache (256KB)</a:t>
            </a:r>
          </a:p>
          <a:p>
            <a:pPr algn="ctr">
              <a:lnSpc>
                <a:spcPct val="80000"/>
              </a:lnSpc>
              <a:spcBef>
                <a:spcPts val="0"/>
              </a:spcBef>
              <a:defRPr cap="all" sz="2800">
                <a:solidFill>
                  <a:srgbClr val="FFFFFF"/>
                </a:solidFill>
                <a:latin typeface="DIN Condensed Bold"/>
                <a:ea typeface="DIN Condensed Bold"/>
                <a:cs typeface="DIN Condensed Bold"/>
                <a:sym typeface="DIN Condensed Bold"/>
              </a:defRPr>
            </a:pPr>
            <a:r>
              <a:t>latency: 5ns</a:t>
            </a:r>
          </a:p>
        </p:txBody>
      </p:sp>
      <p:sp>
        <p:nvSpPr>
          <p:cNvPr id="641" name="l1 cache (32KB)…"/>
          <p:cNvSpPr/>
          <p:nvPr/>
        </p:nvSpPr>
        <p:spPr>
          <a:xfrm>
            <a:off x="8573429" y="3259591"/>
            <a:ext cx="2238084" cy="820540"/>
          </a:xfrm>
          <a:prstGeom prst="rect">
            <a:avLst/>
          </a:prstGeom>
          <a:solidFill>
            <a:schemeClr val="accent2"/>
          </a:solidFill>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p>
            <a:pPr algn="ctr">
              <a:lnSpc>
                <a:spcPct val="80000"/>
              </a:lnSpc>
              <a:spcBef>
                <a:spcPts val="0"/>
              </a:spcBef>
              <a:defRPr cap="all" sz="2800">
                <a:solidFill>
                  <a:srgbClr val="FFFFFF"/>
                </a:solidFill>
                <a:latin typeface="DIN Condensed Bold"/>
                <a:ea typeface="DIN Condensed Bold"/>
                <a:cs typeface="DIN Condensed Bold"/>
                <a:sym typeface="DIN Condensed Bold"/>
              </a:defRPr>
            </a:pPr>
            <a:r>
              <a:t>l1 cache (32KB)</a:t>
            </a:r>
          </a:p>
          <a:p>
            <a:pPr algn="ctr">
              <a:lnSpc>
                <a:spcPct val="80000"/>
              </a:lnSpc>
              <a:spcBef>
                <a:spcPts val="0"/>
              </a:spcBef>
              <a:defRPr cap="all" sz="2800">
                <a:solidFill>
                  <a:srgbClr val="FFFFFF"/>
                </a:solidFill>
                <a:latin typeface="DIN Condensed Bold"/>
                <a:ea typeface="DIN Condensed Bold"/>
                <a:cs typeface="DIN Condensed Bold"/>
                <a:sym typeface="DIN Condensed Bold"/>
              </a:defRPr>
            </a:pPr>
            <a:r>
              <a:t>latency: 1ns</a:t>
            </a:r>
          </a:p>
        </p:txBody>
      </p:sp>
      <p:sp>
        <p:nvSpPr>
          <p:cNvPr id="642" name="Vectorized Processing…"/>
          <p:cNvSpPr txBox="1"/>
          <p:nvPr>
            <p:ph type="body" sz="half" idx="1"/>
          </p:nvPr>
        </p:nvSpPr>
        <p:spPr>
          <a:xfrm>
            <a:off x="406400" y="1911548"/>
            <a:ext cx="7900988" cy="4315293"/>
          </a:xfrm>
          <a:prstGeom prst="rect">
            <a:avLst/>
          </a:prstGeom>
        </p:spPr>
        <p:txBody>
          <a:bodyPr/>
          <a:lstStyle/>
          <a:p>
            <a:pPr>
              <a:defRPr b="1"/>
            </a:pPr>
            <a:r>
              <a:t>Vectorized Processing</a:t>
            </a:r>
          </a:p>
          <a:p>
            <a:pPr/>
            <a:r>
              <a:t>Intermediates fit in L3 cache</a:t>
            </a:r>
          </a:p>
          <a:p>
            <a:pPr>
              <a:defRPr b="1"/>
            </a:pPr>
          </a:p>
          <a:p>
            <a:pPr>
              <a:defRPr b="1"/>
            </a:pPr>
            <a:r>
              <a:t>Column-at-a-Time</a:t>
            </a:r>
          </a:p>
          <a:p>
            <a:pPr/>
            <a:r>
              <a:t>Intermediates go to memory</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6" name="cpu core"/>
          <p:cNvSpPr/>
          <p:nvPr/>
        </p:nvSpPr>
        <p:spPr>
          <a:xfrm>
            <a:off x="5385774" y="1841302"/>
            <a:ext cx="2233250" cy="2104693"/>
          </a:xfrm>
          <a:prstGeom prst="rect">
            <a:avLst/>
          </a:prstGeom>
          <a:solidFill>
            <a:schemeClr val="accent4"/>
          </a:solidFill>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cap="all" sz="2800">
                <a:solidFill>
                  <a:srgbClr val="FFFFFF"/>
                </a:solidFill>
                <a:latin typeface="DIN Condensed Bold"/>
                <a:ea typeface="DIN Condensed Bold"/>
                <a:cs typeface="DIN Condensed Bold"/>
                <a:sym typeface="DIN Condensed Bold"/>
              </a:defRPr>
            </a:lvl1pPr>
          </a:lstStyle>
          <a:p>
            <a:pPr/>
            <a:r>
              <a:t>cpu core</a:t>
            </a:r>
          </a:p>
        </p:txBody>
      </p:sp>
      <p:sp>
        <p:nvSpPr>
          <p:cNvPr id="647" name="Query Execution"/>
          <p:cNvSpPr txBox="1"/>
          <p:nvPr>
            <p:ph type="title"/>
          </p:nvPr>
        </p:nvSpPr>
        <p:spPr>
          <a:xfrm>
            <a:off x="2540000" y="315168"/>
            <a:ext cx="10142935" cy="723901"/>
          </a:xfrm>
          <a:prstGeom prst="rect">
            <a:avLst/>
          </a:prstGeom>
        </p:spPr>
        <p:txBody>
          <a:bodyPr/>
          <a:lstStyle>
            <a:lvl1pPr defTabSz="391414">
              <a:spcBef>
                <a:spcPts val="1800"/>
              </a:spcBef>
              <a:defRPr sz="4020"/>
            </a:lvl1pPr>
          </a:lstStyle>
          <a:p>
            <a:pPr/>
            <a:r>
              <a:t>Query Execution</a:t>
            </a:r>
          </a:p>
        </p:txBody>
      </p:sp>
      <p:sp>
        <p:nvSpPr>
          <p:cNvPr id="648" name="Main Memory (16GB-2TB) latency: 100ns"/>
          <p:cNvSpPr/>
          <p:nvPr/>
        </p:nvSpPr>
        <p:spPr>
          <a:xfrm>
            <a:off x="3417275" y="6711164"/>
            <a:ext cx="6170250" cy="1555552"/>
          </a:xfrm>
          <a:prstGeom prst="rect">
            <a:avLst/>
          </a:prstGeom>
          <a:solidFill>
            <a:schemeClr val="accent1"/>
          </a:solidFill>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p>
            <a:pPr algn="ctr">
              <a:lnSpc>
                <a:spcPct val="80000"/>
              </a:lnSpc>
              <a:spcBef>
                <a:spcPts val="0"/>
              </a:spcBef>
              <a:defRPr cap="all" sz="2800">
                <a:solidFill>
                  <a:srgbClr val="FFFFFF"/>
                </a:solidFill>
                <a:latin typeface="DIN Condensed Bold"/>
                <a:ea typeface="DIN Condensed Bold"/>
                <a:cs typeface="DIN Condensed Bold"/>
                <a:sym typeface="DIN Condensed Bold"/>
              </a:defRPr>
            </a:pPr>
            <a:r>
              <a:t>Main Memory (16GB-2TB)</a:t>
            </a:r>
            <a:br/>
            <a:r>
              <a:t>latency: 100ns</a:t>
            </a:r>
          </a:p>
        </p:txBody>
      </p:sp>
      <p:sp>
        <p:nvSpPr>
          <p:cNvPr id="649" name="l3 cache (20MB)…"/>
          <p:cNvSpPr/>
          <p:nvPr/>
        </p:nvSpPr>
        <p:spPr>
          <a:xfrm>
            <a:off x="4141175" y="5415764"/>
            <a:ext cx="4630425" cy="1011040"/>
          </a:xfrm>
          <a:prstGeom prst="rect">
            <a:avLst/>
          </a:prstGeom>
          <a:solidFill>
            <a:schemeClr val="accent3"/>
          </a:solidFill>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p>
            <a:pPr algn="ctr">
              <a:lnSpc>
                <a:spcPct val="80000"/>
              </a:lnSpc>
              <a:spcBef>
                <a:spcPts val="0"/>
              </a:spcBef>
              <a:defRPr cap="all" sz="2800">
                <a:solidFill>
                  <a:srgbClr val="FFFFFF"/>
                </a:solidFill>
                <a:latin typeface="DIN Condensed Bold"/>
                <a:ea typeface="DIN Condensed Bold"/>
                <a:cs typeface="DIN Condensed Bold"/>
                <a:sym typeface="DIN Condensed Bold"/>
              </a:defRPr>
            </a:pPr>
            <a:r>
              <a:t>l3 cache (20MB)</a:t>
            </a:r>
          </a:p>
          <a:p>
            <a:pPr algn="ctr">
              <a:lnSpc>
                <a:spcPct val="80000"/>
              </a:lnSpc>
              <a:spcBef>
                <a:spcPts val="0"/>
              </a:spcBef>
              <a:defRPr cap="all" sz="2800">
                <a:solidFill>
                  <a:srgbClr val="FFFFFF"/>
                </a:solidFill>
                <a:latin typeface="DIN Condensed Bold"/>
                <a:ea typeface="DIN Condensed Bold"/>
                <a:cs typeface="DIN Condensed Bold"/>
                <a:sym typeface="DIN Condensed Bold"/>
              </a:defRPr>
            </a:pPr>
            <a:r>
              <a:t>latency: 20ns</a:t>
            </a:r>
          </a:p>
        </p:txBody>
      </p:sp>
      <p:sp>
        <p:nvSpPr>
          <p:cNvPr id="650" name="l2 cache (256KB)…"/>
          <p:cNvSpPr/>
          <p:nvPr/>
        </p:nvSpPr>
        <p:spPr>
          <a:xfrm>
            <a:off x="4801574" y="4230354"/>
            <a:ext cx="3309625" cy="901049"/>
          </a:xfrm>
          <a:prstGeom prst="rect">
            <a:avLst/>
          </a:prstGeom>
          <a:solidFill>
            <a:schemeClr val="accent5"/>
          </a:solidFill>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p>
            <a:pPr algn="ctr">
              <a:lnSpc>
                <a:spcPct val="80000"/>
              </a:lnSpc>
              <a:spcBef>
                <a:spcPts val="0"/>
              </a:spcBef>
              <a:defRPr cap="all" sz="2800">
                <a:solidFill>
                  <a:srgbClr val="FFFFFF"/>
                </a:solidFill>
                <a:latin typeface="DIN Condensed Bold"/>
                <a:ea typeface="DIN Condensed Bold"/>
                <a:cs typeface="DIN Condensed Bold"/>
                <a:sym typeface="DIN Condensed Bold"/>
              </a:defRPr>
            </a:pPr>
            <a:r>
              <a:t>l2 cache (256KB)</a:t>
            </a:r>
          </a:p>
          <a:p>
            <a:pPr algn="ctr">
              <a:lnSpc>
                <a:spcPct val="80000"/>
              </a:lnSpc>
              <a:spcBef>
                <a:spcPts val="0"/>
              </a:spcBef>
              <a:defRPr cap="all" sz="2800">
                <a:solidFill>
                  <a:srgbClr val="FFFFFF"/>
                </a:solidFill>
                <a:latin typeface="DIN Condensed Bold"/>
                <a:ea typeface="DIN Condensed Bold"/>
                <a:cs typeface="DIN Condensed Bold"/>
                <a:sym typeface="DIN Condensed Bold"/>
              </a:defRPr>
            </a:pPr>
            <a:r>
              <a:t>latency: 5ns</a:t>
            </a:r>
          </a:p>
        </p:txBody>
      </p:sp>
      <p:sp>
        <p:nvSpPr>
          <p:cNvPr id="651" name="l1 cache (32KB)…"/>
          <p:cNvSpPr/>
          <p:nvPr/>
        </p:nvSpPr>
        <p:spPr>
          <a:xfrm>
            <a:off x="5383358" y="3125455"/>
            <a:ext cx="2238084" cy="820540"/>
          </a:xfrm>
          <a:prstGeom prst="rect">
            <a:avLst/>
          </a:prstGeom>
          <a:solidFill>
            <a:schemeClr val="accent2"/>
          </a:solidFill>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p>
            <a:pPr algn="ctr">
              <a:lnSpc>
                <a:spcPct val="80000"/>
              </a:lnSpc>
              <a:spcBef>
                <a:spcPts val="0"/>
              </a:spcBef>
              <a:defRPr cap="all" sz="2800">
                <a:solidFill>
                  <a:srgbClr val="FFFFFF"/>
                </a:solidFill>
                <a:latin typeface="DIN Condensed Bold"/>
                <a:ea typeface="DIN Condensed Bold"/>
                <a:cs typeface="DIN Condensed Bold"/>
                <a:sym typeface="DIN Condensed Bold"/>
              </a:defRPr>
            </a:pPr>
            <a:r>
              <a:t>l1 cache (32KB)</a:t>
            </a:r>
          </a:p>
          <a:p>
            <a:pPr algn="ctr">
              <a:lnSpc>
                <a:spcPct val="80000"/>
              </a:lnSpc>
              <a:spcBef>
                <a:spcPts val="0"/>
              </a:spcBef>
              <a:defRPr cap="all" sz="2800">
                <a:solidFill>
                  <a:srgbClr val="FFFFFF"/>
                </a:solidFill>
                <a:latin typeface="DIN Condensed Bold"/>
                <a:ea typeface="DIN Condensed Bold"/>
                <a:cs typeface="DIN Condensed Bold"/>
                <a:sym typeface="DIN Condensed Bold"/>
              </a:defRPr>
            </a:pPr>
            <a:r>
              <a:t>latency: 1ns</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5" name="Relational API"/>
          <p:cNvSpPr txBox="1"/>
          <p:nvPr>
            <p:ph type="title"/>
          </p:nvPr>
        </p:nvSpPr>
        <p:spPr>
          <a:xfrm>
            <a:off x="2540000" y="315168"/>
            <a:ext cx="10142935" cy="723901"/>
          </a:xfrm>
          <a:prstGeom prst="rect">
            <a:avLst/>
          </a:prstGeom>
        </p:spPr>
        <p:txBody>
          <a:bodyPr/>
          <a:lstStyle>
            <a:lvl1pPr defTabSz="391414">
              <a:spcBef>
                <a:spcPts val="1800"/>
              </a:spcBef>
              <a:defRPr sz="4020"/>
            </a:lvl1pPr>
          </a:lstStyle>
          <a:p>
            <a:pPr/>
            <a:r>
              <a:t>Relational API</a:t>
            </a:r>
          </a:p>
        </p:txBody>
      </p:sp>
      <p:sp>
        <p:nvSpPr>
          <p:cNvPr id="656" name="One of the reasons data scientists love libraries like pandas is their easy API.…"/>
          <p:cNvSpPr txBox="1"/>
          <p:nvPr>
            <p:ph type="body" idx="1"/>
          </p:nvPr>
        </p:nvSpPr>
        <p:spPr>
          <a:xfrm>
            <a:off x="406400" y="1911548"/>
            <a:ext cx="11955333" cy="4252396"/>
          </a:xfrm>
          <a:prstGeom prst="rect">
            <a:avLst/>
          </a:prstGeom>
        </p:spPr>
        <p:txBody>
          <a:bodyPr/>
          <a:lstStyle/>
          <a:p>
            <a:pPr/>
            <a:r>
              <a:t>One of the reasons data scientists love libraries like pandas is their easy API.</a:t>
            </a:r>
          </a:p>
          <a:p>
            <a:pPr/>
            <a:r>
              <a:t>Database Systems forces developers to use SQL</a:t>
            </a:r>
          </a:p>
          <a:p>
            <a:pPr/>
            <a:r>
              <a:t>In DuckDB we have been developing a new API, called relational API that resembles the API of libraries like Pandas.</a:t>
            </a:r>
          </a:p>
        </p:txBody>
      </p:sp>
      <p:pic>
        <p:nvPicPr>
          <p:cNvPr id="657" name="Screenshot 2020-04-05 at 12.48.20.png" descr="Screenshot 2020-04-05 at 12.48.20.png"/>
          <p:cNvPicPr>
            <a:picLocks noChangeAspect="1"/>
          </p:cNvPicPr>
          <p:nvPr/>
        </p:nvPicPr>
        <p:blipFill>
          <a:blip r:embed="rId3">
            <a:extLst/>
          </a:blip>
          <a:stretch>
            <a:fillRect/>
          </a:stretch>
        </p:blipFill>
        <p:spPr>
          <a:xfrm>
            <a:off x="7355021" y="6576325"/>
            <a:ext cx="5417652" cy="2573963"/>
          </a:xfrm>
          <a:prstGeom prst="rect">
            <a:avLst/>
          </a:prstGeom>
          <a:ln w="25400">
            <a:solidFill>
              <a:srgbClr val="000000"/>
            </a:solidFill>
            <a:miter lim="400000"/>
          </a:ln>
        </p:spPr>
      </p:pic>
      <p:pic>
        <p:nvPicPr>
          <p:cNvPr id="658" name="Captura de Tela 2020-10-19 às 16.00.33.png" descr="Captura de Tela 2020-10-19 às 16.00.33.png"/>
          <p:cNvPicPr>
            <a:picLocks noChangeAspect="1"/>
          </p:cNvPicPr>
          <p:nvPr/>
        </p:nvPicPr>
        <p:blipFill>
          <a:blip r:embed="rId4">
            <a:extLst/>
          </a:blip>
          <a:stretch>
            <a:fillRect/>
          </a:stretch>
        </p:blipFill>
        <p:spPr>
          <a:xfrm>
            <a:off x="469900" y="8003723"/>
            <a:ext cx="6039343" cy="884834"/>
          </a:xfrm>
          <a:prstGeom prst="rect">
            <a:avLst/>
          </a:prstGeom>
          <a:ln w="12700">
            <a:miter lim="400000"/>
          </a:ln>
        </p:spPr>
      </p:pic>
      <p:sp>
        <p:nvSpPr>
          <p:cNvPr id="659" name="Relational API"/>
          <p:cNvSpPr txBox="1"/>
          <p:nvPr/>
        </p:nvSpPr>
        <p:spPr>
          <a:xfrm>
            <a:off x="9343729" y="6128663"/>
            <a:ext cx="1858519" cy="46228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80000"/>
              </a:lnSpc>
              <a:spcBef>
                <a:spcPts val="0"/>
              </a:spcBef>
              <a:defRPr cap="all" sz="2800">
                <a:solidFill>
                  <a:srgbClr val="FFFFFF"/>
                </a:solidFill>
                <a:latin typeface="DIN Condensed Bold"/>
                <a:ea typeface="DIN Condensed Bold"/>
                <a:cs typeface="DIN Condensed Bold"/>
                <a:sym typeface="DIN Condensed Bold"/>
              </a:defRPr>
            </a:lvl1pPr>
          </a:lstStyle>
          <a:p>
            <a:pPr/>
            <a:r>
              <a:t>Relational API</a:t>
            </a:r>
          </a:p>
        </p:txBody>
      </p:sp>
      <p:sp>
        <p:nvSpPr>
          <p:cNvPr id="660" name="DB API"/>
          <p:cNvSpPr txBox="1"/>
          <p:nvPr/>
        </p:nvSpPr>
        <p:spPr>
          <a:xfrm>
            <a:off x="3066864" y="7632166"/>
            <a:ext cx="845414" cy="46228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80000"/>
              </a:lnSpc>
              <a:spcBef>
                <a:spcPts val="0"/>
              </a:spcBef>
              <a:defRPr cap="all" sz="2800">
                <a:solidFill>
                  <a:srgbClr val="FFFFFF"/>
                </a:solidFill>
                <a:latin typeface="DIN Condensed Bold"/>
                <a:ea typeface="DIN Condensed Bold"/>
                <a:cs typeface="DIN Condensed Bold"/>
                <a:sym typeface="DIN Condensed Bold"/>
              </a:defRPr>
            </a:lvl1pPr>
          </a:lstStyle>
          <a:p>
            <a:pPr/>
            <a:r>
              <a:t>DB API</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4" name="Hands-on"/>
          <p:cNvSpPr txBox="1"/>
          <p:nvPr>
            <p:ph type="ctrTitle"/>
          </p:nvPr>
        </p:nvSpPr>
        <p:spPr>
          <a:xfrm>
            <a:off x="89591" y="4673531"/>
            <a:ext cx="12825618" cy="2705101"/>
          </a:xfrm>
          <a:prstGeom prst="rect">
            <a:avLst/>
          </a:prstGeom>
        </p:spPr>
        <p:txBody>
          <a:bodyPr/>
          <a:lstStyle/>
          <a:p>
            <a:pPr algn="ctr">
              <a:defRPr sz="7500"/>
            </a:pPr>
            <a:r>
              <a:t>Hands-on</a:t>
            </a:r>
            <a:b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8" name="Hands-on"/>
          <p:cNvSpPr txBox="1"/>
          <p:nvPr>
            <p:ph type="title"/>
          </p:nvPr>
        </p:nvSpPr>
        <p:spPr>
          <a:xfrm>
            <a:off x="2540000" y="315168"/>
            <a:ext cx="10142935" cy="723901"/>
          </a:xfrm>
          <a:prstGeom prst="rect">
            <a:avLst/>
          </a:prstGeom>
        </p:spPr>
        <p:txBody>
          <a:bodyPr/>
          <a:lstStyle>
            <a:lvl1pPr defTabSz="391414">
              <a:spcBef>
                <a:spcPts val="1800"/>
              </a:spcBef>
              <a:defRPr sz="4020"/>
            </a:lvl1pPr>
          </a:lstStyle>
          <a:p>
            <a:pPr/>
            <a:r>
              <a:t>Hands-on</a:t>
            </a:r>
          </a:p>
        </p:txBody>
      </p:sp>
      <p:sp>
        <p:nvSpPr>
          <p:cNvPr id="669" name="Goal: See in practice the differences of:…"/>
          <p:cNvSpPr txBox="1"/>
          <p:nvPr>
            <p:ph type="body" idx="1"/>
          </p:nvPr>
        </p:nvSpPr>
        <p:spPr>
          <a:xfrm>
            <a:off x="299005" y="1476651"/>
            <a:ext cx="12630025" cy="8237700"/>
          </a:xfrm>
          <a:prstGeom prst="rect">
            <a:avLst/>
          </a:prstGeom>
        </p:spPr>
        <p:txBody>
          <a:bodyPr/>
          <a:lstStyle/>
          <a:p>
            <a:pPr/>
            <a:r>
              <a:t>Goal: See in practice the differences of:</a:t>
            </a:r>
          </a:p>
          <a:p>
            <a:pPr lvl="1"/>
            <a:r>
              <a:t>Pandas;</a:t>
            </a:r>
          </a:p>
          <a:p>
            <a:pPr lvl="1"/>
            <a:r>
              <a:t>DuckDB.</a:t>
            </a:r>
          </a:p>
          <a:p>
            <a:pPr/>
            <a:r>
              <a:t>Tasks (Benchmark):</a:t>
            </a:r>
          </a:p>
          <a:p>
            <a:pPr lvl="1"/>
            <a:r>
              <a:t>Queries (e.g., aggregations, filters and joins);</a:t>
            </a:r>
          </a:p>
          <a:p>
            <a:pPr lvl="1"/>
            <a:r>
              <a:t>Transactions.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Outline (Today)"/>
          <p:cNvSpPr txBox="1"/>
          <p:nvPr>
            <p:ph type="title"/>
          </p:nvPr>
        </p:nvSpPr>
        <p:spPr>
          <a:xfrm>
            <a:off x="2540000" y="315168"/>
            <a:ext cx="10142935" cy="723901"/>
          </a:xfrm>
          <a:prstGeom prst="rect">
            <a:avLst/>
          </a:prstGeom>
        </p:spPr>
        <p:txBody>
          <a:bodyPr/>
          <a:lstStyle>
            <a:lvl1pPr defTabSz="391414">
              <a:spcBef>
                <a:spcPts val="1800"/>
              </a:spcBef>
              <a:defRPr sz="4020"/>
            </a:lvl1pPr>
          </a:lstStyle>
          <a:p>
            <a:pPr/>
            <a:r>
              <a:t>Outline (Today)</a:t>
            </a:r>
          </a:p>
        </p:txBody>
      </p:sp>
      <p:sp>
        <p:nvSpPr>
          <p:cNvPr id="194" name="Why should I use a Database System?…"/>
          <p:cNvSpPr txBox="1"/>
          <p:nvPr>
            <p:ph type="body" idx="1"/>
          </p:nvPr>
        </p:nvSpPr>
        <p:spPr>
          <a:xfrm>
            <a:off x="406400" y="1414294"/>
            <a:ext cx="12192000" cy="7516955"/>
          </a:xfrm>
          <a:prstGeom prst="rect">
            <a:avLst/>
          </a:prstGeom>
        </p:spPr>
        <p:txBody>
          <a:bodyPr/>
          <a:lstStyle/>
          <a:p>
            <a:pPr>
              <a:defRPr sz="4300"/>
            </a:pPr>
            <a:r>
              <a:t>Why should I use a Database System?</a:t>
            </a:r>
          </a:p>
          <a:p>
            <a:pPr>
              <a:defRPr sz="4300"/>
            </a:pPr>
            <a:r>
              <a:t>Combining Database Systems with Data Science.</a:t>
            </a:r>
          </a:p>
          <a:p>
            <a:pPr>
              <a:defRPr sz="4300"/>
            </a:pPr>
            <a:r>
              <a:t>DuckDB: An embedded database system for data science.</a:t>
            </a:r>
          </a:p>
          <a:p>
            <a:pPr>
              <a:defRPr b="1" sz="4300">
                <a:solidFill>
                  <a:schemeClr val="accent5"/>
                </a:solidFill>
              </a:defRPr>
            </a:pPr>
            <a:r>
              <a:t>Hands-on ~ 45 min. </a:t>
            </a:r>
            <a:br/>
            <a:r>
              <a:t>[Using DuckDB]</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3" name="Hands-on"/>
          <p:cNvSpPr txBox="1"/>
          <p:nvPr>
            <p:ph type="title"/>
          </p:nvPr>
        </p:nvSpPr>
        <p:spPr>
          <a:xfrm>
            <a:off x="2540000" y="315168"/>
            <a:ext cx="10142935" cy="723901"/>
          </a:xfrm>
          <a:prstGeom prst="rect">
            <a:avLst/>
          </a:prstGeom>
        </p:spPr>
        <p:txBody>
          <a:bodyPr/>
          <a:lstStyle>
            <a:lvl1pPr defTabSz="391414">
              <a:spcBef>
                <a:spcPts val="1800"/>
              </a:spcBef>
              <a:defRPr sz="4020"/>
            </a:lvl1pPr>
          </a:lstStyle>
          <a:p>
            <a:pPr/>
            <a:r>
              <a:t>Hands-on</a:t>
            </a:r>
          </a:p>
        </p:txBody>
      </p:sp>
      <p:sp>
        <p:nvSpPr>
          <p:cNvPr id="674" name="Right Now:…"/>
          <p:cNvSpPr txBox="1"/>
          <p:nvPr>
            <p:ph type="body" idx="1"/>
          </p:nvPr>
        </p:nvSpPr>
        <p:spPr>
          <a:xfrm>
            <a:off x="299005" y="1476651"/>
            <a:ext cx="12630025" cy="8237700"/>
          </a:xfrm>
          <a:prstGeom prst="rect">
            <a:avLst/>
          </a:prstGeom>
        </p:spPr>
        <p:txBody>
          <a:bodyPr/>
          <a:lstStyle/>
          <a:p>
            <a:pPr/>
            <a:r>
              <a:t>Right Now:</a:t>
            </a:r>
          </a:p>
          <a:p>
            <a:pPr lvl="1"/>
            <a:r>
              <a:t>Clone Repo: </a:t>
            </a:r>
            <a:br/>
            <a:r>
              <a:rPr u="sng">
                <a:solidFill>
                  <a:schemeClr val="accent1"/>
                </a:solidFill>
                <a:hlinkClick r:id="rId2" invalidUrl="" action="" tgtFrame="" tooltip="" history="1" highlightClick="0" endSnd="0"/>
              </a:rPr>
              <a:t>https://github.com/pdet/duckdb-tutorial</a:t>
            </a:r>
          </a:p>
          <a:p>
            <a:pPr lvl="1"/>
            <a:r>
              <a:t>Upload file: Part 1/Exercise/Exercise.ipynb to </a:t>
            </a:r>
            <a:r>
              <a:rPr u="sng">
                <a:solidFill>
                  <a:schemeClr val="accent1"/>
                </a:solidFill>
                <a:hlinkClick r:id="rId3" invalidUrl="" action="" tgtFrame="" tooltip="" history="1" highlightClick="0" endSnd="0"/>
              </a:rPr>
              <a:t>https://colab.research.google.com/</a:t>
            </a:r>
            <a:r>
              <a:t> as a Python 3 Notebook.</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Why should I use a database system?"/>
          <p:cNvSpPr txBox="1"/>
          <p:nvPr>
            <p:ph type="ctrTitle"/>
          </p:nvPr>
        </p:nvSpPr>
        <p:spPr>
          <a:xfrm>
            <a:off x="89591" y="4060245"/>
            <a:ext cx="12825618" cy="2705101"/>
          </a:xfrm>
          <a:prstGeom prst="rect">
            <a:avLst/>
          </a:prstGeom>
        </p:spPr>
        <p:txBody>
          <a:bodyPr/>
          <a:lstStyle>
            <a:lvl1pPr algn="ctr">
              <a:defRPr sz="7500"/>
            </a:lvl1pPr>
          </a:lstStyle>
          <a:p>
            <a:pPr/>
            <a:r>
              <a:t>Why should I use a database system?</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Database Example"/>
          <p:cNvSpPr txBox="1"/>
          <p:nvPr>
            <p:ph type="title"/>
          </p:nvPr>
        </p:nvSpPr>
        <p:spPr>
          <a:xfrm>
            <a:off x="2540000" y="315168"/>
            <a:ext cx="10142935" cy="723901"/>
          </a:xfrm>
          <a:prstGeom prst="rect">
            <a:avLst/>
          </a:prstGeom>
        </p:spPr>
        <p:txBody>
          <a:bodyPr/>
          <a:lstStyle>
            <a:lvl1pPr defTabSz="391414">
              <a:spcBef>
                <a:spcPts val="1800"/>
              </a:spcBef>
              <a:defRPr sz="4020"/>
            </a:lvl1pPr>
          </a:lstStyle>
          <a:p>
            <a:pPr/>
            <a:r>
              <a:t>Database Example</a:t>
            </a:r>
          </a:p>
        </p:txBody>
      </p:sp>
      <p:sp>
        <p:nvSpPr>
          <p:cNvPr id="203" name="Database that models a digital music store to keep track of artists and albums.…"/>
          <p:cNvSpPr txBox="1"/>
          <p:nvPr>
            <p:ph type="body" idx="1"/>
          </p:nvPr>
        </p:nvSpPr>
        <p:spPr>
          <a:xfrm>
            <a:off x="406400" y="2102048"/>
            <a:ext cx="12192000" cy="6144866"/>
          </a:xfrm>
          <a:prstGeom prst="rect">
            <a:avLst/>
          </a:prstGeom>
        </p:spPr>
        <p:txBody>
          <a:bodyPr/>
          <a:lstStyle/>
          <a:p>
            <a:pPr/>
            <a:r>
              <a:t>Database that models a digital music store to keep track of artists and albums.</a:t>
            </a:r>
          </a:p>
          <a:p>
            <a:pPr/>
          </a:p>
          <a:p>
            <a:pPr/>
            <a:r>
              <a:t>Things we need to store:</a:t>
            </a:r>
          </a:p>
          <a:p>
            <a:pPr lvl="1"/>
            <a:r>
              <a:t>Information about </a:t>
            </a:r>
            <a:r>
              <a:rPr u="sng"/>
              <a:t>artists</a:t>
            </a:r>
            <a:r>
              <a:t>.</a:t>
            </a:r>
          </a:p>
          <a:p>
            <a:pPr lvl="1"/>
            <a:r>
              <a:t>What </a:t>
            </a:r>
            <a:r>
              <a:rPr u="sng"/>
              <a:t>albums</a:t>
            </a:r>
            <a:r>
              <a:t> those artists released.</a:t>
            </a:r>
          </a:p>
        </p:txBody>
      </p:sp>
      <p:sp>
        <p:nvSpPr>
          <p:cNvPr id="204" name="This example is originally from:  https://15445.courses.cs.cmu.edu/fall2019/slides/01-introduction.pdf"/>
          <p:cNvSpPr txBox="1"/>
          <p:nvPr/>
        </p:nvSpPr>
        <p:spPr>
          <a:xfrm>
            <a:off x="250345" y="8908035"/>
            <a:ext cx="12192001"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455675">
              <a:spcBef>
                <a:spcPts val="2100"/>
              </a:spcBef>
              <a:defRPr sz="2027">
                <a:latin typeface="+mn-lt"/>
                <a:ea typeface="+mn-ea"/>
                <a:cs typeface="+mn-cs"/>
                <a:sym typeface="Verdana"/>
              </a:defRPr>
            </a:pPr>
            <a:r>
              <a:t>This example is originally from: </a:t>
            </a:r>
            <a:br/>
            <a:r>
              <a:rPr u="sng">
                <a:solidFill>
                  <a:schemeClr val="accent1"/>
                </a:solidFill>
                <a:hlinkClick r:id="rId3" invalidUrl="" action="" tgtFrame="" tooltip="" history="1" highlightClick="0" endSnd="0"/>
              </a:rPr>
              <a:t>https://15445.courses.cs.cmu.edu/fall2019/slides/01-introduction.pdf</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Flat File"/>
          <p:cNvSpPr txBox="1"/>
          <p:nvPr>
            <p:ph type="title"/>
          </p:nvPr>
        </p:nvSpPr>
        <p:spPr>
          <a:xfrm>
            <a:off x="2540000" y="315168"/>
            <a:ext cx="10142935" cy="723901"/>
          </a:xfrm>
          <a:prstGeom prst="rect">
            <a:avLst/>
          </a:prstGeom>
        </p:spPr>
        <p:txBody>
          <a:bodyPr/>
          <a:lstStyle>
            <a:lvl1pPr defTabSz="391414">
              <a:spcBef>
                <a:spcPts val="1800"/>
              </a:spcBef>
              <a:defRPr sz="4020"/>
            </a:lvl1pPr>
          </a:lstStyle>
          <a:p>
            <a:pPr/>
            <a:r>
              <a:t>Flat File</a:t>
            </a:r>
          </a:p>
        </p:txBody>
      </p:sp>
      <p:sp>
        <p:nvSpPr>
          <p:cNvPr id="209" name="Store database as comma-separated value (CSV) files that we manage in our own code…"/>
          <p:cNvSpPr txBox="1"/>
          <p:nvPr>
            <p:ph type="body" idx="1"/>
          </p:nvPr>
        </p:nvSpPr>
        <p:spPr>
          <a:xfrm>
            <a:off x="406400" y="2102048"/>
            <a:ext cx="12192000" cy="6144866"/>
          </a:xfrm>
          <a:prstGeom prst="rect">
            <a:avLst/>
          </a:prstGeom>
        </p:spPr>
        <p:txBody>
          <a:bodyPr/>
          <a:lstStyle/>
          <a:p>
            <a:pPr/>
            <a:r>
              <a:t>Store database as comma-separated value (CSV) files that we manage in our own code</a:t>
            </a:r>
          </a:p>
          <a:p>
            <a:pPr lvl="2"/>
            <a:r>
              <a:t>Use separate file per entity</a:t>
            </a:r>
          </a:p>
          <a:p>
            <a:pPr lvl="2"/>
            <a:r>
              <a:t>The application has to parse files each time they want to read/update records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Flat File Example"/>
          <p:cNvSpPr txBox="1"/>
          <p:nvPr>
            <p:ph type="title"/>
          </p:nvPr>
        </p:nvSpPr>
        <p:spPr>
          <a:xfrm>
            <a:off x="2540000" y="315168"/>
            <a:ext cx="10142935" cy="723901"/>
          </a:xfrm>
          <a:prstGeom prst="rect">
            <a:avLst/>
          </a:prstGeom>
        </p:spPr>
        <p:txBody>
          <a:bodyPr/>
          <a:lstStyle>
            <a:lvl1pPr defTabSz="391414">
              <a:spcBef>
                <a:spcPts val="1800"/>
              </a:spcBef>
              <a:defRPr sz="4020"/>
            </a:lvl1pPr>
          </a:lstStyle>
          <a:p>
            <a:pPr/>
            <a:r>
              <a:t>Flat File Example</a:t>
            </a:r>
          </a:p>
        </p:txBody>
      </p:sp>
      <p:sp>
        <p:nvSpPr>
          <p:cNvPr id="214" name="Retângulo"/>
          <p:cNvSpPr/>
          <p:nvPr/>
        </p:nvSpPr>
        <p:spPr>
          <a:xfrm>
            <a:off x="3098800" y="3171229"/>
            <a:ext cx="5202833" cy="2398019"/>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cap="all" sz="2800">
                <a:latin typeface="DIN Condensed Bold"/>
                <a:ea typeface="DIN Condensed Bold"/>
                <a:cs typeface="DIN Condensed Bold"/>
                <a:sym typeface="DIN Condensed Bold"/>
              </a:defRPr>
            </a:pPr>
          </a:p>
        </p:txBody>
      </p:sp>
      <p:sp>
        <p:nvSpPr>
          <p:cNvPr id="215" name="“Backstreet Boys”,1994,&quot;USA&quot;…"/>
          <p:cNvSpPr txBox="1"/>
          <p:nvPr/>
        </p:nvSpPr>
        <p:spPr>
          <a:xfrm>
            <a:off x="3259328" y="3384103"/>
            <a:ext cx="5162799" cy="208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600"/>
            </a:pPr>
            <a:r>
              <a:t>“Backstreet Boys”,1994,"USA"</a:t>
            </a:r>
          </a:p>
          <a:p>
            <a:pPr>
              <a:defRPr sz="2600"/>
            </a:pPr>
            <a:r>
              <a:t>“Ice Cube”, 1992,"USA</a:t>
            </a:r>
          </a:p>
          <a:p>
            <a:pPr>
              <a:defRPr sz="2600"/>
            </a:pPr>
            <a:r>
              <a:t>“Notorious BIG”,1989,USA</a:t>
            </a:r>
          </a:p>
        </p:txBody>
      </p:sp>
      <p:sp>
        <p:nvSpPr>
          <p:cNvPr id="216" name="Artist (name, year, country)"/>
          <p:cNvSpPr txBox="1"/>
          <p:nvPr/>
        </p:nvSpPr>
        <p:spPr>
          <a:xfrm>
            <a:off x="2895512" y="2361753"/>
            <a:ext cx="6090819"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solidFill>
                  <a:schemeClr val="accent5"/>
                </a:solidFill>
                <a:latin typeface="Avenir Next Regular"/>
                <a:ea typeface="Avenir Next Regular"/>
                <a:cs typeface="Avenir Next Regular"/>
                <a:sym typeface="Avenir Next Regular"/>
              </a:defRPr>
            </a:lvl1pPr>
          </a:lstStyle>
          <a:p>
            <a:pPr/>
            <a:r>
              <a:t>Artist (name, year, country)</a:t>
            </a:r>
          </a:p>
        </p:txBody>
      </p:sp>
      <p:sp>
        <p:nvSpPr>
          <p:cNvPr id="217" name="Retângulo"/>
          <p:cNvSpPr/>
          <p:nvPr/>
        </p:nvSpPr>
        <p:spPr>
          <a:xfrm>
            <a:off x="2395622" y="6896100"/>
            <a:ext cx="7148342" cy="2537173"/>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cap="all" sz="2800">
                <a:latin typeface="DIN Condensed Bold"/>
                <a:ea typeface="DIN Condensed Bold"/>
                <a:cs typeface="DIN Condensed Bold"/>
                <a:sym typeface="DIN Condensed Bold"/>
              </a:defRPr>
            </a:pPr>
          </a:p>
        </p:txBody>
      </p:sp>
      <p:sp>
        <p:nvSpPr>
          <p:cNvPr id="218" name="“Millenium&quot;, &quot;Backstreet Boys&quot;, 1999…"/>
          <p:cNvSpPr txBox="1"/>
          <p:nvPr/>
        </p:nvSpPr>
        <p:spPr>
          <a:xfrm>
            <a:off x="2393451" y="7108973"/>
            <a:ext cx="7299331" cy="208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600"/>
            </a:pPr>
            <a:r>
              <a:t>“Millenium", "Backstreet Boys", 1999</a:t>
            </a:r>
          </a:p>
          <a:p>
            <a:pPr>
              <a:defRPr sz="2600"/>
            </a:pPr>
            <a:r>
              <a:t>“DNA”, “Backstreet Boys”, 2019</a:t>
            </a:r>
          </a:p>
          <a:p>
            <a:pPr>
              <a:defRPr sz="2600"/>
            </a:pPr>
            <a:r>
              <a:t>“AmeriKKKa's Most Wanted”, “Ice Cube”, 1990</a:t>
            </a:r>
          </a:p>
        </p:txBody>
      </p:sp>
      <p:sp>
        <p:nvSpPr>
          <p:cNvPr id="219" name="Album (name,artist,year)"/>
          <p:cNvSpPr txBox="1"/>
          <p:nvPr/>
        </p:nvSpPr>
        <p:spPr>
          <a:xfrm>
            <a:off x="3946336" y="6086623"/>
            <a:ext cx="5619446"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solidFill>
                  <a:schemeClr val="accent5"/>
                </a:solidFill>
                <a:latin typeface="Avenir Next Regular"/>
                <a:ea typeface="Avenir Next Regular"/>
                <a:cs typeface="Avenir Next Regular"/>
                <a:sym typeface="Avenir Next Regular"/>
              </a:defRPr>
            </a:lvl1pPr>
          </a:lstStyle>
          <a:p>
            <a:pPr/>
            <a:r>
              <a:t>Album (name,artist,year)</a:t>
            </a:r>
          </a:p>
        </p:txBody>
      </p:sp>
      <p:sp>
        <p:nvSpPr>
          <p:cNvPr id="220" name="Database that models a digital music store"/>
          <p:cNvSpPr txBox="1"/>
          <p:nvPr>
            <p:ph type="body" sz="quarter" idx="1"/>
          </p:nvPr>
        </p:nvSpPr>
        <p:spPr>
          <a:xfrm>
            <a:off x="838266" y="1345976"/>
            <a:ext cx="10004922" cy="723901"/>
          </a:xfrm>
          <a:prstGeom prst="rect">
            <a:avLst/>
          </a:prstGeom>
        </p:spPr>
        <p:txBody>
          <a:bodyPr/>
          <a:lstStyle/>
          <a:p>
            <a:pPr/>
            <a:r>
              <a:t>Database that models a digital music store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Flat File Example"/>
          <p:cNvSpPr txBox="1"/>
          <p:nvPr>
            <p:ph type="title"/>
          </p:nvPr>
        </p:nvSpPr>
        <p:spPr>
          <a:xfrm>
            <a:off x="2540000" y="315168"/>
            <a:ext cx="10142935" cy="723901"/>
          </a:xfrm>
          <a:prstGeom prst="rect">
            <a:avLst/>
          </a:prstGeom>
        </p:spPr>
        <p:txBody>
          <a:bodyPr/>
          <a:lstStyle>
            <a:lvl1pPr defTabSz="391414">
              <a:spcBef>
                <a:spcPts val="1800"/>
              </a:spcBef>
              <a:defRPr sz="4020"/>
            </a:lvl1pPr>
          </a:lstStyle>
          <a:p>
            <a:pPr/>
            <a:r>
              <a:t>Flat File Example</a:t>
            </a:r>
          </a:p>
        </p:txBody>
      </p:sp>
      <p:sp>
        <p:nvSpPr>
          <p:cNvPr id="225" name="Retângulo"/>
          <p:cNvSpPr/>
          <p:nvPr/>
        </p:nvSpPr>
        <p:spPr>
          <a:xfrm>
            <a:off x="266700" y="3168129"/>
            <a:ext cx="5202833" cy="2398019"/>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cap="all" sz="2800">
                <a:latin typeface="DIN Condensed Bold"/>
                <a:ea typeface="DIN Condensed Bold"/>
                <a:cs typeface="DIN Condensed Bold"/>
                <a:sym typeface="DIN Condensed Bold"/>
              </a:defRPr>
            </a:pPr>
          </a:p>
        </p:txBody>
      </p:sp>
      <p:sp>
        <p:nvSpPr>
          <p:cNvPr id="226" name="“Backstreet Boys”,1994,&quot;USA&quot;…"/>
          <p:cNvSpPr txBox="1"/>
          <p:nvPr/>
        </p:nvSpPr>
        <p:spPr>
          <a:xfrm>
            <a:off x="427228" y="3381002"/>
            <a:ext cx="5162799" cy="208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600"/>
            </a:pPr>
            <a:r>
              <a:t>“Backstreet Boys”,1994,"USA"</a:t>
            </a:r>
          </a:p>
          <a:p>
            <a:pPr>
              <a:defRPr sz="2600"/>
            </a:pPr>
            <a:r>
              <a:t>“Ice Cube”, 1992,"USA</a:t>
            </a:r>
          </a:p>
          <a:p>
            <a:pPr>
              <a:defRPr sz="2600"/>
            </a:pPr>
            <a:r>
              <a:t>“Notorious BIG”,1989,USA</a:t>
            </a:r>
          </a:p>
        </p:txBody>
      </p:sp>
      <p:sp>
        <p:nvSpPr>
          <p:cNvPr id="227" name="Artist (name, year, country)"/>
          <p:cNvSpPr txBox="1"/>
          <p:nvPr/>
        </p:nvSpPr>
        <p:spPr>
          <a:xfrm>
            <a:off x="63412" y="2358652"/>
            <a:ext cx="6090819"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solidFill>
                  <a:schemeClr val="accent5"/>
                </a:solidFill>
                <a:latin typeface="Avenir Next Regular"/>
                <a:ea typeface="Avenir Next Regular"/>
                <a:cs typeface="Avenir Next Regular"/>
                <a:sym typeface="Avenir Next Regular"/>
              </a:defRPr>
            </a:lvl1pPr>
          </a:lstStyle>
          <a:p>
            <a:pPr/>
            <a:r>
              <a:t>Artist (name, year, country)</a:t>
            </a:r>
          </a:p>
        </p:txBody>
      </p:sp>
      <p:sp>
        <p:nvSpPr>
          <p:cNvPr id="228" name="Get the year that Ice Cube went solo"/>
          <p:cNvSpPr txBox="1"/>
          <p:nvPr>
            <p:ph type="body" sz="quarter" idx="1"/>
          </p:nvPr>
        </p:nvSpPr>
        <p:spPr>
          <a:xfrm>
            <a:off x="838266" y="1345976"/>
            <a:ext cx="10004922" cy="723901"/>
          </a:xfrm>
          <a:prstGeom prst="rect">
            <a:avLst/>
          </a:prstGeom>
        </p:spPr>
        <p:txBody>
          <a:bodyPr/>
          <a:lstStyle/>
          <a:p>
            <a:pPr/>
            <a:r>
              <a:t>Get the year that Ice Cube went solo</a:t>
            </a:r>
          </a:p>
        </p:txBody>
      </p:sp>
      <p:sp>
        <p:nvSpPr>
          <p:cNvPr id="229" name="Seta"/>
          <p:cNvSpPr/>
          <p:nvPr/>
        </p:nvSpPr>
        <p:spPr>
          <a:xfrm rot="3523821">
            <a:off x="5303970" y="5661603"/>
            <a:ext cx="1262163" cy="1270001"/>
          </a:xfrm>
          <a:prstGeom prst="rightArrow">
            <a:avLst>
              <a:gd name="adj1" fmla="val 32000"/>
              <a:gd name="adj2" fmla="val 64397"/>
            </a:avLst>
          </a:prstGeom>
          <a:solidFill>
            <a:schemeClr val="accent5"/>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DIN Condensed Bold"/>
                <a:ea typeface="DIN Condensed Bold"/>
                <a:cs typeface="DIN Condensed Bold"/>
                <a:sym typeface="DIN Condensed Bold"/>
              </a:defRPr>
            </a:pPr>
          </a:p>
        </p:txBody>
      </p:sp>
      <p:pic>
        <p:nvPicPr>
          <p:cNvPr id="230" name="Captura de Tela 2019-05-14 às 13.47.35.png" descr="Captura de Tela 2019-05-14 às 13.47.35.png"/>
          <p:cNvPicPr>
            <a:picLocks noChangeAspect="1"/>
          </p:cNvPicPr>
          <p:nvPr/>
        </p:nvPicPr>
        <p:blipFill>
          <a:blip r:embed="rId3">
            <a:extLst/>
          </a:blip>
          <a:stretch>
            <a:fillRect/>
          </a:stretch>
        </p:blipFill>
        <p:spPr>
          <a:xfrm>
            <a:off x="5552975" y="7084201"/>
            <a:ext cx="4968085" cy="130341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FFFFFF"/>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Verdana"/>
        <a:ea typeface="Verdana"/>
        <a:cs typeface="Verdana"/>
      </a:majorFont>
      <a:minorFont>
        <a:latin typeface="Verdana"/>
        <a:ea typeface="Verdana"/>
        <a:cs typeface="Verdana"/>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DIN Condensed Bold"/>
            <a:ea typeface="DIN Condensed Bold"/>
            <a:cs typeface="DIN Condensed Bold"/>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Verdana"/>
        <a:ea typeface="Verdana"/>
        <a:cs typeface="Verdana"/>
      </a:majorFont>
      <a:minorFont>
        <a:latin typeface="Verdana"/>
        <a:ea typeface="Verdana"/>
        <a:cs typeface="Verdana"/>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DIN Condensed Bold"/>
            <a:ea typeface="DIN Condensed Bold"/>
            <a:cs typeface="DIN Condensed Bold"/>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