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4" r:id="rId25"/>
    <p:sldId id="282" r:id="rId26"/>
    <p:sldId id="283" r:id="rId27"/>
    <p:sldId id="285" r:id="rId28"/>
    <p:sldId id="286" r:id="rId29"/>
    <p:sldId id="287" r:id="rId30"/>
    <p:sldId id="291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78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2585319"/>
            <a:ext cx="12192000" cy="42726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108670" y="999815"/>
            <a:ext cx="9974663" cy="485837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b="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7" y="2398071"/>
            <a:ext cx="5963803" cy="1287132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PA_文本框 31"/>
          <p:cNvSpPr txBox="1"/>
          <p:nvPr>
            <p:custDataLst>
              <p:tags r:id="rId4"/>
            </p:custDataLst>
          </p:nvPr>
        </p:nvSpPr>
        <p:spPr>
          <a:xfrm>
            <a:off x="4554220" y="3799205"/>
            <a:ext cx="3209290" cy="558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答辩人：许国伟</a:t>
            </a:r>
            <a:endParaRPr lang="zh-CN" altLang="en-US" sz="2800" b="1">
              <a:solidFill>
                <a:schemeClr val="tx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4945" y="2749550"/>
            <a:ext cx="4307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  <a:sym typeface="+mn-ea"/>
              </a:rPr>
              <a:t>中期考核答辩</a:t>
            </a:r>
            <a:endParaRPr lang="zh-CN" altLang="en-US" sz="3200" b="1">
              <a:solidFill>
                <a:schemeClr val="tx1"/>
              </a:solidFill>
              <a:latin typeface=".萍方-简" panose="020B0400000000000000" pitchFamily="34" charset="-122"/>
              <a:ea typeface=".萍方-简" panose="020B04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28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3429000"/>
            <a:ext cx="4716145" cy="255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1059815"/>
            <a:ext cx="4931410" cy="268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0" y="764540"/>
            <a:ext cx="4561840" cy="253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565" y="3887470"/>
            <a:ext cx="3982085" cy="187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19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932815"/>
            <a:ext cx="7730490" cy="1954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98525" y="309054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python源生的循环和list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8525" y="381571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while true</a:t>
            </a:r>
            <a:endParaRPr lang="en-US" sz="2400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endParaRPr lang="en-US" altLang="en-US" sz="24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20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774065"/>
            <a:ext cx="9190355" cy="510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556000" y="313753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使用numpy库进行优化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537970" y="1509395"/>
            <a:ext cx="311658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endParaRPr lang="en-US" sz="2800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en-US" alt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copy</a:t>
            </a:r>
            <a:endParaRPr lang="en-US" altLang="en-US" sz="28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6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2462530"/>
            <a:ext cx="5715000" cy="8293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504940" y="150939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begin和end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pic>
        <p:nvPicPr>
          <p:cNvPr id="32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2174240"/>
            <a:ext cx="4898390" cy="17602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383405" y="470662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equal</a:t>
            </a:r>
            <a:endParaRPr lang="en-US" altLang="en-US" sz="28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3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210" y="4597400"/>
            <a:ext cx="5669280" cy="77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2" grpId="0"/>
      <p:bldP spid="2" grpId="1"/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23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710565"/>
            <a:ext cx="9759315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239010" y="3244850"/>
            <a:ext cx="77139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3200" b="0">
                <a:ea typeface="宋体" panose="02010600030101010101" pitchFamily="2" charset="-122"/>
              </a:rPr>
              <a:t>借助图像,程序debug深入理解数学公式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08175" y="1648460"/>
            <a:ext cx="2454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行为</a:t>
            </a:r>
            <a:r>
              <a:rPr lang="zh-CN" altLang="en-US" sz="2800"/>
              <a:t>一致性</a:t>
            </a:r>
            <a:endParaRPr lang="zh-CN" altLang="en-US" sz="2800"/>
          </a:p>
        </p:txBody>
      </p:sp>
      <p:pic>
        <p:nvPicPr>
          <p:cNvPr id="29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6755" y="1419225"/>
            <a:ext cx="7197725" cy="11169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908175" y="429196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begin</a:t>
            </a:r>
            <a:r>
              <a:rPr lang="zh-CN" altLang="en-US" sz="2800"/>
              <a:t>和</a:t>
            </a:r>
            <a:r>
              <a:rPr lang="en-US" altLang="zh-CN" sz="2800"/>
              <a:t>end</a:t>
            </a:r>
            <a:endParaRPr lang="en-US" altLang="zh-CN" sz="2800"/>
          </a:p>
        </p:txBody>
      </p:sp>
      <p:pic>
        <p:nvPicPr>
          <p:cNvPr id="4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993640"/>
            <a:ext cx="4580255" cy="115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70" y="4958715"/>
            <a:ext cx="6671310" cy="118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09135" y="1593215"/>
            <a:ext cx="317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变化区间的对称</a:t>
            </a:r>
            <a:endParaRPr lang="zh-CN" altLang="en-US" sz="3200"/>
          </a:p>
        </p:txBody>
      </p:sp>
      <p:pic>
        <p:nvPicPr>
          <p:cNvPr id="27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3171190"/>
            <a:ext cx="11479530" cy="168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28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3475" y="1401445"/>
            <a:ext cx="7385050" cy="40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059395" y="1315967"/>
            <a:ext cx="35479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论文</a:t>
            </a:r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阅读</a:t>
            </a:r>
            <a:endParaRPr lang="zh-CN" altLang="en-US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172158" y="1054355"/>
            <a:ext cx="57099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3916985" y="899359"/>
            <a:ext cx="0" cy="3515995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4050505" y="2447779"/>
            <a:ext cx="35479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Fig.2</a:t>
            </a:r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复现</a:t>
            </a:r>
            <a:endParaRPr lang="zh-CN" altLang="en-US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172158" y="2186167"/>
            <a:ext cx="57099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4050665" y="3683000"/>
            <a:ext cx="3635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Fig.3 4 5</a:t>
            </a:r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复现</a:t>
            </a:r>
            <a:endParaRPr lang="zh-CN" altLang="en-US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3167271" y="3421355"/>
            <a:ext cx="57099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70338"/>
            <a:ext cx="2493848" cy="699867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320545" y="3006805"/>
            <a:ext cx="5134936" cy="85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50" b="1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CONTENTS</a:t>
            </a:r>
            <a:endParaRPr lang="zh-CN" altLang="en-US" sz="4950" b="1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26720" y="77724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精度误差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  <p:pic>
        <p:nvPicPr>
          <p:cNvPr id="30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478280"/>
            <a:ext cx="4156075" cy="39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030730"/>
            <a:ext cx="7247255" cy="982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35" name="图片 35" descr="828dda1ea91be92431e789bf05b5a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585" y="890270"/>
            <a:ext cx="10197465" cy="507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8539" y="3075056"/>
            <a:ext cx="3512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Fig.3 4 5</a:t>
            </a:r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复现</a:t>
            </a:r>
            <a:endParaRPr lang="zh-CN" altLang="en-US" sz="4000" b="1" dirty="0">
              <a:solidFill>
                <a:srgbClr val="FCFCFD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4778" y="1046743"/>
            <a:ext cx="272034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3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983615"/>
            <a:ext cx="11061700" cy="2595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73345" y="4026535"/>
            <a:ext cx="1680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特殊性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717165" y="873760"/>
            <a:ext cx="2139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实验数据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  <p:pic>
        <p:nvPicPr>
          <p:cNvPr id="38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485265"/>
            <a:ext cx="7646670" cy="28594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205470" y="3267075"/>
            <a:ext cx="25609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有限次循环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  <p:pic>
        <p:nvPicPr>
          <p:cNvPr id="39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35" y="4344670"/>
            <a:ext cx="7403465" cy="180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42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390015"/>
            <a:ext cx="6040755" cy="3843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05" y="1389380"/>
            <a:ext cx="5637530" cy="384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-635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26720" y="988060"/>
            <a:ext cx="152590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权重</a:t>
            </a:r>
            <a:endParaRPr lang="zh-CN" sz="3200" b="0">
              <a:ea typeface="宋体" panose="02010600030101010101" pitchFamily="2" charset="-122"/>
            </a:endParaRPr>
          </a:p>
          <a:p>
            <a:pPr indent="0"/>
            <a:r>
              <a:rPr lang="zh-CN" altLang="en-US" sz="3200" b="0">
                <a:ea typeface="宋体" panose="02010600030101010101" pitchFamily="2" charset="-122"/>
              </a:rPr>
              <a:t>初始化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  <p:pic>
        <p:nvPicPr>
          <p:cNvPr id="44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2339975"/>
            <a:ext cx="11372850" cy="332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45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3580" y="710565"/>
            <a:ext cx="8245475" cy="5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6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54009"/>
            <a:ext cx="9533263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4" y="2153798"/>
            <a:ext cx="7489375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51823" y="2632325"/>
            <a:ext cx="428835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感谢聆听</a:t>
            </a:r>
            <a:endParaRPr lang="zh-CN" altLang="en-US" sz="8000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2429" y="3075056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论文</a:t>
            </a:r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阅读</a:t>
            </a:r>
            <a:endParaRPr lang="zh-CN" altLang="en-US" sz="4000" b="1" dirty="0">
              <a:solidFill>
                <a:srgbClr val="FCFCFD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2092" y="1046743"/>
            <a:ext cx="33057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1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8680" y="2241550"/>
            <a:ext cx="5636260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1.</a:t>
            </a:r>
            <a:r>
              <a:rPr lang="zh-CN" altLang="en-US" sz="2400"/>
              <a:t>多智能体聚集问题研究综述_李杨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2138680" y="3721735"/>
            <a:ext cx="6569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2.On Krause’s Multi-Agent Consensus Model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15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620" y="852170"/>
            <a:ext cx="6635750" cy="167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531620" y="2842260"/>
            <a:ext cx="13601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周期性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8760" y="2842260"/>
            <a:ext cx="1154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世代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8760" y="3968115"/>
            <a:ext cx="12007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邻居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7865" y="2842260"/>
            <a:ext cx="2331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初始值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2" grpId="0"/>
      <p:bldP spid="2" grpId="1"/>
      <p:bldP spid="4" grpId="0"/>
      <p:bldP spid="4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940" y="1039813"/>
            <a:ext cx="5271770" cy="25038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935095" y="3736340"/>
            <a:ext cx="12680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初始值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000">
                  <a:latin typeface=".萍方-简" panose="020B0400000000000000" pitchFamily="34" charset="-122"/>
                  <a:ea typeface=".萍方-简" panose="020B0400000000000000" pitchFamily="34" charset="-122"/>
                </a:rPr>
                <a:t>聚集时间</a:t>
              </a:r>
              <a:endParaRPr lang="zh-CN" altLang="en-US" sz="200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477010"/>
            <a:ext cx="5919470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950720" y="2307590"/>
            <a:ext cx="2197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大小关系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5190" y="4108450"/>
            <a:ext cx="5511165" cy="7035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x1(t) &gt; x1(0) 和 xn(t) &lt; xn(0)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1810" y="3175000"/>
            <a:ext cx="1498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平均值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2500" y="2308225"/>
            <a:ext cx="17214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聚集时间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4" grpId="0"/>
      <p:bldP spid="4" grpId="1"/>
      <p:bldP spid="3" grpId="0"/>
      <p:bldP spid="3" grpId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51619" y="3075056"/>
            <a:ext cx="248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Fig.2</a:t>
            </a:r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复现</a:t>
            </a:r>
            <a:endParaRPr lang="zh-CN" altLang="en-US" sz="4000" b="1" dirty="0">
              <a:solidFill>
                <a:srgbClr val="FCFCFD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4778" y="1046743"/>
            <a:ext cx="272034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2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35" name="图片 35" descr="828dda1ea91be92431e789bf05b5a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083310"/>
            <a:ext cx="9423400" cy="4692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PA" val="v4.0.0"/>
</p:tagLst>
</file>

<file path=ppt/tags/tag66.xml><?xml version="1.0" encoding="utf-8"?>
<p:tagLst xmlns:p="http://schemas.openxmlformats.org/presentationml/2006/main">
  <p:tag name="PA" val="v4.0.0"/>
</p:tagLst>
</file>

<file path=ppt/tags/tag67.xml><?xml version="1.0" encoding="utf-8"?>
<p:tagLst xmlns:p="http://schemas.openxmlformats.org/presentationml/2006/main">
  <p:tag name="KSO_WM_DIAGRAM_VIRTUALLY_FRAME" val="{&quot;height&quot;:291.59055118110234,&quot;left&quot;:249.39141732283466,&quot;top&quot;:70.81566929133858,&quot;width&quot;:355.80858267716536}"/>
</p:tagLst>
</file>

<file path=ppt/tags/tag68.xml><?xml version="1.0" encoding="utf-8"?>
<p:tagLst xmlns:p="http://schemas.openxmlformats.org/presentationml/2006/main">
  <p:tag name="KSO_WM_DIAGRAM_VIRTUALLY_FRAME" val="{&quot;height&quot;:291.59055118110234,&quot;left&quot;:249.39141732283466,&quot;top&quot;:70.81566929133858,&quot;width&quot;:355.80858267716536}"/>
</p:tagLst>
</file>

<file path=ppt/tags/tag69.xml><?xml version="1.0" encoding="utf-8"?>
<p:tagLst xmlns:p="http://schemas.openxmlformats.org/presentationml/2006/main">
  <p:tag name="KSO_WM_DIAGRAM_VIRTUALLY_FRAME" val="{&quot;height&quot;:291.59055118110234,&quot;left&quot;:249.39141732283466,&quot;top&quot;:70.81566929133858,&quot;width&quot;:355.80858267716536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291.59055118110234,&quot;left&quot;:249.39141732283466,&quot;top&quot;:70.81566929133858,&quot;width&quot;:355.80858267716536}"/>
</p:tagLst>
</file>

<file path=ppt/tags/tag71.xml><?xml version="1.0" encoding="utf-8"?>
<p:tagLst xmlns:p="http://schemas.openxmlformats.org/presentationml/2006/main">
  <p:tag name="KSO_WM_DIAGRAM_VIRTUALLY_FRAME" val="{&quot;height&quot;:291.59055118110234,&quot;left&quot;:249.39141732283466,&quot;top&quot;:70.81566929133858,&quot;width&quot;:355.80858267716536}"/>
</p:tagLst>
</file>

<file path=ppt/tags/tag72.xml><?xml version="1.0" encoding="utf-8"?>
<p:tagLst xmlns:p="http://schemas.openxmlformats.org/presentationml/2006/main">
  <p:tag name="KSO_WM_DIAGRAM_VIRTUALLY_FRAME" val="{&quot;height&quot;:291.59055118110234,&quot;left&quot;:249.39141732283466,&quot;top&quot;:70.81566929133858,&quot;width&quot;:355.80858267716536}"/>
</p:tagLst>
</file>

<file path=ppt/tags/tag73.xml><?xml version="1.0" encoding="utf-8"?>
<p:tagLst xmlns:p="http://schemas.openxmlformats.org/presentationml/2006/main">
  <p:tag name="KSO_WM_DIAGRAM_VIRTUALLY_FRAME" val="{&quot;height&quot;:291.59055118110234,&quot;left&quot;:249.39141732283466,&quot;top&quot;:70.81566929133858,&quot;width&quot;:355.80858267716536}"/>
</p:tagLst>
</file>

<file path=ppt/tags/tag74.xml><?xml version="1.0" encoding="utf-8"?>
<p:tagLst xmlns:p="http://schemas.openxmlformats.org/presentationml/2006/main">
  <p:tag name="PA" val="v4.0.0"/>
</p:tagLst>
</file>

<file path=ppt/tags/tag75.xml><?xml version="1.0" encoding="utf-8"?>
<p:tagLst xmlns:p="http://schemas.openxmlformats.org/presentationml/2006/main">
  <p:tag name="PA" val="v4.0.0"/>
</p:tagLst>
</file>

<file path=ppt/tags/tag76.xml><?xml version="1.0" encoding="utf-8"?>
<p:tagLst xmlns:p="http://schemas.openxmlformats.org/presentationml/2006/main">
  <p:tag name="PA" val="v4.0.0"/>
</p:tagLst>
</file>

<file path=ppt/tags/tag77.xml><?xml version="1.0" encoding="utf-8"?>
<p:tagLst xmlns:p="http://schemas.openxmlformats.org/presentationml/2006/main">
  <p:tag name="PA" val="v4.0.0"/>
</p:tagLst>
</file>

<file path=ppt/tags/tag78.xml><?xml version="1.0" encoding="utf-8"?>
<p:tagLst xmlns:p="http://schemas.openxmlformats.org/presentationml/2006/main">
  <p:tag name="commondata" val="eyJoZGlkIjoiZGY3YmQwYzExYjNkNTJiYTM4NzkxMTBiNGU5MjVhNj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宽屏</PresentationFormat>
  <Paragraphs>90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.萍方-简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Convex</cp:lastModifiedBy>
  <cp:revision>158</cp:revision>
  <dcterms:created xsi:type="dcterms:W3CDTF">2019-06-19T02:08:00Z</dcterms:created>
  <dcterms:modified xsi:type="dcterms:W3CDTF">2024-04-05T16:43:40Z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AFD209EE399C4B0AB377910CF404D4EA_12</vt:lpwstr>
  </property>
</Properties>
</file>