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  <p:sldMasterId id="2147483701" r:id="rId2"/>
  </p:sldMasterIdLst>
  <p:notesMasterIdLst>
    <p:notesMasterId r:id="rId8"/>
  </p:notesMasterIdLst>
  <p:handoutMasterIdLst>
    <p:handoutMasterId r:id="rId9"/>
  </p:handoutMasterIdLst>
  <p:sldIdLst>
    <p:sldId id="325" r:id="rId3"/>
    <p:sldId id="375" r:id="rId4"/>
    <p:sldId id="393" r:id="rId5"/>
    <p:sldId id="394" r:id="rId6"/>
    <p:sldId id="395" r:id="rId7"/>
  </p:sldIdLst>
  <p:sldSz cx="9144000" cy="6858000" type="letter"/>
  <p:notesSz cx="7077075" cy="9004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3">
          <p15:clr>
            <a:srgbClr val="A4A3A4"/>
          </p15:clr>
        </p15:guide>
        <p15:guide id="2" pos="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034"/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3" autoAdjust="0"/>
    <p:restoredTop sz="96226" autoAdjust="0"/>
  </p:normalViewPr>
  <p:slideViewPr>
    <p:cSldViewPr snapToGrid="0">
      <p:cViewPr varScale="1">
        <p:scale>
          <a:sx n="78" d="100"/>
          <a:sy n="78" d="100"/>
        </p:scale>
        <p:origin x="2098" y="58"/>
      </p:cViewPr>
      <p:guideLst>
        <p:guide orient="horz" pos="2683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836" y="-96"/>
      </p:cViewPr>
      <p:guideLst>
        <p:guide orient="horz" pos="283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674688"/>
            <a:ext cx="4502150" cy="3376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636" y="4277043"/>
            <a:ext cx="5187804" cy="405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</a:t>
            </a:r>
            <a:r>
              <a:rPr lang="en-US" baseline="0" dirty="0"/>
              <a:t> Equation 3.0 was used with settings of: 18, 12, 8, 18, 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734984-DA9D-46F7-86D2-46DD45087FB0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5E26D1-1274-47BB-A1DA-3B76A596B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734984-DA9D-46F7-86D2-46DD45087FB0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5E26D1-1274-47BB-A1DA-3B76A596B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0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8443: Lecture 18,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eople.brunel.ac.uk/~mastjjb/jeb/or/decmore.html" TargetMode="External"/><Relationship Id="rId13" Type="http://schemas.openxmlformats.org/officeDocument/2006/relationships/image" Target="../media/image4.jpeg"/><Relationship Id="rId3" Type="http://schemas.openxmlformats.org/officeDocument/2006/relationships/hyperlink" Target="http://www.rii.ricoh.com/~stork/DHSch8.ppt" TargetMode="External"/><Relationship Id="rId7" Type="http://schemas.openxmlformats.org/officeDocument/2006/relationships/hyperlink" Target="http://www.decisiontrees.net/" TargetMode="External"/><Relationship Id="rId12" Type="http://schemas.openxmlformats.org/officeDocument/2006/relationships/hyperlink" Target="http://www.isip.piconepress.com/publications/courses/ece_8443/lectures/2009_spring/lecture_18.mp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utonlab.org/tutorials/dtree.html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www.aaai.org/aitopics/pmwiki/pmwiki.php/AITopics/DecisionTrees" TargetMode="External"/><Relationship Id="rId15" Type="http://schemas.openxmlformats.org/officeDocument/2006/relationships/image" Target="../media/image5.emf"/><Relationship Id="rId10" Type="http://schemas.openxmlformats.org/officeDocument/2006/relationships/image" Target="../media/image2.png"/><Relationship Id="rId4" Type="http://schemas.openxmlformats.org/officeDocument/2006/relationships/hyperlink" Target="http://en.wikipedia.org/wiki/Decision_tree" TargetMode="External"/><Relationship Id="rId9" Type="http://schemas.openxmlformats.org/officeDocument/2006/relationships/hyperlink" Target="http://www.ece.msstate.edu/research/isip/projects/speech/software/legacy/decision_tree/index.html" TargetMode="External"/><Relationship Id="rId14" Type="http://schemas.openxmlformats.org/officeDocument/2006/relationships/hyperlink" Target="http://www.isip.piconepress.com/publications/courses/ece_8443/lectures/2009_spring/lecture_18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4721225" cy="4548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noProof="0" dirty="0">
                <a:solidFill>
                  <a:schemeClr val="tx2"/>
                </a:solidFill>
                <a:latin typeface="+mn-lt"/>
              </a:rPr>
              <a:t>Tree-Growing Via CART</a:t>
            </a:r>
            <a:br>
              <a:rPr lang="en-US" sz="1800" b="1" noProof="0" dirty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>
                <a:solidFill>
                  <a:schemeClr val="tx2"/>
                </a:solidFill>
                <a:latin typeface="+mn-lt"/>
              </a:rPr>
              <a:t>Splitting, Stopping and Pruning</a:t>
            </a:r>
            <a:br>
              <a:rPr lang="en-US" sz="1800" b="1" noProof="0" dirty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>
                <a:solidFill>
                  <a:schemeClr val="tx2"/>
                </a:solidFill>
                <a:latin typeface="+mn-lt"/>
              </a:rPr>
              <a:t>Attributes</a:t>
            </a:r>
            <a:br>
              <a:rPr lang="en-US" sz="1800" b="1" noProof="0" dirty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>
                <a:solidFill>
                  <a:schemeClr val="tx2"/>
                </a:solidFill>
                <a:latin typeface="+mn-lt"/>
              </a:rPr>
              <a:t>Node </a:t>
            </a:r>
            <a:r>
              <a:rPr lang="en-US" sz="1800" b="1" dirty="0">
                <a:solidFill>
                  <a:schemeClr val="tx2"/>
                </a:solidFill>
                <a:latin typeface="+mn-lt"/>
              </a:rPr>
              <a:t>Impurity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endParaRPr lang="vi-VN" sz="1800" b="1" dirty="0">
              <a:solidFill>
                <a:schemeClr val="tx2"/>
              </a:solidFill>
              <a:latin typeface="+mn-lt"/>
            </a:endParaRPr>
          </a:p>
          <a:p>
            <a:pPr marL="176213" marR="0" lvl="0" indent="-176213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dirty="0">
                <a:solidFill>
                  <a:schemeClr val="accent2"/>
                </a:solidFill>
                <a:hlinkClick r:id="rId3"/>
              </a:rPr>
              <a:t>DHS: Chapter 8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rgbClr val="004000"/>
                </a:solidFill>
                <a:hlinkClick r:id="rId4"/>
              </a:rPr>
              <a:t>WIKI: Definitions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5"/>
              </a:rPr>
              <a:t>AAAI: Decision Trees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6"/>
              </a:rPr>
              <a:t>AM: Data Mining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7"/>
              </a:rPr>
              <a:t>DTDM: Resources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8"/>
              </a:rPr>
              <a:t>JB: Examples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latin typeface="+mn-lt"/>
                <a:hlinkClick r:id="rId9"/>
              </a:rPr>
              <a:t>ISIP: Software</a:t>
            </a:r>
            <a:endParaRPr lang="en-US" sz="1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18: </a:t>
            </a:r>
            <a:r>
              <a:rPr lang="en-US" b="1" dirty="0">
                <a:solidFill>
                  <a:schemeClr val="accent2"/>
                </a:solidFill>
              </a:rPr>
              <a:t>DECISION TREES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78425" y="3645890"/>
            <a:ext cx="3514725" cy="21145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71606" y="1451992"/>
            <a:ext cx="3521543" cy="215074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434857" y="6116249"/>
            <a:ext cx="1942606" cy="357188"/>
            <a:chOff x="434857" y="6116249"/>
            <a:chExt cx="1942606" cy="357188"/>
          </a:xfrm>
        </p:grpSpPr>
        <p:grpSp>
          <p:nvGrpSpPr>
            <p:cNvPr id="8" name="Group 7"/>
            <p:cNvGrpSpPr/>
            <p:nvPr/>
          </p:nvGrpSpPr>
          <p:grpSpPr>
            <a:xfrm>
              <a:off x="1379779" y="6116249"/>
              <a:ext cx="997684" cy="357188"/>
              <a:chOff x="563833" y="6157254"/>
              <a:chExt cx="997684" cy="357188"/>
            </a:xfrm>
          </p:grpSpPr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563833" y="6203854"/>
                <a:ext cx="913275" cy="258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marL="176213" indent="-176213">
                  <a:lnSpc>
                    <a:spcPct val="90000"/>
                  </a:lnSpc>
                  <a:spcBef>
                    <a:spcPct val="20000"/>
                  </a:spcBef>
                  <a:tabLst>
                    <a:tab pos="6864350" algn="r"/>
                  </a:tabLst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Audio:</a:t>
                </a:r>
              </a:p>
            </p:txBody>
          </p:sp>
          <p:pic>
            <p:nvPicPr>
              <p:cNvPr id="13" name="Picture 12" descr="x.JPG">
                <a:hlinkClick r:id="rId12"/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5279" y="6157254"/>
                <a:ext cx="376238" cy="357188"/>
              </a:xfrm>
              <a:prstGeom prst="rect">
                <a:avLst/>
              </a:prstGeom>
            </p:spPr>
          </p:pic>
        </p:grpSp>
        <p:grpSp>
          <p:nvGrpSpPr>
            <p:cNvPr id="9" name="Group 10"/>
            <p:cNvGrpSpPr/>
            <p:nvPr/>
          </p:nvGrpSpPr>
          <p:grpSpPr>
            <a:xfrm>
              <a:off x="434857" y="6165787"/>
              <a:ext cx="885361" cy="279514"/>
              <a:chOff x="5231962" y="6231988"/>
              <a:chExt cx="885361" cy="279514"/>
            </a:xfrm>
          </p:grpSpPr>
          <p:pic>
            <p:nvPicPr>
              <p:cNvPr id="10" name="Picture 4">
                <a:hlinkClick r:id="rId14"/>
              </p:cNvPr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5745659" y="6237182"/>
                <a:ext cx="371664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5231962" y="6231988"/>
                <a:ext cx="648333" cy="258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marL="176213" indent="-176213">
                  <a:lnSpc>
                    <a:spcPct val="90000"/>
                  </a:lnSpc>
                  <a:spcBef>
                    <a:spcPct val="20000"/>
                  </a:spcBef>
                  <a:tabLst>
                    <a:tab pos="6864350" algn="r"/>
                  </a:tabLst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URL: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Basic Principles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rcRect t="6260"/>
          <a:stretch>
            <a:fillRect/>
          </a:stretch>
        </p:blipFill>
        <p:spPr bwMode="auto">
          <a:xfrm>
            <a:off x="4761034" y="533400"/>
            <a:ext cx="4157542" cy="23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The top, or first node, is called the root node.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The last level of nodes are the leaf nodes</a:t>
            </a:r>
            <a:br>
              <a:rPr lang="en-US" sz="1800" b="1" dirty="0"/>
            </a:br>
            <a:r>
              <a:rPr lang="en-US" sz="1800" b="1" dirty="0"/>
              <a:t>and contain the final predicted value.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The intermediate nodes are the</a:t>
            </a:r>
            <a:br>
              <a:rPr lang="en-US" sz="1800" b="1" dirty="0"/>
            </a:br>
            <a:r>
              <a:rPr lang="en-US" sz="1800" b="1" dirty="0"/>
              <a:t>descendant or “hidden” layers.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Binary trees, like the one shown to the</a:t>
            </a:r>
            <a:br>
              <a:rPr lang="en-US" sz="1800" b="1" dirty="0"/>
            </a:br>
            <a:r>
              <a:rPr lang="en-US" sz="1800" b="1" dirty="0"/>
              <a:t>right, are the most popular type of tree.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In a binary tree, by convention if the answer to a question is “yes”, the left branch is selected.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3B4C-F5A3-61A3-F2E5-31B280BE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4" y="69056"/>
            <a:ext cx="8229600" cy="1325562"/>
          </a:xfrm>
        </p:spPr>
        <p:txBody>
          <a:bodyPr/>
          <a:lstStyle/>
          <a:p>
            <a:r>
              <a:rPr lang="en-US" dirty="0"/>
              <a:t>Building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492D-D13F-3154-C70C-F1C94766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Data is stored in the main memory and tree data structure with a single root node is initialized. </a:t>
            </a:r>
          </a:p>
          <a:p>
            <a:r>
              <a:rPr lang="en-US" dirty="0"/>
              <a:t>Step 2: When a new datapoint arrive: filter down the tree and put the datapoint to a leaf. </a:t>
            </a:r>
          </a:p>
          <a:p>
            <a:r>
              <a:rPr lang="en-US" dirty="0"/>
              <a:t>Step 3: Decide whether or not turn the leaf mentioned above into a node with children leaves. </a:t>
            </a:r>
          </a:p>
          <a:p>
            <a:r>
              <a:rPr lang="en-US" dirty="0"/>
              <a:t>Step 4: (If step 3 decides to split) Find the best attribute to perform the split. </a:t>
            </a:r>
          </a:p>
        </p:txBody>
      </p:sp>
    </p:spTree>
    <p:extLst>
      <p:ext uri="{BB962C8B-B14F-4D97-AF65-F5344CB8AC3E}">
        <p14:creationId xmlns:p14="http://schemas.microsoft.com/office/powerpoint/2010/main" val="11669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3DEA-3821-EFD9-9E84-40C9EA49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246"/>
            <a:ext cx="8229600" cy="1143000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EADE9-8785-49B9-AC2A-CD3179AD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38005" r="24839" b="27013"/>
          <a:stretch/>
        </p:blipFill>
        <p:spPr>
          <a:xfrm>
            <a:off x="1056969" y="1917292"/>
            <a:ext cx="6415548" cy="179930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35B78D-2F09-B084-1020-91199BD7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Hoeffding</a:t>
            </a:r>
            <a:r>
              <a:rPr lang="en-US" dirty="0"/>
              <a:t> bound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some materials, there is R (range of features)</a:t>
            </a:r>
          </a:p>
          <a:p>
            <a:endParaRPr lang="en-US" dirty="0"/>
          </a:p>
          <a:p>
            <a:r>
              <a:rPr lang="en-US" dirty="0"/>
              <a:t>Using the bound, if G(B) – G(Sb) &gt; epsilon, then the split is performed</a:t>
            </a:r>
          </a:p>
          <a:p>
            <a:endParaRPr lang="en-US" dirty="0"/>
          </a:p>
          <a:p>
            <a:r>
              <a:rPr lang="en-US" dirty="0"/>
              <a:t>G here can be considered as the VR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8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2E26-DE99-5365-FC1E-D4853E31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DF7A-0D49-A78B-A594-AC557CC7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split:</a:t>
            </a:r>
          </a:p>
          <a:p>
            <a:endParaRPr lang="en-US" dirty="0"/>
          </a:p>
          <a:p>
            <a:r>
              <a:rPr lang="en-US" dirty="0"/>
              <a:t>For each feature, try EVERY thresholds possible and take the one with the best VR value to be the candidate</a:t>
            </a:r>
          </a:p>
          <a:p>
            <a:endParaRPr lang="en-US" dirty="0"/>
          </a:p>
          <a:p>
            <a:r>
              <a:rPr lang="en-US" dirty="0"/>
              <a:t>For all the candidates, choose the one with the best VR value to split</a:t>
            </a:r>
          </a:p>
          <a:p>
            <a:endParaRPr lang="en-US" dirty="0"/>
          </a:p>
          <a:p>
            <a:r>
              <a:rPr lang="en-US" dirty="0"/>
              <a:t>VR formular: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Where: x is the feature considered, theta is the threshold considered, absolute signifies the cardinality of the set (smaller than threshold and bigger than threshold).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39061-FB67-EDDD-027F-87CC288A6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" t="41637" r="3548" b="39629"/>
          <a:stretch/>
        </p:blipFill>
        <p:spPr>
          <a:xfrm>
            <a:off x="363793" y="4294238"/>
            <a:ext cx="8583561" cy="9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655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18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11777</TotalTime>
  <Words>375</Words>
  <Application>Microsoft Office PowerPoint</Application>
  <PresentationFormat>Letter Paper (8.5x11 in)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lecture_title</vt:lpstr>
      <vt:lpstr>lecture_default</vt:lpstr>
      <vt:lpstr>PowerPoint Presentation</vt:lpstr>
      <vt:lpstr>PowerPoint Presentation</vt:lpstr>
      <vt:lpstr>Building steps</vt:lpstr>
      <vt:lpstr>Step 3</vt:lpstr>
      <vt:lpstr>Step 4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Tu Nguyen</cp:lastModifiedBy>
  <cp:revision>622</cp:revision>
  <dcterms:created xsi:type="dcterms:W3CDTF">2002-09-12T17:13:32Z</dcterms:created>
  <dcterms:modified xsi:type="dcterms:W3CDTF">2022-08-05T01:32:07Z</dcterms:modified>
</cp:coreProperties>
</file>