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8"/>
  </p:notesMasterIdLst>
  <p:sldIdLst>
    <p:sldId id="259" r:id="rId2"/>
    <p:sldId id="260" r:id="rId3"/>
    <p:sldId id="302" r:id="rId4"/>
    <p:sldId id="336" r:id="rId5"/>
    <p:sldId id="316" r:id="rId6"/>
    <p:sldId id="264" r:id="rId7"/>
    <p:sldId id="337" r:id="rId8"/>
    <p:sldId id="338" r:id="rId9"/>
    <p:sldId id="339" r:id="rId10"/>
    <p:sldId id="346" r:id="rId11"/>
    <p:sldId id="340" r:id="rId12"/>
    <p:sldId id="344" r:id="rId13"/>
    <p:sldId id="348" r:id="rId14"/>
    <p:sldId id="351" r:id="rId15"/>
    <p:sldId id="332" r:id="rId16"/>
    <p:sldId id="308" r:id="rId1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apnil Khairna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B4029C-74E3-BF1A-FB83-61EC9CBCA6C6}" v="1136" dt="2024-05-27T14:44:18.625"/>
    <p1510:client id="{F3E15489-9E23-D510-F3F2-6C1AFBFB6F29}" v="349" dt="2024-05-27T13:38:39.3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4A0CFF-858C-42EC-B3D5-5DA743DBC8A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6C196840-2533-49E5-9F02-C719BF09E1FB}"/>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F371BC95-F466-4E7E-B38B-3F1A7F17A9DD}" type="datetimeFigureOut">
              <a:rPr lang="en-US"/>
              <a:pPr>
                <a:defRPr/>
              </a:pPr>
              <a:t>5/28/2024</a:t>
            </a:fld>
            <a:endParaRPr lang="en-US"/>
          </a:p>
        </p:txBody>
      </p:sp>
      <p:sp>
        <p:nvSpPr>
          <p:cNvPr id="4" name="Slide Image Placeholder 3">
            <a:extLst>
              <a:ext uri="{FF2B5EF4-FFF2-40B4-BE49-F238E27FC236}">
                <a16:creationId xmlns:a16="http://schemas.microsoft.com/office/drawing/2014/main" id="{B548FC05-81EA-47D7-8531-47B6682549AA}"/>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76AA16C-A39E-4561-92F3-2C1D83C1BD72}"/>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E3DB91A-3707-4FF4-81A3-0DEC57BF4C78}"/>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4CE6CAA3-598C-494D-8ED8-D0C879ED530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anose="020F0502020204030204" pitchFamily="34" charset="0"/>
              </a:defRPr>
            </a:lvl1pPr>
          </a:lstStyle>
          <a:p>
            <a:pPr>
              <a:defRPr/>
            </a:pPr>
            <a:fld id="{E51D46A7-0C4C-4349-A03C-1CB2E3F2E56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2F0F8315-DF04-43E8-A424-4CFD04BAE6B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C58D2C05-84E0-4718-927A-A5E8B5337D8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4" name="Slide Number Placeholder 3">
            <a:extLst>
              <a:ext uri="{FF2B5EF4-FFF2-40B4-BE49-F238E27FC236}">
                <a16:creationId xmlns:a16="http://schemas.microsoft.com/office/drawing/2014/main" id="{CB2F3747-E359-4D64-99E1-03181BAA334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FB29215-1E4F-41FB-BBB7-CA6F335AADC9}" type="slidenum">
              <a:rPr lang="en-US" altLang="en-US" smtClean="0"/>
              <a:pPr fontAlgn="base">
                <a:spcBef>
                  <a:spcPct val="0"/>
                </a:spcBef>
                <a:spcAft>
                  <a:spcPct val="0"/>
                </a:spcAft>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CEA26835-F651-4825-91AE-12F4D30085A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485FE032-0BFD-4758-9A4D-8F4D457D406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a:extLst>
              <a:ext uri="{FF2B5EF4-FFF2-40B4-BE49-F238E27FC236}">
                <a16:creationId xmlns:a16="http://schemas.microsoft.com/office/drawing/2014/main" id="{22E825F9-109E-42B5-BB0C-4329AEE0145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5650EF6-0C71-41BD-A54A-16E0F30F1917}" type="slidenum">
              <a:rPr lang="en-US" altLang="en-US" smtClean="0"/>
              <a:pPr fontAlgn="base">
                <a:spcBef>
                  <a:spcPct val="0"/>
                </a:spcBef>
                <a:spcAft>
                  <a:spcPct val="0"/>
                </a:spcAft>
              </a:pPr>
              <a:t>15</a:t>
            </a:fld>
            <a:endParaRPr lang="en-US" altLang="en-US"/>
          </a:p>
        </p:txBody>
      </p:sp>
    </p:spTree>
    <p:extLst>
      <p:ext uri="{BB962C8B-B14F-4D97-AF65-F5344CB8AC3E}">
        <p14:creationId xmlns:p14="http://schemas.microsoft.com/office/powerpoint/2010/main" val="693482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3CFB7491-2F9B-4167-9BBE-5A309131616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04A96ABD-9EE2-4E03-893B-6CE16384C6A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196" name="Slide Number Placeholder 3">
            <a:extLst>
              <a:ext uri="{FF2B5EF4-FFF2-40B4-BE49-F238E27FC236}">
                <a16:creationId xmlns:a16="http://schemas.microsoft.com/office/drawing/2014/main" id="{580D9F7F-D91D-49E6-A9DB-83AD29D696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AE83E84-8F97-4440-A9A8-6BF6D4565BC8}" type="slidenum">
              <a:rPr lang="en-US" altLang="en-US" smtClean="0"/>
              <a:pPr fontAlgn="base">
                <a:spcBef>
                  <a:spcPct val="0"/>
                </a:spcBef>
                <a:spcAft>
                  <a:spcPct val="0"/>
                </a:spcAft>
              </a:pPr>
              <a:t>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3CFB7491-2F9B-4167-9BBE-5A309131616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04A96ABD-9EE2-4E03-893B-6CE16384C6A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196" name="Slide Number Placeholder 3">
            <a:extLst>
              <a:ext uri="{FF2B5EF4-FFF2-40B4-BE49-F238E27FC236}">
                <a16:creationId xmlns:a16="http://schemas.microsoft.com/office/drawing/2014/main" id="{580D9F7F-D91D-49E6-A9DB-83AD29D696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AE83E84-8F97-4440-A9A8-6BF6D4565BC8}" type="slidenum">
              <a:rPr lang="en-US" altLang="en-US" smtClean="0"/>
              <a:pPr fontAlgn="base">
                <a:spcBef>
                  <a:spcPct val="0"/>
                </a:spcBef>
                <a:spcAft>
                  <a:spcPct val="0"/>
                </a:spcAft>
              </a:pPr>
              <a:t>4</a:t>
            </a:fld>
            <a:endParaRPr lang="en-US" altLang="en-US"/>
          </a:p>
        </p:txBody>
      </p:sp>
    </p:spTree>
    <p:extLst>
      <p:ext uri="{BB962C8B-B14F-4D97-AF65-F5344CB8AC3E}">
        <p14:creationId xmlns:p14="http://schemas.microsoft.com/office/powerpoint/2010/main" val="668806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8C2AF285-64E7-404C-B9E0-2F089AA99A5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7B866E4D-9B95-404F-9B49-9C39E4A9FFB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244" name="Slide Number Placeholder 3">
            <a:extLst>
              <a:ext uri="{FF2B5EF4-FFF2-40B4-BE49-F238E27FC236}">
                <a16:creationId xmlns:a16="http://schemas.microsoft.com/office/drawing/2014/main" id="{9F73C1C6-F1FD-4396-A8A6-98FFF10492E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F8921EA-27A2-41FF-9F90-C7C8BD03170A}" type="slidenum">
              <a:rPr lang="en-US" altLang="en-US" smtClean="0"/>
              <a:pPr fontAlgn="base">
                <a:spcBef>
                  <a:spcPct val="0"/>
                </a:spcBef>
                <a:spcAft>
                  <a:spcPct val="0"/>
                </a:spcAft>
              </a:pPr>
              <a:t>5</a:t>
            </a:fld>
            <a:endParaRPr lang="en-US" altLang="en-US"/>
          </a:p>
        </p:txBody>
      </p:sp>
    </p:spTree>
    <p:extLst>
      <p:ext uri="{BB962C8B-B14F-4D97-AF65-F5344CB8AC3E}">
        <p14:creationId xmlns:p14="http://schemas.microsoft.com/office/powerpoint/2010/main" val="2231459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AA5C1FA1-9904-4EE9-9413-0C65401034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EC13930D-A38D-4CFA-AAFC-B2E49A94280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6" name="Slide Number Placeholder 3">
            <a:extLst>
              <a:ext uri="{FF2B5EF4-FFF2-40B4-BE49-F238E27FC236}">
                <a16:creationId xmlns:a16="http://schemas.microsoft.com/office/drawing/2014/main" id="{C897B359-2313-4147-BC35-4AB7653596D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4C1BEB3-D398-4450-8786-D2939E1E3CE6}" type="slidenum">
              <a:rPr lang="en-US" altLang="en-US" smtClean="0"/>
              <a:pPr fontAlgn="base">
                <a:spcBef>
                  <a:spcPct val="0"/>
                </a:spcBef>
                <a:spcAft>
                  <a:spcPct val="0"/>
                </a:spcAft>
              </a:pPr>
              <a:t>6</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AA5C1FA1-9904-4EE9-9413-0C65401034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EC13930D-A38D-4CFA-AAFC-B2E49A94280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6" name="Slide Number Placeholder 3">
            <a:extLst>
              <a:ext uri="{FF2B5EF4-FFF2-40B4-BE49-F238E27FC236}">
                <a16:creationId xmlns:a16="http://schemas.microsoft.com/office/drawing/2014/main" id="{C897B359-2313-4147-BC35-4AB7653596D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4C1BEB3-D398-4450-8786-D2939E1E3CE6}" type="slidenum">
              <a:rPr lang="en-US" altLang="en-US" smtClean="0"/>
              <a:pPr fontAlgn="base">
                <a:spcBef>
                  <a:spcPct val="0"/>
                </a:spcBef>
                <a:spcAft>
                  <a:spcPct val="0"/>
                </a:spcAft>
              </a:pPr>
              <a:t>7</a:t>
            </a:fld>
            <a:endParaRPr lang="en-US" altLang="en-US"/>
          </a:p>
        </p:txBody>
      </p:sp>
    </p:spTree>
    <p:extLst>
      <p:ext uri="{BB962C8B-B14F-4D97-AF65-F5344CB8AC3E}">
        <p14:creationId xmlns:p14="http://schemas.microsoft.com/office/powerpoint/2010/main" val="1063928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AA5C1FA1-9904-4EE9-9413-0C65401034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EC13930D-A38D-4CFA-AAFC-B2E49A94280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6" name="Slide Number Placeholder 3">
            <a:extLst>
              <a:ext uri="{FF2B5EF4-FFF2-40B4-BE49-F238E27FC236}">
                <a16:creationId xmlns:a16="http://schemas.microsoft.com/office/drawing/2014/main" id="{C897B359-2313-4147-BC35-4AB7653596D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4C1BEB3-D398-4450-8786-D2939E1E3CE6}" type="slidenum">
              <a:rPr lang="en-US" altLang="en-US" smtClean="0"/>
              <a:pPr fontAlgn="base">
                <a:spcBef>
                  <a:spcPct val="0"/>
                </a:spcBef>
                <a:spcAft>
                  <a:spcPct val="0"/>
                </a:spcAft>
              </a:pPr>
              <a:t>8</a:t>
            </a:fld>
            <a:endParaRPr lang="en-US" altLang="en-US"/>
          </a:p>
        </p:txBody>
      </p:sp>
    </p:spTree>
    <p:extLst>
      <p:ext uri="{BB962C8B-B14F-4D97-AF65-F5344CB8AC3E}">
        <p14:creationId xmlns:p14="http://schemas.microsoft.com/office/powerpoint/2010/main" val="2028508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AA5C1FA1-9904-4EE9-9413-0C65401034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EC13930D-A38D-4CFA-AAFC-B2E49A94280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6" name="Slide Number Placeholder 3">
            <a:extLst>
              <a:ext uri="{FF2B5EF4-FFF2-40B4-BE49-F238E27FC236}">
                <a16:creationId xmlns:a16="http://schemas.microsoft.com/office/drawing/2014/main" id="{C897B359-2313-4147-BC35-4AB7653596D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4C1BEB3-D398-4450-8786-D2939E1E3CE6}" type="slidenum">
              <a:rPr lang="en-US" altLang="en-US" smtClean="0"/>
              <a:pPr fontAlgn="base">
                <a:spcBef>
                  <a:spcPct val="0"/>
                </a:spcBef>
                <a:spcAft>
                  <a:spcPct val="0"/>
                </a:spcAft>
              </a:pPr>
              <a:t>9</a:t>
            </a:fld>
            <a:endParaRPr lang="en-US" altLang="en-US"/>
          </a:p>
        </p:txBody>
      </p:sp>
    </p:spTree>
    <p:extLst>
      <p:ext uri="{BB962C8B-B14F-4D97-AF65-F5344CB8AC3E}">
        <p14:creationId xmlns:p14="http://schemas.microsoft.com/office/powerpoint/2010/main" val="3260600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AA5C1FA1-9904-4EE9-9413-0C65401034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EC13930D-A38D-4CFA-AAFC-B2E49A94280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6" name="Slide Number Placeholder 3">
            <a:extLst>
              <a:ext uri="{FF2B5EF4-FFF2-40B4-BE49-F238E27FC236}">
                <a16:creationId xmlns:a16="http://schemas.microsoft.com/office/drawing/2014/main" id="{C897B359-2313-4147-BC35-4AB7653596D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4C1BEB3-D398-4450-8786-D2939E1E3CE6}" type="slidenum">
              <a:rPr lang="en-US" altLang="en-US" smtClean="0"/>
              <a:pPr fontAlgn="base">
                <a:spcBef>
                  <a:spcPct val="0"/>
                </a:spcBef>
                <a:spcAft>
                  <a:spcPct val="0"/>
                </a:spcAft>
              </a:pPr>
              <a:t>11</a:t>
            </a:fld>
            <a:endParaRPr lang="en-US" altLang="en-US"/>
          </a:p>
        </p:txBody>
      </p:sp>
    </p:spTree>
    <p:extLst>
      <p:ext uri="{BB962C8B-B14F-4D97-AF65-F5344CB8AC3E}">
        <p14:creationId xmlns:p14="http://schemas.microsoft.com/office/powerpoint/2010/main" val="2521626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A3BC17-F6F9-4720-B919-22F3180A4A0F}"/>
              </a:ext>
            </a:extLst>
          </p:cNvPr>
          <p:cNvSpPr>
            <a:spLocks noGrp="1"/>
          </p:cNvSpPr>
          <p:nvPr>
            <p:ph type="dt" sz="half" idx="10"/>
          </p:nvPr>
        </p:nvSpPr>
        <p:spPr/>
        <p:txBody>
          <a:bodyPr/>
          <a:lstStyle>
            <a:lvl1pPr>
              <a:defRPr/>
            </a:lvl1pPr>
          </a:lstStyle>
          <a:p>
            <a:pPr>
              <a:defRPr/>
            </a:pPr>
            <a:fld id="{CB6D5634-48B9-45C1-A287-929A0EF6A673}" type="datetime1">
              <a:rPr lang="en-US"/>
              <a:pPr>
                <a:defRPr/>
              </a:pPr>
              <a:t>5/28/2024</a:t>
            </a:fld>
            <a:endParaRPr lang="en-US"/>
          </a:p>
        </p:txBody>
      </p:sp>
      <p:sp>
        <p:nvSpPr>
          <p:cNvPr id="5" name="Footer Placeholder 4">
            <a:extLst>
              <a:ext uri="{FF2B5EF4-FFF2-40B4-BE49-F238E27FC236}">
                <a16:creationId xmlns:a16="http://schemas.microsoft.com/office/drawing/2014/main" id="{57111D4B-DF77-4B05-9482-574741D0528C}"/>
              </a:ext>
            </a:extLst>
          </p:cNvPr>
          <p:cNvSpPr>
            <a:spLocks noGrp="1"/>
          </p:cNvSpPr>
          <p:nvPr>
            <p:ph type="ftr" sz="quarter" idx="11"/>
          </p:nvPr>
        </p:nvSpPr>
        <p:spPr/>
        <p:txBody>
          <a:bodyPr/>
          <a:lstStyle>
            <a:lvl1pPr>
              <a:defRPr/>
            </a:lvl1pPr>
          </a:lstStyle>
          <a:p>
            <a:pPr>
              <a:defRPr/>
            </a:pPr>
            <a:r>
              <a:rPr lang="en-US"/>
              <a:t>Committee  Name:</a:t>
            </a:r>
          </a:p>
        </p:txBody>
      </p:sp>
      <p:sp>
        <p:nvSpPr>
          <p:cNvPr id="6" name="Slide Number Placeholder 5">
            <a:extLst>
              <a:ext uri="{FF2B5EF4-FFF2-40B4-BE49-F238E27FC236}">
                <a16:creationId xmlns:a16="http://schemas.microsoft.com/office/drawing/2014/main" id="{49D78089-67F1-4F7A-B101-711647A7567A}"/>
              </a:ext>
            </a:extLst>
          </p:cNvPr>
          <p:cNvSpPr>
            <a:spLocks noGrp="1"/>
          </p:cNvSpPr>
          <p:nvPr>
            <p:ph type="sldNum" sz="quarter" idx="12"/>
          </p:nvPr>
        </p:nvSpPr>
        <p:spPr/>
        <p:txBody>
          <a:bodyPr/>
          <a:lstStyle>
            <a:lvl1pPr>
              <a:defRPr/>
            </a:lvl1pPr>
          </a:lstStyle>
          <a:p>
            <a:pPr>
              <a:defRPr/>
            </a:pPr>
            <a:r>
              <a:rPr lang="en-US"/>
              <a:t>Date:                            </a:t>
            </a:r>
          </a:p>
        </p:txBody>
      </p:sp>
    </p:spTree>
    <p:extLst>
      <p:ext uri="{BB962C8B-B14F-4D97-AF65-F5344CB8AC3E}">
        <p14:creationId xmlns:p14="http://schemas.microsoft.com/office/powerpoint/2010/main" val="238652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265EAD-4892-4FFC-8649-729A9B2D4E4A}"/>
              </a:ext>
            </a:extLst>
          </p:cNvPr>
          <p:cNvSpPr>
            <a:spLocks noGrp="1"/>
          </p:cNvSpPr>
          <p:nvPr>
            <p:ph type="dt" sz="half" idx="10"/>
          </p:nvPr>
        </p:nvSpPr>
        <p:spPr/>
        <p:txBody>
          <a:bodyPr/>
          <a:lstStyle>
            <a:lvl1pPr>
              <a:defRPr/>
            </a:lvl1pPr>
          </a:lstStyle>
          <a:p>
            <a:pPr>
              <a:defRPr/>
            </a:pPr>
            <a:fld id="{8607457F-F77C-4918-8583-30CE8A592FDE}" type="datetime1">
              <a:rPr lang="en-US"/>
              <a:pPr>
                <a:defRPr/>
              </a:pPr>
              <a:t>5/28/2024</a:t>
            </a:fld>
            <a:endParaRPr lang="en-US"/>
          </a:p>
        </p:txBody>
      </p:sp>
      <p:sp>
        <p:nvSpPr>
          <p:cNvPr id="5" name="Footer Placeholder 4">
            <a:extLst>
              <a:ext uri="{FF2B5EF4-FFF2-40B4-BE49-F238E27FC236}">
                <a16:creationId xmlns:a16="http://schemas.microsoft.com/office/drawing/2014/main" id="{C1B5877D-C534-496E-A0C5-2B9BEBB2441D}"/>
              </a:ext>
            </a:extLst>
          </p:cNvPr>
          <p:cNvSpPr>
            <a:spLocks noGrp="1"/>
          </p:cNvSpPr>
          <p:nvPr>
            <p:ph type="ftr" sz="quarter" idx="11"/>
          </p:nvPr>
        </p:nvSpPr>
        <p:spPr/>
        <p:txBody>
          <a:bodyPr/>
          <a:lstStyle>
            <a:lvl1pPr>
              <a:defRPr/>
            </a:lvl1pPr>
          </a:lstStyle>
          <a:p>
            <a:pPr>
              <a:defRPr/>
            </a:pPr>
            <a:r>
              <a:rPr lang="en-US"/>
              <a:t>Committee  Name:</a:t>
            </a:r>
          </a:p>
        </p:txBody>
      </p:sp>
      <p:sp>
        <p:nvSpPr>
          <p:cNvPr id="6" name="Slide Number Placeholder 5">
            <a:extLst>
              <a:ext uri="{FF2B5EF4-FFF2-40B4-BE49-F238E27FC236}">
                <a16:creationId xmlns:a16="http://schemas.microsoft.com/office/drawing/2014/main" id="{895A214C-DC5F-49B1-B076-2C06AEDCE64C}"/>
              </a:ext>
            </a:extLst>
          </p:cNvPr>
          <p:cNvSpPr>
            <a:spLocks noGrp="1"/>
          </p:cNvSpPr>
          <p:nvPr>
            <p:ph type="sldNum" sz="quarter" idx="12"/>
          </p:nvPr>
        </p:nvSpPr>
        <p:spPr/>
        <p:txBody>
          <a:bodyPr/>
          <a:lstStyle>
            <a:lvl1pPr>
              <a:defRPr/>
            </a:lvl1pPr>
          </a:lstStyle>
          <a:p>
            <a:pPr>
              <a:defRPr/>
            </a:pPr>
            <a:fld id="{7FE66435-767A-4C36-85FE-08ADBBE2B020}" type="slidenum">
              <a:rPr lang="en-US" altLang="en-US"/>
              <a:pPr>
                <a:defRPr/>
              </a:pPr>
              <a:t>‹#›</a:t>
            </a:fld>
            <a:endParaRPr lang="en-US" altLang="en-US"/>
          </a:p>
        </p:txBody>
      </p:sp>
    </p:spTree>
    <p:extLst>
      <p:ext uri="{BB962C8B-B14F-4D97-AF65-F5344CB8AC3E}">
        <p14:creationId xmlns:p14="http://schemas.microsoft.com/office/powerpoint/2010/main" val="1737206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1BF090-6A53-411E-8EF4-258AFD31A301}"/>
              </a:ext>
            </a:extLst>
          </p:cNvPr>
          <p:cNvSpPr>
            <a:spLocks noGrp="1"/>
          </p:cNvSpPr>
          <p:nvPr>
            <p:ph type="dt" sz="half" idx="10"/>
          </p:nvPr>
        </p:nvSpPr>
        <p:spPr/>
        <p:txBody>
          <a:bodyPr/>
          <a:lstStyle>
            <a:lvl1pPr>
              <a:defRPr/>
            </a:lvl1pPr>
          </a:lstStyle>
          <a:p>
            <a:pPr>
              <a:defRPr/>
            </a:pPr>
            <a:fld id="{E335FBE3-DE53-4801-AA91-35AA2C524A97}" type="datetime1">
              <a:rPr lang="en-US"/>
              <a:pPr>
                <a:defRPr/>
              </a:pPr>
              <a:t>5/28/2024</a:t>
            </a:fld>
            <a:endParaRPr lang="en-US"/>
          </a:p>
        </p:txBody>
      </p:sp>
      <p:sp>
        <p:nvSpPr>
          <p:cNvPr id="5" name="Footer Placeholder 4">
            <a:extLst>
              <a:ext uri="{FF2B5EF4-FFF2-40B4-BE49-F238E27FC236}">
                <a16:creationId xmlns:a16="http://schemas.microsoft.com/office/drawing/2014/main" id="{355E65FD-E631-4C42-9A11-682FF4999575}"/>
              </a:ext>
            </a:extLst>
          </p:cNvPr>
          <p:cNvSpPr>
            <a:spLocks noGrp="1"/>
          </p:cNvSpPr>
          <p:nvPr>
            <p:ph type="ftr" sz="quarter" idx="11"/>
          </p:nvPr>
        </p:nvSpPr>
        <p:spPr/>
        <p:txBody>
          <a:bodyPr/>
          <a:lstStyle>
            <a:lvl1pPr>
              <a:defRPr/>
            </a:lvl1pPr>
          </a:lstStyle>
          <a:p>
            <a:pPr>
              <a:defRPr/>
            </a:pPr>
            <a:r>
              <a:rPr lang="en-US"/>
              <a:t>Committee  Name:</a:t>
            </a:r>
          </a:p>
        </p:txBody>
      </p:sp>
      <p:sp>
        <p:nvSpPr>
          <p:cNvPr id="6" name="Slide Number Placeholder 5">
            <a:extLst>
              <a:ext uri="{FF2B5EF4-FFF2-40B4-BE49-F238E27FC236}">
                <a16:creationId xmlns:a16="http://schemas.microsoft.com/office/drawing/2014/main" id="{8923D3C7-8340-477D-8BB2-A6321B2C85BF}"/>
              </a:ext>
            </a:extLst>
          </p:cNvPr>
          <p:cNvSpPr>
            <a:spLocks noGrp="1"/>
          </p:cNvSpPr>
          <p:nvPr>
            <p:ph type="sldNum" sz="quarter" idx="12"/>
          </p:nvPr>
        </p:nvSpPr>
        <p:spPr/>
        <p:txBody>
          <a:bodyPr/>
          <a:lstStyle>
            <a:lvl1pPr>
              <a:defRPr/>
            </a:lvl1pPr>
          </a:lstStyle>
          <a:p>
            <a:pPr>
              <a:defRPr/>
            </a:pPr>
            <a:fld id="{1967EF40-997C-444D-9283-14269311C13D}" type="slidenum">
              <a:rPr lang="en-US" altLang="en-US"/>
              <a:pPr>
                <a:defRPr/>
              </a:pPr>
              <a:t>‹#›</a:t>
            </a:fld>
            <a:endParaRPr lang="en-US" altLang="en-US"/>
          </a:p>
        </p:txBody>
      </p:sp>
    </p:spTree>
    <p:extLst>
      <p:ext uri="{BB962C8B-B14F-4D97-AF65-F5344CB8AC3E}">
        <p14:creationId xmlns:p14="http://schemas.microsoft.com/office/powerpoint/2010/main" val="1767999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5CAFC1-5C2E-473E-81A8-5FA126337698}"/>
              </a:ext>
            </a:extLst>
          </p:cNvPr>
          <p:cNvSpPr>
            <a:spLocks noGrp="1"/>
          </p:cNvSpPr>
          <p:nvPr>
            <p:ph type="dt" sz="half" idx="10"/>
          </p:nvPr>
        </p:nvSpPr>
        <p:spPr/>
        <p:txBody>
          <a:bodyPr/>
          <a:lstStyle>
            <a:lvl1pPr>
              <a:defRPr/>
            </a:lvl1pPr>
          </a:lstStyle>
          <a:p>
            <a:pPr>
              <a:defRPr/>
            </a:pPr>
            <a:fld id="{C64DA0F4-3876-4F15-B5E6-DBBE4C45BDF5}" type="datetime1">
              <a:rPr lang="en-US"/>
              <a:pPr>
                <a:defRPr/>
              </a:pPr>
              <a:t>5/28/2024</a:t>
            </a:fld>
            <a:endParaRPr lang="en-US"/>
          </a:p>
        </p:txBody>
      </p:sp>
      <p:sp>
        <p:nvSpPr>
          <p:cNvPr id="5" name="Footer Placeholder 4">
            <a:extLst>
              <a:ext uri="{FF2B5EF4-FFF2-40B4-BE49-F238E27FC236}">
                <a16:creationId xmlns:a16="http://schemas.microsoft.com/office/drawing/2014/main" id="{EF063ECF-9598-47A9-9875-660C949FC9EB}"/>
              </a:ext>
            </a:extLst>
          </p:cNvPr>
          <p:cNvSpPr>
            <a:spLocks noGrp="1"/>
          </p:cNvSpPr>
          <p:nvPr>
            <p:ph type="ftr" sz="quarter" idx="11"/>
          </p:nvPr>
        </p:nvSpPr>
        <p:spPr/>
        <p:txBody>
          <a:bodyPr/>
          <a:lstStyle>
            <a:lvl1pPr>
              <a:defRPr/>
            </a:lvl1pPr>
          </a:lstStyle>
          <a:p>
            <a:pPr>
              <a:defRPr/>
            </a:pPr>
            <a:r>
              <a:rPr lang="en-US"/>
              <a:t>Committee  Name:</a:t>
            </a:r>
          </a:p>
        </p:txBody>
      </p:sp>
      <p:sp>
        <p:nvSpPr>
          <p:cNvPr id="6" name="Slide Number Placeholder 5">
            <a:extLst>
              <a:ext uri="{FF2B5EF4-FFF2-40B4-BE49-F238E27FC236}">
                <a16:creationId xmlns:a16="http://schemas.microsoft.com/office/drawing/2014/main" id="{EE92F84D-4CD7-4888-9269-18F58A833E24}"/>
              </a:ext>
            </a:extLst>
          </p:cNvPr>
          <p:cNvSpPr>
            <a:spLocks noGrp="1"/>
          </p:cNvSpPr>
          <p:nvPr>
            <p:ph type="sldNum" sz="quarter" idx="12"/>
          </p:nvPr>
        </p:nvSpPr>
        <p:spPr/>
        <p:txBody>
          <a:bodyPr/>
          <a:lstStyle>
            <a:lvl1pPr>
              <a:defRPr/>
            </a:lvl1pPr>
          </a:lstStyle>
          <a:p>
            <a:pPr>
              <a:defRPr/>
            </a:pPr>
            <a:fld id="{031430CC-0FD8-4204-A4FD-657446DF6E93}" type="slidenum">
              <a:rPr lang="en-US" altLang="en-US"/>
              <a:pPr>
                <a:defRPr/>
              </a:pPr>
              <a:t>‹#›</a:t>
            </a:fld>
            <a:endParaRPr lang="en-US" altLang="en-US"/>
          </a:p>
        </p:txBody>
      </p:sp>
    </p:spTree>
    <p:extLst>
      <p:ext uri="{BB962C8B-B14F-4D97-AF65-F5344CB8AC3E}">
        <p14:creationId xmlns:p14="http://schemas.microsoft.com/office/powerpoint/2010/main" val="1945252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474FCA-38E1-4B5A-BA47-4C62E57B8DFC}"/>
              </a:ext>
            </a:extLst>
          </p:cNvPr>
          <p:cNvSpPr>
            <a:spLocks noGrp="1"/>
          </p:cNvSpPr>
          <p:nvPr>
            <p:ph type="dt" sz="half" idx="10"/>
          </p:nvPr>
        </p:nvSpPr>
        <p:spPr/>
        <p:txBody>
          <a:bodyPr/>
          <a:lstStyle>
            <a:lvl1pPr>
              <a:defRPr/>
            </a:lvl1pPr>
          </a:lstStyle>
          <a:p>
            <a:pPr>
              <a:defRPr/>
            </a:pPr>
            <a:fld id="{18CB5D40-3380-4A82-8F82-C6000AE6904A}" type="datetime1">
              <a:rPr lang="en-US"/>
              <a:pPr>
                <a:defRPr/>
              </a:pPr>
              <a:t>5/28/2024</a:t>
            </a:fld>
            <a:endParaRPr lang="en-US"/>
          </a:p>
        </p:txBody>
      </p:sp>
      <p:sp>
        <p:nvSpPr>
          <p:cNvPr id="5" name="Footer Placeholder 4">
            <a:extLst>
              <a:ext uri="{FF2B5EF4-FFF2-40B4-BE49-F238E27FC236}">
                <a16:creationId xmlns:a16="http://schemas.microsoft.com/office/drawing/2014/main" id="{23EFC4A2-C898-4F08-96C4-42502037A3C0}"/>
              </a:ext>
            </a:extLst>
          </p:cNvPr>
          <p:cNvSpPr>
            <a:spLocks noGrp="1"/>
          </p:cNvSpPr>
          <p:nvPr>
            <p:ph type="ftr" sz="quarter" idx="11"/>
          </p:nvPr>
        </p:nvSpPr>
        <p:spPr/>
        <p:txBody>
          <a:bodyPr/>
          <a:lstStyle>
            <a:lvl1pPr>
              <a:defRPr/>
            </a:lvl1pPr>
          </a:lstStyle>
          <a:p>
            <a:pPr>
              <a:defRPr/>
            </a:pPr>
            <a:r>
              <a:rPr lang="en-US"/>
              <a:t>Committee  Name:</a:t>
            </a:r>
          </a:p>
        </p:txBody>
      </p:sp>
      <p:sp>
        <p:nvSpPr>
          <p:cNvPr id="6" name="Slide Number Placeholder 5">
            <a:extLst>
              <a:ext uri="{FF2B5EF4-FFF2-40B4-BE49-F238E27FC236}">
                <a16:creationId xmlns:a16="http://schemas.microsoft.com/office/drawing/2014/main" id="{2D9EF83A-D6DB-40B6-A38F-757F3BB6B73D}"/>
              </a:ext>
            </a:extLst>
          </p:cNvPr>
          <p:cNvSpPr>
            <a:spLocks noGrp="1"/>
          </p:cNvSpPr>
          <p:nvPr>
            <p:ph type="sldNum" sz="quarter" idx="12"/>
          </p:nvPr>
        </p:nvSpPr>
        <p:spPr/>
        <p:txBody>
          <a:bodyPr/>
          <a:lstStyle>
            <a:lvl1pPr>
              <a:defRPr/>
            </a:lvl1pPr>
          </a:lstStyle>
          <a:p>
            <a:pPr>
              <a:defRPr/>
            </a:pPr>
            <a:fld id="{7C8789F1-417C-4C37-89B3-A9E75FEE81D9}" type="slidenum">
              <a:rPr lang="en-US" altLang="en-US"/>
              <a:pPr>
                <a:defRPr/>
              </a:pPr>
              <a:t>‹#›</a:t>
            </a:fld>
            <a:endParaRPr lang="en-US" altLang="en-US"/>
          </a:p>
        </p:txBody>
      </p:sp>
    </p:spTree>
    <p:extLst>
      <p:ext uri="{BB962C8B-B14F-4D97-AF65-F5344CB8AC3E}">
        <p14:creationId xmlns:p14="http://schemas.microsoft.com/office/powerpoint/2010/main" val="324502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9907B7D-1EF0-4431-80E7-570A97863CDB}"/>
              </a:ext>
            </a:extLst>
          </p:cNvPr>
          <p:cNvSpPr>
            <a:spLocks noGrp="1"/>
          </p:cNvSpPr>
          <p:nvPr>
            <p:ph type="dt" sz="half" idx="10"/>
          </p:nvPr>
        </p:nvSpPr>
        <p:spPr/>
        <p:txBody>
          <a:bodyPr/>
          <a:lstStyle>
            <a:lvl1pPr>
              <a:defRPr/>
            </a:lvl1pPr>
          </a:lstStyle>
          <a:p>
            <a:pPr>
              <a:defRPr/>
            </a:pPr>
            <a:fld id="{57316FD5-C4AB-4E54-B554-5222835F6221}" type="datetime1">
              <a:rPr lang="en-US"/>
              <a:pPr>
                <a:defRPr/>
              </a:pPr>
              <a:t>5/28/2024</a:t>
            </a:fld>
            <a:endParaRPr lang="en-US"/>
          </a:p>
        </p:txBody>
      </p:sp>
      <p:sp>
        <p:nvSpPr>
          <p:cNvPr id="6" name="Footer Placeholder 4">
            <a:extLst>
              <a:ext uri="{FF2B5EF4-FFF2-40B4-BE49-F238E27FC236}">
                <a16:creationId xmlns:a16="http://schemas.microsoft.com/office/drawing/2014/main" id="{5B1D5110-B641-4591-8E99-94E95ECEAAD1}"/>
              </a:ext>
            </a:extLst>
          </p:cNvPr>
          <p:cNvSpPr>
            <a:spLocks noGrp="1"/>
          </p:cNvSpPr>
          <p:nvPr>
            <p:ph type="ftr" sz="quarter" idx="11"/>
          </p:nvPr>
        </p:nvSpPr>
        <p:spPr/>
        <p:txBody>
          <a:bodyPr/>
          <a:lstStyle>
            <a:lvl1pPr>
              <a:defRPr/>
            </a:lvl1pPr>
          </a:lstStyle>
          <a:p>
            <a:pPr>
              <a:defRPr/>
            </a:pPr>
            <a:r>
              <a:rPr lang="en-US"/>
              <a:t>Committee  Name:</a:t>
            </a:r>
          </a:p>
        </p:txBody>
      </p:sp>
      <p:sp>
        <p:nvSpPr>
          <p:cNvPr id="7" name="Slide Number Placeholder 5">
            <a:extLst>
              <a:ext uri="{FF2B5EF4-FFF2-40B4-BE49-F238E27FC236}">
                <a16:creationId xmlns:a16="http://schemas.microsoft.com/office/drawing/2014/main" id="{F8B88975-C141-4C81-A6DA-4863631B1D08}"/>
              </a:ext>
            </a:extLst>
          </p:cNvPr>
          <p:cNvSpPr>
            <a:spLocks noGrp="1"/>
          </p:cNvSpPr>
          <p:nvPr>
            <p:ph type="sldNum" sz="quarter" idx="12"/>
          </p:nvPr>
        </p:nvSpPr>
        <p:spPr/>
        <p:txBody>
          <a:bodyPr/>
          <a:lstStyle>
            <a:lvl1pPr>
              <a:defRPr/>
            </a:lvl1pPr>
          </a:lstStyle>
          <a:p>
            <a:pPr>
              <a:defRPr/>
            </a:pPr>
            <a:fld id="{32DF4E8B-5A15-48EF-97E0-F26E75B10182}" type="slidenum">
              <a:rPr lang="en-US" altLang="en-US"/>
              <a:pPr>
                <a:defRPr/>
              </a:pPr>
              <a:t>‹#›</a:t>
            </a:fld>
            <a:endParaRPr lang="en-US" altLang="en-US"/>
          </a:p>
        </p:txBody>
      </p:sp>
    </p:spTree>
    <p:extLst>
      <p:ext uri="{BB962C8B-B14F-4D97-AF65-F5344CB8AC3E}">
        <p14:creationId xmlns:p14="http://schemas.microsoft.com/office/powerpoint/2010/main" val="4085621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807C9D6F-F96B-4898-810C-2E7868E30DC9}"/>
              </a:ext>
            </a:extLst>
          </p:cNvPr>
          <p:cNvSpPr>
            <a:spLocks noGrp="1"/>
          </p:cNvSpPr>
          <p:nvPr>
            <p:ph type="dt" sz="half" idx="10"/>
          </p:nvPr>
        </p:nvSpPr>
        <p:spPr/>
        <p:txBody>
          <a:bodyPr/>
          <a:lstStyle>
            <a:lvl1pPr>
              <a:defRPr/>
            </a:lvl1pPr>
          </a:lstStyle>
          <a:p>
            <a:pPr>
              <a:defRPr/>
            </a:pPr>
            <a:fld id="{2A648F28-1092-4A33-8A8F-C6AAB5C7A43D}" type="datetime1">
              <a:rPr lang="en-US"/>
              <a:pPr>
                <a:defRPr/>
              </a:pPr>
              <a:t>5/28/2024</a:t>
            </a:fld>
            <a:endParaRPr lang="en-US"/>
          </a:p>
        </p:txBody>
      </p:sp>
      <p:sp>
        <p:nvSpPr>
          <p:cNvPr id="8" name="Footer Placeholder 4">
            <a:extLst>
              <a:ext uri="{FF2B5EF4-FFF2-40B4-BE49-F238E27FC236}">
                <a16:creationId xmlns:a16="http://schemas.microsoft.com/office/drawing/2014/main" id="{1DC0639F-801B-4B61-8D47-7BAC0C6E0185}"/>
              </a:ext>
            </a:extLst>
          </p:cNvPr>
          <p:cNvSpPr>
            <a:spLocks noGrp="1"/>
          </p:cNvSpPr>
          <p:nvPr>
            <p:ph type="ftr" sz="quarter" idx="11"/>
          </p:nvPr>
        </p:nvSpPr>
        <p:spPr/>
        <p:txBody>
          <a:bodyPr/>
          <a:lstStyle>
            <a:lvl1pPr>
              <a:defRPr/>
            </a:lvl1pPr>
          </a:lstStyle>
          <a:p>
            <a:pPr>
              <a:defRPr/>
            </a:pPr>
            <a:r>
              <a:rPr lang="en-US"/>
              <a:t>Committee  Name:</a:t>
            </a:r>
          </a:p>
        </p:txBody>
      </p:sp>
      <p:sp>
        <p:nvSpPr>
          <p:cNvPr id="9" name="Slide Number Placeholder 5">
            <a:extLst>
              <a:ext uri="{FF2B5EF4-FFF2-40B4-BE49-F238E27FC236}">
                <a16:creationId xmlns:a16="http://schemas.microsoft.com/office/drawing/2014/main" id="{13E825BB-0E1A-4A3F-8FB6-20F2AAA5116D}"/>
              </a:ext>
            </a:extLst>
          </p:cNvPr>
          <p:cNvSpPr>
            <a:spLocks noGrp="1"/>
          </p:cNvSpPr>
          <p:nvPr>
            <p:ph type="sldNum" sz="quarter" idx="12"/>
          </p:nvPr>
        </p:nvSpPr>
        <p:spPr/>
        <p:txBody>
          <a:bodyPr/>
          <a:lstStyle>
            <a:lvl1pPr>
              <a:defRPr/>
            </a:lvl1pPr>
          </a:lstStyle>
          <a:p>
            <a:pPr>
              <a:defRPr/>
            </a:pPr>
            <a:fld id="{5B0AEFB0-6166-4F04-B5A8-E37E43FAC59E}" type="slidenum">
              <a:rPr lang="en-US" altLang="en-US"/>
              <a:pPr>
                <a:defRPr/>
              </a:pPr>
              <a:t>‹#›</a:t>
            </a:fld>
            <a:endParaRPr lang="en-US" altLang="en-US"/>
          </a:p>
        </p:txBody>
      </p:sp>
    </p:spTree>
    <p:extLst>
      <p:ext uri="{BB962C8B-B14F-4D97-AF65-F5344CB8AC3E}">
        <p14:creationId xmlns:p14="http://schemas.microsoft.com/office/powerpoint/2010/main" val="37667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D871B0E1-CD71-4D7D-AAC6-53965FE7900D}"/>
              </a:ext>
            </a:extLst>
          </p:cNvPr>
          <p:cNvSpPr>
            <a:spLocks noGrp="1"/>
          </p:cNvSpPr>
          <p:nvPr>
            <p:ph type="dt" sz="half" idx="10"/>
          </p:nvPr>
        </p:nvSpPr>
        <p:spPr/>
        <p:txBody>
          <a:bodyPr/>
          <a:lstStyle>
            <a:lvl1pPr>
              <a:defRPr/>
            </a:lvl1pPr>
          </a:lstStyle>
          <a:p>
            <a:pPr>
              <a:defRPr/>
            </a:pPr>
            <a:fld id="{66C0AB62-139B-4DE9-8AF1-DE35893825F3}" type="datetime1">
              <a:rPr lang="en-US"/>
              <a:pPr>
                <a:defRPr/>
              </a:pPr>
              <a:t>5/28/2024</a:t>
            </a:fld>
            <a:endParaRPr lang="en-US"/>
          </a:p>
        </p:txBody>
      </p:sp>
      <p:sp>
        <p:nvSpPr>
          <p:cNvPr id="4" name="Footer Placeholder 4">
            <a:extLst>
              <a:ext uri="{FF2B5EF4-FFF2-40B4-BE49-F238E27FC236}">
                <a16:creationId xmlns:a16="http://schemas.microsoft.com/office/drawing/2014/main" id="{71443A92-466B-4EC6-81F2-7B4E7F72ED3C}"/>
              </a:ext>
            </a:extLst>
          </p:cNvPr>
          <p:cNvSpPr>
            <a:spLocks noGrp="1"/>
          </p:cNvSpPr>
          <p:nvPr>
            <p:ph type="ftr" sz="quarter" idx="11"/>
          </p:nvPr>
        </p:nvSpPr>
        <p:spPr/>
        <p:txBody>
          <a:bodyPr/>
          <a:lstStyle>
            <a:lvl1pPr>
              <a:defRPr/>
            </a:lvl1pPr>
          </a:lstStyle>
          <a:p>
            <a:pPr>
              <a:defRPr/>
            </a:pPr>
            <a:r>
              <a:rPr lang="en-US"/>
              <a:t>Committee  Name:</a:t>
            </a:r>
          </a:p>
        </p:txBody>
      </p:sp>
      <p:sp>
        <p:nvSpPr>
          <p:cNvPr id="5" name="Slide Number Placeholder 5">
            <a:extLst>
              <a:ext uri="{FF2B5EF4-FFF2-40B4-BE49-F238E27FC236}">
                <a16:creationId xmlns:a16="http://schemas.microsoft.com/office/drawing/2014/main" id="{10D05106-A50A-4904-9D1A-D17F1241766B}"/>
              </a:ext>
            </a:extLst>
          </p:cNvPr>
          <p:cNvSpPr>
            <a:spLocks noGrp="1"/>
          </p:cNvSpPr>
          <p:nvPr>
            <p:ph type="sldNum" sz="quarter" idx="12"/>
          </p:nvPr>
        </p:nvSpPr>
        <p:spPr/>
        <p:txBody>
          <a:bodyPr/>
          <a:lstStyle>
            <a:lvl1pPr>
              <a:defRPr/>
            </a:lvl1pPr>
          </a:lstStyle>
          <a:p>
            <a:pPr>
              <a:defRPr/>
            </a:pPr>
            <a:fld id="{491DA363-4BF2-4EF5-A634-20A9B1B6585C}" type="slidenum">
              <a:rPr lang="en-US" altLang="en-US"/>
              <a:pPr>
                <a:defRPr/>
              </a:pPr>
              <a:t>‹#›</a:t>
            </a:fld>
            <a:endParaRPr lang="en-US" altLang="en-US"/>
          </a:p>
        </p:txBody>
      </p:sp>
    </p:spTree>
    <p:extLst>
      <p:ext uri="{BB962C8B-B14F-4D97-AF65-F5344CB8AC3E}">
        <p14:creationId xmlns:p14="http://schemas.microsoft.com/office/powerpoint/2010/main" val="2681946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BDA07DA-DC7D-4F26-9944-E0315C07DE0F}"/>
              </a:ext>
            </a:extLst>
          </p:cNvPr>
          <p:cNvSpPr>
            <a:spLocks noGrp="1"/>
          </p:cNvSpPr>
          <p:nvPr>
            <p:ph type="dt" sz="half" idx="10"/>
          </p:nvPr>
        </p:nvSpPr>
        <p:spPr/>
        <p:txBody>
          <a:bodyPr/>
          <a:lstStyle>
            <a:lvl1pPr>
              <a:defRPr/>
            </a:lvl1pPr>
          </a:lstStyle>
          <a:p>
            <a:pPr>
              <a:defRPr/>
            </a:pPr>
            <a:fld id="{FB5200F8-375C-474F-8E2B-46941A65A66D}" type="datetime1">
              <a:rPr lang="en-US"/>
              <a:pPr>
                <a:defRPr/>
              </a:pPr>
              <a:t>5/28/2024</a:t>
            </a:fld>
            <a:endParaRPr lang="en-US"/>
          </a:p>
        </p:txBody>
      </p:sp>
      <p:sp>
        <p:nvSpPr>
          <p:cNvPr id="3" name="Footer Placeholder 4">
            <a:extLst>
              <a:ext uri="{FF2B5EF4-FFF2-40B4-BE49-F238E27FC236}">
                <a16:creationId xmlns:a16="http://schemas.microsoft.com/office/drawing/2014/main" id="{567189A1-E567-4378-A6E5-CC4701F7FF21}"/>
              </a:ext>
            </a:extLst>
          </p:cNvPr>
          <p:cNvSpPr>
            <a:spLocks noGrp="1"/>
          </p:cNvSpPr>
          <p:nvPr>
            <p:ph type="ftr" sz="quarter" idx="11"/>
          </p:nvPr>
        </p:nvSpPr>
        <p:spPr/>
        <p:txBody>
          <a:bodyPr/>
          <a:lstStyle>
            <a:lvl1pPr>
              <a:defRPr/>
            </a:lvl1pPr>
          </a:lstStyle>
          <a:p>
            <a:pPr>
              <a:defRPr/>
            </a:pPr>
            <a:r>
              <a:rPr lang="en-US"/>
              <a:t>Committee  Name:</a:t>
            </a:r>
          </a:p>
        </p:txBody>
      </p:sp>
      <p:sp>
        <p:nvSpPr>
          <p:cNvPr id="4" name="Slide Number Placeholder 5">
            <a:extLst>
              <a:ext uri="{FF2B5EF4-FFF2-40B4-BE49-F238E27FC236}">
                <a16:creationId xmlns:a16="http://schemas.microsoft.com/office/drawing/2014/main" id="{593BDA5D-1C5C-492B-82A3-58ABD7E08117}"/>
              </a:ext>
            </a:extLst>
          </p:cNvPr>
          <p:cNvSpPr>
            <a:spLocks noGrp="1"/>
          </p:cNvSpPr>
          <p:nvPr>
            <p:ph type="sldNum" sz="quarter" idx="12"/>
          </p:nvPr>
        </p:nvSpPr>
        <p:spPr/>
        <p:txBody>
          <a:bodyPr/>
          <a:lstStyle>
            <a:lvl1pPr>
              <a:defRPr/>
            </a:lvl1pPr>
          </a:lstStyle>
          <a:p>
            <a:pPr>
              <a:defRPr/>
            </a:pPr>
            <a:fld id="{83158629-D3E1-4FEB-8F49-0472DA55EF0C}" type="slidenum">
              <a:rPr lang="en-US" altLang="en-US"/>
              <a:pPr>
                <a:defRPr/>
              </a:pPr>
              <a:t>‹#›</a:t>
            </a:fld>
            <a:endParaRPr lang="en-US" altLang="en-US"/>
          </a:p>
        </p:txBody>
      </p:sp>
    </p:spTree>
    <p:extLst>
      <p:ext uri="{BB962C8B-B14F-4D97-AF65-F5344CB8AC3E}">
        <p14:creationId xmlns:p14="http://schemas.microsoft.com/office/powerpoint/2010/main" val="2549912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E62F7008-102F-4D78-95F5-48857347BD44}"/>
              </a:ext>
            </a:extLst>
          </p:cNvPr>
          <p:cNvSpPr>
            <a:spLocks noGrp="1"/>
          </p:cNvSpPr>
          <p:nvPr>
            <p:ph type="dt" sz="half" idx="10"/>
          </p:nvPr>
        </p:nvSpPr>
        <p:spPr/>
        <p:txBody>
          <a:bodyPr/>
          <a:lstStyle>
            <a:lvl1pPr>
              <a:defRPr/>
            </a:lvl1pPr>
          </a:lstStyle>
          <a:p>
            <a:pPr>
              <a:defRPr/>
            </a:pPr>
            <a:fld id="{09DA1229-7D92-4B87-A266-265E4C186A76}" type="datetime1">
              <a:rPr lang="en-US"/>
              <a:pPr>
                <a:defRPr/>
              </a:pPr>
              <a:t>5/28/2024</a:t>
            </a:fld>
            <a:endParaRPr lang="en-US"/>
          </a:p>
        </p:txBody>
      </p:sp>
      <p:sp>
        <p:nvSpPr>
          <p:cNvPr id="6" name="Footer Placeholder 4">
            <a:extLst>
              <a:ext uri="{FF2B5EF4-FFF2-40B4-BE49-F238E27FC236}">
                <a16:creationId xmlns:a16="http://schemas.microsoft.com/office/drawing/2014/main" id="{9AC215A5-636A-41F7-AA8E-CD3AE526CBB9}"/>
              </a:ext>
            </a:extLst>
          </p:cNvPr>
          <p:cNvSpPr>
            <a:spLocks noGrp="1"/>
          </p:cNvSpPr>
          <p:nvPr>
            <p:ph type="ftr" sz="quarter" idx="11"/>
          </p:nvPr>
        </p:nvSpPr>
        <p:spPr/>
        <p:txBody>
          <a:bodyPr/>
          <a:lstStyle>
            <a:lvl1pPr>
              <a:defRPr/>
            </a:lvl1pPr>
          </a:lstStyle>
          <a:p>
            <a:pPr>
              <a:defRPr/>
            </a:pPr>
            <a:r>
              <a:rPr lang="en-US"/>
              <a:t>Committee  Name:</a:t>
            </a:r>
          </a:p>
        </p:txBody>
      </p:sp>
      <p:sp>
        <p:nvSpPr>
          <p:cNvPr id="7" name="Slide Number Placeholder 5">
            <a:extLst>
              <a:ext uri="{FF2B5EF4-FFF2-40B4-BE49-F238E27FC236}">
                <a16:creationId xmlns:a16="http://schemas.microsoft.com/office/drawing/2014/main" id="{D66F78A3-0489-4710-81EC-38B098B3BF32}"/>
              </a:ext>
            </a:extLst>
          </p:cNvPr>
          <p:cNvSpPr>
            <a:spLocks noGrp="1"/>
          </p:cNvSpPr>
          <p:nvPr>
            <p:ph type="sldNum" sz="quarter" idx="12"/>
          </p:nvPr>
        </p:nvSpPr>
        <p:spPr/>
        <p:txBody>
          <a:bodyPr/>
          <a:lstStyle>
            <a:lvl1pPr>
              <a:defRPr/>
            </a:lvl1pPr>
          </a:lstStyle>
          <a:p>
            <a:pPr>
              <a:defRPr/>
            </a:pPr>
            <a:fld id="{1140292C-F26B-4AC4-BA60-AE270CC5FE29}" type="slidenum">
              <a:rPr lang="en-US" altLang="en-US"/>
              <a:pPr>
                <a:defRPr/>
              </a:pPr>
              <a:t>‹#›</a:t>
            </a:fld>
            <a:endParaRPr lang="en-US" altLang="en-US"/>
          </a:p>
        </p:txBody>
      </p:sp>
    </p:spTree>
    <p:extLst>
      <p:ext uri="{BB962C8B-B14F-4D97-AF65-F5344CB8AC3E}">
        <p14:creationId xmlns:p14="http://schemas.microsoft.com/office/powerpoint/2010/main" val="1936888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810B8C1-5D07-4AE3-8BCE-1B50470E47B0}"/>
              </a:ext>
            </a:extLst>
          </p:cNvPr>
          <p:cNvSpPr>
            <a:spLocks noGrp="1"/>
          </p:cNvSpPr>
          <p:nvPr>
            <p:ph type="dt" sz="half" idx="10"/>
          </p:nvPr>
        </p:nvSpPr>
        <p:spPr/>
        <p:txBody>
          <a:bodyPr/>
          <a:lstStyle>
            <a:lvl1pPr>
              <a:defRPr/>
            </a:lvl1pPr>
          </a:lstStyle>
          <a:p>
            <a:pPr>
              <a:defRPr/>
            </a:pPr>
            <a:fld id="{8252DC83-85C2-46CB-BB6A-595DE98332AC}" type="datetime1">
              <a:rPr lang="en-US"/>
              <a:pPr>
                <a:defRPr/>
              </a:pPr>
              <a:t>5/28/2024</a:t>
            </a:fld>
            <a:endParaRPr lang="en-US"/>
          </a:p>
        </p:txBody>
      </p:sp>
      <p:sp>
        <p:nvSpPr>
          <p:cNvPr id="6" name="Footer Placeholder 4">
            <a:extLst>
              <a:ext uri="{FF2B5EF4-FFF2-40B4-BE49-F238E27FC236}">
                <a16:creationId xmlns:a16="http://schemas.microsoft.com/office/drawing/2014/main" id="{4F509E52-FD02-4473-98D9-BC7C76436BDD}"/>
              </a:ext>
            </a:extLst>
          </p:cNvPr>
          <p:cNvSpPr>
            <a:spLocks noGrp="1"/>
          </p:cNvSpPr>
          <p:nvPr>
            <p:ph type="ftr" sz="quarter" idx="11"/>
          </p:nvPr>
        </p:nvSpPr>
        <p:spPr/>
        <p:txBody>
          <a:bodyPr/>
          <a:lstStyle>
            <a:lvl1pPr>
              <a:defRPr/>
            </a:lvl1pPr>
          </a:lstStyle>
          <a:p>
            <a:pPr>
              <a:defRPr/>
            </a:pPr>
            <a:r>
              <a:rPr lang="en-US"/>
              <a:t>Committee  Name:</a:t>
            </a:r>
          </a:p>
        </p:txBody>
      </p:sp>
      <p:sp>
        <p:nvSpPr>
          <p:cNvPr id="7" name="Slide Number Placeholder 5">
            <a:extLst>
              <a:ext uri="{FF2B5EF4-FFF2-40B4-BE49-F238E27FC236}">
                <a16:creationId xmlns:a16="http://schemas.microsoft.com/office/drawing/2014/main" id="{C504B7BC-9DEA-417B-AB05-425F0B2784A7}"/>
              </a:ext>
            </a:extLst>
          </p:cNvPr>
          <p:cNvSpPr>
            <a:spLocks noGrp="1"/>
          </p:cNvSpPr>
          <p:nvPr>
            <p:ph type="sldNum" sz="quarter" idx="12"/>
          </p:nvPr>
        </p:nvSpPr>
        <p:spPr/>
        <p:txBody>
          <a:bodyPr/>
          <a:lstStyle>
            <a:lvl1pPr>
              <a:defRPr/>
            </a:lvl1pPr>
          </a:lstStyle>
          <a:p>
            <a:pPr>
              <a:defRPr/>
            </a:pPr>
            <a:fld id="{E3966CBB-895D-45F6-B15C-64EDEACC6C80}" type="slidenum">
              <a:rPr lang="en-US" altLang="en-US"/>
              <a:pPr>
                <a:defRPr/>
              </a:pPr>
              <a:t>‹#›</a:t>
            </a:fld>
            <a:endParaRPr lang="en-US" altLang="en-US"/>
          </a:p>
        </p:txBody>
      </p:sp>
    </p:spTree>
    <p:extLst>
      <p:ext uri="{BB962C8B-B14F-4D97-AF65-F5344CB8AC3E}">
        <p14:creationId xmlns:p14="http://schemas.microsoft.com/office/powerpoint/2010/main" val="185897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529009B-BF7B-40A1-AAEB-6141889E57F2}"/>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EEE3FD7C-7946-4EDA-8E87-1B410493DF25}"/>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647CEBC-8490-4A8B-8DA5-F070B7A95F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91273C37-D992-46C6-BD90-433CD97DDBD4}" type="datetime1">
              <a:rPr lang="en-US"/>
              <a:pPr>
                <a:defRPr/>
              </a:pPr>
              <a:t>5/28/2024</a:t>
            </a:fld>
            <a:endParaRPr lang="en-US"/>
          </a:p>
        </p:txBody>
      </p:sp>
      <p:sp>
        <p:nvSpPr>
          <p:cNvPr id="5" name="Footer Placeholder 4">
            <a:extLst>
              <a:ext uri="{FF2B5EF4-FFF2-40B4-BE49-F238E27FC236}">
                <a16:creationId xmlns:a16="http://schemas.microsoft.com/office/drawing/2014/main" id="{65E528CD-87E4-47FE-8E30-A99C87F471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r>
              <a:rPr lang="en-US"/>
              <a:t>Committee  Name:</a:t>
            </a:r>
          </a:p>
        </p:txBody>
      </p:sp>
      <p:sp>
        <p:nvSpPr>
          <p:cNvPr id="6" name="Slide Number Placeholder 5">
            <a:extLst>
              <a:ext uri="{FF2B5EF4-FFF2-40B4-BE49-F238E27FC236}">
                <a16:creationId xmlns:a16="http://schemas.microsoft.com/office/drawing/2014/main" id="{0A4E7D21-612E-4E5E-93BA-A788F9D79A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E1689A92-CE01-4DF2-AD61-317FC08C9E6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23"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Lst>
  <p:hf hdr="0" ft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create-a-real-time-weather-forecast-app-with-react/" TargetMode="External"/><Relationship Id="rId7" Type="http://schemas.openxmlformats.org/officeDocument/2006/relationships/image" Target="../media/image1.png"/><Relationship Id="rId2" Type="http://schemas.openxmlformats.org/officeDocument/2006/relationships/hyperlink" Target="https://updevcommunity.com/en/articles/creating-and-testing-a-simple-weatherapp-" TargetMode="External"/><Relationship Id="rId1" Type="http://schemas.openxmlformats.org/officeDocument/2006/relationships/slideLayout" Target="../slideLayouts/slideLayout2.xml"/><Relationship Id="rId6" Type="http://schemas.openxmlformats.org/officeDocument/2006/relationships/hyperlink" Target="https://dianapps.com/blog/how-to-create-a-weather-app-using-the-react-nativeframework/" TargetMode="External"/><Relationship Id="rId5" Type="http://schemas.openxmlformats.org/officeDocument/2006/relationships/hyperlink" Target="https://www.geeksforgeeks.org/weather-application-using-reactjs/" TargetMode="External"/><Relationship Id="rId4" Type="http://schemas.openxmlformats.org/officeDocument/2006/relationships/hyperlink" Target="https://revolugame.com/p/lets-build-a-weather-app-with-vite-and-react-part-3/"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AC80068-B749-4B15-9A8F-54C5D62EF279}"/>
              </a:ext>
            </a:extLst>
          </p:cNvPr>
          <p:cNvSpPr>
            <a:spLocks noGrp="1"/>
          </p:cNvSpPr>
          <p:nvPr>
            <p:ph type="ctrTitle"/>
          </p:nvPr>
        </p:nvSpPr>
        <p:spPr>
          <a:xfrm>
            <a:off x="2209800" y="990600"/>
            <a:ext cx="7772400" cy="2438400"/>
          </a:xfrm>
        </p:spPr>
        <p:txBody>
          <a:bodyPr rtlCol="0">
            <a:normAutofit/>
          </a:bodyPr>
          <a:lstStyle/>
          <a:p>
            <a:pPr algn="l">
              <a:defRPr/>
            </a:pPr>
            <a:r>
              <a:rPr lang="en-GB" sz="4400">
                <a:latin typeface="Sylfaen"/>
                <a:cs typeface="Times New Roman"/>
              </a:rPr>
              <a:t> </a:t>
            </a:r>
            <a:r>
              <a:rPr lang="en-GB" sz="4400">
                <a:latin typeface="Sylfaen"/>
                <a:ea typeface="+mj-lt"/>
                <a:cs typeface="Times New Roman"/>
              </a:rPr>
              <a:t>    </a:t>
            </a:r>
            <a:r>
              <a:rPr lang="en-GB" sz="4400">
                <a:ea typeface="+mj-lt"/>
                <a:cs typeface="+mj-lt"/>
              </a:rPr>
              <a:t>Weather Forecasting App</a:t>
            </a:r>
            <a:endParaRPr lang="en-GB" sz="4400">
              <a:latin typeface="Sylfaen"/>
              <a:cs typeface="Times New Roman"/>
            </a:endParaRPr>
          </a:p>
          <a:p>
            <a:pPr algn="l">
              <a:defRPr/>
            </a:pPr>
            <a:endParaRPr lang="en-GB" sz="4400">
              <a:latin typeface="Sylfaen"/>
              <a:cs typeface="Times New Roman" panose="02020603050405020304" pitchFamily="18" charset="0"/>
            </a:endParaRPr>
          </a:p>
        </p:txBody>
      </p:sp>
      <p:sp>
        <p:nvSpPr>
          <p:cNvPr id="4099" name="Subtitle 2">
            <a:extLst>
              <a:ext uri="{FF2B5EF4-FFF2-40B4-BE49-F238E27FC236}">
                <a16:creationId xmlns:a16="http://schemas.microsoft.com/office/drawing/2014/main" id="{D7071936-9B9D-4424-8C2F-DFC47B3AE950}"/>
              </a:ext>
            </a:extLst>
          </p:cNvPr>
          <p:cNvSpPr>
            <a:spLocks noGrp="1" noChangeArrowheads="1"/>
          </p:cNvSpPr>
          <p:nvPr>
            <p:ph type="subTitle" idx="1"/>
          </p:nvPr>
        </p:nvSpPr>
        <p:spPr>
          <a:xfrm>
            <a:off x="2570143" y="3028720"/>
            <a:ext cx="6629400" cy="2835876"/>
          </a:xfrm>
        </p:spPr>
        <p:txBody>
          <a:bodyPr/>
          <a:lstStyle/>
          <a:p>
            <a:pPr eaLnBrk="1" hangingPunct="1"/>
            <a:endParaRPr lang="en-US" altLang="en-US">
              <a:latin typeface="Times New Roman" panose="02020603050405020304" pitchFamily="18" charset="0"/>
              <a:cs typeface="Times New Roman" panose="02020603050405020304" pitchFamily="18" charset="0"/>
            </a:endParaRPr>
          </a:p>
          <a:p>
            <a:pPr eaLnBrk="1" hangingPunct="1"/>
            <a:r>
              <a:rPr lang="en-US" altLang="en-US" sz="2000">
                <a:latin typeface="Times New Roman"/>
                <a:cs typeface="Times New Roman"/>
              </a:rPr>
              <a:t>Presented By:</a:t>
            </a:r>
          </a:p>
          <a:p>
            <a:pPr eaLnBrk="1" hangingPunct="1"/>
            <a:r>
              <a:rPr lang="en-US" altLang="en-US" sz="2000">
                <a:latin typeface="Times New Roman"/>
                <a:cs typeface="Times New Roman"/>
              </a:rPr>
              <a:t>Soumy Bagade</a:t>
            </a:r>
            <a:endParaRPr lang="en-US" altLang="en-US" sz="2000">
              <a:latin typeface="Times New Roman" panose="02020603050405020304" pitchFamily="18" charset="0"/>
              <a:cs typeface="Times New Roman" panose="02020603050405020304" pitchFamily="18" charset="0"/>
            </a:endParaRPr>
          </a:p>
          <a:p>
            <a:r>
              <a:rPr lang="en-US" altLang="en-US" sz="2000">
                <a:latin typeface="Times New Roman"/>
                <a:cs typeface="Times New Roman"/>
              </a:rPr>
              <a:t>Sourav Mahajan</a:t>
            </a:r>
          </a:p>
          <a:p>
            <a:pPr eaLnBrk="1" hangingPunct="1">
              <a:lnSpc>
                <a:spcPct val="150000"/>
              </a:lnSpc>
            </a:pPr>
            <a:r>
              <a:rPr lang="en-US" altLang="en-US" sz="2000">
                <a:latin typeface="Times New Roman"/>
                <a:cs typeface="Times New Roman"/>
              </a:rPr>
              <a:t>of Computer Science and Design Department</a:t>
            </a:r>
          </a:p>
          <a:p>
            <a:pPr eaLnBrk="1" hangingPunct="1">
              <a:lnSpc>
                <a:spcPct val="150000"/>
              </a:lnSpc>
            </a:pPr>
            <a:r>
              <a:rPr lang="en-US" altLang="en-US" sz="1600">
                <a:latin typeface="Times New Roman"/>
                <a:cs typeface="Times New Roman"/>
              </a:rPr>
              <a:t>Guided By:</a:t>
            </a:r>
          </a:p>
          <a:p>
            <a:r>
              <a:rPr lang="en-US" sz="1600">
                <a:ea typeface="+mn-lt"/>
                <a:cs typeface="+mn-lt"/>
              </a:rPr>
              <a:t>Prof. Gauri V. Sonawane</a:t>
            </a:r>
            <a:endParaRPr lang="en-US" sz="1600">
              <a:cs typeface="Calibri"/>
            </a:endParaRPr>
          </a:p>
          <a:p>
            <a:r>
              <a:rPr lang="en-US" sz="1600">
                <a:ea typeface="+mn-lt"/>
                <a:cs typeface="+mn-lt"/>
              </a:rPr>
              <a:t>Prof. Swapnil Khairnar</a:t>
            </a:r>
            <a:endParaRPr lang="en-US" sz="1600">
              <a:cs typeface="Calibri"/>
            </a:endParaRPr>
          </a:p>
          <a:p>
            <a:pPr eaLnBrk="1" hangingPunct="1"/>
            <a:endParaRPr lang="en-US" altLang="en-US" sz="1600">
              <a:cs typeface="Calibri"/>
            </a:endParaRPr>
          </a:p>
        </p:txBody>
      </p:sp>
      <p:grpSp>
        <p:nvGrpSpPr>
          <p:cNvPr id="4100" name="Group 6">
            <a:extLst>
              <a:ext uri="{FF2B5EF4-FFF2-40B4-BE49-F238E27FC236}">
                <a16:creationId xmlns:a16="http://schemas.microsoft.com/office/drawing/2014/main" id="{577D497B-57C4-48A6-9D42-31152A3D261A}"/>
              </a:ext>
            </a:extLst>
          </p:cNvPr>
          <p:cNvGrpSpPr>
            <a:grpSpLocks/>
          </p:cNvGrpSpPr>
          <p:nvPr/>
        </p:nvGrpSpPr>
        <p:grpSpPr bwMode="auto">
          <a:xfrm>
            <a:off x="0" y="-61511"/>
            <a:ext cx="12192000" cy="912431"/>
            <a:chOff x="0" y="76200"/>
            <a:chExt cx="9144006" cy="747873"/>
          </a:xfrm>
        </p:grpSpPr>
        <p:sp>
          <p:nvSpPr>
            <p:cNvPr id="4101" name="Rectangle 2">
              <a:extLst>
                <a:ext uri="{FF2B5EF4-FFF2-40B4-BE49-F238E27FC236}">
                  <a16:creationId xmlns:a16="http://schemas.microsoft.com/office/drawing/2014/main" id="{E87CDF82-25C1-4FAA-84F8-0677F8BC287F}"/>
                </a:ext>
              </a:extLst>
            </p:cNvPr>
            <p:cNvSpPr>
              <a:spLocks noChangeArrowheads="1"/>
            </p:cNvSpPr>
            <p:nvPr/>
          </p:nvSpPr>
          <p:spPr bwMode="auto">
            <a:xfrm>
              <a:off x="0" y="152406"/>
              <a:ext cx="9144006" cy="381028"/>
            </a:xfrm>
            <a:prstGeom prst="rect">
              <a:avLst/>
            </a:prstGeom>
            <a:solidFill>
              <a:srgbClr val="FF0000"/>
            </a:solidFill>
            <a:ln w="9525">
              <a:solidFill>
                <a:srgbClr val="FF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2000" b="1">
                  <a:solidFill>
                    <a:schemeClr val="bg1"/>
                  </a:solidFill>
                </a:rPr>
                <a:t>Bhujbal Knowledge City</a:t>
              </a:r>
              <a:endParaRPr lang="en-US" altLang="en-US" sz="2000">
                <a:solidFill>
                  <a:schemeClr val="bg1"/>
                </a:solidFill>
              </a:endParaRPr>
            </a:p>
          </p:txBody>
        </p:sp>
        <p:pic>
          <p:nvPicPr>
            <p:cNvPr id="14" name="Picture 1">
              <a:extLst>
                <a:ext uri="{FF2B5EF4-FFF2-40B4-BE49-F238E27FC236}">
                  <a16:creationId xmlns:a16="http://schemas.microsoft.com/office/drawing/2014/main" id="{91413F41-A66C-4625-AE10-1C256D329613}"/>
                </a:ext>
              </a:extLst>
            </p:cNvPr>
            <p:cNvPicPr>
              <a:picLocks noChangeAspect="1" noChangeArrowheads="1"/>
            </p:cNvPicPr>
            <p:nvPr/>
          </p:nvPicPr>
          <p:blipFill>
            <a:blip r:embed="rId3"/>
            <a:srcRect/>
            <a:stretch/>
          </p:blipFill>
          <p:spPr bwMode="auto">
            <a:xfrm>
              <a:off x="578644" y="76200"/>
              <a:ext cx="802482" cy="533489"/>
            </a:xfrm>
            <a:prstGeom prst="rect">
              <a:avLst/>
            </a:prstGeom>
            <a:ln>
              <a:noFill/>
            </a:ln>
            <a:effectLst>
              <a:outerShdw blurRad="292100" dist="139700" dir="2700000" algn="tl" rotWithShape="0">
                <a:srgbClr val="333333">
                  <a:alpha val="65000"/>
                </a:srgbClr>
              </a:outerShdw>
            </a:effectLst>
          </p:spPr>
        </p:pic>
        <p:sp>
          <p:nvSpPr>
            <p:cNvPr id="4103" name="Rectangle 4">
              <a:extLst>
                <a:ext uri="{FF2B5EF4-FFF2-40B4-BE49-F238E27FC236}">
                  <a16:creationId xmlns:a16="http://schemas.microsoft.com/office/drawing/2014/main" id="{994F39A2-5CE3-4B63-A9C7-11BD1AEC21B4}"/>
                </a:ext>
              </a:extLst>
            </p:cNvPr>
            <p:cNvSpPr>
              <a:spLocks noChangeArrowheads="1"/>
            </p:cNvSpPr>
            <p:nvPr/>
          </p:nvSpPr>
          <p:spPr bwMode="auto">
            <a:xfrm>
              <a:off x="6324604" y="546578"/>
              <a:ext cx="2819402" cy="2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1600">
                  <a:latin typeface="Arial" panose="020B0604020202020204" pitchFamily="34" charset="0"/>
                  <a:ea typeface="Times New Roman" panose="02020603050405020304" pitchFamily="18" charset="0"/>
                  <a:cs typeface="Arial" panose="020B0604020202020204" pitchFamily="34" charset="0"/>
                </a:rPr>
                <a:t>MET’s Institute of Technology</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3DF8BD-43C6-0B83-E997-FE7AA263B366}"/>
              </a:ext>
            </a:extLst>
          </p:cNvPr>
          <p:cNvSpPr>
            <a:spLocks noGrp="1"/>
          </p:cNvSpPr>
          <p:nvPr>
            <p:ph type="dt" sz="half" idx="10"/>
          </p:nvPr>
        </p:nvSpPr>
        <p:spPr/>
        <p:txBody>
          <a:bodyPr/>
          <a:lstStyle/>
          <a:p>
            <a:pPr>
              <a:defRPr/>
            </a:pPr>
            <a:fld id="{FB5200F8-375C-474F-8E2B-46941A65A66D}" type="datetime1">
              <a:rPr lang="en-US"/>
              <a:pPr>
                <a:defRPr/>
              </a:pPr>
              <a:t>5/28/2024</a:t>
            </a:fld>
            <a:endParaRPr lang="en-US"/>
          </a:p>
        </p:txBody>
      </p:sp>
      <p:sp>
        <p:nvSpPr>
          <p:cNvPr id="3" name="Slide Number Placeholder 2">
            <a:extLst>
              <a:ext uri="{FF2B5EF4-FFF2-40B4-BE49-F238E27FC236}">
                <a16:creationId xmlns:a16="http://schemas.microsoft.com/office/drawing/2014/main" id="{B1C91FF6-E888-19E0-10F0-18F1FC778546}"/>
              </a:ext>
            </a:extLst>
          </p:cNvPr>
          <p:cNvSpPr>
            <a:spLocks noGrp="1"/>
          </p:cNvSpPr>
          <p:nvPr>
            <p:ph type="sldNum" sz="quarter" idx="12"/>
          </p:nvPr>
        </p:nvSpPr>
        <p:spPr/>
        <p:txBody>
          <a:bodyPr/>
          <a:lstStyle/>
          <a:p>
            <a:pPr>
              <a:defRPr/>
            </a:pPr>
            <a:fld id="{83158629-D3E1-4FEB-8F49-0472DA55EF0C}" type="slidenum">
              <a:rPr lang="en-US" altLang="en-US"/>
              <a:pPr>
                <a:defRPr/>
              </a:pPr>
              <a:t>10</a:t>
            </a:fld>
            <a:endParaRPr lang="en-US" altLang="en-US"/>
          </a:p>
        </p:txBody>
      </p:sp>
      <p:grpSp>
        <p:nvGrpSpPr>
          <p:cNvPr id="4" name="Group 3">
            <a:extLst>
              <a:ext uri="{FF2B5EF4-FFF2-40B4-BE49-F238E27FC236}">
                <a16:creationId xmlns:a16="http://schemas.microsoft.com/office/drawing/2014/main" id="{62F82034-60AB-B866-611D-3F2F2FA3F3C1}"/>
              </a:ext>
            </a:extLst>
          </p:cNvPr>
          <p:cNvGrpSpPr>
            <a:grpSpLocks/>
          </p:cNvGrpSpPr>
          <p:nvPr/>
        </p:nvGrpSpPr>
        <p:grpSpPr bwMode="auto">
          <a:xfrm>
            <a:off x="0" y="4119"/>
            <a:ext cx="12192000" cy="912431"/>
            <a:chOff x="144162" y="220362"/>
            <a:chExt cx="9144006" cy="747873"/>
          </a:xfrm>
        </p:grpSpPr>
        <p:sp>
          <p:nvSpPr>
            <p:cNvPr id="5" name="Rectangle 4">
              <a:extLst>
                <a:ext uri="{FF2B5EF4-FFF2-40B4-BE49-F238E27FC236}">
                  <a16:creationId xmlns:a16="http://schemas.microsoft.com/office/drawing/2014/main" id="{2137529B-819B-16EA-8FCF-03C1F7B6F55E}"/>
                </a:ext>
              </a:extLst>
            </p:cNvPr>
            <p:cNvSpPr>
              <a:spLocks noChangeArrowheads="1"/>
            </p:cNvSpPr>
            <p:nvPr/>
          </p:nvSpPr>
          <p:spPr bwMode="auto">
            <a:xfrm>
              <a:off x="144162" y="296568"/>
              <a:ext cx="9144006" cy="381028"/>
            </a:xfrm>
            <a:prstGeom prst="rect">
              <a:avLst/>
            </a:prstGeom>
            <a:solidFill>
              <a:srgbClr val="FF0000"/>
            </a:solidFill>
            <a:ln w="9525">
              <a:solidFill>
                <a:srgbClr val="FF0000"/>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r" eaLnBrk="1" hangingPunct="1">
                <a:lnSpc>
                  <a:spcPct val="100000"/>
                </a:lnSpc>
                <a:spcBef>
                  <a:spcPct val="0"/>
                </a:spcBef>
                <a:buFontTx/>
                <a:buNone/>
              </a:pPr>
              <a:r>
                <a:rPr lang="en-US" altLang="en-US" sz="2000" b="1">
                  <a:solidFill>
                    <a:schemeClr val="bg1"/>
                  </a:solidFill>
                </a:rPr>
                <a:t>Bhujbal Knowledge City</a:t>
              </a:r>
              <a:endParaRPr lang="en-US" altLang="en-US" sz="2000">
                <a:solidFill>
                  <a:schemeClr val="bg1"/>
                </a:solidFill>
              </a:endParaRPr>
            </a:p>
          </p:txBody>
        </p:sp>
        <p:pic>
          <p:nvPicPr>
            <p:cNvPr id="6" name="Picture 5">
              <a:extLst>
                <a:ext uri="{FF2B5EF4-FFF2-40B4-BE49-F238E27FC236}">
                  <a16:creationId xmlns:a16="http://schemas.microsoft.com/office/drawing/2014/main" id="{27975738-1370-EFC1-D1F6-876B7666CD55}"/>
                </a:ext>
              </a:extLst>
            </p:cNvPr>
            <p:cNvPicPr>
              <a:picLocks noChangeAspect="1" noChangeArrowheads="1"/>
            </p:cNvPicPr>
            <p:nvPr/>
          </p:nvPicPr>
          <p:blipFill>
            <a:blip r:embed="rId2"/>
            <a:srcRect/>
            <a:stretch/>
          </p:blipFill>
          <p:spPr bwMode="auto">
            <a:xfrm>
              <a:off x="722806" y="220362"/>
              <a:ext cx="802482" cy="533489"/>
            </a:xfrm>
            <a:prstGeom prst="rect">
              <a:avLst/>
            </a:prstGeom>
            <a:ln>
              <a:noFill/>
            </a:ln>
            <a:effectLst>
              <a:outerShdw blurRad="292100" dist="139700" dir="2700000" algn="tl" rotWithShape="0">
                <a:srgbClr val="333333">
                  <a:alpha val="65000"/>
                </a:srgbClr>
              </a:outerShdw>
            </a:effectLst>
          </p:spPr>
        </p:pic>
        <p:sp>
          <p:nvSpPr>
            <p:cNvPr id="7" name="Rectangle 6">
              <a:extLst>
                <a:ext uri="{FF2B5EF4-FFF2-40B4-BE49-F238E27FC236}">
                  <a16:creationId xmlns:a16="http://schemas.microsoft.com/office/drawing/2014/main" id="{634F543B-F158-C1DD-50DC-2870F345B625}"/>
                </a:ext>
              </a:extLst>
            </p:cNvPr>
            <p:cNvSpPr>
              <a:spLocks noChangeArrowheads="1"/>
            </p:cNvSpPr>
            <p:nvPr/>
          </p:nvSpPr>
          <p:spPr bwMode="auto">
            <a:xfrm>
              <a:off x="6468766" y="690740"/>
              <a:ext cx="2819402" cy="2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r" eaLnBrk="1" hangingPunct="1">
                <a:lnSpc>
                  <a:spcPct val="100000"/>
                </a:lnSpc>
                <a:spcBef>
                  <a:spcPct val="0"/>
                </a:spcBef>
                <a:buFontTx/>
                <a:buNone/>
              </a:pPr>
              <a:r>
                <a:rPr lang="en-US" altLang="en-US" sz="1600">
                  <a:latin typeface="Arial" panose="020B0604020202020204" pitchFamily="34" charset="0"/>
                  <a:ea typeface="Times New Roman" panose="02020603050405020304" pitchFamily="18" charset="0"/>
                  <a:cs typeface="Arial" panose="020B0604020202020204" pitchFamily="34" charset="0"/>
                </a:rPr>
                <a:t>MET’s Institute of Technology</a:t>
              </a:r>
            </a:p>
          </p:txBody>
        </p:sp>
      </p:grpSp>
      <p:sp>
        <p:nvSpPr>
          <p:cNvPr id="8" name="TextBox 7">
            <a:extLst>
              <a:ext uri="{FF2B5EF4-FFF2-40B4-BE49-F238E27FC236}">
                <a16:creationId xmlns:a16="http://schemas.microsoft.com/office/drawing/2014/main" id="{E2BD2CBB-4870-483E-3995-28C0A80FF78C}"/>
              </a:ext>
            </a:extLst>
          </p:cNvPr>
          <p:cNvSpPr txBox="1"/>
          <p:nvPr/>
        </p:nvSpPr>
        <p:spPr>
          <a:xfrm>
            <a:off x="144162" y="791118"/>
            <a:ext cx="1188308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Times New Roman" panose="02020603050405020304" pitchFamily="18" charset="0"/>
                <a:cs typeface="Times New Roman" panose="02020603050405020304" pitchFamily="18" charset="0"/>
              </a:rPr>
              <a:t>2.Tools and Libraries:</a:t>
            </a:r>
          </a:p>
          <a:p>
            <a:r>
              <a:rPr lang="en-US" sz="2000" dirty="0">
                <a:latin typeface="Times New Roman" panose="02020603050405020304" pitchFamily="18" charset="0"/>
                <a:cs typeface="Times New Roman" panose="02020603050405020304" pitchFamily="18" charset="0"/>
              </a:rPr>
              <a:t>• Redux or React Context API: For state management in the frontend, managing user preferences, weather data, and UI state.</a:t>
            </a:r>
          </a:p>
          <a:p>
            <a:r>
              <a:rPr lang="en-US" sz="2000" dirty="0">
                <a:latin typeface="Times New Roman" panose="02020603050405020304" pitchFamily="18" charset="0"/>
                <a:cs typeface="Times New Roman" panose="02020603050405020304" pitchFamily="18" charset="0"/>
              </a:rPr>
              <a:t>• Axios: JavaScript library for making HTTP requests to fetch weather data from external APIs.</a:t>
            </a:r>
          </a:p>
          <a:p>
            <a:r>
              <a:rPr lang="en-US" sz="2000" dirty="0">
                <a:latin typeface="Times New Roman" panose="02020603050405020304" pitchFamily="18" charset="0"/>
                <a:cs typeface="Times New Roman" panose="02020603050405020304" pitchFamily="18" charset="0"/>
              </a:rPr>
              <a:t>• Geolocation API: Browser API for retrieving the user’s current location coordinates.</a:t>
            </a:r>
          </a:p>
          <a:p>
            <a:r>
              <a:rPr lang="en-US" sz="2000" dirty="0">
                <a:latin typeface="Times New Roman" panose="02020603050405020304" pitchFamily="18" charset="0"/>
                <a:cs typeface="Times New Roman" panose="02020603050405020304" pitchFamily="18" charset="0"/>
              </a:rPr>
              <a:t>• Weather Data APIs: Integration with weather data providers like </a:t>
            </a:r>
            <a:r>
              <a:rPr lang="en-US" sz="2000" dirty="0" err="1">
                <a:latin typeface="Times New Roman" panose="02020603050405020304" pitchFamily="18" charset="0"/>
                <a:cs typeface="Times New Roman" panose="02020603050405020304" pitchFamily="18" charset="0"/>
              </a:rPr>
              <a:t>OpenWeatherMap</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Weatherstack</a:t>
            </a:r>
            <a:r>
              <a:rPr lang="en-US" sz="2000" dirty="0">
                <a:latin typeface="Times New Roman" panose="02020603050405020304" pitchFamily="18" charset="0"/>
                <a:cs typeface="Times New Roman" panose="02020603050405020304" pitchFamily="18" charset="0"/>
              </a:rPr>
              <a:t> for fetching weather forecasts.</a:t>
            </a:r>
          </a:p>
          <a:p>
            <a:r>
              <a:rPr lang="en-US" sz="2000" dirty="0">
                <a:latin typeface="Times New Roman" panose="02020603050405020304" pitchFamily="18" charset="0"/>
                <a:cs typeface="Times New Roman" panose="02020603050405020304" pitchFamily="18" charset="0"/>
              </a:rPr>
              <a:t>• Chart.js or D3.js (Optional): Data visualization libraries for creating interactive weather charts, graphs, or maps.</a:t>
            </a:r>
          </a:p>
        </p:txBody>
      </p:sp>
      <p:sp>
        <p:nvSpPr>
          <p:cNvPr id="9" name="TextBox 8">
            <a:extLst>
              <a:ext uri="{FF2B5EF4-FFF2-40B4-BE49-F238E27FC236}">
                <a16:creationId xmlns:a16="http://schemas.microsoft.com/office/drawing/2014/main" id="{C2FFA0D6-CBA6-E8FC-0DAB-DF2C338E8324}"/>
              </a:ext>
            </a:extLst>
          </p:cNvPr>
          <p:cNvSpPr txBox="1"/>
          <p:nvPr/>
        </p:nvSpPr>
        <p:spPr>
          <a:xfrm>
            <a:off x="144162" y="3727622"/>
            <a:ext cx="11481486"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Times New Roman" panose="02020603050405020304" pitchFamily="18" charset="0"/>
                <a:cs typeface="Times New Roman" panose="02020603050405020304" pitchFamily="18" charset="0"/>
              </a:rPr>
              <a:t>3.Hardware and Software:</a:t>
            </a:r>
          </a:p>
          <a:p>
            <a:r>
              <a:rPr lang="en-US" sz="2000" dirty="0">
                <a:latin typeface="Times New Roman" panose="02020603050405020304" pitchFamily="18" charset="0"/>
                <a:cs typeface="Times New Roman" panose="02020603050405020304" pitchFamily="18" charset="0"/>
              </a:rPr>
              <a:t>• Development Environment: Any modern computer with sufficient resources for development tasks.</a:t>
            </a:r>
          </a:p>
          <a:p>
            <a:r>
              <a:rPr lang="en-US" sz="2000" dirty="0">
                <a:latin typeface="Times New Roman" panose="02020603050405020304" pitchFamily="18" charset="0"/>
                <a:cs typeface="Times New Roman" panose="02020603050405020304" pitchFamily="18" charset="0"/>
              </a:rPr>
              <a:t>• Operating System: Platform-independent development environment, compatible with macOS, Windows, or Linux.</a:t>
            </a:r>
          </a:p>
          <a:p>
            <a:r>
              <a:rPr lang="en-US" sz="2000" dirty="0">
                <a:latin typeface="Times New Roman" panose="02020603050405020304" pitchFamily="18" charset="0"/>
                <a:cs typeface="Times New Roman" panose="02020603050405020304" pitchFamily="18" charset="0"/>
              </a:rPr>
              <a:t>• Web Browser: Testing and debugging on popular web browsers like Chrome, Firefox, and Safari.</a:t>
            </a:r>
          </a:p>
          <a:p>
            <a:r>
              <a:rPr lang="en-US" sz="2000" dirty="0">
                <a:latin typeface="Times New Roman" panose="02020603050405020304" pitchFamily="18" charset="0"/>
                <a:cs typeface="Times New Roman" panose="02020603050405020304" pitchFamily="18" charset="0"/>
              </a:rPr>
              <a:t>• Text Editor or IDE: Development tools such as Visual Studio Code, Atom, or Web- Storm for coding and project management.</a:t>
            </a:r>
          </a:p>
        </p:txBody>
      </p:sp>
    </p:spTree>
    <p:extLst>
      <p:ext uri="{BB962C8B-B14F-4D97-AF65-F5344CB8AC3E}">
        <p14:creationId xmlns:p14="http://schemas.microsoft.com/office/powerpoint/2010/main" val="989219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32C9374-85E3-40E6-B03E-894465D95BA8}"/>
              </a:ext>
            </a:extLst>
          </p:cNvPr>
          <p:cNvSpPr>
            <a:spLocks noGrp="1" noChangeArrowheads="1"/>
          </p:cNvSpPr>
          <p:nvPr>
            <p:ph type="ctrTitle"/>
          </p:nvPr>
        </p:nvSpPr>
        <p:spPr>
          <a:xfrm>
            <a:off x="2209800" y="879475"/>
            <a:ext cx="7772400" cy="644525"/>
          </a:xfrm>
        </p:spPr>
        <p:txBody>
          <a:bodyPr/>
          <a:lstStyle/>
          <a:p>
            <a:pPr algn="l" eaLnBrk="1" hangingPunct="1"/>
            <a:r>
              <a:rPr lang="en-US" altLang="en-US" sz="4000">
                <a:latin typeface="Times New Roman" panose="02020603050405020304" pitchFamily="18" charset="0"/>
                <a:cs typeface="Times New Roman" panose="02020603050405020304" pitchFamily="18" charset="0"/>
              </a:rPr>
              <a:t>Advantages and Disadvantages</a:t>
            </a:r>
          </a:p>
        </p:txBody>
      </p:sp>
      <p:sp>
        <p:nvSpPr>
          <p:cNvPr id="17411" name="Subtitle 2">
            <a:extLst>
              <a:ext uri="{FF2B5EF4-FFF2-40B4-BE49-F238E27FC236}">
                <a16:creationId xmlns:a16="http://schemas.microsoft.com/office/drawing/2014/main" id="{26FB1E0A-7471-40C7-A996-285A5B2A0704}"/>
              </a:ext>
            </a:extLst>
          </p:cNvPr>
          <p:cNvSpPr>
            <a:spLocks noGrp="1" noChangeArrowheads="1"/>
          </p:cNvSpPr>
          <p:nvPr>
            <p:ph type="subTitle" idx="1"/>
          </p:nvPr>
        </p:nvSpPr>
        <p:spPr>
          <a:xfrm>
            <a:off x="517123" y="1712312"/>
            <a:ext cx="10682218" cy="4467225"/>
          </a:xfrm>
        </p:spPr>
        <p:txBody>
          <a:bodyPr/>
          <a:lstStyle/>
          <a:p>
            <a:pPr algn="just" eaLnBrk="1" hangingPunct="1">
              <a:lnSpc>
                <a:spcPct val="100000"/>
              </a:lnSpc>
            </a:pPr>
            <a:r>
              <a:rPr lang="en-US" altLang="en-US" sz="2000" b="1" dirty="0">
                <a:latin typeface="Times New Roman" panose="02020603050405020304" pitchFamily="18" charset="0"/>
                <a:cs typeface="Times New Roman" panose="02020603050405020304" pitchFamily="18" charset="0"/>
              </a:rPr>
              <a:t>Advantages:</a:t>
            </a:r>
          </a:p>
          <a:p>
            <a:pPr algn="just" eaLnBrk="1" hangingPunct="1"/>
            <a:r>
              <a:rPr lang="en-US" sz="1600" dirty="0">
                <a:latin typeface="Times New Roman" panose="02020603050405020304" pitchFamily="18" charset="0"/>
                <a:ea typeface="+mn-lt"/>
                <a:cs typeface="Times New Roman" panose="02020603050405020304" pitchFamily="18" charset="0"/>
              </a:rPr>
              <a:t>1. The Weather Forecasting App using React and Vite offers several advantages that set it apart from existing solutions and address the problem of providing accurate and user-friendly weather information. Here are the key advantages of this project:</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ea typeface="+mn-lt"/>
                <a:cs typeface="Times New Roman" panose="02020603050405020304" pitchFamily="18" charset="0"/>
              </a:rPr>
              <a:t>2. User-Friendly Interface: The app provides a simple and intuitive user interface that allows users to easily access weather information for a specific location. With features like tooltips and interactive elements, users can navigate the app effortlessly and quickly find the weather data they need.</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ea typeface="+mn-lt"/>
                <a:cs typeface="Times New Roman" panose="02020603050405020304" pitchFamily="18" charset="0"/>
              </a:rPr>
              <a:t>3. Real-Time Weather Data: By integrating with APIs like Open-</a:t>
            </a:r>
            <a:r>
              <a:rPr lang="en-US" sz="1600" dirty="0" err="1">
                <a:latin typeface="Times New Roman" panose="02020603050405020304" pitchFamily="18" charset="0"/>
                <a:ea typeface="+mn-lt"/>
                <a:cs typeface="Times New Roman" panose="02020603050405020304" pitchFamily="18" charset="0"/>
              </a:rPr>
              <a:t>Meteo</a:t>
            </a:r>
            <a:r>
              <a:rPr lang="en-US" sz="1600" dirty="0">
                <a:latin typeface="Times New Roman" panose="02020603050405020304" pitchFamily="18" charset="0"/>
                <a:ea typeface="+mn-lt"/>
                <a:cs typeface="Times New Roman" panose="02020603050405020304" pitchFamily="18" charset="0"/>
              </a:rPr>
              <a:t> and Geocode, the app delivers real-time weather information to users. This ensures that users have access to up-to-date and accurate weather forecasts, enabling them to make informed decisions based on current conditions.</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ea typeface="+mn-lt"/>
                <a:cs typeface="Times New Roman" panose="02020603050405020304" pitchFamily="18" charset="0"/>
              </a:rPr>
              <a:t>4. Customizable Location Settings: Users can search for weather information by city name or ZIP code, allowing for personalized weather forecasts based on their preferred locations. This customization feature enhances user experience and ensures that users receive relevant weather data for their specific areas of interest.</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ea typeface="+mn-lt"/>
                <a:cs typeface="Times New Roman" panose="02020603050405020304" pitchFamily="18" charset="0"/>
              </a:rPr>
              <a:t>5. Interactive Features: The app offers interactive elements such as weather charts, maps using Leaflet, and tooltips for enhanced user engagement. These features not only make the app visually appealing but also provide users with a comprehensive view of weather conditions and forecasts.</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ea typeface="+mn-lt"/>
                <a:cs typeface="Times New Roman" panose="02020603050405020304" pitchFamily="18" charset="0"/>
              </a:rPr>
              <a:t>6. Simulated API Calls: The project includes a directory with simulated API calls, allowing users to trial and edit data without the need for actual APIs or API keys. This feature enables developers to test and experiment with the app’s functionality easily, enhancing the development process.</a:t>
            </a:r>
            <a:endParaRPr lang="en-US" sz="1800" dirty="0">
              <a:latin typeface="Times New Roman" panose="02020603050405020304" pitchFamily="18" charset="0"/>
              <a:cs typeface="Times New Roman" panose="02020603050405020304" pitchFamily="18" charset="0"/>
            </a:endParaRPr>
          </a:p>
        </p:txBody>
      </p:sp>
      <p:grpSp>
        <p:nvGrpSpPr>
          <p:cNvPr id="17412" name="Group 6">
            <a:extLst>
              <a:ext uri="{FF2B5EF4-FFF2-40B4-BE49-F238E27FC236}">
                <a16:creationId xmlns:a16="http://schemas.microsoft.com/office/drawing/2014/main" id="{4044EB82-5CF5-46AC-A33A-71CCC060B5B3}"/>
              </a:ext>
            </a:extLst>
          </p:cNvPr>
          <p:cNvGrpSpPr>
            <a:grpSpLocks/>
          </p:cNvGrpSpPr>
          <p:nvPr/>
        </p:nvGrpSpPr>
        <p:grpSpPr bwMode="auto">
          <a:xfrm>
            <a:off x="0" y="76200"/>
            <a:ext cx="12192000" cy="912431"/>
            <a:chOff x="0" y="76200"/>
            <a:chExt cx="9144006" cy="747873"/>
          </a:xfrm>
        </p:grpSpPr>
        <p:sp>
          <p:nvSpPr>
            <p:cNvPr id="17413" name="Rectangle 2">
              <a:extLst>
                <a:ext uri="{FF2B5EF4-FFF2-40B4-BE49-F238E27FC236}">
                  <a16:creationId xmlns:a16="http://schemas.microsoft.com/office/drawing/2014/main" id="{C1EE07B5-067F-447C-BDF1-3FC6DF7F07EB}"/>
                </a:ext>
              </a:extLst>
            </p:cNvPr>
            <p:cNvSpPr>
              <a:spLocks noChangeArrowheads="1"/>
            </p:cNvSpPr>
            <p:nvPr/>
          </p:nvSpPr>
          <p:spPr bwMode="auto">
            <a:xfrm>
              <a:off x="0" y="152406"/>
              <a:ext cx="9144006" cy="381028"/>
            </a:xfrm>
            <a:prstGeom prst="rect">
              <a:avLst/>
            </a:prstGeom>
            <a:solidFill>
              <a:srgbClr val="FF0000"/>
            </a:solidFill>
            <a:ln w="9525">
              <a:solidFill>
                <a:srgbClr val="FF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2000" b="1">
                  <a:solidFill>
                    <a:schemeClr val="bg1"/>
                  </a:solidFill>
                </a:rPr>
                <a:t>Bhujbal Knowledge City</a:t>
              </a:r>
              <a:endParaRPr lang="en-US" altLang="en-US" sz="2000">
                <a:solidFill>
                  <a:schemeClr val="bg1"/>
                </a:solidFill>
              </a:endParaRPr>
            </a:p>
          </p:txBody>
        </p:sp>
        <p:pic>
          <p:nvPicPr>
            <p:cNvPr id="10" name="Picture 1">
              <a:extLst>
                <a:ext uri="{FF2B5EF4-FFF2-40B4-BE49-F238E27FC236}">
                  <a16:creationId xmlns:a16="http://schemas.microsoft.com/office/drawing/2014/main" id="{ABE0B8FA-F17C-407E-8F0E-4B165EE964C9}"/>
                </a:ext>
              </a:extLst>
            </p:cNvPr>
            <p:cNvPicPr>
              <a:picLocks noChangeAspect="1" noChangeArrowheads="1"/>
            </p:cNvPicPr>
            <p:nvPr/>
          </p:nvPicPr>
          <p:blipFill>
            <a:blip r:embed="rId3"/>
            <a:srcRect/>
            <a:stretch/>
          </p:blipFill>
          <p:spPr bwMode="auto">
            <a:xfrm>
              <a:off x="578644" y="76200"/>
              <a:ext cx="802482" cy="533489"/>
            </a:xfrm>
            <a:prstGeom prst="rect">
              <a:avLst/>
            </a:prstGeom>
            <a:ln>
              <a:noFill/>
            </a:ln>
            <a:effectLst>
              <a:outerShdw blurRad="292100" dist="139700" dir="2700000" algn="tl" rotWithShape="0">
                <a:srgbClr val="333333">
                  <a:alpha val="65000"/>
                </a:srgbClr>
              </a:outerShdw>
            </a:effectLst>
          </p:spPr>
        </p:pic>
        <p:sp>
          <p:nvSpPr>
            <p:cNvPr id="17415" name="Rectangle 4">
              <a:extLst>
                <a:ext uri="{FF2B5EF4-FFF2-40B4-BE49-F238E27FC236}">
                  <a16:creationId xmlns:a16="http://schemas.microsoft.com/office/drawing/2014/main" id="{DF430D5E-5C0B-4800-A115-35D91AD180E1}"/>
                </a:ext>
              </a:extLst>
            </p:cNvPr>
            <p:cNvSpPr>
              <a:spLocks noChangeArrowheads="1"/>
            </p:cNvSpPr>
            <p:nvPr/>
          </p:nvSpPr>
          <p:spPr bwMode="auto">
            <a:xfrm>
              <a:off x="6324604" y="546578"/>
              <a:ext cx="2819402" cy="2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1600">
                  <a:latin typeface="Arial" panose="020B0604020202020204" pitchFamily="34" charset="0"/>
                  <a:ea typeface="Times New Roman" panose="02020603050405020304" pitchFamily="18" charset="0"/>
                  <a:cs typeface="Arial" panose="020B0604020202020204" pitchFamily="34" charset="0"/>
                </a:rPr>
                <a:t>MET’s Institute of Technology</a:t>
              </a:r>
            </a:p>
          </p:txBody>
        </p:sp>
      </p:grpSp>
    </p:spTree>
    <p:extLst>
      <p:ext uri="{BB962C8B-B14F-4D97-AF65-F5344CB8AC3E}">
        <p14:creationId xmlns:p14="http://schemas.microsoft.com/office/powerpoint/2010/main" val="2566615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BA4F-B958-99A9-795F-72B815A5C052}"/>
              </a:ext>
            </a:extLst>
          </p:cNvPr>
          <p:cNvSpPr>
            <a:spLocks noGrp="1"/>
          </p:cNvSpPr>
          <p:nvPr>
            <p:ph type="title"/>
          </p:nvPr>
        </p:nvSpPr>
        <p:spPr>
          <a:xfrm>
            <a:off x="395416" y="993559"/>
            <a:ext cx="10515600" cy="1325563"/>
          </a:xfrm>
        </p:spPr>
        <p:txBody>
          <a:bodyPr/>
          <a:lstStyle/>
          <a:p>
            <a:pPr algn="just">
              <a:lnSpc>
                <a:spcPct val="100000"/>
              </a:lnSpc>
              <a:spcBef>
                <a:spcPts val="1000"/>
              </a:spcBef>
            </a:pPr>
            <a:r>
              <a:rPr lang="en-US" sz="2800" b="1">
                <a:latin typeface="Times New Roman"/>
                <a:cs typeface="Times New Roman"/>
              </a:rPr>
              <a:t>Disadvantages:</a:t>
            </a:r>
            <a:endParaRPr lang="en-US" sz="2800">
              <a:latin typeface="Times New Roman"/>
              <a:cs typeface="Times New Roman"/>
            </a:endParaRPr>
          </a:p>
          <a:p>
            <a:pPr marL="342900" indent="-342900" algn="just">
              <a:lnSpc>
                <a:spcPct val="100000"/>
              </a:lnSpc>
              <a:spcBef>
                <a:spcPts val="1000"/>
              </a:spcBef>
              <a:buFont typeface="Arial,Sans-Serif"/>
              <a:buChar char="•"/>
            </a:pPr>
            <a:endParaRPr lang="en-US" sz="2000">
              <a:latin typeface="Times New Roman"/>
              <a:cs typeface="Times New Roman"/>
            </a:endParaRPr>
          </a:p>
          <a:p>
            <a:endParaRPr lang="en-GB">
              <a:ea typeface="Calibri Light"/>
              <a:cs typeface="Calibri Light"/>
            </a:endParaRPr>
          </a:p>
        </p:txBody>
      </p:sp>
      <p:sp>
        <p:nvSpPr>
          <p:cNvPr id="3" name="Content Placeholder 2">
            <a:extLst>
              <a:ext uri="{FF2B5EF4-FFF2-40B4-BE49-F238E27FC236}">
                <a16:creationId xmlns:a16="http://schemas.microsoft.com/office/drawing/2014/main" id="{8ADB438F-46B4-C558-EE45-CD5D4BF3439C}"/>
              </a:ext>
            </a:extLst>
          </p:cNvPr>
          <p:cNvSpPr>
            <a:spLocks noGrp="1"/>
          </p:cNvSpPr>
          <p:nvPr>
            <p:ph idx="1"/>
          </p:nvPr>
        </p:nvSpPr>
        <p:spPr>
          <a:xfrm>
            <a:off x="457201" y="1656340"/>
            <a:ext cx="10896599" cy="4351338"/>
          </a:xfrm>
        </p:spPr>
        <p:txBody>
          <a:bodyPr/>
          <a:lstStyle/>
          <a:p>
            <a:pPr>
              <a:buNone/>
            </a:pPr>
            <a:r>
              <a:rPr lang="en-GB" sz="1600" dirty="0">
                <a:ea typeface="+mn-lt"/>
                <a:cs typeface="+mn-lt"/>
              </a:rPr>
              <a:t>1</a:t>
            </a:r>
            <a:r>
              <a:rPr lang="en-GB" sz="1800" dirty="0">
                <a:latin typeface="Times New Roman" panose="02020603050405020304" pitchFamily="18" charset="0"/>
                <a:ea typeface="+mn-lt"/>
                <a:cs typeface="Times New Roman" panose="02020603050405020304" pitchFamily="18" charset="0"/>
              </a:rPr>
              <a:t>. Limited Features: The app currently provides basic weather information for a specific location, such as temperature, humidity, and wind speed. It lacks advanced features like weather alerts, historical data, or detailed weather analysis, which could enhance the user experience and utility of the app.</a:t>
            </a:r>
            <a:endParaRPr lang="en-GB" sz="1800" dirty="0">
              <a:latin typeface="Times New Roman" panose="02020603050405020304" pitchFamily="18" charset="0"/>
              <a:cs typeface="Times New Roman" panose="02020603050405020304" pitchFamily="18" charset="0"/>
            </a:endParaRPr>
          </a:p>
          <a:p>
            <a:pPr>
              <a:buNone/>
            </a:pPr>
            <a:r>
              <a:rPr lang="en-GB" sz="1800" dirty="0">
                <a:latin typeface="Times New Roman" panose="02020603050405020304" pitchFamily="18" charset="0"/>
                <a:ea typeface="+mn-lt"/>
                <a:cs typeface="Times New Roman" panose="02020603050405020304" pitchFamily="18" charset="0"/>
              </a:rPr>
              <a:t>2. Single Page Design: The app’s single-page design may limit scalability and flexibility for future expansion. Adding new features or additional pages could be challenging with the current architecture, potentially hindering the app’s ability to accommodate more complex functionalities.</a:t>
            </a:r>
            <a:endParaRPr lang="en-GB" sz="1800" dirty="0">
              <a:latin typeface="Times New Roman" panose="02020603050405020304" pitchFamily="18" charset="0"/>
              <a:cs typeface="Times New Roman" panose="02020603050405020304" pitchFamily="18" charset="0"/>
            </a:endParaRPr>
          </a:p>
          <a:p>
            <a:pPr>
              <a:buNone/>
            </a:pPr>
            <a:r>
              <a:rPr lang="en-GB" sz="1800" dirty="0">
                <a:latin typeface="Times New Roman" panose="02020603050405020304" pitchFamily="18" charset="0"/>
                <a:ea typeface="+mn-lt"/>
                <a:cs typeface="Times New Roman" panose="02020603050405020304" pitchFamily="18" charset="0"/>
              </a:rPr>
              <a:t>3. Dependency on External APIs: The app heavily relies on external APIs like Open- </a:t>
            </a:r>
            <a:r>
              <a:rPr lang="en-GB" sz="1800" dirty="0" err="1">
                <a:latin typeface="Times New Roman" panose="02020603050405020304" pitchFamily="18" charset="0"/>
                <a:ea typeface="+mn-lt"/>
                <a:cs typeface="Times New Roman" panose="02020603050405020304" pitchFamily="18" charset="0"/>
              </a:rPr>
              <a:t>Meteo</a:t>
            </a:r>
            <a:r>
              <a:rPr lang="en-GB" sz="1800" dirty="0">
                <a:latin typeface="Times New Roman" panose="02020603050405020304" pitchFamily="18" charset="0"/>
                <a:ea typeface="+mn-lt"/>
                <a:cs typeface="Times New Roman" panose="02020603050405020304" pitchFamily="18" charset="0"/>
              </a:rPr>
              <a:t> and Geocode for weather and location data. Any changes or disruptions in these APIs could impact the app’s functionality, leading to potential downtime or inaccuracies in weather information.</a:t>
            </a:r>
            <a:endParaRPr lang="en-GB" sz="1800" dirty="0">
              <a:latin typeface="Times New Roman" panose="02020603050405020304" pitchFamily="18" charset="0"/>
              <a:cs typeface="Times New Roman" panose="02020603050405020304" pitchFamily="18" charset="0"/>
            </a:endParaRPr>
          </a:p>
          <a:p>
            <a:pPr>
              <a:buNone/>
            </a:pPr>
            <a:r>
              <a:rPr lang="en-GB" sz="1800" dirty="0">
                <a:latin typeface="Times New Roman" panose="02020603050405020304" pitchFamily="18" charset="0"/>
                <a:ea typeface="+mn-lt"/>
                <a:cs typeface="Times New Roman" panose="02020603050405020304" pitchFamily="18" charset="0"/>
              </a:rPr>
              <a:t>4. Limited Location Options: The app currently allows users to view weather information For a specific location, with the default set to London, UK. Enhancing the App to support more location options, geolocation services, or user defined locations could improve its usability and appeal to a wider audience.</a:t>
            </a:r>
            <a:endParaRPr lang="en-GB" sz="1800" dirty="0">
              <a:latin typeface="Times New Roman" panose="02020603050405020304" pitchFamily="18" charset="0"/>
              <a:cs typeface="Times New Roman" panose="02020603050405020304" pitchFamily="18" charset="0"/>
            </a:endParaRPr>
          </a:p>
          <a:p>
            <a:pPr>
              <a:buNone/>
            </a:pPr>
            <a:endParaRPr lang="en-GB" dirty="0"/>
          </a:p>
          <a:p>
            <a:pPr marL="0" indent="0">
              <a:buNone/>
            </a:pPr>
            <a:endParaRPr lang="en-GB" dirty="0">
              <a:ea typeface="Calibri" panose="020F0502020204030204"/>
              <a:cs typeface="Calibri" panose="020F0502020204030204"/>
            </a:endParaRPr>
          </a:p>
        </p:txBody>
      </p:sp>
      <p:sp>
        <p:nvSpPr>
          <p:cNvPr id="4" name="Date Placeholder 3">
            <a:extLst>
              <a:ext uri="{FF2B5EF4-FFF2-40B4-BE49-F238E27FC236}">
                <a16:creationId xmlns:a16="http://schemas.microsoft.com/office/drawing/2014/main" id="{7EACFD12-DD08-3CAB-3DB6-2644DE63EE7C}"/>
              </a:ext>
            </a:extLst>
          </p:cNvPr>
          <p:cNvSpPr>
            <a:spLocks noGrp="1"/>
          </p:cNvSpPr>
          <p:nvPr>
            <p:ph type="dt" sz="half" idx="10"/>
          </p:nvPr>
        </p:nvSpPr>
        <p:spPr/>
        <p:txBody>
          <a:bodyPr/>
          <a:lstStyle/>
          <a:p>
            <a:pPr>
              <a:defRPr/>
            </a:pPr>
            <a:fld id="{C64DA0F4-3876-4F15-B5E6-DBBE4C45BDF5}" type="datetime1">
              <a:rPr lang="en-US"/>
              <a:pPr>
                <a:defRPr/>
              </a:pPr>
              <a:t>5/28/2024</a:t>
            </a:fld>
            <a:endParaRPr lang="en-US"/>
          </a:p>
        </p:txBody>
      </p:sp>
      <p:sp>
        <p:nvSpPr>
          <p:cNvPr id="5" name="Slide Number Placeholder 4">
            <a:extLst>
              <a:ext uri="{FF2B5EF4-FFF2-40B4-BE49-F238E27FC236}">
                <a16:creationId xmlns:a16="http://schemas.microsoft.com/office/drawing/2014/main" id="{F558DD33-35EC-65E8-BF49-83735A81DF33}"/>
              </a:ext>
            </a:extLst>
          </p:cNvPr>
          <p:cNvSpPr>
            <a:spLocks noGrp="1"/>
          </p:cNvSpPr>
          <p:nvPr>
            <p:ph type="sldNum" sz="quarter" idx="12"/>
          </p:nvPr>
        </p:nvSpPr>
        <p:spPr/>
        <p:txBody>
          <a:bodyPr/>
          <a:lstStyle/>
          <a:p>
            <a:pPr>
              <a:defRPr/>
            </a:pPr>
            <a:fld id="{031430CC-0FD8-4204-A4FD-657446DF6E93}" type="slidenum">
              <a:rPr lang="en-US" altLang="en-US"/>
              <a:pPr>
                <a:defRPr/>
              </a:pPr>
              <a:t>12</a:t>
            </a:fld>
            <a:endParaRPr lang="en-US" altLang="en-US"/>
          </a:p>
        </p:txBody>
      </p:sp>
      <p:grpSp>
        <p:nvGrpSpPr>
          <p:cNvPr id="10" name="Group 6">
            <a:extLst>
              <a:ext uri="{FF2B5EF4-FFF2-40B4-BE49-F238E27FC236}">
                <a16:creationId xmlns:a16="http://schemas.microsoft.com/office/drawing/2014/main" id="{D3E1A9DB-510F-248F-FF9C-3D1D11C30D34}"/>
              </a:ext>
            </a:extLst>
          </p:cNvPr>
          <p:cNvGrpSpPr>
            <a:grpSpLocks/>
          </p:cNvGrpSpPr>
          <p:nvPr/>
        </p:nvGrpSpPr>
        <p:grpSpPr bwMode="auto">
          <a:xfrm>
            <a:off x="0" y="76200"/>
            <a:ext cx="12192000" cy="912431"/>
            <a:chOff x="0" y="76200"/>
            <a:chExt cx="9144006" cy="747873"/>
          </a:xfrm>
        </p:grpSpPr>
        <p:sp>
          <p:nvSpPr>
            <p:cNvPr id="7" name="Rectangle 6">
              <a:extLst>
                <a:ext uri="{FF2B5EF4-FFF2-40B4-BE49-F238E27FC236}">
                  <a16:creationId xmlns:a16="http://schemas.microsoft.com/office/drawing/2014/main" id="{4C378A15-00D2-C390-77E1-F7BA1AC62591}"/>
                </a:ext>
              </a:extLst>
            </p:cNvPr>
            <p:cNvSpPr>
              <a:spLocks noChangeArrowheads="1"/>
            </p:cNvSpPr>
            <p:nvPr/>
          </p:nvSpPr>
          <p:spPr bwMode="auto">
            <a:xfrm>
              <a:off x="0" y="152406"/>
              <a:ext cx="9144006" cy="381028"/>
            </a:xfrm>
            <a:prstGeom prst="rect">
              <a:avLst/>
            </a:prstGeom>
            <a:solidFill>
              <a:srgbClr val="FF0000"/>
            </a:solidFill>
            <a:ln w="9525">
              <a:solidFill>
                <a:srgbClr val="FF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2000" b="1">
                  <a:solidFill>
                    <a:schemeClr val="bg1"/>
                  </a:solidFill>
                </a:rPr>
                <a:t>Bhujbal Knowledge City</a:t>
              </a:r>
              <a:endParaRPr lang="en-US" altLang="en-US" sz="2000">
                <a:solidFill>
                  <a:schemeClr val="bg1"/>
                </a:solidFill>
              </a:endParaRPr>
            </a:p>
          </p:txBody>
        </p:sp>
        <p:pic>
          <p:nvPicPr>
            <p:cNvPr id="8" name="Picture 1">
              <a:extLst>
                <a:ext uri="{FF2B5EF4-FFF2-40B4-BE49-F238E27FC236}">
                  <a16:creationId xmlns:a16="http://schemas.microsoft.com/office/drawing/2014/main" id="{EE709F1C-8764-DD1B-32A9-1031CA4B6D83}"/>
                </a:ext>
              </a:extLst>
            </p:cNvPr>
            <p:cNvPicPr>
              <a:picLocks noChangeAspect="1" noChangeArrowheads="1"/>
            </p:cNvPicPr>
            <p:nvPr/>
          </p:nvPicPr>
          <p:blipFill>
            <a:blip r:embed="rId2"/>
            <a:srcRect/>
            <a:stretch/>
          </p:blipFill>
          <p:spPr bwMode="auto">
            <a:xfrm>
              <a:off x="578644" y="76200"/>
              <a:ext cx="802482" cy="533489"/>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7695E912-4BD4-E735-A349-23E31BC0D705}"/>
                </a:ext>
              </a:extLst>
            </p:cNvPr>
            <p:cNvSpPr>
              <a:spLocks noChangeArrowheads="1"/>
            </p:cNvSpPr>
            <p:nvPr/>
          </p:nvSpPr>
          <p:spPr bwMode="auto">
            <a:xfrm>
              <a:off x="6324604" y="546578"/>
              <a:ext cx="2819402" cy="2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1600">
                  <a:latin typeface="Arial" panose="020B0604020202020204" pitchFamily="34" charset="0"/>
                  <a:ea typeface="Times New Roman" panose="02020603050405020304" pitchFamily="18" charset="0"/>
                  <a:cs typeface="Arial" panose="020B0604020202020204" pitchFamily="34" charset="0"/>
                </a:rPr>
                <a:t>MET’s Institute of Technology</a:t>
              </a:r>
            </a:p>
          </p:txBody>
        </p:sp>
      </p:grpSp>
    </p:spTree>
    <p:extLst>
      <p:ext uri="{BB962C8B-B14F-4D97-AF65-F5344CB8AC3E}">
        <p14:creationId xmlns:p14="http://schemas.microsoft.com/office/powerpoint/2010/main" val="148285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2F34-2A47-8A52-6BF4-B4C2A993F642}"/>
              </a:ext>
            </a:extLst>
          </p:cNvPr>
          <p:cNvSpPr>
            <a:spLocks noGrp="1"/>
          </p:cNvSpPr>
          <p:nvPr>
            <p:ph type="dt" sz="half" idx="10"/>
          </p:nvPr>
        </p:nvSpPr>
        <p:spPr/>
        <p:txBody>
          <a:bodyPr/>
          <a:lstStyle/>
          <a:p>
            <a:pPr>
              <a:defRPr/>
            </a:pPr>
            <a:fld id="{FB5200F8-375C-474F-8E2B-46941A65A66D}" type="datetime1">
              <a:rPr lang="en-US"/>
              <a:pPr>
                <a:defRPr/>
              </a:pPr>
              <a:t>5/28/2024</a:t>
            </a:fld>
            <a:endParaRPr lang="en-US"/>
          </a:p>
        </p:txBody>
      </p:sp>
      <p:sp>
        <p:nvSpPr>
          <p:cNvPr id="3" name="Slide Number Placeholder 2">
            <a:extLst>
              <a:ext uri="{FF2B5EF4-FFF2-40B4-BE49-F238E27FC236}">
                <a16:creationId xmlns:a16="http://schemas.microsoft.com/office/drawing/2014/main" id="{9097444F-8EB2-3DA7-11E9-31C2ECB35071}"/>
              </a:ext>
            </a:extLst>
          </p:cNvPr>
          <p:cNvSpPr>
            <a:spLocks noGrp="1"/>
          </p:cNvSpPr>
          <p:nvPr>
            <p:ph type="sldNum" sz="quarter" idx="12"/>
          </p:nvPr>
        </p:nvSpPr>
        <p:spPr/>
        <p:txBody>
          <a:bodyPr/>
          <a:lstStyle/>
          <a:p>
            <a:pPr>
              <a:defRPr/>
            </a:pPr>
            <a:fld id="{83158629-D3E1-4FEB-8F49-0472DA55EF0C}" type="slidenum">
              <a:rPr lang="en-US" altLang="en-US"/>
              <a:pPr>
                <a:defRPr/>
              </a:pPr>
              <a:t>13</a:t>
            </a:fld>
            <a:endParaRPr lang="en-US" altLang="en-US"/>
          </a:p>
        </p:txBody>
      </p:sp>
      <p:grpSp>
        <p:nvGrpSpPr>
          <p:cNvPr id="8" name="Group 6">
            <a:extLst>
              <a:ext uri="{FF2B5EF4-FFF2-40B4-BE49-F238E27FC236}">
                <a16:creationId xmlns:a16="http://schemas.microsoft.com/office/drawing/2014/main" id="{365286B2-9103-7BE0-7732-3DA6D0C7A917}"/>
              </a:ext>
            </a:extLst>
          </p:cNvPr>
          <p:cNvGrpSpPr>
            <a:grpSpLocks/>
          </p:cNvGrpSpPr>
          <p:nvPr/>
        </p:nvGrpSpPr>
        <p:grpSpPr bwMode="auto">
          <a:xfrm>
            <a:off x="0" y="76200"/>
            <a:ext cx="12192000" cy="912431"/>
            <a:chOff x="0" y="76200"/>
            <a:chExt cx="9144006" cy="747873"/>
          </a:xfrm>
        </p:grpSpPr>
        <p:sp>
          <p:nvSpPr>
            <p:cNvPr id="5" name="Rectangle 4">
              <a:extLst>
                <a:ext uri="{FF2B5EF4-FFF2-40B4-BE49-F238E27FC236}">
                  <a16:creationId xmlns:a16="http://schemas.microsoft.com/office/drawing/2014/main" id="{6CBD510A-7E11-526B-1ACC-639F613F8CBF}"/>
                </a:ext>
              </a:extLst>
            </p:cNvPr>
            <p:cNvSpPr>
              <a:spLocks noChangeArrowheads="1"/>
            </p:cNvSpPr>
            <p:nvPr/>
          </p:nvSpPr>
          <p:spPr bwMode="auto">
            <a:xfrm>
              <a:off x="0" y="152406"/>
              <a:ext cx="9144006" cy="381028"/>
            </a:xfrm>
            <a:prstGeom prst="rect">
              <a:avLst/>
            </a:prstGeom>
            <a:solidFill>
              <a:srgbClr val="FF0000"/>
            </a:solidFill>
            <a:ln w="9525">
              <a:solidFill>
                <a:srgbClr val="FF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2000" b="1">
                  <a:solidFill>
                    <a:schemeClr val="bg1"/>
                  </a:solidFill>
                </a:rPr>
                <a:t>Bhujbal Knowledge City</a:t>
              </a:r>
              <a:endParaRPr lang="en-US" altLang="en-US" sz="2000">
                <a:solidFill>
                  <a:schemeClr val="bg1"/>
                </a:solidFill>
              </a:endParaRPr>
            </a:p>
          </p:txBody>
        </p:sp>
        <p:pic>
          <p:nvPicPr>
            <p:cNvPr id="6" name="Picture 1">
              <a:extLst>
                <a:ext uri="{FF2B5EF4-FFF2-40B4-BE49-F238E27FC236}">
                  <a16:creationId xmlns:a16="http://schemas.microsoft.com/office/drawing/2014/main" id="{50B6B377-0078-4133-FF05-5F70157D6D40}"/>
                </a:ext>
              </a:extLst>
            </p:cNvPr>
            <p:cNvPicPr>
              <a:picLocks noChangeAspect="1" noChangeArrowheads="1"/>
            </p:cNvPicPr>
            <p:nvPr/>
          </p:nvPicPr>
          <p:blipFill>
            <a:blip r:embed="rId2"/>
            <a:srcRect/>
            <a:stretch/>
          </p:blipFill>
          <p:spPr bwMode="auto">
            <a:xfrm>
              <a:off x="578644" y="76200"/>
              <a:ext cx="802482" cy="533489"/>
            </a:xfrm>
            <a:prstGeom prst="rect">
              <a:avLst/>
            </a:prstGeom>
            <a:ln>
              <a:noFill/>
            </a:ln>
            <a:effectLst>
              <a:outerShdw blurRad="292100" dist="139700" dir="2700000" algn="tl" rotWithShape="0">
                <a:srgbClr val="333333">
                  <a:alpha val="65000"/>
                </a:srgbClr>
              </a:outerShdw>
            </a:effectLst>
          </p:spPr>
        </p:pic>
        <p:sp>
          <p:nvSpPr>
            <p:cNvPr id="7" name="Rectangle 6">
              <a:extLst>
                <a:ext uri="{FF2B5EF4-FFF2-40B4-BE49-F238E27FC236}">
                  <a16:creationId xmlns:a16="http://schemas.microsoft.com/office/drawing/2014/main" id="{52960F16-998D-EFCE-F355-27C16B8CB887}"/>
                </a:ext>
              </a:extLst>
            </p:cNvPr>
            <p:cNvSpPr>
              <a:spLocks noChangeArrowheads="1"/>
            </p:cNvSpPr>
            <p:nvPr/>
          </p:nvSpPr>
          <p:spPr bwMode="auto">
            <a:xfrm>
              <a:off x="6324604" y="546578"/>
              <a:ext cx="2819402" cy="2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1600">
                  <a:latin typeface="Arial" panose="020B0604020202020204" pitchFamily="34" charset="0"/>
                  <a:ea typeface="Times New Roman" panose="02020603050405020304" pitchFamily="18" charset="0"/>
                  <a:cs typeface="Arial" panose="020B0604020202020204" pitchFamily="34" charset="0"/>
                </a:rPr>
                <a:t>MET’s Institute of Technology</a:t>
              </a:r>
            </a:p>
          </p:txBody>
        </p:sp>
      </p:grpSp>
      <p:sp>
        <p:nvSpPr>
          <p:cNvPr id="9" name="TextBox 8">
            <a:extLst>
              <a:ext uri="{FF2B5EF4-FFF2-40B4-BE49-F238E27FC236}">
                <a16:creationId xmlns:a16="http://schemas.microsoft.com/office/drawing/2014/main" id="{ADC83535-79D1-0CC0-65A2-6DC1535DECFA}"/>
              </a:ext>
            </a:extLst>
          </p:cNvPr>
          <p:cNvSpPr txBox="1"/>
          <p:nvPr/>
        </p:nvSpPr>
        <p:spPr>
          <a:xfrm>
            <a:off x="185351" y="813486"/>
            <a:ext cx="11821297" cy="56630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latin typeface="Calibri"/>
                <a:cs typeface="Calibri"/>
              </a:rPr>
              <a:t>Applications:</a:t>
            </a:r>
          </a:p>
          <a:p>
            <a:pPr algn="just"/>
            <a:r>
              <a:rPr lang="en-US" dirty="0">
                <a:latin typeface="Times New Roman" panose="02020603050405020304" pitchFamily="18" charset="0"/>
                <a:cs typeface="Times New Roman" panose="02020603050405020304" pitchFamily="18" charset="0"/>
              </a:rPr>
              <a:t>The Weather Forecasting App using React and Vite offers a range of potential applications in real-world scenarios, providing valuable weather information to users in various contexts. Here are the key areas where the app can be useful:</a:t>
            </a:r>
            <a:endParaRPr lang="en-US" sz="2800" b="1"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1. Agricultural Development: The app can be utilized in agricultural development, similar to the application discussed in the research article . Farmers can access real-time weather forecasts to plan their agricultural activities effectively, optimize crop management, and mitigate risks associated with adverse weather conditions.</a:t>
            </a:r>
          </a:p>
          <a:p>
            <a:pPr algn="just"/>
            <a:r>
              <a:rPr lang="en-US" dirty="0">
                <a:latin typeface="Times New Roman" panose="02020603050405020304" pitchFamily="18" charset="0"/>
                <a:cs typeface="Times New Roman" panose="02020603050405020304" pitchFamily="18" charset="0"/>
              </a:rPr>
              <a:t>2. Outdoor Activities Planning: Users engaging in outdoor activities such as hiking, camping, or sports can benefit from the app by checking weather forecasts to plan their activities accordingly. Knowing the weather conditions in advance can help individuals make informed decisions and ensure their safety during outdoor adventures.</a:t>
            </a:r>
          </a:p>
          <a:p>
            <a:pPr algn="just"/>
            <a:r>
              <a:rPr lang="en-US" dirty="0">
                <a:latin typeface="Times New Roman" panose="02020603050405020304" pitchFamily="18" charset="0"/>
                <a:cs typeface="Times New Roman" panose="02020603050405020304" pitchFamily="18" charset="0"/>
              </a:rPr>
              <a:t>3. Travel Planning: Travelers can use the app to check weather forecasts for their destination locations, helping them pack appropriate clothing, plan sightseeing activities, and make travel arrangements based on expected weather conditions. This can enhance the overall travel experience and minimize weather-related disruptions.</a:t>
            </a:r>
          </a:p>
          <a:p>
            <a:pPr algn="just"/>
            <a:r>
              <a:rPr lang="en-US" dirty="0">
                <a:latin typeface="Times New Roman" panose="02020603050405020304" pitchFamily="18" charset="0"/>
                <a:cs typeface="Times New Roman" panose="02020603050405020304" pitchFamily="18" charset="0"/>
              </a:rPr>
              <a:t>4. Event Planning: Event organizers can leverage the app to monitor weather forecasts for event venues, ensuring that outdoor events are scheduled during favorable weather conditions. By staying informed about weather predictions, event planners can make contingency plans and adjustments to ensure the success of their events.</a:t>
            </a:r>
          </a:p>
          <a:p>
            <a:pPr algn="just"/>
            <a:r>
              <a:rPr lang="en-US" dirty="0">
                <a:latin typeface="Times New Roman" panose="02020603050405020304" pitchFamily="18" charset="0"/>
                <a:cs typeface="Times New Roman" panose="02020603050405020304" pitchFamily="18" charset="0"/>
              </a:rPr>
              <a:t>5. Construction and Infrastructure Projects: Construction companies and infrastructure developers can use the app to monitor weather forecasts for project sites. By anticipating weather changes, they can plan construction activities, manage resources efficiently, and implement safety measures to protect workers and equipment from adverse weather conditions.</a:t>
            </a:r>
          </a:p>
        </p:txBody>
      </p:sp>
    </p:spTree>
    <p:extLst>
      <p:ext uri="{BB962C8B-B14F-4D97-AF65-F5344CB8AC3E}">
        <p14:creationId xmlns:p14="http://schemas.microsoft.com/office/powerpoint/2010/main" val="3677736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2084FB-FA81-0DAB-996B-A5407513F07D}"/>
              </a:ext>
            </a:extLst>
          </p:cNvPr>
          <p:cNvSpPr>
            <a:spLocks noGrp="1"/>
          </p:cNvSpPr>
          <p:nvPr>
            <p:ph type="dt" sz="half" idx="10"/>
          </p:nvPr>
        </p:nvSpPr>
        <p:spPr/>
        <p:txBody>
          <a:bodyPr/>
          <a:lstStyle/>
          <a:p>
            <a:pPr>
              <a:defRPr/>
            </a:pPr>
            <a:fld id="{FB5200F8-375C-474F-8E2B-46941A65A66D}" type="datetime1">
              <a:rPr lang="en-US"/>
              <a:pPr>
                <a:defRPr/>
              </a:pPr>
              <a:t>5/28/2024</a:t>
            </a:fld>
            <a:endParaRPr lang="en-US"/>
          </a:p>
        </p:txBody>
      </p:sp>
      <p:sp>
        <p:nvSpPr>
          <p:cNvPr id="3" name="Slide Number Placeholder 2">
            <a:extLst>
              <a:ext uri="{FF2B5EF4-FFF2-40B4-BE49-F238E27FC236}">
                <a16:creationId xmlns:a16="http://schemas.microsoft.com/office/drawing/2014/main" id="{7300F5BC-6718-93CA-D24C-77B846602CD8}"/>
              </a:ext>
            </a:extLst>
          </p:cNvPr>
          <p:cNvSpPr>
            <a:spLocks noGrp="1"/>
          </p:cNvSpPr>
          <p:nvPr>
            <p:ph type="sldNum" sz="quarter" idx="12"/>
          </p:nvPr>
        </p:nvSpPr>
        <p:spPr/>
        <p:txBody>
          <a:bodyPr/>
          <a:lstStyle/>
          <a:p>
            <a:pPr>
              <a:defRPr/>
            </a:pPr>
            <a:fld id="{83158629-D3E1-4FEB-8F49-0472DA55EF0C}" type="slidenum">
              <a:rPr lang="en-US" altLang="en-US"/>
              <a:pPr>
                <a:defRPr/>
              </a:pPr>
              <a:t>14</a:t>
            </a:fld>
            <a:endParaRPr lang="en-US" altLang="en-US"/>
          </a:p>
        </p:txBody>
      </p:sp>
      <p:grpSp>
        <p:nvGrpSpPr>
          <p:cNvPr id="9" name="Group 6">
            <a:extLst>
              <a:ext uri="{FF2B5EF4-FFF2-40B4-BE49-F238E27FC236}">
                <a16:creationId xmlns:a16="http://schemas.microsoft.com/office/drawing/2014/main" id="{268E7043-2949-E07A-2250-2DF78BFC8418}"/>
              </a:ext>
            </a:extLst>
          </p:cNvPr>
          <p:cNvGrpSpPr>
            <a:grpSpLocks/>
          </p:cNvGrpSpPr>
          <p:nvPr/>
        </p:nvGrpSpPr>
        <p:grpSpPr bwMode="auto">
          <a:xfrm>
            <a:off x="0" y="76200"/>
            <a:ext cx="12192000" cy="912431"/>
            <a:chOff x="0" y="76200"/>
            <a:chExt cx="9144006" cy="747873"/>
          </a:xfrm>
        </p:grpSpPr>
        <p:sp>
          <p:nvSpPr>
            <p:cNvPr id="6" name="Rectangle 5">
              <a:extLst>
                <a:ext uri="{FF2B5EF4-FFF2-40B4-BE49-F238E27FC236}">
                  <a16:creationId xmlns:a16="http://schemas.microsoft.com/office/drawing/2014/main" id="{CAAB06DD-1973-B1DE-9960-2CEA314E5339}"/>
                </a:ext>
              </a:extLst>
            </p:cNvPr>
            <p:cNvSpPr>
              <a:spLocks noChangeArrowheads="1"/>
            </p:cNvSpPr>
            <p:nvPr/>
          </p:nvSpPr>
          <p:spPr bwMode="auto">
            <a:xfrm>
              <a:off x="0" y="152406"/>
              <a:ext cx="9144006" cy="381028"/>
            </a:xfrm>
            <a:prstGeom prst="rect">
              <a:avLst/>
            </a:prstGeom>
            <a:solidFill>
              <a:srgbClr val="FF0000"/>
            </a:solidFill>
            <a:ln w="9525">
              <a:solidFill>
                <a:srgbClr val="FF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2000" b="1">
                  <a:solidFill>
                    <a:schemeClr val="bg1"/>
                  </a:solidFill>
                </a:rPr>
                <a:t>Bhujbal Knowledge City</a:t>
              </a:r>
              <a:endParaRPr lang="en-US" altLang="en-US" sz="2000">
                <a:solidFill>
                  <a:schemeClr val="bg1"/>
                </a:solidFill>
              </a:endParaRPr>
            </a:p>
          </p:txBody>
        </p:sp>
        <p:pic>
          <p:nvPicPr>
            <p:cNvPr id="7" name="Picture 1">
              <a:extLst>
                <a:ext uri="{FF2B5EF4-FFF2-40B4-BE49-F238E27FC236}">
                  <a16:creationId xmlns:a16="http://schemas.microsoft.com/office/drawing/2014/main" id="{00BDEA8C-4E96-4635-F188-E74A9F9ECF58}"/>
                </a:ext>
              </a:extLst>
            </p:cNvPr>
            <p:cNvPicPr>
              <a:picLocks noChangeAspect="1" noChangeArrowheads="1"/>
            </p:cNvPicPr>
            <p:nvPr/>
          </p:nvPicPr>
          <p:blipFill>
            <a:blip r:embed="rId2"/>
            <a:srcRect/>
            <a:stretch/>
          </p:blipFill>
          <p:spPr bwMode="auto">
            <a:xfrm>
              <a:off x="578644" y="76200"/>
              <a:ext cx="802482" cy="533489"/>
            </a:xfrm>
            <a:prstGeom prst="rect">
              <a:avLst/>
            </a:prstGeom>
            <a:ln>
              <a:noFill/>
            </a:ln>
            <a:effectLst>
              <a:outerShdw blurRad="292100" dist="139700" dir="2700000" algn="tl" rotWithShape="0">
                <a:srgbClr val="333333">
                  <a:alpha val="65000"/>
                </a:srgbClr>
              </a:outerShdw>
            </a:effectLst>
          </p:spPr>
        </p:pic>
        <p:sp>
          <p:nvSpPr>
            <p:cNvPr id="8" name="Rectangle 7">
              <a:extLst>
                <a:ext uri="{FF2B5EF4-FFF2-40B4-BE49-F238E27FC236}">
                  <a16:creationId xmlns:a16="http://schemas.microsoft.com/office/drawing/2014/main" id="{B2B7ED18-C8E2-0116-88C4-7D196825C5E6}"/>
                </a:ext>
              </a:extLst>
            </p:cNvPr>
            <p:cNvSpPr>
              <a:spLocks noChangeArrowheads="1"/>
            </p:cNvSpPr>
            <p:nvPr/>
          </p:nvSpPr>
          <p:spPr bwMode="auto">
            <a:xfrm>
              <a:off x="6324604" y="546578"/>
              <a:ext cx="2819402" cy="2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1600">
                  <a:latin typeface="Arial" panose="020B0604020202020204" pitchFamily="34" charset="0"/>
                  <a:ea typeface="Times New Roman" panose="02020603050405020304" pitchFamily="18" charset="0"/>
                  <a:cs typeface="Arial" panose="020B0604020202020204" pitchFamily="34" charset="0"/>
                </a:rPr>
                <a:t>MET’s Institute of Technology</a:t>
              </a:r>
            </a:p>
          </p:txBody>
        </p:sp>
      </p:grpSp>
      <p:sp>
        <p:nvSpPr>
          <p:cNvPr id="10" name="TextBox 9">
            <a:extLst>
              <a:ext uri="{FF2B5EF4-FFF2-40B4-BE49-F238E27FC236}">
                <a16:creationId xmlns:a16="http://schemas.microsoft.com/office/drawing/2014/main" id="{2D4FA2F4-FF5D-1BF4-7E6C-8ED6EC7332A0}"/>
              </a:ext>
            </a:extLst>
          </p:cNvPr>
          <p:cNvSpPr txBox="1"/>
          <p:nvPr/>
        </p:nvSpPr>
        <p:spPr>
          <a:xfrm>
            <a:off x="216242" y="1009134"/>
            <a:ext cx="1182129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Calibri"/>
              <a:cs typeface="Calibri"/>
            </a:endParaRPr>
          </a:p>
          <a:p>
            <a:r>
              <a:rPr lang="en-US" b="1" dirty="0">
                <a:latin typeface="Calibri"/>
                <a:cs typeface="Calibri"/>
              </a:rPr>
              <a:t>WEBSITE LOOKS LIKE THIS:</a:t>
            </a:r>
            <a:endParaRPr lang="en-US" b="1" dirty="0">
              <a:latin typeface="Calibri"/>
            </a:endParaRPr>
          </a:p>
        </p:txBody>
      </p:sp>
      <p:pic>
        <p:nvPicPr>
          <p:cNvPr id="11" name="Picture 10" descr="Screens screenshot of a weather forecast&#10;&#10;Description automatically generated">
            <a:extLst>
              <a:ext uri="{FF2B5EF4-FFF2-40B4-BE49-F238E27FC236}">
                <a16:creationId xmlns:a16="http://schemas.microsoft.com/office/drawing/2014/main" id="{53557906-439E-1F3F-C8A4-3E1DF2D41661}"/>
              </a:ext>
            </a:extLst>
          </p:cNvPr>
          <p:cNvPicPr>
            <a:picLocks noChangeAspect="1"/>
          </p:cNvPicPr>
          <p:nvPr/>
        </p:nvPicPr>
        <p:blipFill>
          <a:blip r:embed="rId3"/>
          <a:stretch>
            <a:fillRect/>
          </a:stretch>
        </p:blipFill>
        <p:spPr>
          <a:xfrm>
            <a:off x="2035519" y="1918474"/>
            <a:ext cx="7661190" cy="3990883"/>
          </a:xfrm>
          <a:prstGeom prst="rect">
            <a:avLst/>
          </a:prstGeom>
        </p:spPr>
      </p:pic>
    </p:spTree>
    <p:extLst>
      <p:ext uri="{BB962C8B-B14F-4D97-AF65-F5344CB8AC3E}">
        <p14:creationId xmlns:p14="http://schemas.microsoft.com/office/powerpoint/2010/main" val="581549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5AA1E043-E4BC-4294-96B9-438B68B058E4}"/>
              </a:ext>
            </a:extLst>
          </p:cNvPr>
          <p:cNvSpPr>
            <a:spLocks noGrp="1" noChangeArrowheads="1"/>
          </p:cNvSpPr>
          <p:nvPr>
            <p:ph type="title"/>
          </p:nvPr>
        </p:nvSpPr>
        <p:spPr>
          <a:xfrm>
            <a:off x="1946275" y="990600"/>
            <a:ext cx="8229600" cy="685800"/>
          </a:xfrm>
        </p:spPr>
        <p:txBody>
          <a:bodyPr/>
          <a:lstStyle/>
          <a:p>
            <a:pPr eaLnBrk="1" hangingPunct="1"/>
            <a:r>
              <a:rPr lang="en-US" altLang="en-US" sz="4000" dirty="0">
                <a:latin typeface="Times New Roman" panose="02020603050405020304" pitchFamily="18" charset="0"/>
                <a:cs typeface="Times New Roman" panose="02020603050405020304" pitchFamily="18" charset="0"/>
              </a:rPr>
              <a:t>Conclusion </a:t>
            </a:r>
          </a:p>
        </p:txBody>
      </p:sp>
      <p:sp>
        <p:nvSpPr>
          <p:cNvPr id="33795" name="Subtitle 2">
            <a:extLst>
              <a:ext uri="{FF2B5EF4-FFF2-40B4-BE49-F238E27FC236}">
                <a16:creationId xmlns:a16="http://schemas.microsoft.com/office/drawing/2014/main" id="{53686398-63FC-4366-B936-88F21975EBBF}"/>
              </a:ext>
            </a:extLst>
          </p:cNvPr>
          <p:cNvSpPr>
            <a:spLocks noGrp="1" noChangeArrowheads="1"/>
          </p:cNvSpPr>
          <p:nvPr>
            <p:ph idx="1"/>
          </p:nvPr>
        </p:nvSpPr>
        <p:spPr>
          <a:xfrm>
            <a:off x="556178" y="1777210"/>
            <a:ext cx="10730947" cy="4297363"/>
          </a:xfrm>
        </p:spPr>
        <p:txBody>
          <a:bodyPr/>
          <a:lstStyle/>
          <a:p>
            <a:pPr algn="just"/>
            <a:r>
              <a:rPr lang="en-US" sz="2000" dirty="0">
                <a:latin typeface="Times New Roman" panose="02020603050405020304" pitchFamily="18" charset="0"/>
                <a:ea typeface="+mn-lt"/>
                <a:cs typeface="Times New Roman" panose="02020603050405020304" pitchFamily="18" charset="0"/>
              </a:rPr>
              <a:t>The Weather Forecasting App, developed using React and </a:t>
            </a:r>
            <a:r>
              <a:rPr lang="en-US" sz="2000" dirty="0" err="1">
                <a:latin typeface="Times New Roman" panose="02020603050405020304" pitchFamily="18" charset="0"/>
                <a:ea typeface="+mn-lt"/>
                <a:cs typeface="Times New Roman" panose="02020603050405020304" pitchFamily="18" charset="0"/>
              </a:rPr>
              <a:t>Vite</a:t>
            </a:r>
            <a:r>
              <a:rPr lang="en-US" sz="2000" dirty="0">
                <a:latin typeface="Times New Roman" panose="02020603050405020304" pitchFamily="18" charset="0"/>
                <a:ea typeface="+mn-lt"/>
                <a:cs typeface="Times New Roman" panose="02020603050405020304" pitchFamily="18" charset="0"/>
              </a:rPr>
              <a:t>, addresses the need for accurate and accessible weather information by providing users with a seamless and user-friendly interface to access real-time weather data.</a:t>
            </a:r>
          </a:p>
          <a:p>
            <a:pPr algn="just"/>
            <a:r>
              <a:rPr lang="en-US" sz="2000" dirty="0">
                <a:latin typeface="Times New Roman" panose="02020603050405020304" pitchFamily="18" charset="0"/>
                <a:ea typeface="+mn-lt"/>
                <a:cs typeface="Times New Roman" panose="02020603050405020304" pitchFamily="18" charset="0"/>
              </a:rPr>
              <a:t>The project's modular architecture, built using React components and Redux for state management, ensures maintainability, scalability, and reusability, allowing for easy integration of new features and modifications without compromising the overall application structure.</a:t>
            </a:r>
          </a:p>
          <a:p>
            <a:pPr algn="just"/>
            <a:r>
              <a:rPr lang="en-US" sz="2000" dirty="0">
                <a:latin typeface="Times New Roman" panose="02020603050405020304" pitchFamily="18" charset="0"/>
                <a:ea typeface="+mn-lt"/>
                <a:cs typeface="Times New Roman" panose="02020603050405020304" pitchFamily="18" charset="0"/>
              </a:rPr>
              <a:t>The app's integration with APIs like Open-</a:t>
            </a:r>
            <a:r>
              <a:rPr lang="en-US" sz="2000" dirty="0" err="1">
                <a:latin typeface="Times New Roman" panose="02020603050405020304" pitchFamily="18" charset="0"/>
                <a:ea typeface="+mn-lt"/>
                <a:cs typeface="Times New Roman" panose="02020603050405020304" pitchFamily="18" charset="0"/>
              </a:rPr>
              <a:t>Meteo</a:t>
            </a:r>
            <a:r>
              <a:rPr lang="en-US" sz="2000" dirty="0">
                <a:latin typeface="Times New Roman" panose="02020603050405020304" pitchFamily="18" charset="0"/>
                <a:ea typeface="+mn-lt"/>
                <a:cs typeface="Times New Roman" panose="02020603050405020304" pitchFamily="18" charset="0"/>
              </a:rPr>
              <a:t> and Geocode enables the fetching of weather and location data, delivering up-to-date forecasts for specific locations, while reducing the need for internal data maintenance and storage, leading to cost savings.</a:t>
            </a:r>
          </a:p>
          <a:p>
            <a:pPr algn="just"/>
            <a:r>
              <a:rPr lang="en-US" sz="2000" dirty="0">
                <a:latin typeface="Times New Roman" panose="02020603050405020304" pitchFamily="18" charset="0"/>
                <a:ea typeface="+mn-lt"/>
                <a:cs typeface="Times New Roman" panose="02020603050405020304" pitchFamily="18" charset="0"/>
              </a:rPr>
              <a:t>Although the reliance on external APIs introduces a potential limitation, as changes or disruptions in these APIs could impact the app's functionality, the project's modular architecture, user-friendly interface, and commitment to security make it a promising solution in the weather forecasting domain, with the potential to evolve and adapt to user needs over time.</a:t>
            </a:r>
            <a:endParaRPr lang="en-US" altLang="en-US" sz="2000" dirty="0">
              <a:latin typeface="Times New Roman" panose="02020603050405020304" pitchFamily="18" charset="0"/>
              <a:cs typeface="Times New Roman" panose="02020603050405020304" pitchFamily="18" charset="0"/>
            </a:endParaRPr>
          </a:p>
        </p:txBody>
      </p:sp>
      <p:grpSp>
        <p:nvGrpSpPr>
          <p:cNvPr id="33796" name="Group 6">
            <a:extLst>
              <a:ext uri="{FF2B5EF4-FFF2-40B4-BE49-F238E27FC236}">
                <a16:creationId xmlns:a16="http://schemas.microsoft.com/office/drawing/2014/main" id="{43D5F352-3B3B-43AF-8B3B-08C257A97311}"/>
              </a:ext>
            </a:extLst>
          </p:cNvPr>
          <p:cNvGrpSpPr>
            <a:grpSpLocks/>
          </p:cNvGrpSpPr>
          <p:nvPr/>
        </p:nvGrpSpPr>
        <p:grpSpPr bwMode="auto">
          <a:xfrm>
            <a:off x="0" y="76200"/>
            <a:ext cx="12192000" cy="912431"/>
            <a:chOff x="0" y="76200"/>
            <a:chExt cx="9144006" cy="747873"/>
          </a:xfrm>
        </p:grpSpPr>
        <p:sp>
          <p:nvSpPr>
            <p:cNvPr id="33797" name="Rectangle 2">
              <a:extLst>
                <a:ext uri="{FF2B5EF4-FFF2-40B4-BE49-F238E27FC236}">
                  <a16:creationId xmlns:a16="http://schemas.microsoft.com/office/drawing/2014/main" id="{B3982637-D380-41E0-B7EB-71CDFBC9DEA2}"/>
                </a:ext>
              </a:extLst>
            </p:cNvPr>
            <p:cNvSpPr>
              <a:spLocks noChangeArrowheads="1"/>
            </p:cNvSpPr>
            <p:nvPr/>
          </p:nvSpPr>
          <p:spPr bwMode="auto">
            <a:xfrm>
              <a:off x="0" y="152406"/>
              <a:ext cx="9144006" cy="381028"/>
            </a:xfrm>
            <a:prstGeom prst="rect">
              <a:avLst/>
            </a:prstGeom>
            <a:solidFill>
              <a:srgbClr val="FF0000"/>
            </a:solidFill>
            <a:ln w="9525">
              <a:solidFill>
                <a:srgbClr val="FF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2000" b="1">
                  <a:solidFill>
                    <a:schemeClr val="bg1"/>
                  </a:solidFill>
                </a:rPr>
                <a:t>Bhujbal Knowledge City</a:t>
              </a:r>
              <a:endParaRPr lang="en-US" altLang="en-US" sz="2000">
                <a:solidFill>
                  <a:schemeClr val="bg1"/>
                </a:solidFill>
              </a:endParaRPr>
            </a:p>
          </p:txBody>
        </p:sp>
        <p:pic>
          <p:nvPicPr>
            <p:cNvPr id="10" name="Picture 1">
              <a:extLst>
                <a:ext uri="{FF2B5EF4-FFF2-40B4-BE49-F238E27FC236}">
                  <a16:creationId xmlns:a16="http://schemas.microsoft.com/office/drawing/2014/main" id="{334BCA36-2C07-4035-8EDA-48A70A0DFFDA}"/>
                </a:ext>
              </a:extLst>
            </p:cNvPr>
            <p:cNvPicPr>
              <a:picLocks noChangeAspect="1" noChangeArrowheads="1"/>
            </p:cNvPicPr>
            <p:nvPr/>
          </p:nvPicPr>
          <p:blipFill>
            <a:blip r:embed="rId3"/>
            <a:srcRect/>
            <a:stretch/>
          </p:blipFill>
          <p:spPr bwMode="auto">
            <a:xfrm>
              <a:off x="578644" y="76200"/>
              <a:ext cx="802482" cy="533489"/>
            </a:xfrm>
            <a:prstGeom prst="rect">
              <a:avLst/>
            </a:prstGeom>
            <a:ln>
              <a:noFill/>
            </a:ln>
            <a:effectLst>
              <a:outerShdw blurRad="292100" dist="139700" dir="2700000" algn="tl" rotWithShape="0">
                <a:srgbClr val="333333">
                  <a:alpha val="65000"/>
                </a:srgbClr>
              </a:outerShdw>
            </a:effectLst>
          </p:spPr>
        </p:pic>
        <p:sp>
          <p:nvSpPr>
            <p:cNvPr id="33799" name="Rectangle 4">
              <a:extLst>
                <a:ext uri="{FF2B5EF4-FFF2-40B4-BE49-F238E27FC236}">
                  <a16:creationId xmlns:a16="http://schemas.microsoft.com/office/drawing/2014/main" id="{72C517C8-2C4E-4582-8A6E-7D5D60118CC3}"/>
                </a:ext>
              </a:extLst>
            </p:cNvPr>
            <p:cNvSpPr>
              <a:spLocks noChangeArrowheads="1"/>
            </p:cNvSpPr>
            <p:nvPr/>
          </p:nvSpPr>
          <p:spPr bwMode="auto">
            <a:xfrm>
              <a:off x="6324604" y="546578"/>
              <a:ext cx="2819402" cy="2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1600">
                  <a:latin typeface="Arial" panose="020B0604020202020204" pitchFamily="34" charset="0"/>
                  <a:ea typeface="Times New Roman" panose="02020603050405020304" pitchFamily="18" charset="0"/>
                  <a:cs typeface="Arial" panose="020B0604020202020204" pitchFamily="34" charset="0"/>
                </a:rPr>
                <a:t>MET’s Institute of Technology</a:t>
              </a:r>
            </a:p>
          </p:txBody>
        </p:sp>
      </p:grpSp>
    </p:spTree>
    <p:extLst>
      <p:ext uri="{BB962C8B-B14F-4D97-AF65-F5344CB8AC3E}">
        <p14:creationId xmlns:p14="http://schemas.microsoft.com/office/powerpoint/2010/main" val="2573007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B996D155-4FB9-432F-9AC9-EFA3D8535799}"/>
              </a:ext>
            </a:extLst>
          </p:cNvPr>
          <p:cNvSpPr>
            <a:spLocks noGrp="1" noChangeArrowheads="1"/>
          </p:cNvSpPr>
          <p:nvPr>
            <p:ph type="title"/>
          </p:nvPr>
        </p:nvSpPr>
        <p:spPr>
          <a:xfrm>
            <a:off x="1946275" y="990600"/>
            <a:ext cx="8229600" cy="685800"/>
          </a:xfrm>
        </p:spPr>
        <p:txBody>
          <a:bodyPr/>
          <a:lstStyle/>
          <a:p>
            <a:pPr eaLnBrk="1" hangingPunct="1"/>
            <a:r>
              <a:rPr lang="en-US" altLang="en-US" sz="4000">
                <a:latin typeface="Times New Roman" panose="02020603050405020304" pitchFamily="18" charset="0"/>
                <a:cs typeface="Times New Roman" panose="02020603050405020304" pitchFamily="18" charset="0"/>
              </a:rPr>
              <a:t>References </a:t>
            </a:r>
          </a:p>
        </p:txBody>
      </p:sp>
      <p:sp>
        <p:nvSpPr>
          <p:cNvPr id="35843" name="Subtitle 2">
            <a:extLst>
              <a:ext uri="{FF2B5EF4-FFF2-40B4-BE49-F238E27FC236}">
                <a16:creationId xmlns:a16="http://schemas.microsoft.com/office/drawing/2014/main" id="{71D4C518-E60F-4BFD-AD10-5D4CF9535F47}"/>
              </a:ext>
            </a:extLst>
          </p:cNvPr>
          <p:cNvSpPr>
            <a:spLocks noGrp="1" noChangeArrowheads="1"/>
          </p:cNvSpPr>
          <p:nvPr>
            <p:ph idx="1"/>
          </p:nvPr>
        </p:nvSpPr>
        <p:spPr>
          <a:xfrm>
            <a:off x="364021" y="1590675"/>
            <a:ext cx="11227904" cy="4800600"/>
          </a:xfrm>
        </p:spPr>
        <p:txBody>
          <a:bodyPr/>
          <a:lstStyle/>
          <a:p>
            <a:pPr algn="just">
              <a:buNone/>
            </a:pPr>
            <a:r>
              <a:rPr lang="en-US" sz="1600" dirty="0">
                <a:ea typeface="+mn-lt"/>
                <a:cs typeface="+mn-lt"/>
              </a:rPr>
              <a:t>[1] Darsh </a:t>
            </a:r>
            <a:r>
              <a:rPr lang="en-US" sz="1600" dirty="0" err="1">
                <a:ea typeface="+mn-lt"/>
                <a:cs typeface="+mn-lt"/>
              </a:rPr>
              <a:t>Bhavnani</a:t>
            </a:r>
            <a:r>
              <a:rPr lang="en-US" sz="1600" dirty="0">
                <a:ea typeface="+mn-lt"/>
                <a:cs typeface="+mn-lt"/>
              </a:rPr>
              <a:t>, Om </a:t>
            </a:r>
            <a:r>
              <a:rPr lang="en-US" sz="1600" dirty="0" err="1">
                <a:ea typeface="+mn-lt"/>
                <a:cs typeface="+mn-lt"/>
              </a:rPr>
              <a:t>Goplani</a:t>
            </a:r>
            <a:r>
              <a:rPr lang="en-US" sz="1600" dirty="0">
                <a:ea typeface="+mn-lt"/>
                <a:cs typeface="+mn-lt"/>
              </a:rPr>
              <a:t>, </a:t>
            </a:r>
            <a:r>
              <a:rPr lang="en-US" sz="1600" dirty="0" err="1">
                <a:ea typeface="+mn-lt"/>
                <a:cs typeface="+mn-lt"/>
              </a:rPr>
              <a:t>Akshay</a:t>
            </a:r>
            <a:r>
              <a:rPr lang="en-US" sz="1600" dirty="0">
                <a:ea typeface="+mn-lt"/>
                <a:cs typeface="+mn-lt"/>
              </a:rPr>
              <a:t> Ahuja, </a:t>
            </a:r>
            <a:r>
              <a:rPr lang="en-US" sz="1600" dirty="0" err="1">
                <a:ea typeface="+mn-lt"/>
                <a:cs typeface="+mn-lt"/>
              </a:rPr>
              <a:t>Ishwari</a:t>
            </a:r>
            <a:r>
              <a:rPr lang="en-US" sz="1600" dirty="0">
                <a:ea typeface="+mn-lt"/>
                <a:cs typeface="+mn-lt"/>
              </a:rPr>
              <a:t> </a:t>
            </a:r>
            <a:r>
              <a:rPr lang="en-US" sz="1600" dirty="0" err="1">
                <a:ea typeface="+mn-lt"/>
                <a:cs typeface="+mn-lt"/>
              </a:rPr>
              <a:t>Nawathye</a:t>
            </a:r>
            <a:r>
              <a:rPr lang="en-US" sz="1600" dirty="0">
                <a:ea typeface="+mn-lt"/>
                <a:cs typeface="+mn-lt"/>
              </a:rPr>
              <a:t>, Sanjay </a:t>
            </a:r>
            <a:r>
              <a:rPr lang="en-US" sz="1600" dirty="0" err="1">
                <a:ea typeface="+mn-lt"/>
                <a:cs typeface="+mn-lt"/>
              </a:rPr>
              <a:t>Wankhade”WEATHER</a:t>
            </a:r>
            <a:r>
              <a:rPr lang="en-US" sz="1600" dirty="0">
                <a:ea typeface="+mn-lt"/>
                <a:cs typeface="+mn-lt"/>
              </a:rPr>
              <a:t> APP”</a:t>
            </a:r>
            <a:endParaRPr lang="en-US" sz="1600" dirty="0"/>
          </a:p>
          <a:p>
            <a:pPr algn="just">
              <a:buNone/>
            </a:pPr>
            <a:r>
              <a:rPr lang="en-US" sz="1600" dirty="0">
                <a:ea typeface="+mn-lt"/>
                <a:cs typeface="+mn-lt"/>
              </a:rPr>
              <a:t>[2] Gaurav Kumar BHARTI, Abhijeet RANJAN , Anshul BHARAT , Suraj YADAV</a:t>
            </a:r>
            <a:r>
              <a:rPr lang="en-US" sz="1600" dirty="0"/>
              <a:t> </a:t>
            </a:r>
            <a:r>
              <a:rPr lang="en-US" sz="1600" dirty="0">
                <a:ea typeface="+mn-lt"/>
                <a:cs typeface="+mn-lt"/>
              </a:rPr>
              <a:t>”Design and Development of an Efficient and Intelligent Weather Forecasting App”</a:t>
            </a:r>
            <a:endParaRPr lang="en-US" sz="1600" dirty="0"/>
          </a:p>
          <a:p>
            <a:pPr algn="just">
              <a:buNone/>
            </a:pPr>
            <a:r>
              <a:rPr lang="en-US" sz="1600" dirty="0">
                <a:ea typeface="+mn-lt"/>
                <a:cs typeface="+mn-lt"/>
              </a:rPr>
              <a:t>[3] M. N. H. Khan, M. A. </a:t>
            </a:r>
            <a:r>
              <a:rPr lang="en-US" sz="1600" dirty="0" err="1">
                <a:ea typeface="+mn-lt"/>
                <a:cs typeface="+mn-lt"/>
              </a:rPr>
              <a:t>Farukh</a:t>
            </a:r>
            <a:r>
              <a:rPr lang="en-US" sz="1600" dirty="0">
                <a:ea typeface="+mn-lt"/>
                <a:cs typeface="+mn-lt"/>
              </a:rPr>
              <a:t> and M. M. Rahman ”Application of Weather Forecasting</a:t>
            </a:r>
            <a:r>
              <a:rPr lang="en-US" sz="1600" dirty="0"/>
              <a:t> </a:t>
            </a:r>
            <a:r>
              <a:rPr lang="en-US" sz="1600" dirty="0">
                <a:ea typeface="+mn-lt"/>
                <a:cs typeface="+mn-lt"/>
              </a:rPr>
              <a:t>Apps for Agricultural Development”</a:t>
            </a:r>
            <a:endParaRPr lang="en-US" sz="1600" dirty="0"/>
          </a:p>
          <a:p>
            <a:pPr algn="just">
              <a:buNone/>
            </a:pPr>
            <a:r>
              <a:rPr lang="en-US" sz="1600" dirty="0">
                <a:ea typeface="+mn-lt"/>
                <a:cs typeface="+mn-lt"/>
              </a:rPr>
              <a:t>[4] </a:t>
            </a:r>
            <a:r>
              <a:rPr lang="en-US" sz="1600" dirty="0">
                <a:ea typeface="+mn-lt"/>
                <a:cs typeface="+mn-lt"/>
                <a:hlinkClick r:id="rId2"/>
              </a:rPr>
              <a:t>https://updevcommunity.com/en/articles/creating-and-testing-a-simple-weatherapp-</a:t>
            </a:r>
            <a:r>
              <a:rPr lang="en-US" sz="1600" dirty="0">
                <a:ea typeface="+mn-lt"/>
                <a:cs typeface="+mn-lt"/>
              </a:rPr>
              <a:t>in-reactjs:-a-step-by-step-guide</a:t>
            </a:r>
            <a:endParaRPr lang="en-US" sz="1600" dirty="0"/>
          </a:p>
          <a:p>
            <a:pPr algn="just">
              <a:buNone/>
            </a:pPr>
            <a:r>
              <a:rPr lang="en-US" sz="1600" dirty="0">
                <a:ea typeface="+mn-lt"/>
                <a:cs typeface="+mn-lt"/>
              </a:rPr>
              <a:t>[5] </a:t>
            </a:r>
            <a:r>
              <a:rPr lang="en-US" sz="1600" dirty="0">
                <a:ea typeface="+mn-lt"/>
                <a:cs typeface="+mn-lt"/>
                <a:hlinkClick r:id="rId3"/>
              </a:rPr>
              <a:t>https://www.geeksforgeeks.org/create-a-real-time-weather-forecast-app-with-react/</a:t>
            </a:r>
            <a:endParaRPr lang="en-US" sz="1600" dirty="0"/>
          </a:p>
          <a:p>
            <a:pPr algn="just">
              <a:buNone/>
            </a:pPr>
            <a:r>
              <a:rPr lang="en-US" sz="1600" dirty="0">
                <a:ea typeface="+mn-lt"/>
                <a:cs typeface="+mn-lt"/>
              </a:rPr>
              <a:t>[6] </a:t>
            </a:r>
            <a:r>
              <a:rPr lang="en-US" sz="1600" dirty="0">
                <a:ea typeface="+mn-lt"/>
                <a:cs typeface="+mn-lt"/>
                <a:hlinkClick r:id="rId4"/>
              </a:rPr>
              <a:t>https://revolugame.com/p/lets-build-a-weather-app-with-vite-and-react-part-3/</a:t>
            </a:r>
          </a:p>
          <a:p>
            <a:pPr algn="just">
              <a:buNone/>
            </a:pPr>
            <a:r>
              <a:rPr lang="en-US" sz="1600" dirty="0">
                <a:ea typeface="+mn-lt"/>
                <a:cs typeface="+mn-lt"/>
              </a:rPr>
              <a:t>[7] Cahir, J. J. 2013. Weather </a:t>
            </a:r>
            <a:r>
              <a:rPr lang="en-US" sz="1600" dirty="0" err="1">
                <a:ea typeface="+mn-lt"/>
                <a:cs typeface="+mn-lt"/>
              </a:rPr>
              <a:t>Forcasting.Encyclopedia</a:t>
            </a:r>
            <a:r>
              <a:rPr lang="en-US" sz="1600" dirty="0">
                <a:ea typeface="+mn-lt"/>
                <a:cs typeface="+mn-lt"/>
              </a:rPr>
              <a:t> </a:t>
            </a:r>
            <a:r>
              <a:rPr lang="en-US" sz="1600" dirty="0" err="1">
                <a:ea typeface="+mn-lt"/>
                <a:cs typeface="+mn-lt"/>
              </a:rPr>
              <a:t>Britannica.Craft</a:t>
            </a:r>
            <a:r>
              <a:rPr lang="en-US" sz="1600" dirty="0">
                <a:ea typeface="+mn-lt"/>
                <a:cs typeface="+mn-lt"/>
              </a:rPr>
              <a:t>, E.D. 2010. An</a:t>
            </a:r>
            <a:r>
              <a:rPr lang="en-US" sz="1600" dirty="0"/>
              <a:t> </a:t>
            </a:r>
            <a:r>
              <a:rPr lang="en-US" sz="1600" dirty="0">
                <a:ea typeface="+mn-lt"/>
                <a:cs typeface="+mn-lt"/>
              </a:rPr>
              <a:t>economic </a:t>
            </a:r>
            <a:r>
              <a:rPr lang="en-US" sz="1600" dirty="0" err="1">
                <a:ea typeface="+mn-lt"/>
                <a:cs typeface="+mn-lt"/>
              </a:rPr>
              <a:t>historyof</a:t>
            </a:r>
            <a:r>
              <a:rPr lang="en-US" sz="1600" dirty="0">
                <a:ea typeface="+mn-lt"/>
                <a:cs typeface="+mn-lt"/>
              </a:rPr>
              <a:t> weather forecasting. The Economic History Association.</a:t>
            </a:r>
            <a:endParaRPr lang="en-US" sz="1600" dirty="0"/>
          </a:p>
          <a:p>
            <a:pPr algn="just">
              <a:buNone/>
            </a:pPr>
            <a:r>
              <a:rPr lang="en-US" sz="1600" dirty="0">
                <a:ea typeface="+mn-lt"/>
                <a:cs typeface="+mn-lt"/>
              </a:rPr>
              <a:t>[8] </a:t>
            </a:r>
            <a:r>
              <a:rPr lang="en-US" sz="1600" dirty="0">
                <a:ea typeface="+mn-lt"/>
                <a:cs typeface="+mn-lt"/>
                <a:hlinkClick r:id="rId5"/>
              </a:rPr>
              <a:t>https://www.geeksforgeeks.org/weather-application-using-reactjs/</a:t>
            </a:r>
          </a:p>
          <a:p>
            <a:pPr algn="just">
              <a:buNone/>
            </a:pPr>
            <a:r>
              <a:rPr lang="en-US" sz="1600" dirty="0">
                <a:ea typeface="+mn-lt"/>
                <a:cs typeface="+mn-lt"/>
              </a:rPr>
              <a:t>[9] </a:t>
            </a:r>
            <a:r>
              <a:rPr lang="en-US" sz="1600" dirty="0">
                <a:ea typeface="+mn-lt"/>
                <a:cs typeface="+mn-lt"/>
                <a:hlinkClick r:id="rId6"/>
              </a:rPr>
              <a:t>https://dianapps.com/blog/how-to-create-a-weather-app-using-the-react-nativeframework/</a:t>
            </a:r>
          </a:p>
          <a:p>
            <a:pPr algn="just">
              <a:buNone/>
            </a:pPr>
            <a:r>
              <a:rPr lang="en-US" sz="1600" dirty="0">
                <a:ea typeface="+mn-lt"/>
                <a:cs typeface="+mn-lt"/>
              </a:rPr>
              <a:t>[10] https://www.yourteaminindia.com/blog/build-weather-app-in-reactjs</a:t>
            </a:r>
            <a:endParaRPr lang="en-US" sz="1600" dirty="0"/>
          </a:p>
          <a:p>
            <a:pPr marL="0" indent="0" algn="just">
              <a:lnSpc>
                <a:spcPct val="114999"/>
              </a:lnSpc>
              <a:spcBef>
                <a:spcPct val="0"/>
              </a:spcBef>
              <a:spcAft>
                <a:spcPts val="1000"/>
              </a:spcAft>
              <a:buNone/>
            </a:pP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eaLnBrk="1" hangingPunct="1">
              <a:lnSpc>
                <a:spcPct val="115000"/>
              </a:lnSpc>
              <a:spcBef>
                <a:spcPct val="0"/>
              </a:spcBef>
              <a:spcAft>
                <a:spcPts val="1000"/>
              </a:spcAft>
              <a:buNone/>
            </a:pPr>
            <a:endParaRPr lang="en-US" altLang="en-US" sz="13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eaLnBrk="1" hangingPunct="1">
              <a:lnSpc>
                <a:spcPct val="115000"/>
              </a:lnSpc>
              <a:spcBef>
                <a:spcPct val="0"/>
              </a:spcBef>
              <a:spcAft>
                <a:spcPts val="1000"/>
              </a:spcAft>
              <a:buNone/>
            </a:pPr>
            <a:endParaRPr lang="en-US" altLang="en-US" sz="1800" dirty="0">
              <a:latin typeface="Times New Roman"/>
              <a:ea typeface="Calibri"/>
              <a:cs typeface="Times New Roman"/>
            </a:endParaRPr>
          </a:p>
        </p:txBody>
      </p:sp>
      <p:grpSp>
        <p:nvGrpSpPr>
          <p:cNvPr id="35844" name="Group 6">
            <a:extLst>
              <a:ext uri="{FF2B5EF4-FFF2-40B4-BE49-F238E27FC236}">
                <a16:creationId xmlns:a16="http://schemas.microsoft.com/office/drawing/2014/main" id="{D9A8E0E0-889A-487E-BF1D-09CC7AD3D93B}"/>
              </a:ext>
            </a:extLst>
          </p:cNvPr>
          <p:cNvGrpSpPr>
            <a:grpSpLocks/>
          </p:cNvGrpSpPr>
          <p:nvPr/>
        </p:nvGrpSpPr>
        <p:grpSpPr bwMode="auto">
          <a:xfrm>
            <a:off x="0" y="76200"/>
            <a:ext cx="12192000" cy="912431"/>
            <a:chOff x="0" y="76200"/>
            <a:chExt cx="9144006" cy="747873"/>
          </a:xfrm>
        </p:grpSpPr>
        <p:sp>
          <p:nvSpPr>
            <p:cNvPr id="35845" name="Rectangle 2">
              <a:extLst>
                <a:ext uri="{FF2B5EF4-FFF2-40B4-BE49-F238E27FC236}">
                  <a16:creationId xmlns:a16="http://schemas.microsoft.com/office/drawing/2014/main" id="{D720A2AD-342C-4BEE-AD9E-B3835CA085FE}"/>
                </a:ext>
              </a:extLst>
            </p:cNvPr>
            <p:cNvSpPr>
              <a:spLocks noChangeArrowheads="1"/>
            </p:cNvSpPr>
            <p:nvPr/>
          </p:nvSpPr>
          <p:spPr bwMode="auto">
            <a:xfrm>
              <a:off x="0" y="152406"/>
              <a:ext cx="9144006" cy="381028"/>
            </a:xfrm>
            <a:prstGeom prst="rect">
              <a:avLst/>
            </a:prstGeom>
            <a:solidFill>
              <a:srgbClr val="FF0000"/>
            </a:solidFill>
            <a:ln w="9525">
              <a:solidFill>
                <a:srgbClr val="FF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2000" b="1">
                  <a:solidFill>
                    <a:schemeClr val="bg1"/>
                  </a:solidFill>
                </a:rPr>
                <a:t>Bhujbal Knowledge City</a:t>
              </a:r>
              <a:endParaRPr lang="en-US" altLang="en-US" sz="2000">
                <a:solidFill>
                  <a:schemeClr val="bg1"/>
                </a:solidFill>
              </a:endParaRPr>
            </a:p>
          </p:txBody>
        </p:sp>
        <p:pic>
          <p:nvPicPr>
            <p:cNvPr id="10" name="Picture 1">
              <a:extLst>
                <a:ext uri="{FF2B5EF4-FFF2-40B4-BE49-F238E27FC236}">
                  <a16:creationId xmlns:a16="http://schemas.microsoft.com/office/drawing/2014/main" id="{39B9F5C4-5096-4DF8-A16E-18AC7D0B4616}"/>
                </a:ext>
              </a:extLst>
            </p:cNvPr>
            <p:cNvPicPr>
              <a:picLocks noChangeAspect="1" noChangeArrowheads="1"/>
            </p:cNvPicPr>
            <p:nvPr/>
          </p:nvPicPr>
          <p:blipFill>
            <a:blip r:embed="rId7"/>
            <a:srcRect/>
            <a:stretch/>
          </p:blipFill>
          <p:spPr bwMode="auto">
            <a:xfrm>
              <a:off x="578644" y="76200"/>
              <a:ext cx="802482" cy="533489"/>
            </a:xfrm>
            <a:prstGeom prst="rect">
              <a:avLst/>
            </a:prstGeom>
            <a:ln>
              <a:noFill/>
            </a:ln>
            <a:effectLst>
              <a:outerShdw blurRad="292100" dist="139700" dir="2700000" algn="tl" rotWithShape="0">
                <a:srgbClr val="333333">
                  <a:alpha val="65000"/>
                </a:srgbClr>
              </a:outerShdw>
            </a:effectLst>
          </p:spPr>
        </p:pic>
        <p:sp>
          <p:nvSpPr>
            <p:cNvPr id="35847" name="Rectangle 4">
              <a:extLst>
                <a:ext uri="{FF2B5EF4-FFF2-40B4-BE49-F238E27FC236}">
                  <a16:creationId xmlns:a16="http://schemas.microsoft.com/office/drawing/2014/main" id="{DAC5976A-9EC6-4DA6-BA62-9B8140B4AF89}"/>
                </a:ext>
              </a:extLst>
            </p:cNvPr>
            <p:cNvSpPr>
              <a:spLocks noChangeArrowheads="1"/>
            </p:cNvSpPr>
            <p:nvPr/>
          </p:nvSpPr>
          <p:spPr bwMode="auto">
            <a:xfrm>
              <a:off x="6324604" y="546578"/>
              <a:ext cx="2819402" cy="2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1600">
                  <a:latin typeface="Arial" panose="020B0604020202020204" pitchFamily="34" charset="0"/>
                  <a:ea typeface="Times New Roman" panose="02020603050405020304" pitchFamily="18" charset="0"/>
                  <a:cs typeface="Arial" panose="020B0604020202020204" pitchFamily="34" charset="0"/>
                </a:rPr>
                <a:t>MET’s Institute of Technology</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AD009285-4F54-4531-B15D-709C891E4402}"/>
              </a:ext>
            </a:extLst>
          </p:cNvPr>
          <p:cNvSpPr>
            <a:spLocks noGrp="1" noChangeArrowheads="1"/>
          </p:cNvSpPr>
          <p:nvPr>
            <p:ph type="ctrTitle"/>
          </p:nvPr>
        </p:nvSpPr>
        <p:spPr>
          <a:xfrm>
            <a:off x="2209800" y="990600"/>
            <a:ext cx="7772400" cy="577850"/>
          </a:xfrm>
        </p:spPr>
        <p:txBody>
          <a:bodyPr/>
          <a:lstStyle/>
          <a:p>
            <a:pPr algn="l" eaLnBrk="1" hangingPunct="1"/>
            <a:r>
              <a:rPr lang="en-US" altLang="en-US" sz="4000">
                <a:latin typeface="Times New Roman" panose="02020603050405020304" pitchFamily="18" charset="0"/>
                <a:cs typeface="Times New Roman" panose="02020603050405020304" pitchFamily="18" charset="0"/>
              </a:rPr>
              <a:t>Contents</a:t>
            </a:r>
          </a:p>
        </p:txBody>
      </p:sp>
      <p:sp>
        <p:nvSpPr>
          <p:cNvPr id="5123" name="Subtitle 2">
            <a:extLst>
              <a:ext uri="{FF2B5EF4-FFF2-40B4-BE49-F238E27FC236}">
                <a16:creationId xmlns:a16="http://schemas.microsoft.com/office/drawing/2014/main" id="{EC63BECC-C1EF-4A78-8AD6-B0437011E830}"/>
              </a:ext>
            </a:extLst>
          </p:cNvPr>
          <p:cNvSpPr>
            <a:spLocks noGrp="1"/>
          </p:cNvSpPr>
          <p:nvPr>
            <p:ph type="subTitle" idx="1"/>
          </p:nvPr>
        </p:nvSpPr>
        <p:spPr>
          <a:xfrm>
            <a:off x="1981200" y="1676400"/>
            <a:ext cx="8686800" cy="5012426"/>
          </a:xfrm>
        </p:spPr>
        <p:txBody>
          <a:bodyPr rtlCol="0">
            <a:normAutofit fontScale="92500" lnSpcReduction="20000"/>
          </a:bodyPr>
          <a:lstStyle/>
          <a:p>
            <a:pPr algn="l" eaLnBrk="1" fontAlgn="auto" hangingPunct="1">
              <a:lnSpc>
                <a:spcPct val="120000"/>
              </a:lnSpc>
              <a:spcAft>
                <a:spcPts val="0"/>
              </a:spcAft>
              <a:buFont typeface="Arial" panose="020B0604020202020204" pitchFamily="34" charset="0"/>
              <a:buChar char="•"/>
              <a:defRPr/>
            </a:pPr>
            <a:r>
              <a:rPr lang="en-US" altLang="en-US" sz="2500" dirty="0"/>
              <a:t> </a:t>
            </a:r>
            <a:r>
              <a:rPr lang="en-US" altLang="en-US" sz="2500" dirty="0">
                <a:latin typeface="Times New Roman"/>
                <a:cs typeface="Times New Roman"/>
              </a:rPr>
              <a:t>Abstract</a:t>
            </a:r>
          </a:p>
          <a:p>
            <a:pPr algn="l" eaLnBrk="1" fontAlgn="auto" hangingPunct="1">
              <a:lnSpc>
                <a:spcPct val="120000"/>
              </a:lnSpc>
              <a:spcAft>
                <a:spcPts val="0"/>
              </a:spcAft>
              <a:buFont typeface="Arial" panose="020B0604020202020204" pitchFamily="34" charset="0"/>
              <a:buChar char="•"/>
              <a:defRPr/>
            </a:pPr>
            <a:r>
              <a:rPr lang="en-US" altLang="en-US" sz="2500" dirty="0">
                <a:latin typeface="Times New Roman"/>
                <a:cs typeface="Times New Roman"/>
              </a:rPr>
              <a:t> Introduction</a:t>
            </a:r>
          </a:p>
          <a:p>
            <a:pPr algn="l" eaLnBrk="1" fontAlgn="auto" hangingPunct="1">
              <a:lnSpc>
                <a:spcPct val="120000"/>
              </a:lnSpc>
              <a:spcAft>
                <a:spcPts val="0"/>
              </a:spcAft>
              <a:buFont typeface="Arial" panose="020B0604020202020204" pitchFamily="34" charset="0"/>
              <a:buChar char="•"/>
              <a:defRPr/>
            </a:pPr>
            <a:r>
              <a:rPr lang="en-US" altLang="en-US" sz="2500" dirty="0">
                <a:latin typeface="Times New Roman"/>
                <a:cs typeface="Times New Roman"/>
              </a:rPr>
              <a:t> Literature </a:t>
            </a:r>
            <a:r>
              <a:rPr lang="en-US" sz="2500" dirty="0">
                <a:ea typeface="+mn-lt"/>
                <a:cs typeface="+mn-lt"/>
              </a:rPr>
              <a:t>Survey </a:t>
            </a:r>
          </a:p>
          <a:p>
            <a:pPr algn="l" eaLnBrk="1" fontAlgn="auto" hangingPunct="1">
              <a:lnSpc>
                <a:spcPct val="120000"/>
              </a:lnSpc>
              <a:spcAft>
                <a:spcPts val="0"/>
              </a:spcAft>
              <a:buFont typeface="Arial" panose="020B0604020202020204" pitchFamily="34" charset="0"/>
              <a:buChar char="•"/>
              <a:defRPr/>
            </a:pPr>
            <a:r>
              <a:rPr lang="en-US" altLang="en-US" sz="2500" dirty="0">
                <a:latin typeface="Times New Roman"/>
                <a:cs typeface="Times New Roman"/>
              </a:rPr>
              <a:t> Proposed System Architecture</a:t>
            </a:r>
          </a:p>
          <a:p>
            <a:pPr algn="l" eaLnBrk="1" fontAlgn="auto" hangingPunct="1">
              <a:lnSpc>
                <a:spcPct val="120000"/>
              </a:lnSpc>
              <a:spcAft>
                <a:spcPts val="0"/>
              </a:spcAft>
              <a:buFont typeface="Arial" panose="020B0604020202020204" pitchFamily="34" charset="0"/>
              <a:buChar char="•"/>
              <a:defRPr/>
            </a:pPr>
            <a:r>
              <a:rPr lang="en-US" altLang="en-US" sz="2500" dirty="0">
                <a:latin typeface="Times New Roman"/>
                <a:cs typeface="Times New Roman"/>
              </a:rPr>
              <a:t> Proposed Methodology</a:t>
            </a:r>
          </a:p>
          <a:p>
            <a:pPr algn="l" eaLnBrk="1" fontAlgn="auto" hangingPunct="1">
              <a:lnSpc>
                <a:spcPct val="120000"/>
              </a:lnSpc>
              <a:spcAft>
                <a:spcPts val="0"/>
              </a:spcAft>
              <a:buFont typeface="Arial" panose="020B0604020202020204" pitchFamily="34" charset="0"/>
              <a:buChar char="•"/>
              <a:defRPr/>
            </a:pPr>
            <a:r>
              <a:rPr lang="en-US" altLang="en-US" sz="2500" dirty="0">
                <a:latin typeface="Times New Roman"/>
                <a:cs typeface="Times New Roman"/>
              </a:rPr>
              <a:t> </a:t>
            </a:r>
            <a:r>
              <a:rPr lang="en-US" sz="2500" dirty="0">
                <a:ea typeface="+mn-lt"/>
                <a:cs typeface="+mn-lt"/>
              </a:rPr>
              <a:t>Implementation Details</a:t>
            </a:r>
          </a:p>
          <a:p>
            <a:pPr algn="l" eaLnBrk="1" fontAlgn="auto" hangingPunct="1">
              <a:lnSpc>
                <a:spcPct val="120000"/>
              </a:lnSpc>
              <a:spcAft>
                <a:spcPts val="0"/>
              </a:spcAft>
              <a:buFont typeface="Arial" panose="020B0604020202020204" pitchFamily="34" charset="0"/>
              <a:buChar char="•"/>
              <a:defRPr/>
            </a:pPr>
            <a:r>
              <a:rPr lang="en-US" altLang="en-US" sz="2500" dirty="0">
                <a:latin typeface="Times New Roman"/>
                <a:cs typeface="Times New Roman"/>
              </a:rPr>
              <a:t> Advantages &amp; Disadvantages</a:t>
            </a:r>
          </a:p>
          <a:p>
            <a:pPr algn="l">
              <a:lnSpc>
                <a:spcPct val="120000"/>
              </a:lnSpc>
              <a:spcAft>
                <a:spcPts val="0"/>
              </a:spcAft>
              <a:buFont typeface="Arial" panose="020B0604020202020204" pitchFamily="34" charset="0"/>
              <a:buChar char="•"/>
              <a:defRPr/>
            </a:pPr>
            <a:r>
              <a:rPr lang="en-US" sz="2500" dirty="0">
                <a:ea typeface="+mn-lt"/>
                <a:cs typeface="+mn-lt"/>
              </a:rPr>
              <a:t> Applications</a:t>
            </a:r>
          </a:p>
          <a:p>
            <a:pPr algn="l" eaLnBrk="1" fontAlgn="auto" hangingPunct="1">
              <a:lnSpc>
                <a:spcPct val="120000"/>
              </a:lnSpc>
              <a:spcAft>
                <a:spcPts val="0"/>
              </a:spcAft>
              <a:buFont typeface="Arial" panose="020B0604020202020204" pitchFamily="34" charset="0"/>
              <a:buChar char="•"/>
              <a:defRPr/>
            </a:pPr>
            <a:r>
              <a:rPr lang="en-US" altLang="en-US" sz="2500" dirty="0">
                <a:latin typeface="Times New Roman"/>
                <a:cs typeface="Times New Roman"/>
              </a:rPr>
              <a:t> Conclusion</a:t>
            </a:r>
          </a:p>
          <a:p>
            <a:pPr algn="l" eaLnBrk="1" fontAlgn="auto" hangingPunct="1">
              <a:lnSpc>
                <a:spcPct val="120000"/>
              </a:lnSpc>
              <a:spcAft>
                <a:spcPts val="0"/>
              </a:spcAft>
              <a:buFont typeface="Arial" panose="020B0604020202020204" pitchFamily="34" charset="0"/>
              <a:buChar char="•"/>
              <a:defRPr/>
            </a:pPr>
            <a:r>
              <a:rPr lang="en-US" altLang="en-US" sz="2500" dirty="0">
                <a:latin typeface="Times New Roman"/>
                <a:cs typeface="Times New Roman"/>
              </a:rPr>
              <a:t> References</a:t>
            </a:r>
          </a:p>
        </p:txBody>
      </p:sp>
      <p:sp>
        <p:nvSpPr>
          <p:cNvPr id="10" name="Slide Number Placeholder 9">
            <a:extLst>
              <a:ext uri="{FF2B5EF4-FFF2-40B4-BE49-F238E27FC236}">
                <a16:creationId xmlns:a16="http://schemas.microsoft.com/office/drawing/2014/main" id="{E13309DF-A0B7-4F28-AE53-017BBD05A82E}"/>
              </a:ext>
            </a:extLst>
          </p:cNvPr>
          <p:cNvSpPr>
            <a:spLocks noGrp="1"/>
          </p:cNvSpPr>
          <p:nvPr>
            <p:ph type="sldNum" sz="quarter" idx="12"/>
          </p:nvPr>
        </p:nvSpPr>
        <p:spPr/>
        <p:txBody>
          <a:bodyPr/>
          <a:lstStyle/>
          <a:p>
            <a:pPr>
              <a:defRPr/>
            </a:pPr>
            <a:r>
              <a:rPr lang="en-US"/>
              <a:t>1</a:t>
            </a:r>
          </a:p>
          <a:p>
            <a:pPr>
              <a:defRPr/>
            </a:pPr>
            <a:endParaRPr lang="en-US"/>
          </a:p>
        </p:txBody>
      </p:sp>
      <p:grpSp>
        <p:nvGrpSpPr>
          <p:cNvPr id="6149" name="Group 6">
            <a:extLst>
              <a:ext uri="{FF2B5EF4-FFF2-40B4-BE49-F238E27FC236}">
                <a16:creationId xmlns:a16="http://schemas.microsoft.com/office/drawing/2014/main" id="{2E3618D5-A4EE-4E51-95A2-D163731C0CAC}"/>
              </a:ext>
            </a:extLst>
          </p:cNvPr>
          <p:cNvGrpSpPr>
            <a:grpSpLocks/>
          </p:cNvGrpSpPr>
          <p:nvPr/>
        </p:nvGrpSpPr>
        <p:grpSpPr bwMode="auto">
          <a:xfrm>
            <a:off x="0" y="76200"/>
            <a:ext cx="12192000" cy="912431"/>
            <a:chOff x="0" y="76200"/>
            <a:chExt cx="9144006" cy="747873"/>
          </a:xfrm>
        </p:grpSpPr>
        <p:sp>
          <p:nvSpPr>
            <p:cNvPr id="6150" name="Rectangle 2">
              <a:extLst>
                <a:ext uri="{FF2B5EF4-FFF2-40B4-BE49-F238E27FC236}">
                  <a16:creationId xmlns:a16="http://schemas.microsoft.com/office/drawing/2014/main" id="{8ACB0AC3-6293-407C-A584-2C286A013691}"/>
                </a:ext>
              </a:extLst>
            </p:cNvPr>
            <p:cNvSpPr>
              <a:spLocks noChangeArrowheads="1"/>
            </p:cNvSpPr>
            <p:nvPr/>
          </p:nvSpPr>
          <p:spPr bwMode="auto">
            <a:xfrm>
              <a:off x="0" y="152406"/>
              <a:ext cx="9144006" cy="381028"/>
            </a:xfrm>
            <a:prstGeom prst="rect">
              <a:avLst/>
            </a:prstGeom>
            <a:solidFill>
              <a:srgbClr val="FF0000"/>
            </a:solidFill>
            <a:ln w="9525">
              <a:solidFill>
                <a:srgbClr val="FF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2000" b="1">
                  <a:solidFill>
                    <a:schemeClr val="bg1"/>
                  </a:solidFill>
                </a:rPr>
                <a:t>Bhujbal Knowledge City</a:t>
              </a:r>
              <a:endParaRPr lang="en-US" altLang="en-US" sz="2000">
                <a:solidFill>
                  <a:schemeClr val="bg1"/>
                </a:solidFill>
              </a:endParaRPr>
            </a:p>
          </p:txBody>
        </p:sp>
        <p:pic>
          <p:nvPicPr>
            <p:cNvPr id="12" name="Picture 1">
              <a:extLst>
                <a:ext uri="{FF2B5EF4-FFF2-40B4-BE49-F238E27FC236}">
                  <a16:creationId xmlns:a16="http://schemas.microsoft.com/office/drawing/2014/main" id="{5E3E4B8F-BE1F-47C9-AEE7-DB751292FB73}"/>
                </a:ext>
              </a:extLst>
            </p:cNvPr>
            <p:cNvPicPr>
              <a:picLocks noChangeAspect="1" noChangeArrowheads="1"/>
            </p:cNvPicPr>
            <p:nvPr/>
          </p:nvPicPr>
          <p:blipFill>
            <a:blip r:embed="rId2"/>
            <a:srcRect/>
            <a:stretch/>
          </p:blipFill>
          <p:spPr bwMode="auto">
            <a:xfrm>
              <a:off x="578644" y="76200"/>
              <a:ext cx="802482" cy="533489"/>
            </a:xfrm>
            <a:prstGeom prst="rect">
              <a:avLst/>
            </a:prstGeom>
            <a:ln>
              <a:noFill/>
            </a:ln>
            <a:effectLst>
              <a:outerShdw blurRad="292100" dist="139700" dir="2700000" algn="tl" rotWithShape="0">
                <a:srgbClr val="333333">
                  <a:alpha val="65000"/>
                </a:srgbClr>
              </a:outerShdw>
            </a:effectLst>
          </p:spPr>
        </p:pic>
        <p:sp>
          <p:nvSpPr>
            <p:cNvPr id="6152" name="Rectangle 4">
              <a:extLst>
                <a:ext uri="{FF2B5EF4-FFF2-40B4-BE49-F238E27FC236}">
                  <a16:creationId xmlns:a16="http://schemas.microsoft.com/office/drawing/2014/main" id="{C2D1299F-615E-4513-BF1B-221294A3461D}"/>
                </a:ext>
              </a:extLst>
            </p:cNvPr>
            <p:cNvSpPr>
              <a:spLocks noChangeArrowheads="1"/>
            </p:cNvSpPr>
            <p:nvPr/>
          </p:nvSpPr>
          <p:spPr bwMode="auto">
            <a:xfrm>
              <a:off x="6324604" y="546578"/>
              <a:ext cx="2819402" cy="2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1600">
                  <a:latin typeface="Arial" panose="020B0604020202020204" pitchFamily="34" charset="0"/>
                  <a:ea typeface="Times New Roman" panose="02020603050405020304" pitchFamily="18" charset="0"/>
                  <a:cs typeface="Arial" panose="020B0604020202020204" pitchFamily="34" charset="0"/>
                </a:rPr>
                <a:t>MET’s Institute of Technology</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D146CF54-4F66-42C4-A4FB-5A3238A13D1A}"/>
              </a:ext>
            </a:extLst>
          </p:cNvPr>
          <p:cNvSpPr>
            <a:spLocks noGrp="1" noChangeArrowheads="1"/>
          </p:cNvSpPr>
          <p:nvPr>
            <p:ph type="ctrTitle"/>
          </p:nvPr>
        </p:nvSpPr>
        <p:spPr>
          <a:xfrm>
            <a:off x="2209800" y="879475"/>
            <a:ext cx="7772400" cy="644525"/>
          </a:xfrm>
        </p:spPr>
        <p:txBody>
          <a:bodyPr/>
          <a:lstStyle/>
          <a:p>
            <a:pPr algn="l" eaLnBrk="1" hangingPunct="1"/>
            <a:r>
              <a:rPr lang="en-US" altLang="en-US" sz="4000">
                <a:latin typeface="Times New Roman" panose="02020603050405020304" pitchFamily="18" charset="0"/>
                <a:cs typeface="Times New Roman" panose="02020603050405020304" pitchFamily="18" charset="0"/>
              </a:rPr>
              <a:t>Abstract </a:t>
            </a:r>
          </a:p>
        </p:txBody>
      </p:sp>
      <p:sp>
        <p:nvSpPr>
          <p:cNvPr id="7171" name="Subtitle 2">
            <a:extLst>
              <a:ext uri="{FF2B5EF4-FFF2-40B4-BE49-F238E27FC236}">
                <a16:creationId xmlns:a16="http://schemas.microsoft.com/office/drawing/2014/main" id="{A7AA9802-4A27-4527-B2D3-8A126F85979A}"/>
              </a:ext>
            </a:extLst>
          </p:cNvPr>
          <p:cNvSpPr>
            <a:spLocks noGrp="1" noChangeArrowheads="1"/>
          </p:cNvSpPr>
          <p:nvPr>
            <p:ph type="subTitle" idx="1"/>
          </p:nvPr>
        </p:nvSpPr>
        <p:spPr>
          <a:xfrm>
            <a:off x="1190625" y="1846177"/>
            <a:ext cx="9401175" cy="4467225"/>
          </a:xfrm>
        </p:spPr>
        <p:txBody>
          <a:bodyPr/>
          <a:lstStyle/>
          <a:p>
            <a:pPr marL="285750" indent="-285750" algn="just">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The "Weather App" built using React JS allows users to check weather conditions of their desired location by fetching data from a weather API, providing a comprehensive tool for users to access weather information.</a:t>
            </a:r>
          </a:p>
          <a:p>
            <a:pPr marL="285750" indent="-285750" algn="just">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The app's core functionality includes fetching and displaying weather data such as temperature, humidity, wind speed, and precipitation, along with features like location search to enable users to view weather conditions for their desired location.</a:t>
            </a:r>
          </a:p>
          <a:p>
            <a:pPr marL="285750" indent="-285750" algn="just">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The app's user interface is designed using modular and reusable React components, ensuring a intuitive and user-friendly experience with clear and concise information displayed in an appealing format.</a:t>
            </a:r>
          </a:p>
          <a:p>
            <a:pPr marL="285750" indent="-285750" algn="just">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Building the Weather App requires a solid understanding of React concepts, JavaScript, and API integration, making it an excellent opportunity for developers to practice and enhance their skills while creating a functional and useful application.</a:t>
            </a:r>
            <a:endParaRPr lang="en-US" dirty="0">
              <a:latin typeface="Times New Roman" panose="02020603050405020304" pitchFamily="18" charset="0"/>
              <a:cs typeface="Times New Roman" panose="02020603050405020304" pitchFamily="18" charset="0"/>
            </a:endParaRPr>
          </a:p>
        </p:txBody>
      </p:sp>
      <p:grpSp>
        <p:nvGrpSpPr>
          <p:cNvPr id="7172" name="Group 6">
            <a:extLst>
              <a:ext uri="{FF2B5EF4-FFF2-40B4-BE49-F238E27FC236}">
                <a16:creationId xmlns:a16="http://schemas.microsoft.com/office/drawing/2014/main" id="{B39FF7C9-7C03-4104-BE2C-CCC906A9BB65}"/>
              </a:ext>
            </a:extLst>
          </p:cNvPr>
          <p:cNvGrpSpPr>
            <a:grpSpLocks/>
          </p:cNvGrpSpPr>
          <p:nvPr/>
        </p:nvGrpSpPr>
        <p:grpSpPr bwMode="auto">
          <a:xfrm>
            <a:off x="0" y="76200"/>
            <a:ext cx="12192000" cy="912431"/>
            <a:chOff x="0" y="76200"/>
            <a:chExt cx="9144006" cy="747873"/>
          </a:xfrm>
        </p:grpSpPr>
        <p:sp>
          <p:nvSpPr>
            <p:cNvPr id="7173" name="Rectangle 2">
              <a:extLst>
                <a:ext uri="{FF2B5EF4-FFF2-40B4-BE49-F238E27FC236}">
                  <a16:creationId xmlns:a16="http://schemas.microsoft.com/office/drawing/2014/main" id="{BBCEBCD0-A2FD-42BE-8CA2-1FC377D9BFC7}"/>
                </a:ext>
              </a:extLst>
            </p:cNvPr>
            <p:cNvSpPr>
              <a:spLocks noChangeArrowheads="1"/>
            </p:cNvSpPr>
            <p:nvPr/>
          </p:nvSpPr>
          <p:spPr bwMode="auto">
            <a:xfrm>
              <a:off x="0" y="152406"/>
              <a:ext cx="9144006" cy="381028"/>
            </a:xfrm>
            <a:prstGeom prst="rect">
              <a:avLst/>
            </a:prstGeom>
            <a:solidFill>
              <a:srgbClr val="FF0000"/>
            </a:solidFill>
            <a:ln w="9525">
              <a:solidFill>
                <a:srgbClr val="FF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2000" b="1">
                  <a:solidFill>
                    <a:schemeClr val="bg1"/>
                  </a:solidFill>
                </a:rPr>
                <a:t>Bhujbal Knowledge City</a:t>
              </a:r>
              <a:endParaRPr lang="en-US" altLang="en-US" sz="2000">
                <a:solidFill>
                  <a:schemeClr val="bg1"/>
                </a:solidFill>
              </a:endParaRPr>
            </a:p>
          </p:txBody>
        </p:sp>
        <p:pic>
          <p:nvPicPr>
            <p:cNvPr id="10" name="Picture 1">
              <a:extLst>
                <a:ext uri="{FF2B5EF4-FFF2-40B4-BE49-F238E27FC236}">
                  <a16:creationId xmlns:a16="http://schemas.microsoft.com/office/drawing/2014/main" id="{C9D88F0C-A7D8-49CF-8826-AC1E31DC1691}"/>
                </a:ext>
              </a:extLst>
            </p:cNvPr>
            <p:cNvPicPr>
              <a:picLocks noChangeAspect="1" noChangeArrowheads="1"/>
            </p:cNvPicPr>
            <p:nvPr/>
          </p:nvPicPr>
          <p:blipFill>
            <a:blip r:embed="rId3"/>
            <a:srcRect/>
            <a:stretch/>
          </p:blipFill>
          <p:spPr bwMode="auto">
            <a:xfrm>
              <a:off x="578644" y="76200"/>
              <a:ext cx="802482" cy="533489"/>
            </a:xfrm>
            <a:prstGeom prst="rect">
              <a:avLst/>
            </a:prstGeom>
            <a:ln>
              <a:noFill/>
            </a:ln>
            <a:effectLst>
              <a:outerShdw blurRad="292100" dist="139700" dir="2700000" algn="tl" rotWithShape="0">
                <a:srgbClr val="333333">
                  <a:alpha val="65000"/>
                </a:srgbClr>
              </a:outerShdw>
            </a:effectLst>
          </p:spPr>
        </p:pic>
        <p:sp>
          <p:nvSpPr>
            <p:cNvPr id="7175" name="Rectangle 4">
              <a:extLst>
                <a:ext uri="{FF2B5EF4-FFF2-40B4-BE49-F238E27FC236}">
                  <a16:creationId xmlns:a16="http://schemas.microsoft.com/office/drawing/2014/main" id="{96EF89B7-E8D0-44DF-98E5-49D0E8EAFE47}"/>
                </a:ext>
              </a:extLst>
            </p:cNvPr>
            <p:cNvSpPr>
              <a:spLocks noChangeArrowheads="1"/>
            </p:cNvSpPr>
            <p:nvPr/>
          </p:nvSpPr>
          <p:spPr bwMode="auto">
            <a:xfrm>
              <a:off x="6324604" y="546578"/>
              <a:ext cx="2819402" cy="2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1600">
                  <a:latin typeface="Arial" panose="020B0604020202020204" pitchFamily="34" charset="0"/>
                  <a:ea typeface="Times New Roman" panose="02020603050405020304" pitchFamily="18" charset="0"/>
                  <a:cs typeface="Arial" panose="020B0604020202020204" pitchFamily="34" charset="0"/>
                </a:rPr>
                <a:t>MET’s Institute of Technology</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D146CF54-4F66-42C4-A4FB-5A3238A13D1A}"/>
              </a:ext>
            </a:extLst>
          </p:cNvPr>
          <p:cNvSpPr>
            <a:spLocks noGrp="1" noChangeArrowheads="1"/>
          </p:cNvSpPr>
          <p:nvPr>
            <p:ph type="ctrTitle"/>
          </p:nvPr>
        </p:nvSpPr>
        <p:spPr>
          <a:xfrm>
            <a:off x="2209800" y="879475"/>
            <a:ext cx="7772400" cy="644525"/>
          </a:xfrm>
        </p:spPr>
        <p:txBody>
          <a:bodyPr/>
          <a:lstStyle/>
          <a:p>
            <a:pPr algn="l" eaLnBrk="1" hangingPunct="1"/>
            <a:r>
              <a:rPr lang="en-US" altLang="en-US" sz="4000">
                <a:latin typeface="Times New Roman" panose="02020603050405020304" pitchFamily="18" charset="0"/>
                <a:cs typeface="Times New Roman" panose="02020603050405020304" pitchFamily="18" charset="0"/>
              </a:rPr>
              <a:t>Introduction</a:t>
            </a:r>
          </a:p>
        </p:txBody>
      </p:sp>
      <p:sp>
        <p:nvSpPr>
          <p:cNvPr id="7171" name="Subtitle 2">
            <a:extLst>
              <a:ext uri="{FF2B5EF4-FFF2-40B4-BE49-F238E27FC236}">
                <a16:creationId xmlns:a16="http://schemas.microsoft.com/office/drawing/2014/main" id="{A7AA9802-4A27-4527-B2D3-8A126F85979A}"/>
              </a:ext>
            </a:extLst>
          </p:cNvPr>
          <p:cNvSpPr>
            <a:spLocks noGrp="1" noChangeArrowheads="1"/>
          </p:cNvSpPr>
          <p:nvPr>
            <p:ph type="subTitle" idx="1"/>
          </p:nvPr>
        </p:nvSpPr>
        <p:spPr>
          <a:xfrm>
            <a:off x="1200150" y="1753398"/>
            <a:ext cx="9401175" cy="4467225"/>
          </a:xfrm>
        </p:spPr>
        <p:txBody>
          <a:bodyPr/>
          <a:lstStyle/>
          <a:p>
            <a:pPr marL="285750" indent="-285750" algn="just">
              <a:buFont typeface="Arial" panose="020B0604020202020204" pitchFamily="34" charset="0"/>
              <a:buChar char="•"/>
            </a:pPr>
            <a:r>
              <a:rPr lang="en-US" sz="2000" dirty="0">
                <a:latin typeface="Times New Roman" panose="02020603050405020304" pitchFamily="18" charset="0"/>
                <a:ea typeface="+mn-lt"/>
                <a:cs typeface="Times New Roman" panose="02020603050405020304" pitchFamily="18" charset="0"/>
              </a:rPr>
              <a:t>Weather forecasting involves predicting atmospheric conditions at specific times and locations, utilizing science and technology to provide valuable insights for daily planning and decision-making.</a:t>
            </a:r>
          </a:p>
          <a:p>
            <a:pPr marL="285750" indent="-285750" algn="just">
              <a:buFont typeface="Arial" panose="020B0604020202020204" pitchFamily="34" charset="0"/>
              <a:buChar char="•"/>
            </a:pPr>
            <a:r>
              <a:rPr lang="en-US" sz="2000" dirty="0">
                <a:latin typeface="Times New Roman" panose="02020603050405020304" pitchFamily="18" charset="0"/>
                <a:ea typeface="+mn-lt"/>
                <a:cs typeface="Times New Roman" panose="02020603050405020304" pitchFamily="18" charset="0"/>
              </a:rPr>
              <a:t>Various factors like temperature, pressure, precipitation, wind speed, and humidity influence weather forecasting, making it a complex process that requires accurate data and analysis.</a:t>
            </a:r>
          </a:p>
          <a:p>
            <a:pPr marL="285750" indent="-285750" algn="just">
              <a:buFont typeface="Arial" panose="020B0604020202020204" pitchFamily="34" charset="0"/>
              <a:buChar char="•"/>
            </a:pPr>
            <a:r>
              <a:rPr lang="en-US" sz="2000" dirty="0">
                <a:latin typeface="Times New Roman" panose="02020603050405020304" pitchFamily="18" charset="0"/>
                <a:ea typeface="+mn-lt"/>
                <a:cs typeface="Times New Roman" panose="02020603050405020304" pitchFamily="18" charset="0"/>
              </a:rPr>
              <a:t>The primary goal of the weather app is to deliver precise weather forecasts and alerts to help users plan their daily activities, travel arrangements, and outdoor events effectively.</a:t>
            </a:r>
          </a:p>
          <a:p>
            <a:pPr marL="285750" indent="-285750" algn="just">
              <a:buFont typeface="Arial" panose="020B0604020202020204" pitchFamily="34" charset="0"/>
              <a:buChar char="•"/>
            </a:pPr>
            <a:r>
              <a:rPr lang="en-US" sz="2000" dirty="0">
                <a:latin typeface="Times New Roman" panose="02020603050405020304" pitchFamily="18" charset="0"/>
                <a:ea typeface="+mn-lt"/>
                <a:cs typeface="Times New Roman" panose="02020603050405020304" pitchFamily="18" charset="0"/>
              </a:rPr>
              <a:t>By integrating with reliable weather data sources like Visual Crossing Weather Map API, the app ensures the accuracy and timeliness of weather information, offering a user-friendly interface designed for simplicity, clarity, and efficient performance to enhance the user experience.</a:t>
            </a:r>
            <a:endParaRPr lang="en-US" sz="2000" dirty="0">
              <a:latin typeface="Times New Roman" panose="02020603050405020304" pitchFamily="18" charset="0"/>
              <a:cs typeface="Times New Roman" panose="02020603050405020304" pitchFamily="18" charset="0"/>
            </a:endParaRPr>
          </a:p>
        </p:txBody>
      </p:sp>
      <p:grpSp>
        <p:nvGrpSpPr>
          <p:cNvPr id="7172" name="Group 6">
            <a:extLst>
              <a:ext uri="{FF2B5EF4-FFF2-40B4-BE49-F238E27FC236}">
                <a16:creationId xmlns:a16="http://schemas.microsoft.com/office/drawing/2014/main" id="{B39FF7C9-7C03-4104-BE2C-CCC906A9BB65}"/>
              </a:ext>
            </a:extLst>
          </p:cNvPr>
          <p:cNvGrpSpPr>
            <a:grpSpLocks/>
          </p:cNvGrpSpPr>
          <p:nvPr/>
        </p:nvGrpSpPr>
        <p:grpSpPr bwMode="auto">
          <a:xfrm>
            <a:off x="0" y="76200"/>
            <a:ext cx="12192000" cy="912431"/>
            <a:chOff x="0" y="76200"/>
            <a:chExt cx="9144006" cy="747873"/>
          </a:xfrm>
        </p:grpSpPr>
        <p:sp>
          <p:nvSpPr>
            <p:cNvPr id="7173" name="Rectangle 2">
              <a:extLst>
                <a:ext uri="{FF2B5EF4-FFF2-40B4-BE49-F238E27FC236}">
                  <a16:creationId xmlns:a16="http://schemas.microsoft.com/office/drawing/2014/main" id="{BBCEBCD0-A2FD-42BE-8CA2-1FC377D9BFC7}"/>
                </a:ext>
              </a:extLst>
            </p:cNvPr>
            <p:cNvSpPr>
              <a:spLocks noChangeArrowheads="1"/>
            </p:cNvSpPr>
            <p:nvPr/>
          </p:nvSpPr>
          <p:spPr bwMode="auto">
            <a:xfrm>
              <a:off x="0" y="152406"/>
              <a:ext cx="9144006" cy="381028"/>
            </a:xfrm>
            <a:prstGeom prst="rect">
              <a:avLst/>
            </a:prstGeom>
            <a:solidFill>
              <a:srgbClr val="FF0000"/>
            </a:solidFill>
            <a:ln w="9525">
              <a:solidFill>
                <a:srgbClr val="FF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2000" b="1">
                  <a:solidFill>
                    <a:schemeClr val="bg1"/>
                  </a:solidFill>
                </a:rPr>
                <a:t>Bhujbal Knowledge City</a:t>
              </a:r>
              <a:endParaRPr lang="en-US" altLang="en-US" sz="2000">
                <a:solidFill>
                  <a:schemeClr val="bg1"/>
                </a:solidFill>
              </a:endParaRPr>
            </a:p>
          </p:txBody>
        </p:sp>
        <p:pic>
          <p:nvPicPr>
            <p:cNvPr id="10" name="Picture 1">
              <a:extLst>
                <a:ext uri="{FF2B5EF4-FFF2-40B4-BE49-F238E27FC236}">
                  <a16:creationId xmlns:a16="http://schemas.microsoft.com/office/drawing/2014/main" id="{C9D88F0C-A7D8-49CF-8826-AC1E31DC1691}"/>
                </a:ext>
              </a:extLst>
            </p:cNvPr>
            <p:cNvPicPr>
              <a:picLocks noChangeAspect="1" noChangeArrowheads="1"/>
            </p:cNvPicPr>
            <p:nvPr/>
          </p:nvPicPr>
          <p:blipFill>
            <a:blip r:embed="rId3"/>
            <a:srcRect/>
            <a:stretch/>
          </p:blipFill>
          <p:spPr bwMode="auto">
            <a:xfrm>
              <a:off x="578644" y="76200"/>
              <a:ext cx="802482" cy="533489"/>
            </a:xfrm>
            <a:prstGeom prst="rect">
              <a:avLst/>
            </a:prstGeom>
            <a:ln>
              <a:noFill/>
            </a:ln>
            <a:effectLst>
              <a:outerShdw blurRad="292100" dist="139700" dir="2700000" algn="tl" rotWithShape="0">
                <a:srgbClr val="333333">
                  <a:alpha val="65000"/>
                </a:srgbClr>
              </a:outerShdw>
            </a:effectLst>
          </p:spPr>
        </p:pic>
        <p:sp>
          <p:nvSpPr>
            <p:cNvPr id="7175" name="Rectangle 4">
              <a:extLst>
                <a:ext uri="{FF2B5EF4-FFF2-40B4-BE49-F238E27FC236}">
                  <a16:creationId xmlns:a16="http://schemas.microsoft.com/office/drawing/2014/main" id="{96EF89B7-E8D0-44DF-98E5-49D0E8EAFE47}"/>
                </a:ext>
              </a:extLst>
            </p:cNvPr>
            <p:cNvSpPr>
              <a:spLocks noChangeArrowheads="1"/>
            </p:cNvSpPr>
            <p:nvPr/>
          </p:nvSpPr>
          <p:spPr bwMode="auto">
            <a:xfrm>
              <a:off x="6324604" y="546578"/>
              <a:ext cx="2819402" cy="2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1600">
                  <a:latin typeface="Arial" panose="020B0604020202020204" pitchFamily="34" charset="0"/>
                  <a:ea typeface="Times New Roman" panose="02020603050405020304" pitchFamily="18" charset="0"/>
                  <a:cs typeface="Arial" panose="020B0604020202020204" pitchFamily="34" charset="0"/>
                </a:rPr>
                <a:t>MET’s Institute of Technology</a:t>
              </a:r>
            </a:p>
          </p:txBody>
        </p:sp>
      </p:grpSp>
    </p:spTree>
    <p:extLst>
      <p:ext uri="{BB962C8B-B14F-4D97-AF65-F5344CB8AC3E}">
        <p14:creationId xmlns:p14="http://schemas.microsoft.com/office/powerpoint/2010/main" val="3309951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68A589FF-E04F-4FC9-9BAF-361FF938FC82}"/>
              </a:ext>
            </a:extLst>
          </p:cNvPr>
          <p:cNvSpPr>
            <a:spLocks noGrp="1" noChangeArrowheads="1"/>
          </p:cNvSpPr>
          <p:nvPr>
            <p:ph type="ctrTitle"/>
          </p:nvPr>
        </p:nvSpPr>
        <p:spPr>
          <a:xfrm>
            <a:off x="2209800" y="879475"/>
            <a:ext cx="7772400" cy="644525"/>
          </a:xfrm>
        </p:spPr>
        <p:txBody>
          <a:bodyPr/>
          <a:lstStyle/>
          <a:p>
            <a:pPr algn="l" eaLnBrk="1" hangingPunct="1"/>
            <a:r>
              <a:rPr lang="en-US" altLang="en-US" sz="4000">
                <a:latin typeface="Times New Roman"/>
                <a:cs typeface="Times New Roman"/>
              </a:rPr>
              <a:t>Literature </a:t>
            </a:r>
            <a:r>
              <a:rPr lang="en-US" sz="3600">
                <a:latin typeface="Calibri"/>
                <a:cs typeface="Calibri"/>
              </a:rPr>
              <a:t>Survey</a:t>
            </a:r>
            <a:endParaRPr lang="en-US" altLang="en-US" sz="3600">
              <a:latin typeface="Times New Roman" panose="02020603050405020304" pitchFamily="18" charset="0"/>
              <a:cs typeface="Times New Roman" panose="02020603050405020304" pitchFamily="18" charset="0"/>
            </a:endParaRPr>
          </a:p>
        </p:txBody>
      </p:sp>
      <p:grpSp>
        <p:nvGrpSpPr>
          <p:cNvPr id="9220" name="Group 6">
            <a:extLst>
              <a:ext uri="{FF2B5EF4-FFF2-40B4-BE49-F238E27FC236}">
                <a16:creationId xmlns:a16="http://schemas.microsoft.com/office/drawing/2014/main" id="{F1F8E3DF-43EC-4673-9763-3B56E3E7373F}"/>
              </a:ext>
            </a:extLst>
          </p:cNvPr>
          <p:cNvGrpSpPr>
            <a:grpSpLocks/>
          </p:cNvGrpSpPr>
          <p:nvPr/>
        </p:nvGrpSpPr>
        <p:grpSpPr bwMode="auto">
          <a:xfrm>
            <a:off x="0" y="76200"/>
            <a:ext cx="12192000" cy="912431"/>
            <a:chOff x="0" y="76200"/>
            <a:chExt cx="9144006" cy="747873"/>
          </a:xfrm>
        </p:grpSpPr>
        <p:sp>
          <p:nvSpPr>
            <p:cNvPr id="9221" name="Rectangle 2">
              <a:extLst>
                <a:ext uri="{FF2B5EF4-FFF2-40B4-BE49-F238E27FC236}">
                  <a16:creationId xmlns:a16="http://schemas.microsoft.com/office/drawing/2014/main" id="{864FC2A2-1F49-4950-9B3C-4647F4BF0CA7}"/>
                </a:ext>
              </a:extLst>
            </p:cNvPr>
            <p:cNvSpPr>
              <a:spLocks noChangeArrowheads="1"/>
            </p:cNvSpPr>
            <p:nvPr/>
          </p:nvSpPr>
          <p:spPr bwMode="auto">
            <a:xfrm>
              <a:off x="0" y="152406"/>
              <a:ext cx="9144006" cy="381028"/>
            </a:xfrm>
            <a:prstGeom prst="rect">
              <a:avLst/>
            </a:prstGeom>
            <a:solidFill>
              <a:srgbClr val="FF0000"/>
            </a:solidFill>
            <a:ln w="9525">
              <a:solidFill>
                <a:srgbClr val="FF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2000" b="1">
                  <a:solidFill>
                    <a:schemeClr val="bg1"/>
                  </a:solidFill>
                </a:rPr>
                <a:t>Bhujbal Knowledge City</a:t>
              </a:r>
              <a:endParaRPr lang="en-US" altLang="en-US" sz="2000">
                <a:solidFill>
                  <a:schemeClr val="bg1"/>
                </a:solidFill>
              </a:endParaRPr>
            </a:p>
          </p:txBody>
        </p:sp>
        <p:pic>
          <p:nvPicPr>
            <p:cNvPr id="10" name="Picture 1">
              <a:extLst>
                <a:ext uri="{FF2B5EF4-FFF2-40B4-BE49-F238E27FC236}">
                  <a16:creationId xmlns:a16="http://schemas.microsoft.com/office/drawing/2014/main" id="{2F741FB6-ABC9-4245-9D69-1C2DA98C0099}"/>
                </a:ext>
              </a:extLst>
            </p:cNvPr>
            <p:cNvPicPr>
              <a:picLocks noChangeAspect="1" noChangeArrowheads="1"/>
            </p:cNvPicPr>
            <p:nvPr/>
          </p:nvPicPr>
          <p:blipFill>
            <a:blip r:embed="rId3"/>
            <a:srcRect/>
            <a:stretch/>
          </p:blipFill>
          <p:spPr bwMode="auto">
            <a:xfrm>
              <a:off x="578644" y="76200"/>
              <a:ext cx="802482" cy="533489"/>
            </a:xfrm>
            <a:prstGeom prst="rect">
              <a:avLst/>
            </a:prstGeom>
            <a:ln>
              <a:noFill/>
            </a:ln>
            <a:effectLst>
              <a:outerShdw blurRad="292100" dist="139700" dir="2700000" algn="tl" rotWithShape="0">
                <a:srgbClr val="333333">
                  <a:alpha val="65000"/>
                </a:srgbClr>
              </a:outerShdw>
            </a:effectLst>
          </p:spPr>
        </p:pic>
        <p:sp>
          <p:nvSpPr>
            <p:cNvPr id="9223" name="Rectangle 4">
              <a:extLst>
                <a:ext uri="{FF2B5EF4-FFF2-40B4-BE49-F238E27FC236}">
                  <a16:creationId xmlns:a16="http://schemas.microsoft.com/office/drawing/2014/main" id="{F1F31558-A011-4A7A-B691-48EB95146A55}"/>
                </a:ext>
              </a:extLst>
            </p:cNvPr>
            <p:cNvSpPr>
              <a:spLocks noChangeArrowheads="1"/>
            </p:cNvSpPr>
            <p:nvPr/>
          </p:nvSpPr>
          <p:spPr bwMode="auto">
            <a:xfrm>
              <a:off x="6324604" y="546578"/>
              <a:ext cx="2819402" cy="2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1600">
                  <a:latin typeface="Arial" panose="020B0604020202020204" pitchFamily="34" charset="0"/>
                  <a:ea typeface="Times New Roman" panose="02020603050405020304" pitchFamily="18" charset="0"/>
                  <a:cs typeface="Arial" panose="020B0604020202020204" pitchFamily="34" charset="0"/>
                </a:rPr>
                <a:t>MET’s Institute of Technology</a:t>
              </a:r>
            </a:p>
          </p:txBody>
        </p:sp>
      </p:grpSp>
      <p:graphicFrame>
        <p:nvGraphicFramePr>
          <p:cNvPr id="2" name="Table 2">
            <a:extLst>
              <a:ext uri="{FF2B5EF4-FFF2-40B4-BE49-F238E27FC236}">
                <a16:creationId xmlns:a16="http://schemas.microsoft.com/office/drawing/2014/main" id="{E5F35ACB-E7F2-402A-A5DE-9E3D67AB3591}"/>
              </a:ext>
            </a:extLst>
          </p:cNvPr>
          <p:cNvGraphicFramePr>
            <a:graphicFrameLocks noGrp="1"/>
          </p:cNvGraphicFramePr>
          <p:nvPr>
            <p:extLst>
              <p:ext uri="{D42A27DB-BD31-4B8C-83A1-F6EECF244321}">
                <p14:modId xmlns:p14="http://schemas.microsoft.com/office/powerpoint/2010/main" val="3450576177"/>
              </p:ext>
            </p:extLst>
          </p:nvPr>
        </p:nvGraphicFramePr>
        <p:xfrm>
          <a:off x="309217" y="1711739"/>
          <a:ext cx="11300789" cy="4718959"/>
        </p:xfrm>
        <a:graphic>
          <a:graphicData uri="http://schemas.openxmlformats.org/drawingml/2006/table">
            <a:tbl>
              <a:tblPr firstRow="1" bandRow="1">
                <a:tableStyleId>{5940675A-B579-460E-94D1-54222C63F5DA}</a:tableStyleId>
              </a:tblPr>
              <a:tblGrid>
                <a:gridCol w="823783">
                  <a:extLst>
                    <a:ext uri="{9D8B030D-6E8A-4147-A177-3AD203B41FA5}">
                      <a16:colId xmlns:a16="http://schemas.microsoft.com/office/drawing/2014/main" val="865882753"/>
                    </a:ext>
                  </a:extLst>
                </a:gridCol>
                <a:gridCol w="2558764">
                  <a:extLst>
                    <a:ext uri="{9D8B030D-6E8A-4147-A177-3AD203B41FA5}">
                      <a16:colId xmlns:a16="http://schemas.microsoft.com/office/drawing/2014/main" val="2882245979"/>
                    </a:ext>
                  </a:extLst>
                </a:gridCol>
                <a:gridCol w="4705864">
                  <a:extLst>
                    <a:ext uri="{9D8B030D-6E8A-4147-A177-3AD203B41FA5}">
                      <a16:colId xmlns:a16="http://schemas.microsoft.com/office/drawing/2014/main" val="2418463920"/>
                    </a:ext>
                  </a:extLst>
                </a:gridCol>
                <a:gridCol w="3212378">
                  <a:extLst>
                    <a:ext uri="{9D8B030D-6E8A-4147-A177-3AD203B41FA5}">
                      <a16:colId xmlns:a16="http://schemas.microsoft.com/office/drawing/2014/main" val="4278940208"/>
                    </a:ext>
                  </a:extLst>
                </a:gridCol>
              </a:tblGrid>
              <a:tr h="992162">
                <a:tc>
                  <a:txBody>
                    <a:bodyPr/>
                    <a:lstStyle/>
                    <a:p>
                      <a:r>
                        <a:rPr lang="en-US" sz="2400" err="1"/>
                        <a:t>Ref.No</a:t>
                      </a:r>
                      <a:r>
                        <a:rPr lang="en-US" sz="2400"/>
                        <a:t>.</a:t>
                      </a:r>
                      <a:endParaRPr lang="en-US" sz="2400">
                        <a:latin typeface="Times New Roman" panose="02020603050405020304" pitchFamily="18" charset="0"/>
                        <a:cs typeface="Times New Roman" panose="02020603050405020304" pitchFamily="18" charset="0"/>
                      </a:endParaRPr>
                    </a:p>
                  </a:txBody>
                  <a:tcPr/>
                </a:tc>
                <a:tc>
                  <a:txBody>
                    <a:bodyPr/>
                    <a:lstStyle/>
                    <a:p>
                      <a:r>
                        <a:rPr lang="en-US" sz="2400"/>
                        <a:t>Title</a:t>
                      </a:r>
                      <a:endParaRPr lang="en-US" sz="2400">
                        <a:latin typeface="Times New Roman" panose="02020603050405020304" pitchFamily="18" charset="0"/>
                        <a:cs typeface="Times New Roman" panose="02020603050405020304" pitchFamily="18" charset="0"/>
                      </a:endParaRPr>
                    </a:p>
                  </a:txBody>
                  <a:tcPr/>
                </a:tc>
                <a:tc>
                  <a:txBody>
                    <a:bodyPr/>
                    <a:lstStyle/>
                    <a:p>
                      <a:r>
                        <a:rPr lang="en-US" sz="2400"/>
                        <a:t>Implementation / Problem statement</a:t>
                      </a:r>
                      <a:endParaRPr lang="en-US" sz="2400">
                        <a:latin typeface="Times New Roman" panose="02020603050405020304" pitchFamily="18" charset="0"/>
                        <a:cs typeface="Times New Roman" panose="02020603050405020304" pitchFamily="18" charset="0"/>
                      </a:endParaRPr>
                    </a:p>
                  </a:txBody>
                  <a:tcPr/>
                </a:tc>
                <a:tc>
                  <a:txBody>
                    <a:bodyPr/>
                    <a:lstStyle/>
                    <a:p>
                      <a:r>
                        <a:rPr lang="en-US" sz="2400"/>
                        <a:t>Results</a:t>
                      </a:r>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77625916"/>
                  </a:ext>
                </a:extLst>
              </a:tr>
              <a:tr h="1379837">
                <a:tc>
                  <a:txBody>
                    <a:bodyPr/>
                    <a:lstStyle/>
                    <a:p>
                      <a:r>
                        <a:rPr lang="en-US" sz="2400"/>
                        <a:t>1</a:t>
                      </a:r>
                      <a:endParaRPr lang="en-US" sz="2400">
                        <a:latin typeface="Times New Roman" panose="02020603050405020304" pitchFamily="18" charset="0"/>
                        <a:cs typeface="Times New Roman" panose="02020603050405020304" pitchFamily="18" charset="0"/>
                      </a:endParaRPr>
                    </a:p>
                  </a:txBody>
                  <a:tcPr/>
                </a:tc>
                <a:tc>
                  <a:txBody>
                    <a:bodyPr/>
                    <a:lstStyle/>
                    <a:p>
                      <a:pPr lvl="0" algn="l">
                        <a:lnSpc>
                          <a:spcPct val="100000"/>
                        </a:lnSpc>
                        <a:spcBef>
                          <a:spcPts val="0"/>
                        </a:spcBef>
                        <a:spcAft>
                          <a:spcPts val="0"/>
                        </a:spcAft>
                        <a:buNone/>
                      </a:pPr>
                      <a:r>
                        <a:rPr lang="en-US" sz="1800" b="0" i="0" u="none" strike="noStrike" noProof="0">
                          <a:latin typeface="Calibri"/>
                        </a:rPr>
                        <a:t>”Building Web Applications with React” by Philip Kiefer and</a:t>
                      </a:r>
                      <a:endParaRPr lang="en-US">
                        <a:latin typeface="Calibri"/>
                      </a:endParaRPr>
                    </a:p>
                    <a:p>
                      <a:pPr lvl="0">
                        <a:buNone/>
                      </a:pPr>
                      <a:r>
                        <a:rPr lang="en-US" sz="1800" b="0" i="0" u="none" strike="noStrike" noProof="0">
                          <a:latin typeface="Calibri"/>
                        </a:rPr>
                        <a:t>David Pitt</a:t>
                      </a:r>
                      <a:endParaRPr lang="en-US"/>
                    </a:p>
                  </a:txBody>
                  <a:tcPr/>
                </a:tc>
                <a:tc>
                  <a:txBody>
                    <a:bodyPr/>
                    <a:lstStyle/>
                    <a:p>
                      <a:pPr lvl="0">
                        <a:buNone/>
                      </a:pPr>
                      <a:r>
                        <a:rPr lang="en-US" sz="2400" b="0" i="0" u="none" strike="noStrike" noProof="0">
                          <a:solidFill>
                            <a:srgbClr val="000000"/>
                          </a:solidFill>
                          <a:latin typeface="Calibri"/>
                        </a:rPr>
                        <a:t>Building web applications using React</a:t>
                      </a:r>
                      <a:endParaRPr lang="en-US"/>
                    </a:p>
                  </a:txBody>
                  <a:tcPr/>
                </a:tc>
                <a:tc>
                  <a:txBody>
                    <a:bodyPr/>
                    <a:lstStyle/>
                    <a:p>
                      <a:pPr lvl="0" algn="l">
                        <a:lnSpc>
                          <a:spcPct val="100000"/>
                        </a:lnSpc>
                        <a:spcBef>
                          <a:spcPts val="0"/>
                        </a:spcBef>
                        <a:spcAft>
                          <a:spcPts val="0"/>
                        </a:spcAft>
                        <a:buNone/>
                      </a:pPr>
                      <a:r>
                        <a:rPr lang="en-US" sz="1000" b="0" i="0" u="none" strike="noStrike" noProof="0">
                          <a:solidFill>
                            <a:srgbClr val="000000"/>
                          </a:solidFill>
                          <a:latin typeface="Calibri"/>
                        </a:rPr>
                        <a:t>This book provides a comprehensive guide to building web applications using React,</a:t>
                      </a:r>
                      <a:endParaRPr lang="en-US"/>
                    </a:p>
                    <a:p>
                      <a:pPr lvl="0" algn="l">
                        <a:lnSpc>
                          <a:spcPct val="100000"/>
                        </a:lnSpc>
                        <a:spcBef>
                          <a:spcPts val="0"/>
                        </a:spcBef>
                        <a:spcAft>
                          <a:spcPts val="0"/>
                        </a:spcAft>
                        <a:buNone/>
                      </a:pPr>
                      <a:r>
                        <a:rPr lang="en-US" sz="1000" b="0" i="0" u="none" strike="noStrike" noProof="0">
                          <a:solidFill>
                            <a:srgbClr val="000000"/>
                          </a:solidFill>
                          <a:latin typeface="Calibri"/>
                        </a:rPr>
                        <a:t>covering topics such as component-based architecture, state management, and</a:t>
                      </a:r>
                      <a:endParaRPr lang="en-US"/>
                    </a:p>
                    <a:p>
                      <a:pPr lvl="0" algn="l">
                        <a:lnSpc>
                          <a:spcPct val="100000"/>
                        </a:lnSpc>
                        <a:spcBef>
                          <a:spcPts val="0"/>
                        </a:spcBef>
                        <a:spcAft>
                          <a:spcPts val="0"/>
                        </a:spcAft>
                        <a:buNone/>
                      </a:pPr>
                      <a:r>
                        <a:rPr lang="en-US" sz="1000" b="0" i="0" u="none" strike="noStrike" noProof="0">
                          <a:solidFill>
                            <a:srgbClr val="000000"/>
                          </a:solidFill>
                          <a:latin typeface="Calibri"/>
                        </a:rPr>
                        <a:t>routing. It would be beneficial for understanding the fundamentals of React, which</a:t>
                      </a:r>
                      <a:endParaRPr lang="en-US"/>
                    </a:p>
                    <a:p>
                      <a:pPr lvl="0">
                        <a:buNone/>
                      </a:pPr>
                      <a:r>
                        <a:rPr lang="en-US" sz="1000" b="0" i="0" u="none" strike="noStrike" noProof="0">
                          <a:solidFill>
                            <a:srgbClr val="000000"/>
                          </a:solidFill>
                          <a:latin typeface="Calibri"/>
                        </a:rPr>
                        <a:t>is a key technology in your project</a:t>
                      </a:r>
                      <a:endParaRPr lang="en-US"/>
                    </a:p>
                  </a:txBody>
                  <a:tcPr/>
                </a:tc>
                <a:extLst>
                  <a:ext uri="{0D108BD9-81ED-4DB2-BD59-A6C34878D82A}">
                    <a16:rowId xmlns:a16="http://schemas.microsoft.com/office/drawing/2014/main" val="1903061888"/>
                  </a:ext>
                </a:extLst>
              </a:tr>
              <a:tr h="875270">
                <a:tc>
                  <a:txBody>
                    <a:bodyPr/>
                    <a:lstStyle/>
                    <a:p>
                      <a:r>
                        <a:rPr lang="en-US" sz="2400"/>
                        <a:t>2</a:t>
                      </a:r>
                      <a:endParaRPr lang="en-US" sz="2400">
                        <a:latin typeface="Times New Roman" panose="02020603050405020304" pitchFamily="18" charset="0"/>
                        <a:cs typeface="Times New Roman" panose="02020603050405020304" pitchFamily="18" charset="0"/>
                      </a:endParaRPr>
                    </a:p>
                  </a:txBody>
                  <a:tcPr/>
                </a:tc>
                <a:tc>
                  <a:txBody>
                    <a:bodyPr/>
                    <a:lstStyle/>
                    <a:p>
                      <a:pPr lvl="0">
                        <a:buNone/>
                      </a:pPr>
                      <a:r>
                        <a:rPr lang="en-US" sz="1600" b="0" i="0" u="none" strike="noStrike" noProof="0">
                          <a:solidFill>
                            <a:srgbClr val="000000"/>
                          </a:solidFill>
                        </a:rPr>
                        <a:t>”React Cookbook” by Carlos Santana </a:t>
                      </a:r>
                      <a:r>
                        <a:rPr lang="en-US" sz="1600" b="0" i="0" u="none" strike="noStrike" noProof="0" err="1">
                          <a:solidFill>
                            <a:srgbClr val="000000"/>
                          </a:solidFill>
                        </a:rPr>
                        <a:t>Rold´an</a:t>
                      </a:r>
                      <a:endParaRPr lang="en-US" sz="1600" err="1"/>
                    </a:p>
                  </a:txBody>
                  <a:tcPr/>
                </a:tc>
                <a:tc>
                  <a:txBody>
                    <a:bodyPr/>
                    <a:lstStyle/>
                    <a:p>
                      <a:pPr lvl="0" algn="l">
                        <a:lnSpc>
                          <a:spcPct val="100000"/>
                        </a:lnSpc>
                        <a:spcBef>
                          <a:spcPts val="0"/>
                        </a:spcBef>
                        <a:spcAft>
                          <a:spcPts val="0"/>
                        </a:spcAft>
                        <a:buNone/>
                      </a:pPr>
                      <a:r>
                        <a:rPr lang="en-US" sz="2000" b="0" i="0" u="none" strike="noStrike" noProof="0">
                          <a:solidFill>
                            <a:srgbClr val="000000"/>
                          </a:solidFill>
                          <a:latin typeface="Calibri"/>
                        </a:rPr>
                        <a:t>Practical solutions and tips for common challenges faced in</a:t>
                      </a:r>
                      <a:endParaRPr lang="en-US"/>
                    </a:p>
                    <a:p>
                      <a:pPr lvl="0">
                        <a:buNone/>
                      </a:pPr>
                      <a:r>
                        <a:rPr lang="en-US" sz="2000" b="0" i="0" u="none" strike="noStrike" noProof="0">
                          <a:solidFill>
                            <a:srgbClr val="000000"/>
                          </a:solidFill>
                          <a:latin typeface="Calibri"/>
                        </a:rPr>
                        <a:t>React development.</a:t>
                      </a:r>
                      <a:endParaRPr lang="en-US"/>
                    </a:p>
                  </a:txBody>
                  <a:tcPr/>
                </a:tc>
                <a:tc>
                  <a:txBody>
                    <a:bodyPr/>
                    <a:lstStyle/>
                    <a:p>
                      <a:pPr lvl="0" algn="l">
                        <a:lnSpc>
                          <a:spcPct val="100000"/>
                        </a:lnSpc>
                        <a:spcBef>
                          <a:spcPts val="0"/>
                        </a:spcBef>
                        <a:spcAft>
                          <a:spcPts val="0"/>
                        </a:spcAft>
                        <a:buNone/>
                      </a:pPr>
                      <a:r>
                        <a:rPr lang="en-US" sz="1000" b="0" i="0" u="none" strike="noStrike" noProof="0">
                          <a:solidFill>
                            <a:schemeClr val="tx1"/>
                          </a:solidFill>
                        </a:rPr>
                        <a:t>This cookbook offers practical solutions and tips for common challenges faced in</a:t>
                      </a:r>
                      <a:endParaRPr lang="en-US" sz="1000"/>
                    </a:p>
                    <a:p>
                      <a:pPr lvl="0" algn="l">
                        <a:lnSpc>
                          <a:spcPct val="100000"/>
                        </a:lnSpc>
                        <a:spcBef>
                          <a:spcPts val="0"/>
                        </a:spcBef>
                        <a:spcAft>
                          <a:spcPts val="0"/>
                        </a:spcAft>
                        <a:buNone/>
                      </a:pPr>
                      <a:r>
                        <a:rPr lang="en-US" sz="1000" b="0" i="0" u="none" strike="noStrike" noProof="0">
                          <a:solidFill>
                            <a:schemeClr val="tx1"/>
                          </a:solidFill>
                        </a:rPr>
                        <a:t>React development. It covers topics like data fetching, handling forms, and integrating</a:t>
                      </a:r>
                      <a:endParaRPr lang="en-US" sz="1000"/>
                    </a:p>
                    <a:p>
                      <a:pPr lvl="0" algn="l">
                        <a:lnSpc>
                          <a:spcPct val="100000"/>
                        </a:lnSpc>
                        <a:spcBef>
                          <a:spcPts val="0"/>
                        </a:spcBef>
                        <a:spcAft>
                          <a:spcPts val="0"/>
                        </a:spcAft>
                        <a:buNone/>
                      </a:pPr>
                      <a:r>
                        <a:rPr lang="en-US" sz="1000" b="0" i="0" u="none" strike="noStrike" noProof="0">
                          <a:solidFill>
                            <a:schemeClr val="tx1"/>
                          </a:solidFill>
                        </a:rPr>
                        <a:t>third-party libraries, which could be relevant for building features in your</a:t>
                      </a:r>
                      <a:endParaRPr lang="en-US" sz="1000"/>
                    </a:p>
                    <a:p>
                      <a:pPr lvl="0">
                        <a:buNone/>
                      </a:pPr>
                      <a:r>
                        <a:rPr lang="en-US" sz="1000" b="0" i="0" u="none" strike="noStrike" noProof="0">
                          <a:solidFill>
                            <a:schemeClr val="tx1"/>
                          </a:solidFill>
                        </a:rPr>
                        <a:t>Weather Forecasting App.</a:t>
                      </a:r>
                      <a:endParaRPr lang="en-US" sz="1000"/>
                    </a:p>
                  </a:txBody>
                  <a:tcPr/>
                </a:tc>
                <a:extLst>
                  <a:ext uri="{0D108BD9-81ED-4DB2-BD59-A6C34878D82A}">
                    <a16:rowId xmlns:a16="http://schemas.microsoft.com/office/drawing/2014/main" val="543115272"/>
                  </a:ext>
                </a:extLst>
              </a:tr>
              <a:tr h="753086">
                <a:tc>
                  <a:txBody>
                    <a:bodyPr/>
                    <a:lstStyle/>
                    <a:p>
                      <a:r>
                        <a:rPr lang="en-US" sz="2400"/>
                        <a:t>3</a:t>
                      </a:r>
                    </a:p>
                  </a:txBody>
                  <a:tcPr/>
                </a:tc>
                <a:tc>
                  <a:txBody>
                    <a:bodyPr/>
                    <a:lstStyle/>
                    <a:p>
                      <a:pPr lvl="0" algn="l">
                        <a:lnSpc>
                          <a:spcPct val="100000"/>
                        </a:lnSpc>
                        <a:spcBef>
                          <a:spcPts val="0"/>
                        </a:spcBef>
                        <a:spcAft>
                          <a:spcPts val="0"/>
                        </a:spcAft>
                        <a:buNone/>
                      </a:pPr>
                      <a:r>
                        <a:rPr lang="en-US" sz="1200" b="0" i="0" u="none" strike="noStrike" noProof="0"/>
                        <a:t>Weather Forecasting: A Practical Guide for Engineers and Scientists”</a:t>
                      </a:r>
                      <a:endParaRPr lang="en-US" sz="1200"/>
                    </a:p>
                    <a:p>
                      <a:pPr lvl="0">
                        <a:buNone/>
                      </a:pPr>
                      <a:r>
                        <a:rPr lang="en-US" sz="1200" b="0" i="0" u="none" strike="noStrike" noProof="0"/>
                        <a:t>by Ivan C. Gill</a:t>
                      </a:r>
                      <a:endParaRPr lang="en-US" sz="1200"/>
                    </a:p>
                  </a:txBody>
                  <a:tcPr/>
                </a:tc>
                <a:tc>
                  <a:txBody>
                    <a:bodyPr/>
                    <a:lstStyle/>
                    <a:p>
                      <a:pPr lvl="0" algn="l">
                        <a:lnSpc>
                          <a:spcPct val="100000"/>
                        </a:lnSpc>
                        <a:spcBef>
                          <a:spcPts val="0"/>
                        </a:spcBef>
                        <a:spcAft>
                          <a:spcPts val="0"/>
                        </a:spcAft>
                        <a:buNone/>
                      </a:pPr>
                      <a:r>
                        <a:rPr lang="en-US" sz="2400" b="0" i="0" u="none" strike="noStrike" noProof="0"/>
                        <a:t>Overview of weather forecasting principles and</a:t>
                      </a:r>
                      <a:endParaRPr lang="en-US"/>
                    </a:p>
                    <a:p>
                      <a:pPr lvl="0">
                        <a:buNone/>
                      </a:pPr>
                      <a:r>
                        <a:rPr lang="en-US" sz="2400" b="0" i="0" u="none" strike="noStrike" noProof="0"/>
                        <a:t>techniques.</a:t>
                      </a:r>
                      <a:endParaRPr lang="en-US"/>
                    </a:p>
                  </a:txBody>
                  <a:tcPr/>
                </a:tc>
                <a:tc>
                  <a:txBody>
                    <a:bodyPr/>
                    <a:lstStyle/>
                    <a:p>
                      <a:pPr lvl="0" algn="l">
                        <a:lnSpc>
                          <a:spcPct val="100000"/>
                        </a:lnSpc>
                        <a:spcBef>
                          <a:spcPts val="0"/>
                        </a:spcBef>
                        <a:spcAft>
                          <a:spcPts val="0"/>
                        </a:spcAft>
                        <a:buNone/>
                      </a:pPr>
                      <a:r>
                        <a:rPr lang="en-US" sz="900" b="0" i="0" u="none" strike="noStrike" noProof="0"/>
                        <a:t>This book provides a comprehensive overview of weather forecasting principles and</a:t>
                      </a:r>
                      <a:endParaRPr lang="en-US" sz="900"/>
                    </a:p>
                    <a:p>
                      <a:pPr lvl="0" algn="l">
                        <a:lnSpc>
                          <a:spcPct val="100000"/>
                        </a:lnSpc>
                        <a:spcBef>
                          <a:spcPts val="0"/>
                        </a:spcBef>
                        <a:spcAft>
                          <a:spcPts val="0"/>
                        </a:spcAft>
                        <a:buNone/>
                      </a:pPr>
                      <a:r>
                        <a:rPr lang="en-US" sz="900" b="0" i="0" u="none" strike="noStrike" noProof="0"/>
                        <a:t>techniques. While it may not directly relate to the development aspect of your</a:t>
                      </a:r>
                      <a:endParaRPr lang="en-US" sz="900"/>
                    </a:p>
                    <a:p>
                      <a:pPr lvl="0" algn="l">
                        <a:lnSpc>
                          <a:spcPct val="100000"/>
                        </a:lnSpc>
                        <a:spcBef>
                          <a:spcPts val="0"/>
                        </a:spcBef>
                        <a:spcAft>
                          <a:spcPts val="0"/>
                        </a:spcAft>
                        <a:buNone/>
                      </a:pPr>
                      <a:r>
                        <a:rPr lang="en-US" sz="900" b="0" i="0" u="none" strike="noStrike" noProof="0"/>
                        <a:t>project, understanding the fundamentals of weather forecasting could help in interpreting</a:t>
                      </a:r>
                      <a:endParaRPr lang="en-US" sz="900"/>
                    </a:p>
                    <a:p>
                      <a:pPr lvl="0">
                        <a:buNone/>
                      </a:pPr>
                      <a:r>
                        <a:rPr lang="en-US" sz="900" b="0" i="0" u="none" strike="noStrike" noProof="0"/>
                        <a:t>and presenting weather data effectively in your application.</a:t>
                      </a:r>
                      <a:endParaRPr lang="en-US" sz="900"/>
                    </a:p>
                  </a:txBody>
                  <a:tcPr/>
                </a:tc>
                <a:extLst>
                  <a:ext uri="{0D108BD9-81ED-4DB2-BD59-A6C34878D82A}">
                    <a16:rowId xmlns:a16="http://schemas.microsoft.com/office/drawing/2014/main" val="849029196"/>
                  </a:ext>
                </a:extLst>
              </a:tr>
            </a:tbl>
          </a:graphicData>
        </a:graphic>
      </p:graphicFrame>
    </p:spTree>
    <p:extLst>
      <p:ext uri="{BB962C8B-B14F-4D97-AF65-F5344CB8AC3E}">
        <p14:creationId xmlns:p14="http://schemas.microsoft.com/office/powerpoint/2010/main" val="3887420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32C9374-85E3-40E6-B03E-894465D95BA8}"/>
              </a:ext>
            </a:extLst>
          </p:cNvPr>
          <p:cNvSpPr>
            <a:spLocks noGrp="1" noChangeArrowheads="1"/>
          </p:cNvSpPr>
          <p:nvPr>
            <p:ph type="ctrTitle"/>
          </p:nvPr>
        </p:nvSpPr>
        <p:spPr>
          <a:xfrm>
            <a:off x="2209800" y="879475"/>
            <a:ext cx="7772400" cy="644525"/>
          </a:xfrm>
        </p:spPr>
        <p:txBody>
          <a:bodyPr/>
          <a:lstStyle/>
          <a:p>
            <a:pPr algn="l" eaLnBrk="1" hangingPunct="1"/>
            <a:r>
              <a:rPr lang="en-US" altLang="en-US" sz="4000">
                <a:latin typeface="Times New Roman" panose="02020603050405020304" pitchFamily="18" charset="0"/>
                <a:cs typeface="Times New Roman" panose="02020603050405020304" pitchFamily="18" charset="0"/>
              </a:rPr>
              <a:t>Proposed System Architecture</a:t>
            </a:r>
          </a:p>
        </p:txBody>
      </p:sp>
      <p:grpSp>
        <p:nvGrpSpPr>
          <p:cNvPr id="17412" name="Group 6">
            <a:extLst>
              <a:ext uri="{FF2B5EF4-FFF2-40B4-BE49-F238E27FC236}">
                <a16:creationId xmlns:a16="http://schemas.microsoft.com/office/drawing/2014/main" id="{4044EB82-5CF5-46AC-A33A-71CCC060B5B3}"/>
              </a:ext>
            </a:extLst>
          </p:cNvPr>
          <p:cNvGrpSpPr>
            <a:grpSpLocks/>
          </p:cNvGrpSpPr>
          <p:nvPr/>
        </p:nvGrpSpPr>
        <p:grpSpPr bwMode="auto">
          <a:xfrm>
            <a:off x="0" y="76200"/>
            <a:ext cx="12192000" cy="912431"/>
            <a:chOff x="0" y="76200"/>
            <a:chExt cx="9144006" cy="747873"/>
          </a:xfrm>
        </p:grpSpPr>
        <p:sp>
          <p:nvSpPr>
            <p:cNvPr id="17413" name="Rectangle 2">
              <a:extLst>
                <a:ext uri="{FF2B5EF4-FFF2-40B4-BE49-F238E27FC236}">
                  <a16:creationId xmlns:a16="http://schemas.microsoft.com/office/drawing/2014/main" id="{C1EE07B5-067F-447C-BDF1-3FC6DF7F07EB}"/>
                </a:ext>
              </a:extLst>
            </p:cNvPr>
            <p:cNvSpPr>
              <a:spLocks noChangeArrowheads="1"/>
            </p:cNvSpPr>
            <p:nvPr/>
          </p:nvSpPr>
          <p:spPr bwMode="auto">
            <a:xfrm>
              <a:off x="0" y="152406"/>
              <a:ext cx="9144006" cy="381028"/>
            </a:xfrm>
            <a:prstGeom prst="rect">
              <a:avLst/>
            </a:prstGeom>
            <a:solidFill>
              <a:srgbClr val="FF0000"/>
            </a:solidFill>
            <a:ln w="9525">
              <a:solidFill>
                <a:srgbClr val="FF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2000" b="1">
                  <a:solidFill>
                    <a:schemeClr val="bg1"/>
                  </a:solidFill>
                </a:rPr>
                <a:t>Bhujbal Knowledge City</a:t>
              </a:r>
              <a:endParaRPr lang="en-US" altLang="en-US" sz="2000">
                <a:solidFill>
                  <a:schemeClr val="bg1"/>
                </a:solidFill>
              </a:endParaRPr>
            </a:p>
          </p:txBody>
        </p:sp>
        <p:pic>
          <p:nvPicPr>
            <p:cNvPr id="10" name="Picture 1">
              <a:extLst>
                <a:ext uri="{FF2B5EF4-FFF2-40B4-BE49-F238E27FC236}">
                  <a16:creationId xmlns:a16="http://schemas.microsoft.com/office/drawing/2014/main" id="{ABE0B8FA-F17C-407E-8F0E-4B165EE964C9}"/>
                </a:ext>
              </a:extLst>
            </p:cNvPr>
            <p:cNvPicPr>
              <a:picLocks noChangeAspect="1" noChangeArrowheads="1"/>
            </p:cNvPicPr>
            <p:nvPr/>
          </p:nvPicPr>
          <p:blipFill>
            <a:blip r:embed="rId3"/>
            <a:srcRect/>
            <a:stretch/>
          </p:blipFill>
          <p:spPr bwMode="auto">
            <a:xfrm>
              <a:off x="578644" y="76200"/>
              <a:ext cx="802482" cy="533489"/>
            </a:xfrm>
            <a:prstGeom prst="rect">
              <a:avLst/>
            </a:prstGeom>
            <a:ln>
              <a:noFill/>
            </a:ln>
            <a:effectLst>
              <a:outerShdw blurRad="292100" dist="139700" dir="2700000" algn="tl" rotWithShape="0">
                <a:srgbClr val="333333">
                  <a:alpha val="65000"/>
                </a:srgbClr>
              </a:outerShdw>
            </a:effectLst>
          </p:spPr>
        </p:pic>
        <p:sp>
          <p:nvSpPr>
            <p:cNvPr id="17415" name="Rectangle 4">
              <a:extLst>
                <a:ext uri="{FF2B5EF4-FFF2-40B4-BE49-F238E27FC236}">
                  <a16:creationId xmlns:a16="http://schemas.microsoft.com/office/drawing/2014/main" id="{DF430D5E-5C0B-4800-A115-35D91AD180E1}"/>
                </a:ext>
              </a:extLst>
            </p:cNvPr>
            <p:cNvSpPr>
              <a:spLocks noChangeArrowheads="1"/>
            </p:cNvSpPr>
            <p:nvPr/>
          </p:nvSpPr>
          <p:spPr bwMode="auto">
            <a:xfrm>
              <a:off x="6324604" y="546578"/>
              <a:ext cx="2819402" cy="2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1600">
                  <a:latin typeface="Arial" panose="020B0604020202020204" pitchFamily="34" charset="0"/>
                  <a:ea typeface="Times New Roman" panose="02020603050405020304" pitchFamily="18" charset="0"/>
                  <a:cs typeface="Arial" panose="020B0604020202020204" pitchFamily="34" charset="0"/>
                </a:rPr>
                <a:t>MET’s Institute of Technology</a:t>
              </a:r>
            </a:p>
          </p:txBody>
        </p:sp>
      </p:grpSp>
      <p:sp>
        <p:nvSpPr>
          <p:cNvPr id="3" name="Subtitle 2">
            <a:extLst>
              <a:ext uri="{FF2B5EF4-FFF2-40B4-BE49-F238E27FC236}">
                <a16:creationId xmlns:a16="http://schemas.microsoft.com/office/drawing/2014/main" id="{1A6672A2-E233-4A69-9DCD-BFF942A5801E}"/>
              </a:ext>
            </a:extLst>
          </p:cNvPr>
          <p:cNvSpPr>
            <a:spLocks noGrp="1"/>
          </p:cNvSpPr>
          <p:nvPr>
            <p:ph type="subTitle" idx="1"/>
          </p:nvPr>
        </p:nvSpPr>
        <p:spPr>
          <a:xfrm>
            <a:off x="1524000" y="1714214"/>
            <a:ext cx="9144000" cy="3352800"/>
          </a:xfrm>
        </p:spPr>
        <p:txBody>
          <a:bodyPr/>
          <a:lstStyle/>
          <a:p>
            <a:pPr algn="just"/>
            <a:r>
              <a:rPr lang="en-US" sz="1800" dirty="0">
                <a:latin typeface="Times New Roman" panose="02020603050405020304" pitchFamily="18" charset="0"/>
                <a:ea typeface="+mn-lt"/>
                <a:cs typeface="Times New Roman" panose="02020603050405020304" pitchFamily="18" charset="0"/>
              </a:rPr>
              <a:t>The overall architecture of the Weather Forecasting App involves several components working together to provide users with accurate weather forecasts and a seamless user experience. Below is a description of the components, their functions, and how they interact with each other, along with a simplified diagram for visual understanding</a:t>
            </a:r>
            <a:endParaRPr lang="en-US" sz="1800" dirty="0">
              <a:latin typeface="Times New Roman" panose="02020603050405020304" pitchFamily="18" charset="0"/>
              <a:cs typeface="Times New Roman" panose="02020603050405020304" pitchFamily="18" charset="0"/>
            </a:endParaRPr>
          </a:p>
          <a:p>
            <a:pPr marL="285750" indent="-285750" algn="just">
              <a:lnSpc>
                <a:spcPct val="150000"/>
              </a:lnSpc>
              <a:buChar char="•"/>
            </a:pPr>
            <a:r>
              <a:rPr lang="en-US" sz="1800" dirty="0">
                <a:latin typeface="Times New Roman" panose="02020603050405020304" pitchFamily="18" charset="0"/>
                <a:ea typeface="+mn-lt"/>
                <a:cs typeface="Times New Roman" panose="02020603050405020304" pitchFamily="18" charset="0"/>
              </a:rPr>
              <a:t>Frontend Components:</a:t>
            </a:r>
          </a:p>
          <a:p>
            <a:pPr marL="342900" indent="-342900" algn="just">
              <a:buChar char="•"/>
            </a:pPr>
            <a:r>
              <a:rPr lang="en-US" sz="1800" dirty="0">
                <a:latin typeface="Times New Roman" panose="02020603050405020304" pitchFamily="18" charset="0"/>
                <a:ea typeface="+mn-lt"/>
                <a:cs typeface="Times New Roman" panose="02020603050405020304" pitchFamily="18" charset="0"/>
              </a:rPr>
              <a:t>React Components: These are the building blocks of the user interface (UI). Each</a:t>
            </a:r>
          </a:p>
          <a:p>
            <a:pPr algn="just"/>
            <a:r>
              <a:rPr lang="en-US" sz="1800" dirty="0">
                <a:latin typeface="Times New Roman" panose="02020603050405020304" pitchFamily="18" charset="0"/>
                <a:ea typeface="+mn-lt"/>
                <a:cs typeface="Times New Roman" panose="02020603050405020304" pitchFamily="18" charset="0"/>
              </a:rPr>
              <a:t>component represents a part of the UI, such as the weather display, search bar,</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ea typeface="+mn-lt"/>
                <a:cs typeface="Times New Roman" panose="02020603050405020304" pitchFamily="18" charset="0"/>
              </a:rPr>
              <a:t>settings menu, etc. React components are responsible for rendering the UI based</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ea typeface="+mn-lt"/>
                <a:cs typeface="Times New Roman" panose="02020603050405020304" pitchFamily="18" charset="0"/>
              </a:rPr>
              <a:t>on the app’s state and user interactions.</a:t>
            </a:r>
          </a:p>
          <a:p>
            <a:pPr algn="just"/>
            <a:endParaRPr lang="en-US" sz="1800" dirty="0">
              <a:latin typeface="Times New Roman" panose="02020603050405020304" pitchFamily="18" charset="0"/>
              <a:ea typeface="+mn-lt"/>
              <a:cs typeface="Times New Roman" panose="02020603050405020304" pitchFamily="18" charset="0"/>
            </a:endParaRPr>
          </a:p>
          <a:p>
            <a:pPr marL="342900" indent="-342900" algn="just">
              <a:buChar char="•"/>
            </a:pPr>
            <a:r>
              <a:rPr lang="en-US" sz="1800" dirty="0">
                <a:latin typeface="Times New Roman" panose="02020603050405020304" pitchFamily="18" charset="0"/>
                <a:ea typeface="+mn-lt"/>
                <a:cs typeface="Times New Roman" panose="02020603050405020304" pitchFamily="18" charset="0"/>
              </a:rPr>
              <a:t>UI State Management: State management libraries like Redux or React Context</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ea typeface="+mn-lt"/>
                <a:cs typeface="Times New Roman" panose="02020603050405020304" pitchFamily="18" charset="0"/>
              </a:rPr>
              <a:t>API can be used to manage the application state, including weather data, user</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ea typeface="+mn-lt"/>
                <a:cs typeface="Times New Roman" panose="02020603050405020304" pitchFamily="18" charset="0"/>
              </a:rPr>
              <a:t>preferences, and UI state changes</a:t>
            </a:r>
            <a:endParaRPr lang="en-US" sz="1800" dirty="0">
              <a:latin typeface="Times New Roman" panose="02020603050405020304" pitchFamily="18" charset="0"/>
              <a:cs typeface="Times New Roman" panose="02020603050405020304" pitchFamily="18" charset="0"/>
            </a:endParaRPr>
          </a:p>
          <a:p>
            <a:pPr algn="just"/>
            <a:endParaRPr lang="en-US" sz="2000" dirty="0">
              <a:latin typeface="Calibri"/>
              <a:ea typeface="Calibri"/>
              <a:cs typeface="Calibri"/>
            </a:endParaRPr>
          </a:p>
          <a:p>
            <a:pPr algn="just">
              <a:buChar char="•"/>
            </a:pPr>
            <a:endParaRPr lang="en-US" sz="2800" dirty="0">
              <a:latin typeface="Calibri"/>
              <a:ea typeface="Calibri"/>
              <a:cs typeface="Calibri"/>
            </a:endParaRPr>
          </a:p>
          <a:p>
            <a:pPr algn="just">
              <a:lnSpc>
                <a:spcPct val="150000"/>
              </a:lnSpc>
              <a:buChar char="•"/>
            </a:pPr>
            <a:endParaRPr lang="en-US" sz="1800" dirty="0">
              <a:latin typeface="Calibri"/>
              <a:ea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32C9374-85E3-40E6-B03E-894465D95BA8}"/>
              </a:ext>
            </a:extLst>
          </p:cNvPr>
          <p:cNvSpPr>
            <a:spLocks noGrp="1" noChangeArrowheads="1"/>
          </p:cNvSpPr>
          <p:nvPr>
            <p:ph type="ctrTitle"/>
          </p:nvPr>
        </p:nvSpPr>
        <p:spPr>
          <a:xfrm>
            <a:off x="2209800" y="879475"/>
            <a:ext cx="7772400" cy="644525"/>
          </a:xfrm>
        </p:spPr>
        <p:txBody>
          <a:bodyPr/>
          <a:lstStyle/>
          <a:p>
            <a:pPr algn="l" eaLnBrk="1" hangingPunct="1"/>
            <a:r>
              <a:rPr lang="en-US" altLang="en-US" sz="4000">
                <a:latin typeface="Times New Roman" panose="02020603050405020304" pitchFamily="18" charset="0"/>
                <a:cs typeface="Times New Roman" panose="02020603050405020304" pitchFamily="18" charset="0"/>
              </a:rPr>
              <a:t>Proposed System Architecture</a:t>
            </a:r>
          </a:p>
        </p:txBody>
      </p:sp>
      <p:grpSp>
        <p:nvGrpSpPr>
          <p:cNvPr id="17412" name="Group 6">
            <a:extLst>
              <a:ext uri="{FF2B5EF4-FFF2-40B4-BE49-F238E27FC236}">
                <a16:creationId xmlns:a16="http://schemas.microsoft.com/office/drawing/2014/main" id="{4044EB82-5CF5-46AC-A33A-71CCC060B5B3}"/>
              </a:ext>
            </a:extLst>
          </p:cNvPr>
          <p:cNvGrpSpPr>
            <a:grpSpLocks/>
          </p:cNvGrpSpPr>
          <p:nvPr/>
        </p:nvGrpSpPr>
        <p:grpSpPr bwMode="auto">
          <a:xfrm>
            <a:off x="0" y="76200"/>
            <a:ext cx="12192000" cy="912431"/>
            <a:chOff x="0" y="76200"/>
            <a:chExt cx="9144006" cy="747873"/>
          </a:xfrm>
        </p:grpSpPr>
        <p:sp>
          <p:nvSpPr>
            <p:cNvPr id="17413" name="Rectangle 2">
              <a:extLst>
                <a:ext uri="{FF2B5EF4-FFF2-40B4-BE49-F238E27FC236}">
                  <a16:creationId xmlns:a16="http://schemas.microsoft.com/office/drawing/2014/main" id="{C1EE07B5-067F-447C-BDF1-3FC6DF7F07EB}"/>
                </a:ext>
              </a:extLst>
            </p:cNvPr>
            <p:cNvSpPr>
              <a:spLocks noChangeArrowheads="1"/>
            </p:cNvSpPr>
            <p:nvPr/>
          </p:nvSpPr>
          <p:spPr bwMode="auto">
            <a:xfrm>
              <a:off x="0" y="152406"/>
              <a:ext cx="9144006" cy="381028"/>
            </a:xfrm>
            <a:prstGeom prst="rect">
              <a:avLst/>
            </a:prstGeom>
            <a:solidFill>
              <a:srgbClr val="FF0000"/>
            </a:solidFill>
            <a:ln w="9525">
              <a:solidFill>
                <a:srgbClr val="FF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2000" b="1">
                  <a:solidFill>
                    <a:schemeClr val="bg1"/>
                  </a:solidFill>
                </a:rPr>
                <a:t>Bhujbal Knowledge City</a:t>
              </a:r>
              <a:endParaRPr lang="en-US" altLang="en-US" sz="2000">
                <a:solidFill>
                  <a:schemeClr val="bg1"/>
                </a:solidFill>
              </a:endParaRPr>
            </a:p>
          </p:txBody>
        </p:sp>
        <p:pic>
          <p:nvPicPr>
            <p:cNvPr id="10" name="Picture 1">
              <a:extLst>
                <a:ext uri="{FF2B5EF4-FFF2-40B4-BE49-F238E27FC236}">
                  <a16:creationId xmlns:a16="http://schemas.microsoft.com/office/drawing/2014/main" id="{ABE0B8FA-F17C-407E-8F0E-4B165EE964C9}"/>
                </a:ext>
              </a:extLst>
            </p:cNvPr>
            <p:cNvPicPr>
              <a:picLocks noChangeAspect="1" noChangeArrowheads="1"/>
            </p:cNvPicPr>
            <p:nvPr/>
          </p:nvPicPr>
          <p:blipFill>
            <a:blip r:embed="rId3"/>
            <a:srcRect/>
            <a:stretch/>
          </p:blipFill>
          <p:spPr bwMode="auto">
            <a:xfrm>
              <a:off x="578644" y="76200"/>
              <a:ext cx="802482" cy="533489"/>
            </a:xfrm>
            <a:prstGeom prst="rect">
              <a:avLst/>
            </a:prstGeom>
            <a:ln>
              <a:noFill/>
            </a:ln>
            <a:effectLst>
              <a:outerShdw blurRad="292100" dist="139700" dir="2700000" algn="tl" rotWithShape="0">
                <a:srgbClr val="333333">
                  <a:alpha val="65000"/>
                </a:srgbClr>
              </a:outerShdw>
            </a:effectLst>
          </p:spPr>
        </p:pic>
        <p:sp>
          <p:nvSpPr>
            <p:cNvPr id="17415" name="Rectangle 4">
              <a:extLst>
                <a:ext uri="{FF2B5EF4-FFF2-40B4-BE49-F238E27FC236}">
                  <a16:creationId xmlns:a16="http://schemas.microsoft.com/office/drawing/2014/main" id="{DF430D5E-5C0B-4800-A115-35D91AD180E1}"/>
                </a:ext>
              </a:extLst>
            </p:cNvPr>
            <p:cNvSpPr>
              <a:spLocks noChangeArrowheads="1"/>
            </p:cNvSpPr>
            <p:nvPr/>
          </p:nvSpPr>
          <p:spPr bwMode="auto">
            <a:xfrm>
              <a:off x="6324604" y="546578"/>
              <a:ext cx="2819402" cy="2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1600">
                  <a:latin typeface="Arial" panose="020B0604020202020204" pitchFamily="34" charset="0"/>
                  <a:ea typeface="Times New Roman" panose="02020603050405020304" pitchFamily="18" charset="0"/>
                  <a:cs typeface="Arial" panose="020B0604020202020204" pitchFamily="34" charset="0"/>
                </a:rPr>
                <a:t>MET’s Institute of Technology</a:t>
              </a:r>
            </a:p>
          </p:txBody>
        </p:sp>
      </p:grpSp>
      <p:sp>
        <p:nvSpPr>
          <p:cNvPr id="3" name="Subtitle 2">
            <a:extLst>
              <a:ext uri="{FF2B5EF4-FFF2-40B4-BE49-F238E27FC236}">
                <a16:creationId xmlns:a16="http://schemas.microsoft.com/office/drawing/2014/main" id="{1A6672A2-E233-4A69-9DCD-BFF942A5801E}"/>
              </a:ext>
            </a:extLst>
          </p:cNvPr>
          <p:cNvSpPr>
            <a:spLocks noGrp="1"/>
          </p:cNvSpPr>
          <p:nvPr>
            <p:ph type="subTitle" idx="1"/>
          </p:nvPr>
        </p:nvSpPr>
        <p:spPr>
          <a:xfrm>
            <a:off x="1447800" y="1758478"/>
            <a:ext cx="9144000" cy="3352800"/>
          </a:xfrm>
        </p:spPr>
        <p:txBody>
          <a:bodyPr/>
          <a:lstStyle/>
          <a:p>
            <a:pPr algn="just"/>
            <a:r>
              <a:rPr lang="en-US" sz="2000" dirty="0">
                <a:ea typeface="+mn-lt"/>
                <a:cs typeface="+mn-lt"/>
              </a:rPr>
              <a:t>Flowchart:</a:t>
            </a:r>
            <a:endParaRPr lang="en-US" dirty="0"/>
          </a:p>
          <a:p>
            <a:pPr algn="just"/>
            <a:endParaRPr lang="en-US"/>
          </a:p>
        </p:txBody>
      </p:sp>
      <p:pic>
        <p:nvPicPr>
          <p:cNvPr id="4" name="Picture 3" descr="A diagram of a software program&#10;&#10;Description automatically generated">
            <a:extLst>
              <a:ext uri="{FF2B5EF4-FFF2-40B4-BE49-F238E27FC236}">
                <a16:creationId xmlns:a16="http://schemas.microsoft.com/office/drawing/2014/main" id="{003F0AC8-9D86-D853-A7D5-9C5B5897B7C2}"/>
              </a:ext>
            </a:extLst>
          </p:cNvPr>
          <p:cNvPicPr>
            <a:picLocks noChangeAspect="1"/>
          </p:cNvPicPr>
          <p:nvPr/>
        </p:nvPicPr>
        <p:blipFill>
          <a:blip r:embed="rId4"/>
          <a:stretch>
            <a:fillRect/>
          </a:stretch>
        </p:blipFill>
        <p:spPr>
          <a:xfrm>
            <a:off x="3620014" y="2272742"/>
            <a:ext cx="5322673" cy="4052759"/>
          </a:xfrm>
          <a:prstGeom prst="rect">
            <a:avLst/>
          </a:prstGeom>
        </p:spPr>
      </p:pic>
    </p:spTree>
    <p:extLst>
      <p:ext uri="{BB962C8B-B14F-4D97-AF65-F5344CB8AC3E}">
        <p14:creationId xmlns:p14="http://schemas.microsoft.com/office/powerpoint/2010/main" val="4136718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32C9374-85E3-40E6-B03E-894465D95BA8}"/>
              </a:ext>
            </a:extLst>
          </p:cNvPr>
          <p:cNvSpPr>
            <a:spLocks noGrp="1" noChangeArrowheads="1"/>
          </p:cNvSpPr>
          <p:nvPr>
            <p:ph type="ctrTitle"/>
          </p:nvPr>
        </p:nvSpPr>
        <p:spPr>
          <a:xfrm>
            <a:off x="2209800" y="879475"/>
            <a:ext cx="7772400" cy="644525"/>
          </a:xfrm>
        </p:spPr>
        <p:txBody>
          <a:bodyPr/>
          <a:lstStyle/>
          <a:p>
            <a:pPr algn="l" eaLnBrk="1" hangingPunct="1"/>
            <a:r>
              <a:rPr lang="en-US" altLang="en-US" sz="4000">
                <a:latin typeface="Times New Roman" panose="02020603050405020304" pitchFamily="18" charset="0"/>
                <a:cs typeface="Times New Roman" panose="02020603050405020304" pitchFamily="18" charset="0"/>
              </a:rPr>
              <a:t>Proposed Methodology</a:t>
            </a:r>
          </a:p>
        </p:txBody>
      </p:sp>
      <p:sp>
        <p:nvSpPr>
          <p:cNvPr id="17411" name="Subtitle 2">
            <a:extLst>
              <a:ext uri="{FF2B5EF4-FFF2-40B4-BE49-F238E27FC236}">
                <a16:creationId xmlns:a16="http://schemas.microsoft.com/office/drawing/2014/main" id="{26FB1E0A-7471-40C7-A996-285A5B2A0704}"/>
              </a:ext>
            </a:extLst>
          </p:cNvPr>
          <p:cNvSpPr>
            <a:spLocks noGrp="1" noChangeArrowheads="1"/>
          </p:cNvSpPr>
          <p:nvPr>
            <p:ph type="subTitle" idx="1"/>
          </p:nvPr>
        </p:nvSpPr>
        <p:spPr>
          <a:xfrm>
            <a:off x="232977" y="1712312"/>
            <a:ext cx="11028147" cy="4745252"/>
          </a:xfrm>
        </p:spPr>
        <p:txBody>
          <a:bodyPr/>
          <a:lstStyle/>
          <a:p>
            <a:pPr algn="just"/>
            <a:r>
              <a:rPr lang="en-US" sz="1800" dirty="0">
                <a:latin typeface="Times New Roman" panose="02020603050405020304" pitchFamily="18" charset="0"/>
                <a:ea typeface="+mn-lt"/>
                <a:cs typeface="Times New Roman" panose="02020603050405020304" pitchFamily="18" charset="0"/>
              </a:rPr>
              <a:t>1. Environment Setup: First, you need to set up your development environment. This includes installing Node.js and </a:t>
            </a:r>
            <a:r>
              <a:rPr lang="en-US" sz="1800" dirty="0" err="1">
                <a:latin typeface="Times New Roman" panose="02020603050405020304" pitchFamily="18" charset="0"/>
                <a:ea typeface="+mn-lt"/>
                <a:cs typeface="Times New Roman" panose="02020603050405020304" pitchFamily="18" charset="0"/>
              </a:rPr>
              <a:t>npm</a:t>
            </a:r>
            <a:r>
              <a:rPr lang="en-US" sz="1800" dirty="0">
                <a:latin typeface="Times New Roman" panose="02020603050405020304" pitchFamily="18" charset="0"/>
                <a:ea typeface="+mn-lt"/>
                <a:cs typeface="Times New Roman" panose="02020603050405020304" pitchFamily="18" charset="0"/>
              </a:rPr>
              <a:t> (Node Package Manager), which are required to run a React application. You also need to install the create-react-app tool, which is a command-line utility for creating new React applications.</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ea typeface="+mn-lt"/>
                <a:cs typeface="Times New Roman" panose="02020603050405020304" pitchFamily="18" charset="0"/>
              </a:rPr>
              <a:t>2. Project Initialization: Once your environment is set up, you can create a new React application using the create-react-app command. This will create a new directory with all the necessary files and dependencies for a basic React application.</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ea typeface="+mn-lt"/>
                <a:cs typeface="Times New Roman" panose="02020603050405020304" pitchFamily="18" charset="0"/>
              </a:rPr>
              <a:t>3. Package Installation: Next, you need to install additional packages that are required for the application. In this case, you need to install the </a:t>
            </a:r>
            <a:r>
              <a:rPr lang="en-US" sz="1800" dirty="0" err="1">
                <a:latin typeface="Times New Roman" panose="02020603050405020304" pitchFamily="18" charset="0"/>
                <a:ea typeface="+mn-lt"/>
                <a:cs typeface="Times New Roman" panose="02020603050405020304" pitchFamily="18" charset="0"/>
              </a:rPr>
              <a:t>axios</a:t>
            </a:r>
            <a:r>
              <a:rPr lang="en-US" sz="1800" dirty="0">
                <a:latin typeface="Times New Roman" panose="02020603050405020304" pitchFamily="18" charset="0"/>
                <a:ea typeface="+mn-lt"/>
                <a:cs typeface="Times New Roman" panose="02020603050405020304" pitchFamily="18" charset="0"/>
              </a:rPr>
              <a:t> package, which is used to make HTTP requests from the application. This can be done using the </a:t>
            </a:r>
            <a:r>
              <a:rPr lang="en-US" sz="1800" dirty="0" err="1">
                <a:latin typeface="Times New Roman" panose="02020603050405020304" pitchFamily="18" charset="0"/>
                <a:ea typeface="+mn-lt"/>
                <a:cs typeface="Times New Roman" panose="02020603050405020304" pitchFamily="18" charset="0"/>
              </a:rPr>
              <a:t>npm</a:t>
            </a:r>
            <a:r>
              <a:rPr lang="en-US" sz="1800" dirty="0">
                <a:latin typeface="Times New Roman" panose="02020603050405020304" pitchFamily="18" charset="0"/>
                <a:ea typeface="+mn-lt"/>
                <a:cs typeface="Times New Roman" panose="02020603050405020304" pitchFamily="18" charset="0"/>
              </a:rPr>
              <a:t> install command.</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ea typeface="+mn-lt"/>
                <a:cs typeface="Times New Roman" panose="02020603050405020304" pitchFamily="18" charset="0"/>
              </a:rPr>
              <a:t>4. Component Creation: After all the necessary packages are installed, you can start creating the components for your application. In this case, you need to create a Weather Forecast component, which is responsible for fetching and displaying the weather data.</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ea typeface="+mn-lt"/>
                <a:cs typeface="Times New Roman" panose="02020603050405020304" pitchFamily="18" charset="0"/>
              </a:rPr>
              <a:t>5. Data Fetching: Inside the Weather Forecast component, you use the use Effect React hook to fetch the weather data when the component is first rendered. This is done using the </a:t>
            </a:r>
            <a:r>
              <a:rPr lang="en-US" sz="1800" dirty="0" err="1">
                <a:latin typeface="Times New Roman" panose="02020603050405020304" pitchFamily="18" charset="0"/>
                <a:ea typeface="+mn-lt"/>
                <a:cs typeface="Times New Roman" panose="02020603050405020304" pitchFamily="18" charset="0"/>
              </a:rPr>
              <a:t>axios.get</a:t>
            </a:r>
            <a:r>
              <a:rPr lang="en-US" sz="1800" dirty="0">
                <a:latin typeface="Times New Roman" panose="02020603050405020304" pitchFamily="18" charset="0"/>
                <a:ea typeface="+mn-lt"/>
                <a:cs typeface="Times New Roman" panose="02020603050405020304" pitchFamily="18" charset="0"/>
              </a:rPr>
              <a:t> method, which sends a GET request to the weather API.</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ea typeface="+mn-lt"/>
                <a:cs typeface="Times New Roman" panose="02020603050405020304" pitchFamily="18" charset="0"/>
              </a:rPr>
              <a:t>6. State Management: The fetched data is stored in the component’s state using </a:t>
            </a:r>
            <a:r>
              <a:rPr lang="en-US" sz="1800" dirty="0" err="1">
                <a:latin typeface="Times New Roman" panose="02020603050405020304" pitchFamily="18" charset="0"/>
                <a:ea typeface="+mn-lt"/>
                <a:cs typeface="Times New Roman" panose="02020603050405020304" pitchFamily="18" charset="0"/>
              </a:rPr>
              <a:t>theuseState</a:t>
            </a:r>
            <a:r>
              <a:rPr lang="en-US" sz="1800" dirty="0">
                <a:latin typeface="Times New Roman" panose="02020603050405020304" pitchFamily="18" charset="0"/>
                <a:ea typeface="+mn-lt"/>
                <a:cs typeface="Times New Roman" panose="02020603050405020304" pitchFamily="18" charset="0"/>
              </a:rPr>
              <a:t> React hook. This allows the component to re-render whenever the data changes.</a:t>
            </a:r>
            <a:endParaRPr lang="en-US" sz="1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1200" dirty="0">
              <a:ea typeface="+mn-lt"/>
              <a:cs typeface="+mn-lt"/>
            </a:endParaRPr>
          </a:p>
        </p:txBody>
      </p:sp>
      <p:grpSp>
        <p:nvGrpSpPr>
          <p:cNvPr id="17412" name="Group 6">
            <a:extLst>
              <a:ext uri="{FF2B5EF4-FFF2-40B4-BE49-F238E27FC236}">
                <a16:creationId xmlns:a16="http://schemas.microsoft.com/office/drawing/2014/main" id="{4044EB82-5CF5-46AC-A33A-71CCC060B5B3}"/>
              </a:ext>
            </a:extLst>
          </p:cNvPr>
          <p:cNvGrpSpPr>
            <a:grpSpLocks/>
          </p:cNvGrpSpPr>
          <p:nvPr/>
        </p:nvGrpSpPr>
        <p:grpSpPr bwMode="auto">
          <a:xfrm>
            <a:off x="0" y="76200"/>
            <a:ext cx="12192000" cy="912431"/>
            <a:chOff x="0" y="76200"/>
            <a:chExt cx="9144006" cy="747873"/>
          </a:xfrm>
        </p:grpSpPr>
        <p:sp>
          <p:nvSpPr>
            <p:cNvPr id="17413" name="Rectangle 2">
              <a:extLst>
                <a:ext uri="{FF2B5EF4-FFF2-40B4-BE49-F238E27FC236}">
                  <a16:creationId xmlns:a16="http://schemas.microsoft.com/office/drawing/2014/main" id="{C1EE07B5-067F-447C-BDF1-3FC6DF7F07EB}"/>
                </a:ext>
              </a:extLst>
            </p:cNvPr>
            <p:cNvSpPr>
              <a:spLocks noChangeArrowheads="1"/>
            </p:cNvSpPr>
            <p:nvPr/>
          </p:nvSpPr>
          <p:spPr bwMode="auto">
            <a:xfrm>
              <a:off x="0" y="152406"/>
              <a:ext cx="9144006" cy="381028"/>
            </a:xfrm>
            <a:prstGeom prst="rect">
              <a:avLst/>
            </a:prstGeom>
            <a:solidFill>
              <a:srgbClr val="FF0000"/>
            </a:solidFill>
            <a:ln w="9525">
              <a:solidFill>
                <a:srgbClr val="FF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2000" b="1">
                  <a:solidFill>
                    <a:schemeClr val="bg1"/>
                  </a:solidFill>
                </a:rPr>
                <a:t>Bhujbal Knowledge City</a:t>
              </a:r>
              <a:endParaRPr lang="en-US" altLang="en-US" sz="2000">
                <a:solidFill>
                  <a:schemeClr val="bg1"/>
                </a:solidFill>
              </a:endParaRPr>
            </a:p>
          </p:txBody>
        </p:sp>
        <p:pic>
          <p:nvPicPr>
            <p:cNvPr id="10" name="Picture 1">
              <a:extLst>
                <a:ext uri="{FF2B5EF4-FFF2-40B4-BE49-F238E27FC236}">
                  <a16:creationId xmlns:a16="http://schemas.microsoft.com/office/drawing/2014/main" id="{ABE0B8FA-F17C-407E-8F0E-4B165EE964C9}"/>
                </a:ext>
              </a:extLst>
            </p:cNvPr>
            <p:cNvPicPr>
              <a:picLocks noChangeAspect="1" noChangeArrowheads="1"/>
            </p:cNvPicPr>
            <p:nvPr/>
          </p:nvPicPr>
          <p:blipFill>
            <a:blip r:embed="rId3"/>
            <a:srcRect/>
            <a:stretch/>
          </p:blipFill>
          <p:spPr bwMode="auto">
            <a:xfrm>
              <a:off x="578644" y="76200"/>
              <a:ext cx="802482" cy="533489"/>
            </a:xfrm>
            <a:prstGeom prst="rect">
              <a:avLst/>
            </a:prstGeom>
            <a:ln>
              <a:noFill/>
            </a:ln>
            <a:effectLst>
              <a:outerShdw blurRad="292100" dist="139700" dir="2700000" algn="tl" rotWithShape="0">
                <a:srgbClr val="333333">
                  <a:alpha val="65000"/>
                </a:srgbClr>
              </a:outerShdw>
            </a:effectLst>
          </p:spPr>
        </p:pic>
        <p:sp>
          <p:nvSpPr>
            <p:cNvPr id="17415" name="Rectangle 4">
              <a:extLst>
                <a:ext uri="{FF2B5EF4-FFF2-40B4-BE49-F238E27FC236}">
                  <a16:creationId xmlns:a16="http://schemas.microsoft.com/office/drawing/2014/main" id="{DF430D5E-5C0B-4800-A115-35D91AD180E1}"/>
                </a:ext>
              </a:extLst>
            </p:cNvPr>
            <p:cNvSpPr>
              <a:spLocks noChangeArrowheads="1"/>
            </p:cNvSpPr>
            <p:nvPr/>
          </p:nvSpPr>
          <p:spPr bwMode="auto">
            <a:xfrm>
              <a:off x="6324604" y="546578"/>
              <a:ext cx="2819402" cy="2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1600">
                  <a:latin typeface="Arial" panose="020B0604020202020204" pitchFamily="34" charset="0"/>
                  <a:ea typeface="Times New Roman" panose="02020603050405020304" pitchFamily="18" charset="0"/>
                  <a:cs typeface="Arial" panose="020B0604020202020204" pitchFamily="34" charset="0"/>
                </a:rPr>
                <a:t>MET’s Institute of Technology</a:t>
              </a:r>
            </a:p>
          </p:txBody>
        </p:sp>
      </p:grpSp>
    </p:spTree>
    <p:extLst>
      <p:ext uri="{BB962C8B-B14F-4D97-AF65-F5344CB8AC3E}">
        <p14:creationId xmlns:p14="http://schemas.microsoft.com/office/powerpoint/2010/main" val="105288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32C9374-85E3-40E6-B03E-894465D95BA8}"/>
              </a:ext>
            </a:extLst>
          </p:cNvPr>
          <p:cNvSpPr>
            <a:spLocks noGrp="1" noChangeArrowheads="1"/>
          </p:cNvSpPr>
          <p:nvPr>
            <p:ph type="ctrTitle"/>
          </p:nvPr>
        </p:nvSpPr>
        <p:spPr>
          <a:xfrm>
            <a:off x="2209800" y="879475"/>
            <a:ext cx="7772400" cy="644525"/>
          </a:xfrm>
        </p:spPr>
        <p:txBody>
          <a:bodyPr/>
          <a:lstStyle/>
          <a:p>
            <a:pPr algn="l"/>
            <a:r>
              <a:rPr lang="en-US" sz="4000" dirty="0">
                <a:ea typeface="+mj-lt"/>
                <a:cs typeface="+mj-lt"/>
              </a:rPr>
              <a:t>Implementation Details:</a:t>
            </a:r>
            <a:endParaRPr lang="en-US" dirty="0"/>
          </a:p>
        </p:txBody>
      </p:sp>
      <p:sp>
        <p:nvSpPr>
          <p:cNvPr id="17411" name="Subtitle 2">
            <a:extLst>
              <a:ext uri="{FF2B5EF4-FFF2-40B4-BE49-F238E27FC236}">
                <a16:creationId xmlns:a16="http://schemas.microsoft.com/office/drawing/2014/main" id="{26FB1E0A-7471-40C7-A996-285A5B2A0704}"/>
              </a:ext>
            </a:extLst>
          </p:cNvPr>
          <p:cNvSpPr>
            <a:spLocks noGrp="1" noChangeArrowheads="1"/>
          </p:cNvSpPr>
          <p:nvPr>
            <p:ph type="subTitle" idx="1"/>
          </p:nvPr>
        </p:nvSpPr>
        <p:spPr>
          <a:xfrm>
            <a:off x="329234" y="1804988"/>
            <a:ext cx="11676131" cy="4467225"/>
          </a:xfrm>
        </p:spPr>
        <p:txBody>
          <a:bodyPr/>
          <a:lstStyle/>
          <a:p>
            <a:pPr algn="just"/>
            <a:r>
              <a:rPr lang="en-US" sz="1200" dirty="0">
                <a:latin typeface="Times New Roman" panose="02020603050405020304" pitchFamily="18" charset="0"/>
                <a:ea typeface="+mn-lt"/>
                <a:cs typeface="Times New Roman" panose="02020603050405020304" pitchFamily="18" charset="0"/>
              </a:rPr>
              <a:t>The Weather Forecasting application was developed using a combination of modern web technologies, primarily JavaScript, React, and Vite.</a:t>
            </a:r>
            <a:endParaRPr lang="en-US"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ea typeface="+mn-lt"/>
                <a:cs typeface="Times New Roman" panose="02020603050405020304" pitchFamily="18" charset="0"/>
              </a:rPr>
              <a:t>1. Programming Languages:</a:t>
            </a:r>
            <a:endParaRPr lang="en-US" sz="1600" b="1"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ea typeface="+mn-lt"/>
                <a:cs typeface="Times New Roman" panose="02020603050405020304" pitchFamily="18" charset="0"/>
              </a:rPr>
              <a:t>React, a popular JavaScript library for building user interfaces, was chosen for its component-based architecture, which allows for efficient code reuse and better manageability. The application is structured into several React components, each responsible for a specific part of the user interface. For instance, components were created for displaying the weather forecast, handling user input, and managing the</a:t>
            </a:r>
            <a:endParaRPr lang="en-US"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ea typeface="+mn-lt"/>
                <a:cs typeface="Times New Roman" panose="02020603050405020304" pitchFamily="18" charset="0"/>
              </a:rPr>
              <a:t>application’s state.</a:t>
            </a:r>
            <a:endParaRPr lang="en-US"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ea typeface="+mn-lt"/>
                <a:cs typeface="Times New Roman" panose="02020603050405020304" pitchFamily="18" charset="0"/>
              </a:rPr>
              <a:t>• Vite, a next-generation front-end build tool, was used to speed up the development process. Vite provides a faster and leaner development experience compared to traditional build tools. It offers features like hot-module replacement and </a:t>
            </a:r>
            <a:r>
              <a:rPr lang="en-US" sz="1600" dirty="0" err="1">
                <a:latin typeface="Times New Roman" panose="02020603050405020304" pitchFamily="18" charset="0"/>
                <a:ea typeface="+mn-lt"/>
                <a:cs typeface="Times New Roman" panose="02020603050405020304" pitchFamily="18" charset="0"/>
              </a:rPr>
              <a:t>esbuild</a:t>
            </a:r>
            <a:r>
              <a:rPr lang="en-US" sz="1600" dirty="0">
                <a:latin typeface="Times New Roman" panose="02020603050405020304" pitchFamily="18" charset="0"/>
                <a:ea typeface="+mn-lt"/>
                <a:cs typeface="Times New Roman" panose="02020603050405020304" pitchFamily="18" charset="0"/>
              </a:rPr>
              <a:t> powered </a:t>
            </a:r>
            <a:r>
              <a:rPr lang="en-US" sz="1600" dirty="0" err="1">
                <a:latin typeface="Times New Roman" panose="02020603050405020304" pitchFamily="18" charset="0"/>
                <a:ea typeface="+mn-lt"/>
                <a:cs typeface="Times New Roman" panose="02020603050405020304" pitchFamily="18" charset="0"/>
              </a:rPr>
              <a:t>transpilation</a:t>
            </a:r>
            <a:r>
              <a:rPr lang="en-US" sz="1600" dirty="0">
                <a:latin typeface="Times New Roman" panose="02020603050405020304" pitchFamily="18" charset="0"/>
                <a:ea typeface="+mn-lt"/>
                <a:cs typeface="Times New Roman" panose="02020603050405020304" pitchFamily="18" charset="0"/>
              </a:rPr>
              <a:t>, which significantly improve the development experience.</a:t>
            </a:r>
            <a:endParaRPr lang="en-US"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ea typeface="+mn-lt"/>
                <a:cs typeface="Times New Roman" panose="02020603050405020304" pitchFamily="18" charset="0"/>
              </a:rPr>
              <a:t>• The application fetches weather data from a third-party API. To handle these asynchronous requests, the Axios library was used. Axios is a promise-based HTTP client for the browser and Node.js, and it’s known for its easy-to-use API and ability to handle requests and responses in a more user-friendly way.</a:t>
            </a:r>
            <a:endParaRPr lang="en-US"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ea typeface="+mn-lt"/>
                <a:cs typeface="Times New Roman" panose="02020603050405020304" pitchFamily="18" charset="0"/>
              </a:rPr>
              <a:t>• The application was styled using CSS, with the help of </a:t>
            </a:r>
            <a:r>
              <a:rPr lang="en-US" sz="1600" dirty="0" err="1">
                <a:latin typeface="Times New Roman" panose="02020603050405020304" pitchFamily="18" charset="0"/>
                <a:ea typeface="+mn-lt"/>
                <a:cs typeface="Times New Roman" panose="02020603050405020304" pitchFamily="18" charset="0"/>
              </a:rPr>
              <a:t>Autoprefixer</a:t>
            </a:r>
            <a:r>
              <a:rPr lang="en-US" sz="1600" dirty="0">
                <a:latin typeface="Times New Roman" panose="02020603050405020304" pitchFamily="18" charset="0"/>
                <a:ea typeface="+mn-lt"/>
                <a:cs typeface="Times New Roman" panose="02020603050405020304" pitchFamily="18" charset="0"/>
              </a:rPr>
              <a:t>, a postprocessor for CSS. </a:t>
            </a:r>
            <a:r>
              <a:rPr lang="en-US" sz="1600" dirty="0" err="1">
                <a:latin typeface="Times New Roman" panose="02020603050405020304" pitchFamily="18" charset="0"/>
                <a:ea typeface="+mn-lt"/>
                <a:cs typeface="Times New Roman" panose="02020603050405020304" pitchFamily="18" charset="0"/>
              </a:rPr>
              <a:t>Autoprefixer</a:t>
            </a:r>
            <a:r>
              <a:rPr lang="en-US" sz="1600" dirty="0">
                <a:latin typeface="Times New Roman" panose="02020603050405020304" pitchFamily="18" charset="0"/>
                <a:ea typeface="+mn-lt"/>
                <a:cs typeface="Times New Roman" panose="02020603050405020304" pitchFamily="18" charset="0"/>
              </a:rPr>
              <a:t> was used to ensure that the CSS rules work as expected in different browsers, even if they require vendor prefixes.</a:t>
            </a:r>
            <a:endParaRPr lang="en-US"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ea typeface="+mn-lt"/>
                <a:cs typeface="Times New Roman" panose="02020603050405020304" pitchFamily="18" charset="0"/>
              </a:rPr>
              <a:t>• The application was deployed using GitHub Pages. The deployment process was automated using </a:t>
            </a:r>
            <a:r>
              <a:rPr lang="en-US" sz="1600" dirty="0" err="1">
                <a:latin typeface="Times New Roman" panose="02020603050405020304" pitchFamily="18" charset="0"/>
                <a:ea typeface="+mn-lt"/>
                <a:cs typeface="Times New Roman" panose="02020603050405020304" pitchFamily="18" charset="0"/>
              </a:rPr>
              <a:t>npm</a:t>
            </a:r>
            <a:r>
              <a:rPr lang="en-US" sz="1600" dirty="0">
                <a:latin typeface="Times New Roman" panose="02020603050405020304" pitchFamily="18" charset="0"/>
                <a:ea typeface="+mn-lt"/>
                <a:cs typeface="Times New Roman" panose="02020603050405020304" pitchFamily="18" charset="0"/>
              </a:rPr>
              <a:t> scripts, specifically the ”</a:t>
            </a:r>
            <a:r>
              <a:rPr lang="en-US" sz="1600" dirty="0" err="1">
                <a:latin typeface="Times New Roman" panose="02020603050405020304" pitchFamily="18" charset="0"/>
                <a:ea typeface="+mn-lt"/>
                <a:cs typeface="Times New Roman" panose="02020603050405020304" pitchFamily="18" charset="0"/>
              </a:rPr>
              <a:t>gh</a:t>
            </a:r>
            <a:r>
              <a:rPr lang="en-US" sz="1600" dirty="0">
                <a:latin typeface="Times New Roman" panose="02020603050405020304" pitchFamily="18" charset="0"/>
                <a:ea typeface="+mn-lt"/>
                <a:cs typeface="Times New Roman" panose="02020603050405020304" pitchFamily="18" charset="0"/>
              </a:rPr>
              <a:t>-pages” package, which simplifies the process of deploying to GitHub Pages.</a:t>
            </a:r>
            <a:endParaRPr lang="en-US"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endParaRPr lang="en-US" altLang="en-US" b="1" dirty="0">
              <a:latin typeface="Times New Roman" panose="02020603050405020304" pitchFamily="18" charset="0"/>
              <a:cs typeface="Times New Roman" panose="02020603050405020304" pitchFamily="18" charset="0"/>
            </a:endParaRPr>
          </a:p>
        </p:txBody>
      </p:sp>
      <p:grpSp>
        <p:nvGrpSpPr>
          <p:cNvPr id="17412" name="Group 6">
            <a:extLst>
              <a:ext uri="{FF2B5EF4-FFF2-40B4-BE49-F238E27FC236}">
                <a16:creationId xmlns:a16="http://schemas.microsoft.com/office/drawing/2014/main" id="{4044EB82-5CF5-46AC-A33A-71CCC060B5B3}"/>
              </a:ext>
            </a:extLst>
          </p:cNvPr>
          <p:cNvGrpSpPr>
            <a:grpSpLocks/>
          </p:cNvGrpSpPr>
          <p:nvPr/>
        </p:nvGrpSpPr>
        <p:grpSpPr bwMode="auto">
          <a:xfrm>
            <a:off x="0" y="76200"/>
            <a:ext cx="12192000" cy="912431"/>
            <a:chOff x="0" y="76200"/>
            <a:chExt cx="9144006" cy="747873"/>
          </a:xfrm>
        </p:grpSpPr>
        <p:sp>
          <p:nvSpPr>
            <p:cNvPr id="17413" name="Rectangle 2">
              <a:extLst>
                <a:ext uri="{FF2B5EF4-FFF2-40B4-BE49-F238E27FC236}">
                  <a16:creationId xmlns:a16="http://schemas.microsoft.com/office/drawing/2014/main" id="{C1EE07B5-067F-447C-BDF1-3FC6DF7F07EB}"/>
                </a:ext>
              </a:extLst>
            </p:cNvPr>
            <p:cNvSpPr>
              <a:spLocks noChangeArrowheads="1"/>
            </p:cNvSpPr>
            <p:nvPr/>
          </p:nvSpPr>
          <p:spPr bwMode="auto">
            <a:xfrm>
              <a:off x="0" y="152406"/>
              <a:ext cx="9144006" cy="381028"/>
            </a:xfrm>
            <a:prstGeom prst="rect">
              <a:avLst/>
            </a:prstGeom>
            <a:solidFill>
              <a:srgbClr val="FF0000"/>
            </a:solidFill>
            <a:ln w="9525">
              <a:solidFill>
                <a:srgbClr val="FF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2000" b="1">
                  <a:solidFill>
                    <a:schemeClr val="bg1"/>
                  </a:solidFill>
                </a:rPr>
                <a:t>Bhujbal Knowledge City</a:t>
              </a:r>
              <a:endParaRPr lang="en-US" altLang="en-US" sz="2000">
                <a:solidFill>
                  <a:schemeClr val="bg1"/>
                </a:solidFill>
              </a:endParaRPr>
            </a:p>
          </p:txBody>
        </p:sp>
        <p:pic>
          <p:nvPicPr>
            <p:cNvPr id="10" name="Picture 1">
              <a:extLst>
                <a:ext uri="{FF2B5EF4-FFF2-40B4-BE49-F238E27FC236}">
                  <a16:creationId xmlns:a16="http://schemas.microsoft.com/office/drawing/2014/main" id="{ABE0B8FA-F17C-407E-8F0E-4B165EE964C9}"/>
                </a:ext>
              </a:extLst>
            </p:cNvPr>
            <p:cNvPicPr>
              <a:picLocks noChangeAspect="1" noChangeArrowheads="1"/>
            </p:cNvPicPr>
            <p:nvPr/>
          </p:nvPicPr>
          <p:blipFill>
            <a:blip r:embed="rId3"/>
            <a:srcRect/>
            <a:stretch/>
          </p:blipFill>
          <p:spPr bwMode="auto">
            <a:xfrm>
              <a:off x="578644" y="76200"/>
              <a:ext cx="802482" cy="533489"/>
            </a:xfrm>
            <a:prstGeom prst="rect">
              <a:avLst/>
            </a:prstGeom>
            <a:ln>
              <a:noFill/>
            </a:ln>
            <a:effectLst>
              <a:outerShdw blurRad="292100" dist="139700" dir="2700000" algn="tl" rotWithShape="0">
                <a:srgbClr val="333333">
                  <a:alpha val="65000"/>
                </a:srgbClr>
              </a:outerShdw>
            </a:effectLst>
          </p:spPr>
        </p:pic>
        <p:sp>
          <p:nvSpPr>
            <p:cNvPr id="17415" name="Rectangle 4">
              <a:extLst>
                <a:ext uri="{FF2B5EF4-FFF2-40B4-BE49-F238E27FC236}">
                  <a16:creationId xmlns:a16="http://schemas.microsoft.com/office/drawing/2014/main" id="{DF430D5E-5C0B-4800-A115-35D91AD180E1}"/>
                </a:ext>
              </a:extLst>
            </p:cNvPr>
            <p:cNvSpPr>
              <a:spLocks noChangeArrowheads="1"/>
            </p:cNvSpPr>
            <p:nvPr/>
          </p:nvSpPr>
          <p:spPr bwMode="auto">
            <a:xfrm>
              <a:off x="6324604" y="546578"/>
              <a:ext cx="2819402" cy="2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1600">
                  <a:latin typeface="Arial" panose="020B0604020202020204" pitchFamily="34" charset="0"/>
                  <a:ea typeface="Times New Roman" panose="02020603050405020304" pitchFamily="18" charset="0"/>
                  <a:cs typeface="Arial" panose="020B0604020202020204" pitchFamily="34" charset="0"/>
                </a:rPr>
                <a:t>MET’s Institute of Technology</a:t>
              </a:r>
            </a:p>
          </p:txBody>
        </p:sp>
      </p:grpSp>
    </p:spTree>
    <p:extLst>
      <p:ext uri="{BB962C8B-B14F-4D97-AF65-F5344CB8AC3E}">
        <p14:creationId xmlns:p14="http://schemas.microsoft.com/office/powerpoint/2010/main" val="3114412896"/>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64977786-902F-4511-9288-3846FCCC9062}" vid="{B346D15E-5FB2-4C91-BF68-6FE7E2590F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11</TotalTime>
  <Words>2777</Words>
  <Application>Microsoft Office PowerPoint</Application>
  <PresentationFormat>Widescreen</PresentationFormat>
  <Paragraphs>192</Paragraphs>
  <Slides>16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Arial,Sans-Serif</vt:lpstr>
      <vt:lpstr>Calibri</vt:lpstr>
      <vt:lpstr>Calibri Light</vt:lpstr>
      <vt:lpstr>Sylfaen</vt:lpstr>
      <vt:lpstr>Times New Roman</vt:lpstr>
      <vt:lpstr>Theme1</vt:lpstr>
      <vt:lpstr>     Weather Forecasting App </vt:lpstr>
      <vt:lpstr>Contents</vt:lpstr>
      <vt:lpstr>Abstract </vt:lpstr>
      <vt:lpstr>Introduction</vt:lpstr>
      <vt:lpstr>Literature Survey</vt:lpstr>
      <vt:lpstr>Proposed System Architecture</vt:lpstr>
      <vt:lpstr>Proposed System Architecture</vt:lpstr>
      <vt:lpstr>Proposed Methodology</vt:lpstr>
      <vt:lpstr>Implementation Details:</vt:lpstr>
      <vt:lpstr>PowerPoint Presentation</vt:lpstr>
      <vt:lpstr>Advantages and Disadvantages</vt:lpstr>
      <vt:lpstr>Disadvantages:  </vt:lpstr>
      <vt:lpstr>PowerPoint Presentation</vt:lpstr>
      <vt:lpstr>PowerPoint Presentation</vt:lpstr>
      <vt:lpstr>Conclusion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nileshB</dc:creator>
  <cp:lastModifiedBy>Sourav Mahajan</cp:lastModifiedBy>
  <cp:revision>361</cp:revision>
  <dcterms:created xsi:type="dcterms:W3CDTF">2011-08-02T05:56:24Z</dcterms:created>
  <dcterms:modified xsi:type="dcterms:W3CDTF">2024-05-27T18:49:11Z</dcterms:modified>
</cp:coreProperties>
</file>