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2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45660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1"/>
            <a:ext cx="2945660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8900" y="742950"/>
            <a:ext cx="6619875" cy="37242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60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60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88900" y="742950"/>
            <a:ext cx="6619875" cy="37242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:notes"/>
          <p:cNvSpPr txBox="1"/>
          <p:nvPr>
            <p:ph idx="12" type="sldNum"/>
          </p:nvPr>
        </p:nvSpPr>
        <p:spPr>
          <a:xfrm>
            <a:off x="3850443" y="9428584"/>
            <a:ext cx="2945660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NL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bf06ebe8_0_42:notes"/>
          <p:cNvSpPr txBox="1"/>
          <p:nvPr>
            <p:ph idx="1" type="body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ebf06ebe8_0_42:notes"/>
          <p:cNvSpPr/>
          <p:nvPr>
            <p:ph idx="2" type="sldImg"/>
          </p:nvPr>
        </p:nvSpPr>
        <p:spPr>
          <a:xfrm>
            <a:off x="88900" y="742950"/>
            <a:ext cx="66198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ebf06ebe8_0_64:notes"/>
          <p:cNvSpPr/>
          <p:nvPr>
            <p:ph idx="2" type="sldImg"/>
          </p:nvPr>
        </p:nvSpPr>
        <p:spPr>
          <a:xfrm>
            <a:off x="88900" y="742950"/>
            <a:ext cx="66198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ebf06ebe8_0_64:notes"/>
          <p:cNvSpPr txBox="1"/>
          <p:nvPr>
            <p:ph idx="1" type="body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ebf06ebe8_0_64:notes"/>
          <p:cNvSpPr txBox="1"/>
          <p:nvPr>
            <p:ph idx="12" type="sldNum"/>
          </p:nvPr>
        </p:nvSpPr>
        <p:spPr>
          <a:xfrm>
            <a:off x="3850443" y="9428584"/>
            <a:ext cx="2945700" cy="4962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ebf06ebe8_1_4:notes"/>
          <p:cNvSpPr/>
          <p:nvPr>
            <p:ph idx="2" type="sldImg"/>
          </p:nvPr>
        </p:nvSpPr>
        <p:spPr>
          <a:xfrm>
            <a:off x="88900" y="742950"/>
            <a:ext cx="66198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ebf06ebe8_1_4:notes"/>
          <p:cNvSpPr txBox="1"/>
          <p:nvPr>
            <p:ph idx="1" type="body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ebf06ebe8_1_4:notes"/>
          <p:cNvSpPr txBox="1"/>
          <p:nvPr>
            <p:ph idx="12" type="sldNum"/>
          </p:nvPr>
        </p:nvSpPr>
        <p:spPr>
          <a:xfrm>
            <a:off x="3850443" y="9428584"/>
            <a:ext cx="2945700" cy="4962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ec19ac485_0_6:notes"/>
          <p:cNvSpPr/>
          <p:nvPr>
            <p:ph idx="2" type="sldImg"/>
          </p:nvPr>
        </p:nvSpPr>
        <p:spPr>
          <a:xfrm>
            <a:off x="88900" y="742950"/>
            <a:ext cx="66198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ec19ac485_0_6:notes"/>
          <p:cNvSpPr txBox="1"/>
          <p:nvPr>
            <p:ph idx="1" type="body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ec19ac485_0_6:notes"/>
          <p:cNvSpPr txBox="1"/>
          <p:nvPr>
            <p:ph idx="12" type="sldNum"/>
          </p:nvPr>
        </p:nvSpPr>
        <p:spPr>
          <a:xfrm>
            <a:off x="3850443" y="9428584"/>
            <a:ext cx="2945700" cy="4962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ec19ac485_0_23:notes"/>
          <p:cNvSpPr/>
          <p:nvPr>
            <p:ph idx="2" type="sldImg"/>
          </p:nvPr>
        </p:nvSpPr>
        <p:spPr>
          <a:xfrm>
            <a:off x="88900" y="742950"/>
            <a:ext cx="66198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ec19ac485_0_23:notes"/>
          <p:cNvSpPr txBox="1"/>
          <p:nvPr>
            <p:ph idx="1" type="body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ec19ac485_0_23:notes"/>
          <p:cNvSpPr txBox="1"/>
          <p:nvPr>
            <p:ph idx="12" type="sldNum"/>
          </p:nvPr>
        </p:nvSpPr>
        <p:spPr>
          <a:xfrm>
            <a:off x="3850443" y="9428584"/>
            <a:ext cx="2945700" cy="4962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ec19ac485_0_43:notes"/>
          <p:cNvSpPr/>
          <p:nvPr>
            <p:ph idx="2" type="sldImg"/>
          </p:nvPr>
        </p:nvSpPr>
        <p:spPr>
          <a:xfrm>
            <a:off x="88900" y="742950"/>
            <a:ext cx="66198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ec19ac485_0_43:notes"/>
          <p:cNvSpPr txBox="1"/>
          <p:nvPr>
            <p:ph idx="1" type="body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ec19ac485_0_43:notes"/>
          <p:cNvSpPr txBox="1"/>
          <p:nvPr>
            <p:ph idx="12" type="sldNum"/>
          </p:nvPr>
        </p:nvSpPr>
        <p:spPr>
          <a:xfrm>
            <a:off x="3850443" y="9428584"/>
            <a:ext cx="2945700" cy="4962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:notes"/>
          <p:cNvSpPr/>
          <p:nvPr>
            <p:ph idx="2" type="sldImg"/>
          </p:nvPr>
        </p:nvSpPr>
        <p:spPr>
          <a:xfrm>
            <a:off x="88900" y="742950"/>
            <a:ext cx="6619875" cy="37242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ec19ac485_2_2:notes"/>
          <p:cNvSpPr/>
          <p:nvPr>
            <p:ph idx="2" type="sldImg"/>
          </p:nvPr>
        </p:nvSpPr>
        <p:spPr>
          <a:xfrm>
            <a:off x="88900" y="742950"/>
            <a:ext cx="66198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ec19ac485_2_2:notes"/>
          <p:cNvSpPr txBox="1"/>
          <p:nvPr>
            <p:ph idx="1" type="body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ec19ac485_2_2:notes"/>
          <p:cNvSpPr txBox="1"/>
          <p:nvPr>
            <p:ph idx="12" type="sldNum"/>
          </p:nvPr>
        </p:nvSpPr>
        <p:spPr>
          <a:xfrm>
            <a:off x="3850443" y="9428584"/>
            <a:ext cx="2945700" cy="4962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ec19ac485_0_34:notes"/>
          <p:cNvSpPr/>
          <p:nvPr>
            <p:ph idx="2" type="sldImg"/>
          </p:nvPr>
        </p:nvSpPr>
        <p:spPr>
          <a:xfrm>
            <a:off x="88900" y="742950"/>
            <a:ext cx="66198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ec19ac485_0_34:notes"/>
          <p:cNvSpPr txBox="1"/>
          <p:nvPr>
            <p:ph idx="1" type="body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3ec19ac485_0_34:notes"/>
          <p:cNvSpPr txBox="1"/>
          <p:nvPr>
            <p:ph idx="12" type="sldNum"/>
          </p:nvPr>
        </p:nvSpPr>
        <p:spPr>
          <a:xfrm>
            <a:off x="3850443" y="9428584"/>
            <a:ext cx="2945700" cy="4962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ec19ac485_2_10:notes"/>
          <p:cNvSpPr/>
          <p:nvPr>
            <p:ph idx="2" type="sldImg"/>
          </p:nvPr>
        </p:nvSpPr>
        <p:spPr>
          <a:xfrm>
            <a:off x="88900" y="742950"/>
            <a:ext cx="66198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ec19ac485_2_10:notes"/>
          <p:cNvSpPr txBox="1"/>
          <p:nvPr>
            <p:ph idx="1" type="body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3ec19ac485_2_10:notes"/>
          <p:cNvSpPr txBox="1"/>
          <p:nvPr>
            <p:ph idx="12" type="sldNum"/>
          </p:nvPr>
        </p:nvSpPr>
        <p:spPr>
          <a:xfrm>
            <a:off x="3850443" y="9428584"/>
            <a:ext cx="2945700" cy="4962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ec19ac485_1_0:notes"/>
          <p:cNvSpPr/>
          <p:nvPr>
            <p:ph idx="2" type="sldImg"/>
          </p:nvPr>
        </p:nvSpPr>
        <p:spPr>
          <a:xfrm>
            <a:off x="88900" y="742950"/>
            <a:ext cx="66198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ec19ac485_1_0:notes"/>
          <p:cNvSpPr txBox="1"/>
          <p:nvPr>
            <p:ph idx="1" type="body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3ec19ac485_1_0:notes"/>
          <p:cNvSpPr txBox="1"/>
          <p:nvPr>
            <p:ph idx="12" type="sldNum"/>
          </p:nvPr>
        </p:nvSpPr>
        <p:spPr>
          <a:xfrm>
            <a:off x="3850443" y="9428584"/>
            <a:ext cx="2945700" cy="4962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ec19ac485_1_17:notes"/>
          <p:cNvSpPr txBox="1"/>
          <p:nvPr>
            <p:ph idx="1" type="body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3ec19ac485_1_17:notes"/>
          <p:cNvSpPr/>
          <p:nvPr>
            <p:ph idx="2" type="sldImg"/>
          </p:nvPr>
        </p:nvSpPr>
        <p:spPr>
          <a:xfrm>
            <a:off x="88900" y="742950"/>
            <a:ext cx="66198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:notes"/>
          <p:cNvSpPr/>
          <p:nvPr>
            <p:ph idx="2" type="sldImg"/>
          </p:nvPr>
        </p:nvSpPr>
        <p:spPr>
          <a:xfrm>
            <a:off x="88900" y="742950"/>
            <a:ext cx="6619875" cy="37242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ec19ac485_2_20:notes"/>
          <p:cNvSpPr/>
          <p:nvPr>
            <p:ph idx="2" type="sldImg"/>
          </p:nvPr>
        </p:nvSpPr>
        <p:spPr>
          <a:xfrm>
            <a:off x="88900" y="742950"/>
            <a:ext cx="66198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ec19ac485_2_20:notes"/>
          <p:cNvSpPr txBox="1"/>
          <p:nvPr>
            <p:ph idx="1" type="body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3ec19ac485_2_20:notes"/>
          <p:cNvSpPr txBox="1"/>
          <p:nvPr>
            <p:ph idx="12" type="sldNum"/>
          </p:nvPr>
        </p:nvSpPr>
        <p:spPr>
          <a:xfrm>
            <a:off x="3850443" y="9428584"/>
            <a:ext cx="2945700" cy="4962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ec19ac485_2_28:notes"/>
          <p:cNvSpPr/>
          <p:nvPr>
            <p:ph idx="2" type="sldImg"/>
          </p:nvPr>
        </p:nvSpPr>
        <p:spPr>
          <a:xfrm>
            <a:off x="88900" y="742950"/>
            <a:ext cx="66198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ec19ac485_2_28:notes"/>
          <p:cNvSpPr txBox="1"/>
          <p:nvPr>
            <p:ph idx="1" type="body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3ec19ac485_2_28:notes"/>
          <p:cNvSpPr txBox="1"/>
          <p:nvPr>
            <p:ph idx="12" type="sldNum"/>
          </p:nvPr>
        </p:nvSpPr>
        <p:spPr>
          <a:xfrm>
            <a:off x="3850443" y="9428584"/>
            <a:ext cx="2945700" cy="4962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ec19ac485_0_55:notes"/>
          <p:cNvSpPr txBox="1"/>
          <p:nvPr>
            <p:ph idx="1" type="body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ec19ac485_0_55:notes"/>
          <p:cNvSpPr/>
          <p:nvPr>
            <p:ph idx="2" type="sldImg"/>
          </p:nvPr>
        </p:nvSpPr>
        <p:spPr>
          <a:xfrm>
            <a:off x="88900" y="742950"/>
            <a:ext cx="66198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ec19ac485_0_62:notes"/>
          <p:cNvSpPr txBox="1"/>
          <p:nvPr>
            <p:ph idx="1" type="body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3ec19ac485_0_62:notes"/>
          <p:cNvSpPr/>
          <p:nvPr>
            <p:ph idx="2" type="sldImg"/>
          </p:nvPr>
        </p:nvSpPr>
        <p:spPr>
          <a:xfrm>
            <a:off x="88900" y="742950"/>
            <a:ext cx="66198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ec19ac485_2_37:notes"/>
          <p:cNvSpPr/>
          <p:nvPr>
            <p:ph idx="2" type="sldImg"/>
          </p:nvPr>
        </p:nvSpPr>
        <p:spPr>
          <a:xfrm>
            <a:off x="88900" y="742950"/>
            <a:ext cx="66198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ec19ac485_2_37:notes"/>
          <p:cNvSpPr txBox="1"/>
          <p:nvPr>
            <p:ph idx="1" type="body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3ec19ac485_2_37:notes"/>
          <p:cNvSpPr txBox="1"/>
          <p:nvPr>
            <p:ph idx="12" type="sldNum"/>
          </p:nvPr>
        </p:nvSpPr>
        <p:spPr>
          <a:xfrm>
            <a:off x="3850443" y="9428584"/>
            <a:ext cx="2945700" cy="4962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ec19ac485_2_46:notes"/>
          <p:cNvSpPr/>
          <p:nvPr>
            <p:ph idx="2" type="sldImg"/>
          </p:nvPr>
        </p:nvSpPr>
        <p:spPr>
          <a:xfrm>
            <a:off x="88900" y="742950"/>
            <a:ext cx="66198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ec19ac485_2_46:notes"/>
          <p:cNvSpPr txBox="1"/>
          <p:nvPr>
            <p:ph idx="1" type="body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3ec19ac485_2_46:notes"/>
          <p:cNvSpPr txBox="1"/>
          <p:nvPr>
            <p:ph idx="12" type="sldNum"/>
          </p:nvPr>
        </p:nvSpPr>
        <p:spPr>
          <a:xfrm>
            <a:off x="3850443" y="9428584"/>
            <a:ext cx="2945700" cy="4962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ec19ac485_1_24:notes"/>
          <p:cNvSpPr txBox="1"/>
          <p:nvPr>
            <p:ph idx="1" type="body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3ec19ac485_1_24:notes"/>
          <p:cNvSpPr/>
          <p:nvPr>
            <p:ph idx="2" type="sldImg"/>
          </p:nvPr>
        </p:nvSpPr>
        <p:spPr>
          <a:xfrm>
            <a:off x="88900" y="742950"/>
            <a:ext cx="66198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ec19ac485_1_31:notes"/>
          <p:cNvSpPr txBox="1"/>
          <p:nvPr>
            <p:ph idx="1" type="body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3ec19ac485_1_31:notes"/>
          <p:cNvSpPr/>
          <p:nvPr>
            <p:ph idx="2" type="sldImg"/>
          </p:nvPr>
        </p:nvSpPr>
        <p:spPr>
          <a:xfrm>
            <a:off x="88900" y="742950"/>
            <a:ext cx="66198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88900" y="742950"/>
            <a:ext cx="6619875" cy="37242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:notes"/>
          <p:cNvSpPr/>
          <p:nvPr>
            <p:ph idx="2" type="sldImg"/>
          </p:nvPr>
        </p:nvSpPr>
        <p:spPr>
          <a:xfrm>
            <a:off x="88900" y="742950"/>
            <a:ext cx="6619875" cy="37242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ec19ac485_3_7:notes"/>
          <p:cNvSpPr/>
          <p:nvPr>
            <p:ph idx="2" type="sldImg"/>
          </p:nvPr>
        </p:nvSpPr>
        <p:spPr>
          <a:xfrm>
            <a:off x="88900" y="742950"/>
            <a:ext cx="66198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ec19ac485_3_7:notes"/>
          <p:cNvSpPr txBox="1"/>
          <p:nvPr>
            <p:ph idx="1" type="body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3ec19ac485_3_7:notes"/>
          <p:cNvSpPr txBox="1"/>
          <p:nvPr>
            <p:ph idx="12" type="sldNum"/>
          </p:nvPr>
        </p:nvSpPr>
        <p:spPr>
          <a:xfrm>
            <a:off x="3850443" y="9428584"/>
            <a:ext cx="2945700" cy="4962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ec19ac485_3_20:notes"/>
          <p:cNvSpPr/>
          <p:nvPr>
            <p:ph idx="2" type="sldImg"/>
          </p:nvPr>
        </p:nvSpPr>
        <p:spPr>
          <a:xfrm>
            <a:off x="88900" y="742950"/>
            <a:ext cx="66198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ec19ac485_3_20:notes"/>
          <p:cNvSpPr txBox="1"/>
          <p:nvPr>
            <p:ph idx="1" type="body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3ec19ac485_3_20:notes"/>
          <p:cNvSpPr txBox="1"/>
          <p:nvPr>
            <p:ph idx="12" type="sldNum"/>
          </p:nvPr>
        </p:nvSpPr>
        <p:spPr>
          <a:xfrm>
            <a:off x="3850443" y="9428584"/>
            <a:ext cx="2945700" cy="4962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6:notes"/>
          <p:cNvSpPr/>
          <p:nvPr>
            <p:ph idx="2" type="sldImg"/>
          </p:nvPr>
        </p:nvSpPr>
        <p:spPr>
          <a:xfrm>
            <a:off x="88900" y="742950"/>
            <a:ext cx="6619875" cy="37242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ebf06ebe8_0_2:notes"/>
          <p:cNvSpPr/>
          <p:nvPr>
            <p:ph idx="2" type="sldImg"/>
          </p:nvPr>
        </p:nvSpPr>
        <p:spPr>
          <a:xfrm>
            <a:off x="88900" y="742950"/>
            <a:ext cx="66198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ebf06ebe8_0_2:notes"/>
          <p:cNvSpPr txBox="1"/>
          <p:nvPr>
            <p:ph idx="1" type="body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3ebf06ebe8_0_2:notes"/>
          <p:cNvSpPr txBox="1"/>
          <p:nvPr>
            <p:ph idx="12" type="sldNum"/>
          </p:nvPr>
        </p:nvSpPr>
        <p:spPr>
          <a:xfrm>
            <a:off x="3850443" y="9428584"/>
            <a:ext cx="2945700" cy="4962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ebf06ebe8_0_10:notes"/>
          <p:cNvSpPr/>
          <p:nvPr>
            <p:ph idx="2" type="sldImg"/>
          </p:nvPr>
        </p:nvSpPr>
        <p:spPr>
          <a:xfrm>
            <a:off x="88900" y="742950"/>
            <a:ext cx="66198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ebf06ebe8_0_10:notes"/>
          <p:cNvSpPr txBox="1"/>
          <p:nvPr>
            <p:ph idx="1" type="body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3ebf06ebe8_0_10:notes"/>
          <p:cNvSpPr txBox="1"/>
          <p:nvPr>
            <p:ph idx="12" type="sldNum"/>
          </p:nvPr>
        </p:nvSpPr>
        <p:spPr>
          <a:xfrm>
            <a:off x="3850443" y="9428584"/>
            <a:ext cx="2945700" cy="4962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ec19ac485_1_8:notes"/>
          <p:cNvSpPr/>
          <p:nvPr>
            <p:ph idx="2" type="sldImg"/>
          </p:nvPr>
        </p:nvSpPr>
        <p:spPr>
          <a:xfrm>
            <a:off x="88900" y="742950"/>
            <a:ext cx="66198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ec19ac485_1_8:notes"/>
          <p:cNvSpPr txBox="1"/>
          <p:nvPr>
            <p:ph idx="1" type="body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ec19ac485_1_8:notes"/>
          <p:cNvSpPr txBox="1"/>
          <p:nvPr>
            <p:ph idx="12" type="sldNum"/>
          </p:nvPr>
        </p:nvSpPr>
        <p:spPr>
          <a:xfrm>
            <a:off x="3850443" y="9428584"/>
            <a:ext cx="2945700" cy="4962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ebf06ebe8_0_18:notes"/>
          <p:cNvSpPr/>
          <p:nvPr>
            <p:ph idx="2" type="sldImg"/>
          </p:nvPr>
        </p:nvSpPr>
        <p:spPr>
          <a:xfrm>
            <a:off x="88900" y="742950"/>
            <a:ext cx="66198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ebf06ebe8_0_18:notes"/>
          <p:cNvSpPr txBox="1"/>
          <p:nvPr>
            <p:ph idx="1" type="body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ebf06ebe8_0_18:notes"/>
          <p:cNvSpPr txBox="1"/>
          <p:nvPr>
            <p:ph idx="12" type="sldNum"/>
          </p:nvPr>
        </p:nvSpPr>
        <p:spPr>
          <a:xfrm>
            <a:off x="3850443" y="9428584"/>
            <a:ext cx="2945700" cy="4962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ebf06ebe8_0_26:notes"/>
          <p:cNvSpPr/>
          <p:nvPr>
            <p:ph idx="2" type="sldImg"/>
          </p:nvPr>
        </p:nvSpPr>
        <p:spPr>
          <a:xfrm>
            <a:off x="88900" y="742950"/>
            <a:ext cx="66198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ebf06ebe8_0_26:notes"/>
          <p:cNvSpPr txBox="1"/>
          <p:nvPr>
            <p:ph idx="1" type="body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ebf06ebe8_0_26:notes"/>
          <p:cNvSpPr txBox="1"/>
          <p:nvPr>
            <p:ph idx="12" type="sldNum"/>
          </p:nvPr>
        </p:nvSpPr>
        <p:spPr>
          <a:xfrm>
            <a:off x="3850443" y="9428584"/>
            <a:ext cx="2945700" cy="4962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ebf06ebe8_0_34:notes"/>
          <p:cNvSpPr/>
          <p:nvPr>
            <p:ph idx="2" type="sldImg"/>
          </p:nvPr>
        </p:nvSpPr>
        <p:spPr>
          <a:xfrm>
            <a:off x="88900" y="742950"/>
            <a:ext cx="6619800" cy="3724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ebf06ebe8_0_34:notes"/>
          <p:cNvSpPr txBox="1"/>
          <p:nvPr>
            <p:ph idx="1" type="body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</p:spPr>
        <p:txBody>
          <a:bodyPr anchorCtr="0" anchor="t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ebf06ebe8_0_34:notes"/>
          <p:cNvSpPr txBox="1"/>
          <p:nvPr>
            <p:ph idx="12" type="sldNum"/>
          </p:nvPr>
        </p:nvSpPr>
        <p:spPr>
          <a:xfrm>
            <a:off x="3850443" y="9428584"/>
            <a:ext cx="2945700" cy="496200"/>
          </a:xfrm>
          <a:prstGeom prst="rect">
            <a:avLst/>
          </a:prstGeom>
        </p:spPr>
        <p:txBody>
          <a:bodyPr anchorCtr="0" anchor="b" bIns="47775" lIns="95550" spcFirstLastPara="1" rIns="95550" wrap="square" tIns="477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  <a:defRPr b="0" i="0" sz="4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916800" y="6264001"/>
            <a:ext cx="14393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23265" l="0" r="0" t="18233"/>
          <a:stretch/>
        </p:blipFill>
        <p:spPr>
          <a:xfrm>
            <a:off x="9040018" y="6246039"/>
            <a:ext cx="2031364" cy="35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>
  <p:cSld name="Titel en 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09600" y="22757"/>
            <a:ext cx="10972800" cy="7630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  <a:defRPr b="0" i="0" sz="4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09600" y="1114426"/>
            <a:ext cx="10972800" cy="5131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198634" y="6544800"/>
            <a:ext cx="1293845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- p.</a:t>
            </a: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609600" y="6544800"/>
            <a:ext cx="552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23265" l="0" r="0" t="18233"/>
          <a:stretch/>
        </p:blipFill>
        <p:spPr>
          <a:xfrm>
            <a:off x="10055701" y="6424725"/>
            <a:ext cx="2031364" cy="35604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/>
          <p:nvPr/>
        </p:nvSpPr>
        <p:spPr>
          <a:xfrm>
            <a:off x="771932" y="785286"/>
            <a:ext cx="10619209" cy="0"/>
          </a:xfrm>
          <a:custGeom>
            <a:pathLst>
              <a:path extrusionOk="0" h="120000"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titeldia">
  <p:cSld name="Sutiteldia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6198634" y="6544800"/>
            <a:ext cx="1293845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- p.</a:t>
            </a: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2533652" y="1843093"/>
            <a:ext cx="9658369" cy="14935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Verdana"/>
              <a:buNone/>
              <a:defRPr b="0" i="0" sz="5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2533652" y="3871920"/>
            <a:ext cx="9620249" cy="170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23265" l="0" r="0" t="18233"/>
          <a:stretch/>
        </p:blipFill>
        <p:spPr>
          <a:xfrm>
            <a:off x="10055701" y="6424725"/>
            <a:ext cx="2031364" cy="35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twee object">
  <p:cSld name="Titel en twee 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451600" y="1114970"/>
            <a:ext cx="5130800" cy="5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09600" y="1114425"/>
            <a:ext cx="5130800" cy="5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609600" y="22757"/>
            <a:ext cx="10972800" cy="7630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  <a:defRPr b="0" i="0" sz="4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198634" y="6544800"/>
            <a:ext cx="1293845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- p.</a:t>
            </a: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39" name="Google Shape;39;p5"/>
          <p:cNvSpPr txBox="1"/>
          <p:nvPr>
            <p:ph idx="3" type="body"/>
          </p:nvPr>
        </p:nvSpPr>
        <p:spPr>
          <a:xfrm>
            <a:off x="609600" y="6544800"/>
            <a:ext cx="552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23265" l="0" r="0" t="18233"/>
          <a:stretch/>
        </p:blipFill>
        <p:spPr>
          <a:xfrm>
            <a:off x="10055701" y="6424725"/>
            <a:ext cx="2031364" cy="35604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/>
          <p:nvPr/>
        </p:nvSpPr>
        <p:spPr>
          <a:xfrm>
            <a:off x="771932" y="785286"/>
            <a:ext cx="10619209" cy="0"/>
          </a:xfrm>
          <a:custGeom>
            <a:pathLst>
              <a:path extrusionOk="0" h="120000"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code">
  <p:cSld name="Titel en cod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09600" y="22757"/>
            <a:ext cx="10972800" cy="7630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  <a:defRPr b="0" i="0" sz="4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6198634" y="6544800"/>
            <a:ext cx="1293845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- p.</a:t>
            </a: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609600" y="1114426"/>
            <a:ext cx="10972800" cy="513134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108000" lIns="180000" spcFirstLastPara="1" rIns="180000" wrap="square" tIns="1080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09600" y="6544800"/>
            <a:ext cx="552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3">
            <a:alphaModFix/>
          </a:blip>
          <a:srcRect b="23265" l="0" r="0" t="18233"/>
          <a:stretch/>
        </p:blipFill>
        <p:spPr>
          <a:xfrm>
            <a:off x="10055701" y="6424725"/>
            <a:ext cx="2031364" cy="35604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/>
          <p:nvPr/>
        </p:nvSpPr>
        <p:spPr>
          <a:xfrm>
            <a:off x="771932" y="785286"/>
            <a:ext cx="10619209" cy="0"/>
          </a:xfrm>
          <a:custGeom>
            <a:pathLst>
              <a:path extrusionOk="0" h="120000" w="11747500">
                <a:moveTo>
                  <a:pt x="0" y="0"/>
                </a:moveTo>
                <a:lnTo>
                  <a:pt x="11747500" y="0"/>
                </a:lnTo>
              </a:path>
            </a:pathLst>
          </a:cu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135067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  <a:defRPr b="0" i="0" sz="4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2751768"/>
            <a:ext cx="10972800" cy="319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198634" y="6544800"/>
            <a:ext cx="1293845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- p.</a:t>
            </a: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ocs.microsoft.com/en-us/aspnet/mvc/overview/older-versions-1/unit-testing/creating-unit-tests-for-asp-net-mvc-applications-cs" TargetMode="External"/><Relationship Id="rId4" Type="http://schemas.openxmlformats.org/officeDocument/2006/relationships/hyperlink" Target="https://www.codeproject.com/Tips/609259/Unit-Testing-Interfaces-in-NET" TargetMode="External"/><Relationship Id="rId5" Type="http://schemas.openxmlformats.org/officeDocument/2006/relationships/hyperlink" Target="https://www.codeproject.com/Articles/9715/How-to-Test-Private-and-Protected-methods-in-NET" TargetMode="External"/><Relationship Id="rId6" Type="http://schemas.openxmlformats.org/officeDocument/2006/relationships/hyperlink" Target="https://stackoverflow.com/questions/51631254/c-sharp-how-do-i-invoke-a-private-overloaded-method-using-system-reflection-when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spin.atomicobject.com/2017/08/07/intro-mocking-moq/" TargetMode="External"/><Relationship Id="rId4" Type="http://schemas.openxmlformats.org/officeDocument/2006/relationships/hyperlink" Target="https://info.obsglobal.com/blog/2014/03/effective-unit-testing-part-2-dependency-injection" TargetMode="External"/><Relationship Id="rId5" Type="http://schemas.openxmlformats.org/officeDocument/2006/relationships/hyperlink" Target="https://info.obsglobal.com/blog/2014/03/effective-unit-testing-part-2-dependency-injection" TargetMode="External"/><Relationship Id="rId6" Type="http://schemas.openxmlformats.org/officeDocument/2006/relationships/hyperlink" Target="https://codethug.com/2015/03/20/mocking-dbset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stackoverflow.com/questions/61400/what-makes-a-good-unit-test" TargetMode="External"/><Relationship Id="rId4" Type="http://schemas.openxmlformats.org/officeDocument/2006/relationships/hyperlink" Target="https://stackoverflow.com/questions/130794/what-is-dependency-injection" TargetMode="External"/><Relationship Id="rId5" Type="http://schemas.openxmlformats.org/officeDocument/2006/relationships/hyperlink" Target="https://stackoverflow.com/questions/8818207/how-should-one-unit-test-a-net-mvc-controller" TargetMode="External"/><Relationship Id="rId6" Type="http://schemas.openxmlformats.org/officeDocument/2006/relationships/hyperlink" Target="https://stackoverflow.com/questions/933613/how-do-i-use-assert-to-verify-that-an-exception-has-been-thrown" TargetMode="External"/><Relationship Id="rId7" Type="http://schemas.openxmlformats.org/officeDocument/2006/relationships/hyperlink" Target="http://www.blackwasp.co.uk/ReflectionInvokeOverload.aspx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</a:pPr>
            <a:r>
              <a:rPr lang="nl-NL"/>
              <a:t>Unit Testing &amp; Dependency Injection &amp; Reflection</a:t>
            </a:r>
            <a:endParaRPr/>
          </a:p>
        </p:txBody>
      </p:sp>
      <p:sp>
        <p:nvSpPr>
          <p:cNvPr id="56" name="Google Shape;56;p7"/>
          <p:cNvSpPr txBox="1"/>
          <p:nvPr>
            <p:ph idx="1" type="subTitle"/>
          </p:nvPr>
        </p:nvSpPr>
        <p:spPr>
          <a:xfrm>
            <a:off x="2211600" y="3886200"/>
            <a:ext cx="7770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nl-NL" sz="2400"/>
              <a:t>ISB204A-02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nl-NL" sz="2400"/>
              <a:t>Sander Forrer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nl-NL" sz="2400"/>
              <a:t>Christophe Dumont</a:t>
            </a:r>
            <a:endParaRPr/>
          </a:p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916800" y="6264001"/>
            <a:ext cx="14393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20-1-2018</a:t>
            </a:r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6198634" y="6544800"/>
            <a:ext cx="12939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20-1-2018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p.</a:t>
            </a:r>
            <a:fld id="{00000000-1234-1234-1234-123412341234}" type="slidenum"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p16"/>
          <p:cNvSpPr txBox="1"/>
          <p:nvPr>
            <p:ph type="title"/>
          </p:nvPr>
        </p:nvSpPr>
        <p:spPr>
          <a:xfrm>
            <a:off x="2533652" y="1843093"/>
            <a:ext cx="9658500" cy="149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Verdana"/>
              <a:buNone/>
            </a:pPr>
            <a:r>
              <a:rPr lang="nl-NL"/>
              <a:t>Schrijven van tests</a:t>
            </a:r>
            <a:endParaRPr/>
          </a:p>
        </p:txBody>
      </p:sp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2533652" y="3871920"/>
            <a:ext cx="96201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nl-NL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609600" y="22757"/>
            <a:ext cx="10972800" cy="76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Creëren</a:t>
            </a:r>
            <a:r>
              <a:rPr lang="nl-NL"/>
              <a:t> van Unit Test Project</a:t>
            </a:r>
            <a:endParaRPr/>
          </a:p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609600" y="1114425"/>
            <a:ext cx="3474000" cy="51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nl-NL" sz="1800"/>
              <a:t>Solution explorer -&gt; Rechtermuisklik op de solution -&gt; Add -&gt; New Project…</a:t>
            </a:r>
            <a:br>
              <a:rPr lang="nl-NL" sz="1800"/>
            </a:b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NL" sz="1800"/>
              <a:t>Visual C# -&gt; Test </a:t>
            </a:r>
            <a:br>
              <a:rPr lang="nl-NL" sz="1800"/>
            </a:br>
            <a:r>
              <a:rPr lang="nl-NL" sz="1800"/>
              <a:t>-&gt; Unit Test Project (.NET Framework)</a:t>
            </a:r>
            <a:br>
              <a:rPr lang="nl-NL" sz="1800"/>
            </a:b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NL" sz="1800"/>
              <a:t>Benaming gebeurd door [Projectnaam].UnitTests te gebruiken</a:t>
            </a:r>
            <a:br>
              <a:rPr lang="nl-NL" sz="1800"/>
            </a:b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NL" sz="1800"/>
              <a:t>In dit voorbeeld gebruiken we project BL.UnitTests om methods in BL te testen</a:t>
            </a:r>
            <a:endParaRPr sz="1800"/>
          </a:p>
        </p:txBody>
      </p:sp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- p.</a:t>
            </a: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46" name="Google Shape;146;p17"/>
          <p:cNvSpPr txBox="1"/>
          <p:nvPr>
            <p:ph idx="2" type="body"/>
          </p:nvPr>
        </p:nvSpPr>
        <p:spPr>
          <a:xfrm>
            <a:off x="609600" y="6544800"/>
            <a:ext cx="552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375" y="865107"/>
            <a:ext cx="7501604" cy="5454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609600" y="22757"/>
            <a:ext cx="10972800" cy="76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Naamgeving conventies</a:t>
            </a:r>
            <a:endParaRPr/>
          </a:p>
        </p:txBody>
      </p:sp>
      <p:sp>
        <p:nvSpPr>
          <p:cNvPr id="154" name="Google Shape;154;p18"/>
          <p:cNvSpPr txBox="1"/>
          <p:nvPr>
            <p:ph idx="1" type="body"/>
          </p:nvPr>
        </p:nvSpPr>
        <p:spPr>
          <a:xfrm>
            <a:off x="609600" y="1114425"/>
            <a:ext cx="6010500" cy="51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nl-NL" sz="1800"/>
              <a:t>Bij unit tests worden er conventies gebruikt in de benaming van de test-classes en -methods.</a:t>
            </a:r>
            <a:br>
              <a:rPr lang="nl-NL" sz="1800"/>
            </a:b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NL" sz="1800"/>
              <a:t>Voor klasses:  </a:t>
            </a:r>
            <a:r>
              <a:rPr i="1" lang="nl-NL" sz="1800"/>
              <a:t>[Class]Tests</a:t>
            </a:r>
            <a:r>
              <a:rPr lang="nl-NL" sz="1800"/>
              <a:t>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NL" sz="1800"/>
              <a:t>voor methodes: </a:t>
            </a:r>
            <a:br>
              <a:rPr lang="nl-NL" sz="1800"/>
            </a:br>
            <a:r>
              <a:rPr i="1" lang="nl-NL" sz="1800">
                <a:solidFill>
                  <a:srgbClr val="24292E"/>
                </a:solidFill>
              </a:rPr>
              <a:t>[Methode naam]_[Scenario]_[ExpectedBehaviour]</a:t>
            </a:r>
            <a:endParaRPr i="1" sz="1800"/>
          </a:p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-NL"/>
              <a:t>- p.</a:t>
            </a: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56" name="Google Shape;156;p18"/>
          <p:cNvSpPr txBox="1"/>
          <p:nvPr>
            <p:ph idx="2" type="body"/>
          </p:nvPr>
        </p:nvSpPr>
        <p:spPr>
          <a:xfrm>
            <a:off x="609600" y="6544800"/>
            <a:ext cx="552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5200" y="908863"/>
            <a:ext cx="455295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3775888"/>
            <a:ext cx="5143500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5200" y="3874463"/>
            <a:ext cx="5238750" cy="2419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18"/>
          <p:cNvCxnSpPr/>
          <p:nvPr/>
        </p:nvCxnSpPr>
        <p:spPr>
          <a:xfrm flipH="1">
            <a:off x="4716950" y="3213825"/>
            <a:ext cx="1959300" cy="107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8"/>
          <p:cNvCxnSpPr/>
          <p:nvPr/>
        </p:nvCxnSpPr>
        <p:spPr>
          <a:xfrm flipH="1" rot="10800000">
            <a:off x="5356375" y="4751925"/>
            <a:ext cx="961500" cy="9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609600" y="22757"/>
            <a:ext cx="10972800" cy="76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Referenties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609600" y="1114426"/>
            <a:ext cx="10972800" cy="51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nl-NL" sz="1800"/>
              <a:t>References koppelen naar te testen class</a:t>
            </a:r>
            <a:br>
              <a:rPr lang="nl-NL" sz="1800"/>
            </a:b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NL" sz="1800"/>
              <a:t>Rechtermuisknop References -&gt; Add Reference</a:t>
            </a:r>
            <a:endParaRPr sz="1800"/>
          </a:p>
        </p:txBody>
      </p:sp>
      <p:sp>
        <p:nvSpPr>
          <p:cNvPr id="169" name="Google Shape;169;p19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-NL"/>
              <a:t>- p.</a:t>
            </a: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70" name="Google Shape;170;p19"/>
          <p:cNvSpPr txBox="1"/>
          <p:nvPr>
            <p:ph idx="2" type="body"/>
          </p:nvPr>
        </p:nvSpPr>
        <p:spPr>
          <a:xfrm>
            <a:off x="609600" y="6544800"/>
            <a:ext cx="552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1800" y="848900"/>
            <a:ext cx="3760575" cy="224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19"/>
          <p:cNvCxnSpPr/>
          <p:nvPr/>
        </p:nvCxnSpPr>
        <p:spPr>
          <a:xfrm rot="10800000">
            <a:off x="9394275" y="2087625"/>
            <a:ext cx="668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9"/>
          <p:cNvCxnSpPr/>
          <p:nvPr/>
        </p:nvCxnSpPr>
        <p:spPr>
          <a:xfrm rot="10800000">
            <a:off x="9317888" y="2496400"/>
            <a:ext cx="668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751" y="2792649"/>
            <a:ext cx="2222825" cy="33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4186" y="3157738"/>
            <a:ext cx="5958214" cy="31928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19"/>
          <p:cNvCxnSpPr/>
          <p:nvPr/>
        </p:nvCxnSpPr>
        <p:spPr>
          <a:xfrm rot="10800000">
            <a:off x="8200700" y="3970550"/>
            <a:ext cx="668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9"/>
          <p:cNvCxnSpPr/>
          <p:nvPr/>
        </p:nvCxnSpPr>
        <p:spPr>
          <a:xfrm rot="10800000">
            <a:off x="8200688" y="4232800"/>
            <a:ext cx="668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9"/>
          <p:cNvCxnSpPr/>
          <p:nvPr/>
        </p:nvCxnSpPr>
        <p:spPr>
          <a:xfrm rot="10800000">
            <a:off x="8200700" y="4504225"/>
            <a:ext cx="668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9" name="Google Shape;17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9350" y="3727950"/>
            <a:ext cx="23050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609600" y="22757"/>
            <a:ext cx="10972800" cy="76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Triple A conventie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609600" y="1114426"/>
            <a:ext cx="10972800" cy="51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b="1" lang="nl-NL" sz="1800"/>
              <a:t>Triple A</a:t>
            </a:r>
            <a:r>
              <a:rPr lang="nl-NL" sz="1800"/>
              <a:t> conventie: </a:t>
            </a:r>
            <a:br>
              <a:rPr lang="nl-NL" sz="1800"/>
            </a:b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nl-NL" sz="1800"/>
              <a:t>A</a:t>
            </a:r>
            <a:r>
              <a:rPr lang="nl-NL" sz="1800"/>
              <a:t>rrange: initialiseren objecten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nl-NL" sz="1800"/>
              <a:t>A</a:t>
            </a:r>
            <a:r>
              <a:rPr lang="nl-NL" sz="1800"/>
              <a:t>ct: objecten testen en resultaat bijhouden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nl-NL" sz="1800"/>
              <a:t>A</a:t>
            </a:r>
            <a:r>
              <a:rPr lang="nl-NL" sz="1800"/>
              <a:t>ssert: verifiëren resultaat</a:t>
            </a:r>
            <a:br>
              <a:rPr lang="nl-NL" sz="1800"/>
            </a:br>
            <a:endParaRPr sz="18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-NL"/>
              <a:t>- p.</a:t>
            </a: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88" name="Google Shape;188;p20"/>
          <p:cNvSpPr txBox="1"/>
          <p:nvPr>
            <p:ph idx="2" type="body"/>
          </p:nvPr>
        </p:nvSpPr>
        <p:spPr>
          <a:xfrm>
            <a:off x="609600" y="6544800"/>
            <a:ext cx="552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950" y="1492800"/>
            <a:ext cx="46863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88" y="3208950"/>
            <a:ext cx="734377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609600" y="22757"/>
            <a:ext cx="10972800" cy="76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De unit test uitvoeren</a:t>
            </a:r>
            <a:endParaRPr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609600" y="1114426"/>
            <a:ext cx="10972800" cy="51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nl-NL" sz="1800"/>
              <a:t>Visual Studio -&gt; Test -&gt; Run -&gt; All Tests </a:t>
            </a:r>
            <a:br>
              <a:rPr lang="nl-NL" sz="1800"/>
            </a:br>
            <a:r>
              <a:rPr lang="nl-NL" sz="1800"/>
              <a:t>OR shortcut Ctrl + R, A</a:t>
            </a:r>
            <a:br>
              <a:rPr lang="nl-NL" sz="1800"/>
            </a:b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NL" sz="1800"/>
              <a:t>Noot: [TestClass] en [TestMethod] brackets zijn </a:t>
            </a:r>
            <a:br>
              <a:rPr lang="nl-NL" sz="1800"/>
            </a:br>
            <a:r>
              <a:rPr lang="nl-NL" sz="1800"/>
              <a:t>nodig!</a:t>
            </a:r>
            <a:endParaRPr sz="1800"/>
          </a:p>
        </p:txBody>
      </p:sp>
      <p:sp>
        <p:nvSpPr>
          <p:cNvPr id="198" name="Google Shape;198;p21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-NL"/>
              <a:t>- p.</a:t>
            </a: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99" name="Google Shape;199;p21"/>
          <p:cNvSpPr txBox="1"/>
          <p:nvPr>
            <p:ph idx="2" type="body"/>
          </p:nvPr>
        </p:nvSpPr>
        <p:spPr>
          <a:xfrm>
            <a:off x="609600" y="6544800"/>
            <a:ext cx="552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713" y="1028688"/>
            <a:ext cx="463867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575" y="2697050"/>
            <a:ext cx="476250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9275" y="4019575"/>
            <a:ext cx="7517024" cy="23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idx="10" type="dt"/>
          </p:nvPr>
        </p:nvSpPr>
        <p:spPr>
          <a:xfrm>
            <a:off x="6198634" y="6544800"/>
            <a:ext cx="1293845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20-1-2018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8" name="Google Shape;208;p22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p.</a:t>
            </a:r>
            <a:fld id="{00000000-1234-1234-1234-123412341234}" type="slidenum"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9" name="Google Shape;209;p22"/>
          <p:cNvSpPr txBox="1"/>
          <p:nvPr>
            <p:ph type="title"/>
          </p:nvPr>
        </p:nvSpPr>
        <p:spPr>
          <a:xfrm>
            <a:off x="2533652" y="1843093"/>
            <a:ext cx="9658369" cy="14935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Verdana"/>
              <a:buNone/>
            </a:pPr>
            <a:r>
              <a:rPr lang="nl-NL"/>
              <a:t>Dependency Injection</a:t>
            </a:r>
            <a:endParaRPr/>
          </a:p>
        </p:txBody>
      </p:sp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2533652" y="3871920"/>
            <a:ext cx="9620249" cy="170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nl-NL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609600" y="22757"/>
            <a:ext cx="10972800" cy="76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Dependency Injection</a:t>
            </a:r>
            <a:endParaRPr/>
          </a:p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609600" y="1114426"/>
            <a:ext cx="10972800" cy="51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>
              <a:spcBef>
                <a:spcPts val="640"/>
              </a:spcBef>
              <a:spcAft>
                <a:spcPts val="0"/>
              </a:spcAft>
              <a:buSzPts val="3000"/>
              <a:buChar char="●"/>
            </a:pPr>
            <a:r>
              <a:rPr lang="nl-NL" sz="3000"/>
              <a:t>Object heeft </a:t>
            </a:r>
            <a:r>
              <a:rPr b="1" i="1" lang="nl-NL" sz="3000"/>
              <a:t>dependencies </a:t>
            </a:r>
            <a:r>
              <a:rPr lang="nl-NL" sz="3000"/>
              <a:t>of </a:t>
            </a:r>
            <a:r>
              <a:rPr b="1" i="1" lang="nl-NL" sz="3000"/>
              <a:t>afhankelijkheden</a:t>
            </a:r>
            <a:endParaRPr b="1" i="1"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nl-NL" sz="3000"/>
              <a:t>Code onafhankelijk maken of </a:t>
            </a:r>
            <a:r>
              <a:rPr b="1" i="1" lang="nl-NL" sz="3000"/>
              <a:t>Decoupling</a:t>
            </a:r>
            <a:endParaRPr b="1" i="1" sz="3000"/>
          </a:p>
          <a:p>
            <a:pPr indent="0" lvl="0" marL="45720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nl-NL" sz="3000"/>
              <a:t>→ constructor injectie</a:t>
            </a:r>
            <a:endParaRPr sz="3000"/>
          </a:p>
          <a:p>
            <a:pPr indent="0" lvl="0" marL="45720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nl-NL" sz="3000"/>
              <a:t>→ setter injectie</a:t>
            </a:r>
            <a:endParaRPr sz="30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>
              <a:spcBef>
                <a:spcPts val="640"/>
              </a:spcBef>
              <a:spcAft>
                <a:spcPts val="0"/>
              </a:spcAft>
              <a:buSzPts val="3000"/>
              <a:buChar char="●"/>
            </a:pPr>
            <a:r>
              <a:rPr lang="nl-NL" sz="3000"/>
              <a:t>Database queries omzeilen &amp; andere externe bronnen</a:t>
            </a:r>
            <a:endParaRPr sz="30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nl-NL" sz="3000"/>
              <a:t>Minder gebruik van </a:t>
            </a:r>
            <a:r>
              <a:rPr b="1" i="1" lang="nl-NL" sz="3000"/>
              <a:t>mocks</a:t>
            </a:r>
            <a:endParaRPr b="1" i="1" sz="3000"/>
          </a:p>
        </p:txBody>
      </p:sp>
      <p:sp>
        <p:nvSpPr>
          <p:cNvPr id="218" name="Google Shape;218;p23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-NL"/>
              <a:t>- p.</a:t>
            </a: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219" name="Google Shape;219;p23"/>
          <p:cNvSpPr txBox="1"/>
          <p:nvPr>
            <p:ph idx="2" type="body"/>
          </p:nvPr>
        </p:nvSpPr>
        <p:spPr>
          <a:xfrm>
            <a:off x="609600" y="6544800"/>
            <a:ext cx="552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609600" y="22757"/>
            <a:ext cx="10972800" cy="76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Dependency Injection</a:t>
            </a:r>
            <a:endParaRPr/>
          </a:p>
        </p:txBody>
      </p:sp>
      <p:sp>
        <p:nvSpPr>
          <p:cNvPr id="226" name="Google Shape;226;p24"/>
          <p:cNvSpPr txBox="1"/>
          <p:nvPr>
            <p:ph idx="1" type="body"/>
          </p:nvPr>
        </p:nvSpPr>
        <p:spPr>
          <a:xfrm>
            <a:off x="609600" y="1114426"/>
            <a:ext cx="10972800" cy="51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>
              <a:spcBef>
                <a:spcPts val="640"/>
              </a:spcBef>
              <a:spcAft>
                <a:spcPts val="0"/>
              </a:spcAft>
              <a:buSzPts val="3000"/>
              <a:buChar char="●"/>
            </a:pPr>
            <a:r>
              <a:rPr b="1" lang="nl-NL" sz="3000"/>
              <a:t>TicketManager </a:t>
            </a:r>
            <a:r>
              <a:rPr lang="nl-NL" sz="3000"/>
              <a:t>heeft dependency </a:t>
            </a:r>
            <a:r>
              <a:rPr i="1" lang="nl-NL" sz="3000"/>
              <a:t>ITicketRepository</a:t>
            </a:r>
            <a:endParaRPr b="1" i="1" sz="3000"/>
          </a:p>
          <a:p>
            <a:pPr indent="0" lvl="0" marL="45720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nl-NL" sz="3000"/>
              <a:t>→ Dependency zelf maken</a:t>
            </a:r>
            <a:endParaRPr sz="3000"/>
          </a:p>
          <a:p>
            <a:pPr indent="0" lvl="0" marL="45720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nl-NL" sz="3000"/>
              <a:t>→ Dependency geven (DI)</a:t>
            </a:r>
            <a:endParaRPr sz="3000"/>
          </a:p>
          <a:p>
            <a:pPr indent="0" lvl="0" marL="45720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nl-NL" sz="3000"/>
              <a:t>    → </a:t>
            </a:r>
            <a:r>
              <a:rPr lang="nl-NL" sz="2400"/>
              <a:t>constructor injectie</a:t>
            </a:r>
            <a:endParaRPr sz="2400"/>
          </a:p>
        </p:txBody>
      </p:sp>
      <p:sp>
        <p:nvSpPr>
          <p:cNvPr id="227" name="Google Shape;227;p24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-NL"/>
              <a:t>- p.</a:t>
            </a: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228" name="Google Shape;228;p24"/>
          <p:cNvSpPr txBox="1"/>
          <p:nvPr>
            <p:ph idx="2" type="body"/>
          </p:nvPr>
        </p:nvSpPr>
        <p:spPr>
          <a:xfrm>
            <a:off x="609600" y="6544800"/>
            <a:ext cx="552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1350" y="1787075"/>
            <a:ext cx="3683000" cy="19322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7560000" dist="38100">
              <a:srgbClr val="000000">
                <a:alpha val="50000"/>
              </a:srgbClr>
            </a:outerShdw>
          </a:effectLst>
        </p:spPr>
      </p:pic>
      <p:pic>
        <p:nvPicPr>
          <p:cNvPr id="230" name="Google Shape;2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1350" y="3837850"/>
            <a:ext cx="3683000" cy="24468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8160000" dist="571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609600" y="22757"/>
            <a:ext cx="10972800" cy="76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Dependency Injection</a:t>
            </a:r>
            <a:endParaRPr/>
          </a:p>
        </p:txBody>
      </p:sp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609600" y="1114426"/>
            <a:ext cx="10972800" cy="51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nl-NL"/>
              <a:t>Gebruik van </a:t>
            </a:r>
            <a:r>
              <a:rPr b="1" i="1" lang="nl-NL"/>
              <a:t>c</a:t>
            </a:r>
            <a:r>
              <a:rPr b="1" i="1" lang="nl-NL"/>
              <a:t>onstructor injectie</a:t>
            </a:r>
            <a:r>
              <a:rPr lang="nl-NL"/>
              <a:t> in Unit Test</a:t>
            </a:r>
            <a:endParaRPr/>
          </a:p>
          <a:p>
            <a:pPr indent="0" lvl="0" marL="45720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-NL"/>
              <a:t>- p.</a:t>
            </a: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239" name="Google Shape;239;p25"/>
          <p:cNvSpPr txBox="1"/>
          <p:nvPr>
            <p:ph idx="2" type="body"/>
          </p:nvPr>
        </p:nvSpPr>
        <p:spPr>
          <a:xfrm>
            <a:off x="609600" y="6544800"/>
            <a:ext cx="552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980" y="1827450"/>
            <a:ext cx="9477274" cy="342490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756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609600" y="22757"/>
            <a:ext cx="10972800" cy="76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Wat is Unit Testing?</a:t>
            </a:r>
            <a:endParaRPr/>
          </a:p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609600" y="1114426"/>
            <a:ext cx="10972800" cy="51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nl-NL"/>
              <a:t>Test de </a:t>
            </a:r>
            <a:r>
              <a:rPr b="1" lang="nl-NL"/>
              <a:t>logica </a:t>
            </a:r>
            <a:r>
              <a:rPr lang="nl-NL"/>
              <a:t>van een applicatie</a:t>
            </a:r>
            <a:endParaRPr/>
          </a:p>
          <a:p>
            <a:pPr indent="0" lvl="0" marL="45720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nl-NL"/>
              <a:t>→ Business Layer</a:t>
            </a:r>
            <a:br>
              <a:rPr lang="nl-NL"/>
            </a:br>
            <a:endParaRPr/>
          </a:p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nl-NL"/>
              <a:t>Integratietest</a:t>
            </a:r>
            <a:endParaRPr/>
          </a:p>
          <a:p>
            <a:pPr indent="0" lvl="0" marL="45720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nl-NL"/>
              <a:t>→ database connecties</a:t>
            </a:r>
            <a:br>
              <a:rPr lang="nl-NL"/>
            </a:br>
            <a:endParaRPr/>
          </a:p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nl-NL"/>
              <a:t>End-to-end (E2E) test</a:t>
            </a:r>
            <a:endParaRPr/>
          </a:p>
          <a:p>
            <a:pPr indent="0" lvl="0" marL="457200">
              <a:spcBef>
                <a:spcPts val="640"/>
              </a:spcBef>
              <a:spcAft>
                <a:spcPts val="0"/>
              </a:spcAft>
              <a:buNone/>
            </a:pPr>
            <a:r>
              <a:rPr lang="nl-NL"/>
              <a:t>→ user interface</a:t>
            </a:r>
            <a:endParaRPr/>
          </a:p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-NL"/>
              <a:t>- p.</a:t>
            </a: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66" name="Google Shape;66;p8"/>
          <p:cNvSpPr txBox="1"/>
          <p:nvPr>
            <p:ph idx="2" type="body"/>
          </p:nvPr>
        </p:nvSpPr>
        <p:spPr>
          <a:xfrm>
            <a:off x="609600" y="6544800"/>
            <a:ext cx="552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idx="10" type="dt"/>
          </p:nvPr>
        </p:nvSpPr>
        <p:spPr>
          <a:xfrm>
            <a:off x="6198634" y="6544800"/>
            <a:ext cx="12939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20-1-2018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6" name="Google Shape;246;p26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p.</a:t>
            </a:r>
            <a:fld id="{00000000-1234-1234-1234-123412341234}" type="slidenum"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7" name="Google Shape;247;p26"/>
          <p:cNvSpPr txBox="1"/>
          <p:nvPr>
            <p:ph type="title"/>
          </p:nvPr>
        </p:nvSpPr>
        <p:spPr>
          <a:xfrm>
            <a:off x="2533652" y="1843093"/>
            <a:ext cx="9658500" cy="149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Verdana"/>
              <a:buNone/>
            </a:pPr>
            <a:r>
              <a:rPr lang="nl-NL"/>
              <a:t>Reflection</a:t>
            </a:r>
            <a:endParaRPr/>
          </a:p>
        </p:txBody>
      </p:sp>
      <p:sp>
        <p:nvSpPr>
          <p:cNvPr id="248" name="Google Shape;248;p26"/>
          <p:cNvSpPr txBox="1"/>
          <p:nvPr>
            <p:ph idx="1" type="body"/>
          </p:nvPr>
        </p:nvSpPr>
        <p:spPr>
          <a:xfrm>
            <a:off x="2533652" y="3871920"/>
            <a:ext cx="96201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nl-NL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type="title"/>
          </p:nvPr>
        </p:nvSpPr>
        <p:spPr>
          <a:xfrm>
            <a:off x="609600" y="22757"/>
            <a:ext cx="10972800" cy="7630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</a:pPr>
            <a:r>
              <a:rPr lang="nl-NL"/>
              <a:t>Reflection</a:t>
            </a:r>
            <a:endParaRPr/>
          </a:p>
        </p:txBody>
      </p:sp>
      <p:sp>
        <p:nvSpPr>
          <p:cNvPr id="254" name="Google Shape;254;p27"/>
          <p:cNvSpPr txBox="1"/>
          <p:nvPr>
            <p:ph idx="1" type="body"/>
          </p:nvPr>
        </p:nvSpPr>
        <p:spPr>
          <a:xfrm>
            <a:off x="609600" y="1114426"/>
            <a:ext cx="10972800" cy="5131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nl-NL"/>
              <a:t>“</a:t>
            </a:r>
            <a:r>
              <a:rPr lang="nl-NL" sz="3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Reflectie is de mogelijkheid van een applicatie om </a:t>
            </a:r>
            <a:r>
              <a:rPr b="1" i="1" lang="nl-NL" sz="3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 runtime</a:t>
            </a:r>
            <a:r>
              <a:rPr lang="nl-NL" sz="3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zijn eigen gedrag en structuur te bekijken en eventueel aan te passen</a:t>
            </a:r>
            <a:r>
              <a:rPr b="1" lang="nl-NL"/>
              <a:t>”</a:t>
            </a:r>
            <a:endParaRPr b="1"/>
          </a:p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/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nl-NL" sz="3000"/>
              <a:t>“Type” object</a:t>
            </a:r>
            <a:endParaRPr sz="3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nl-NL" sz="3000"/>
              <a:t>System.Reflection namespace</a:t>
            </a:r>
            <a:endParaRPr sz="3000"/>
          </a:p>
        </p:txBody>
      </p:sp>
      <p:sp>
        <p:nvSpPr>
          <p:cNvPr id="255" name="Google Shape;255;p27"/>
          <p:cNvSpPr txBox="1"/>
          <p:nvPr>
            <p:ph idx="10" type="dt"/>
          </p:nvPr>
        </p:nvSpPr>
        <p:spPr>
          <a:xfrm>
            <a:off x="6198634" y="6544800"/>
            <a:ext cx="1293845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20-1-2018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6" name="Google Shape;256;p27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p.</a:t>
            </a:r>
            <a:fld id="{00000000-1234-1234-1234-123412341234}" type="slidenum"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27"/>
          <p:cNvSpPr txBox="1"/>
          <p:nvPr>
            <p:ph idx="2" type="body"/>
          </p:nvPr>
        </p:nvSpPr>
        <p:spPr>
          <a:xfrm>
            <a:off x="609600" y="6544800"/>
            <a:ext cx="552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609600" y="22757"/>
            <a:ext cx="10972800" cy="76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Reflection en Unit Testing</a:t>
            </a:r>
            <a:endParaRPr/>
          </a:p>
        </p:txBody>
      </p:sp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609600" y="1114426"/>
            <a:ext cx="10972800" cy="51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nl-NL"/>
              <a:t>Gebruik reflectie om </a:t>
            </a:r>
            <a:r>
              <a:rPr i="1" lang="nl-NL"/>
              <a:t>private</a:t>
            </a:r>
            <a:r>
              <a:rPr lang="nl-NL"/>
              <a:t> methode te testen</a:t>
            </a:r>
            <a:endParaRPr/>
          </a:p>
          <a:p>
            <a:pPr indent="0" lvl="0" marL="45720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nl-NL"/>
              <a:t>→ directe toegang ⇔ </a:t>
            </a:r>
            <a:r>
              <a:rPr i="1" lang="nl-NL"/>
              <a:t>public </a:t>
            </a:r>
            <a:r>
              <a:rPr lang="nl-NL"/>
              <a:t>wrapper</a:t>
            </a:r>
            <a:endParaRPr/>
          </a:p>
          <a:p>
            <a:pPr indent="0" lvl="0" marL="45720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nl-NL"/>
              <a:t>→ kleinste blokje</a:t>
            </a:r>
            <a:endParaRPr/>
          </a:p>
          <a:p>
            <a:pPr indent="0" lvl="0" marL="45720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nl-NL"/>
              <a:t>→ al getest via </a:t>
            </a:r>
            <a:r>
              <a:rPr i="1" lang="nl-NL"/>
              <a:t>public </a:t>
            </a:r>
            <a:r>
              <a:rPr lang="nl-NL"/>
              <a:t>methodes</a:t>
            </a:r>
            <a:endParaRPr/>
          </a:p>
          <a:p>
            <a:pPr indent="0" lvl="0" marL="457200">
              <a:spcBef>
                <a:spcPts val="640"/>
              </a:spcBef>
              <a:spcAft>
                <a:spcPts val="0"/>
              </a:spcAft>
              <a:buNone/>
            </a:pPr>
            <a:r>
              <a:rPr lang="nl-NL"/>
              <a:t>→ test aanpassen naargelang </a:t>
            </a:r>
            <a:r>
              <a:rPr i="1" lang="nl-NL"/>
              <a:t>refactoring</a:t>
            </a:r>
            <a:endParaRPr i="1"/>
          </a:p>
        </p:txBody>
      </p:sp>
      <p:sp>
        <p:nvSpPr>
          <p:cNvPr id="265" name="Google Shape;265;p28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-NL"/>
              <a:t>- p.</a:t>
            </a: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266" name="Google Shape;266;p28"/>
          <p:cNvSpPr txBox="1"/>
          <p:nvPr>
            <p:ph idx="2" type="body"/>
          </p:nvPr>
        </p:nvSpPr>
        <p:spPr>
          <a:xfrm>
            <a:off x="609600" y="6544800"/>
            <a:ext cx="552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type="title"/>
          </p:nvPr>
        </p:nvSpPr>
        <p:spPr>
          <a:xfrm>
            <a:off x="609600" y="22757"/>
            <a:ext cx="10972800" cy="76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Reflectie toepassing</a:t>
            </a:r>
            <a:endParaRPr/>
          </a:p>
        </p:txBody>
      </p:sp>
      <p:sp>
        <p:nvSpPr>
          <p:cNvPr id="273" name="Google Shape;273;p29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-NL"/>
              <a:t>- p.</a:t>
            </a: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274" name="Google Shape;274;p29"/>
          <p:cNvSpPr txBox="1"/>
          <p:nvPr>
            <p:ph idx="2" type="body"/>
          </p:nvPr>
        </p:nvSpPr>
        <p:spPr>
          <a:xfrm>
            <a:off x="609600" y="6544800"/>
            <a:ext cx="552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114429"/>
            <a:ext cx="10972801" cy="4391666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7500000" dist="952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idx="10" type="dt"/>
          </p:nvPr>
        </p:nvSpPr>
        <p:spPr>
          <a:xfrm>
            <a:off x="6198634" y="6544800"/>
            <a:ext cx="12939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20-1-2018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1" name="Google Shape;281;p30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p.</a:t>
            </a:r>
            <a:fld id="{00000000-1234-1234-1234-123412341234}" type="slidenum"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2" name="Google Shape;282;p30"/>
          <p:cNvSpPr txBox="1"/>
          <p:nvPr>
            <p:ph type="title"/>
          </p:nvPr>
        </p:nvSpPr>
        <p:spPr>
          <a:xfrm>
            <a:off x="2533652" y="1843093"/>
            <a:ext cx="9658500" cy="149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Verdana"/>
              <a:buNone/>
            </a:pPr>
            <a:r>
              <a:rPr lang="nl-NL"/>
              <a:t>Functionaliteit demo-app</a:t>
            </a:r>
            <a:endParaRPr/>
          </a:p>
        </p:txBody>
      </p:sp>
      <p:sp>
        <p:nvSpPr>
          <p:cNvPr id="283" name="Google Shape;283;p30"/>
          <p:cNvSpPr txBox="1"/>
          <p:nvPr>
            <p:ph idx="1" type="body"/>
          </p:nvPr>
        </p:nvSpPr>
        <p:spPr>
          <a:xfrm>
            <a:off x="2533652" y="3871920"/>
            <a:ext cx="96201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nl-NL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>
            <p:ph type="title"/>
          </p:nvPr>
        </p:nvSpPr>
        <p:spPr>
          <a:xfrm>
            <a:off x="609600" y="22757"/>
            <a:ext cx="109728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</a:pPr>
            <a:r>
              <a:rPr lang="nl-NL"/>
              <a:t>Gebruik van Moq</a:t>
            </a:r>
            <a:endParaRPr/>
          </a:p>
        </p:txBody>
      </p:sp>
      <p:sp>
        <p:nvSpPr>
          <p:cNvPr id="289" name="Google Shape;289;p31"/>
          <p:cNvSpPr txBox="1"/>
          <p:nvPr>
            <p:ph idx="1" type="body"/>
          </p:nvPr>
        </p:nvSpPr>
        <p:spPr>
          <a:xfrm>
            <a:off x="609600" y="1114426"/>
            <a:ext cx="10972800" cy="51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●"/>
            </a:pPr>
            <a:r>
              <a:rPr lang="nl-NL" sz="3000"/>
              <a:t>Unit tests voor `Eg_SupportCenter` geschreven</a:t>
            </a:r>
            <a:endParaRPr b="0" i="0" sz="3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0" name="Google Shape;290;p31"/>
          <p:cNvSpPr txBox="1"/>
          <p:nvPr>
            <p:ph idx="10" type="dt"/>
          </p:nvPr>
        </p:nvSpPr>
        <p:spPr>
          <a:xfrm>
            <a:off x="6198634" y="6544800"/>
            <a:ext cx="12939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20-1-2018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1" name="Google Shape;291;p31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p.</a:t>
            </a:r>
            <a:fld id="{00000000-1234-1234-1234-123412341234}" type="slidenum"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2" name="Google Shape;292;p31"/>
          <p:cNvSpPr txBox="1"/>
          <p:nvPr>
            <p:ph idx="2" type="body"/>
          </p:nvPr>
        </p:nvSpPr>
        <p:spPr>
          <a:xfrm>
            <a:off x="609600" y="6544800"/>
            <a:ext cx="552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93" name="Google Shape;2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675" y="2743924"/>
            <a:ext cx="10827725" cy="295380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8280000" dist="857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type="title"/>
          </p:nvPr>
        </p:nvSpPr>
        <p:spPr>
          <a:xfrm>
            <a:off x="609600" y="22757"/>
            <a:ext cx="10972800" cy="76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Testen met PrivateObject</a:t>
            </a:r>
            <a:endParaRPr/>
          </a:p>
        </p:txBody>
      </p:sp>
      <p:sp>
        <p:nvSpPr>
          <p:cNvPr id="300" name="Google Shape;300;p32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-NL"/>
              <a:t>- p.</a:t>
            </a: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301" name="Google Shape;301;p32"/>
          <p:cNvSpPr txBox="1"/>
          <p:nvPr>
            <p:ph idx="2" type="body"/>
          </p:nvPr>
        </p:nvSpPr>
        <p:spPr>
          <a:xfrm>
            <a:off x="609600" y="6544800"/>
            <a:ext cx="552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041364"/>
            <a:ext cx="10972800" cy="391886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7680000" dist="762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title"/>
          </p:nvPr>
        </p:nvSpPr>
        <p:spPr>
          <a:xfrm>
            <a:off x="609600" y="22757"/>
            <a:ext cx="10972800" cy="76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Testen van MVC controllers</a:t>
            </a:r>
            <a:endParaRPr/>
          </a:p>
        </p:txBody>
      </p:sp>
      <p:sp>
        <p:nvSpPr>
          <p:cNvPr id="309" name="Google Shape;309;p33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-NL"/>
              <a:t>- p.</a:t>
            </a: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310" name="Google Shape;310;p33"/>
          <p:cNvSpPr txBox="1"/>
          <p:nvPr>
            <p:ph idx="2" type="body"/>
          </p:nvPr>
        </p:nvSpPr>
        <p:spPr>
          <a:xfrm>
            <a:off x="609600" y="6544800"/>
            <a:ext cx="552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085857"/>
            <a:ext cx="3771900" cy="234315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8160000" dist="85725">
              <a:srgbClr val="000000">
                <a:alpha val="50000"/>
              </a:srgbClr>
            </a:outerShdw>
          </a:effectLst>
        </p:spPr>
      </p:pic>
      <p:pic>
        <p:nvPicPr>
          <p:cNvPr id="312" name="Google Shape;3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900" y="3578157"/>
            <a:ext cx="6724650" cy="2076450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7680000" dist="857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/>
          <p:nvPr>
            <p:ph idx="10" type="dt"/>
          </p:nvPr>
        </p:nvSpPr>
        <p:spPr>
          <a:xfrm>
            <a:off x="6198634" y="6544800"/>
            <a:ext cx="12939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20-1-2018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8" name="Google Shape;318;p34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p.</a:t>
            </a:r>
            <a:fld id="{00000000-1234-1234-1234-123412341234}" type="slidenum"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9" name="Google Shape;319;p34"/>
          <p:cNvSpPr txBox="1"/>
          <p:nvPr>
            <p:ph type="title"/>
          </p:nvPr>
        </p:nvSpPr>
        <p:spPr>
          <a:xfrm>
            <a:off x="2533652" y="1843093"/>
            <a:ext cx="9658500" cy="149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Verdana"/>
              <a:buNone/>
            </a:pPr>
            <a:r>
              <a:rPr b="0" i="0" lang="nl-NL" sz="5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Conclusie</a:t>
            </a:r>
            <a:endParaRPr/>
          </a:p>
        </p:txBody>
      </p:sp>
      <p:sp>
        <p:nvSpPr>
          <p:cNvPr id="320" name="Google Shape;320;p34"/>
          <p:cNvSpPr txBox="1"/>
          <p:nvPr>
            <p:ph idx="1" type="body"/>
          </p:nvPr>
        </p:nvSpPr>
        <p:spPr>
          <a:xfrm>
            <a:off x="2533652" y="3871920"/>
            <a:ext cx="96201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nl-NL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/>
          <p:nvPr>
            <p:ph type="title"/>
          </p:nvPr>
        </p:nvSpPr>
        <p:spPr>
          <a:xfrm>
            <a:off x="609600" y="22757"/>
            <a:ext cx="109728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</a:pPr>
            <a:r>
              <a:rPr b="0" i="0" lang="nl-NL" sz="4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Conclusie</a:t>
            </a:r>
            <a:endParaRPr/>
          </a:p>
        </p:txBody>
      </p:sp>
      <p:sp>
        <p:nvSpPr>
          <p:cNvPr id="326" name="Google Shape;326;p35"/>
          <p:cNvSpPr txBox="1"/>
          <p:nvPr>
            <p:ph idx="1" type="body"/>
          </p:nvPr>
        </p:nvSpPr>
        <p:spPr>
          <a:xfrm>
            <a:off x="609600" y="1114426"/>
            <a:ext cx="10972800" cy="51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Char char="●"/>
            </a:pPr>
            <a:r>
              <a:rPr lang="nl-NL" sz="3000"/>
              <a:t>Geeft een duidelijk inzicht in de applicatie</a:t>
            </a:r>
            <a:br>
              <a:rPr lang="nl-NL" sz="3000"/>
            </a:br>
            <a:endParaRPr sz="3000"/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nl-NL" sz="3000"/>
              <a:t>Soms onnodig veel werk voor simpele code</a:t>
            </a:r>
            <a:br>
              <a:rPr lang="nl-NL" sz="3000"/>
            </a:br>
            <a:endParaRPr sz="3000"/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nl-NL" sz="3000"/>
              <a:t>Moeilijk om in te komen</a:t>
            </a:r>
            <a:br>
              <a:rPr lang="nl-NL" sz="3000"/>
            </a:br>
            <a:endParaRPr sz="3000"/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nl-NL" sz="3000"/>
              <a:t>Bestaande code testen ⇔ Test Driven Development</a:t>
            </a:r>
            <a:br>
              <a:rPr lang="nl-NL" sz="3000"/>
            </a:br>
            <a:endParaRPr sz="3000"/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nl-NL" sz="3000"/>
              <a:t>Mocking framework vereist kennis</a:t>
            </a:r>
            <a:endParaRPr sz="3000"/>
          </a:p>
        </p:txBody>
      </p:sp>
      <p:sp>
        <p:nvSpPr>
          <p:cNvPr id="327" name="Google Shape;327;p35"/>
          <p:cNvSpPr txBox="1"/>
          <p:nvPr>
            <p:ph idx="10" type="dt"/>
          </p:nvPr>
        </p:nvSpPr>
        <p:spPr>
          <a:xfrm>
            <a:off x="6198634" y="6544800"/>
            <a:ext cx="12939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20-1-2018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8" name="Google Shape;328;p35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p.</a:t>
            </a:r>
            <a:fld id="{00000000-1234-1234-1234-123412341234}" type="slidenum"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9" name="Google Shape;329;p35"/>
          <p:cNvSpPr txBox="1"/>
          <p:nvPr>
            <p:ph idx="2" type="body"/>
          </p:nvPr>
        </p:nvSpPr>
        <p:spPr>
          <a:xfrm>
            <a:off x="609600" y="6544800"/>
            <a:ext cx="552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609600" y="22757"/>
            <a:ext cx="10972800" cy="7630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</a:pPr>
            <a:r>
              <a:rPr lang="nl-NL"/>
              <a:t>Wat is Unit Testing?</a:t>
            </a:r>
            <a:endParaRPr b="0" i="0" sz="4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609600" y="1114426"/>
            <a:ext cx="10972800" cy="5131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Char char="●"/>
            </a:pPr>
            <a:r>
              <a:rPr lang="nl-NL"/>
              <a:t>Opdelen van applicatie code in blokjes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nl-NL"/>
              <a:t>Methode tot klasse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nl-NL"/>
              <a:t>Per blokje een test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nl-NL"/>
              <a:t>Test vergelijkt </a:t>
            </a:r>
            <a:r>
              <a:rPr lang="nl-NL"/>
              <a:t>verwachte</a:t>
            </a:r>
            <a:r>
              <a:rPr lang="nl-NL"/>
              <a:t> resultaat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nl-NL"/>
              <a:t>Deze tests staan los van de applicatie</a:t>
            </a:r>
            <a:endParaRPr/>
          </a:p>
        </p:txBody>
      </p:sp>
      <p:sp>
        <p:nvSpPr>
          <p:cNvPr id="73" name="Google Shape;73;p9"/>
          <p:cNvSpPr txBox="1"/>
          <p:nvPr>
            <p:ph idx="10" type="dt"/>
          </p:nvPr>
        </p:nvSpPr>
        <p:spPr>
          <a:xfrm>
            <a:off x="6198634" y="6544800"/>
            <a:ext cx="1293845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20-1-2018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609600" y="6544800"/>
            <a:ext cx="552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p.</a:t>
            </a:r>
            <a:fld id="{00000000-1234-1234-1234-123412341234}" type="slidenum"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/>
          <p:nvPr>
            <p:ph idx="10" type="dt"/>
          </p:nvPr>
        </p:nvSpPr>
        <p:spPr>
          <a:xfrm>
            <a:off x="6198634" y="6544800"/>
            <a:ext cx="1293845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20-1-2018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5" name="Google Shape;335;p36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p.</a:t>
            </a:r>
            <a:fld id="{00000000-1234-1234-1234-123412341234}" type="slidenum"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6" name="Google Shape;336;p36"/>
          <p:cNvSpPr txBox="1"/>
          <p:nvPr>
            <p:ph type="title"/>
          </p:nvPr>
        </p:nvSpPr>
        <p:spPr>
          <a:xfrm>
            <a:off x="2533652" y="1843093"/>
            <a:ext cx="9658369" cy="14935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Verdana"/>
              <a:buNone/>
            </a:pPr>
            <a:r>
              <a:rPr b="0" i="0" lang="nl-NL" sz="5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Bronnen</a:t>
            </a:r>
            <a:endParaRPr/>
          </a:p>
        </p:txBody>
      </p:sp>
      <p:sp>
        <p:nvSpPr>
          <p:cNvPr id="337" name="Google Shape;337;p36"/>
          <p:cNvSpPr txBox="1"/>
          <p:nvPr>
            <p:ph idx="1" type="body"/>
          </p:nvPr>
        </p:nvSpPr>
        <p:spPr>
          <a:xfrm>
            <a:off x="2533652" y="3871920"/>
            <a:ext cx="9620249" cy="170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nl-NL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/>
          <p:nvPr>
            <p:ph type="title"/>
          </p:nvPr>
        </p:nvSpPr>
        <p:spPr>
          <a:xfrm>
            <a:off x="609600" y="22757"/>
            <a:ext cx="10972800" cy="76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Bronnen</a:t>
            </a:r>
            <a:endParaRPr/>
          </a:p>
        </p:txBody>
      </p:sp>
      <p:sp>
        <p:nvSpPr>
          <p:cNvPr id="344" name="Google Shape;344;p37"/>
          <p:cNvSpPr txBox="1"/>
          <p:nvPr>
            <p:ph idx="1" type="body"/>
          </p:nvPr>
        </p:nvSpPr>
        <p:spPr>
          <a:xfrm>
            <a:off x="609600" y="1114426"/>
            <a:ext cx="10972800" cy="51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nl-NL" sz="1800"/>
              <a:t>“Creating Unit Tests for ASP.NET MVC Applications (C#)”. </a:t>
            </a:r>
            <a:r>
              <a:rPr i="1" lang="nl-NL" sz="1800"/>
              <a:t>docs.microsoft.com</a:t>
            </a:r>
            <a:r>
              <a:rPr lang="nl-NL" sz="1800"/>
              <a:t>. 19 augustus 2008. [Online]. Beschikbaar: </a:t>
            </a:r>
            <a:r>
              <a:rPr lang="nl-NL" sz="1800" u="sng">
                <a:solidFill>
                  <a:schemeClr val="hlink"/>
                </a:solidFill>
                <a:hlinkClick r:id="rId3"/>
              </a:rPr>
              <a:t>https://docs.microsoft.com/en-us/aspnet/mvc/overview/older-versions-1/unit-testing/creating-unit-tests-for-asp-net-mvc-applications-cs</a:t>
            </a:r>
            <a:r>
              <a:rPr lang="nl-NL" sz="1800"/>
              <a:t>. [Geraadpleegd op 28 juli 2018].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NL" sz="1800"/>
              <a:t>Shining Dragon, “Unit Testing Interfaces in .NET”. </a:t>
            </a:r>
            <a:r>
              <a:rPr i="1" lang="nl-NL" sz="1800"/>
              <a:t>codeproject.com</a:t>
            </a:r>
            <a:r>
              <a:rPr lang="nl-NL" sz="1800"/>
              <a:t>. 13 augustus 2014. [Online]. Beschikbaar: </a:t>
            </a:r>
            <a:r>
              <a:rPr lang="nl-NL" sz="1800" u="sng">
                <a:solidFill>
                  <a:schemeClr val="hlink"/>
                </a:solidFill>
                <a:hlinkClick r:id="rId4"/>
              </a:rPr>
              <a:t>https://www.codeproject.com/Tips/609259/Unit-Testing-Interfaces-in-NET</a:t>
            </a:r>
            <a:r>
              <a:rPr lang="nl-NL" sz="1800"/>
              <a:t>. [Geraadpleegd op 28 juli 2018].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NL" sz="1800"/>
              <a:t>TimStall, “How to Test Private and Protected methods in .NET”. </a:t>
            </a:r>
            <a:r>
              <a:rPr i="1" lang="nl-NL" sz="1800"/>
              <a:t>codeproject.com</a:t>
            </a:r>
            <a:r>
              <a:rPr lang="nl-NL" sz="1800"/>
              <a:t>. 1 maart 2005. [Online]. Beschikbaar: </a:t>
            </a:r>
            <a:r>
              <a:rPr lang="nl-NL" sz="1800" u="sng">
                <a:solidFill>
                  <a:schemeClr val="hlink"/>
                </a:solidFill>
                <a:hlinkClick r:id="rId5"/>
              </a:rPr>
              <a:t>https://www.codeproject.com/Articles/9715/How-to-Test-Private-and-Protected-methods-in-NET</a:t>
            </a:r>
            <a:r>
              <a:rPr lang="nl-NL" sz="1800"/>
              <a:t>. [Geraadpleegd op 30 juli 2018].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NL" sz="1800"/>
              <a:t>“C# How do I invoke a private overloaded method using System.Reflection when number of arguments are equal”. </a:t>
            </a:r>
            <a:r>
              <a:rPr i="1" lang="nl-NL" sz="1800"/>
              <a:t>stackoverflow.com</a:t>
            </a:r>
            <a:r>
              <a:rPr lang="nl-NL" sz="1800"/>
              <a:t>. 1 augustus 2018. [Online]. Beschikbaar: </a:t>
            </a:r>
            <a:r>
              <a:rPr lang="nl-NL" sz="1800" u="sng">
                <a:solidFill>
                  <a:schemeClr val="hlink"/>
                </a:solidFill>
                <a:hlinkClick r:id="rId6"/>
              </a:rPr>
              <a:t>https://stackoverflow.com/questions/51631254/c-sharp-how-do-i-invoke-a-private-overloaded-method-using-system-reflection-when</a:t>
            </a:r>
            <a:r>
              <a:rPr lang="nl-NL" sz="1800"/>
              <a:t>. [Geraadpleegd 1 augustus 2018]. </a:t>
            </a:r>
            <a:endParaRPr sz="1800"/>
          </a:p>
        </p:txBody>
      </p:sp>
      <p:sp>
        <p:nvSpPr>
          <p:cNvPr id="345" name="Google Shape;345;p37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-NL"/>
              <a:t>- p.</a:t>
            </a: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346" name="Google Shape;346;p37"/>
          <p:cNvSpPr txBox="1"/>
          <p:nvPr>
            <p:ph idx="2" type="body"/>
          </p:nvPr>
        </p:nvSpPr>
        <p:spPr>
          <a:xfrm>
            <a:off x="609600" y="6544800"/>
            <a:ext cx="552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>
            <p:ph type="title"/>
          </p:nvPr>
        </p:nvSpPr>
        <p:spPr>
          <a:xfrm>
            <a:off x="609600" y="22757"/>
            <a:ext cx="10972800" cy="76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Bronnen</a:t>
            </a:r>
            <a:endParaRPr/>
          </a:p>
        </p:txBody>
      </p:sp>
      <p:sp>
        <p:nvSpPr>
          <p:cNvPr id="353" name="Google Shape;353;p38"/>
          <p:cNvSpPr txBox="1"/>
          <p:nvPr>
            <p:ph idx="1" type="body"/>
          </p:nvPr>
        </p:nvSpPr>
        <p:spPr>
          <a:xfrm>
            <a:off x="609600" y="1114426"/>
            <a:ext cx="10972800" cy="51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nl-NL" sz="1800"/>
              <a:t>Molly Alger. “Intro to Mocking with Moq”. </a:t>
            </a:r>
            <a:r>
              <a:rPr i="1" lang="nl-NL" sz="1800"/>
              <a:t>spin.atomicobject.com</a:t>
            </a:r>
            <a:r>
              <a:rPr lang="nl-NL" sz="1800"/>
              <a:t>. 7 augustus 2017. [Online]. Beschikbaar: </a:t>
            </a:r>
            <a:r>
              <a:rPr lang="nl-NL" sz="1800" u="sng">
                <a:solidFill>
                  <a:schemeClr val="hlink"/>
                </a:solidFill>
                <a:hlinkClick r:id="rId3"/>
              </a:rPr>
              <a:t>https://spin.atomicobject.com/2017/08/07/intro-mocking-moq/</a:t>
            </a:r>
            <a:r>
              <a:rPr lang="nl-NL" sz="1800"/>
              <a:t>. [Geraadpleegd op 2 augustus 2018].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NL" sz="1800"/>
              <a:t>Ben Lucas. “Effective Unit Testing - Part 2: Dependency Injection”. </a:t>
            </a:r>
            <a:r>
              <a:rPr i="1" lang="nl-NL" sz="1800"/>
              <a:t>info.obsglobal.com</a:t>
            </a:r>
            <a:r>
              <a:rPr lang="nl-NL" sz="1800"/>
              <a:t>. 3 maart 2014. [Online]. Beschikbaar: </a:t>
            </a:r>
            <a:r>
              <a:rPr lang="nl-NL" sz="1800" u="sng">
                <a:solidFill>
                  <a:schemeClr val="hlink"/>
                </a:solidFill>
                <a:hlinkClick r:id="rId4"/>
              </a:rPr>
              <a:t>https://info.obsglobal.com/blog/2014/03/effective-unit-testing-part-2-dependency-injection</a:t>
            </a:r>
            <a:r>
              <a:rPr lang="nl-NL" sz="1800"/>
              <a:t>. [Geraadpleegd 2 augustus 2018].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NL" sz="1800"/>
              <a:t>“Entity Framework Testing with a Mocking Framework (EF6 onwards)”. </a:t>
            </a:r>
            <a:r>
              <a:rPr i="1" lang="nl-NL" sz="1800"/>
              <a:t>msdn.microsoft.com</a:t>
            </a:r>
            <a:r>
              <a:rPr lang="nl-NL" sz="1800"/>
              <a:t>. 23 oktober 2016. [Online]. Beschikbaar: </a:t>
            </a:r>
            <a:r>
              <a:rPr lang="nl-NL" sz="1800" u="sng">
                <a:solidFill>
                  <a:schemeClr val="hlink"/>
                </a:solidFill>
                <a:hlinkClick r:id="rId5"/>
              </a:rPr>
              <a:t>https://info.obsglobal.com/blog/2014/03/effective-unit-testing-part-2-dependency-injection</a:t>
            </a:r>
            <a:r>
              <a:rPr lang="nl-NL" sz="1800"/>
              <a:t>. [Geraadpleegd 2 augustus 2018]. 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NL" sz="1800"/>
              <a:t>Tim Larson. “A Simple interface for fluently mocking a DbSet”. </a:t>
            </a:r>
            <a:r>
              <a:rPr i="1" lang="nl-NL" sz="1800"/>
              <a:t>codethug.com</a:t>
            </a:r>
            <a:r>
              <a:rPr lang="nl-NL" sz="1800"/>
              <a:t>. 20 maart 2015. [Online]. Beschikbaar: </a:t>
            </a:r>
            <a:r>
              <a:rPr lang="nl-NL" sz="1800" u="sng">
                <a:solidFill>
                  <a:schemeClr val="hlink"/>
                </a:solidFill>
                <a:hlinkClick r:id="rId6"/>
              </a:rPr>
              <a:t>https://codethug.com/2015/03/20/mocking-dbset/</a:t>
            </a:r>
            <a:r>
              <a:rPr lang="nl-NL" sz="1800"/>
              <a:t>. [Geraadpleegd 3 augustus 2018]. </a:t>
            </a:r>
            <a:endParaRPr sz="1800"/>
          </a:p>
        </p:txBody>
      </p:sp>
      <p:sp>
        <p:nvSpPr>
          <p:cNvPr id="354" name="Google Shape;354;p38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-NL"/>
              <a:t>- p.</a:t>
            </a: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355" name="Google Shape;355;p38"/>
          <p:cNvSpPr txBox="1"/>
          <p:nvPr>
            <p:ph idx="2" type="body"/>
          </p:nvPr>
        </p:nvSpPr>
        <p:spPr>
          <a:xfrm>
            <a:off x="609600" y="6544800"/>
            <a:ext cx="552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"/>
          <p:cNvSpPr txBox="1"/>
          <p:nvPr>
            <p:ph type="title"/>
          </p:nvPr>
        </p:nvSpPr>
        <p:spPr>
          <a:xfrm>
            <a:off x="609600" y="22757"/>
            <a:ext cx="10972800" cy="7630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</a:pPr>
            <a:r>
              <a:rPr b="0" i="0" lang="nl-NL" sz="4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Bronnen</a:t>
            </a:r>
            <a:endParaRPr/>
          </a:p>
        </p:txBody>
      </p:sp>
      <p:sp>
        <p:nvSpPr>
          <p:cNvPr id="361" name="Google Shape;361;p39"/>
          <p:cNvSpPr txBox="1"/>
          <p:nvPr>
            <p:ph idx="1" type="body"/>
          </p:nvPr>
        </p:nvSpPr>
        <p:spPr>
          <a:xfrm>
            <a:off x="609600" y="1114426"/>
            <a:ext cx="10972800" cy="5131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nl-NL" sz="1800"/>
              <a:t>“What makes a good Unit Test?”,</a:t>
            </a:r>
            <a:r>
              <a:rPr i="1" lang="nl-NL" sz="1800"/>
              <a:t> stackoverflow.com</a:t>
            </a:r>
            <a:r>
              <a:rPr lang="nl-NL" sz="1800"/>
              <a:t>. 14 september 2008. [Online]. Beschikbaar: </a:t>
            </a:r>
            <a:r>
              <a:rPr lang="nl-NL" sz="1800" u="sng">
                <a:solidFill>
                  <a:schemeClr val="hlink"/>
                </a:solidFill>
                <a:hlinkClick r:id="rId3"/>
              </a:rPr>
              <a:t>https://stackoverflow.com/questions/61400/what-makes-a-good-unit-test</a:t>
            </a:r>
            <a:r>
              <a:rPr lang="nl-NL" sz="1800"/>
              <a:t>. [Geraadpleegd op 05 augustus 2018].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NL" sz="1800"/>
              <a:t>“What is dependency injection?”, </a:t>
            </a:r>
            <a:r>
              <a:rPr i="1" lang="nl-NL" sz="1800"/>
              <a:t>stackoverflow.com</a:t>
            </a:r>
            <a:r>
              <a:rPr lang="nl-NL" sz="1800"/>
              <a:t>. 25 september 2008. [Online]. Beschikbaar: </a:t>
            </a:r>
            <a:r>
              <a:rPr lang="nl-NL" sz="1800" u="sng">
                <a:solidFill>
                  <a:schemeClr val="hlink"/>
                </a:solidFill>
                <a:hlinkClick r:id="rId4"/>
              </a:rPr>
              <a:t>https://stackoverflow.com/questions/130794/what-is-dependency-injection</a:t>
            </a:r>
            <a:br>
              <a:rPr lang="nl-NL" sz="1800"/>
            </a:br>
            <a:r>
              <a:rPr lang="nl-NL" sz="1800"/>
              <a:t>[Geraadpleegd op 05 augustus 2018]. 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NL" sz="1800"/>
              <a:t>“How should one unit test a .NET MVC controller?”. </a:t>
            </a:r>
            <a:r>
              <a:rPr i="1" lang="nl-NL" sz="1800"/>
              <a:t>stackoverflow.com</a:t>
            </a:r>
            <a:r>
              <a:rPr lang="nl-NL" sz="1800"/>
              <a:t>. 11 januari 2012. [Online]. Beschikbaar: </a:t>
            </a:r>
            <a:r>
              <a:rPr lang="nl-NL" sz="1800" u="sng">
                <a:solidFill>
                  <a:schemeClr val="hlink"/>
                </a:solidFill>
                <a:hlinkClick r:id="rId5"/>
              </a:rPr>
              <a:t>https://stackoverflow.com/questions/8818207/how-should-one-unit-test-a-net-mvc-controller</a:t>
            </a:r>
            <a:r>
              <a:rPr lang="nl-NL" sz="1800"/>
              <a:t>.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NL" sz="1800"/>
              <a:t> “How do I use Assert to verify that an exception has been thrown?”.</a:t>
            </a:r>
            <a:r>
              <a:rPr i="1" lang="nl-NL" sz="1800"/>
              <a:t> stackoverflow.com</a:t>
            </a:r>
            <a:r>
              <a:rPr lang="nl-NL" sz="1800"/>
              <a:t>. 1 juni 2009. [Online]. Beschikbaar: </a:t>
            </a:r>
            <a:r>
              <a:rPr lang="nl-NL" sz="1800" u="sng">
                <a:solidFill>
                  <a:schemeClr val="hlink"/>
                </a:solidFill>
                <a:hlinkClick r:id="rId6"/>
              </a:rPr>
              <a:t>https://stackoverflow.com/questions/933613/how-do-i-use-assert-to-verify-that-an-exception-has-been-thrown</a:t>
            </a:r>
            <a:r>
              <a:rPr lang="nl-NL" sz="1800"/>
              <a:t>. [Geraadpleegd op 05 augustus 2018].</a:t>
            </a:r>
            <a:endParaRPr sz="1800"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-NL" sz="1800"/>
              <a:t>“Invoking Overloaded Methods Using Reflection”. </a:t>
            </a:r>
            <a:r>
              <a:rPr i="1" lang="nl-NL" sz="1800"/>
              <a:t>blackwasp.co.uk</a:t>
            </a:r>
            <a:r>
              <a:rPr lang="nl-NL" sz="1800"/>
              <a:t>. 2 juni 2013. [Online]. Beschikbaar: </a:t>
            </a:r>
            <a:r>
              <a:rPr lang="nl-NL" sz="1800" u="sng">
                <a:solidFill>
                  <a:schemeClr val="hlink"/>
                </a:solidFill>
                <a:hlinkClick r:id="rId7"/>
              </a:rPr>
              <a:t>http://www.blackwasp.co.uk/ReflectionInvokeOverload.aspx</a:t>
            </a:r>
            <a:r>
              <a:rPr lang="nl-NL" sz="1800"/>
              <a:t>. [Geraadpleegd op 06 augustus 2018].  </a:t>
            </a:r>
            <a:endParaRPr sz="1800"/>
          </a:p>
        </p:txBody>
      </p:sp>
      <p:sp>
        <p:nvSpPr>
          <p:cNvPr id="362" name="Google Shape;362;p39"/>
          <p:cNvSpPr txBox="1"/>
          <p:nvPr>
            <p:ph idx="10" type="dt"/>
          </p:nvPr>
        </p:nvSpPr>
        <p:spPr>
          <a:xfrm>
            <a:off x="6198634" y="6544800"/>
            <a:ext cx="1293845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20-1-2018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3" name="Google Shape;363;p39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p.</a:t>
            </a:r>
            <a:fld id="{00000000-1234-1234-1234-123412341234}" type="slidenum">
              <a:rPr lang="nl-NL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4" name="Google Shape;364;p39"/>
          <p:cNvSpPr txBox="1"/>
          <p:nvPr>
            <p:ph idx="2" type="body"/>
          </p:nvPr>
        </p:nvSpPr>
        <p:spPr>
          <a:xfrm>
            <a:off x="609600" y="6544800"/>
            <a:ext cx="55200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609600" y="22757"/>
            <a:ext cx="10972800" cy="76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Wat maakt een Unit Test nuttig?</a:t>
            </a:r>
            <a:endParaRPr/>
          </a:p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609600" y="1114426"/>
            <a:ext cx="10972800" cy="51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nl-NL"/>
              <a:t>Een goede unit test is “A TRIP”.</a:t>
            </a:r>
            <a:endParaRPr/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b="1" lang="nl-NL" sz="2400"/>
              <a:t>A</a:t>
            </a:r>
            <a:r>
              <a:rPr lang="nl-NL" sz="2400"/>
              <a:t>utomatic</a:t>
            </a:r>
            <a:endParaRPr sz="2400"/>
          </a:p>
          <a:p>
            <a:pPr indent="0" lvl="0" marL="45720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nl-NL" sz="2400"/>
              <a:t>→ aanroep &amp; resultaatverwerking automatisch</a:t>
            </a:r>
            <a:endParaRPr sz="2400"/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b="1" lang="nl-NL" sz="2400"/>
              <a:t>T</a:t>
            </a:r>
            <a:r>
              <a:rPr lang="nl-NL" sz="2400"/>
              <a:t>horough</a:t>
            </a:r>
            <a:endParaRPr sz="2400"/>
          </a:p>
          <a:p>
            <a:pPr indent="0" lvl="0" marL="45720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nl-NL" sz="2400"/>
              <a:t>→ alle mogelijke scenarios</a:t>
            </a:r>
            <a:endParaRPr sz="2400"/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b="1" lang="nl-NL" sz="2400"/>
              <a:t>R</a:t>
            </a:r>
            <a:r>
              <a:rPr lang="nl-NL" sz="2400"/>
              <a:t>epeatable</a:t>
            </a:r>
            <a:endParaRPr sz="2400"/>
          </a:p>
          <a:p>
            <a:pPr indent="0" lvl="0" marL="45720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nl-NL" sz="2400"/>
              <a:t>→ herhaalbaar &amp; zonder oncontroleerbare parameters</a:t>
            </a:r>
            <a:endParaRPr sz="2400"/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b="1" lang="nl-NL" sz="2400"/>
              <a:t>I</a:t>
            </a:r>
            <a:r>
              <a:rPr lang="nl-NL" sz="2400"/>
              <a:t>ndependent</a:t>
            </a:r>
            <a:endParaRPr sz="2400"/>
          </a:p>
          <a:p>
            <a:pPr indent="0" lvl="0" marL="45720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nl-NL" sz="2400"/>
              <a:t>→ 1 test voor 1 specifiek blokje code. Geen dependencies</a:t>
            </a:r>
            <a:endParaRPr sz="2400"/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b="1" lang="nl-NL" sz="2400"/>
              <a:t>P</a:t>
            </a:r>
            <a:r>
              <a:rPr lang="nl-NL" sz="2400"/>
              <a:t>rofessional</a:t>
            </a:r>
            <a:endParaRPr sz="2400"/>
          </a:p>
          <a:p>
            <a:pPr indent="0" lvl="0" marL="457200">
              <a:spcBef>
                <a:spcPts val="640"/>
              </a:spcBef>
              <a:spcAft>
                <a:spcPts val="0"/>
              </a:spcAft>
              <a:buNone/>
            </a:pPr>
            <a:r>
              <a:rPr lang="nl-NL" sz="2400"/>
              <a:t>→ qualitatieve test code met duidelijke namen</a:t>
            </a:r>
            <a:endParaRPr sz="2400"/>
          </a:p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-NL"/>
              <a:t>- p.</a:t>
            </a: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84" name="Google Shape;84;p10"/>
          <p:cNvSpPr txBox="1"/>
          <p:nvPr>
            <p:ph idx="2" type="body"/>
          </p:nvPr>
        </p:nvSpPr>
        <p:spPr>
          <a:xfrm>
            <a:off x="609600" y="6544800"/>
            <a:ext cx="552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609600" y="22757"/>
            <a:ext cx="10972800" cy="76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Wat zijn de voordelen?</a:t>
            </a:r>
            <a:endParaRPr/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609600" y="1114426"/>
            <a:ext cx="10972800" cy="51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>
              <a:spcBef>
                <a:spcPts val="640"/>
              </a:spcBef>
              <a:spcAft>
                <a:spcPts val="0"/>
              </a:spcAft>
              <a:buSzPts val="2800"/>
              <a:buChar char="●"/>
            </a:pPr>
            <a:r>
              <a:rPr lang="nl-NL" sz="2800"/>
              <a:t>Betere resultaten dan manueel debuggen</a:t>
            </a:r>
            <a:br>
              <a:rPr lang="nl-NL" sz="2800"/>
            </a:br>
            <a:endParaRPr sz="2800"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nl-NL" sz="2800"/>
              <a:t>Sneller</a:t>
            </a:r>
            <a:br>
              <a:rPr lang="nl-NL" sz="2800"/>
            </a:br>
            <a:endParaRPr sz="2800"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nl-NL" sz="2800"/>
              <a:t>Automatisch</a:t>
            </a:r>
            <a:br>
              <a:rPr lang="nl-NL" sz="2800"/>
            </a:br>
            <a:endParaRPr sz="2800"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nl-NL" sz="2800"/>
              <a:t>Herhaalbaar</a:t>
            </a:r>
            <a:br>
              <a:rPr lang="nl-NL" sz="2800"/>
            </a:br>
            <a:endParaRPr sz="2800"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nl-NL" sz="2800"/>
              <a:t>Inzicht in werking applicatie</a:t>
            </a:r>
            <a:br>
              <a:rPr lang="nl-NL" sz="2800"/>
            </a:br>
            <a:endParaRPr sz="2800"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nl-NL" sz="2800"/>
              <a:t>Voorkomt foutieve code in productie</a:t>
            </a:r>
            <a:endParaRPr sz="2800"/>
          </a:p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-NL"/>
              <a:t>- p.</a:t>
            </a: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93" name="Google Shape;93;p11"/>
          <p:cNvSpPr txBox="1"/>
          <p:nvPr>
            <p:ph idx="2" type="body"/>
          </p:nvPr>
        </p:nvSpPr>
        <p:spPr>
          <a:xfrm>
            <a:off x="609600" y="6544800"/>
            <a:ext cx="552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609600" y="22757"/>
            <a:ext cx="10972800" cy="76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Test Driven Development (TDD)</a:t>
            </a:r>
            <a:endParaRPr/>
          </a:p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>
            <a:off x="609600" y="1114426"/>
            <a:ext cx="10972800" cy="51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b="1" lang="nl-NL"/>
              <a:t>Eerst</a:t>
            </a:r>
            <a:r>
              <a:rPr lang="nl-NL"/>
              <a:t> Unit Test → </a:t>
            </a:r>
            <a:r>
              <a:rPr b="1" lang="nl-NL"/>
              <a:t>D</a:t>
            </a:r>
            <a:r>
              <a:rPr b="1" lang="nl-NL"/>
              <a:t>aarna</a:t>
            </a:r>
            <a:r>
              <a:rPr lang="nl-NL"/>
              <a:t> applicatie code</a:t>
            </a:r>
            <a:br>
              <a:rPr lang="nl-NL"/>
            </a:b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nl-NL"/>
              <a:t>Alle code is essentieel</a:t>
            </a:r>
            <a:br>
              <a:rPr lang="nl-NL"/>
            </a:b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nl-NL"/>
              <a:t>Alle code wordt getest</a:t>
            </a:r>
            <a:br>
              <a:rPr lang="nl-NL"/>
            </a:br>
            <a:endParaRPr/>
          </a:p>
          <a:p>
            <a: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nl-NL"/>
              <a:t>Nadenken over aanroep</a:t>
            </a:r>
            <a:br>
              <a:rPr lang="nl-NL"/>
            </a:br>
            <a:r>
              <a:rPr lang="nl-NL"/>
              <a:t>→ </a:t>
            </a:r>
            <a:r>
              <a:rPr lang="nl-NL" sz="3000"/>
              <a:t>verbeterd ontwerp</a:t>
            </a:r>
            <a:endParaRPr sz="3000"/>
          </a:p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-NL"/>
              <a:t>- p.</a:t>
            </a: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02" name="Google Shape;102;p12"/>
          <p:cNvSpPr txBox="1"/>
          <p:nvPr>
            <p:ph idx="2" type="body"/>
          </p:nvPr>
        </p:nvSpPr>
        <p:spPr>
          <a:xfrm>
            <a:off x="609600" y="6544800"/>
            <a:ext cx="552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609600" y="22757"/>
            <a:ext cx="10972800" cy="76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Benodigdheden</a:t>
            </a:r>
            <a:endParaRPr/>
          </a:p>
        </p:txBody>
      </p:sp>
      <p:sp>
        <p:nvSpPr>
          <p:cNvPr id="109" name="Google Shape;109;p13"/>
          <p:cNvSpPr txBox="1"/>
          <p:nvPr>
            <p:ph idx="1" type="body"/>
          </p:nvPr>
        </p:nvSpPr>
        <p:spPr>
          <a:xfrm>
            <a:off x="609600" y="1114426"/>
            <a:ext cx="10972800" cy="51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nl-NL"/>
              <a:t>Framework</a:t>
            </a:r>
            <a:br>
              <a:rPr lang="nl-NL"/>
            </a:br>
            <a:r>
              <a:rPr lang="nl-NL" sz="3000"/>
              <a:t>→</a:t>
            </a:r>
            <a:r>
              <a:rPr lang="nl-NL" sz="3000"/>
              <a:t> Library</a:t>
            </a:r>
            <a:endParaRPr sz="3000"/>
          </a:p>
          <a:p>
            <a:pPr indent="0" lvl="0" marL="45720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nl-NL" sz="3000"/>
              <a:t>→ Test Runner</a:t>
            </a:r>
            <a:endParaRPr/>
          </a:p>
          <a:p>
            <a:pPr indent="0" lvl="0" marL="45720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nl-NL"/>
              <a:t>NUnit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nl-NL"/>
              <a:t>XUnit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nl-NL"/>
              <a:t>MSTest (Visual Studio built in)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nl-NL"/>
              <a:t>ReSharper (test runner)</a:t>
            </a:r>
            <a:endParaRPr/>
          </a:p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-NL"/>
              <a:t>- p.</a:t>
            </a: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11" name="Google Shape;111;p13"/>
          <p:cNvSpPr txBox="1"/>
          <p:nvPr>
            <p:ph idx="2" type="body"/>
          </p:nvPr>
        </p:nvSpPr>
        <p:spPr>
          <a:xfrm>
            <a:off x="609600" y="6544800"/>
            <a:ext cx="552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type="title"/>
          </p:nvPr>
        </p:nvSpPr>
        <p:spPr>
          <a:xfrm>
            <a:off x="609600" y="22757"/>
            <a:ext cx="10972800" cy="76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Benodigdheden</a:t>
            </a:r>
            <a:endParaRPr/>
          </a:p>
        </p:txBody>
      </p:sp>
      <p:sp>
        <p:nvSpPr>
          <p:cNvPr id="118" name="Google Shape;118;p14"/>
          <p:cNvSpPr txBox="1"/>
          <p:nvPr>
            <p:ph idx="1" type="body"/>
          </p:nvPr>
        </p:nvSpPr>
        <p:spPr>
          <a:xfrm>
            <a:off x="609600" y="1114426"/>
            <a:ext cx="10972800" cy="51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nl-NL"/>
              <a:t>Mocking framework</a:t>
            </a:r>
            <a:endParaRPr/>
          </a:p>
          <a:p>
            <a:pPr indent="0" lvl="0" marL="45720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nl-NL" sz="3000"/>
              <a:t>→ dependencies opvangen</a:t>
            </a:r>
            <a:br>
              <a:rPr lang="nl-NL" sz="3000"/>
            </a:br>
            <a:endParaRPr sz="3000"/>
          </a:p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nl-NL"/>
              <a:t>NSubstitute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nl-NL"/>
              <a:t>Moq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nl-NL"/>
              <a:t>Rhino Mocks</a:t>
            </a:r>
            <a:endParaRPr/>
          </a:p>
          <a:p>
            <a:pPr indent="-431800" lvl="0" marL="457200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nl-NL"/>
              <a:t>FakeItEasy</a:t>
            </a:r>
            <a:endParaRPr/>
          </a:p>
          <a:p>
            <a: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nl-NL"/>
              <a:t>NMock3</a:t>
            </a:r>
            <a:endParaRPr/>
          </a:p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-NL"/>
              <a:t>- p.</a:t>
            </a: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20" name="Google Shape;120;p14"/>
          <p:cNvSpPr txBox="1"/>
          <p:nvPr>
            <p:ph idx="2" type="body"/>
          </p:nvPr>
        </p:nvSpPr>
        <p:spPr>
          <a:xfrm>
            <a:off x="609600" y="6544800"/>
            <a:ext cx="552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609600" y="22757"/>
            <a:ext cx="10972800" cy="76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Benodigdheden</a:t>
            </a:r>
            <a:endParaRPr/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609600" y="1114426"/>
            <a:ext cx="10972800" cy="513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nl-NL"/>
              <a:t>In deze tutorial maken wij gebruik van unit testing framework </a:t>
            </a:r>
            <a:r>
              <a:rPr b="1" lang="nl-NL"/>
              <a:t>MSTest </a:t>
            </a:r>
            <a:r>
              <a:rPr lang="nl-NL"/>
              <a:t>en mocking framework </a:t>
            </a:r>
            <a:r>
              <a:rPr b="1" lang="nl-NL"/>
              <a:t>Moq</a:t>
            </a:r>
            <a:br>
              <a:rPr b="1" lang="nl-NL"/>
            </a:br>
            <a:endParaRPr b="1"/>
          </a:p>
          <a:p>
            <a: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nl-NL"/>
              <a:t>Solution `Eg_SupportCenter`</a:t>
            </a:r>
            <a:endParaRPr/>
          </a:p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7587165" y="6544800"/>
            <a:ext cx="96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-NL"/>
              <a:t>- p.</a:t>
            </a: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29" name="Google Shape;129;p15"/>
          <p:cNvSpPr txBox="1"/>
          <p:nvPr>
            <p:ph idx="2" type="body"/>
          </p:nvPr>
        </p:nvSpPr>
        <p:spPr>
          <a:xfrm>
            <a:off x="609600" y="6544800"/>
            <a:ext cx="55200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jabloon_dotNET">
  <a:themeElements>
    <a:clrScheme name="KdG_Themakleuren">
      <a:dk1>
        <a:srgbClr val="000000"/>
      </a:dk1>
      <a:lt1>
        <a:srgbClr val="FFFFFF"/>
      </a:lt1>
      <a:dk2>
        <a:srgbClr val="0C2C80"/>
      </a:dk2>
      <a:lt2>
        <a:srgbClr val="C1D82F"/>
      </a:lt2>
      <a:accent1>
        <a:srgbClr val="CA333F"/>
      </a:accent1>
      <a:accent2>
        <a:srgbClr val="008F94"/>
      </a:accent2>
      <a:accent3>
        <a:srgbClr val="E0D200"/>
      </a:accent3>
      <a:accent4>
        <a:srgbClr val="F08B27"/>
      </a:accent4>
      <a:accent5>
        <a:srgbClr val="B10060"/>
      </a:accent5>
      <a:accent6>
        <a:srgbClr val="8BB2BC"/>
      </a:accent6>
      <a:hlink>
        <a:srgbClr val="0C2C80"/>
      </a:hlink>
      <a:folHlink>
        <a:srgbClr val="C1D8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