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41251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7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40b6adc3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40b6adc3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91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40b6adc3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40b6adc3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540b6adc3_2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540b6adc3_2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42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40b6ad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40b6ad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3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40b6adc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40b6adc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4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solidFill>
          <a:srgbClr val="AFA8D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-118475" y="3119750"/>
            <a:ext cx="8706900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Font typeface="Englebert"/>
              <a:buNone/>
              <a:defRPr sz="90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5480125" y="3772325"/>
            <a:ext cx="3108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Zilla Slab Light"/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_1_1_2_1_1_1_1_1_1_1_1_1_3_1">
    <p:bg>
      <p:bgPr>
        <a:noFill/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 ">
  <p:cSld name="CUSTOM_1_1_2">
    <p:bg>
      <p:bgPr>
        <a:solidFill>
          <a:srgbClr val="AFA8D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05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089688" y="10610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089699" y="12942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2165299" y="954300"/>
            <a:ext cx="10311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3"/>
          </p:nvPr>
        </p:nvSpPr>
        <p:spPr>
          <a:xfrm>
            <a:off x="5335138" y="10610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4"/>
          </p:nvPr>
        </p:nvSpPr>
        <p:spPr>
          <a:xfrm>
            <a:off x="5335147" y="12942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5" hasCustomPrompt="1"/>
          </p:nvPr>
        </p:nvSpPr>
        <p:spPr>
          <a:xfrm>
            <a:off x="4413250" y="954300"/>
            <a:ext cx="10311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6"/>
          </p:nvPr>
        </p:nvSpPr>
        <p:spPr>
          <a:xfrm>
            <a:off x="3089688" y="20971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7"/>
          </p:nvPr>
        </p:nvSpPr>
        <p:spPr>
          <a:xfrm>
            <a:off x="3089699" y="23303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8" hasCustomPrompt="1"/>
          </p:nvPr>
        </p:nvSpPr>
        <p:spPr>
          <a:xfrm>
            <a:off x="2165299" y="1990400"/>
            <a:ext cx="10311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9"/>
          </p:nvPr>
        </p:nvSpPr>
        <p:spPr>
          <a:xfrm>
            <a:off x="5335138" y="20971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335147" y="23303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4413250" y="1990400"/>
            <a:ext cx="10311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3089688" y="31332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6"/>
          </p:nvPr>
        </p:nvSpPr>
        <p:spPr>
          <a:xfrm>
            <a:off x="3089699" y="33664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7" hasCustomPrompt="1"/>
          </p:nvPr>
        </p:nvSpPr>
        <p:spPr>
          <a:xfrm>
            <a:off x="2165299" y="3026500"/>
            <a:ext cx="10311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 idx="18"/>
          </p:nvPr>
        </p:nvSpPr>
        <p:spPr>
          <a:xfrm>
            <a:off x="5335138" y="31332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9"/>
          </p:nvPr>
        </p:nvSpPr>
        <p:spPr>
          <a:xfrm>
            <a:off x="5335147" y="33664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0" hasCustomPrompt="1"/>
          </p:nvPr>
        </p:nvSpPr>
        <p:spPr>
          <a:xfrm>
            <a:off x="4413250" y="3026500"/>
            <a:ext cx="10311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_1_1_2">
    <p:bg>
      <p:bgPr>
        <a:solidFill>
          <a:srgbClr val="AFA8D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title" hasCustomPrompt="1"/>
          </p:nvPr>
        </p:nvSpPr>
        <p:spPr>
          <a:xfrm>
            <a:off x="609427" y="1543250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 idx="2"/>
          </p:nvPr>
        </p:nvSpPr>
        <p:spPr>
          <a:xfrm>
            <a:off x="609425" y="2601875"/>
            <a:ext cx="6821100" cy="12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 flipH="1">
            <a:off x="609425" y="3609500"/>
            <a:ext cx="3108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Zilla Slab Light"/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_1_1_2_1">
    <p:bg>
      <p:bgPr>
        <a:solidFill>
          <a:srgbClr val="AFA8D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60718" b="38141"/>
          <a:stretch/>
        </p:blipFill>
        <p:spPr>
          <a:xfrm>
            <a:off x="7276625" y="-3"/>
            <a:ext cx="1867380" cy="16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l="60718" b="38141"/>
          <a:stretch/>
        </p:blipFill>
        <p:spPr>
          <a:xfrm rot="-5400000" flipH="1">
            <a:off x="-106650" y="3382772"/>
            <a:ext cx="1867380" cy="16540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699100" y="1261125"/>
            <a:ext cx="3745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899250" y="4128125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_1_1_2_1_2">
    <p:bg>
      <p:bgPr>
        <a:solidFill>
          <a:srgbClr val="AFA8D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2982000" y="121810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2"/>
          </p:nvPr>
        </p:nvSpPr>
        <p:spPr>
          <a:xfrm>
            <a:off x="2982000" y="89830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3"/>
          </p:nvPr>
        </p:nvSpPr>
        <p:spPr>
          <a:xfrm>
            <a:off x="5977900" y="121810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4"/>
          </p:nvPr>
        </p:nvSpPr>
        <p:spPr>
          <a:xfrm>
            <a:off x="5977900" y="89830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5"/>
          </p:nvPr>
        </p:nvSpPr>
        <p:spPr>
          <a:xfrm>
            <a:off x="2982000" y="287585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6"/>
          </p:nvPr>
        </p:nvSpPr>
        <p:spPr>
          <a:xfrm>
            <a:off x="2982000" y="255605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7"/>
          </p:nvPr>
        </p:nvSpPr>
        <p:spPr>
          <a:xfrm>
            <a:off x="5977900" y="287585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8"/>
          </p:nvPr>
        </p:nvSpPr>
        <p:spPr>
          <a:xfrm>
            <a:off x="5977900" y="2556050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/>
          </p:nvPr>
        </p:nvSpPr>
        <p:spPr>
          <a:xfrm>
            <a:off x="899250" y="4128125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_1_2_1_1_1_1">
    <p:bg>
      <p:bgPr>
        <a:solidFill>
          <a:srgbClr val="AFA8D0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l="6670" t="23465" r="19457"/>
          <a:stretch/>
        </p:blipFill>
        <p:spPr>
          <a:xfrm>
            <a:off x="0" y="1982250"/>
            <a:ext cx="5430600" cy="31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l="60718" b="38141"/>
          <a:stretch/>
        </p:blipFill>
        <p:spPr>
          <a:xfrm>
            <a:off x="7566550" y="0"/>
            <a:ext cx="1577450" cy="139727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2788350" y="2875200"/>
            <a:ext cx="35673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 flipH="1">
            <a:off x="2454725" y="2268300"/>
            <a:ext cx="42345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_1_1_2_1_1_1_1_1_1_1">
    <p:bg>
      <p:bgPr>
        <a:solidFill>
          <a:srgbClr val="AFA8D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l="13058" t="14965" b="58884"/>
          <a:stretch/>
        </p:blipFill>
        <p:spPr>
          <a:xfrm>
            <a:off x="2274575" y="3981301"/>
            <a:ext cx="6869420" cy="11621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>
            <a:spLocks noGrp="1"/>
          </p:cNvSpPr>
          <p:nvPr>
            <p:ph type="ctrTitle"/>
          </p:nvPr>
        </p:nvSpPr>
        <p:spPr>
          <a:xfrm>
            <a:off x="899250" y="4128125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1366125" y="26935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2"/>
          </p:nvPr>
        </p:nvSpPr>
        <p:spPr>
          <a:xfrm>
            <a:off x="1366125" y="23737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3"/>
          </p:nvPr>
        </p:nvSpPr>
        <p:spPr>
          <a:xfrm>
            <a:off x="3004125" y="26935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4"/>
          </p:nvPr>
        </p:nvSpPr>
        <p:spPr>
          <a:xfrm>
            <a:off x="3004125" y="23737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5"/>
          </p:nvPr>
        </p:nvSpPr>
        <p:spPr>
          <a:xfrm>
            <a:off x="4642125" y="26935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6"/>
          </p:nvPr>
        </p:nvSpPr>
        <p:spPr>
          <a:xfrm>
            <a:off x="4642125" y="23737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7"/>
          </p:nvPr>
        </p:nvSpPr>
        <p:spPr>
          <a:xfrm>
            <a:off x="6280125" y="26935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8"/>
          </p:nvPr>
        </p:nvSpPr>
        <p:spPr>
          <a:xfrm>
            <a:off x="6280125" y="2373725"/>
            <a:ext cx="15771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glebert"/>
              <a:buNone/>
              <a:defRPr sz="1400"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2_1_1_1_1_1_1_1_1_1_3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2_1_1_1_1_1_1_1_1_1_3_2_1_1">
    <p:bg>
      <p:bgPr>
        <a:solidFill>
          <a:srgbClr val="AFA8D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FA8D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Englebert"/>
              <a:buNone/>
              <a:defRPr sz="2800">
                <a:solidFill>
                  <a:srgbClr val="FFFFFF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●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○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■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●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○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■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●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○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000"/>
              <a:buFont typeface="Zilla Slab Light"/>
              <a:buChar char="■"/>
              <a:defRPr sz="10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ctrTitle"/>
          </p:nvPr>
        </p:nvSpPr>
        <p:spPr>
          <a:xfrm flipH="1">
            <a:off x="3756620" y="2687264"/>
            <a:ext cx="5056800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000" dirty="0">
                <a:solidFill>
                  <a:srgbClr val="FFFFFF"/>
                </a:solidFill>
                <a:latin typeface="Cooper Black" pitchFamily="18" charset="0"/>
              </a:rPr>
              <a:t>Tugas</a:t>
            </a:r>
            <a:r>
              <a:rPr lang="es" sz="8000" dirty="0">
                <a:solidFill>
                  <a:srgbClr val="FFFFFF"/>
                </a:solidFill>
                <a:latin typeface="Cooper Black" pitchFamily="18" charset="0"/>
              </a:rPr>
              <a:t> </a:t>
            </a:r>
            <a:r>
              <a:rPr lang="id-ID" sz="8000" dirty="0">
                <a:solidFill>
                  <a:srgbClr val="FFFFFF"/>
                </a:solidFill>
                <a:latin typeface="Cooper Black" pitchFamily="18" charset="0"/>
              </a:rPr>
              <a:t>Besar</a:t>
            </a:r>
            <a:endParaRPr sz="8000" dirty="0">
              <a:solidFill>
                <a:srgbClr val="FFFFFF"/>
              </a:solidFill>
              <a:latin typeface="Cooper Black" pitchFamily="18" charset="0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 flipH="1">
            <a:off x="5480125" y="3772325"/>
            <a:ext cx="3108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FFFF"/>
                </a:solidFill>
              </a:rPr>
              <a:t>1301184220 - 1301184233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r="31266"/>
          <a:stretch/>
        </p:blipFill>
        <p:spPr>
          <a:xfrm>
            <a:off x="0" y="-25"/>
            <a:ext cx="6285020" cy="514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926756" y="101822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oper Black" pitchFamily="18" charset="0"/>
              </a:rPr>
              <a:t>PROGRAM CODE</a:t>
            </a:r>
            <a:endParaRPr dirty="0">
              <a:latin typeface="Cooper Black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0B1B5-D2BD-4D68-855B-8EDD73EAC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38" y="679622"/>
            <a:ext cx="5272924" cy="4101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2425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926756" y="101822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oper Black" pitchFamily="18" charset="0"/>
              </a:rPr>
              <a:t>PROGRAM CODE</a:t>
            </a:r>
            <a:endParaRPr dirty="0">
              <a:latin typeface="Cooper Black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84BC7-4178-4AE7-9F7A-99CE18269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00" y="1585775"/>
            <a:ext cx="6620799" cy="19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3826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5;p35"/>
          <p:cNvSpPr txBox="1">
            <a:spLocks/>
          </p:cNvSpPr>
          <p:nvPr/>
        </p:nvSpPr>
        <p:spPr>
          <a:xfrm>
            <a:off x="825109" y="260460"/>
            <a:ext cx="734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Englebert"/>
              <a:buNone/>
              <a:defRPr sz="1200" b="0" i="0" u="none" strike="noStrike" cap="none">
                <a:solidFill>
                  <a:srgbClr val="FFFFFF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ctr"/>
            <a:r>
              <a:rPr lang="id-ID" sz="3200" dirty="0">
                <a:latin typeface="Cooper Black" pitchFamily="18" charset="0"/>
              </a:rPr>
              <a:t>HASIL</a:t>
            </a:r>
          </a:p>
          <a:p>
            <a:pPr algn="ctr"/>
            <a:r>
              <a:rPr lang="id-ID" sz="1400" dirty="0">
                <a:latin typeface="Cooper Black" pitchFamily="18" charset="0"/>
              </a:rPr>
              <a:t>Data infeksi tiap hari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1935" y="987943"/>
            <a:ext cx="3317358" cy="39300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4209C-C3AD-4A44-A7B0-349DC466C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09"/>
          <a:stretch/>
        </p:blipFill>
        <p:spPr>
          <a:xfrm>
            <a:off x="3420973" y="1083918"/>
            <a:ext cx="1899307" cy="37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40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5;p35"/>
          <p:cNvSpPr txBox="1">
            <a:spLocks/>
          </p:cNvSpPr>
          <p:nvPr/>
        </p:nvSpPr>
        <p:spPr>
          <a:xfrm>
            <a:off x="783297" y="284118"/>
            <a:ext cx="734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Englebert"/>
              <a:buNone/>
              <a:defRPr sz="1200" b="0" i="0" u="none" strike="noStrike" cap="none">
                <a:solidFill>
                  <a:srgbClr val="FFFFFF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ctr"/>
            <a:r>
              <a:rPr lang="id-ID" sz="3200" dirty="0">
                <a:latin typeface="Cooper Black" pitchFamily="18" charset="0"/>
              </a:rPr>
              <a:t>HASIL</a:t>
            </a:r>
          </a:p>
          <a:p>
            <a:pPr algn="ctr"/>
            <a:r>
              <a:rPr lang="id-ID" sz="1400" dirty="0">
                <a:latin typeface="Cooper Black" pitchFamily="18" charset="0"/>
              </a:rPr>
              <a:t>Klik untuk </a:t>
            </a:r>
            <a:r>
              <a:rPr lang="id-ID" sz="1400" dirty="0" err="1">
                <a:latin typeface="Cooper Black" pitchFamily="18" charset="0"/>
              </a:rPr>
              <a:t>Play</a:t>
            </a:r>
            <a:r>
              <a:rPr lang="id-ID" sz="1400" dirty="0">
                <a:latin typeface="Cooper Black" pitchFamily="18" charset="0"/>
              </a:rPr>
              <a:t> video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2715223" y="883864"/>
            <a:ext cx="3203194" cy="606900"/>
          </a:xfrm>
        </p:spPr>
        <p:txBody>
          <a:bodyPr/>
          <a:lstStyle/>
          <a:p>
            <a:r>
              <a:rPr lang="id-ID" sz="2000" b="1" dirty="0"/>
              <a:t>Simulasi penyebaran Virus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5415" y="1468818"/>
            <a:ext cx="8121264" cy="34491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Simulation">
            <a:hlinkClick r:id="" action="ppaction://media"/>
            <a:extLst>
              <a:ext uri="{FF2B5EF4-FFF2-40B4-BE49-F238E27FC236}">
                <a16:creationId xmlns:a16="http://schemas.microsoft.com/office/drawing/2014/main" id="{37D4DD08-0548-4355-A0EA-A142833A86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99863" y="1610025"/>
            <a:ext cx="5233914" cy="29486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41"/>
          <p:cNvPicPr preferRelativeResize="0"/>
          <p:nvPr/>
        </p:nvPicPr>
        <p:blipFill rotWithShape="1">
          <a:blip r:embed="rId3">
            <a:alphaModFix/>
          </a:blip>
          <a:srcRect l="13058" t="14965" b="58884"/>
          <a:stretch/>
        </p:blipFill>
        <p:spPr>
          <a:xfrm>
            <a:off x="2274575" y="3981301"/>
            <a:ext cx="6869420" cy="11621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969" y="2064546"/>
            <a:ext cx="7345500" cy="577800"/>
          </a:xfrm>
        </p:spPr>
        <p:txBody>
          <a:bodyPr/>
          <a:lstStyle/>
          <a:p>
            <a:r>
              <a:rPr lang="id-ID" dirty="0">
                <a:latin typeface="Cooper Black" pitchFamily="18" charset="0"/>
              </a:rPr>
              <a:t>TERIMA KASIH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2130247" y="664439"/>
            <a:ext cx="1462362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Pengertian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 idx="2"/>
          </p:nvPr>
        </p:nvSpPr>
        <p:spPr>
          <a:xfrm>
            <a:off x="2130247" y="703893"/>
            <a:ext cx="910398" cy="6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9" name="Google Shape;159;p31"/>
          <p:cNvSpPr txBox="1">
            <a:spLocks noGrp="1"/>
          </p:cNvSpPr>
          <p:nvPr>
            <p:ph type="ctrTitle" idx="3"/>
          </p:nvPr>
        </p:nvSpPr>
        <p:spPr>
          <a:xfrm>
            <a:off x="2127362" y="1804999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err="1"/>
              <a:t>Random</a:t>
            </a:r>
            <a:r>
              <a:rPr lang="id-ID" b="1" dirty="0"/>
              <a:t> Walk</a:t>
            </a:r>
            <a:br>
              <a:rPr lang="id-ID" b="1" dirty="0"/>
            </a:br>
            <a:r>
              <a:rPr lang="id-ID" b="1" dirty="0"/>
              <a:t>2D – 4 </a:t>
            </a:r>
            <a:r>
              <a:rPr lang="id-ID" b="1" dirty="0" err="1"/>
              <a:t>Directions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 idx="5"/>
          </p:nvPr>
        </p:nvSpPr>
        <p:spPr>
          <a:xfrm>
            <a:off x="2136914" y="1925122"/>
            <a:ext cx="897063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1" name="Google Shape;171;p31"/>
          <p:cNvSpPr txBox="1">
            <a:spLocks noGrp="1"/>
          </p:cNvSpPr>
          <p:nvPr>
            <p:ph type="ctrTitle" idx="18"/>
          </p:nvPr>
        </p:nvSpPr>
        <p:spPr>
          <a:xfrm>
            <a:off x="3876178" y="294839"/>
            <a:ext cx="1674017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FFFFFF"/>
                </a:solidFill>
              </a:rPr>
              <a:t>Teori </a:t>
            </a:r>
            <a:r>
              <a:rPr lang="id-ID" b="1" dirty="0" err="1">
                <a:solidFill>
                  <a:srgbClr val="FFFFFF"/>
                </a:solidFill>
              </a:rPr>
              <a:t>Random</a:t>
            </a:r>
            <a:r>
              <a:rPr lang="id-ID" b="1" dirty="0">
                <a:solidFill>
                  <a:srgbClr val="FFFFFF"/>
                </a:solidFill>
              </a:rPr>
              <a:t> Walk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" name="Google Shape;156;p31">
            <a:extLst>
              <a:ext uri="{FF2B5EF4-FFF2-40B4-BE49-F238E27FC236}">
                <a16:creationId xmlns:a16="http://schemas.microsoft.com/office/drawing/2014/main" id="{4D4B0E19-2E92-42AB-AFA9-147F9F741541}"/>
              </a:ext>
            </a:extLst>
          </p:cNvPr>
          <p:cNvSpPr txBox="1">
            <a:spLocks/>
          </p:cNvSpPr>
          <p:nvPr/>
        </p:nvSpPr>
        <p:spPr>
          <a:xfrm>
            <a:off x="3375789" y="814563"/>
            <a:ext cx="3556639" cy="7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glebert"/>
              <a:buNone/>
              <a:defRPr sz="1400" b="0" i="0" u="none" strike="noStrike" cap="none">
                <a:solidFill>
                  <a:srgbClr val="FFFFFF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dirty="0"/>
              <a:t>Merupakan suatu cara dalam </a:t>
            </a:r>
            <a:r>
              <a:rPr lang="id-ID" dirty="0" err="1"/>
              <a:t>meng-generate</a:t>
            </a:r>
            <a:r>
              <a:rPr lang="id-ID" dirty="0"/>
              <a:t> bilangan acak untuk membentuk suatu trayek atau </a:t>
            </a:r>
            <a:r>
              <a:rPr lang="id-ID" dirty="0" err="1"/>
              <a:t>path</a:t>
            </a:r>
            <a:r>
              <a:rPr lang="id-ID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1BAA4-1E67-4DE6-8F1C-76AB541A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995" y="1733787"/>
            <a:ext cx="2828499" cy="2700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2246244" y="664439"/>
            <a:ext cx="1462362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FFFFFF"/>
                </a:solidFill>
              </a:rPr>
              <a:t>Simulasi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 idx="2"/>
          </p:nvPr>
        </p:nvSpPr>
        <p:spPr>
          <a:xfrm>
            <a:off x="2130247" y="703893"/>
            <a:ext cx="910398" cy="6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</a:t>
            </a:r>
            <a:r>
              <a:rPr lang="id-ID" dirty="0">
                <a:solidFill>
                  <a:srgbClr val="FFFFFF"/>
                </a:solidFill>
              </a:rPr>
              <a:t>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1" name="Google Shape;171;p31"/>
          <p:cNvSpPr txBox="1">
            <a:spLocks noGrp="1"/>
          </p:cNvSpPr>
          <p:nvPr>
            <p:ph type="ctrTitle" idx="18"/>
          </p:nvPr>
        </p:nvSpPr>
        <p:spPr>
          <a:xfrm>
            <a:off x="3876178" y="294839"/>
            <a:ext cx="1674017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FFFFFF"/>
                </a:solidFill>
              </a:rPr>
              <a:t>Teori </a:t>
            </a:r>
            <a:r>
              <a:rPr lang="id-ID" b="1" dirty="0" err="1">
                <a:solidFill>
                  <a:srgbClr val="FFFFFF"/>
                </a:solidFill>
              </a:rPr>
              <a:t>Random</a:t>
            </a:r>
            <a:r>
              <a:rPr lang="id-ID" b="1" dirty="0">
                <a:solidFill>
                  <a:srgbClr val="FFFFFF"/>
                </a:solidFill>
              </a:rPr>
              <a:t> Walk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0" name="Google Shape;156;p31">
            <a:extLst>
              <a:ext uri="{FF2B5EF4-FFF2-40B4-BE49-F238E27FC236}">
                <a16:creationId xmlns:a16="http://schemas.microsoft.com/office/drawing/2014/main" id="{4D4B0E19-2E92-42AB-AFA9-147F9F741541}"/>
              </a:ext>
            </a:extLst>
          </p:cNvPr>
          <p:cNvSpPr txBox="1">
            <a:spLocks/>
          </p:cNvSpPr>
          <p:nvPr/>
        </p:nvSpPr>
        <p:spPr>
          <a:xfrm>
            <a:off x="3156642" y="664439"/>
            <a:ext cx="3775786" cy="333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glebert"/>
              <a:buNone/>
              <a:defRPr sz="1400" b="0" i="0" u="none" strike="noStrike" cap="none">
                <a:solidFill>
                  <a:srgbClr val="FFFFFF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dirty="0"/>
              <a:t>Ada beberapa langkah yang harus dilakukan dalam membuat simulasi </a:t>
            </a:r>
            <a:r>
              <a:rPr lang="id-ID" dirty="0" err="1"/>
              <a:t>Random</a:t>
            </a:r>
            <a:r>
              <a:rPr lang="id-ID" dirty="0"/>
              <a:t> Walk :</a:t>
            </a:r>
          </a:p>
          <a:p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Menentukan Ukuran Ruangan (Bagi </a:t>
            </a:r>
            <a:r>
              <a:rPr lang="id-ID" dirty="0" err="1"/>
              <a:t>Random</a:t>
            </a:r>
            <a:r>
              <a:rPr lang="id-ID" dirty="0"/>
              <a:t> Walk </a:t>
            </a:r>
            <a:r>
              <a:rPr lang="id-ID" dirty="0" err="1"/>
              <a:t>Finite</a:t>
            </a:r>
            <a:r>
              <a:rPr lang="id-ID" dirty="0"/>
              <a:t> </a:t>
            </a:r>
            <a:r>
              <a:rPr lang="id-ID" dirty="0" err="1"/>
              <a:t>Space</a:t>
            </a:r>
            <a:r>
              <a:rPr lang="id-ID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Menentukan Posisi Awal partikel/objek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Buat bilangan </a:t>
            </a:r>
            <a:r>
              <a:rPr lang="id-ID" dirty="0" err="1"/>
              <a:t>Random</a:t>
            </a:r>
            <a:r>
              <a:rPr lang="id-ID" dirty="0"/>
              <a:t> untuk posisi partikel dan dilakukan iterasi agar Partikel bergerak ke posisi 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Implementasikan </a:t>
            </a:r>
            <a:r>
              <a:rPr lang="id-ID" dirty="0" err="1"/>
              <a:t>Periodic</a:t>
            </a:r>
            <a:r>
              <a:rPr lang="id-ID" dirty="0"/>
              <a:t> </a:t>
            </a:r>
            <a:r>
              <a:rPr lang="id-ID" dirty="0" err="1"/>
              <a:t>Boundary</a:t>
            </a:r>
            <a:r>
              <a:rPr lang="id-ID" dirty="0"/>
              <a:t> </a:t>
            </a:r>
            <a:r>
              <a:rPr lang="id-ID" dirty="0" err="1"/>
              <a:t>Conditions</a:t>
            </a:r>
            <a:r>
              <a:rPr lang="id-ID" dirty="0"/>
              <a:t> (PBC) agar jika Partikel/Objek bergerak keluar batas atau melebihi </a:t>
            </a:r>
            <a:r>
              <a:rPr lang="id-ID" dirty="0" err="1"/>
              <a:t>batar</a:t>
            </a:r>
            <a:r>
              <a:rPr lang="id-ID" dirty="0"/>
              <a:t> maka partikel/objek tersebut akan masuk lagi dari arah yang berlawanan</a:t>
            </a:r>
          </a:p>
        </p:txBody>
      </p:sp>
    </p:spTree>
    <p:extLst>
      <p:ext uri="{BB962C8B-B14F-4D97-AF65-F5344CB8AC3E}">
        <p14:creationId xmlns:p14="http://schemas.microsoft.com/office/powerpoint/2010/main" val="3841642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ctrTitle" idx="2"/>
          </p:nvPr>
        </p:nvSpPr>
        <p:spPr>
          <a:xfrm>
            <a:off x="609425" y="2601875"/>
            <a:ext cx="6821100" cy="12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FFFF"/>
                </a:solidFill>
                <a:latin typeface="Cooper Black" pitchFamily="18" charset="0"/>
              </a:rPr>
              <a:t>KASUS</a:t>
            </a:r>
            <a:endParaRPr dirty="0">
              <a:solidFill>
                <a:srgbClr val="FFFFFF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8D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429273" y="1001182"/>
            <a:ext cx="8449937" cy="2098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id-ID" sz="1600" dirty="0">
                <a:solidFill>
                  <a:schemeClr val="bg1"/>
                </a:solidFill>
              </a:rPr>
              <a:t>	Proses penyebaran suatu penyakit/virus dapat disimulasikan secara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sederhana dengan menggunakan </a:t>
            </a:r>
            <a:r>
              <a:rPr lang="id-ID" sz="1600" b="1" dirty="0" err="1">
                <a:solidFill>
                  <a:srgbClr val="0070C0"/>
                </a:solidFill>
              </a:rPr>
              <a:t>Random</a:t>
            </a:r>
            <a:r>
              <a:rPr lang="id-ID" sz="1600" b="1" dirty="0">
                <a:solidFill>
                  <a:srgbClr val="0070C0"/>
                </a:solidFill>
              </a:rPr>
              <a:t> Walk</a:t>
            </a:r>
            <a:r>
              <a:rPr lang="id-ID" sz="1600" dirty="0">
                <a:solidFill>
                  <a:schemeClr val="bg1"/>
                </a:solidFill>
              </a:rPr>
              <a:t>. Pada metode ini, setiap individu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direpresentasikan sebagai partikel yang bergerak bebas secara acak. Proses simulasi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diawali dengan mendefinisikan sejumlah individu dari suatu komunitas yang sudah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terinfeksi. Setelah itu, simulasi dilakukan dengan mendefinisikan perubahan posisi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dari masing-masing individu secara acak. Secara sederhana, proses infeksi terjadi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pada saat individu sehat berada pada posisi yang sama dengan individu yang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terinfeksi. Selain itu, individu yang sudah sembuh diasumsikan memiliki imun terhadap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penyakit/virus sehingga tidak akan terinfeksi untuk kedua kalinya. Proses simulasi</a:t>
            </a:r>
          </a:p>
          <a:p>
            <a:pPr algn="just"/>
            <a:r>
              <a:rPr lang="id-ID" sz="1600" dirty="0">
                <a:solidFill>
                  <a:schemeClr val="bg1"/>
                </a:solidFill>
              </a:rPr>
              <a:t>berakhir setelah tidak ada lagi individu yang terinfeksi.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86" name="Google Shape;186;p33"/>
          <p:cNvSpPr txBox="1">
            <a:spLocks noGrp="1"/>
          </p:cNvSpPr>
          <p:nvPr>
            <p:ph type="ctrTitle"/>
          </p:nvPr>
        </p:nvSpPr>
        <p:spPr>
          <a:xfrm>
            <a:off x="788039" y="284205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KASUS</a:t>
            </a:r>
            <a:endParaRPr dirty="0"/>
          </a:p>
        </p:txBody>
      </p:sp>
      <p:pic>
        <p:nvPicPr>
          <p:cNvPr id="187" name="Google Shape;187;p33"/>
          <p:cNvPicPr preferRelativeResize="0"/>
          <p:nvPr/>
        </p:nvPicPr>
        <p:blipFill rotWithShape="1">
          <a:blip r:embed="rId3">
            <a:alphaModFix/>
          </a:blip>
          <a:srcRect l="9904" r="9896"/>
          <a:stretch/>
        </p:blipFill>
        <p:spPr>
          <a:xfrm>
            <a:off x="3115800" y="3000914"/>
            <a:ext cx="2912400" cy="204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926756" y="101822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oper Black" pitchFamily="18" charset="0"/>
              </a:rPr>
              <a:t>PROGRAM CODE</a:t>
            </a:r>
            <a:endParaRPr dirty="0">
              <a:latin typeface="Cooper Black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9CDDA-9D3B-4383-B0D8-E41BFF62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95" y="764682"/>
            <a:ext cx="4745405" cy="413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926756" y="101822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oper Black" pitchFamily="18" charset="0"/>
              </a:rPr>
              <a:t>PROGRAM CODE</a:t>
            </a:r>
            <a:endParaRPr dirty="0">
              <a:latin typeface="Cooper Black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9338F-91AA-4005-8B09-8AB46D2C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86" y="679622"/>
            <a:ext cx="6450628" cy="4164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6079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926756" y="101822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oper Black" pitchFamily="18" charset="0"/>
              </a:rPr>
              <a:t>PROGRAM CODE</a:t>
            </a:r>
            <a:endParaRPr dirty="0">
              <a:latin typeface="Cooper Black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B1B33-60BC-4F0F-B834-ABE66037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94" y="679622"/>
            <a:ext cx="2852812" cy="4157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056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926756" y="101822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oper Black" pitchFamily="18" charset="0"/>
              </a:rPr>
              <a:t>PROGRAM CODE</a:t>
            </a:r>
            <a:endParaRPr dirty="0">
              <a:latin typeface="Cooper Black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452B0-722E-4D94-BF24-1164048E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61" y="679622"/>
            <a:ext cx="5184077" cy="413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3854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ck to School Social Medi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253</Words>
  <Application>Microsoft Office PowerPoint</Application>
  <PresentationFormat>On-screen Show (16:9)</PresentationFormat>
  <Paragraphs>41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Cooper Black</vt:lpstr>
      <vt:lpstr>Englebert</vt:lpstr>
      <vt:lpstr>Fira Sans Extra Condensed Medium</vt:lpstr>
      <vt:lpstr>Oswald Regular</vt:lpstr>
      <vt:lpstr>Roboto Slab Regular</vt:lpstr>
      <vt:lpstr>Zilla Slab Light</vt:lpstr>
      <vt:lpstr>Back to School Social Media by Slidesgo</vt:lpstr>
      <vt:lpstr>Tugas Besar</vt:lpstr>
      <vt:lpstr>Pengertian</vt:lpstr>
      <vt:lpstr>Simulasi</vt:lpstr>
      <vt:lpstr>KASUS</vt:lpstr>
      <vt:lpstr>KASUS</vt:lpstr>
      <vt:lpstr>PROGRAM CODE</vt:lpstr>
      <vt:lpstr>PROGRAM CODE</vt:lpstr>
      <vt:lpstr>PROGRAM CODE</vt:lpstr>
      <vt:lpstr>PROGRAM CODE</vt:lpstr>
      <vt:lpstr>PROGRAM CODE</vt:lpstr>
      <vt:lpstr>PROGRAM CODE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I</dc:title>
  <dc:creator>PC</dc:creator>
  <cp:lastModifiedBy>ASUS</cp:lastModifiedBy>
  <cp:revision>17</cp:revision>
  <dcterms:modified xsi:type="dcterms:W3CDTF">2020-04-29T09:20:23Z</dcterms:modified>
</cp:coreProperties>
</file>