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55" r:id="rId1"/>
  </p:sldMasterIdLst>
  <p:notesMasterIdLst>
    <p:notesMasterId r:id="rId50"/>
  </p:notesMasterIdLst>
  <p:handoutMasterIdLst>
    <p:handoutMasterId r:id="rId51"/>
  </p:handoutMasterIdLst>
  <p:sldIdLst>
    <p:sldId id="3234" r:id="rId2"/>
    <p:sldId id="3261" r:id="rId3"/>
    <p:sldId id="3319" r:id="rId4"/>
    <p:sldId id="3310" r:id="rId5"/>
    <p:sldId id="3316" r:id="rId6"/>
    <p:sldId id="3260" r:id="rId7"/>
    <p:sldId id="3311" r:id="rId8"/>
    <p:sldId id="3312" r:id="rId9"/>
    <p:sldId id="3313" r:id="rId10"/>
    <p:sldId id="3314" r:id="rId11"/>
    <p:sldId id="3315" r:id="rId12"/>
    <p:sldId id="3318" r:id="rId13"/>
    <p:sldId id="3322" r:id="rId14"/>
    <p:sldId id="3320" r:id="rId15"/>
    <p:sldId id="3317" r:id="rId16"/>
    <p:sldId id="3325" r:id="rId17"/>
    <p:sldId id="3348" r:id="rId18"/>
    <p:sldId id="3326" r:id="rId19"/>
    <p:sldId id="3323" r:id="rId20"/>
    <p:sldId id="3321" r:id="rId21"/>
    <p:sldId id="3327" r:id="rId22"/>
    <p:sldId id="3328" r:id="rId23"/>
    <p:sldId id="3329" r:id="rId24"/>
    <p:sldId id="3330" r:id="rId25"/>
    <p:sldId id="3331" r:id="rId26"/>
    <p:sldId id="3332" r:id="rId27"/>
    <p:sldId id="3333" r:id="rId28"/>
    <p:sldId id="3334" r:id="rId29"/>
    <p:sldId id="3335" r:id="rId30"/>
    <p:sldId id="3336" r:id="rId31"/>
    <p:sldId id="3337" r:id="rId32"/>
    <p:sldId id="3338" r:id="rId33"/>
    <p:sldId id="3339" r:id="rId34"/>
    <p:sldId id="3340" r:id="rId35"/>
    <p:sldId id="3341" r:id="rId36"/>
    <p:sldId id="3342" r:id="rId37"/>
    <p:sldId id="3343" r:id="rId38"/>
    <p:sldId id="3344" r:id="rId39"/>
    <p:sldId id="3345" r:id="rId40"/>
    <p:sldId id="3346" r:id="rId41"/>
    <p:sldId id="3349" r:id="rId42"/>
    <p:sldId id="3350" r:id="rId43"/>
    <p:sldId id="3352" r:id="rId44"/>
    <p:sldId id="3353" r:id="rId45"/>
    <p:sldId id="3356" r:id="rId46"/>
    <p:sldId id="3357" r:id="rId47"/>
    <p:sldId id="3358" r:id="rId48"/>
    <p:sldId id="3235" r:id="rId4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06860" indent="-173389"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16128" indent="-3491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825998" indent="-525584"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435266" indent="-701381"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167357" algn="l" defTabSz="866943"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600828" algn="l" defTabSz="866943"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034299" algn="l" defTabSz="866943"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467771" algn="l" defTabSz="866943"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54" userDrawn="1">
          <p15:clr>
            <a:srgbClr val="A4A3A4"/>
          </p15:clr>
        </p15:guide>
        <p15:guide id="2" orient="horz" pos="3966" userDrawn="1">
          <p15:clr>
            <a:srgbClr val="A4A3A4"/>
          </p15:clr>
        </p15:guide>
        <p15:guide id="3" pos="3840" userDrawn="1">
          <p15:clr>
            <a:srgbClr val="A4A3A4"/>
          </p15:clr>
        </p15:guide>
        <p15:guide id="4" pos="7195" userDrawn="1">
          <p15:clr>
            <a:srgbClr val="A4A3A4"/>
          </p15:clr>
        </p15:guide>
        <p15:guide id="5" pos="357" userDrawn="1">
          <p15:clr>
            <a:srgbClr val="A4A3A4"/>
          </p15:clr>
        </p15:guide>
        <p15:guide id="6" pos="12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2AA"/>
    <a:srgbClr val="1B2F4D"/>
    <a:srgbClr val="A6A6A6"/>
    <a:srgbClr val="0093C9"/>
    <a:srgbClr val="404040"/>
    <a:srgbClr val="3BF1E6"/>
    <a:srgbClr val="F57264"/>
    <a:srgbClr val="BE6EFF"/>
    <a:srgbClr val="004236"/>
    <a:srgbClr val="1692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2986" autoAdjust="0"/>
  </p:normalViewPr>
  <p:slideViewPr>
    <p:cSldViewPr>
      <p:cViewPr varScale="1">
        <p:scale>
          <a:sx n="115" d="100"/>
          <a:sy n="115" d="100"/>
        </p:scale>
        <p:origin x="414" y="102"/>
      </p:cViewPr>
      <p:guideLst>
        <p:guide orient="horz" pos="354"/>
        <p:guide orient="horz" pos="3966"/>
        <p:guide pos="3840"/>
        <p:guide pos="7195"/>
        <p:guide pos="357"/>
        <p:guide pos="128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83" d="100"/>
          <a:sy n="83" d="100"/>
        </p:scale>
        <p:origin x="389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BEA72C-7A10-48BF-9330-753B7EA9F4FF}"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05CE4F4C-4FC6-4E1D-BA92-5ECDFD3FCE92}">
      <dgm:prSet phldrT="[文本]"/>
      <dgm:spPr>
        <a:solidFill>
          <a:srgbClr val="FFCCCC"/>
        </a:solidFill>
      </dgm:spPr>
      <dgm:t>
        <a:bodyPr/>
        <a:lstStyle/>
        <a:p>
          <a:pPr algn="ctr"/>
          <a:r>
            <a:rPr lang="zh-CN" altLang="en-US" b="1" dirty="0">
              <a:solidFill>
                <a:schemeClr val="tx1"/>
              </a:solidFill>
              <a:latin typeface="华文细黑" pitchFamily="2" charset="-122"/>
              <a:ea typeface="华文细黑" pitchFamily="2" charset="-122"/>
            </a:rPr>
            <a:t>需求</a:t>
          </a:r>
          <a:r>
            <a:rPr lang="en-US" altLang="zh-CN" b="1" dirty="0">
              <a:solidFill>
                <a:schemeClr val="tx1"/>
              </a:solidFill>
              <a:latin typeface="华文细黑" pitchFamily="2" charset="-122"/>
              <a:ea typeface="华文细黑" pitchFamily="2" charset="-122"/>
            </a:rPr>
            <a:t>&amp;</a:t>
          </a:r>
          <a:r>
            <a:rPr lang="zh-CN" altLang="en-US" b="1" dirty="0">
              <a:solidFill>
                <a:schemeClr val="tx1"/>
              </a:solidFill>
              <a:latin typeface="华文细黑" pitchFamily="2" charset="-122"/>
              <a:ea typeface="华文细黑" pitchFamily="2" charset="-122"/>
            </a:rPr>
            <a:t>设计</a:t>
          </a:r>
        </a:p>
      </dgm:t>
    </dgm:pt>
    <dgm:pt modelId="{8FCF7E0D-8441-4E5E-B22D-AA4903A61736}" type="parTrans" cxnId="{AF71A30A-35B3-46EF-BAA2-532FB34A31FD}">
      <dgm:prSet/>
      <dgm:spPr/>
      <dgm:t>
        <a:bodyPr/>
        <a:lstStyle/>
        <a:p>
          <a:endParaRPr lang="zh-CN" altLang="en-US">
            <a:latin typeface="华文细黑" pitchFamily="2" charset="-122"/>
            <a:ea typeface="华文细黑" pitchFamily="2" charset="-122"/>
          </a:endParaRPr>
        </a:p>
      </dgm:t>
    </dgm:pt>
    <dgm:pt modelId="{F5EDDD8B-6384-4AEF-AAD5-F384291F7D16}" type="sibTrans" cxnId="{AF71A30A-35B3-46EF-BAA2-532FB34A31FD}">
      <dgm:prSet/>
      <dgm:spPr>
        <a:solidFill>
          <a:srgbClr val="FFCCCC"/>
        </a:solidFill>
      </dgm:spPr>
      <dgm:t>
        <a:bodyPr/>
        <a:lstStyle/>
        <a:p>
          <a:endParaRPr lang="zh-CN" altLang="en-US">
            <a:latin typeface="华文细黑" pitchFamily="2" charset="-122"/>
            <a:ea typeface="华文细黑" pitchFamily="2" charset="-122"/>
          </a:endParaRPr>
        </a:p>
      </dgm:t>
    </dgm:pt>
    <dgm:pt modelId="{FE701A1E-CCEC-4AE1-8633-57AC2D9EEEDD}">
      <dgm:prSet phldrT="[文本]"/>
      <dgm:spPr>
        <a:solidFill>
          <a:schemeClr val="bg1"/>
        </a:solidFill>
        <a:ln w="38100">
          <a:solidFill>
            <a:schemeClr val="tx2">
              <a:lumMod val="60000"/>
              <a:lumOff val="40000"/>
            </a:schemeClr>
          </a:solidFill>
        </a:ln>
      </dgm:spPr>
      <dgm:t>
        <a:bodyPr/>
        <a:lstStyle/>
        <a:p>
          <a:r>
            <a:rPr lang="zh-CN" altLang="en-US" dirty="0">
              <a:latin typeface="华文细黑" pitchFamily="2" charset="-122"/>
              <a:ea typeface="华文细黑" pitchFamily="2" charset="-122"/>
            </a:rPr>
            <a:t>根据</a:t>
          </a:r>
          <a:r>
            <a:rPr lang="en-US" altLang="en-US" dirty="0">
              <a:latin typeface="华文细黑" pitchFamily="2" charset="-122"/>
              <a:ea typeface="华文细黑" pitchFamily="2" charset="-122"/>
            </a:rPr>
            <a:t>AR</a:t>
          </a:r>
          <a:r>
            <a:rPr lang="zh-CN" altLang="en-US" dirty="0">
              <a:latin typeface="华文细黑" pitchFamily="2" charset="-122"/>
              <a:ea typeface="华文细黑" pitchFamily="2" charset="-122"/>
            </a:rPr>
            <a:t>开发人员输出软件需求设计文档测试人员输出测试用例；</a:t>
          </a:r>
        </a:p>
      </dgm:t>
    </dgm:pt>
    <dgm:pt modelId="{D7F51E11-64DD-43AC-8B1D-85BE8B7FA613}" type="parTrans" cxnId="{15D4A7D8-1F66-4F92-B5B8-DF8024364703}">
      <dgm:prSet/>
      <dgm:spPr/>
      <dgm:t>
        <a:bodyPr/>
        <a:lstStyle/>
        <a:p>
          <a:endParaRPr lang="zh-CN" altLang="en-US">
            <a:latin typeface="华文细黑" pitchFamily="2" charset="-122"/>
            <a:ea typeface="华文细黑" pitchFamily="2" charset="-122"/>
          </a:endParaRPr>
        </a:p>
      </dgm:t>
    </dgm:pt>
    <dgm:pt modelId="{E511913E-2467-43FF-873A-FD762A7FF142}" type="sibTrans" cxnId="{15D4A7D8-1F66-4F92-B5B8-DF8024364703}">
      <dgm:prSet/>
      <dgm:spPr/>
      <dgm:t>
        <a:bodyPr/>
        <a:lstStyle/>
        <a:p>
          <a:endParaRPr lang="zh-CN" altLang="en-US">
            <a:latin typeface="华文细黑" pitchFamily="2" charset="-122"/>
            <a:ea typeface="华文细黑" pitchFamily="2" charset="-122"/>
          </a:endParaRPr>
        </a:p>
      </dgm:t>
    </dgm:pt>
    <dgm:pt modelId="{C027EBB4-F031-4A31-A999-3B305BA542DF}">
      <dgm:prSet phldrT="[文本]"/>
      <dgm:spPr>
        <a:solidFill>
          <a:srgbClr val="FFCCCC"/>
        </a:solidFill>
      </dgm:spPr>
      <dgm:t>
        <a:bodyPr/>
        <a:lstStyle/>
        <a:p>
          <a:pPr algn="ctr"/>
          <a:r>
            <a:rPr lang="zh-CN" altLang="en-US" b="1" dirty="0">
              <a:solidFill>
                <a:schemeClr val="tx1"/>
              </a:solidFill>
              <a:latin typeface="华文细黑" pitchFamily="2" charset="-122"/>
              <a:ea typeface="华文细黑" pitchFamily="2" charset="-122"/>
            </a:rPr>
            <a:t>编码</a:t>
          </a:r>
        </a:p>
      </dgm:t>
    </dgm:pt>
    <dgm:pt modelId="{84E990CE-0C65-4298-AA9A-046D878A0959}" type="parTrans" cxnId="{7FFED68C-9B0A-4D66-BECB-816A07BEFDB8}">
      <dgm:prSet/>
      <dgm:spPr/>
      <dgm:t>
        <a:bodyPr/>
        <a:lstStyle/>
        <a:p>
          <a:endParaRPr lang="zh-CN" altLang="en-US">
            <a:latin typeface="华文细黑" pitchFamily="2" charset="-122"/>
            <a:ea typeface="华文细黑" pitchFamily="2" charset="-122"/>
          </a:endParaRPr>
        </a:p>
      </dgm:t>
    </dgm:pt>
    <dgm:pt modelId="{6320F4A1-183F-4C4B-B9A5-59449DBB5694}" type="sibTrans" cxnId="{7FFED68C-9B0A-4D66-BECB-816A07BEFDB8}">
      <dgm:prSet/>
      <dgm:spPr>
        <a:solidFill>
          <a:srgbClr val="FFCCCC"/>
        </a:solidFill>
      </dgm:spPr>
      <dgm:t>
        <a:bodyPr/>
        <a:lstStyle/>
        <a:p>
          <a:endParaRPr lang="zh-CN" altLang="en-US">
            <a:latin typeface="华文细黑" pitchFamily="2" charset="-122"/>
            <a:ea typeface="华文细黑" pitchFamily="2" charset="-122"/>
          </a:endParaRPr>
        </a:p>
      </dgm:t>
    </dgm:pt>
    <dgm:pt modelId="{B644AF08-FCEF-49A7-A6E6-99C7FDF783CF}">
      <dgm:prSet phldrT="[文本]"/>
      <dgm:spPr>
        <a:solidFill>
          <a:schemeClr val="bg1"/>
        </a:solidFill>
        <a:ln w="38100">
          <a:solidFill>
            <a:schemeClr val="tx2">
              <a:lumMod val="60000"/>
              <a:lumOff val="40000"/>
            </a:schemeClr>
          </a:solidFill>
        </a:ln>
      </dgm:spPr>
      <dgm:t>
        <a:bodyPr/>
        <a:lstStyle/>
        <a:p>
          <a:r>
            <a:rPr lang="zh-CN" altLang="en-US" dirty="0">
              <a:latin typeface="华文细黑" pitchFamily="2" charset="-122"/>
              <a:ea typeface="华文细黑" pitchFamily="2" charset="-122"/>
            </a:rPr>
            <a:t>正式编码开始前应进行编码规范的学习，避免后期不必要的返工工作；</a:t>
          </a:r>
        </a:p>
      </dgm:t>
    </dgm:pt>
    <dgm:pt modelId="{D0545A55-1641-4370-BC39-9738043ADF55}" type="parTrans" cxnId="{786CA9AB-37F2-4730-B6B2-42D829132061}">
      <dgm:prSet/>
      <dgm:spPr/>
      <dgm:t>
        <a:bodyPr/>
        <a:lstStyle/>
        <a:p>
          <a:endParaRPr lang="zh-CN" altLang="en-US">
            <a:latin typeface="华文细黑" pitchFamily="2" charset="-122"/>
            <a:ea typeface="华文细黑" pitchFamily="2" charset="-122"/>
          </a:endParaRPr>
        </a:p>
      </dgm:t>
    </dgm:pt>
    <dgm:pt modelId="{4DB37A71-680D-4DF8-A0AD-844E7A3D30CF}" type="sibTrans" cxnId="{786CA9AB-37F2-4730-B6B2-42D829132061}">
      <dgm:prSet/>
      <dgm:spPr/>
      <dgm:t>
        <a:bodyPr/>
        <a:lstStyle/>
        <a:p>
          <a:endParaRPr lang="zh-CN" altLang="en-US">
            <a:latin typeface="华文细黑" pitchFamily="2" charset="-122"/>
            <a:ea typeface="华文细黑" pitchFamily="2" charset="-122"/>
          </a:endParaRPr>
        </a:p>
      </dgm:t>
    </dgm:pt>
    <dgm:pt modelId="{08056C9A-977A-4A3F-A21F-966DB72CDC7D}">
      <dgm:prSet phldrT="[文本]"/>
      <dgm:spPr>
        <a:solidFill>
          <a:srgbClr val="FFCCCC"/>
        </a:solidFill>
      </dgm:spPr>
      <dgm:t>
        <a:bodyPr/>
        <a:lstStyle/>
        <a:p>
          <a:pPr algn="ctr"/>
          <a:r>
            <a:rPr lang="en-US" altLang="zh-CN" b="1" dirty="0">
              <a:solidFill>
                <a:schemeClr val="tx1"/>
              </a:solidFill>
              <a:latin typeface="华文细黑" pitchFamily="2" charset="-122"/>
              <a:ea typeface="华文细黑" pitchFamily="2" charset="-122"/>
            </a:rPr>
            <a:t>ST</a:t>
          </a:r>
          <a:r>
            <a:rPr lang="zh-CN" altLang="en-US" b="1" dirty="0">
              <a:solidFill>
                <a:schemeClr val="tx1"/>
              </a:solidFill>
              <a:latin typeface="华文细黑" pitchFamily="2" charset="-122"/>
              <a:ea typeface="华文细黑" pitchFamily="2" charset="-122"/>
            </a:rPr>
            <a:t>测试</a:t>
          </a:r>
        </a:p>
      </dgm:t>
    </dgm:pt>
    <dgm:pt modelId="{BF72438F-CBF4-4EA7-8649-AC817650B30E}" type="parTrans" cxnId="{9DE720FA-0640-4988-BBDB-B7A3639B68A7}">
      <dgm:prSet/>
      <dgm:spPr/>
      <dgm:t>
        <a:bodyPr/>
        <a:lstStyle/>
        <a:p>
          <a:endParaRPr lang="zh-CN" altLang="en-US">
            <a:latin typeface="华文细黑" pitchFamily="2" charset="-122"/>
            <a:ea typeface="华文细黑" pitchFamily="2" charset="-122"/>
          </a:endParaRPr>
        </a:p>
      </dgm:t>
    </dgm:pt>
    <dgm:pt modelId="{AD6E171F-6459-4582-AE60-82EB6FD9F816}" type="sibTrans" cxnId="{9DE720FA-0640-4988-BBDB-B7A3639B68A7}">
      <dgm:prSet/>
      <dgm:spPr>
        <a:solidFill>
          <a:srgbClr val="FFCCCC"/>
        </a:solidFill>
      </dgm:spPr>
      <dgm:t>
        <a:bodyPr/>
        <a:lstStyle/>
        <a:p>
          <a:endParaRPr lang="zh-CN" altLang="en-US">
            <a:latin typeface="华文细黑" pitchFamily="2" charset="-122"/>
            <a:ea typeface="华文细黑" pitchFamily="2" charset="-122"/>
          </a:endParaRPr>
        </a:p>
      </dgm:t>
    </dgm:pt>
    <dgm:pt modelId="{2BB21DD7-1055-4D08-B473-C0051A96668F}">
      <dgm:prSet phldrT="[文本]"/>
      <dgm:spPr>
        <a:solidFill>
          <a:schemeClr val="bg1"/>
        </a:solidFill>
        <a:ln w="38100">
          <a:solidFill>
            <a:schemeClr val="tx2">
              <a:lumMod val="60000"/>
              <a:lumOff val="40000"/>
            </a:schemeClr>
          </a:solidFill>
        </a:ln>
      </dgm:spPr>
      <dgm:t>
        <a:bodyPr/>
        <a:lstStyle/>
        <a:p>
          <a:r>
            <a:rPr lang="zh-CN" altLang="en-US" dirty="0">
              <a:latin typeface="华文细黑" pitchFamily="2" charset="-122"/>
              <a:ea typeface="华文细黑" pitchFamily="2" charset="-122"/>
            </a:rPr>
            <a:t>开发人员自测试：进行单元测试或系统测试；</a:t>
          </a:r>
        </a:p>
      </dgm:t>
    </dgm:pt>
    <dgm:pt modelId="{58B6D620-EFCA-4EDE-B528-87ADA7649834}" type="parTrans" cxnId="{F9672B26-28F9-4850-A81F-E6322E3E6E5D}">
      <dgm:prSet/>
      <dgm:spPr/>
      <dgm:t>
        <a:bodyPr/>
        <a:lstStyle/>
        <a:p>
          <a:endParaRPr lang="zh-CN" altLang="en-US">
            <a:latin typeface="华文细黑" pitchFamily="2" charset="-122"/>
            <a:ea typeface="华文细黑" pitchFamily="2" charset="-122"/>
          </a:endParaRPr>
        </a:p>
      </dgm:t>
    </dgm:pt>
    <dgm:pt modelId="{391F5F6F-1E65-4E2D-8BB3-B49197D376E5}" type="sibTrans" cxnId="{F9672B26-28F9-4850-A81F-E6322E3E6E5D}">
      <dgm:prSet/>
      <dgm:spPr/>
      <dgm:t>
        <a:bodyPr/>
        <a:lstStyle/>
        <a:p>
          <a:endParaRPr lang="zh-CN" altLang="en-US">
            <a:latin typeface="华文细黑" pitchFamily="2" charset="-122"/>
            <a:ea typeface="华文细黑" pitchFamily="2" charset="-122"/>
          </a:endParaRPr>
        </a:p>
      </dgm:t>
    </dgm:pt>
    <dgm:pt modelId="{FDF4E7D8-26C1-417E-914C-19BB395058EB}">
      <dgm:prSet/>
      <dgm:spPr>
        <a:solidFill>
          <a:schemeClr val="bg1"/>
        </a:solidFill>
        <a:ln w="38100">
          <a:solidFill>
            <a:schemeClr val="tx2">
              <a:lumMod val="60000"/>
              <a:lumOff val="40000"/>
            </a:schemeClr>
          </a:solidFill>
        </a:ln>
      </dgm:spPr>
      <dgm:t>
        <a:bodyPr/>
        <a:lstStyle/>
        <a:p>
          <a:r>
            <a:rPr lang="zh-CN" altLang="en-US" dirty="0">
              <a:latin typeface="华文细黑" pitchFamily="2" charset="-122"/>
              <a:ea typeface="华文细黑" pitchFamily="2" charset="-122"/>
            </a:rPr>
            <a:t>文档和用例要经过评审并基线；</a:t>
          </a:r>
        </a:p>
      </dgm:t>
    </dgm:pt>
    <dgm:pt modelId="{1FB869E2-3289-40E0-8AB2-07E7C2776514}" type="parTrans" cxnId="{13EF4DF5-FEB4-4269-BE3A-58FC5D5451A8}">
      <dgm:prSet/>
      <dgm:spPr/>
      <dgm:t>
        <a:bodyPr/>
        <a:lstStyle/>
        <a:p>
          <a:endParaRPr lang="zh-CN" altLang="en-US">
            <a:latin typeface="华文细黑" pitchFamily="2" charset="-122"/>
            <a:ea typeface="华文细黑" pitchFamily="2" charset="-122"/>
          </a:endParaRPr>
        </a:p>
      </dgm:t>
    </dgm:pt>
    <dgm:pt modelId="{6B1F8D47-FFEF-49DE-82E7-AA6BA68C4E8D}" type="sibTrans" cxnId="{13EF4DF5-FEB4-4269-BE3A-58FC5D5451A8}">
      <dgm:prSet/>
      <dgm:spPr/>
      <dgm:t>
        <a:bodyPr/>
        <a:lstStyle/>
        <a:p>
          <a:endParaRPr lang="zh-CN" altLang="en-US">
            <a:latin typeface="华文细黑" pitchFamily="2" charset="-122"/>
            <a:ea typeface="华文细黑" pitchFamily="2" charset="-122"/>
          </a:endParaRPr>
        </a:p>
      </dgm:t>
    </dgm:pt>
    <dgm:pt modelId="{EAB56C9E-5B28-4EE7-A9E0-FF5B06F81DD7}">
      <dgm:prSet/>
      <dgm:spPr>
        <a:solidFill>
          <a:schemeClr val="bg1"/>
        </a:solidFill>
        <a:ln w="38100">
          <a:solidFill>
            <a:schemeClr val="tx2">
              <a:lumMod val="60000"/>
              <a:lumOff val="40000"/>
            </a:schemeClr>
          </a:solidFill>
        </a:ln>
      </dgm:spPr>
      <dgm:t>
        <a:bodyPr/>
        <a:lstStyle/>
        <a:p>
          <a:r>
            <a:rPr lang="zh-CN" altLang="en-US" dirty="0">
              <a:latin typeface="华文细黑" pitchFamily="2" charset="-122"/>
              <a:ea typeface="华文细黑" pitchFamily="2" charset="-122"/>
            </a:rPr>
            <a:t>开发、测试以及资料人员对需求的理解达成一致；</a:t>
          </a:r>
        </a:p>
      </dgm:t>
    </dgm:pt>
    <dgm:pt modelId="{0796F6EE-4D10-4E1A-A76E-403028131ABB}" type="parTrans" cxnId="{B782346F-D62A-4433-90A4-8776F0CB207A}">
      <dgm:prSet/>
      <dgm:spPr/>
      <dgm:t>
        <a:bodyPr/>
        <a:lstStyle/>
        <a:p>
          <a:endParaRPr lang="zh-CN" altLang="en-US">
            <a:latin typeface="华文细黑" pitchFamily="2" charset="-122"/>
            <a:ea typeface="华文细黑" pitchFamily="2" charset="-122"/>
          </a:endParaRPr>
        </a:p>
      </dgm:t>
    </dgm:pt>
    <dgm:pt modelId="{7EF0AD8F-562F-425F-8F92-0BC89B7FEE61}" type="sibTrans" cxnId="{B782346F-D62A-4433-90A4-8776F0CB207A}">
      <dgm:prSet/>
      <dgm:spPr/>
      <dgm:t>
        <a:bodyPr/>
        <a:lstStyle/>
        <a:p>
          <a:endParaRPr lang="zh-CN" altLang="en-US">
            <a:latin typeface="华文细黑" pitchFamily="2" charset="-122"/>
            <a:ea typeface="华文细黑" pitchFamily="2" charset="-122"/>
          </a:endParaRPr>
        </a:p>
      </dgm:t>
    </dgm:pt>
    <dgm:pt modelId="{2D92622D-D8FD-4F3E-AF96-918D446A1D60}">
      <dgm:prSet/>
      <dgm:spPr>
        <a:solidFill>
          <a:srgbClr val="FFCCCC"/>
        </a:solidFill>
      </dgm:spPr>
      <dgm:t>
        <a:bodyPr/>
        <a:lstStyle/>
        <a:p>
          <a:pPr algn="ctr"/>
          <a:r>
            <a:rPr lang="en-US" altLang="zh-CN" b="1" dirty="0">
              <a:solidFill>
                <a:schemeClr val="tx1"/>
              </a:solidFill>
              <a:latin typeface="华文细黑" pitchFamily="2" charset="-122"/>
              <a:ea typeface="华文细黑" pitchFamily="2" charset="-122"/>
            </a:rPr>
            <a:t>SDV</a:t>
          </a:r>
          <a:r>
            <a:rPr lang="zh-CN" altLang="en-US" b="1" dirty="0">
              <a:solidFill>
                <a:schemeClr val="tx1"/>
              </a:solidFill>
              <a:latin typeface="华文细黑" pitchFamily="2" charset="-122"/>
              <a:ea typeface="华文细黑" pitchFamily="2" charset="-122"/>
            </a:rPr>
            <a:t>测试</a:t>
          </a:r>
        </a:p>
      </dgm:t>
    </dgm:pt>
    <dgm:pt modelId="{932D90A3-5714-4BE0-8121-5CC6A948A954}" type="parTrans" cxnId="{EB34A5E9-9FB0-4BAC-83F8-84B7B72C0A85}">
      <dgm:prSet/>
      <dgm:spPr/>
      <dgm:t>
        <a:bodyPr/>
        <a:lstStyle/>
        <a:p>
          <a:endParaRPr lang="zh-CN" altLang="en-US">
            <a:latin typeface="华文细黑" pitchFamily="2" charset="-122"/>
            <a:ea typeface="华文细黑" pitchFamily="2" charset="-122"/>
          </a:endParaRPr>
        </a:p>
      </dgm:t>
    </dgm:pt>
    <dgm:pt modelId="{0EC58233-CDA2-4D7A-8843-1E2773C9EC4A}" type="sibTrans" cxnId="{EB34A5E9-9FB0-4BAC-83F8-84B7B72C0A85}">
      <dgm:prSet/>
      <dgm:spPr/>
      <dgm:t>
        <a:bodyPr/>
        <a:lstStyle/>
        <a:p>
          <a:endParaRPr lang="zh-CN" altLang="en-US">
            <a:latin typeface="华文细黑" pitchFamily="2" charset="-122"/>
            <a:ea typeface="华文细黑" pitchFamily="2" charset="-122"/>
          </a:endParaRPr>
        </a:p>
      </dgm:t>
    </dgm:pt>
    <dgm:pt modelId="{C5864998-6A0E-4617-A669-4CD6E95B3992}">
      <dgm:prSet/>
      <dgm:spPr>
        <a:solidFill>
          <a:schemeClr val="bg1"/>
        </a:solidFill>
        <a:ln w="38100">
          <a:solidFill>
            <a:schemeClr val="tx2">
              <a:lumMod val="60000"/>
              <a:lumOff val="40000"/>
            </a:schemeClr>
          </a:solidFill>
        </a:ln>
      </dgm:spPr>
      <dgm:t>
        <a:bodyPr/>
        <a:lstStyle/>
        <a:p>
          <a:r>
            <a:rPr lang="zh-CN" altLang="en-US" dirty="0">
              <a:latin typeface="华文细黑" pitchFamily="2" charset="-122"/>
              <a:ea typeface="华文细黑" pitchFamily="2" charset="-122"/>
            </a:rPr>
            <a:t>核心模块输出设计文档；</a:t>
          </a:r>
        </a:p>
      </dgm:t>
    </dgm:pt>
    <dgm:pt modelId="{25B3A6B5-328E-4F0A-9E13-ED6D958A9421}" type="parTrans" cxnId="{3B945D4D-E228-40C4-8600-0B3A1F726B05}">
      <dgm:prSet/>
      <dgm:spPr/>
      <dgm:t>
        <a:bodyPr/>
        <a:lstStyle/>
        <a:p>
          <a:endParaRPr lang="zh-CN" altLang="en-US"/>
        </a:p>
      </dgm:t>
    </dgm:pt>
    <dgm:pt modelId="{6F8145D7-C163-4D19-BCBE-1AFB771CCC3C}" type="sibTrans" cxnId="{3B945D4D-E228-40C4-8600-0B3A1F726B05}">
      <dgm:prSet/>
      <dgm:spPr/>
      <dgm:t>
        <a:bodyPr/>
        <a:lstStyle/>
        <a:p>
          <a:endParaRPr lang="zh-CN" altLang="en-US"/>
        </a:p>
      </dgm:t>
    </dgm:pt>
    <dgm:pt modelId="{4E2FCCBA-6FB1-4DCB-BC5E-0AADA98C6226}">
      <dgm:prSet phldrT="[文本]"/>
      <dgm:spPr>
        <a:solidFill>
          <a:schemeClr val="bg1"/>
        </a:solidFill>
        <a:ln w="38100">
          <a:solidFill>
            <a:schemeClr val="tx2">
              <a:lumMod val="60000"/>
              <a:lumOff val="40000"/>
            </a:schemeClr>
          </a:solidFill>
        </a:ln>
      </dgm:spPr>
      <dgm:t>
        <a:bodyPr/>
        <a:lstStyle/>
        <a:p>
          <a:r>
            <a:rPr lang="zh-CN" altLang="en-US" dirty="0">
              <a:latin typeface="华文细黑" pitchFamily="2" charset="-122"/>
              <a:ea typeface="华文细黑" pitchFamily="2" charset="-122"/>
            </a:rPr>
            <a:t>代码满足持续集成的要求；</a:t>
          </a:r>
        </a:p>
      </dgm:t>
    </dgm:pt>
    <dgm:pt modelId="{A790E69C-7C9C-4C4F-88FA-18127E00C6EB}" type="parTrans" cxnId="{3E6B71CA-8989-4A50-96D4-8CF1F7A16E2F}">
      <dgm:prSet/>
      <dgm:spPr/>
      <dgm:t>
        <a:bodyPr/>
        <a:lstStyle/>
        <a:p>
          <a:endParaRPr lang="zh-CN" altLang="en-US"/>
        </a:p>
      </dgm:t>
    </dgm:pt>
    <dgm:pt modelId="{16FA619D-1F3A-4278-AD8E-AA8A8A5D636C}" type="sibTrans" cxnId="{3E6B71CA-8989-4A50-96D4-8CF1F7A16E2F}">
      <dgm:prSet/>
      <dgm:spPr/>
      <dgm:t>
        <a:bodyPr/>
        <a:lstStyle/>
        <a:p>
          <a:endParaRPr lang="zh-CN" altLang="en-US"/>
        </a:p>
      </dgm:t>
    </dgm:pt>
    <dgm:pt modelId="{79230C3E-9256-4BC4-81AE-78E97E19E659}">
      <dgm:prSet phldrT="[文本]"/>
      <dgm:spPr>
        <a:solidFill>
          <a:schemeClr val="bg1"/>
        </a:solidFill>
        <a:ln w="38100">
          <a:solidFill>
            <a:schemeClr val="tx2">
              <a:lumMod val="60000"/>
              <a:lumOff val="40000"/>
            </a:schemeClr>
          </a:solidFill>
        </a:ln>
      </dgm:spPr>
      <dgm:t>
        <a:bodyPr/>
        <a:lstStyle/>
        <a:p>
          <a:r>
            <a:rPr lang="zh-CN" altLang="en-US" dirty="0">
              <a:latin typeface="华文细黑" pitchFamily="2" charset="-122"/>
              <a:ea typeface="华文细黑" pitchFamily="2" charset="-122"/>
            </a:rPr>
            <a:t>代码要经过评审后进行基线；</a:t>
          </a:r>
        </a:p>
      </dgm:t>
    </dgm:pt>
    <dgm:pt modelId="{24C08585-8E4B-48BF-A8FE-F20BFE5C64BA}" type="parTrans" cxnId="{F03CD0A2-D378-42E9-96C2-2E92D484A597}">
      <dgm:prSet/>
      <dgm:spPr/>
      <dgm:t>
        <a:bodyPr/>
        <a:lstStyle/>
        <a:p>
          <a:endParaRPr lang="zh-CN" altLang="en-US"/>
        </a:p>
      </dgm:t>
    </dgm:pt>
    <dgm:pt modelId="{7517AA70-A317-41AD-A696-F1F314B3EE06}" type="sibTrans" cxnId="{F03CD0A2-D378-42E9-96C2-2E92D484A597}">
      <dgm:prSet/>
      <dgm:spPr/>
      <dgm:t>
        <a:bodyPr/>
        <a:lstStyle/>
        <a:p>
          <a:endParaRPr lang="zh-CN" altLang="en-US"/>
        </a:p>
      </dgm:t>
    </dgm:pt>
    <dgm:pt modelId="{FA0AD89D-C80D-4047-91A2-2C519B349F87}">
      <dgm:prSet phldrT="[文本]"/>
      <dgm:spPr>
        <a:solidFill>
          <a:schemeClr val="bg1"/>
        </a:solidFill>
        <a:ln w="38100">
          <a:solidFill>
            <a:schemeClr val="tx2">
              <a:lumMod val="60000"/>
              <a:lumOff val="40000"/>
            </a:schemeClr>
          </a:solidFill>
        </a:ln>
      </dgm:spPr>
      <dgm:t>
        <a:bodyPr/>
        <a:lstStyle/>
        <a:p>
          <a:r>
            <a:rPr lang="en-US" altLang="zh-CN" dirty="0">
              <a:latin typeface="华文细黑" pitchFamily="2" charset="-122"/>
              <a:ea typeface="华文细黑" pitchFamily="2" charset="-122"/>
            </a:rPr>
            <a:t>MC</a:t>
          </a:r>
          <a:r>
            <a:rPr lang="zh-CN" altLang="en-US" dirty="0">
              <a:latin typeface="华文细黑" pitchFamily="2" charset="-122"/>
              <a:ea typeface="华文细黑" pitchFamily="2" charset="-122"/>
            </a:rPr>
            <a:t>收集度量数据</a:t>
          </a:r>
        </a:p>
      </dgm:t>
    </dgm:pt>
    <dgm:pt modelId="{28E5A77A-6BF2-48E0-9620-6804681CA466}" type="parTrans" cxnId="{F1D465AB-1BF6-4393-81C8-4DAA887884C9}">
      <dgm:prSet/>
      <dgm:spPr/>
      <dgm:t>
        <a:bodyPr/>
        <a:lstStyle/>
        <a:p>
          <a:endParaRPr lang="zh-CN" altLang="en-US"/>
        </a:p>
      </dgm:t>
    </dgm:pt>
    <dgm:pt modelId="{627DDE85-91DB-473E-8BAF-557F15C04A6A}" type="sibTrans" cxnId="{F1D465AB-1BF6-4393-81C8-4DAA887884C9}">
      <dgm:prSet/>
      <dgm:spPr/>
      <dgm:t>
        <a:bodyPr/>
        <a:lstStyle/>
        <a:p>
          <a:endParaRPr lang="zh-CN" altLang="en-US"/>
        </a:p>
      </dgm:t>
    </dgm:pt>
    <dgm:pt modelId="{90225D7C-0600-4451-98B4-E2B1856AB53D}">
      <dgm:prSet phldrT="[文本]"/>
      <dgm:spPr>
        <a:solidFill>
          <a:schemeClr val="bg1"/>
        </a:solidFill>
        <a:ln w="38100">
          <a:solidFill>
            <a:schemeClr val="tx2">
              <a:lumMod val="60000"/>
              <a:lumOff val="40000"/>
            </a:schemeClr>
          </a:solidFill>
        </a:ln>
      </dgm:spPr>
      <dgm:t>
        <a:bodyPr/>
        <a:lstStyle/>
        <a:p>
          <a:r>
            <a:rPr lang="zh-CN" altLang="en-US" dirty="0">
              <a:latin typeface="华文细黑" pitchFamily="2" charset="-122"/>
              <a:ea typeface="华文细黑" pitchFamily="2" charset="-122"/>
            </a:rPr>
            <a:t>测试问题提单跟踪，确保问题修改闭环；</a:t>
          </a:r>
        </a:p>
      </dgm:t>
    </dgm:pt>
    <dgm:pt modelId="{7E8A5F35-C71A-4E2F-A446-2B4E18FAC2AE}" type="parTrans" cxnId="{084F506A-BC86-4802-8680-BDA14695CA09}">
      <dgm:prSet/>
      <dgm:spPr/>
      <dgm:t>
        <a:bodyPr/>
        <a:lstStyle/>
        <a:p>
          <a:endParaRPr lang="zh-CN" altLang="en-US"/>
        </a:p>
      </dgm:t>
    </dgm:pt>
    <dgm:pt modelId="{BA2A361D-66F3-4EBA-B930-25F2BB7941B3}" type="sibTrans" cxnId="{084F506A-BC86-4802-8680-BDA14695CA09}">
      <dgm:prSet/>
      <dgm:spPr/>
      <dgm:t>
        <a:bodyPr/>
        <a:lstStyle/>
        <a:p>
          <a:endParaRPr lang="zh-CN" altLang="en-US"/>
        </a:p>
      </dgm:t>
    </dgm:pt>
    <dgm:pt modelId="{17F4A887-0FFE-4349-B208-E5E4AE564622}">
      <dgm:prSet phldrT="[文本]"/>
      <dgm:spPr>
        <a:solidFill>
          <a:schemeClr val="bg1"/>
        </a:solidFill>
        <a:ln w="38100">
          <a:solidFill>
            <a:schemeClr val="tx2">
              <a:lumMod val="60000"/>
              <a:lumOff val="40000"/>
            </a:schemeClr>
          </a:solidFill>
        </a:ln>
      </dgm:spPr>
      <dgm:t>
        <a:bodyPr/>
        <a:lstStyle/>
        <a:p>
          <a:r>
            <a:rPr lang="zh-CN" altLang="en-US" dirty="0">
              <a:latin typeface="华文细黑" pitchFamily="2" charset="-122"/>
              <a:ea typeface="华文细黑" pitchFamily="2" charset="-122"/>
            </a:rPr>
            <a:t>全局把握代码，代码前期预见可重用代码，如公共类、接口等，避免重复工作</a:t>
          </a:r>
        </a:p>
      </dgm:t>
    </dgm:pt>
    <dgm:pt modelId="{71F9E85F-8DED-42BB-80E2-2C58F627495D}" type="parTrans" cxnId="{E069862E-CC22-4CEF-B5C5-77FC1FB98A08}">
      <dgm:prSet/>
      <dgm:spPr/>
      <dgm:t>
        <a:bodyPr/>
        <a:lstStyle/>
        <a:p>
          <a:endParaRPr lang="zh-CN" altLang="en-US"/>
        </a:p>
      </dgm:t>
    </dgm:pt>
    <dgm:pt modelId="{6CB90DBF-0AC2-41F5-B980-C22284A68383}" type="sibTrans" cxnId="{E069862E-CC22-4CEF-B5C5-77FC1FB98A08}">
      <dgm:prSet/>
      <dgm:spPr/>
      <dgm:t>
        <a:bodyPr/>
        <a:lstStyle/>
        <a:p>
          <a:endParaRPr lang="zh-CN" altLang="en-US"/>
        </a:p>
      </dgm:t>
    </dgm:pt>
    <dgm:pt modelId="{1CA32298-86E3-44BF-8CAA-6E03C3F2932A}">
      <dgm:prSet phldrT="[文本]"/>
      <dgm:spPr>
        <a:solidFill>
          <a:schemeClr val="bg1"/>
        </a:solidFill>
        <a:ln w="38100">
          <a:solidFill>
            <a:schemeClr val="tx2">
              <a:lumMod val="60000"/>
              <a:lumOff val="40000"/>
            </a:schemeClr>
          </a:solidFill>
        </a:ln>
      </dgm:spPr>
      <dgm:t>
        <a:bodyPr/>
        <a:lstStyle/>
        <a:p>
          <a:r>
            <a:rPr lang="en-US" altLang="zh-CN" dirty="0">
              <a:latin typeface="华文细黑" pitchFamily="2" charset="-122"/>
              <a:ea typeface="华文细黑" pitchFamily="2" charset="-122"/>
            </a:rPr>
            <a:t>ST</a:t>
          </a:r>
          <a:r>
            <a:rPr lang="zh-CN" altLang="en-US" dirty="0">
              <a:latin typeface="华文细黑" pitchFamily="2" charset="-122"/>
              <a:ea typeface="华文细黑" pitchFamily="2" charset="-122"/>
            </a:rPr>
            <a:t>重点保证基本功能实现正常</a:t>
          </a:r>
        </a:p>
      </dgm:t>
    </dgm:pt>
    <dgm:pt modelId="{1D2DFF62-7AC7-474D-BAF2-B779AF25AC30}" type="parTrans" cxnId="{52C641B0-C1B6-4ECF-9CC2-4943C345BDBD}">
      <dgm:prSet/>
      <dgm:spPr/>
      <dgm:t>
        <a:bodyPr/>
        <a:lstStyle/>
        <a:p>
          <a:endParaRPr lang="zh-CN" altLang="en-US"/>
        </a:p>
      </dgm:t>
    </dgm:pt>
    <dgm:pt modelId="{973ACEA8-D499-4B56-A324-64731F93D2BF}" type="sibTrans" cxnId="{52C641B0-C1B6-4ECF-9CC2-4943C345BDBD}">
      <dgm:prSet/>
      <dgm:spPr/>
      <dgm:t>
        <a:bodyPr/>
        <a:lstStyle/>
        <a:p>
          <a:endParaRPr lang="zh-CN" altLang="en-US"/>
        </a:p>
      </dgm:t>
    </dgm:pt>
    <dgm:pt modelId="{652637CB-EF42-4F20-8A5C-E0AD1B65DA67}">
      <dgm:prSet phldrT="[文本]"/>
      <dgm:spPr>
        <a:solidFill>
          <a:schemeClr val="bg1"/>
        </a:solidFill>
        <a:ln w="38100">
          <a:solidFill>
            <a:schemeClr val="tx2">
              <a:lumMod val="60000"/>
              <a:lumOff val="40000"/>
            </a:schemeClr>
          </a:solidFill>
        </a:ln>
      </dgm:spPr>
      <dgm:t>
        <a:bodyPr/>
        <a:lstStyle/>
        <a:p>
          <a:r>
            <a:rPr lang="zh-CN" altLang="en-US" dirty="0">
              <a:latin typeface="华文细黑" pitchFamily="2" charset="-122"/>
              <a:ea typeface="华文细黑" pitchFamily="2" charset="-122"/>
            </a:rPr>
            <a:t>项目经理对</a:t>
          </a:r>
          <a:r>
            <a:rPr lang="en-US" altLang="zh-CN" dirty="0">
              <a:latin typeface="华文细黑" pitchFamily="2" charset="-122"/>
              <a:ea typeface="华文细黑" pitchFamily="2" charset="-122"/>
            </a:rPr>
            <a:t>ST</a:t>
          </a:r>
          <a:r>
            <a:rPr lang="zh-CN" altLang="en-US" dirty="0">
              <a:latin typeface="华文细黑" pitchFamily="2" charset="-122"/>
              <a:ea typeface="华文细黑" pitchFamily="2" charset="-122"/>
            </a:rPr>
            <a:t>测试结果进行评估</a:t>
          </a:r>
        </a:p>
      </dgm:t>
    </dgm:pt>
    <dgm:pt modelId="{A4C57A33-6B00-41F1-912D-EA5810AB5A96}" type="parTrans" cxnId="{10C68CC4-0954-4737-8764-15D5D27F49F9}">
      <dgm:prSet/>
      <dgm:spPr/>
      <dgm:t>
        <a:bodyPr/>
        <a:lstStyle/>
        <a:p>
          <a:endParaRPr lang="zh-CN" altLang="en-US"/>
        </a:p>
      </dgm:t>
    </dgm:pt>
    <dgm:pt modelId="{496F25CF-136F-4D64-A25A-2B6E94BBFBA6}" type="sibTrans" cxnId="{10C68CC4-0954-4737-8764-15D5D27F49F9}">
      <dgm:prSet/>
      <dgm:spPr/>
      <dgm:t>
        <a:bodyPr/>
        <a:lstStyle/>
        <a:p>
          <a:endParaRPr lang="zh-CN" altLang="en-US"/>
        </a:p>
      </dgm:t>
    </dgm:pt>
    <dgm:pt modelId="{09811D24-AED0-4F26-A15E-E678B8A6294E}">
      <dgm:prSet phldrT="[文本]"/>
      <dgm:spPr>
        <a:solidFill>
          <a:schemeClr val="bg1"/>
        </a:solidFill>
        <a:ln w="38100">
          <a:solidFill>
            <a:schemeClr val="tx2">
              <a:lumMod val="60000"/>
              <a:lumOff val="40000"/>
            </a:schemeClr>
          </a:solidFill>
        </a:ln>
      </dgm:spPr>
      <dgm:t>
        <a:bodyPr/>
        <a:lstStyle/>
        <a:p>
          <a:r>
            <a:rPr lang="en-US" altLang="zh-CN" dirty="0">
              <a:latin typeface="华文细黑" pitchFamily="2" charset="-122"/>
              <a:ea typeface="华文细黑" pitchFamily="2" charset="-122"/>
            </a:rPr>
            <a:t>MC</a:t>
          </a:r>
          <a:r>
            <a:rPr lang="zh-CN" altLang="en-US" dirty="0">
              <a:latin typeface="华文细黑" pitchFamily="2" charset="-122"/>
              <a:ea typeface="华文细黑" pitchFamily="2" charset="-122"/>
            </a:rPr>
            <a:t>收集度量数据</a:t>
          </a:r>
        </a:p>
      </dgm:t>
    </dgm:pt>
    <dgm:pt modelId="{D7C3C216-E9A5-435C-A09F-B65B37329D3C}" type="parTrans" cxnId="{3D4D7FE1-CCC4-4EFC-9F3C-A85D406EF54C}">
      <dgm:prSet/>
      <dgm:spPr/>
      <dgm:t>
        <a:bodyPr/>
        <a:lstStyle/>
        <a:p>
          <a:endParaRPr lang="zh-CN" altLang="en-US"/>
        </a:p>
      </dgm:t>
    </dgm:pt>
    <dgm:pt modelId="{D4F54CEC-FBFA-4706-953E-D369715B59CC}" type="sibTrans" cxnId="{3D4D7FE1-CCC4-4EFC-9F3C-A85D406EF54C}">
      <dgm:prSet/>
      <dgm:spPr/>
      <dgm:t>
        <a:bodyPr/>
        <a:lstStyle/>
        <a:p>
          <a:endParaRPr lang="zh-CN" altLang="en-US"/>
        </a:p>
      </dgm:t>
    </dgm:pt>
    <dgm:pt modelId="{55A23940-9080-421F-A867-266CE7EFA6D5}">
      <dgm:prSet/>
      <dgm:spPr>
        <a:solidFill>
          <a:schemeClr val="bg1"/>
        </a:solidFill>
        <a:ln w="38100">
          <a:solidFill>
            <a:schemeClr val="tx2">
              <a:lumMod val="60000"/>
              <a:lumOff val="40000"/>
            </a:schemeClr>
          </a:solidFill>
        </a:ln>
      </dgm:spPr>
      <dgm:t>
        <a:bodyPr/>
        <a:lstStyle/>
        <a:p>
          <a:r>
            <a:rPr lang="zh-CN" altLang="en-US" b="0" dirty="0">
              <a:solidFill>
                <a:schemeClr val="tx1"/>
              </a:solidFill>
              <a:latin typeface="华文细黑" pitchFamily="2" charset="-122"/>
              <a:ea typeface="华文细黑" pitchFamily="2" charset="-122"/>
            </a:rPr>
            <a:t>测试人员依据系统测试用例开展</a:t>
          </a:r>
          <a:r>
            <a:rPr lang="en-US" altLang="zh-CN" b="0" dirty="0">
              <a:solidFill>
                <a:schemeClr val="tx1"/>
              </a:solidFill>
              <a:latin typeface="华文细黑" pitchFamily="2" charset="-122"/>
              <a:ea typeface="华文细黑" pitchFamily="2" charset="-122"/>
            </a:rPr>
            <a:t>SDV</a:t>
          </a:r>
          <a:r>
            <a:rPr lang="zh-CN" altLang="en-US" b="0" dirty="0">
              <a:solidFill>
                <a:schemeClr val="tx1"/>
              </a:solidFill>
              <a:latin typeface="华文细黑" pitchFamily="2" charset="-122"/>
              <a:ea typeface="华文细黑" pitchFamily="2" charset="-122"/>
            </a:rPr>
            <a:t>测试；</a:t>
          </a:r>
        </a:p>
      </dgm:t>
    </dgm:pt>
    <dgm:pt modelId="{9AA63651-2350-40DC-80F2-FF502B294B6A}" type="parTrans" cxnId="{0BCBFB8B-BB90-4AAF-B053-43AD0A50474E}">
      <dgm:prSet/>
      <dgm:spPr/>
      <dgm:t>
        <a:bodyPr/>
        <a:lstStyle/>
        <a:p>
          <a:endParaRPr lang="zh-CN" altLang="en-US"/>
        </a:p>
      </dgm:t>
    </dgm:pt>
    <dgm:pt modelId="{26EBB25D-5E77-410C-89DA-A74F11D954EF}" type="sibTrans" cxnId="{0BCBFB8B-BB90-4AAF-B053-43AD0A50474E}">
      <dgm:prSet/>
      <dgm:spPr/>
      <dgm:t>
        <a:bodyPr/>
        <a:lstStyle/>
        <a:p>
          <a:endParaRPr lang="zh-CN" altLang="en-US"/>
        </a:p>
      </dgm:t>
    </dgm:pt>
    <dgm:pt modelId="{244F140C-D0F0-4377-8493-9DEFFDA4264B}">
      <dgm:prSet/>
      <dgm:spPr>
        <a:solidFill>
          <a:schemeClr val="bg1"/>
        </a:solidFill>
        <a:ln w="38100">
          <a:solidFill>
            <a:schemeClr val="tx2">
              <a:lumMod val="60000"/>
              <a:lumOff val="40000"/>
            </a:schemeClr>
          </a:solidFill>
        </a:ln>
      </dgm:spPr>
      <dgm:t>
        <a:bodyPr/>
        <a:lstStyle/>
        <a:p>
          <a:endParaRPr lang="zh-CN" altLang="en-US" b="0" dirty="0">
            <a:solidFill>
              <a:schemeClr val="tx1"/>
            </a:solidFill>
            <a:latin typeface="华文细黑" pitchFamily="2" charset="-122"/>
            <a:ea typeface="华文细黑" pitchFamily="2" charset="-122"/>
          </a:endParaRPr>
        </a:p>
      </dgm:t>
    </dgm:pt>
    <dgm:pt modelId="{DDE41512-37EF-465F-BA84-DF7C758DFC57}" type="parTrans" cxnId="{E5C83296-33F6-44F7-85BF-87B212E17E15}">
      <dgm:prSet/>
      <dgm:spPr/>
      <dgm:t>
        <a:bodyPr/>
        <a:lstStyle/>
        <a:p>
          <a:endParaRPr lang="zh-CN" altLang="en-US"/>
        </a:p>
      </dgm:t>
    </dgm:pt>
    <dgm:pt modelId="{C09DED5D-023D-4BFC-966B-F95F0FE153EA}" type="sibTrans" cxnId="{E5C83296-33F6-44F7-85BF-87B212E17E15}">
      <dgm:prSet/>
      <dgm:spPr/>
      <dgm:t>
        <a:bodyPr/>
        <a:lstStyle/>
        <a:p>
          <a:endParaRPr lang="zh-CN" altLang="en-US"/>
        </a:p>
      </dgm:t>
    </dgm:pt>
    <dgm:pt modelId="{1725E4A3-ED60-487B-96F5-309F027CB9C7}">
      <dgm:prSet/>
      <dgm:spPr>
        <a:solidFill>
          <a:schemeClr val="bg1"/>
        </a:solidFill>
        <a:ln w="38100">
          <a:solidFill>
            <a:schemeClr val="tx2">
              <a:lumMod val="60000"/>
              <a:lumOff val="40000"/>
            </a:schemeClr>
          </a:solidFill>
        </a:ln>
      </dgm:spPr>
      <dgm:t>
        <a:bodyPr/>
        <a:lstStyle/>
        <a:p>
          <a:r>
            <a:rPr lang="zh-CN" altLang="en-US" b="0" dirty="0">
              <a:solidFill>
                <a:schemeClr val="tx1"/>
              </a:solidFill>
              <a:latin typeface="华文细黑" pitchFamily="2" charset="-122"/>
              <a:ea typeface="华文细黑" pitchFamily="2" charset="-122"/>
            </a:rPr>
            <a:t>转测前开发人员提转测电子流；测试人员进行预测试，预测试通过后正式转测；</a:t>
          </a:r>
        </a:p>
      </dgm:t>
    </dgm:pt>
    <dgm:pt modelId="{576FE0D0-AA9F-4DB1-A01C-62A1A2462BD2}" type="parTrans" cxnId="{0D9A458F-3225-4FDF-91B9-E8ADD7758AC4}">
      <dgm:prSet/>
      <dgm:spPr/>
      <dgm:t>
        <a:bodyPr/>
        <a:lstStyle/>
        <a:p>
          <a:endParaRPr lang="zh-CN" altLang="en-US"/>
        </a:p>
      </dgm:t>
    </dgm:pt>
    <dgm:pt modelId="{78A4B154-773B-41B0-B055-FA432404E310}" type="sibTrans" cxnId="{0D9A458F-3225-4FDF-91B9-E8ADD7758AC4}">
      <dgm:prSet/>
      <dgm:spPr/>
      <dgm:t>
        <a:bodyPr/>
        <a:lstStyle/>
        <a:p>
          <a:endParaRPr lang="zh-CN" altLang="en-US"/>
        </a:p>
      </dgm:t>
    </dgm:pt>
    <dgm:pt modelId="{FC703CE1-7693-4F4D-AB33-F976B535E695}">
      <dgm:prSet/>
      <dgm:spPr>
        <a:solidFill>
          <a:schemeClr val="bg1"/>
        </a:solidFill>
        <a:ln w="38100">
          <a:solidFill>
            <a:schemeClr val="tx2">
              <a:lumMod val="60000"/>
              <a:lumOff val="40000"/>
            </a:schemeClr>
          </a:solidFill>
        </a:ln>
      </dgm:spPr>
      <dgm:t>
        <a:bodyPr/>
        <a:lstStyle/>
        <a:p>
          <a:r>
            <a:rPr lang="zh-CN" altLang="en-US" b="0" dirty="0">
              <a:solidFill>
                <a:schemeClr val="tx1"/>
              </a:solidFill>
              <a:latin typeface="华文细黑" pitchFamily="2" charset="-122"/>
              <a:ea typeface="华文细黑" pitchFamily="2" charset="-122"/>
            </a:rPr>
            <a:t>测试人员发现缺陷在</a:t>
          </a:r>
          <a:r>
            <a:rPr lang="en-US" altLang="zh-CN" b="0" dirty="0">
              <a:solidFill>
                <a:schemeClr val="tx1"/>
              </a:solidFill>
              <a:latin typeface="华文细黑" pitchFamily="2" charset="-122"/>
              <a:ea typeface="华文细黑" pitchFamily="2" charset="-122"/>
            </a:rPr>
            <a:t>DTS</a:t>
          </a:r>
          <a:r>
            <a:rPr lang="zh-CN" altLang="en-US" b="0" dirty="0">
              <a:solidFill>
                <a:schemeClr val="tx1"/>
              </a:solidFill>
              <a:latin typeface="华文细黑" pitchFamily="2" charset="-122"/>
              <a:ea typeface="华文细黑" pitchFamily="2" charset="-122"/>
            </a:rPr>
            <a:t>上提单跟踪，开发人员修改问题单；</a:t>
          </a:r>
        </a:p>
      </dgm:t>
    </dgm:pt>
    <dgm:pt modelId="{02BD80F4-E141-44ED-A917-24587167D059}" type="parTrans" cxnId="{011FB54F-D0D3-4116-A4AA-765B01B03D6C}">
      <dgm:prSet/>
      <dgm:spPr/>
      <dgm:t>
        <a:bodyPr/>
        <a:lstStyle/>
        <a:p>
          <a:endParaRPr lang="zh-CN" altLang="en-US"/>
        </a:p>
      </dgm:t>
    </dgm:pt>
    <dgm:pt modelId="{5C0BAE1F-9383-48E3-A5A3-7676CDD1219A}" type="sibTrans" cxnId="{011FB54F-D0D3-4116-A4AA-765B01B03D6C}">
      <dgm:prSet/>
      <dgm:spPr/>
      <dgm:t>
        <a:bodyPr/>
        <a:lstStyle/>
        <a:p>
          <a:endParaRPr lang="zh-CN" altLang="en-US"/>
        </a:p>
      </dgm:t>
    </dgm:pt>
    <dgm:pt modelId="{32FDC54D-4477-472C-86E0-1CA1DD0773FE}">
      <dgm:prSet/>
      <dgm:spPr>
        <a:solidFill>
          <a:schemeClr val="bg1"/>
        </a:solidFill>
        <a:ln w="38100">
          <a:solidFill>
            <a:schemeClr val="tx2">
              <a:lumMod val="60000"/>
              <a:lumOff val="40000"/>
            </a:schemeClr>
          </a:solidFill>
        </a:ln>
      </dgm:spPr>
      <dgm:t>
        <a:bodyPr/>
        <a:lstStyle/>
        <a:p>
          <a:r>
            <a:rPr lang="en-US" altLang="zh-CN" b="0" dirty="0">
              <a:solidFill>
                <a:schemeClr val="tx1"/>
              </a:solidFill>
              <a:latin typeface="华文细黑" pitchFamily="2" charset="-122"/>
              <a:ea typeface="华文细黑" pitchFamily="2" charset="-122"/>
            </a:rPr>
            <a:t>TC</a:t>
          </a:r>
          <a:r>
            <a:rPr lang="zh-CN" altLang="en-US" b="0" dirty="0">
              <a:solidFill>
                <a:schemeClr val="tx1"/>
              </a:solidFill>
              <a:latin typeface="华文细黑" pitchFamily="2" charset="-122"/>
              <a:ea typeface="华文细黑" pitchFamily="2" charset="-122"/>
            </a:rPr>
            <a:t>开展转测评估</a:t>
          </a:r>
        </a:p>
      </dgm:t>
    </dgm:pt>
    <dgm:pt modelId="{66CACC92-22EF-4FED-870A-DF7EE0310D41}" type="parTrans" cxnId="{364327A6-0A92-4B1A-8CE9-4CE4992215DF}">
      <dgm:prSet/>
      <dgm:spPr/>
      <dgm:t>
        <a:bodyPr/>
        <a:lstStyle/>
        <a:p>
          <a:endParaRPr lang="zh-CN" altLang="en-US"/>
        </a:p>
      </dgm:t>
    </dgm:pt>
    <dgm:pt modelId="{5CD53D82-03B2-475B-A72D-03CA0600FD52}" type="sibTrans" cxnId="{364327A6-0A92-4B1A-8CE9-4CE4992215DF}">
      <dgm:prSet/>
      <dgm:spPr/>
      <dgm:t>
        <a:bodyPr/>
        <a:lstStyle/>
        <a:p>
          <a:endParaRPr lang="zh-CN" altLang="en-US"/>
        </a:p>
      </dgm:t>
    </dgm:pt>
    <dgm:pt modelId="{644E28EF-79FA-4CE5-8D61-1F6613D2B202}">
      <dgm:prSet/>
      <dgm:spPr>
        <a:solidFill>
          <a:schemeClr val="bg1"/>
        </a:solidFill>
        <a:ln w="38100">
          <a:solidFill>
            <a:schemeClr val="tx2">
              <a:lumMod val="60000"/>
              <a:lumOff val="40000"/>
            </a:schemeClr>
          </a:solidFill>
        </a:ln>
      </dgm:spPr>
      <dgm:t>
        <a:bodyPr/>
        <a:lstStyle/>
        <a:p>
          <a:r>
            <a:rPr lang="en-US" altLang="zh-CN" b="0" dirty="0">
              <a:solidFill>
                <a:schemeClr val="tx1"/>
              </a:solidFill>
              <a:latin typeface="华文细黑" pitchFamily="2" charset="-122"/>
              <a:ea typeface="华文细黑" pitchFamily="2" charset="-122"/>
            </a:rPr>
            <a:t>MC</a:t>
          </a:r>
          <a:r>
            <a:rPr lang="zh-CN" altLang="en-US" b="0" dirty="0">
              <a:solidFill>
                <a:schemeClr val="tx1"/>
              </a:solidFill>
              <a:latin typeface="华文细黑" pitchFamily="2" charset="-122"/>
              <a:ea typeface="华文细黑" pitchFamily="2" charset="-122"/>
            </a:rPr>
            <a:t>收集度量数据</a:t>
          </a:r>
        </a:p>
      </dgm:t>
    </dgm:pt>
    <dgm:pt modelId="{4D6AAC1D-A848-49B2-88BC-6ED76D4A8064}" type="parTrans" cxnId="{D9C1BFBB-F1A3-4EE0-B3A8-7F507885C4F8}">
      <dgm:prSet/>
      <dgm:spPr/>
      <dgm:t>
        <a:bodyPr/>
        <a:lstStyle/>
        <a:p>
          <a:endParaRPr lang="zh-CN" altLang="en-US"/>
        </a:p>
      </dgm:t>
    </dgm:pt>
    <dgm:pt modelId="{419A2F3D-611E-451A-9B5A-0A0D7C4E863C}" type="sibTrans" cxnId="{D9C1BFBB-F1A3-4EE0-B3A8-7F507885C4F8}">
      <dgm:prSet/>
      <dgm:spPr/>
      <dgm:t>
        <a:bodyPr/>
        <a:lstStyle/>
        <a:p>
          <a:endParaRPr lang="zh-CN" altLang="en-US"/>
        </a:p>
      </dgm:t>
    </dgm:pt>
    <dgm:pt modelId="{7544E6F4-2DE3-4783-BC5F-8823A9BD98ED}">
      <dgm:prSet/>
      <dgm:spPr>
        <a:solidFill>
          <a:schemeClr val="bg1"/>
        </a:solidFill>
        <a:ln w="38100">
          <a:solidFill>
            <a:schemeClr val="tx2">
              <a:lumMod val="60000"/>
              <a:lumOff val="40000"/>
            </a:schemeClr>
          </a:solidFill>
        </a:ln>
      </dgm:spPr>
      <dgm:t>
        <a:bodyPr/>
        <a:lstStyle/>
        <a:p>
          <a:r>
            <a:rPr lang="en-US" altLang="zh-CN" dirty="0">
              <a:latin typeface="华文细黑" pitchFamily="2" charset="-122"/>
              <a:ea typeface="华文细黑" pitchFamily="2" charset="-122"/>
            </a:rPr>
            <a:t>MC</a:t>
          </a:r>
          <a:r>
            <a:rPr lang="zh-CN" altLang="en-US" dirty="0">
              <a:latin typeface="华文细黑" pitchFamily="2" charset="-122"/>
              <a:ea typeface="华文细黑" pitchFamily="2" charset="-122"/>
            </a:rPr>
            <a:t>收集度量数据；</a:t>
          </a:r>
        </a:p>
      </dgm:t>
    </dgm:pt>
    <dgm:pt modelId="{787C04A2-BBCE-4484-A5C5-1AF9D374AE14}" type="parTrans" cxnId="{A666A457-DC11-4562-BA55-CBF87B31C734}">
      <dgm:prSet/>
      <dgm:spPr/>
      <dgm:t>
        <a:bodyPr/>
        <a:lstStyle/>
        <a:p>
          <a:endParaRPr lang="zh-CN" altLang="en-US"/>
        </a:p>
      </dgm:t>
    </dgm:pt>
    <dgm:pt modelId="{DA81F0C0-2E0A-46F7-A0F9-26FB5EFB4929}" type="sibTrans" cxnId="{A666A457-DC11-4562-BA55-CBF87B31C734}">
      <dgm:prSet/>
      <dgm:spPr/>
      <dgm:t>
        <a:bodyPr/>
        <a:lstStyle/>
        <a:p>
          <a:endParaRPr lang="zh-CN" altLang="en-US"/>
        </a:p>
      </dgm:t>
    </dgm:pt>
    <dgm:pt modelId="{8FDA64D5-8DF8-4403-BE3D-0BDB6F0DFDB8}" type="pres">
      <dgm:prSet presAssocID="{ABBEA72C-7A10-48BF-9330-753B7EA9F4FF}" presName="linearFlow" presStyleCnt="0">
        <dgm:presLayoutVars>
          <dgm:dir/>
          <dgm:animLvl val="lvl"/>
          <dgm:resizeHandles val="exact"/>
        </dgm:presLayoutVars>
      </dgm:prSet>
      <dgm:spPr/>
    </dgm:pt>
    <dgm:pt modelId="{9931B1FE-E8FC-4DF9-87AD-EBCB07454415}" type="pres">
      <dgm:prSet presAssocID="{05CE4F4C-4FC6-4E1D-BA92-5ECDFD3FCE92}" presName="composite" presStyleCnt="0"/>
      <dgm:spPr/>
    </dgm:pt>
    <dgm:pt modelId="{DE108F2A-A0EA-4822-A9A3-34CAECD00D89}" type="pres">
      <dgm:prSet presAssocID="{05CE4F4C-4FC6-4E1D-BA92-5ECDFD3FCE92}" presName="parTx" presStyleLbl="node1" presStyleIdx="0" presStyleCnt="4">
        <dgm:presLayoutVars>
          <dgm:chMax val="0"/>
          <dgm:chPref val="0"/>
          <dgm:bulletEnabled val="1"/>
        </dgm:presLayoutVars>
      </dgm:prSet>
      <dgm:spPr/>
    </dgm:pt>
    <dgm:pt modelId="{907677D2-86BB-4372-A1DE-98C1C9A4BE60}" type="pres">
      <dgm:prSet presAssocID="{05CE4F4C-4FC6-4E1D-BA92-5ECDFD3FCE92}" presName="parSh" presStyleLbl="node1" presStyleIdx="0" presStyleCnt="4" custLinFactNeighborX="2374" custLinFactNeighborY="3536"/>
      <dgm:spPr/>
    </dgm:pt>
    <dgm:pt modelId="{AEA331C3-D62D-4F5B-9174-A01CEB8516DB}" type="pres">
      <dgm:prSet presAssocID="{05CE4F4C-4FC6-4E1D-BA92-5ECDFD3FCE92}" presName="desTx" presStyleLbl="fgAcc1" presStyleIdx="0" presStyleCnt="4" custScaleX="140915">
        <dgm:presLayoutVars>
          <dgm:bulletEnabled val="1"/>
        </dgm:presLayoutVars>
      </dgm:prSet>
      <dgm:spPr/>
    </dgm:pt>
    <dgm:pt modelId="{895E878A-DD01-4D6F-9A07-BBDECE1112B3}" type="pres">
      <dgm:prSet presAssocID="{F5EDDD8B-6384-4AEF-AAD5-F384291F7D16}" presName="sibTrans" presStyleLbl="sibTrans2D1" presStyleIdx="0" presStyleCnt="3"/>
      <dgm:spPr/>
    </dgm:pt>
    <dgm:pt modelId="{6AEA2027-A634-487A-9240-9D787C075F04}" type="pres">
      <dgm:prSet presAssocID="{F5EDDD8B-6384-4AEF-AAD5-F384291F7D16}" presName="connTx" presStyleLbl="sibTrans2D1" presStyleIdx="0" presStyleCnt="3"/>
      <dgm:spPr/>
    </dgm:pt>
    <dgm:pt modelId="{B6026DA6-5573-4D28-A680-1435D8CF2DB0}" type="pres">
      <dgm:prSet presAssocID="{C027EBB4-F031-4A31-A999-3B305BA542DF}" presName="composite" presStyleCnt="0"/>
      <dgm:spPr/>
    </dgm:pt>
    <dgm:pt modelId="{801E607F-2638-4EFD-A99D-264B4B071A36}" type="pres">
      <dgm:prSet presAssocID="{C027EBB4-F031-4A31-A999-3B305BA542DF}" presName="parTx" presStyleLbl="node1" presStyleIdx="0" presStyleCnt="4">
        <dgm:presLayoutVars>
          <dgm:chMax val="0"/>
          <dgm:chPref val="0"/>
          <dgm:bulletEnabled val="1"/>
        </dgm:presLayoutVars>
      </dgm:prSet>
      <dgm:spPr/>
    </dgm:pt>
    <dgm:pt modelId="{1A117534-79F7-47B8-9564-6D7C6D3FD011}" type="pres">
      <dgm:prSet presAssocID="{C027EBB4-F031-4A31-A999-3B305BA542DF}" presName="parSh" presStyleLbl="node1" presStyleIdx="1" presStyleCnt="4" custLinFactNeighborX="2374" custLinFactNeighborY="3536"/>
      <dgm:spPr/>
    </dgm:pt>
    <dgm:pt modelId="{55129EF2-9ABB-47B6-B486-9CA74B0B220C}" type="pres">
      <dgm:prSet presAssocID="{C027EBB4-F031-4A31-A999-3B305BA542DF}" presName="desTx" presStyleLbl="fgAcc1" presStyleIdx="1" presStyleCnt="4">
        <dgm:presLayoutVars>
          <dgm:bulletEnabled val="1"/>
        </dgm:presLayoutVars>
      </dgm:prSet>
      <dgm:spPr/>
    </dgm:pt>
    <dgm:pt modelId="{5061CC21-FE88-4289-B3E6-EE8418A93E0D}" type="pres">
      <dgm:prSet presAssocID="{6320F4A1-183F-4C4B-B9A5-59449DBB5694}" presName="sibTrans" presStyleLbl="sibTrans2D1" presStyleIdx="1" presStyleCnt="3"/>
      <dgm:spPr/>
    </dgm:pt>
    <dgm:pt modelId="{C9A7505E-098F-43D0-8CBD-14F5CEEFBA7A}" type="pres">
      <dgm:prSet presAssocID="{6320F4A1-183F-4C4B-B9A5-59449DBB5694}" presName="connTx" presStyleLbl="sibTrans2D1" presStyleIdx="1" presStyleCnt="3"/>
      <dgm:spPr/>
    </dgm:pt>
    <dgm:pt modelId="{AB9935B3-3657-4270-9036-8DEB345979D6}" type="pres">
      <dgm:prSet presAssocID="{08056C9A-977A-4A3F-A21F-966DB72CDC7D}" presName="composite" presStyleCnt="0"/>
      <dgm:spPr/>
    </dgm:pt>
    <dgm:pt modelId="{735EE911-1D1E-4F02-8F90-922069A8DF60}" type="pres">
      <dgm:prSet presAssocID="{08056C9A-977A-4A3F-A21F-966DB72CDC7D}" presName="parTx" presStyleLbl="node1" presStyleIdx="1" presStyleCnt="4">
        <dgm:presLayoutVars>
          <dgm:chMax val="0"/>
          <dgm:chPref val="0"/>
          <dgm:bulletEnabled val="1"/>
        </dgm:presLayoutVars>
      </dgm:prSet>
      <dgm:spPr/>
    </dgm:pt>
    <dgm:pt modelId="{12D05AF1-CD63-4556-952D-2096D49069E8}" type="pres">
      <dgm:prSet presAssocID="{08056C9A-977A-4A3F-A21F-966DB72CDC7D}" presName="parSh" presStyleLbl="node1" presStyleIdx="2" presStyleCnt="4"/>
      <dgm:spPr/>
    </dgm:pt>
    <dgm:pt modelId="{04995100-FBFE-449F-A55D-8D7EA16D9E05}" type="pres">
      <dgm:prSet presAssocID="{08056C9A-977A-4A3F-A21F-966DB72CDC7D}" presName="desTx" presStyleLbl="fgAcc1" presStyleIdx="2" presStyleCnt="4">
        <dgm:presLayoutVars>
          <dgm:bulletEnabled val="1"/>
        </dgm:presLayoutVars>
      </dgm:prSet>
      <dgm:spPr/>
    </dgm:pt>
    <dgm:pt modelId="{C07F7345-0E82-44B3-A5E4-20EBCC50E5F5}" type="pres">
      <dgm:prSet presAssocID="{AD6E171F-6459-4582-AE60-82EB6FD9F816}" presName="sibTrans" presStyleLbl="sibTrans2D1" presStyleIdx="2" presStyleCnt="3"/>
      <dgm:spPr/>
    </dgm:pt>
    <dgm:pt modelId="{B97C3149-F731-418D-BB18-4D7E303F1682}" type="pres">
      <dgm:prSet presAssocID="{AD6E171F-6459-4582-AE60-82EB6FD9F816}" presName="connTx" presStyleLbl="sibTrans2D1" presStyleIdx="2" presStyleCnt="3"/>
      <dgm:spPr/>
    </dgm:pt>
    <dgm:pt modelId="{B593DB3D-2096-4091-BA2B-E8FA16BA39EA}" type="pres">
      <dgm:prSet presAssocID="{2D92622D-D8FD-4F3E-AF96-918D446A1D60}" presName="composite" presStyleCnt="0"/>
      <dgm:spPr/>
    </dgm:pt>
    <dgm:pt modelId="{391FCB95-EF9D-44AD-AEA5-2D264516DDD2}" type="pres">
      <dgm:prSet presAssocID="{2D92622D-D8FD-4F3E-AF96-918D446A1D60}" presName="parTx" presStyleLbl="node1" presStyleIdx="2" presStyleCnt="4">
        <dgm:presLayoutVars>
          <dgm:chMax val="0"/>
          <dgm:chPref val="0"/>
          <dgm:bulletEnabled val="1"/>
        </dgm:presLayoutVars>
      </dgm:prSet>
      <dgm:spPr/>
    </dgm:pt>
    <dgm:pt modelId="{7A5D830D-7374-4E39-9265-036C34F14D60}" type="pres">
      <dgm:prSet presAssocID="{2D92622D-D8FD-4F3E-AF96-918D446A1D60}" presName="parSh" presStyleLbl="node1" presStyleIdx="3" presStyleCnt="4"/>
      <dgm:spPr/>
    </dgm:pt>
    <dgm:pt modelId="{726E7C38-5BD7-499B-B484-F447D6B177FF}" type="pres">
      <dgm:prSet presAssocID="{2D92622D-D8FD-4F3E-AF96-918D446A1D60}" presName="desTx" presStyleLbl="fgAcc1" presStyleIdx="3" presStyleCnt="4">
        <dgm:presLayoutVars>
          <dgm:bulletEnabled val="1"/>
        </dgm:presLayoutVars>
      </dgm:prSet>
      <dgm:spPr/>
    </dgm:pt>
  </dgm:ptLst>
  <dgm:cxnLst>
    <dgm:cxn modelId="{33C8C809-B31B-4C72-B795-BE5169641982}" type="presOf" srcId="{79230C3E-9256-4BC4-81AE-78E97E19E659}" destId="{55129EF2-9ABB-47B6-B486-9CA74B0B220C}" srcOrd="0" destOrd="3" presId="urn:microsoft.com/office/officeart/2005/8/layout/process3"/>
    <dgm:cxn modelId="{AF71A30A-35B3-46EF-BAA2-532FB34A31FD}" srcId="{ABBEA72C-7A10-48BF-9330-753B7EA9F4FF}" destId="{05CE4F4C-4FC6-4E1D-BA92-5ECDFD3FCE92}" srcOrd="0" destOrd="0" parTransId="{8FCF7E0D-8441-4E5E-B22D-AA4903A61736}" sibTransId="{F5EDDD8B-6384-4AEF-AAD5-F384291F7D16}"/>
    <dgm:cxn modelId="{3BCF450B-7AFA-427A-8111-8E2A6AD1EB87}" type="presOf" srcId="{EAB56C9E-5B28-4EE7-A9E0-FF5B06F81DD7}" destId="{AEA331C3-D62D-4F5B-9174-A01CEB8516DB}" srcOrd="0" destOrd="2" presId="urn:microsoft.com/office/officeart/2005/8/layout/process3"/>
    <dgm:cxn modelId="{49DDE71C-8615-4134-B83F-4F7C6DA412F7}" type="presOf" srcId="{1725E4A3-ED60-487B-96F5-309F027CB9C7}" destId="{726E7C38-5BD7-499B-B484-F447D6B177FF}" srcOrd="0" destOrd="0" presId="urn:microsoft.com/office/officeart/2005/8/layout/process3"/>
    <dgm:cxn modelId="{F9672B26-28F9-4850-A81F-E6322E3E6E5D}" srcId="{08056C9A-977A-4A3F-A21F-966DB72CDC7D}" destId="{2BB21DD7-1055-4D08-B473-C0051A96668F}" srcOrd="0" destOrd="0" parTransId="{58B6D620-EFCA-4EDE-B528-87ADA7649834}" sibTransId="{391F5F6F-1E65-4E2D-8BB3-B49197D376E5}"/>
    <dgm:cxn modelId="{E069862E-CC22-4CEF-B5C5-77FC1FB98A08}" srcId="{C027EBB4-F031-4A31-A999-3B305BA542DF}" destId="{17F4A887-0FFE-4349-B208-E5E4AE564622}" srcOrd="1" destOrd="0" parTransId="{71F9E85F-8DED-42BB-80E2-2C58F627495D}" sibTransId="{6CB90DBF-0AC2-41F5-B980-C22284A68383}"/>
    <dgm:cxn modelId="{A750AF36-A6C4-401E-8EF3-3E9D064C12AD}" type="presOf" srcId="{05CE4F4C-4FC6-4E1D-BA92-5ECDFD3FCE92}" destId="{907677D2-86BB-4372-A1DE-98C1C9A4BE60}" srcOrd="1" destOrd="0" presId="urn:microsoft.com/office/officeart/2005/8/layout/process3"/>
    <dgm:cxn modelId="{013D233E-83A5-46B8-B57A-822DC06D4523}" type="presOf" srcId="{2BB21DD7-1055-4D08-B473-C0051A96668F}" destId="{04995100-FBFE-449F-A55D-8D7EA16D9E05}" srcOrd="0" destOrd="0" presId="urn:microsoft.com/office/officeart/2005/8/layout/process3"/>
    <dgm:cxn modelId="{F6FBF760-3699-4F05-837D-D6CEBA5D471E}" type="presOf" srcId="{FA0AD89D-C80D-4047-91A2-2C519B349F87}" destId="{55129EF2-9ABB-47B6-B486-9CA74B0B220C}" srcOrd="0" destOrd="4" presId="urn:microsoft.com/office/officeart/2005/8/layout/process3"/>
    <dgm:cxn modelId="{AA431861-D8BC-4BBE-A545-23DC63DA7859}" type="presOf" srcId="{ABBEA72C-7A10-48BF-9330-753B7EA9F4FF}" destId="{8FDA64D5-8DF8-4403-BE3D-0BDB6F0DFDB8}" srcOrd="0" destOrd="0" presId="urn:microsoft.com/office/officeart/2005/8/layout/process3"/>
    <dgm:cxn modelId="{928BA842-77E9-415C-A0C7-5291D0AA39F7}" type="presOf" srcId="{09811D24-AED0-4F26-A15E-E678B8A6294E}" destId="{04995100-FBFE-449F-A55D-8D7EA16D9E05}" srcOrd="0" destOrd="4" presId="urn:microsoft.com/office/officeart/2005/8/layout/process3"/>
    <dgm:cxn modelId="{49B61B49-3A5F-4DF6-914B-CBD3AC31D453}" type="presOf" srcId="{1CA32298-86E3-44BF-8CAA-6E03C3F2932A}" destId="{04995100-FBFE-449F-A55D-8D7EA16D9E05}" srcOrd="0" destOrd="1" presId="urn:microsoft.com/office/officeart/2005/8/layout/process3"/>
    <dgm:cxn modelId="{BF78206A-4991-440F-8D13-676E868414E0}" type="presOf" srcId="{644E28EF-79FA-4CE5-8D61-1F6613D2B202}" destId="{726E7C38-5BD7-499B-B484-F447D6B177FF}" srcOrd="0" destOrd="4" presId="urn:microsoft.com/office/officeart/2005/8/layout/process3"/>
    <dgm:cxn modelId="{084F506A-BC86-4802-8680-BDA14695CA09}" srcId="{08056C9A-977A-4A3F-A21F-966DB72CDC7D}" destId="{90225D7C-0600-4451-98B4-E2B1856AB53D}" srcOrd="2" destOrd="0" parTransId="{7E8A5F35-C71A-4E2F-A446-2B4E18FAC2AE}" sibTransId="{BA2A361D-66F3-4EBA-B930-25F2BB7941B3}"/>
    <dgm:cxn modelId="{3B945D4D-E228-40C4-8600-0B3A1F726B05}" srcId="{05CE4F4C-4FC6-4E1D-BA92-5ECDFD3FCE92}" destId="{C5864998-6A0E-4617-A669-4CD6E95B3992}" srcOrd="3" destOrd="0" parTransId="{25B3A6B5-328E-4F0A-9E13-ED6D958A9421}" sibTransId="{6F8145D7-C163-4D19-BCBE-1AFB771CCC3C}"/>
    <dgm:cxn modelId="{B782346F-D62A-4433-90A4-8776F0CB207A}" srcId="{05CE4F4C-4FC6-4E1D-BA92-5ECDFD3FCE92}" destId="{EAB56C9E-5B28-4EE7-A9E0-FF5B06F81DD7}" srcOrd="2" destOrd="0" parTransId="{0796F6EE-4D10-4E1A-A76E-403028131ABB}" sibTransId="{7EF0AD8F-562F-425F-8F92-0BC89B7FEE61}"/>
    <dgm:cxn modelId="{011FB54F-D0D3-4116-A4AA-765B01B03D6C}" srcId="{2D92622D-D8FD-4F3E-AF96-918D446A1D60}" destId="{FC703CE1-7693-4F4D-AB33-F976B535E695}" srcOrd="2" destOrd="0" parTransId="{02BD80F4-E141-44ED-A917-24587167D059}" sibTransId="{5C0BAE1F-9383-48E3-A5A3-7676CDD1219A}"/>
    <dgm:cxn modelId="{BEC36D52-F987-48E4-A73F-88169D4D8ACC}" type="presOf" srcId="{F5EDDD8B-6384-4AEF-AAD5-F384291F7D16}" destId="{6AEA2027-A634-487A-9240-9D787C075F04}" srcOrd="1" destOrd="0" presId="urn:microsoft.com/office/officeart/2005/8/layout/process3"/>
    <dgm:cxn modelId="{BD67E375-76D4-45BD-8D81-A574C69B0280}" type="presOf" srcId="{05CE4F4C-4FC6-4E1D-BA92-5ECDFD3FCE92}" destId="{DE108F2A-A0EA-4822-A9A3-34CAECD00D89}" srcOrd="0" destOrd="0" presId="urn:microsoft.com/office/officeart/2005/8/layout/process3"/>
    <dgm:cxn modelId="{A666A457-DC11-4562-BA55-CBF87B31C734}" srcId="{05CE4F4C-4FC6-4E1D-BA92-5ECDFD3FCE92}" destId="{7544E6F4-2DE3-4783-BC5F-8823A9BD98ED}" srcOrd="4" destOrd="0" parTransId="{787C04A2-BBCE-4484-A5C5-1AF9D374AE14}" sibTransId="{DA81F0C0-2E0A-46F7-A0F9-26FB5EFB4929}"/>
    <dgm:cxn modelId="{15279F7C-3E84-4F30-B059-005EE51142AD}" type="presOf" srcId="{55A23940-9080-421F-A867-266CE7EFA6D5}" destId="{726E7C38-5BD7-499B-B484-F447D6B177FF}" srcOrd="0" destOrd="1" presId="urn:microsoft.com/office/officeart/2005/8/layout/process3"/>
    <dgm:cxn modelId="{7FCE9A89-B0D3-40BF-A654-DF9FF127DE5D}" type="presOf" srcId="{C027EBB4-F031-4A31-A999-3B305BA542DF}" destId="{801E607F-2638-4EFD-A99D-264B4B071A36}" srcOrd="0" destOrd="0" presId="urn:microsoft.com/office/officeart/2005/8/layout/process3"/>
    <dgm:cxn modelId="{0BCBFB8B-BB90-4AAF-B053-43AD0A50474E}" srcId="{2D92622D-D8FD-4F3E-AF96-918D446A1D60}" destId="{55A23940-9080-421F-A867-266CE7EFA6D5}" srcOrd="1" destOrd="0" parTransId="{9AA63651-2350-40DC-80F2-FF502B294B6A}" sibTransId="{26EBB25D-5E77-410C-89DA-A74F11D954EF}"/>
    <dgm:cxn modelId="{81CA858C-2941-4851-BCA2-C4D00B048D92}" type="presOf" srcId="{17F4A887-0FFE-4349-B208-E5E4AE564622}" destId="{55129EF2-9ABB-47B6-B486-9CA74B0B220C}" srcOrd="0" destOrd="1" presId="urn:microsoft.com/office/officeart/2005/8/layout/process3"/>
    <dgm:cxn modelId="{7FFED68C-9B0A-4D66-BECB-816A07BEFDB8}" srcId="{ABBEA72C-7A10-48BF-9330-753B7EA9F4FF}" destId="{C027EBB4-F031-4A31-A999-3B305BA542DF}" srcOrd="1" destOrd="0" parTransId="{84E990CE-0C65-4298-AA9A-046D878A0959}" sibTransId="{6320F4A1-183F-4C4B-B9A5-59449DBB5694}"/>
    <dgm:cxn modelId="{E5CE2B8D-3402-4893-A74F-4F7044F7D5AE}" type="presOf" srcId="{08056C9A-977A-4A3F-A21F-966DB72CDC7D}" destId="{735EE911-1D1E-4F02-8F90-922069A8DF60}" srcOrd="0" destOrd="0" presId="urn:microsoft.com/office/officeart/2005/8/layout/process3"/>
    <dgm:cxn modelId="{0D9A458F-3225-4FDF-91B9-E8ADD7758AC4}" srcId="{2D92622D-D8FD-4F3E-AF96-918D446A1D60}" destId="{1725E4A3-ED60-487B-96F5-309F027CB9C7}" srcOrd="0" destOrd="0" parTransId="{576FE0D0-AA9F-4DB1-A01C-62A1A2462BD2}" sibTransId="{78A4B154-773B-41B0-B055-FA432404E310}"/>
    <dgm:cxn modelId="{E5C83296-33F6-44F7-85BF-87B212E17E15}" srcId="{2D92622D-D8FD-4F3E-AF96-918D446A1D60}" destId="{244F140C-D0F0-4377-8493-9DEFFDA4264B}" srcOrd="5" destOrd="0" parTransId="{DDE41512-37EF-465F-BA84-DF7C758DFC57}" sibTransId="{C09DED5D-023D-4BFC-966B-F95F0FE153EA}"/>
    <dgm:cxn modelId="{09C3819D-D00C-4CFE-A3A6-59B8CE2D86D3}" type="presOf" srcId="{6320F4A1-183F-4C4B-B9A5-59449DBB5694}" destId="{5061CC21-FE88-4289-B3E6-EE8418A93E0D}" srcOrd="0" destOrd="0" presId="urn:microsoft.com/office/officeart/2005/8/layout/process3"/>
    <dgm:cxn modelId="{F03CD0A2-D378-42E9-96C2-2E92D484A597}" srcId="{C027EBB4-F031-4A31-A999-3B305BA542DF}" destId="{79230C3E-9256-4BC4-81AE-78E97E19E659}" srcOrd="3" destOrd="0" parTransId="{24C08585-8E4B-48BF-A8FE-F20BFE5C64BA}" sibTransId="{7517AA70-A317-41AD-A696-F1F314B3EE06}"/>
    <dgm:cxn modelId="{E2DB2BA5-288A-4F02-83F7-6A76ED2189F8}" type="presOf" srcId="{244F140C-D0F0-4377-8493-9DEFFDA4264B}" destId="{726E7C38-5BD7-499B-B484-F447D6B177FF}" srcOrd="0" destOrd="5" presId="urn:microsoft.com/office/officeart/2005/8/layout/process3"/>
    <dgm:cxn modelId="{364327A6-0A92-4B1A-8CE9-4CE4992215DF}" srcId="{2D92622D-D8FD-4F3E-AF96-918D446A1D60}" destId="{32FDC54D-4477-472C-86E0-1CA1DD0773FE}" srcOrd="3" destOrd="0" parTransId="{66CACC92-22EF-4FED-870A-DF7EE0310D41}" sibTransId="{5CD53D82-03B2-475B-A72D-03CA0600FD52}"/>
    <dgm:cxn modelId="{774677A8-263E-433E-A0B8-C432B724A229}" type="presOf" srcId="{B644AF08-FCEF-49A7-A6E6-99C7FDF783CF}" destId="{55129EF2-9ABB-47B6-B486-9CA74B0B220C}" srcOrd="0" destOrd="0" presId="urn:microsoft.com/office/officeart/2005/8/layout/process3"/>
    <dgm:cxn modelId="{003179A8-2531-4145-9483-335DBF02D9EC}" type="presOf" srcId="{652637CB-EF42-4F20-8A5C-E0AD1B65DA67}" destId="{04995100-FBFE-449F-A55D-8D7EA16D9E05}" srcOrd="0" destOrd="3" presId="urn:microsoft.com/office/officeart/2005/8/layout/process3"/>
    <dgm:cxn modelId="{784FA3A9-7A4F-454C-95B7-C146ED5F01D5}" type="presOf" srcId="{F5EDDD8B-6384-4AEF-AAD5-F384291F7D16}" destId="{895E878A-DD01-4D6F-9A07-BBDECE1112B3}" srcOrd="0" destOrd="0" presId="urn:microsoft.com/office/officeart/2005/8/layout/process3"/>
    <dgm:cxn modelId="{F1D465AB-1BF6-4393-81C8-4DAA887884C9}" srcId="{C027EBB4-F031-4A31-A999-3B305BA542DF}" destId="{FA0AD89D-C80D-4047-91A2-2C519B349F87}" srcOrd="4" destOrd="0" parTransId="{28E5A77A-6BF2-48E0-9620-6804681CA466}" sibTransId="{627DDE85-91DB-473E-8BAF-557F15C04A6A}"/>
    <dgm:cxn modelId="{786CA9AB-37F2-4730-B6B2-42D829132061}" srcId="{C027EBB4-F031-4A31-A999-3B305BA542DF}" destId="{B644AF08-FCEF-49A7-A6E6-99C7FDF783CF}" srcOrd="0" destOrd="0" parTransId="{D0545A55-1641-4370-BC39-9738043ADF55}" sibTransId="{4DB37A71-680D-4DF8-A0AD-844E7A3D30CF}"/>
    <dgm:cxn modelId="{6E3EAEAE-1907-40DC-B6BD-CC851B41CA7D}" type="presOf" srcId="{32FDC54D-4477-472C-86E0-1CA1DD0773FE}" destId="{726E7C38-5BD7-499B-B484-F447D6B177FF}" srcOrd="0" destOrd="3" presId="urn:microsoft.com/office/officeart/2005/8/layout/process3"/>
    <dgm:cxn modelId="{52C641B0-C1B6-4ECF-9CC2-4943C345BDBD}" srcId="{08056C9A-977A-4A3F-A21F-966DB72CDC7D}" destId="{1CA32298-86E3-44BF-8CAA-6E03C3F2932A}" srcOrd="1" destOrd="0" parTransId="{1D2DFF62-7AC7-474D-BAF2-B779AF25AC30}" sibTransId="{973ACEA8-D499-4B56-A324-64731F93D2BF}"/>
    <dgm:cxn modelId="{52FE5EB7-6E4D-4BD1-BF5A-7A84A740ECCD}" type="presOf" srcId="{2D92622D-D8FD-4F3E-AF96-918D446A1D60}" destId="{391FCB95-EF9D-44AD-AEA5-2D264516DDD2}" srcOrd="0" destOrd="0" presId="urn:microsoft.com/office/officeart/2005/8/layout/process3"/>
    <dgm:cxn modelId="{4A99FEB7-46D9-46F6-87BE-0629FBDE8CE8}" type="presOf" srcId="{90225D7C-0600-4451-98B4-E2B1856AB53D}" destId="{04995100-FBFE-449F-A55D-8D7EA16D9E05}" srcOrd="0" destOrd="2" presId="urn:microsoft.com/office/officeart/2005/8/layout/process3"/>
    <dgm:cxn modelId="{D9C1BFBB-F1A3-4EE0-B3A8-7F507885C4F8}" srcId="{2D92622D-D8FD-4F3E-AF96-918D446A1D60}" destId="{644E28EF-79FA-4CE5-8D61-1F6613D2B202}" srcOrd="4" destOrd="0" parTransId="{4D6AAC1D-A848-49B2-88BC-6ED76D4A8064}" sibTransId="{419A2F3D-611E-451A-9B5A-0A0D7C4E863C}"/>
    <dgm:cxn modelId="{10C68CC4-0954-4737-8764-15D5D27F49F9}" srcId="{08056C9A-977A-4A3F-A21F-966DB72CDC7D}" destId="{652637CB-EF42-4F20-8A5C-E0AD1B65DA67}" srcOrd="3" destOrd="0" parTransId="{A4C57A33-6B00-41F1-912D-EA5810AB5A96}" sibTransId="{496F25CF-136F-4D64-A25A-2B6E94BBFBA6}"/>
    <dgm:cxn modelId="{0BDE50C5-EED7-4696-BE62-A142773F09CC}" type="presOf" srcId="{2D92622D-D8FD-4F3E-AF96-918D446A1D60}" destId="{7A5D830D-7374-4E39-9265-036C34F14D60}" srcOrd="1" destOrd="0" presId="urn:microsoft.com/office/officeart/2005/8/layout/process3"/>
    <dgm:cxn modelId="{3E6B71CA-8989-4A50-96D4-8CF1F7A16E2F}" srcId="{C027EBB4-F031-4A31-A999-3B305BA542DF}" destId="{4E2FCCBA-6FB1-4DCB-BC5E-0AADA98C6226}" srcOrd="2" destOrd="0" parTransId="{A790E69C-7C9C-4C4F-88FA-18127E00C6EB}" sibTransId="{16FA619D-1F3A-4278-AD8E-AA8A8A5D636C}"/>
    <dgm:cxn modelId="{FD66F6CC-2367-47BC-B698-DDF8E3B7BFB3}" type="presOf" srcId="{4E2FCCBA-6FB1-4DCB-BC5E-0AADA98C6226}" destId="{55129EF2-9ABB-47B6-B486-9CA74B0B220C}" srcOrd="0" destOrd="2" presId="urn:microsoft.com/office/officeart/2005/8/layout/process3"/>
    <dgm:cxn modelId="{A0598AD3-C6E7-4046-890F-F6EF69004414}" type="presOf" srcId="{FC703CE1-7693-4F4D-AB33-F976B535E695}" destId="{726E7C38-5BD7-499B-B484-F447D6B177FF}" srcOrd="0" destOrd="2" presId="urn:microsoft.com/office/officeart/2005/8/layout/process3"/>
    <dgm:cxn modelId="{CB2970D4-3E97-4CE3-A2F6-37C362C3DE59}" type="presOf" srcId="{AD6E171F-6459-4582-AE60-82EB6FD9F816}" destId="{C07F7345-0E82-44B3-A5E4-20EBCC50E5F5}" srcOrd="0" destOrd="0" presId="urn:microsoft.com/office/officeart/2005/8/layout/process3"/>
    <dgm:cxn modelId="{15D4A7D8-1F66-4F92-B5B8-DF8024364703}" srcId="{05CE4F4C-4FC6-4E1D-BA92-5ECDFD3FCE92}" destId="{FE701A1E-CCEC-4AE1-8633-57AC2D9EEEDD}" srcOrd="0" destOrd="0" parTransId="{D7F51E11-64DD-43AC-8B1D-85BE8B7FA613}" sibTransId="{E511913E-2467-43FF-873A-FD762A7FF142}"/>
    <dgm:cxn modelId="{553E48DC-25C5-4129-9CBB-2192F42781E6}" type="presOf" srcId="{6320F4A1-183F-4C4B-B9A5-59449DBB5694}" destId="{C9A7505E-098F-43D0-8CBD-14F5CEEFBA7A}" srcOrd="1" destOrd="0" presId="urn:microsoft.com/office/officeart/2005/8/layout/process3"/>
    <dgm:cxn modelId="{3D4D7FE1-CCC4-4EFC-9F3C-A85D406EF54C}" srcId="{08056C9A-977A-4A3F-A21F-966DB72CDC7D}" destId="{09811D24-AED0-4F26-A15E-E678B8A6294E}" srcOrd="4" destOrd="0" parTransId="{D7C3C216-E9A5-435C-A09F-B65B37329D3C}" sibTransId="{D4F54CEC-FBFA-4706-953E-D369715B59CC}"/>
    <dgm:cxn modelId="{AD6DE6E4-CF3A-46C0-9E33-817C26746289}" type="presOf" srcId="{C027EBB4-F031-4A31-A999-3B305BA542DF}" destId="{1A117534-79F7-47B8-9564-6D7C6D3FD011}" srcOrd="1" destOrd="0" presId="urn:microsoft.com/office/officeart/2005/8/layout/process3"/>
    <dgm:cxn modelId="{EB34A5E9-9FB0-4BAC-83F8-84B7B72C0A85}" srcId="{ABBEA72C-7A10-48BF-9330-753B7EA9F4FF}" destId="{2D92622D-D8FD-4F3E-AF96-918D446A1D60}" srcOrd="3" destOrd="0" parTransId="{932D90A3-5714-4BE0-8121-5CC6A948A954}" sibTransId="{0EC58233-CDA2-4D7A-8843-1E2773C9EC4A}"/>
    <dgm:cxn modelId="{A4062FEC-1265-4985-91F7-8BA90181D666}" type="presOf" srcId="{AD6E171F-6459-4582-AE60-82EB6FD9F816}" destId="{B97C3149-F731-418D-BB18-4D7E303F1682}" srcOrd="1" destOrd="0" presId="urn:microsoft.com/office/officeart/2005/8/layout/process3"/>
    <dgm:cxn modelId="{B15578EC-ECD1-4BEC-82D9-E7B70D90CADA}" type="presOf" srcId="{08056C9A-977A-4A3F-A21F-966DB72CDC7D}" destId="{12D05AF1-CD63-4556-952D-2096D49069E8}" srcOrd="1" destOrd="0" presId="urn:microsoft.com/office/officeart/2005/8/layout/process3"/>
    <dgm:cxn modelId="{602FBCED-7D95-4E79-B45D-DCDA942AA194}" type="presOf" srcId="{FDF4E7D8-26C1-417E-914C-19BB395058EB}" destId="{AEA331C3-D62D-4F5B-9174-A01CEB8516DB}" srcOrd="0" destOrd="1" presId="urn:microsoft.com/office/officeart/2005/8/layout/process3"/>
    <dgm:cxn modelId="{13EF4DF5-FEB4-4269-BE3A-58FC5D5451A8}" srcId="{05CE4F4C-4FC6-4E1D-BA92-5ECDFD3FCE92}" destId="{FDF4E7D8-26C1-417E-914C-19BB395058EB}" srcOrd="1" destOrd="0" parTransId="{1FB869E2-3289-40E0-8AB2-07E7C2776514}" sibTransId="{6B1F8D47-FFEF-49DE-82E7-AA6BA68C4E8D}"/>
    <dgm:cxn modelId="{96440EF6-17CF-4D4A-AD08-C6763FF1C470}" type="presOf" srcId="{C5864998-6A0E-4617-A669-4CD6E95B3992}" destId="{AEA331C3-D62D-4F5B-9174-A01CEB8516DB}" srcOrd="0" destOrd="3" presId="urn:microsoft.com/office/officeart/2005/8/layout/process3"/>
    <dgm:cxn modelId="{9DE720FA-0640-4988-BBDB-B7A3639B68A7}" srcId="{ABBEA72C-7A10-48BF-9330-753B7EA9F4FF}" destId="{08056C9A-977A-4A3F-A21F-966DB72CDC7D}" srcOrd="2" destOrd="0" parTransId="{BF72438F-CBF4-4EA7-8649-AC817650B30E}" sibTransId="{AD6E171F-6459-4582-AE60-82EB6FD9F816}"/>
    <dgm:cxn modelId="{9414A8FC-2112-4A6B-95D4-B6F41E4C05B7}" type="presOf" srcId="{7544E6F4-2DE3-4783-BC5F-8823A9BD98ED}" destId="{AEA331C3-D62D-4F5B-9174-A01CEB8516DB}" srcOrd="0" destOrd="4" presId="urn:microsoft.com/office/officeart/2005/8/layout/process3"/>
    <dgm:cxn modelId="{C0EFEDFE-ACD7-4AED-9408-69A8F93D97FE}" type="presOf" srcId="{FE701A1E-CCEC-4AE1-8633-57AC2D9EEEDD}" destId="{AEA331C3-D62D-4F5B-9174-A01CEB8516DB}" srcOrd="0" destOrd="0" presId="urn:microsoft.com/office/officeart/2005/8/layout/process3"/>
    <dgm:cxn modelId="{C1352E63-7800-4DF7-AB0F-1252F616E857}" type="presParOf" srcId="{8FDA64D5-8DF8-4403-BE3D-0BDB6F0DFDB8}" destId="{9931B1FE-E8FC-4DF9-87AD-EBCB07454415}" srcOrd="0" destOrd="0" presId="urn:microsoft.com/office/officeart/2005/8/layout/process3"/>
    <dgm:cxn modelId="{FED5540C-09CE-4F2D-88F4-6B8146FCD696}" type="presParOf" srcId="{9931B1FE-E8FC-4DF9-87AD-EBCB07454415}" destId="{DE108F2A-A0EA-4822-A9A3-34CAECD00D89}" srcOrd="0" destOrd="0" presId="urn:microsoft.com/office/officeart/2005/8/layout/process3"/>
    <dgm:cxn modelId="{55E02B45-0BF2-4115-8AFD-80F468F6AFFC}" type="presParOf" srcId="{9931B1FE-E8FC-4DF9-87AD-EBCB07454415}" destId="{907677D2-86BB-4372-A1DE-98C1C9A4BE60}" srcOrd="1" destOrd="0" presId="urn:microsoft.com/office/officeart/2005/8/layout/process3"/>
    <dgm:cxn modelId="{FB93BF40-D509-444F-9D94-98331D1D97E9}" type="presParOf" srcId="{9931B1FE-E8FC-4DF9-87AD-EBCB07454415}" destId="{AEA331C3-D62D-4F5B-9174-A01CEB8516DB}" srcOrd="2" destOrd="0" presId="urn:microsoft.com/office/officeart/2005/8/layout/process3"/>
    <dgm:cxn modelId="{B199040C-C75B-4F40-872F-AA423BCD9B0C}" type="presParOf" srcId="{8FDA64D5-8DF8-4403-BE3D-0BDB6F0DFDB8}" destId="{895E878A-DD01-4D6F-9A07-BBDECE1112B3}" srcOrd="1" destOrd="0" presId="urn:microsoft.com/office/officeart/2005/8/layout/process3"/>
    <dgm:cxn modelId="{CF6281A0-5FE5-4D2D-8F68-48B6F5336A23}" type="presParOf" srcId="{895E878A-DD01-4D6F-9A07-BBDECE1112B3}" destId="{6AEA2027-A634-487A-9240-9D787C075F04}" srcOrd="0" destOrd="0" presId="urn:microsoft.com/office/officeart/2005/8/layout/process3"/>
    <dgm:cxn modelId="{658719DC-E38F-4558-A351-6B61C74594A7}" type="presParOf" srcId="{8FDA64D5-8DF8-4403-BE3D-0BDB6F0DFDB8}" destId="{B6026DA6-5573-4D28-A680-1435D8CF2DB0}" srcOrd="2" destOrd="0" presId="urn:microsoft.com/office/officeart/2005/8/layout/process3"/>
    <dgm:cxn modelId="{93DB6BD0-BBF9-48F8-8D85-32F42F026524}" type="presParOf" srcId="{B6026DA6-5573-4D28-A680-1435D8CF2DB0}" destId="{801E607F-2638-4EFD-A99D-264B4B071A36}" srcOrd="0" destOrd="0" presId="urn:microsoft.com/office/officeart/2005/8/layout/process3"/>
    <dgm:cxn modelId="{FDAFAA2A-9BFB-4228-A0BF-983C38F0DB1D}" type="presParOf" srcId="{B6026DA6-5573-4D28-A680-1435D8CF2DB0}" destId="{1A117534-79F7-47B8-9564-6D7C6D3FD011}" srcOrd="1" destOrd="0" presId="urn:microsoft.com/office/officeart/2005/8/layout/process3"/>
    <dgm:cxn modelId="{FACC7E99-17CB-4B76-8700-066698EF58C8}" type="presParOf" srcId="{B6026DA6-5573-4D28-A680-1435D8CF2DB0}" destId="{55129EF2-9ABB-47B6-B486-9CA74B0B220C}" srcOrd="2" destOrd="0" presId="urn:microsoft.com/office/officeart/2005/8/layout/process3"/>
    <dgm:cxn modelId="{1DAD63F9-5789-44E9-ACC1-B9E0B6C300B0}" type="presParOf" srcId="{8FDA64D5-8DF8-4403-BE3D-0BDB6F0DFDB8}" destId="{5061CC21-FE88-4289-B3E6-EE8418A93E0D}" srcOrd="3" destOrd="0" presId="urn:microsoft.com/office/officeart/2005/8/layout/process3"/>
    <dgm:cxn modelId="{E7F3EE2E-8BBA-4729-9C6B-214221E31EA8}" type="presParOf" srcId="{5061CC21-FE88-4289-B3E6-EE8418A93E0D}" destId="{C9A7505E-098F-43D0-8CBD-14F5CEEFBA7A}" srcOrd="0" destOrd="0" presId="urn:microsoft.com/office/officeart/2005/8/layout/process3"/>
    <dgm:cxn modelId="{C87B4B1A-6275-4EFF-A177-95224DAB6406}" type="presParOf" srcId="{8FDA64D5-8DF8-4403-BE3D-0BDB6F0DFDB8}" destId="{AB9935B3-3657-4270-9036-8DEB345979D6}" srcOrd="4" destOrd="0" presId="urn:microsoft.com/office/officeart/2005/8/layout/process3"/>
    <dgm:cxn modelId="{248E0C7E-3BA2-4D49-A968-EA84E3E0C47E}" type="presParOf" srcId="{AB9935B3-3657-4270-9036-8DEB345979D6}" destId="{735EE911-1D1E-4F02-8F90-922069A8DF60}" srcOrd="0" destOrd="0" presId="urn:microsoft.com/office/officeart/2005/8/layout/process3"/>
    <dgm:cxn modelId="{943E5E7B-5F50-477B-8118-C4EEC4F6E8CA}" type="presParOf" srcId="{AB9935B3-3657-4270-9036-8DEB345979D6}" destId="{12D05AF1-CD63-4556-952D-2096D49069E8}" srcOrd="1" destOrd="0" presId="urn:microsoft.com/office/officeart/2005/8/layout/process3"/>
    <dgm:cxn modelId="{080F7351-E0B6-46F5-94B3-08CC53A831A6}" type="presParOf" srcId="{AB9935B3-3657-4270-9036-8DEB345979D6}" destId="{04995100-FBFE-449F-A55D-8D7EA16D9E05}" srcOrd="2" destOrd="0" presId="urn:microsoft.com/office/officeart/2005/8/layout/process3"/>
    <dgm:cxn modelId="{F121CA9F-7D13-4071-80E8-CAE40D23B699}" type="presParOf" srcId="{8FDA64D5-8DF8-4403-BE3D-0BDB6F0DFDB8}" destId="{C07F7345-0E82-44B3-A5E4-20EBCC50E5F5}" srcOrd="5" destOrd="0" presId="urn:microsoft.com/office/officeart/2005/8/layout/process3"/>
    <dgm:cxn modelId="{BB2F099D-700E-48B2-81CD-A30A964227CA}" type="presParOf" srcId="{C07F7345-0E82-44B3-A5E4-20EBCC50E5F5}" destId="{B97C3149-F731-418D-BB18-4D7E303F1682}" srcOrd="0" destOrd="0" presId="urn:microsoft.com/office/officeart/2005/8/layout/process3"/>
    <dgm:cxn modelId="{345060BF-B2A4-4D56-8C65-D2E08D9EEE5F}" type="presParOf" srcId="{8FDA64D5-8DF8-4403-BE3D-0BDB6F0DFDB8}" destId="{B593DB3D-2096-4091-BA2B-E8FA16BA39EA}" srcOrd="6" destOrd="0" presId="urn:microsoft.com/office/officeart/2005/8/layout/process3"/>
    <dgm:cxn modelId="{230C6282-F9CD-43C0-AD86-CB9EAEF3ABCB}" type="presParOf" srcId="{B593DB3D-2096-4091-BA2B-E8FA16BA39EA}" destId="{391FCB95-EF9D-44AD-AEA5-2D264516DDD2}" srcOrd="0" destOrd="0" presId="urn:microsoft.com/office/officeart/2005/8/layout/process3"/>
    <dgm:cxn modelId="{D8123B08-AAB3-45B9-83EC-896F99EE9899}" type="presParOf" srcId="{B593DB3D-2096-4091-BA2B-E8FA16BA39EA}" destId="{7A5D830D-7374-4E39-9265-036C34F14D60}" srcOrd="1" destOrd="0" presId="urn:microsoft.com/office/officeart/2005/8/layout/process3"/>
    <dgm:cxn modelId="{A9EA7F75-BB0F-4319-847F-BE2A3C160B86}" type="presParOf" srcId="{B593DB3D-2096-4091-BA2B-E8FA16BA39EA}" destId="{726E7C38-5BD7-499B-B484-F447D6B177FF}"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7677D2-86BB-4372-A1DE-98C1C9A4BE60}">
      <dsp:nvSpPr>
        <dsp:cNvPr id="0" name=""/>
        <dsp:cNvSpPr/>
      </dsp:nvSpPr>
      <dsp:spPr>
        <a:xfrm>
          <a:off x="45280" y="333170"/>
          <a:ext cx="1814361" cy="604800"/>
        </a:xfrm>
        <a:prstGeom prst="roundRect">
          <a:avLst>
            <a:gd name="adj" fmla="val 10000"/>
          </a:avLst>
        </a:prstGeom>
        <a:solidFill>
          <a:srgbClr val="FFCCC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ctr" defTabSz="622300">
            <a:lnSpc>
              <a:spcPct val="90000"/>
            </a:lnSpc>
            <a:spcBef>
              <a:spcPct val="0"/>
            </a:spcBef>
            <a:spcAft>
              <a:spcPct val="35000"/>
            </a:spcAft>
            <a:buNone/>
          </a:pPr>
          <a:r>
            <a:rPr lang="zh-CN" altLang="en-US" sz="1400" b="1" kern="1200" dirty="0">
              <a:solidFill>
                <a:schemeClr val="tx1"/>
              </a:solidFill>
              <a:latin typeface="华文细黑" pitchFamily="2" charset="-122"/>
              <a:ea typeface="华文细黑" pitchFamily="2" charset="-122"/>
            </a:rPr>
            <a:t>需求</a:t>
          </a:r>
          <a:r>
            <a:rPr lang="en-US" altLang="zh-CN" sz="1400" b="1" kern="1200" dirty="0">
              <a:solidFill>
                <a:schemeClr val="tx1"/>
              </a:solidFill>
              <a:latin typeface="华文细黑" pitchFamily="2" charset="-122"/>
              <a:ea typeface="华文细黑" pitchFamily="2" charset="-122"/>
            </a:rPr>
            <a:t>&amp;</a:t>
          </a:r>
          <a:r>
            <a:rPr lang="zh-CN" altLang="en-US" sz="1400" b="1" kern="1200" dirty="0">
              <a:solidFill>
                <a:schemeClr val="tx1"/>
              </a:solidFill>
              <a:latin typeface="华文细黑" pitchFamily="2" charset="-122"/>
              <a:ea typeface="华文细黑" pitchFamily="2" charset="-122"/>
            </a:rPr>
            <a:t>设计</a:t>
          </a:r>
        </a:p>
      </dsp:txBody>
      <dsp:txXfrm>
        <a:off x="45280" y="333170"/>
        <a:ext cx="1814361" cy="403200"/>
      </dsp:txXfrm>
    </dsp:sp>
    <dsp:sp modelId="{AEA331C3-D62D-4F5B-9174-A01CEB8516DB}">
      <dsp:nvSpPr>
        <dsp:cNvPr id="0" name=""/>
        <dsp:cNvSpPr/>
      </dsp:nvSpPr>
      <dsp:spPr>
        <a:xfrm>
          <a:off x="2650" y="714984"/>
          <a:ext cx="2556706" cy="3869775"/>
        </a:xfrm>
        <a:prstGeom prst="roundRect">
          <a:avLst>
            <a:gd name="adj" fmla="val 10000"/>
          </a:avLst>
        </a:prstGeom>
        <a:solidFill>
          <a:schemeClr val="bg1"/>
        </a:solidFill>
        <a:ln w="38100" cap="flat" cmpd="sng" algn="ctr">
          <a:solidFill>
            <a:schemeClr val="tx2">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latin typeface="华文细黑" pitchFamily="2" charset="-122"/>
              <a:ea typeface="华文细黑" pitchFamily="2" charset="-122"/>
            </a:rPr>
            <a:t>根据</a:t>
          </a:r>
          <a:r>
            <a:rPr lang="en-US" altLang="en-US" sz="1400" kern="1200" dirty="0">
              <a:latin typeface="华文细黑" pitchFamily="2" charset="-122"/>
              <a:ea typeface="华文细黑" pitchFamily="2" charset="-122"/>
            </a:rPr>
            <a:t>AR</a:t>
          </a:r>
          <a:r>
            <a:rPr lang="zh-CN" altLang="en-US" sz="1400" kern="1200" dirty="0">
              <a:latin typeface="华文细黑" pitchFamily="2" charset="-122"/>
              <a:ea typeface="华文细黑" pitchFamily="2" charset="-122"/>
            </a:rPr>
            <a:t>开发人员输出软件需求设计文档测试人员输出测试用例；</a:t>
          </a:r>
        </a:p>
        <a:p>
          <a:pPr marL="114300" lvl="1" indent="-114300" algn="l" defTabSz="622300">
            <a:lnSpc>
              <a:spcPct val="90000"/>
            </a:lnSpc>
            <a:spcBef>
              <a:spcPct val="0"/>
            </a:spcBef>
            <a:spcAft>
              <a:spcPct val="15000"/>
            </a:spcAft>
            <a:buChar char="•"/>
          </a:pPr>
          <a:r>
            <a:rPr lang="zh-CN" altLang="en-US" sz="1400" kern="1200" dirty="0">
              <a:latin typeface="华文细黑" pitchFamily="2" charset="-122"/>
              <a:ea typeface="华文细黑" pitchFamily="2" charset="-122"/>
            </a:rPr>
            <a:t>文档和用例要经过评审并基线；</a:t>
          </a:r>
        </a:p>
        <a:p>
          <a:pPr marL="114300" lvl="1" indent="-114300" algn="l" defTabSz="622300">
            <a:lnSpc>
              <a:spcPct val="90000"/>
            </a:lnSpc>
            <a:spcBef>
              <a:spcPct val="0"/>
            </a:spcBef>
            <a:spcAft>
              <a:spcPct val="15000"/>
            </a:spcAft>
            <a:buChar char="•"/>
          </a:pPr>
          <a:r>
            <a:rPr lang="zh-CN" altLang="en-US" sz="1400" kern="1200" dirty="0">
              <a:latin typeface="华文细黑" pitchFamily="2" charset="-122"/>
              <a:ea typeface="华文细黑" pitchFamily="2" charset="-122"/>
            </a:rPr>
            <a:t>开发、测试以及资料人员对需求的理解达成一致；</a:t>
          </a:r>
        </a:p>
        <a:p>
          <a:pPr marL="114300" lvl="1" indent="-114300" algn="l" defTabSz="622300">
            <a:lnSpc>
              <a:spcPct val="90000"/>
            </a:lnSpc>
            <a:spcBef>
              <a:spcPct val="0"/>
            </a:spcBef>
            <a:spcAft>
              <a:spcPct val="15000"/>
            </a:spcAft>
            <a:buChar char="•"/>
          </a:pPr>
          <a:r>
            <a:rPr lang="zh-CN" altLang="en-US" sz="1400" kern="1200" dirty="0">
              <a:latin typeface="华文细黑" pitchFamily="2" charset="-122"/>
              <a:ea typeface="华文细黑" pitchFamily="2" charset="-122"/>
            </a:rPr>
            <a:t>核心模块输出设计文档；</a:t>
          </a:r>
        </a:p>
        <a:p>
          <a:pPr marL="114300" lvl="1" indent="-114300" algn="l" defTabSz="622300">
            <a:lnSpc>
              <a:spcPct val="90000"/>
            </a:lnSpc>
            <a:spcBef>
              <a:spcPct val="0"/>
            </a:spcBef>
            <a:spcAft>
              <a:spcPct val="15000"/>
            </a:spcAft>
            <a:buChar char="•"/>
          </a:pPr>
          <a:r>
            <a:rPr lang="en-US" altLang="zh-CN" sz="1400" kern="1200" dirty="0">
              <a:latin typeface="华文细黑" pitchFamily="2" charset="-122"/>
              <a:ea typeface="华文细黑" pitchFamily="2" charset="-122"/>
            </a:rPr>
            <a:t>MC</a:t>
          </a:r>
          <a:r>
            <a:rPr lang="zh-CN" altLang="en-US" sz="1400" kern="1200" dirty="0">
              <a:latin typeface="华文细黑" pitchFamily="2" charset="-122"/>
              <a:ea typeface="华文细黑" pitchFamily="2" charset="-122"/>
            </a:rPr>
            <a:t>收集度量数据；</a:t>
          </a:r>
        </a:p>
      </dsp:txBody>
      <dsp:txXfrm>
        <a:off x="77533" y="789867"/>
        <a:ext cx="2406940" cy="3720009"/>
      </dsp:txXfrm>
    </dsp:sp>
    <dsp:sp modelId="{895E878A-DD01-4D6F-9A07-BBDECE1112B3}">
      <dsp:nvSpPr>
        <dsp:cNvPr id="0" name=""/>
        <dsp:cNvSpPr/>
      </dsp:nvSpPr>
      <dsp:spPr>
        <a:xfrm>
          <a:off x="2227485" y="308908"/>
          <a:ext cx="779828" cy="451723"/>
        </a:xfrm>
        <a:prstGeom prst="rightArrow">
          <a:avLst>
            <a:gd name="adj1" fmla="val 60000"/>
            <a:gd name="adj2" fmla="val 50000"/>
          </a:avLst>
        </a:prstGeom>
        <a:solidFill>
          <a:srgbClr val="FFCCCC"/>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latin typeface="华文细黑" pitchFamily="2" charset="-122"/>
            <a:ea typeface="华文细黑" pitchFamily="2" charset="-122"/>
          </a:endParaRPr>
        </a:p>
      </dsp:txBody>
      <dsp:txXfrm>
        <a:off x="2227485" y="399253"/>
        <a:ext cx="644311" cy="271033"/>
      </dsp:txXfrm>
    </dsp:sp>
    <dsp:sp modelId="{1A117534-79F7-47B8-9564-6D7C6D3FD011}">
      <dsp:nvSpPr>
        <dsp:cNvPr id="0" name=""/>
        <dsp:cNvSpPr/>
      </dsp:nvSpPr>
      <dsp:spPr>
        <a:xfrm>
          <a:off x="3331017" y="333170"/>
          <a:ext cx="1814361" cy="604800"/>
        </a:xfrm>
        <a:prstGeom prst="roundRect">
          <a:avLst>
            <a:gd name="adj" fmla="val 10000"/>
          </a:avLst>
        </a:prstGeom>
        <a:solidFill>
          <a:srgbClr val="FFCCC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ctr" defTabSz="622300">
            <a:lnSpc>
              <a:spcPct val="90000"/>
            </a:lnSpc>
            <a:spcBef>
              <a:spcPct val="0"/>
            </a:spcBef>
            <a:spcAft>
              <a:spcPct val="35000"/>
            </a:spcAft>
            <a:buNone/>
          </a:pPr>
          <a:r>
            <a:rPr lang="zh-CN" altLang="en-US" sz="1400" b="1" kern="1200" dirty="0">
              <a:solidFill>
                <a:schemeClr val="tx1"/>
              </a:solidFill>
              <a:latin typeface="华文细黑" pitchFamily="2" charset="-122"/>
              <a:ea typeface="华文细黑" pitchFamily="2" charset="-122"/>
            </a:rPr>
            <a:t>编码</a:t>
          </a:r>
        </a:p>
      </dsp:txBody>
      <dsp:txXfrm>
        <a:off x="3331017" y="333170"/>
        <a:ext cx="1814361" cy="403200"/>
      </dsp:txXfrm>
    </dsp:sp>
    <dsp:sp modelId="{55129EF2-9ABB-47B6-B486-9CA74B0B220C}">
      <dsp:nvSpPr>
        <dsp:cNvPr id="0" name=""/>
        <dsp:cNvSpPr/>
      </dsp:nvSpPr>
      <dsp:spPr>
        <a:xfrm>
          <a:off x="3659560" y="714984"/>
          <a:ext cx="1814361" cy="3869775"/>
        </a:xfrm>
        <a:prstGeom prst="roundRect">
          <a:avLst>
            <a:gd name="adj" fmla="val 10000"/>
          </a:avLst>
        </a:prstGeom>
        <a:solidFill>
          <a:schemeClr val="bg1"/>
        </a:solidFill>
        <a:ln w="38100" cap="flat" cmpd="sng" algn="ctr">
          <a:solidFill>
            <a:schemeClr val="tx2">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latin typeface="华文细黑" pitchFamily="2" charset="-122"/>
              <a:ea typeface="华文细黑" pitchFamily="2" charset="-122"/>
            </a:rPr>
            <a:t>正式编码开始前应进行编码规范的学习，避免后期不必要的返工工作；</a:t>
          </a:r>
        </a:p>
        <a:p>
          <a:pPr marL="114300" lvl="1" indent="-114300" algn="l" defTabSz="622300">
            <a:lnSpc>
              <a:spcPct val="90000"/>
            </a:lnSpc>
            <a:spcBef>
              <a:spcPct val="0"/>
            </a:spcBef>
            <a:spcAft>
              <a:spcPct val="15000"/>
            </a:spcAft>
            <a:buChar char="•"/>
          </a:pPr>
          <a:r>
            <a:rPr lang="zh-CN" altLang="en-US" sz="1400" kern="1200" dirty="0">
              <a:latin typeface="华文细黑" pitchFamily="2" charset="-122"/>
              <a:ea typeface="华文细黑" pitchFamily="2" charset="-122"/>
            </a:rPr>
            <a:t>全局把握代码，代码前期预见可重用代码，如公共类、接口等，避免重复工作</a:t>
          </a:r>
        </a:p>
        <a:p>
          <a:pPr marL="114300" lvl="1" indent="-114300" algn="l" defTabSz="622300">
            <a:lnSpc>
              <a:spcPct val="90000"/>
            </a:lnSpc>
            <a:spcBef>
              <a:spcPct val="0"/>
            </a:spcBef>
            <a:spcAft>
              <a:spcPct val="15000"/>
            </a:spcAft>
            <a:buChar char="•"/>
          </a:pPr>
          <a:r>
            <a:rPr lang="zh-CN" altLang="en-US" sz="1400" kern="1200" dirty="0">
              <a:latin typeface="华文细黑" pitchFamily="2" charset="-122"/>
              <a:ea typeface="华文细黑" pitchFamily="2" charset="-122"/>
            </a:rPr>
            <a:t>代码满足持续集成的要求；</a:t>
          </a:r>
        </a:p>
        <a:p>
          <a:pPr marL="114300" lvl="1" indent="-114300" algn="l" defTabSz="622300">
            <a:lnSpc>
              <a:spcPct val="90000"/>
            </a:lnSpc>
            <a:spcBef>
              <a:spcPct val="0"/>
            </a:spcBef>
            <a:spcAft>
              <a:spcPct val="15000"/>
            </a:spcAft>
            <a:buChar char="•"/>
          </a:pPr>
          <a:r>
            <a:rPr lang="zh-CN" altLang="en-US" sz="1400" kern="1200" dirty="0">
              <a:latin typeface="华文细黑" pitchFamily="2" charset="-122"/>
              <a:ea typeface="华文细黑" pitchFamily="2" charset="-122"/>
            </a:rPr>
            <a:t>代码要经过评审后进行基线；</a:t>
          </a:r>
        </a:p>
        <a:p>
          <a:pPr marL="114300" lvl="1" indent="-114300" algn="l" defTabSz="622300">
            <a:lnSpc>
              <a:spcPct val="90000"/>
            </a:lnSpc>
            <a:spcBef>
              <a:spcPct val="0"/>
            </a:spcBef>
            <a:spcAft>
              <a:spcPct val="15000"/>
            </a:spcAft>
            <a:buChar char="•"/>
          </a:pPr>
          <a:r>
            <a:rPr lang="en-US" altLang="zh-CN" sz="1400" kern="1200" dirty="0">
              <a:latin typeface="华文细黑" pitchFamily="2" charset="-122"/>
              <a:ea typeface="华文细黑" pitchFamily="2" charset="-122"/>
            </a:rPr>
            <a:t>MC</a:t>
          </a:r>
          <a:r>
            <a:rPr lang="zh-CN" altLang="en-US" sz="1400" kern="1200" dirty="0">
              <a:latin typeface="华文细黑" pitchFamily="2" charset="-122"/>
              <a:ea typeface="华文细黑" pitchFamily="2" charset="-122"/>
            </a:rPr>
            <a:t>收集度量数据</a:t>
          </a:r>
        </a:p>
      </dsp:txBody>
      <dsp:txXfrm>
        <a:off x="3712701" y="768125"/>
        <a:ext cx="1708079" cy="3763493"/>
      </dsp:txXfrm>
    </dsp:sp>
    <dsp:sp modelId="{5061CC21-FE88-4289-B3E6-EE8418A93E0D}">
      <dsp:nvSpPr>
        <dsp:cNvPr id="0" name=""/>
        <dsp:cNvSpPr/>
      </dsp:nvSpPr>
      <dsp:spPr>
        <a:xfrm rot="21574397">
          <a:off x="5409652" y="298097"/>
          <a:ext cx="560294" cy="451723"/>
        </a:xfrm>
        <a:prstGeom prst="rightArrow">
          <a:avLst>
            <a:gd name="adj1" fmla="val 60000"/>
            <a:gd name="adj2" fmla="val 50000"/>
          </a:avLst>
        </a:prstGeom>
        <a:solidFill>
          <a:srgbClr val="FFCCCC"/>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latin typeface="华文细黑" pitchFamily="2" charset="-122"/>
            <a:ea typeface="华文细黑" pitchFamily="2" charset="-122"/>
          </a:endParaRPr>
        </a:p>
      </dsp:txBody>
      <dsp:txXfrm>
        <a:off x="5409654" y="388947"/>
        <a:ext cx="424777" cy="271033"/>
      </dsp:txXfrm>
    </dsp:sp>
    <dsp:sp modelId="{12D05AF1-CD63-4556-952D-2096D49069E8}">
      <dsp:nvSpPr>
        <dsp:cNvPr id="0" name=""/>
        <dsp:cNvSpPr/>
      </dsp:nvSpPr>
      <dsp:spPr>
        <a:xfrm>
          <a:off x="6202507" y="311784"/>
          <a:ext cx="1814361" cy="604800"/>
        </a:xfrm>
        <a:prstGeom prst="roundRect">
          <a:avLst>
            <a:gd name="adj" fmla="val 10000"/>
          </a:avLst>
        </a:prstGeom>
        <a:solidFill>
          <a:srgbClr val="FFCCC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ctr" defTabSz="622300">
            <a:lnSpc>
              <a:spcPct val="90000"/>
            </a:lnSpc>
            <a:spcBef>
              <a:spcPct val="0"/>
            </a:spcBef>
            <a:spcAft>
              <a:spcPct val="35000"/>
            </a:spcAft>
            <a:buNone/>
          </a:pPr>
          <a:r>
            <a:rPr lang="en-US" altLang="zh-CN" sz="1400" b="1" kern="1200" dirty="0">
              <a:solidFill>
                <a:schemeClr val="tx1"/>
              </a:solidFill>
              <a:latin typeface="华文细黑" pitchFamily="2" charset="-122"/>
              <a:ea typeface="华文细黑" pitchFamily="2" charset="-122"/>
            </a:rPr>
            <a:t>ST</a:t>
          </a:r>
          <a:r>
            <a:rPr lang="zh-CN" altLang="en-US" sz="1400" b="1" kern="1200" dirty="0">
              <a:solidFill>
                <a:schemeClr val="tx1"/>
              </a:solidFill>
              <a:latin typeface="华文细黑" pitchFamily="2" charset="-122"/>
              <a:ea typeface="华文细黑" pitchFamily="2" charset="-122"/>
            </a:rPr>
            <a:t>测试</a:t>
          </a:r>
        </a:p>
      </dsp:txBody>
      <dsp:txXfrm>
        <a:off x="6202507" y="311784"/>
        <a:ext cx="1814361" cy="403200"/>
      </dsp:txXfrm>
    </dsp:sp>
    <dsp:sp modelId="{04995100-FBFE-449F-A55D-8D7EA16D9E05}">
      <dsp:nvSpPr>
        <dsp:cNvPr id="0" name=""/>
        <dsp:cNvSpPr/>
      </dsp:nvSpPr>
      <dsp:spPr>
        <a:xfrm>
          <a:off x="6574123" y="714984"/>
          <a:ext cx="1814361" cy="3869775"/>
        </a:xfrm>
        <a:prstGeom prst="roundRect">
          <a:avLst>
            <a:gd name="adj" fmla="val 10000"/>
          </a:avLst>
        </a:prstGeom>
        <a:solidFill>
          <a:schemeClr val="bg1"/>
        </a:solidFill>
        <a:ln w="38100" cap="flat" cmpd="sng" algn="ctr">
          <a:solidFill>
            <a:schemeClr val="tx2">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latin typeface="华文细黑" pitchFamily="2" charset="-122"/>
              <a:ea typeface="华文细黑" pitchFamily="2" charset="-122"/>
            </a:rPr>
            <a:t>开发人员自测试：进行单元测试或系统测试；</a:t>
          </a:r>
        </a:p>
        <a:p>
          <a:pPr marL="114300" lvl="1" indent="-114300" algn="l" defTabSz="622300">
            <a:lnSpc>
              <a:spcPct val="90000"/>
            </a:lnSpc>
            <a:spcBef>
              <a:spcPct val="0"/>
            </a:spcBef>
            <a:spcAft>
              <a:spcPct val="15000"/>
            </a:spcAft>
            <a:buChar char="•"/>
          </a:pPr>
          <a:r>
            <a:rPr lang="en-US" altLang="zh-CN" sz="1400" kern="1200" dirty="0">
              <a:latin typeface="华文细黑" pitchFamily="2" charset="-122"/>
              <a:ea typeface="华文细黑" pitchFamily="2" charset="-122"/>
            </a:rPr>
            <a:t>ST</a:t>
          </a:r>
          <a:r>
            <a:rPr lang="zh-CN" altLang="en-US" sz="1400" kern="1200" dirty="0">
              <a:latin typeface="华文细黑" pitchFamily="2" charset="-122"/>
              <a:ea typeface="华文细黑" pitchFamily="2" charset="-122"/>
            </a:rPr>
            <a:t>重点保证基本功能实现正常</a:t>
          </a:r>
        </a:p>
        <a:p>
          <a:pPr marL="114300" lvl="1" indent="-114300" algn="l" defTabSz="622300">
            <a:lnSpc>
              <a:spcPct val="90000"/>
            </a:lnSpc>
            <a:spcBef>
              <a:spcPct val="0"/>
            </a:spcBef>
            <a:spcAft>
              <a:spcPct val="15000"/>
            </a:spcAft>
            <a:buChar char="•"/>
          </a:pPr>
          <a:r>
            <a:rPr lang="zh-CN" altLang="en-US" sz="1400" kern="1200" dirty="0">
              <a:latin typeface="华文细黑" pitchFamily="2" charset="-122"/>
              <a:ea typeface="华文细黑" pitchFamily="2" charset="-122"/>
            </a:rPr>
            <a:t>测试问题提单跟踪，确保问题修改闭环；</a:t>
          </a:r>
        </a:p>
        <a:p>
          <a:pPr marL="114300" lvl="1" indent="-114300" algn="l" defTabSz="622300">
            <a:lnSpc>
              <a:spcPct val="90000"/>
            </a:lnSpc>
            <a:spcBef>
              <a:spcPct val="0"/>
            </a:spcBef>
            <a:spcAft>
              <a:spcPct val="15000"/>
            </a:spcAft>
            <a:buChar char="•"/>
          </a:pPr>
          <a:r>
            <a:rPr lang="zh-CN" altLang="en-US" sz="1400" kern="1200" dirty="0">
              <a:latin typeface="华文细黑" pitchFamily="2" charset="-122"/>
              <a:ea typeface="华文细黑" pitchFamily="2" charset="-122"/>
            </a:rPr>
            <a:t>项目经理对</a:t>
          </a:r>
          <a:r>
            <a:rPr lang="en-US" altLang="zh-CN" sz="1400" kern="1200" dirty="0">
              <a:latin typeface="华文细黑" pitchFamily="2" charset="-122"/>
              <a:ea typeface="华文细黑" pitchFamily="2" charset="-122"/>
            </a:rPr>
            <a:t>ST</a:t>
          </a:r>
          <a:r>
            <a:rPr lang="zh-CN" altLang="en-US" sz="1400" kern="1200" dirty="0">
              <a:latin typeface="华文细黑" pitchFamily="2" charset="-122"/>
              <a:ea typeface="华文细黑" pitchFamily="2" charset="-122"/>
            </a:rPr>
            <a:t>测试结果进行评估</a:t>
          </a:r>
        </a:p>
        <a:p>
          <a:pPr marL="114300" lvl="1" indent="-114300" algn="l" defTabSz="622300">
            <a:lnSpc>
              <a:spcPct val="90000"/>
            </a:lnSpc>
            <a:spcBef>
              <a:spcPct val="0"/>
            </a:spcBef>
            <a:spcAft>
              <a:spcPct val="15000"/>
            </a:spcAft>
            <a:buChar char="•"/>
          </a:pPr>
          <a:r>
            <a:rPr lang="en-US" altLang="zh-CN" sz="1400" kern="1200" dirty="0">
              <a:latin typeface="华文细黑" pitchFamily="2" charset="-122"/>
              <a:ea typeface="华文细黑" pitchFamily="2" charset="-122"/>
            </a:rPr>
            <a:t>MC</a:t>
          </a:r>
          <a:r>
            <a:rPr lang="zh-CN" altLang="en-US" sz="1400" kern="1200" dirty="0">
              <a:latin typeface="华文细黑" pitchFamily="2" charset="-122"/>
              <a:ea typeface="华文细黑" pitchFamily="2" charset="-122"/>
            </a:rPr>
            <a:t>收集度量数据</a:t>
          </a:r>
        </a:p>
      </dsp:txBody>
      <dsp:txXfrm>
        <a:off x="6627264" y="768125"/>
        <a:ext cx="1708079" cy="3763493"/>
      </dsp:txXfrm>
    </dsp:sp>
    <dsp:sp modelId="{C07F7345-0E82-44B3-A5E4-20EBCC50E5F5}">
      <dsp:nvSpPr>
        <dsp:cNvPr id="0" name=""/>
        <dsp:cNvSpPr/>
      </dsp:nvSpPr>
      <dsp:spPr>
        <a:xfrm>
          <a:off x="8291919" y="287522"/>
          <a:ext cx="583107" cy="451723"/>
        </a:xfrm>
        <a:prstGeom prst="rightArrow">
          <a:avLst>
            <a:gd name="adj1" fmla="val 60000"/>
            <a:gd name="adj2" fmla="val 50000"/>
          </a:avLst>
        </a:prstGeom>
        <a:solidFill>
          <a:srgbClr val="FFCCCC"/>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latin typeface="华文细黑" pitchFamily="2" charset="-122"/>
            <a:ea typeface="华文细黑" pitchFamily="2" charset="-122"/>
          </a:endParaRPr>
        </a:p>
      </dsp:txBody>
      <dsp:txXfrm>
        <a:off x="8291919" y="377867"/>
        <a:ext cx="447590" cy="271033"/>
      </dsp:txXfrm>
    </dsp:sp>
    <dsp:sp modelId="{7A5D830D-7374-4E39-9265-036C34F14D60}">
      <dsp:nvSpPr>
        <dsp:cNvPr id="0" name=""/>
        <dsp:cNvSpPr/>
      </dsp:nvSpPr>
      <dsp:spPr>
        <a:xfrm>
          <a:off x="9117071" y="311784"/>
          <a:ext cx="1814361" cy="604800"/>
        </a:xfrm>
        <a:prstGeom prst="roundRect">
          <a:avLst>
            <a:gd name="adj" fmla="val 10000"/>
          </a:avLst>
        </a:prstGeom>
        <a:solidFill>
          <a:srgbClr val="FFCCC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ctr" defTabSz="622300">
            <a:lnSpc>
              <a:spcPct val="90000"/>
            </a:lnSpc>
            <a:spcBef>
              <a:spcPct val="0"/>
            </a:spcBef>
            <a:spcAft>
              <a:spcPct val="35000"/>
            </a:spcAft>
            <a:buNone/>
          </a:pPr>
          <a:r>
            <a:rPr lang="en-US" altLang="zh-CN" sz="1400" b="1" kern="1200" dirty="0">
              <a:solidFill>
                <a:schemeClr val="tx1"/>
              </a:solidFill>
              <a:latin typeface="华文细黑" pitchFamily="2" charset="-122"/>
              <a:ea typeface="华文细黑" pitchFamily="2" charset="-122"/>
            </a:rPr>
            <a:t>SDV</a:t>
          </a:r>
          <a:r>
            <a:rPr lang="zh-CN" altLang="en-US" sz="1400" b="1" kern="1200" dirty="0">
              <a:solidFill>
                <a:schemeClr val="tx1"/>
              </a:solidFill>
              <a:latin typeface="华文细黑" pitchFamily="2" charset="-122"/>
              <a:ea typeface="华文细黑" pitchFamily="2" charset="-122"/>
            </a:rPr>
            <a:t>测试</a:t>
          </a:r>
        </a:p>
      </dsp:txBody>
      <dsp:txXfrm>
        <a:off x="9117071" y="311784"/>
        <a:ext cx="1814361" cy="403200"/>
      </dsp:txXfrm>
    </dsp:sp>
    <dsp:sp modelId="{726E7C38-5BD7-499B-B484-F447D6B177FF}">
      <dsp:nvSpPr>
        <dsp:cNvPr id="0" name=""/>
        <dsp:cNvSpPr/>
      </dsp:nvSpPr>
      <dsp:spPr>
        <a:xfrm>
          <a:off x="9488687" y="714984"/>
          <a:ext cx="1814361" cy="3869775"/>
        </a:xfrm>
        <a:prstGeom prst="roundRect">
          <a:avLst>
            <a:gd name="adj" fmla="val 10000"/>
          </a:avLst>
        </a:prstGeom>
        <a:solidFill>
          <a:schemeClr val="bg1"/>
        </a:solidFill>
        <a:ln w="38100" cap="flat" cmpd="sng" algn="ctr">
          <a:solidFill>
            <a:schemeClr val="tx2">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b="0" kern="1200" dirty="0">
              <a:solidFill>
                <a:schemeClr val="tx1"/>
              </a:solidFill>
              <a:latin typeface="华文细黑" pitchFamily="2" charset="-122"/>
              <a:ea typeface="华文细黑" pitchFamily="2" charset="-122"/>
            </a:rPr>
            <a:t>转测前开发人员提转测电子流；测试人员进行预测试，预测试通过后正式转测；</a:t>
          </a:r>
        </a:p>
        <a:p>
          <a:pPr marL="114300" lvl="1" indent="-114300" algn="l" defTabSz="622300">
            <a:lnSpc>
              <a:spcPct val="90000"/>
            </a:lnSpc>
            <a:spcBef>
              <a:spcPct val="0"/>
            </a:spcBef>
            <a:spcAft>
              <a:spcPct val="15000"/>
            </a:spcAft>
            <a:buChar char="•"/>
          </a:pPr>
          <a:r>
            <a:rPr lang="zh-CN" altLang="en-US" sz="1400" b="0" kern="1200" dirty="0">
              <a:solidFill>
                <a:schemeClr val="tx1"/>
              </a:solidFill>
              <a:latin typeface="华文细黑" pitchFamily="2" charset="-122"/>
              <a:ea typeface="华文细黑" pitchFamily="2" charset="-122"/>
            </a:rPr>
            <a:t>测试人员依据系统测试用例开展</a:t>
          </a:r>
          <a:r>
            <a:rPr lang="en-US" altLang="zh-CN" sz="1400" b="0" kern="1200" dirty="0">
              <a:solidFill>
                <a:schemeClr val="tx1"/>
              </a:solidFill>
              <a:latin typeface="华文细黑" pitchFamily="2" charset="-122"/>
              <a:ea typeface="华文细黑" pitchFamily="2" charset="-122"/>
            </a:rPr>
            <a:t>SDV</a:t>
          </a:r>
          <a:r>
            <a:rPr lang="zh-CN" altLang="en-US" sz="1400" b="0" kern="1200" dirty="0">
              <a:solidFill>
                <a:schemeClr val="tx1"/>
              </a:solidFill>
              <a:latin typeface="华文细黑" pitchFamily="2" charset="-122"/>
              <a:ea typeface="华文细黑" pitchFamily="2" charset="-122"/>
            </a:rPr>
            <a:t>测试；</a:t>
          </a:r>
        </a:p>
        <a:p>
          <a:pPr marL="114300" lvl="1" indent="-114300" algn="l" defTabSz="622300">
            <a:lnSpc>
              <a:spcPct val="90000"/>
            </a:lnSpc>
            <a:spcBef>
              <a:spcPct val="0"/>
            </a:spcBef>
            <a:spcAft>
              <a:spcPct val="15000"/>
            </a:spcAft>
            <a:buChar char="•"/>
          </a:pPr>
          <a:r>
            <a:rPr lang="zh-CN" altLang="en-US" sz="1400" b="0" kern="1200" dirty="0">
              <a:solidFill>
                <a:schemeClr val="tx1"/>
              </a:solidFill>
              <a:latin typeface="华文细黑" pitchFamily="2" charset="-122"/>
              <a:ea typeface="华文细黑" pitchFamily="2" charset="-122"/>
            </a:rPr>
            <a:t>测试人员发现缺陷在</a:t>
          </a:r>
          <a:r>
            <a:rPr lang="en-US" altLang="zh-CN" sz="1400" b="0" kern="1200" dirty="0">
              <a:solidFill>
                <a:schemeClr val="tx1"/>
              </a:solidFill>
              <a:latin typeface="华文细黑" pitchFamily="2" charset="-122"/>
              <a:ea typeface="华文细黑" pitchFamily="2" charset="-122"/>
            </a:rPr>
            <a:t>DTS</a:t>
          </a:r>
          <a:r>
            <a:rPr lang="zh-CN" altLang="en-US" sz="1400" b="0" kern="1200" dirty="0">
              <a:solidFill>
                <a:schemeClr val="tx1"/>
              </a:solidFill>
              <a:latin typeface="华文细黑" pitchFamily="2" charset="-122"/>
              <a:ea typeface="华文细黑" pitchFamily="2" charset="-122"/>
            </a:rPr>
            <a:t>上提单跟踪，开发人员修改问题单；</a:t>
          </a:r>
        </a:p>
        <a:p>
          <a:pPr marL="114300" lvl="1" indent="-114300" algn="l" defTabSz="622300">
            <a:lnSpc>
              <a:spcPct val="90000"/>
            </a:lnSpc>
            <a:spcBef>
              <a:spcPct val="0"/>
            </a:spcBef>
            <a:spcAft>
              <a:spcPct val="15000"/>
            </a:spcAft>
            <a:buChar char="•"/>
          </a:pPr>
          <a:r>
            <a:rPr lang="en-US" altLang="zh-CN" sz="1400" b="0" kern="1200" dirty="0">
              <a:solidFill>
                <a:schemeClr val="tx1"/>
              </a:solidFill>
              <a:latin typeface="华文细黑" pitchFamily="2" charset="-122"/>
              <a:ea typeface="华文细黑" pitchFamily="2" charset="-122"/>
            </a:rPr>
            <a:t>TC</a:t>
          </a:r>
          <a:r>
            <a:rPr lang="zh-CN" altLang="en-US" sz="1400" b="0" kern="1200" dirty="0">
              <a:solidFill>
                <a:schemeClr val="tx1"/>
              </a:solidFill>
              <a:latin typeface="华文细黑" pitchFamily="2" charset="-122"/>
              <a:ea typeface="华文细黑" pitchFamily="2" charset="-122"/>
            </a:rPr>
            <a:t>开展转测评估</a:t>
          </a:r>
        </a:p>
        <a:p>
          <a:pPr marL="114300" lvl="1" indent="-114300" algn="l" defTabSz="622300">
            <a:lnSpc>
              <a:spcPct val="90000"/>
            </a:lnSpc>
            <a:spcBef>
              <a:spcPct val="0"/>
            </a:spcBef>
            <a:spcAft>
              <a:spcPct val="15000"/>
            </a:spcAft>
            <a:buChar char="•"/>
          </a:pPr>
          <a:r>
            <a:rPr lang="en-US" altLang="zh-CN" sz="1400" b="0" kern="1200" dirty="0">
              <a:solidFill>
                <a:schemeClr val="tx1"/>
              </a:solidFill>
              <a:latin typeface="华文细黑" pitchFamily="2" charset="-122"/>
              <a:ea typeface="华文细黑" pitchFamily="2" charset="-122"/>
            </a:rPr>
            <a:t>MC</a:t>
          </a:r>
          <a:r>
            <a:rPr lang="zh-CN" altLang="en-US" sz="1400" b="0" kern="1200" dirty="0">
              <a:solidFill>
                <a:schemeClr val="tx1"/>
              </a:solidFill>
              <a:latin typeface="华文细黑" pitchFamily="2" charset="-122"/>
              <a:ea typeface="华文细黑" pitchFamily="2" charset="-122"/>
            </a:rPr>
            <a:t>收集度量数据</a:t>
          </a:r>
        </a:p>
        <a:p>
          <a:pPr marL="114300" lvl="1" indent="-114300" algn="l" defTabSz="622300">
            <a:lnSpc>
              <a:spcPct val="90000"/>
            </a:lnSpc>
            <a:spcBef>
              <a:spcPct val="0"/>
            </a:spcBef>
            <a:spcAft>
              <a:spcPct val="15000"/>
            </a:spcAft>
            <a:buChar char="•"/>
          </a:pPr>
          <a:endParaRPr lang="zh-CN" altLang="en-US" sz="1400" b="0" kern="1200" dirty="0">
            <a:solidFill>
              <a:schemeClr val="tx1"/>
            </a:solidFill>
            <a:latin typeface="华文细黑" pitchFamily="2" charset="-122"/>
            <a:ea typeface="华文细黑" pitchFamily="2" charset="-122"/>
          </a:endParaRPr>
        </a:p>
      </dsp:txBody>
      <dsp:txXfrm>
        <a:off x="9541828" y="768125"/>
        <a:ext cx="1708079" cy="3763493"/>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2019/6/3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3504701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2019/6/3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extLst>
      <p:ext uri="{BB962C8B-B14F-4D97-AF65-F5344CB8AC3E}">
        <p14:creationId xmlns:p14="http://schemas.microsoft.com/office/powerpoint/2010/main" val="360014543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33" kern="1200">
        <a:solidFill>
          <a:schemeClr val="tx1"/>
        </a:solidFill>
        <a:latin typeface="+mn-lt"/>
        <a:ea typeface="+mn-ea"/>
        <a:cs typeface="+mn-cs"/>
      </a:defRPr>
    </a:lvl1pPr>
    <a:lvl2pPr marL="432267" algn="l" rtl="0" eaLnBrk="0" fontAlgn="base" hangingPunct="0">
      <a:spcBef>
        <a:spcPct val="30000"/>
      </a:spcBef>
      <a:spcAft>
        <a:spcPct val="0"/>
      </a:spcAft>
      <a:defRPr sz="1233" kern="1200">
        <a:solidFill>
          <a:schemeClr val="tx1"/>
        </a:solidFill>
        <a:latin typeface="+mn-lt"/>
        <a:ea typeface="+mn-ea"/>
        <a:cs typeface="+mn-cs"/>
      </a:defRPr>
    </a:lvl2pPr>
    <a:lvl3pPr marL="865739" algn="l" rtl="0" eaLnBrk="0" fontAlgn="base" hangingPunct="0">
      <a:spcBef>
        <a:spcPct val="30000"/>
      </a:spcBef>
      <a:spcAft>
        <a:spcPct val="0"/>
      </a:spcAft>
      <a:defRPr sz="1233" kern="1200">
        <a:solidFill>
          <a:schemeClr val="tx1"/>
        </a:solidFill>
        <a:latin typeface="+mn-lt"/>
        <a:ea typeface="+mn-ea"/>
        <a:cs typeface="+mn-cs"/>
      </a:defRPr>
    </a:lvl3pPr>
    <a:lvl4pPr marL="1299210" algn="l" rtl="0" eaLnBrk="0" fontAlgn="base" hangingPunct="0">
      <a:spcBef>
        <a:spcPct val="30000"/>
      </a:spcBef>
      <a:spcAft>
        <a:spcPct val="0"/>
      </a:spcAft>
      <a:defRPr sz="1233" kern="1200">
        <a:solidFill>
          <a:schemeClr val="tx1"/>
        </a:solidFill>
        <a:latin typeface="+mn-lt"/>
        <a:ea typeface="+mn-ea"/>
        <a:cs typeface="+mn-cs"/>
      </a:defRPr>
    </a:lvl4pPr>
    <a:lvl5pPr marL="1732681" algn="l" rtl="0" eaLnBrk="0" fontAlgn="base" hangingPunct="0">
      <a:spcBef>
        <a:spcPct val="30000"/>
      </a:spcBef>
      <a:spcAft>
        <a:spcPct val="0"/>
      </a:spcAft>
      <a:defRPr sz="1233" kern="1200">
        <a:solidFill>
          <a:schemeClr val="tx1"/>
        </a:solidFill>
        <a:latin typeface="+mn-lt"/>
        <a:ea typeface="+mn-ea"/>
        <a:cs typeface="+mn-cs"/>
      </a:defRPr>
    </a:lvl5pPr>
    <a:lvl6pPr marL="2166755" algn="l" defTabSz="866341" rtl="0" eaLnBrk="1" latinLnBrk="0" hangingPunct="1">
      <a:defRPr sz="1233" kern="1200">
        <a:solidFill>
          <a:schemeClr val="tx1"/>
        </a:solidFill>
        <a:latin typeface="+mn-lt"/>
        <a:ea typeface="+mn-ea"/>
        <a:cs typeface="+mn-cs"/>
      </a:defRPr>
    </a:lvl6pPr>
    <a:lvl7pPr marL="2600226" algn="l" defTabSz="866341" rtl="0" eaLnBrk="1" latinLnBrk="0" hangingPunct="1">
      <a:defRPr sz="1233" kern="1200">
        <a:solidFill>
          <a:schemeClr val="tx1"/>
        </a:solidFill>
        <a:latin typeface="+mn-lt"/>
        <a:ea typeface="+mn-ea"/>
        <a:cs typeface="+mn-cs"/>
      </a:defRPr>
    </a:lvl7pPr>
    <a:lvl8pPr marL="3033697" algn="l" defTabSz="866341" rtl="0" eaLnBrk="1" latinLnBrk="0" hangingPunct="1">
      <a:defRPr sz="1233" kern="1200">
        <a:solidFill>
          <a:schemeClr val="tx1"/>
        </a:solidFill>
        <a:latin typeface="+mn-lt"/>
        <a:ea typeface="+mn-ea"/>
        <a:cs typeface="+mn-cs"/>
      </a:defRPr>
    </a:lvl8pPr>
    <a:lvl9pPr marL="3467169" algn="l" defTabSz="866341" rtl="0" eaLnBrk="1" latinLnBrk="0" hangingPunct="1">
      <a:defRPr sz="123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84094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685800" y="1143000"/>
            <a:ext cx="5486400" cy="3086100"/>
          </a:xfrm>
        </p:spPr>
      </p:sp>
      <p:sp>
        <p:nvSpPr>
          <p:cNvPr id="6147"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614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5E018A50-0272-459E-8BED-66D2F382125A}" type="slidenum">
              <a:rPr lang="zh-CN" altLang="en-US" sz="1200">
                <a:solidFill>
                  <a:prstClr val="black"/>
                </a:solidFill>
                <a:latin typeface="Calibri" panose="020F0502020204030204" pitchFamily="34" charset="0"/>
                <a:ea typeface="宋体" panose="02010600030101010101" pitchFamily="2" charset="-122"/>
              </a:rPr>
              <a:pPr algn="r">
                <a:buFont typeface="Arial" panose="020B0604020202020204" pitchFamily="34" charset="0"/>
                <a:buNone/>
              </a:pPr>
              <a:t>2</a:t>
            </a:fld>
            <a:endParaRPr lang="zh-CN" altLang="en-US" sz="120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84805110"/>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51986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6628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00918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68212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090347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3.jpeg"/><Relationship Id="rId4" Type="http://schemas.openxmlformats.org/officeDocument/2006/relationships/tags" Target="../tags/tag4.xml"/><Relationship Id="rId9"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首页">
    <p:bg>
      <p:bgRef idx="1001">
        <a:schemeClr val="bg1"/>
      </p:bgRef>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9641ED6-3B4B-4055-B054-D04590ECDB51}"/>
              </a:ext>
            </a:extLst>
          </p:cNvPr>
          <p:cNvSpPr/>
          <p:nvPr userDrawn="1"/>
        </p:nvSpPr>
        <p:spPr>
          <a:xfrm>
            <a:off x="0" y="0"/>
            <a:ext cx="12599988" cy="685800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0" dirty="0"/>
          </a:p>
        </p:txBody>
      </p:sp>
      <p:pic>
        <p:nvPicPr>
          <p:cNvPr id="8" name="Picture 3" descr="C:\Users\jieliar\Desktop\issulogo.png">
            <a:extLst>
              <a:ext uri="{FF2B5EF4-FFF2-40B4-BE49-F238E27FC236}">
                <a16:creationId xmlns:a16="http://schemas.microsoft.com/office/drawing/2014/main" id="{391ECD9A-D206-4EEF-9234-5911CC6DF391}"/>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479" y="5525881"/>
            <a:ext cx="3284834" cy="18540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占位符 6">
            <a:extLst>
              <a:ext uri="{FF2B5EF4-FFF2-40B4-BE49-F238E27FC236}">
                <a16:creationId xmlns:a16="http://schemas.microsoft.com/office/drawing/2014/main" id="{70043727-13F3-4592-83E6-E82B54BC826A}"/>
              </a:ext>
            </a:extLst>
          </p:cNvPr>
          <p:cNvSpPr>
            <a:spLocks noGrp="1"/>
          </p:cNvSpPr>
          <p:nvPr>
            <p:ph type="body" sz="quarter" idx="10" hasCustomPrompt="1"/>
          </p:nvPr>
        </p:nvSpPr>
        <p:spPr>
          <a:xfrm>
            <a:off x="3221314" y="1822948"/>
            <a:ext cx="5953412" cy="941387"/>
          </a:xfrm>
        </p:spPr>
        <p:txBody>
          <a:bodyPr>
            <a:noAutofit/>
          </a:bodyPr>
          <a:lstStyle>
            <a:lvl1pPr marL="0" indent="0" algn="ctr">
              <a:buFontTx/>
              <a:buNone/>
              <a:defRPr lang="zh-CN" altLang="en-US" sz="6821" b="1" kern="1200" spc="62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defRPr>
            </a:lvl1pPr>
            <a:lvl2pPr marL="472516" indent="0">
              <a:buNone/>
              <a:defRPr/>
            </a:lvl2pPr>
          </a:lstStyle>
          <a:p>
            <a:pPr lvl="0"/>
            <a:r>
              <a:rPr lang="zh-CN" altLang="en-US" dirty="0"/>
              <a:t>标题点击修改</a:t>
            </a:r>
          </a:p>
        </p:txBody>
      </p:sp>
      <p:sp>
        <p:nvSpPr>
          <p:cNvPr id="12" name="文本占位符 8">
            <a:extLst>
              <a:ext uri="{FF2B5EF4-FFF2-40B4-BE49-F238E27FC236}">
                <a16:creationId xmlns:a16="http://schemas.microsoft.com/office/drawing/2014/main" id="{4692AAF2-D75E-4A07-9928-1F5658033E4A}"/>
              </a:ext>
            </a:extLst>
          </p:cNvPr>
          <p:cNvSpPr>
            <a:spLocks noGrp="1"/>
          </p:cNvSpPr>
          <p:nvPr>
            <p:ph type="body" sz="quarter" idx="11" hasCustomPrompt="1"/>
          </p:nvPr>
        </p:nvSpPr>
        <p:spPr>
          <a:xfrm>
            <a:off x="5677096" y="2968256"/>
            <a:ext cx="2902288" cy="431725"/>
          </a:xfrm>
        </p:spPr>
        <p:txBody>
          <a:bodyPr>
            <a:normAutofit/>
          </a:bodyPr>
          <a:lstStyle>
            <a:lvl1pPr marL="0" indent="0">
              <a:buFontTx/>
              <a:buNone/>
              <a:defRPr lang="zh-CN" altLang="en-US" sz="2894"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dirty="0"/>
              <a:t>副标题点击修改</a:t>
            </a:r>
          </a:p>
        </p:txBody>
      </p:sp>
    </p:spTree>
    <p:extLst>
      <p:ext uri="{BB962C8B-B14F-4D97-AF65-F5344CB8AC3E}">
        <p14:creationId xmlns:p14="http://schemas.microsoft.com/office/powerpoint/2010/main" val="8400070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平行四边形 5">
            <a:extLst>
              <a:ext uri="{FF2B5EF4-FFF2-40B4-BE49-F238E27FC236}">
                <a16:creationId xmlns:a16="http://schemas.microsoft.com/office/drawing/2014/main" id="{167EE916-9C8E-4497-9BB4-5568E94F347B}"/>
              </a:ext>
            </a:extLst>
          </p:cNvPr>
          <p:cNvSpPr/>
          <p:nvPr userDrawn="1"/>
        </p:nvSpPr>
        <p:spPr>
          <a:xfrm>
            <a:off x="1" y="554828"/>
            <a:ext cx="12192000" cy="1254923"/>
          </a:xfrm>
          <a:prstGeom prst="parallelogram">
            <a:avLst>
              <a:gd name="adj" fmla="val 45244"/>
            </a:avLst>
          </a:prstGeom>
          <a:solidFill>
            <a:srgbClr val="0070C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0">
              <a:latin typeface="Arial" panose="020B0604020202020204" pitchFamily="34" charset="0"/>
              <a:ea typeface="微软雅黑" panose="020B0503020204020204" pitchFamily="34" charset="-122"/>
              <a:sym typeface="Arial" panose="020B0604020202020204" pitchFamily="34" charset="0"/>
            </a:endParaRPr>
          </a:p>
        </p:txBody>
      </p:sp>
      <p:sp>
        <p:nvSpPr>
          <p:cNvPr id="7" name="MH_Number_1">
            <a:extLst>
              <a:ext uri="{FF2B5EF4-FFF2-40B4-BE49-F238E27FC236}">
                <a16:creationId xmlns:a16="http://schemas.microsoft.com/office/drawing/2014/main" id="{E949E0F9-A559-4540-B8B3-37A6A68ECB35}"/>
              </a:ext>
            </a:extLst>
          </p:cNvPr>
          <p:cNvSpPr/>
          <p:nvPr userDrawn="1">
            <p:custDataLst>
              <p:tags r:id="rId1"/>
            </p:custDataLst>
          </p:nvPr>
        </p:nvSpPr>
        <p:spPr>
          <a:xfrm rot="413314">
            <a:off x="6514466" y="2228938"/>
            <a:ext cx="485887" cy="52589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rgbClr val="0070C0"/>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3053"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3053"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8" name="MH_Number_2">
            <a:extLst>
              <a:ext uri="{FF2B5EF4-FFF2-40B4-BE49-F238E27FC236}">
                <a16:creationId xmlns:a16="http://schemas.microsoft.com/office/drawing/2014/main" id="{B3376638-DE2B-48E4-B995-73808E415039}"/>
              </a:ext>
            </a:extLst>
          </p:cNvPr>
          <p:cNvSpPr/>
          <p:nvPr userDrawn="1">
            <p:custDataLst>
              <p:tags r:id="rId2"/>
            </p:custDataLst>
          </p:nvPr>
        </p:nvSpPr>
        <p:spPr>
          <a:xfrm rot="413314">
            <a:off x="6308128" y="3021018"/>
            <a:ext cx="485888" cy="525898"/>
          </a:xfrm>
          <a:custGeom>
            <a:avLst/>
            <a:gdLst>
              <a:gd name="connsiteX0" fmla="*/ 45161 w 370245"/>
              <a:gd name="connsiteY0" fmla="*/ 39273 h 400731"/>
              <a:gd name="connsiteX1" fmla="*/ 370245 w 370245"/>
              <a:gd name="connsiteY1" fmla="*/ 0 h 400731"/>
              <a:gd name="connsiteX2" fmla="*/ 325083 w 370245"/>
              <a:gd name="connsiteY2" fmla="*/ 361458 h 400731"/>
              <a:gd name="connsiteX3" fmla="*/ 0 w 370245"/>
              <a:gd name="connsiteY3" fmla="*/ 400731 h 400731"/>
            </a:gdLst>
            <a:ahLst/>
            <a:cxnLst>
              <a:cxn ang="0">
                <a:pos x="connsiteX0" y="connsiteY0"/>
              </a:cxn>
              <a:cxn ang="0">
                <a:pos x="connsiteX1" y="connsiteY1"/>
              </a:cxn>
              <a:cxn ang="0">
                <a:pos x="connsiteX2" y="connsiteY2"/>
              </a:cxn>
              <a:cxn ang="0">
                <a:pos x="connsiteX3" y="connsiteY3"/>
              </a:cxn>
            </a:cxnLst>
            <a:rect l="l" t="t" r="r" b="b"/>
            <a:pathLst>
              <a:path w="370245" h="400731">
                <a:moveTo>
                  <a:pt x="45161" y="39273"/>
                </a:moveTo>
                <a:lnTo>
                  <a:pt x="370245" y="0"/>
                </a:lnTo>
                <a:lnTo>
                  <a:pt x="325083" y="361458"/>
                </a:lnTo>
                <a:lnTo>
                  <a:pt x="0" y="400731"/>
                </a:lnTo>
                <a:close/>
              </a:path>
            </a:pathLst>
          </a:custGeom>
          <a:solidFill>
            <a:srgbClr val="00B0F0"/>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3053"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3053"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9" name="MH_Number_3">
            <a:extLst>
              <a:ext uri="{FF2B5EF4-FFF2-40B4-BE49-F238E27FC236}">
                <a16:creationId xmlns:a16="http://schemas.microsoft.com/office/drawing/2014/main" id="{BC848197-18E8-4DAF-A775-F042228C2AD1}"/>
              </a:ext>
            </a:extLst>
          </p:cNvPr>
          <p:cNvSpPr/>
          <p:nvPr userDrawn="1">
            <p:custDataLst>
              <p:tags r:id="rId3"/>
            </p:custDataLst>
          </p:nvPr>
        </p:nvSpPr>
        <p:spPr>
          <a:xfrm rot="413314">
            <a:off x="6101799" y="3813114"/>
            <a:ext cx="485887" cy="52589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rgbClr val="0070C0"/>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3053">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3053">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0" name="MH_Number_4">
            <a:extLst>
              <a:ext uri="{FF2B5EF4-FFF2-40B4-BE49-F238E27FC236}">
                <a16:creationId xmlns:a16="http://schemas.microsoft.com/office/drawing/2014/main" id="{2AD9CB2B-F1EA-4625-BB2B-0AA7D997B25A}"/>
              </a:ext>
            </a:extLst>
          </p:cNvPr>
          <p:cNvSpPr/>
          <p:nvPr userDrawn="1">
            <p:custDataLst>
              <p:tags r:id="rId4"/>
            </p:custDataLst>
          </p:nvPr>
        </p:nvSpPr>
        <p:spPr>
          <a:xfrm rot="413314">
            <a:off x="5895348" y="4605214"/>
            <a:ext cx="486111" cy="524054"/>
          </a:xfrm>
          <a:custGeom>
            <a:avLst/>
            <a:gdLst>
              <a:gd name="connsiteX0" fmla="*/ 45331 w 370414"/>
              <a:gd name="connsiteY0" fmla="*/ 39273 h 399327"/>
              <a:gd name="connsiteX1" fmla="*/ 370414 w 370414"/>
              <a:gd name="connsiteY1" fmla="*/ 0 h 399327"/>
              <a:gd name="connsiteX2" fmla="*/ 325084 w 370414"/>
              <a:gd name="connsiteY2" fmla="*/ 360054 h 399327"/>
              <a:gd name="connsiteX3" fmla="*/ 0 w 370414"/>
              <a:gd name="connsiteY3" fmla="*/ 399327 h 399327"/>
            </a:gdLst>
            <a:ahLst/>
            <a:cxnLst>
              <a:cxn ang="0">
                <a:pos x="connsiteX0" y="connsiteY0"/>
              </a:cxn>
              <a:cxn ang="0">
                <a:pos x="connsiteX1" y="connsiteY1"/>
              </a:cxn>
              <a:cxn ang="0">
                <a:pos x="connsiteX2" y="connsiteY2"/>
              </a:cxn>
              <a:cxn ang="0">
                <a:pos x="connsiteX3" y="connsiteY3"/>
              </a:cxn>
            </a:cxnLst>
            <a:rect l="l" t="t" r="r" b="b"/>
            <a:pathLst>
              <a:path w="370414" h="399327">
                <a:moveTo>
                  <a:pt x="45331" y="39273"/>
                </a:moveTo>
                <a:lnTo>
                  <a:pt x="370414" y="0"/>
                </a:lnTo>
                <a:lnTo>
                  <a:pt x="325084" y="360054"/>
                </a:lnTo>
                <a:lnTo>
                  <a:pt x="0" y="399327"/>
                </a:lnTo>
                <a:close/>
              </a:path>
            </a:pathLst>
          </a:custGeom>
          <a:solidFill>
            <a:srgbClr val="00B0F0"/>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3053">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3053">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1" name="MH_Others_2">
            <a:extLst>
              <a:ext uri="{FF2B5EF4-FFF2-40B4-BE49-F238E27FC236}">
                <a16:creationId xmlns:a16="http://schemas.microsoft.com/office/drawing/2014/main" id="{F477D16C-0570-46F9-893D-920F6D053AA5}"/>
              </a:ext>
            </a:extLst>
          </p:cNvPr>
          <p:cNvSpPr txBox="1">
            <a:spLocks noChangeArrowheads="1"/>
          </p:cNvSpPr>
          <p:nvPr userDrawn="1">
            <p:custDataLst>
              <p:tags r:id="rId5"/>
            </p:custDataLst>
          </p:nvPr>
        </p:nvSpPr>
        <p:spPr bwMode="auto">
          <a:xfrm>
            <a:off x="2488253" y="758665"/>
            <a:ext cx="1134691" cy="664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72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2" name="MH_Others_3">
            <a:extLst>
              <a:ext uri="{FF2B5EF4-FFF2-40B4-BE49-F238E27FC236}">
                <a16:creationId xmlns:a16="http://schemas.microsoft.com/office/drawing/2014/main" id="{BF490691-2B5F-46AE-BFD5-80E85FF490D4}"/>
              </a:ext>
            </a:extLst>
          </p:cNvPr>
          <p:cNvSpPr/>
          <p:nvPr userDrawn="1">
            <p:custDataLst>
              <p:tags r:id="rId6"/>
            </p:custDataLst>
          </p:nvPr>
        </p:nvSpPr>
        <p:spPr>
          <a:xfrm>
            <a:off x="3622943" y="773028"/>
            <a:ext cx="2917465" cy="636200"/>
          </a:xfrm>
          <a:prstGeom prst="rect">
            <a:avLst/>
          </a:prstGeom>
        </p:spPr>
        <p:txBody>
          <a:bodyPr wrap="none" lIns="0" tIns="0" rIns="0" bIns="0" anchor="ctr" anchorCtr="0">
            <a:spAutoFit/>
          </a:bodyPr>
          <a:lstStyle/>
          <a:p>
            <a:r>
              <a:rPr lang="en-US" altLang="zh-CN" sz="4134"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CONTENTS</a:t>
            </a:r>
            <a:endParaRPr lang="zh-CN" altLang="en-US" sz="3307"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平行四边形 12">
            <a:extLst>
              <a:ext uri="{FF2B5EF4-FFF2-40B4-BE49-F238E27FC236}">
                <a16:creationId xmlns:a16="http://schemas.microsoft.com/office/drawing/2014/main" id="{BD54339E-6CBD-4FC8-9B80-C4A7561326E6}"/>
              </a:ext>
            </a:extLst>
          </p:cNvPr>
          <p:cNvSpPr/>
          <p:nvPr userDrawn="1"/>
        </p:nvSpPr>
        <p:spPr>
          <a:xfrm>
            <a:off x="-59143" y="554828"/>
            <a:ext cx="2568651" cy="1254923"/>
          </a:xfrm>
          <a:prstGeom prst="parallelogram">
            <a:avLst>
              <a:gd name="adj" fmla="val 44396"/>
            </a:avLst>
          </a:prstGeom>
          <a:blipFill dpi="0" rotWithShape="1">
            <a:blip r:embed="rId10"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0">
              <a:latin typeface="Arial" panose="020B0604020202020204" pitchFamily="34" charset="0"/>
              <a:ea typeface="微软雅黑" panose="020B0503020204020204" pitchFamily="34" charset="-122"/>
              <a:sym typeface="Arial" panose="020B0604020202020204" pitchFamily="34" charset="0"/>
            </a:endParaRPr>
          </a:p>
        </p:txBody>
      </p:sp>
      <p:sp>
        <p:nvSpPr>
          <p:cNvPr id="14" name="MH_Number_3">
            <a:extLst>
              <a:ext uri="{FF2B5EF4-FFF2-40B4-BE49-F238E27FC236}">
                <a16:creationId xmlns:a16="http://schemas.microsoft.com/office/drawing/2014/main" id="{46E6A677-8175-4161-B48F-BD7AEDFFDC8B}"/>
              </a:ext>
            </a:extLst>
          </p:cNvPr>
          <p:cNvSpPr/>
          <p:nvPr userDrawn="1">
            <p:custDataLst>
              <p:tags r:id="rId7"/>
            </p:custDataLst>
          </p:nvPr>
        </p:nvSpPr>
        <p:spPr>
          <a:xfrm rot="413314">
            <a:off x="5683063" y="5397290"/>
            <a:ext cx="485887" cy="52589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rgbClr val="0070C0"/>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3053"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5</a:t>
            </a:r>
            <a:endParaRPr lang="zh-CN" altLang="en-US" sz="3053"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5" name="MH_Number_4">
            <a:extLst>
              <a:ext uri="{FF2B5EF4-FFF2-40B4-BE49-F238E27FC236}">
                <a16:creationId xmlns:a16="http://schemas.microsoft.com/office/drawing/2014/main" id="{80B2EFAA-3FC3-479C-B3E8-FBB75F4AB6EE}"/>
              </a:ext>
            </a:extLst>
          </p:cNvPr>
          <p:cNvSpPr/>
          <p:nvPr userDrawn="1">
            <p:custDataLst>
              <p:tags r:id="rId8"/>
            </p:custDataLst>
          </p:nvPr>
        </p:nvSpPr>
        <p:spPr>
          <a:xfrm rot="413314">
            <a:off x="5476612" y="6189390"/>
            <a:ext cx="486111" cy="524054"/>
          </a:xfrm>
          <a:custGeom>
            <a:avLst/>
            <a:gdLst>
              <a:gd name="connsiteX0" fmla="*/ 45331 w 370414"/>
              <a:gd name="connsiteY0" fmla="*/ 39273 h 399327"/>
              <a:gd name="connsiteX1" fmla="*/ 370414 w 370414"/>
              <a:gd name="connsiteY1" fmla="*/ 0 h 399327"/>
              <a:gd name="connsiteX2" fmla="*/ 325084 w 370414"/>
              <a:gd name="connsiteY2" fmla="*/ 360054 h 399327"/>
              <a:gd name="connsiteX3" fmla="*/ 0 w 370414"/>
              <a:gd name="connsiteY3" fmla="*/ 399327 h 399327"/>
            </a:gdLst>
            <a:ahLst/>
            <a:cxnLst>
              <a:cxn ang="0">
                <a:pos x="connsiteX0" y="connsiteY0"/>
              </a:cxn>
              <a:cxn ang="0">
                <a:pos x="connsiteX1" y="connsiteY1"/>
              </a:cxn>
              <a:cxn ang="0">
                <a:pos x="connsiteX2" y="connsiteY2"/>
              </a:cxn>
              <a:cxn ang="0">
                <a:pos x="connsiteX3" y="connsiteY3"/>
              </a:cxn>
            </a:cxnLst>
            <a:rect l="l" t="t" r="r" b="b"/>
            <a:pathLst>
              <a:path w="370414" h="399327">
                <a:moveTo>
                  <a:pt x="45331" y="39273"/>
                </a:moveTo>
                <a:lnTo>
                  <a:pt x="370414" y="0"/>
                </a:lnTo>
                <a:lnTo>
                  <a:pt x="325084" y="360054"/>
                </a:lnTo>
                <a:lnTo>
                  <a:pt x="0" y="399327"/>
                </a:lnTo>
                <a:close/>
              </a:path>
            </a:pathLst>
          </a:custGeom>
          <a:solidFill>
            <a:srgbClr val="00B0F0"/>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3053"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6</a:t>
            </a:r>
            <a:endParaRPr lang="zh-CN" altLang="en-US" sz="3053"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6" name="文本占位符 2">
            <a:extLst>
              <a:ext uri="{FF2B5EF4-FFF2-40B4-BE49-F238E27FC236}">
                <a16:creationId xmlns:a16="http://schemas.microsoft.com/office/drawing/2014/main" id="{600F3440-D85E-4543-A33D-ABFC901D1E15}"/>
              </a:ext>
            </a:extLst>
          </p:cNvPr>
          <p:cNvSpPr>
            <a:spLocks noGrp="1"/>
          </p:cNvSpPr>
          <p:nvPr>
            <p:ph type="body" sz="quarter" idx="10" hasCustomPrompt="1"/>
          </p:nvPr>
        </p:nvSpPr>
        <p:spPr>
          <a:xfrm>
            <a:off x="7149455" y="2239913"/>
            <a:ext cx="3816076" cy="503932"/>
          </a:xfrm>
        </p:spPr>
        <p:txBody>
          <a:bodyPr>
            <a:normAutofit/>
          </a:bodyPr>
          <a:lstStyle>
            <a:lvl1pPr marL="0" indent="0">
              <a:buFontTx/>
              <a:buNone/>
              <a:defRPr lang="zh-CN" altLang="en-US" sz="2894" kern="1200" dirty="0">
                <a:solidFill>
                  <a:srgbClr val="A6A6A6"/>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lang="zh-CN" altLang="en-US" dirty="0"/>
              <a:t>小节</a:t>
            </a:r>
          </a:p>
        </p:txBody>
      </p:sp>
      <p:sp>
        <p:nvSpPr>
          <p:cNvPr id="17" name="文本占位符 2">
            <a:extLst>
              <a:ext uri="{FF2B5EF4-FFF2-40B4-BE49-F238E27FC236}">
                <a16:creationId xmlns:a16="http://schemas.microsoft.com/office/drawing/2014/main" id="{E0709998-4487-413F-8308-DBA5A4507513}"/>
              </a:ext>
            </a:extLst>
          </p:cNvPr>
          <p:cNvSpPr>
            <a:spLocks noGrp="1"/>
          </p:cNvSpPr>
          <p:nvPr>
            <p:ph type="body" sz="quarter" idx="11" hasCustomPrompt="1"/>
          </p:nvPr>
        </p:nvSpPr>
        <p:spPr>
          <a:xfrm>
            <a:off x="6757407" y="3824089"/>
            <a:ext cx="3816076" cy="503932"/>
          </a:xfrm>
        </p:spPr>
        <p:txBody>
          <a:bodyPr>
            <a:normAutofit/>
          </a:bodyPr>
          <a:lstStyle>
            <a:lvl1pPr marL="0" indent="0">
              <a:buFontTx/>
              <a:buNone/>
              <a:defRPr lang="zh-CN" altLang="en-US" sz="2894" kern="1200" dirty="0">
                <a:solidFill>
                  <a:srgbClr val="A6A6A6"/>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lang="zh-CN" altLang="en-US" dirty="0"/>
              <a:t>小节</a:t>
            </a:r>
          </a:p>
        </p:txBody>
      </p:sp>
      <p:sp>
        <p:nvSpPr>
          <p:cNvPr id="18" name="文本占位符 2">
            <a:extLst>
              <a:ext uri="{FF2B5EF4-FFF2-40B4-BE49-F238E27FC236}">
                <a16:creationId xmlns:a16="http://schemas.microsoft.com/office/drawing/2014/main" id="{D0C51C07-F831-49BD-9454-AC33D5E80F8B}"/>
              </a:ext>
            </a:extLst>
          </p:cNvPr>
          <p:cNvSpPr>
            <a:spLocks noGrp="1"/>
          </p:cNvSpPr>
          <p:nvPr>
            <p:ph type="body" sz="quarter" idx="12" hasCustomPrompt="1"/>
          </p:nvPr>
        </p:nvSpPr>
        <p:spPr>
          <a:xfrm>
            <a:off x="6340766" y="5368236"/>
            <a:ext cx="3816076" cy="503932"/>
          </a:xfrm>
        </p:spPr>
        <p:txBody>
          <a:bodyPr>
            <a:normAutofit/>
          </a:bodyPr>
          <a:lstStyle>
            <a:lvl1pPr marL="0" indent="0">
              <a:buFontTx/>
              <a:buNone/>
              <a:defRPr lang="zh-CN" altLang="en-US" sz="2894" kern="1200" dirty="0">
                <a:solidFill>
                  <a:srgbClr val="A6A6A6"/>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lang="zh-CN" altLang="en-US" dirty="0"/>
              <a:t>小节</a:t>
            </a:r>
          </a:p>
        </p:txBody>
      </p:sp>
      <p:sp>
        <p:nvSpPr>
          <p:cNvPr id="19" name="文本占位符 2">
            <a:extLst>
              <a:ext uri="{FF2B5EF4-FFF2-40B4-BE49-F238E27FC236}">
                <a16:creationId xmlns:a16="http://schemas.microsoft.com/office/drawing/2014/main" id="{4B32CFB4-17FE-402D-870F-F47352F862D3}"/>
              </a:ext>
            </a:extLst>
          </p:cNvPr>
          <p:cNvSpPr>
            <a:spLocks noGrp="1"/>
          </p:cNvSpPr>
          <p:nvPr>
            <p:ph type="body" sz="quarter" idx="13" hasCustomPrompt="1"/>
          </p:nvPr>
        </p:nvSpPr>
        <p:spPr>
          <a:xfrm>
            <a:off x="2299613" y="3032001"/>
            <a:ext cx="3816076" cy="503932"/>
          </a:xfrm>
        </p:spPr>
        <p:txBody>
          <a:bodyPr>
            <a:normAutofit/>
          </a:bodyPr>
          <a:lstStyle>
            <a:lvl1pPr marL="0" indent="0" algn="r">
              <a:buFontTx/>
              <a:buNone/>
              <a:defRPr lang="zh-CN" altLang="en-US" sz="2894" kern="1200" dirty="0">
                <a:solidFill>
                  <a:srgbClr val="A6A6A6"/>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lang="zh-CN" altLang="en-US" dirty="0"/>
              <a:t>小节</a:t>
            </a:r>
          </a:p>
        </p:txBody>
      </p:sp>
      <p:sp>
        <p:nvSpPr>
          <p:cNvPr id="20" name="文本占位符 2">
            <a:extLst>
              <a:ext uri="{FF2B5EF4-FFF2-40B4-BE49-F238E27FC236}">
                <a16:creationId xmlns:a16="http://schemas.microsoft.com/office/drawing/2014/main" id="{F6CFA683-52C7-46B7-A17F-0A6B483DF1A9}"/>
              </a:ext>
            </a:extLst>
          </p:cNvPr>
          <p:cNvSpPr>
            <a:spLocks noGrp="1"/>
          </p:cNvSpPr>
          <p:nvPr>
            <p:ph type="body" sz="quarter" idx="14" hasCustomPrompt="1"/>
          </p:nvPr>
        </p:nvSpPr>
        <p:spPr>
          <a:xfrm>
            <a:off x="1903591" y="4615275"/>
            <a:ext cx="3816076" cy="503932"/>
          </a:xfrm>
        </p:spPr>
        <p:txBody>
          <a:bodyPr>
            <a:normAutofit/>
          </a:bodyPr>
          <a:lstStyle>
            <a:lvl1pPr marL="0" indent="0" algn="r">
              <a:buFontTx/>
              <a:buNone/>
              <a:defRPr lang="zh-CN" altLang="en-US" sz="2894" kern="1200" dirty="0">
                <a:solidFill>
                  <a:srgbClr val="A6A6A6"/>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lang="zh-CN" altLang="en-US" dirty="0"/>
              <a:t>小节</a:t>
            </a:r>
          </a:p>
        </p:txBody>
      </p:sp>
      <p:sp>
        <p:nvSpPr>
          <p:cNvPr id="21" name="文本占位符 2">
            <a:extLst>
              <a:ext uri="{FF2B5EF4-FFF2-40B4-BE49-F238E27FC236}">
                <a16:creationId xmlns:a16="http://schemas.microsoft.com/office/drawing/2014/main" id="{FAADB976-DB76-4A1A-A0B7-EFBE834CA2AA}"/>
              </a:ext>
            </a:extLst>
          </p:cNvPr>
          <p:cNvSpPr>
            <a:spLocks noGrp="1"/>
          </p:cNvSpPr>
          <p:nvPr>
            <p:ph type="body" sz="quarter" idx="15" hasCustomPrompt="1"/>
          </p:nvPr>
        </p:nvSpPr>
        <p:spPr>
          <a:xfrm>
            <a:off x="1532831" y="6199451"/>
            <a:ext cx="3816076" cy="503932"/>
          </a:xfrm>
        </p:spPr>
        <p:txBody>
          <a:bodyPr>
            <a:normAutofit/>
          </a:bodyPr>
          <a:lstStyle>
            <a:lvl1pPr marL="0" indent="0" algn="r">
              <a:buFontTx/>
              <a:buNone/>
              <a:defRPr lang="zh-CN" altLang="en-US" sz="2894" kern="1200" dirty="0">
                <a:solidFill>
                  <a:srgbClr val="A6A6A6"/>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lang="zh-CN" altLang="en-US" dirty="0"/>
              <a:t>小节</a:t>
            </a:r>
          </a:p>
        </p:txBody>
      </p:sp>
    </p:spTree>
    <p:extLst>
      <p:ext uri="{BB962C8B-B14F-4D97-AF65-F5344CB8AC3E}">
        <p14:creationId xmlns:p14="http://schemas.microsoft.com/office/powerpoint/2010/main" val="321270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10" name="平行四边形 9">
            <a:extLst>
              <a:ext uri="{FF2B5EF4-FFF2-40B4-BE49-F238E27FC236}">
                <a16:creationId xmlns:a16="http://schemas.microsoft.com/office/drawing/2014/main" id="{83DF261C-E54B-468D-B7DC-3F5EE5C0A988}"/>
              </a:ext>
            </a:extLst>
          </p:cNvPr>
          <p:cNvSpPr/>
          <p:nvPr userDrawn="1"/>
        </p:nvSpPr>
        <p:spPr>
          <a:xfrm>
            <a:off x="1" y="554828"/>
            <a:ext cx="12192000" cy="1254923"/>
          </a:xfrm>
          <a:prstGeom prst="parallelogram">
            <a:avLst>
              <a:gd name="adj" fmla="val 45244"/>
            </a:avLst>
          </a:prstGeom>
          <a:solidFill>
            <a:srgbClr val="0070C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0">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s_2">
            <a:extLst>
              <a:ext uri="{FF2B5EF4-FFF2-40B4-BE49-F238E27FC236}">
                <a16:creationId xmlns:a16="http://schemas.microsoft.com/office/drawing/2014/main" id="{4AD30D23-36B5-421F-BA7E-360A5D694392}"/>
              </a:ext>
            </a:extLst>
          </p:cNvPr>
          <p:cNvSpPr txBox="1">
            <a:spLocks noChangeArrowheads="1"/>
          </p:cNvSpPr>
          <p:nvPr userDrawn="1">
            <p:custDataLst>
              <p:tags r:id="rId1"/>
            </p:custDataLst>
          </p:nvPr>
        </p:nvSpPr>
        <p:spPr bwMode="auto">
          <a:xfrm>
            <a:off x="2488253" y="758665"/>
            <a:ext cx="1134691" cy="664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72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5" name="MH_Others_3">
            <a:extLst>
              <a:ext uri="{FF2B5EF4-FFF2-40B4-BE49-F238E27FC236}">
                <a16:creationId xmlns:a16="http://schemas.microsoft.com/office/drawing/2014/main" id="{42997339-3F76-44AC-9DE7-81824C22E7EB}"/>
              </a:ext>
            </a:extLst>
          </p:cNvPr>
          <p:cNvSpPr/>
          <p:nvPr userDrawn="1">
            <p:custDataLst>
              <p:tags r:id="rId2"/>
            </p:custDataLst>
          </p:nvPr>
        </p:nvSpPr>
        <p:spPr>
          <a:xfrm>
            <a:off x="3622943" y="773028"/>
            <a:ext cx="2917465" cy="636200"/>
          </a:xfrm>
          <a:prstGeom prst="rect">
            <a:avLst/>
          </a:prstGeom>
        </p:spPr>
        <p:txBody>
          <a:bodyPr wrap="none" lIns="0" tIns="0" rIns="0" bIns="0" anchor="ctr" anchorCtr="0">
            <a:spAutoFit/>
          </a:bodyPr>
          <a:lstStyle/>
          <a:p>
            <a:r>
              <a:rPr lang="en-US" altLang="zh-CN" sz="4134"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CONTENTS</a:t>
            </a:r>
            <a:endParaRPr lang="zh-CN" altLang="en-US" sz="3307"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平行四边形 15">
            <a:extLst>
              <a:ext uri="{FF2B5EF4-FFF2-40B4-BE49-F238E27FC236}">
                <a16:creationId xmlns:a16="http://schemas.microsoft.com/office/drawing/2014/main" id="{4C224D3E-24C4-4668-9DAE-D234819592DA}"/>
              </a:ext>
            </a:extLst>
          </p:cNvPr>
          <p:cNvSpPr/>
          <p:nvPr userDrawn="1"/>
        </p:nvSpPr>
        <p:spPr>
          <a:xfrm>
            <a:off x="-59143" y="554828"/>
            <a:ext cx="2568651" cy="1254923"/>
          </a:xfrm>
          <a:prstGeom prst="parallelogram">
            <a:avLst>
              <a:gd name="adj" fmla="val 44396"/>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42120616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940B7E40-0C0B-4BC3-BD3D-27F496B6A2A6}"/>
              </a:ext>
            </a:extLst>
          </p:cNvPr>
          <p:cNvSpPr/>
          <p:nvPr userDrawn="1"/>
        </p:nvSpPr>
        <p:spPr>
          <a:xfrm>
            <a:off x="1" y="519739"/>
            <a:ext cx="12191999" cy="252467"/>
          </a:xfrm>
          <a:prstGeom prst="rect">
            <a:avLst/>
          </a:prstGeom>
          <a:solidFill>
            <a:srgbClr val="0070C0">
              <a:alpha val="8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0">
              <a:ea typeface="微软雅黑" panose="020B0503020204020204" pitchFamily="34" charset="-122"/>
            </a:endParaRPr>
          </a:p>
        </p:txBody>
      </p:sp>
      <p:sp>
        <p:nvSpPr>
          <p:cNvPr id="19" name="矩形 15">
            <a:extLst>
              <a:ext uri="{FF2B5EF4-FFF2-40B4-BE49-F238E27FC236}">
                <a16:creationId xmlns:a16="http://schemas.microsoft.com/office/drawing/2014/main" id="{6FDDBF71-6793-400E-8C99-FCD84AC9DF0C}"/>
              </a:ext>
            </a:extLst>
          </p:cNvPr>
          <p:cNvSpPr/>
          <p:nvPr userDrawn="1"/>
        </p:nvSpPr>
        <p:spPr>
          <a:xfrm>
            <a:off x="9386643" y="6223682"/>
            <a:ext cx="2805358" cy="661702"/>
          </a:xfrm>
          <a:custGeom>
            <a:avLst/>
            <a:gdLst>
              <a:gd name="connsiteX0" fmla="*/ 0 w 2900983"/>
              <a:gd name="connsiteY0" fmla="*/ 0 h 661702"/>
              <a:gd name="connsiteX1" fmla="*/ 2900983 w 2900983"/>
              <a:gd name="connsiteY1" fmla="*/ 0 h 661702"/>
              <a:gd name="connsiteX2" fmla="*/ 2900983 w 2900983"/>
              <a:gd name="connsiteY2" fmla="*/ 661702 h 661702"/>
              <a:gd name="connsiteX3" fmla="*/ 0 w 2900983"/>
              <a:gd name="connsiteY3" fmla="*/ 661702 h 661702"/>
              <a:gd name="connsiteX4" fmla="*/ 0 w 2900983"/>
              <a:gd name="connsiteY4" fmla="*/ 0 h 661702"/>
              <a:gd name="connsiteX0" fmla="*/ 134471 w 3035454"/>
              <a:gd name="connsiteY0" fmla="*/ 0 h 661702"/>
              <a:gd name="connsiteX1" fmla="*/ 3035454 w 3035454"/>
              <a:gd name="connsiteY1" fmla="*/ 0 h 661702"/>
              <a:gd name="connsiteX2" fmla="*/ 3035454 w 3035454"/>
              <a:gd name="connsiteY2" fmla="*/ 661702 h 661702"/>
              <a:gd name="connsiteX3" fmla="*/ 0 w 3035454"/>
              <a:gd name="connsiteY3" fmla="*/ 661702 h 661702"/>
              <a:gd name="connsiteX4" fmla="*/ 134471 w 3035454"/>
              <a:gd name="connsiteY4" fmla="*/ 0 h 661702"/>
              <a:gd name="connsiteX0" fmla="*/ 174812 w 3075795"/>
              <a:gd name="connsiteY0" fmla="*/ 0 h 661702"/>
              <a:gd name="connsiteX1" fmla="*/ 3075795 w 3075795"/>
              <a:gd name="connsiteY1" fmla="*/ 0 h 661702"/>
              <a:gd name="connsiteX2" fmla="*/ 3075795 w 3075795"/>
              <a:gd name="connsiteY2" fmla="*/ 661702 h 661702"/>
              <a:gd name="connsiteX3" fmla="*/ 0 w 3075795"/>
              <a:gd name="connsiteY3" fmla="*/ 661702 h 661702"/>
              <a:gd name="connsiteX4" fmla="*/ 174812 w 3075795"/>
              <a:gd name="connsiteY4" fmla="*/ 0 h 661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795" h="661702">
                <a:moveTo>
                  <a:pt x="174812" y="0"/>
                </a:moveTo>
                <a:lnTo>
                  <a:pt x="3075795" y="0"/>
                </a:lnTo>
                <a:lnTo>
                  <a:pt x="3075795" y="661702"/>
                </a:lnTo>
                <a:lnTo>
                  <a:pt x="0" y="661702"/>
                </a:lnTo>
                <a:lnTo>
                  <a:pt x="174812"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0"/>
          </a:p>
        </p:txBody>
      </p:sp>
      <p:sp>
        <p:nvSpPr>
          <p:cNvPr id="20" name="灯片编号占位符 3">
            <a:extLst>
              <a:ext uri="{FF2B5EF4-FFF2-40B4-BE49-F238E27FC236}">
                <a16:creationId xmlns:a16="http://schemas.microsoft.com/office/drawing/2014/main" id="{8CD49779-B6E8-4363-B197-FCEC7B6EC260}"/>
              </a:ext>
            </a:extLst>
          </p:cNvPr>
          <p:cNvSpPr txBox="1">
            <a:spLocks/>
          </p:cNvSpPr>
          <p:nvPr userDrawn="1"/>
        </p:nvSpPr>
        <p:spPr>
          <a:xfrm>
            <a:off x="236690" y="6311172"/>
            <a:ext cx="3888432" cy="384175"/>
          </a:xfrm>
          <a:prstGeom prst="rect">
            <a:avLst/>
          </a:prstGeom>
        </p:spPr>
        <p:txBody>
          <a:bodyPr vert="horz" lIns="94500" tIns="47250" rIns="94500" bIns="47250" rtlCol="0" anchor="ctr"/>
          <a:lstStyle>
            <a:defPPr>
              <a:defRPr lang="zh-CN"/>
            </a:defPPr>
            <a:lvl1pPr algn="ctr" rtl="0" fontAlgn="base">
              <a:spcBef>
                <a:spcPct val="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1240" dirty="0"/>
              <a:t>版权所有</a:t>
            </a:r>
            <a:r>
              <a:rPr lang="zh-CN" altLang="en-US" sz="1240" baseline="0" dirty="0"/>
              <a:t>   </a:t>
            </a:r>
            <a:r>
              <a:rPr lang="en-US" altLang="zh-CN" sz="1240" baseline="0" dirty="0"/>
              <a:t>2018 </a:t>
            </a:r>
            <a:r>
              <a:rPr lang="zh-CN" altLang="en-US" sz="1240" baseline="0" dirty="0"/>
              <a:t>软通动力信息技术（集团）有限公司</a:t>
            </a:r>
            <a:endParaRPr lang="zh-CN" altLang="en-US" sz="1240" dirty="0"/>
          </a:p>
        </p:txBody>
      </p:sp>
      <p:sp>
        <p:nvSpPr>
          <p:cNvPr id="21" name="矩形 5">
            <a:extLst>
              <a:ext uri="{FF2B5EF4-FFF2-40B4-BE49-F238E27FC236}">
                <a16:creationId xmlns:a16="http://schemas.microsoft.com/office/drawing/2014/main" id="{40743FC3-4488-477B-AF6F-51E941EA49E5}"/>
              </a:ext>
            </a:extLst>
          </p:cNvPr>
          <p:cNvSpPr/>
          <p:nvPr userDrawn="1"/>
        </p:nvSpPr>
        <p:spPr>
          <a:xfrm>
            <a:off x="0" y="6221387"/>
            <a:ext cx="9413141" cy="663997"/>
          </a:xfrm>
          <a:custGeom>
            <a:avLst/>
            <a:gdLst>
              <a:gd name="connsiteX0" fmla="*/ 0 w 10108714"/>
              <a:gd name="connsiteY0" fmla="*/ 0 h 663997"/>
              <a:gd name="connsiteX1" fmla="*/ 10108714 w 10108714"/>
              <a:gd name="connsiteY1" fmla="*/ 0 h 663997"/>
              <a:gd name="connsiteX2" fmla="*/ 10108714 w 10108714"/>
              <a:gd name="connsiteY2" fmla="*/ 663997 h 663997"/>
              <a:gd name="connsiteX3" fmla="*/ 0 w 10108714"/>
              <a:gd name="connsiteY3" fmla="*/ 663997 h 663997"/>
              <a:gd name="connsiteX4" fmla="*/ 0 w 10108714"/>
              <a:gd name="connsiteY4" fmla="*/ 0 h 663997"/>
              <a:gd name="connsiteX0" fmla="*/ 0 w 10108714"/>
              <a:gd name="connsiteY0" fmla="*/ 0 h 663997"/>
              <a:gd name="connsiteX1" fmla="*/ 10108714 w 10108714"/>
              <a:gd name="connsiteY1" fmla="*/ 0 h 663997"/>
              <a:gd name="connsiteX2" fmla="*/ 9893561 w 10108714"/>
              <a:gd name="connsiteY2" fmla="*/ 663997 h 663997"/>
              <a:gd name="connsiteX3" fmla="*/ 0 w 10108714"/>
              <a:gd name="connsiteY3" fmla="*/ 663997 h 663997"/>
              <a:gd name="connsiteX4" fmla="*/ 0 w 10108714"/>
              <a:gd name="connsiteY4" fmla="*/ 0 h 663997"/>
              <a:gd name="connsiteX0" fmla="*/ 0 w 10108714"/>
              <a:gd name="connsiteY0" fmla="*/ 0 h 663997"/>
              <a:gd name="connsiteX1" fmla="*/ 10108714 w 10108714"/>
              <a:gd name="connsiteY1" fmla="*/ 0 h 663997"/>
              <a:gd name="connsiteX2" fmla="*/ 10047061 w 10108714"/>
              <a:gd name="connsiteY2" fmla="*/ 340840 h 663997"/>
              <a:gd name="connsiteX3" fmla="*/ 9893561 w 10108714"/>
              <a:gd name="connsiteY3" fmla="*/ 663997 h 663997"/>
              <a:gd name="connsiteX4" fmla="*/ 0 w 10108714"/>
              <a:gd name="connsiteY4" fmla="*/ 663997 h 663997"/>
              <a:gd name="connsiteX5" fmla="*/ 0 w 10108714"/>
              <a:gd name="connsiteY5" fmla="*/ 0 h 663997"/>
              <a:gd name="connsiteX0" fmla="*/ 0 w 10108714"/>
              <a:gd name="connsiteY0" fmla="*/ 0 h 663997"/>
              <a:gd name="connsiteX1" fmla="*/ 10108714 w 10108714"/>
              <a:gd name="connsiteY1" fmla="*/ 0 h 663997"/>
              <a:gd name="connsiteX2" fmla="*/ 9991631 w 10108714"/>
              <a:gd name="connsiteY2" fmla="*/ 340840 h 663997"/>
              <a:gd name="connsiteX3" fmla="*/ 9893561 w 10108714"/>
              <a:gd name="connsiteY3" fmla="*/ 663997 h 663997"/>
              <a:gd name="connsiteX4" fmla="*/ 0 w 10108714"/>
              <a:gd name="connsiteY4" fmla="*/ 663997 h 663997"/>
              <a:gd name="connsiteX5" fmla="*/ 0 w 10108714"/>
              <a:gd name="connsiteY5" fmla="*/ 0 h 663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08714" h="663997">
                <a:moveTo>
                  <a:pt x="0" y="0"/>
                </a:moveTo>
                <a:lnTo>
                  <a:pt x="10108714" y="0"/>
                </a:lnTo>
                <a:cubicBezTo>
                  <a:pt x="10074512" y="104649"/>
                  <a:pt x="10025833" y="236191"/>
                  <a:pt x="9991631" y="340840"/>
                </a:cubicBezTo>
                <a:lnTo>
                  <a:pt x="9893561" y="663997"/>
                </a:lnTo>
                <a:lnTo>
                  <a:pt x="0" y="663997"/>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0">
              <a:solidFill>
                <a:srgbClr val="A6A6A6"/>
              </a:solidFill>
            </a:endParaRPr>
          </a:p>
        </p:txBody>
      </p:sp>
      <p:sp>
        <p:nvSpPr>
          <p:cNvPr id="22" name="灯片编号占位符 3">
            <a:extLst>
              <a:ext uri="{FF2B5EF4-FFF2-40B4-BE49-F238E27FC236}">
                <a16:creationId xmlns:a16="http://schemas.microsoft.com/office/drawing/2014/main" id="{8AAEA135-448F-40FF-8B8C-46D3952C9B3F}"/>
              </a:ext>
            </a:extLst>
          </p:cNvPr>
          <p:cNvSpPr txBox="1">
            <a:spLocks/>
          </p:cNvSpPr>
          <p:nvPr userDrawn="1"/>
        </p:nvSpPr>
        <p:spPr>
          <a:xfrm>
            <a:off x="6154570" y="6348915"/>
            <a:ext cx="2892783" cy="384175"/>
          </a:xfrm>
          <a:prstGeom prst="rect">
            <a:avLst/>
          </a:prstGeom>
        </p:spPr>
        <p:txBody>
          <a:bodyPr/>
          <a:lstStyle>
            <a:defPPr>
              <a:defRPr lang="zh-CN"/>
            </a:defPPr>
            <a:lvl1pPr algn="ctr" rtl="0" fontAlgn="base">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1447" dirty="0"/>
              <a:t>第 </a:t>
            </a:r>
            <a:fld id="{8C92ADDF-ABC6-4EEC-846D-A1AE2D410679}" type="slidenum">
              <a:rPr lang="zh-CN" altLang="en-US" sz="1447" smtClean="0"/>
              <a:pPr/>
              <a:t>‹#›</a:t>
            </a:fld>
            <a:r>
              <a:rPr lang="zh-CN" altLang="en-US" sz="1447" dirty="0"/>
              <a:t> 页</a:t>
            </a:r>
          </a:p>
        </p:txBody>
      </p:sp>
      <p:sp>
        <p:nvSpPr>
          <p:cNvPr id="23" name="灯片编号占位符 3">
            <a:extLst>
              <a:ext uri="{FF2B5EF4-FFF2-40B4-BE49-F238E27FC236}">
                <a16:creationId xmlns:a16="http://schemas.microsoft.com/office/drawing/2014/main" id="{6D0DB190-B1A6-42AC-A413-C208C89F0F7E}"/>
              </a:ext>
            </a:extLst>
          </p:cNvPr>
          <p:cNvSpPr txBox="1">
            <a:spLocks/>
          </p:cNvSpPr>
          <p:nvPr userDrawn="1"/>
        </p:nvSpPr>
        <p:spPr>
          <a:xfrm>
            <a:off x="236690" y="6329083"/>
            <a:ext cx="3888432" cy="384175"/>
          </a:xfrm>
          <a:prstGeom prst="rect">
            <a:avLst/>
          </a:prstGeom>
        </p:spPr>
        <p:txBody>
          <a:bodyPr vert="horz" lIns="94500" tIns="47250" rIns="94500" bIns="47250" rtlCol="0" anchor="ctr"/>
          <a:lstStyle>
            <a:defPPr>
              <a:defRPr lang="zh-CN"/>
            </a:defPPr>
            <a:lvl1pPr algn="ctr" rtl="0" fontAlgn="base">
              <a:spcBef>
                <a:spcPct val="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1240" dirty="0"/>
              <a:t>版权所有</a:t>
            </a:r>
            <a:r>
              <a:rPr lang="zh-CN" altLang="en-US" sz="1240" baseline="0" dirty="0"/>
              <a:t>   </a:t>
            </a:r>
            <a:r>
              <a:rPr lang="en-US" altLang="zh-CN" sz="1240" baseline="0" dirty="0"/>
              <a:t>2018 </a:t>
            </a:r>
            <a:r>
              <a:rPr lang="zh-CN" altLang="en-US" sz="1240" baseline="0" dirty="0"/>
              <a:t>软通动力信息技术（集团）有限公司</a:t>
            </a:r>
            <a:endParaRPr lang="zh-CN" altLang="en-US" sz="1240" dirty="0"/>
          </a:p>
        </p:txBody>
      </p:sp>
      <p:pic>
        <p:nvPicPr>
          <p:cNvPr id="24" name="Picture 3" descr="C:\Users\jieliar\Desktop\issulogo.png">
            <a:extLst>
              <a:ext uri="{FF2B5EF4-FFF2-40B4-BE49-F238E27FC236}">
                <a16:creationId xmlns:a16="http://schemas.microsoft.com/office/drawing/2014/main" id="{B50A9534-2ACF-4590-8835-836A983D9F9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30861" y="5805352"/>
            <a:ext cx="2592288" cy="1512080"/>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占位符 13">
            <a:extLst>
              <a:ext uri="{FF2B5EF4-FFF2-40B4-BE49-F238E27FC236}">
                <a16:creationId xmlns:a16="http://schemas.microsoft.com/office/drawing/2014/main" id="{DB1790E8-2FB0-4524-A758-7116B9924D05}"/>
              </a:ext>
            </a:extLst>
          </p:cNvPr>
          <p:cNvSpPr txBox="1"/>
          <p:nvPr userDrawn="1"/>
        </p:nvSpPr>
        <p:spPr>
          <a:xfrm>
            <a:off x="310766" y="1"/>
            <a:ext cx="6537513" cy="591989"/>
          </a:xfrm>
          <a:prstGeom prst="rect">
            <a:avLst/>
          </a:prstGeom>
        </p:spPr>
        <p:txBody>
          <a:bodyPr vert="horz"/>
          <a:lstStyle>
            <a:lvl1pPr marL="0" indent="0" algn="l" defTabSz="963930"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lvl="0">
              <a:spcBef>
                <a:spcPct val="0"/>
              </a:spcBef>
            </a:pPr>
            <a:endParaRPr lang="zh-CN" altLang="en-US" sz="3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26" name="椭圆 25">
            <a:extLst>
              <a:ext uri="{FF2B5EF4-FFF2-40B4-BE49-F238E27FC236}">
                <a16:creationId xmlns:a16="http://schemas.microsoft.com/office/drawing/2014/main" id="{C2238563-BCE9-40EB-A577-F8E58E7A5473}"/>
              </a:ext>
            </a:extLst>
          </p:cNvPr>
          <p:cNvSpPr/>
          <p:nvPr userDrawn="1"/>
        </p:nvSpPr>
        <p:spPr>
          <a:xfrm>
            <a:off x="159347" y="223986"/>
            <a:ext cx="139353" cy="14401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27" name="标题 1">
            <a:extLst>
              <a:ext uri="{FF2B5EF4-FFF2-40B4-BE49-F238E27FC236}">
                <a16:creationId xmlns:a16="http://schemas.microsoft.com/office/drawing/2014/main" id="{71D19C17-6FBD-4B3A-A778-D2908A8C4E39}"/>
              </a:ext>
            </a:extLst>
          </p:cNvPr>
          <p:cNvSpPr>
            <a:spLocks noGrp="1"/>
          </p:cNvSpPr>
          <p:nvPr>
            <p:ph type="title"/>
          </p:nvPr>
        </p:nvSpPr>
        <p:spPr>
          <a:xfrm>
            <a:off x="310766" y="30647"/>
            <a:ext cx="10731172" cy="565428"/>
          </a:xfrm>
        </p:spPr>
        <p:txBody>
          <a:bodyPr>
            <a:normAutofit/>
          </a:bodyPr>
          <a:lstStyle>
            <a:lvl1pPr>
              <a:defRPr sz="2700" b="1">
                <a:solidFill>
                  <a:srgbClr val="00206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15407108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A240B2A9-1708-42F5-82E4-39332738CEAC}"/>
              </a:ext>
            </a:extLst>
          </p:cNvPr>
          <p:cNvSpPr/>
          <p:nvPr userDrawn="1"/>
        </p:nvSpPr>
        <p:spPr>
          <a:xfrm>
            <a:off x="1" y="556181"/>
            <a:ext cx="12191999" cy="217761"/>
          </a:xfrm>
          <a:prstGeom prst="rect">
            <a:avLst/>
          </a:prstGeom>
          <a:solidFill>
            <a:srgbClr val="0070C0">
              <a:alpha val="8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0">
              <a:ea typeface="微软雅黑" panose="020B0503020204020204" pitchFamily="34" charset="-122"/>
            </a:endParaRPr>
          </a:p>
        </p:txBody>
      </p:sp>
      <p:sp>
        <p:nvSpPr>
          <p:cNvPr id="18" name="标题 1">
            <a:extLst>
              <a:ext uri="{FF2B5EF4-FFF2-40B4-BE49-F238E27FC236}">
                <a16:creationId xmlns:a16="http://schemas.microsoft.com/office/drawing/2014/main" id="{71B91344-F1C4-42E3-886F-9A12ED0E3268}"/>
              </a:ext>
            </a:extLst>
          </p:cNvPr>
          <p:cNvSpPr>
            <a:spLocks noGrp="1"/>
          </p:cNvSpPr>
          <p:nvPr>
            <p:ph type="title"/>
          </p:nvPr>
        </p:nvSpPr>
        <p:spPr>
          <a:xfrm>
            <a:off x="1388818" y="3477948"/>
            <a:ext cx="4935125" cy="1397000"/>
          </a:xfrm>
        </p:spPr>
        <p:txBody>
          <a:bodyPr>
            <a:normAutofit/>
          </a:bodyPr>
          <a:lstStyle>
            <a:lvl1pPr algn="ctr" rtl="0" fontAlgn="base">
              <a:spcBef>
                <a:spcPct val="0"/>
              </a:spcBef>
              <a:spcAft>
                <a:spcPct val="0"/>
              </a:spcAft>
              <a:defRPr lang="zh-CN" altLang="en-US" sz="4134" kern="1200" dirty="0">
                <a:solidFill>
                  <a:schemeClr val="accent1"/>
                </a:solidFill>
                <a:latin typeface="微软雅黑" panose="020B0503020204020204" pitchFamily="34" charset="-122"/>
                <a:ea typeface="微软雅黑" panose="020B0503020204020204" pitchFamily="34" charset="-122"/>
                <a:cs typeface="+mn-cs"/>
              </a:defRPr>
            </a:lvl1pPr>
          </a:lstStyle>
          <a:p>
            <a:r>
              <a:rPr lang="zh-CN" altLang="en-US" dirty="0"/>
              <a:t>单击此处编辑母版标题样式</a:t>
            </a:r>
          </a:p>
        </p:txBody>
      </p:sp>
      <p:sp>
        <p:nvSpPr>
          <p:cNvPr id="19" name="Freeform 11">
            <a:extLst>
              <a:ext uri="{FF2B5EF4-FFF2-40B4-BE49-F238E27FC236}">
                <a16:creationId xmlns:a16="http://schemas.microsoft.com/office/drawing/2014/main" id="{FEAF0B86-ED25-4C54-904A-5728F9E55E08}"/>
              </a:ext>
            </a:extLst>
          </p:cNvPr>
          <p:cNvSpPr/>
          <p:nvPr userDrawn="1"/>
        </p:nvSpPr>
        <p:spPr bwMode="auto">
          <a:xfrm>
            <a:off x="5709298" y="1798"/>
            <a:ext cx="6482703" cy="6219589"/>
          </a:xfrm>
          <a:custGeom>
            <a:avLst/>
            <a:gdLst>
              <a:gd name="T0" fmla="*/ 1998 w 4661"/>
              <a:gd name="T1" fmla="*/ 0 h 5613"/>
              <a:gd name="T2" fmla="*/ 4661 w 4661"/>
              <a:gd name="T3" fmla="*/ 0 h 5613"/>
              <a:gd name="T4" fmla="*/ 2660 w 4661"/>
              <a:gd name="T5" fmla="*/ 5613 h 5613"/>
              <a:gd name="T6" fmla="*/ 0 w 4661"/>
              <a:gd name="T7" fmla="*/ 5613 h 5613"/>
              <a:gd name="T8" fmla="*/ 1998 w 4661"/>
              <a:gd name="T9" fmla="*/ 0 h 5613"/>
            </a:gdLst>
            <a:ahLst/>
            <a:cxnLst>
              <a:cxn ang="0">
                <a:pos x="T0" y="T1"/>
              </a:cxn>
              <a:cxn ang="0">
                <a:pos x="T2" y="T3"/>
              </a:cxn>
              <a:cxn ang="0">
                <a:pos x="T4" y="T5"/>
              </a:cxn>
              <a:cxn ang="0">
                <a:pos x="T6" y="T7"/>
              </a:cxn>
              <a:cxn ang="0">
                <a:pos x="T8" y="T9"/>
              </a:cxn>
            </a:cxnLst>
            <a:rect l="0" t="0" r="r" b="b"/>
            <a:pathLst>
              <a:path w="4661" h="5613">
                <a:moveTo>
                  <a:pt x="1998" y="0"/>
                </a:moveTo>
                <a:lnTo>
                  <a:pt x="4661" y="0"/>
                </a:lnTo>
                <a:lnTo>
                  <a:pt x="2660" y="5613"/>
                </a:lnTo>
                <a:lnTo>
                  <a:pt x="0" y="5613"/>
                </a:lnTo>
                <a:lnTo>
                  <a:pt x="1998" y="0"/>
                </a:lnTo>
                <a:close/>
              </a:path>
            </a:pathLst>
          </a:custGeom>
          <a:blipFill dpi="0" rotWithShape="1">
            <a:blip r:embed="rId2" cstate="print">
              <a:extLst>
                <a:ext uri="{28A0092B-C50C-407E-A947-70E740481C1C}">
                  <a14:useLocalDpi xmlns:a14="http://schemas.microsoft.com/office/drawing/2010/main" val="0"/>
                </a:ext>
              </a:extLst>
            </a:blip>
            <a:srcRect/>
            <a:stretch>
              <a:fillRect/>
            </a:stretch>
          </a:blipFill>
          <a:ln>
            <a:noFill/>
          </a:ln>
          <a:effectLst/>
        </p:spPr>
        <p:txBody>
          <a:bodyPr vert="horz" wrap="square" lIns="46809" tIns="23405" rIns="46809" bIns="23405" numCol="1" anchor="t" anchorCtr="0" compatLnSpc="1"/>
          <a:lstStyle/>
          <a:p>
            <a:endParaRPr lang="zh-CN" altLang="en-US" sz="1860">
              <a:ea typeface="微软雅黑" panose="020B0503020204020204" pitchFamily="34" charset="-122"/>
            </a:endParaRPr>
          </a:p>
        </p:txBody>
      </p:sp>
      <p:grpSp>
        <p:nvGrpSpPr>
          <p:cNvPr id="20" name="Group 16">
            <a:extLst>
              <a:ext uri="{FF2B5EF4-FFF2-40B4-BE49-F238E27FC236}">
                <a16:creationId xmlns:a16="http://schemas.microsoft.com/office/drawing/2014/main" id="{D1552EA7-17A1-4902-BFDB-7EE3B6502602}"/>
              </a:ext>
            </a:extLst>
          </p:cNvPr>
          <p:cNvGrpSpPr/>
          <p:nvPr userDrawn="1"/>
        </p:nvGrpSpPr>
        <p:grpSpPr>
          <a:xfrm>
            <a:off x="3537" y="3292476"/>
            <a:ext cx="6188983" cy="161931"/>
            <a:chOff x="0" y="2341322"/>
            <a:chExt cx="4403469" cy="115214"/>
          </a:xfrm>
          <a:solidFill>
            <a:schemeClr val="accent1"/>
          </a:solidFill>
        </p:grpSpPr>
        <p:sp>
          <p:nvSpPr>
            <p:cNvPr id="21" name="Rectangle 12">
              <a:extLst>
                <a:ext uri="{FF2B5EF4-FFF2-40B4-BE49-F238E27FC236}">
                  <a16:creationId xmlns:a16="http://schemas.microsoft.com/office/drawing/2014/main" id="{5853A9B1-6B92-46BA-A8CE-BF8C613CB1FC}"/>
                </a:ext>
              </a:extLst>
            </p:cNvPr>
            <p:cNvSpPr/>
            <p:nvPr/>
          </p:nvSpPr>
          <p:spPr>
            <a:xfrm>
              <a:off x="0" y="2341322"/>
              <a:ext cx="4403469"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498247">
                <a:defRPr/>
              </a:pPr>
              <a:endParaRPr lang="en-US" sz="2759"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Rectangle 14">
              <a:extLst>
                <a:ext uri="{FF2B5EF4-FFF2-40B4-BE49-F238E27FC236}">
                  <a16:creationId xmlns:a16="http://schemas.microsoft.com/office/drawing/2014/main" id="{EE74091D-8DA8-4DDE-8E9A-538CBD630773}"/>
                </a:ext>
              </a:extLst>
            </p:cNvPr>
            <p:cNvSpPr/>
            <p:nvPr/>
          </p:nvSpPr>
          <p:spPr>
            <a:xfrm>
              <a:off x="3535074" y="2387041"/>
              <a:ext cx="868395" cy="694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498247">
                <a:defRPr/>
              </a:pPr>
              <a:endParaRPr lang="en-US" sz="2759"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3" name="矩形 15">
            <a:extLst>
              <a:ext uri="{FF2B5EF4-FFF2-40B4-BE49-F238E27FC236}">
                <a16:creationId xmlns:a16="http://schemas.microsoft.com/office/drawing/2014/main" id="{D8CF1DFD-80E4-4255-97DF-2A358FE22591}"/>
              </a:ext>
            </a:extLst>
          </p:cNvPr>
          <p:cNvSpPr/>
          <p:nvPr userDrawn="1"/>
        </p:nvSpPr>
        <p:spPr>
          <a:xfrm>
            <a:off x="9386643" y="6223682"/>
            <a:ext cx="2805358" cy="661702"/>
          </a:xfrm>
          <a:custGeom>
            <a:avLst/>
            <a:gdLst>
              <a:gd name="connsiteX0" fmla="*/ 0 w 2900983"/>
              <a:gd name="connsiteY0" fmla="*/ 0 h 661702"/>
              <a:gd name="connsiteX1" fmla="*/ 2900983 w 2900983"/>
              <a:gd name="connsiteY1" fmla="*/ 0 h 661702"/>
              <a:gd name="connsiteX2" fmla="*/ 2900983 w 2900983"/>
              <a:gd name="connsiteY2" fmla="*/ 661702 h 661702"/>
              <a:gd name="connsiteX3" fmla="*/ 0 w 2900983"/>
              <a:gd name="connsiteY3" fmla="*/ 661702 h 661702"/>
              <a:gd name="connsiteX4" fmla="*/ 0 w 2900983"/>
              <a:gd name="connsiteY4" fmla="*/ 0 h 661702"/>
              <a:gd name="connsiteX0" fmla="*/ 134471 w 3035454"/>
              <a:gd name="connsiteY0" fmla="*/ 0 h 661702"/>
              <a:gd name="connsiteX1" fmla="*/ 3035454 w 3035454"/>
              <a:gd name="connsiteY1" fmla="*/ 0 h 661702"/>
              <a:gd name="connsiteX2" fmla="*/ 3035454 w 3035454"/>
              <a:gd name="connsiteY2" fmla="*/ 661702 h 661702"/>
              <a:gd name="connsiteX3" fmla="*/ 0 w 3035454"/>
              <a:gd name="connsiteY3" fmla="*/ 661702 h 661702"/>
              <a:gd name="connsiteX4" fmla="*/ 134471 w 3035454"/>
              <a:gd name="connsiteY4" fmla="*/ 0 h 661702"/>
              <a:gd name="connsiteX0" fmla="*/ 174812 w 3075795"/>
              <a:gd name="connsiteY0" fmla="*/ 0 h 661702"/>
              <a:gd name="connsiteX1" fmla="*/ 3075795 w 3075795"/>
              <a:gd name="connsiteY1" fmla="*/ 0 h 661702"/>
              <a:gd name="connsiteX2" fmla="*/ 3075795 w 3075795"/>
              <a:gd name="connsiteY2" fmla="*/ 661702 h 661702"/>
              <a:gd name="connsiteX3" fmla="*/ 0 w 3075795"/>
              <a:gd name="connsiteY3" fmla="*/ 661702 h 661702"/>
              <a:gd name="connsiteX4" fmla="*/ 174812 w 3075795"/>
              <a:gd name="connsiteY4" fmla="*/ 0 h 661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5795" h="661702">
                <a:moveTo>
                  <a:pt x="174812" y="0"/>
                </a:moveTo>
                <a:lnTo>
                  <a:pt x="3075795" y="0"/>
                </a:lnTo>
                <a:lnTo>
                  <a:pt x="3075795" y="661702"/>
                </a:lnTo>
                <a:lnTo>
                  <a:pt x="0" y="661702"/>
                </a:lnTo>
                <a:lnTo>
                  <a:pt x="174812"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0"/>
          </a:p>
        </p:txBody>
      </p:sp>
      <p:sp>
        <p:nvSpPr>
          <p:cNvPr id="24" name="灯片编号占位符 3">
            <a:extLst>
              <a:ext uri="{FF2B5EF4-FFF2-40B4-BE49-F238E27FC236}">
                <a16:creationId xmlns:a16="http://schemas.microsoft.com/office/drawing/2014/main" id="{AB2306C5-AD68-405F-8269-FDAA792B2C12}"/>
              </a:ext>
            </a:extLst>
          </p:cNvPr>
          <p:cNvSpPr txBox="1">
            <a:spLocks/>
          </p:cNvSpPr>
          <p:nvPr userDrawn="1"/>
        </p:nvSpPr>
        <p:spPr>
          <a:xfrm>
            <a:off x="236690" y="6311172"/>
            <a:ext cx="3888432" cy="384175"/>
          </a:xfrm>
          <a:prstGeom prst="rect">
            <a:avLst/>
          </a:prstGeom>
        </p:spPr>
        <p:txBody>
          <a:bodyPr vert="horz" lIns="94500" tIns="47250" rIns="94500" bIns="47250" rtlCol="0" anchor="ctr"/>
          <a:lstStyle>
            <a:defPPr>
              <a:defRPr lang="zh-CN"/>
            </a:defPPr>
            <a:lvl1pPr algn="ctr" rtl="0" fontAlgn="base">
              <a:spcBef>
                <a:spcPct val="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1240" dirty="0"/>
              <a:t>版权所有</a:t>
            </a:r>
            <a:r>
              <a:rPr lang="zh-CN" altLang="en-US" sz="1240" baseline="0" dirty="0"/>
              <a:t>   </a:t>
            </a:r>
            <a:r>
              <a:rPr lang="en-US" altLang="zh-CN" sz="1240" baseline="0" dirty="0"/>
              <a:t>2018 </a:t>
            </a:r>
            <a:r>
              <a:rPr lang="zh-CN" altLang="en-US" sz="1240" baseline="0" dirty="0"/>
              <a:t>软通动力信息技术（集团）有限公司</a:t>
            </a:r>
            <a:endParaRPr lang="zh-CN" altLang="en-US" sz="1240" dirty="0"/>
          </a:p>
        </p:txBody>
      </p:sp>
      <p:sp>
        <p:nvSpPr>
          <p:cNvPr id="25" name="矩形 5">
            <a:extLst>
              <a:ext uri="{FF2B5EF4-FFF2-40B4-BE49-F238E27FC236}">
                <a16:creationId xmlns:a16="http://schemas.microsoft.com/office/drawing/2014/main" id="{A7B2A573-91CB-4451-9A8F-898BA3C9E9F8}"/>
              </a:ext>
            </a:extLst>
          </p:cNvPr>
          <p:cNvSpPr/>
          <p:nvPr userDrawn="1"/>
        </p:nvSpPr>
        <p:spPr>
          <a:xfrm>
            <a:off x="0" y="6221387"/>
            <a:ext cx="9413141" cy="663997"/>
          </a:xfrm>
          <a:custGeom>
            <a:avLst/>
            <a:gdLst>
              <a:gd name="connsiteX0" fmla="*/ 0 w 10108714"/>
              <a:gd name="connsiteY0" fmla="*/ 0 h 663997"/>
              <a:gd name="connsiteX1" fmla="*/ 10108714 w 10108714"/>
              <a:gd name="connsiteY1" fmla="*/ 0 h 663997"/>
              <a:gd name="connsiteX2" fmla="*/ 10108714 w 10108714"/>
              <a:gd name="connsiteY2" fmla="*/ 663997 h 663997"/>
              <a:gd name="connsiteX3" fmla="*/ 0 w 10108714"/>
              <a:gd name="connsiteY3" fmla="*/ 663997 h 663997"/>
              <a:gd name="connsiteX4" fmla="*/ 0 w 10108714"/>
              <a:gd name="connsiteY4" fmla="*/ 0 h 663997"/>
              <a:gd name="connsiteX0" fmla="*/ 0 w 10108714"/>
              <a:gd name="connsiteY0" fmla="*/ 0 h 663997"/>
              <a:gd name="connsiteX1" fmla="*/ 10108714 w 10108714"/>
              <a:gd name="connsiteY1" fmla="*/ 0 h 663997"/>
              <a:gd name="connsiteX2" fmla="*/ 9893561 w 10108714"/>
              <a:gd name="connsiteY2" fmla="*/ 663997 h 663997"/>
              <a:gd name="connsiteX3" fmla="*/ 0 w 10108714"/>
              <a:gd name="connsiteY3" fmla="*/ 663997 h 663997"/>
              <a:gd name="connsiteX4" fmla="*/ 0 w 10108714"/>
              <a:gd name="connsiteY4" fmla="*/ 0 h 663997"/>
              <a:gd name="connsiteX0" fmla="*/ 0 w 10108714"/>
              <a:gd name="connsiteY0" fmla="*/ 0 h 663997"/>
              <a:gd name="connsiteX1" fmla="*/ 10108714 w 10108714"/>
              <a:gd name="connsiteY1" fmla="*/ 0 h 663997"/>
              <a:gd name="connsiteX2" fmla="*/ 10047061 w 10108714"/>
              <a:gd name="connsiteY2" fmla="*/ 340840 h 663997"/>
              <a:gd name="connsiteX3" fmla="*/ 9893561 w 10108714"/>
              <a:gd name="connsiteY3" fmla="*/ 663997 h 663997"/>
              <a:gd name="connsiteX4" fmla="*/ 0 w 10108714"/>
              <a:gd name="connsiteY4" fmla="*/ 663997 h 663997"/>
              <a:gd name="connsiteX5" fmla="*/ 0 w 10108714"/>
              <a:gd name="connsiteY5" fmla="*/ 0 h 663997"/>
              <a:gd name="connsiteX0" fmla="*/ 0 w 10108714"/>
              <a:gd name="connsiteY0" fmla="*/ 0 h 663997"/>
              <a:gd name="connsiteX1" fmla="*/ 10108714 w 10108714"/>
              <a:gd name="connsiteY1" fmla="*/ 0 h 663997"/>
              <a:gd name="connsiteX2" fmla="*/ 9991631 w 10108714"/>
              <a:gd name="connsiteY2" fmla="*/ 340840 h 663997"/>
              <a:gd name="connsiteX3" fmla="*/ 9893561 w 10108714"/>
              <a:gd name="connsiteY3" fmla="*/ 663997 h 663997"/>
              <a:gd name="connsiteX4" fmla="*/ 0 w 10108714"/>
              <a:gd name="connsiteY4" fmla="*/ 663997 h 663997"/>
              <a:gd name="connsiteX5" fmla="*/ 0 w 10108714"/>
              <a:gd name="connsiteY5" fmla="*/ 0 h 663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08714" h="663997">
                <a:moveTo>
                  <a:pt x="0" y="0"/>
                </a:moveTo>
                <a:lnTo>
                  <a:pt x="10108714" y="0"/>
                </a:lnTo>
                <a:cubicBezTo>
                  <a:pt x="10074512" y="104649"/>
                  <a:pt x="10025833" y="236191"/>
                  <a:pt x="9991631" y="340840"/>
                </a:cubicBezTo>
                <a:lnTo>
                  <a:pt x="9893561" y="663997"/>
                </a:lnTo>
                <a:lnTo>
                  <a:pt x="0" y="663997"/>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0">
              <a:solidFill>
                <a:srgbClr val="A6A6A6"/>
              </a:solidFill>
            </a:endParaRPr>
          </a:p>
        </p:txBody>
      </p:sp>
      <p:sp>
        <p:nvSpPr>
          <p:cNvPr id="26" name="灯片编号占位符 3">
            <a:extLst>
              <a:ext uri="{FF2B5EF4-FFF2-40B4-BE49-F238E27FC236}">
                <a16:creationId xmlns:a16="http://schemas.microsoft.com/office/drawing/2014/main" id="{891F6153-AF37-47B0-9C03-E54C0D21C0CD}"/>
              </a:ext>
            </a:extLst>
          </p:cNvPr>
          <p:cNvSpPr txBox="1">
            <a:spLocks/>
          </p:cNvSpPr>
          <p:nvPr userDrawn="1"/>
        </p:nvSpPr>
        <p:spPr>
          <a:xfrm>
            <a:off x="6154570" y="6348915"/>
            <a:ext cx="2892783" cy="384175"/>
          </a:xfrm>
          <a:prstGeom prst="rect">
            <a:avLst/>
          </a:prstGeom>
        </p:spPr>
        <p:txBody>
          <a:bodyPr/>
          <a:lstStyle>
            <a:defPPr>
              <a:defRPr lang="zh-CN"/>
            </a:defPPr>
            <a:lvl1pPr algn="ctr" rtl="0" fontAlgn="base">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1447" dirty="0"/>
              <a:t>第 </a:t>
            </a:r>
            <a:fld id="{8C92ADDF-ABC6-4EEC-846D-A1AE2D410679}" type="slidenum">
              <a:rPr lang="zh-CN" altLang="en-US" sz="1447" smtClean="0"/>
              <a:pPr/>
              <a:t>‹#›</a:t>
            </a:fld>
            <a:r>
              <a:rPr lang="zh-CN" altLang="en-US" sz="1447" dirty="0"/>
              <a:t> 页</a:t>
            </a:r>
          </a:p>
        </p:txBody>
      </p:sp>
      <p:sp>
        <p:nvSpPr>
          <p:cNvPr id="27" name="灯片编号占位符 3">
            <a:extLst>
              <a:ext uri="{FF2B5EF4-FFF2-40B4-BE49-F238E27FC236}">
                <a16:creationId xmlns:a16="http://schemas.microsoft.com/office/drawing/2014/main" id="{0E55A320-EA83-41BC-A035-6D64C69AFF9A}"/>
              </a:ext>
            </a:extLst>
          </p:cNvPr>
          <p:cNvSpPr txBox="1">
            <a:spLocks/>
          </p:cNvSpPr>
          <p:nvPr userDrawn="1"/>
        </p:nvSpPr>
        <p:spPr>
          <a:xfrm>
            <a:off x="236690" y="6329083"/>
            <a:ext cx="3888432" cy="384175"/>
          </a:xfrm>
          <a:prstGeom prst="rect">
            <a:avLst/>
          </a:prstGeom>
        </p:spPr>
        <p:txBody>
          <a:bodyPr vert="horz" lIns="94500" tIns="47250" rIns="94500" bIns="47250" rtlCol="0" anchor="ctr"/>
          <a:lstStyle>
            <a:defPPr>
              <a:defRPr lang="zh-CN"/>
            </a:defPPr>
            <a:lvl1pPr algn="ctr" rtl="0" fontAlgn="base">
              <a:spcBef>
                <a:spcPct val="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1240" dirty="0"/>
              <a:t>版权所有</a:t>
            </a:r>
            <a:r>
              <a:rPr lang="zh-CN" altLang="en-US" sz="1240" baseline="0" dirty="0"/>
              <a:t>   </a:t>
            </a:r>
            <a:r>
              <a:rPr lang="en-US" altLang="zh-CN" sz="1240" baseline="0" dirty="0"/>
              <a:t>2018 </a:t>
            </a:r>
            <a:r>
              <a:rPr lang="zh-CN" altLang="en-US" sz="1240" baseline="0" dirty="0"/>
              <a:t>软通动力信息技术（集团）有限公司</a:t>
            </a:r>
            <a:endParaRPr lang="zh-CN" altLang="en-US" sz="1240" dirty="0"/>
          </a:p>
        </p:txBody>
      </p:sp>
      <p:pic>
        <p:nvPicPr>
          <p:cNvPr id="28" name="Picture 3" descr="C:\Users\jieliar\Desktop\issulogo.png">
            <a:extLst>
              <a:ext uri="{FF2B5EF4-FFF2-40B4-BE49-F238E27FC236}">
                <a16:creationId xmlns:a16="http://schemas.microsoft.com/office/drawing/2014/main" id="{A029255A-6C41-4E89-A6D6-63EFCDD1E8B1}"/>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530861" y="5805352"/>
            <a:ext cx="2592288" cy="1512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36122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6/3/2019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67073597"/>
      </p:ext>
    </p:extLst>
  </p:cSld>
  <p:clrMap bg1="lt1" tx1="dk1" bg2="lt2" tx2="dk2" accent1="accent1" accent2="accent2" accent3="accent3" accent4="accent4" accent5="accent5" accent6="accent6" hlink="hlink" folHlink="folHlink"/>
  <p:sldLayoutIdLst>
    <p:sldLayoutId id="2147483667" r:id="rId1"/>
    <p:sldLayoutId id="2147483671" r:id="rId2"/>
    <p:sldLayoutId id="2147483668" r:id="rId3"/>
    <p:sldLayoutId id="2147483669" r:id="rId4"/>
    <p:sldLayoutId id="2147483670"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notesSlide" Target="../notesSlides/notesSlide2.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slideLayout" Target="../slideLayouts/slideLayout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4.xml"/><Relationship Id="rId5" Type="http://schemas.openxmlformats.org/officeDocument/2006/relationships/image" Target="../media/image25.jpe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38.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35.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4.bin"/><Relationship Id="rId14" Type="http://schemas.openxmlformats.org/officeDocument/2006/relationships/image" Target="../media/image39.wmf"/></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47.jpe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46.wmf"/><Relationship Id="rId5" Type="http://schemas.openxmlformats.org/officeDocument/2006/relationships/oleObject" Target="../embeddings/oleObject8.bin"/><Relationship Id="rId4" Type="http://schemas.openxmlformats.org/officeDocument/2006/relationships/image" Target="../media/image45.emf"/></Relationships>
</file>

<file path=ppt/slides/_rels/slide3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4.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hyperlink" Target="&#38405;&#35835;&#36164;&#26009;/&#21326;&#20026;java&#32534;&#31243;&#20891;&#35268;.docx" TargetMode="External"/><Relationship Id="rId1" Type="http://schemas.openxmlformats.org/officeDocument/2006/relationships/slideLayout" Target="../slideLayouts/slideLayout4.xml"/><Relationship Id="rId4" Type="http://schemas.openxmlformats.org/officeDocument/2006/relationships/image" Target="../media/image51.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2">
            <a:extLst>
              <a:ext uri="{FF2B5EF4-FFF2-40B4-BE49-F238E27FC236}">
                <a16:creationId xmlns:a16="http://schemas.microsoft.com/office/drawing/2014/main" id="{17872E5F-9D1B-4D5C-ACBC-2536D54B9699}"/>
              </a:ext>
            </a:extLst>
          </p:cNvPr>
          <p:cNvSpPr txBox="1"/>
          <p:nvPr/>
        </p:nvSpPr>
        <p:spPr>
          <a:xfrm>
            <a:off x="3221314" y="6309320"/>
            <a:ext cx="2016224" cy="461665"/>
          </a:xfrm>
          <a:prstGeom prst="rect">
            <a:avLst/>
          </a:prstGeom>
          <a:noFill/>
        </p:spPr>
        <p:txBody>
          <a:bodyPr wrap="square" rtlCol="0">
            <a:spAutoFit/>
          </a:bodyPr>
          <a:lstStyle/>
          <a:p>
            <a:r>
              <a:rPr lang="zh-CN" altLang="en-US" sz="2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主讲：薛萌</a:t>
            </a:r>
            <a:endParaRPr lang="zh-CN" altLang="en-US" sz="2400" dirty="0">
              <a:solidFill>
                <a:srgbClr val="002060"/>
              </a:solidFill>
              <a:effectLst>
                <a:outerShdw blurRad="38100" dist="38100" dir="2700000" algn="tl">
                  <a:srgbClr val="000000">
                    <a:alpha val="43137"/>
                  </a:srgbClr>
                </a:outerShdw>
              </a:effectLst>
              <a:highlight>
                <a:srgbClr val="FFFF00"/>
              </a:highlight>
              <a:latin typeface="微软雅黑" panose="020B0503020204020204" pitchFamily="34" charset="-122"/>
              <a:ea typeface="微软雅黑" panose="020B0503020204020204" pitchFamily="34" charset="-122"/>
            </a:endParaRPr>
          </a:p>
        </p:txBody>
      </p:sp>
      <p:sp>
        <p:nvSpPr>
          <p:cNvPr id="2" name="文本占位符 1">
            <a:extLst>
              <a:ext uri="{FF2B5EF4-FFF2-40B4-BE49-F238E27FC236}">
                <a16:creationId xmlns:a16="http://schemas.microsoft.com/office/drawing/2014/main" id="{D3749097-3469-4B9B-94C5-B32C27F0D9B9}"/>
              </a:ext>
            </a:extLst>
          </p:cNvPr>
          <p:cNvSpPr>
            <a:spLocks noGrp="1"/>
          </p:cNvSpPr>
          <p:nvPr>
            <p:ph type="body" sz="quarter" idx="10"/>
          </p:nvPr>
        </p:nvSpPr>
        <p:spPr/>
        <p:txBody>
          <a:bodyPr/>
          <a:lstStyle/>
          <a:p>
            <a:pPr algn="ctr"/>
            <a:r>
              <a:rPr lang="zh-CN" altLang="en-US" dirty="0"/>
              <a:t>工程概论</a:t>
            </a:r>
          </a:p>
        </p:txBody>
      </p:sp>
      <p:sp>
        <p:nvSpPr>
          <p:cNvPr id="4" name="文本占位符 3">
            <a:extLst>
              <a:ext uri="{FF2B5EF4-FFF2-40B4-BE49-F238E27FC236}">
                <a16:creationId xmlns:a16="http://schemas.microsoft.com/office/drawing/2014/main" id="{13DE88DD-0C2D-4432-B15F-8FD1032F98D7}"/>
              </a:ext>
            </a:extLst>
          </p:cNvPr>
          <p:cNvSpPr>
            <a:spLocks noGrp="1"/>
          </p:cNvSpPr>
          <p:nvPr>
            <p:ph type="body" sz="quarter" idx="11"/>
          </p:nvPr>
        </p:nvSpPr>
        <p:spPr>
          <a:xfrm>
            <a:off x="5677096" y="2968256"/>
            <a:ext cx="3659264" cy="431725"/>
          </a:xfrm>
        </p:spPr>
        <p:txBody>
          <a:bodyPr>
            <a:noAutofit/>
          </a:bodyPr>
          <a:lstStyle/>
          <a:p>
            <a:r>
              <a:rPr lang="en-US" altLang="zh-CN" sz="2000" dirty="0"/>
              <a:t>——</a:t>
            </a:r>
            <a:r>
              <a:rPr lang="zh-CN" altLang="en-US" sz="2000" dirty="0"/>
              <a:t>软件开发行业标准和规范</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s://timgsa.baidu.com/timg?image&amp;quality=80&amp;size=b9999_10000&amp;sec=1557911845114&amp;di=30f62769c0a372d9f8c9e716fe11750d&amp;imgtype=0&amp;src=http%3A%2F%2Ftc.sinaimg.cn%2Fmaxwidth.800%2Ftc.service.weibo.com%2Fimages_shejidaren_com%2F3485c84ce4923c86f53cd639fc242f13.jpg">
            <a:extLst>
              <a:ext uri="{FF2B5EF4-FFF2-40B4-BE49-F238E27FC236}">
                <a16:creationId xmlns:a16="http://schemas.microsoft.com/office/drawing/2014/main" id="{4BFFACDA-9D56-4195-89AB-0B61D1DE5F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40" b="24801"/>
          <a:stretch/>
        </p:blipFill>
        <p:spPr bwMode="auto">
          <a:xfrm>
            <a:off x="7650510" y="888732"/>
            <a:ext cx="4541490" cy="214883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ss3.bdstatic.com/70cFv8Sh_Q1YnxGkpoWK1HF6hhy/it/u=1707489817,793685912&amp;fm=26&amp;gp=0.jpg">
            <a:extLst>
              <a:ext uri="{FF2B5EF4-FFF2-40B4-BE49-F238E27FC236}">
                <a16:creationId xmlns:a16="http://schemas.microsoft.com/office/drawing/2014/main" id="{F67118C8-F883-4876-AE9D-633191650D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233" r="3746" b="17928"/>
          <a:stretch/>
        </p:blipFill>
        <p:spPr bwMode="auto">
          <a:xfrm>
            <a:off x="8873580" y="4005064"/>
            <a:ext cx="3308051" cy="174818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91E1A19F-74A1-41B1-91E1-FD094CDB4206}"/>
              </a:ext>
            </a:extLst>
          </p:cNvPr>
          <p:cNvSpPr>
            <a:spLocks noGrp="1"/>
          </p:cNvSpPr>
          <p:nvPr>
            <p:ph type="title"/>
          </p:nvPr>
        </p:nvSpPr>
        <p:spPr>
          <a:xfrm>
            <a:off x="304512" y="29059"/>
            <a:ext cx="10515224" cy="536139"/>
          </a:xfrm>
        </p:spPr>
        <p:txBody>
          <a:bodyPr>
            <a:normAutofit/>
          </a:bodyPr>
          <a:lstStyle/>
          <a:p>
            <a:r>
              <a:rPr lang="zh-CN" altLang="en-US" dirty="0"/>
              <a:t>国标文档规范</a:t>
            </a:r>
          </a:p>
        </p:txBody>
      </p:sp>
      <p:pic>
        <p:nvPicPr>
          <p:cNvPr id="4" name="Picture 3" descr="6666">
            <a:extLst>
              <a:ext uri="{FF2B5EF4-FFF2-40B4-BE49-F238E27FC236}">
                <a16:creationId xmlns:a16="http://schemas.microsoft.com/office/drawing/2014/main" id="{750FBE30-8E5C-4800-8A39-2E0145CE18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409" y="998190"/>
            <a:ext cx="6336703" cy="520341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D4E7FB9-066D-4812-84DB-6FB1ACA0446F}"/>
              </a:ext>
            </a:extLst>
          </p:cNvPr>
          <p:cNvSpPr>
            <a:spLocks noChangeArrowheads="1"/>
          </p:cNvSpPr>
          <p:nvPr/>
        </p:nvSpPr>
        <p:spPr bwMode="auto">
          <a:xfrm>
            <a:off x="834083" y="733987"/>
            <a:ext cx="1428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1400" b="1" dirty="0"/>
              <a:t>模块开发情况表</a:t>
            </a:r>
          </a:p>
        </p:txBody>
      </p:sp>
    </p:spTree>
    <p:extLst>
      <p:ext uri="{BB962C8B-B14F-4D97-AF65-F5344CB8AC3E}">
        <p14:creationId xmlns:p14="http://schemas.microsoft.com/office/powerpoint/2010/main" val="390503339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FD57A3-8C19-4A38-8D71-63ED7A92CE93}"/>
              </a:ext>
            </a:extLst>
          </p:cNvPr>
          <p:cNvSpPr>
            <a:spLocks noGrp="1"/>
          </p:cNvSpPr>
          <p:nvPr>
            <p:ph type="title"/>
          </p:nvPr>
        </p:nvSpPr>
        <p:spPr>
          <a:xfrm>
            <a:off x="304512" y="29059"/>
            <a:ext cx="10515224" cy="536139"/>
          </a:xfrm>
        </p:spPr>
        <p:txBody>
          <a:bodyPr>
            <a:normAutofit/>
          </a:bodyPr>
          <a:lstStyle/>
          <a:p>
            <a:r>
              <a:rPr lang="zh-CN" altLang="en-US" dirty="0"/>
              <a:t>国标文档规范</a:t>
            </a:r>
          </a:p>
        </p:txBody>
      </p:sp>
      <p:sp>
        <p:nvSpPr>
          <p:cNvPr id="4" name="Rectangle 3">
            <a:extLst>
              <a:ext uri="{FF2B5EF4-FFF2-40B4-BE49-F238E27FC236}">
                <a16:creationId xmlns:a16="http://schemas.microsoft.com/office/drawing/2014/main" id="{F08D546E-6C59-4F1E-9F59-A75B14105EF2}"/>
              </a:ext>
            </a:extLst>
          </p:cNvPr>
          <p:cNvSpPr>
            <a:spLocks noChangeArrowheads="1"/>
          </p:cNvSpPr>
          <p:nvPr/>
        </p:nvSpPr>
        <p:spPr bwMode="auto">
          <a:xfrm>
            <a:off x="104923" y="899795"/>
            <a:ext cx="1250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400" b="1">
                <a:latin typeface="宋体" panose="02010600030101010101" pitchFamily="2" charset="-122"/>
              </a:rPr>
              <a:t>11</a:t>
            </a:r>
            <a:r>
              <a:rPr lang="zh-CN" altLang="en-US" sz="1400" b="1">
                <a:latin typeface="宋体" panose="02010600030101010101" pitchFamily="2" charset="-122"/>
              </a:rPr>
              <a:t>、测试计划</a:t>
            </a:r>
            <a:endParaRPr lang="zh-CN" altLang="en-US" sz="1400">
              <a:latin typeface="Times New Roman" panose="02020603050405020304" pitchFamily="18" charset="0"/>
            </a:endParaRPr>
          </a:p>
        </p:txBody>
      </p:sp>
      <p:graphicFrame>
        <p:nvGraphicFramePr>
          <p:cNvPr id="5" name="Group 19">
            <a:extLst>
              <a:ext uri="{FF2B5EF4-FFF2-40B4-BE49-F238E27FC236}">
                <a16:creationId xmlns:a16="http://schemas.microsoft.com/office/drawing/2014/main" id="{CD4E6A76-6B74-4AF0-A32B-989BC1BB022C}"/>
              </a:ext>
            </a:extLst>
          </p:cNvPr>
          <p:cNvGraphicFramePr>
            <a:graphicFrameLocks noGrp="1"/>
          </p:cNvGraphicFramePr>
          <p:nvPr>
            <p:extLst>
              <p:ext uri="{D42A27DB-BD31-4B8C-83A1-F6EECF244321}">
                <p14:modId xmlns:p14="http://schemas.microsoft.com/office/powerpoint/2010/main" val="3441417068"/>
              </p:ext>
            </p:extLst>
          </p:nvPr>
        </p:nvGraphicFramePr>
        <p:xfrm>
          <a:off x="211286" y="1340768"/>
          <a:ext cx="5897562" cy="2225040"/>
        </p:xfrm>
        <a:graphic>
          <a:graphicData uri="http://schemas.openxmlformats.org/drawingml/2006/table">
            <a:tbl>
              <a:tblPr/>
              <a:tblGrid>
                <a:gridCol w="2947987">
                  <a:extLst>
                    <a:ext uri="{9D8B030D-6E8A-4147-A177-3AD203B41FA5}">
                      <a16:colId xmlns:a16="http://schemas.microsoft.com/office/drawing/2014/main" val="3517450685"/>
                    </a:ext>
                  </a:extLst>
                </a:gridCol>
                <a:gridCol w="2949575">
                  <a:extLst>
                    <a:ext uri="{9D8B030D-6E8A-4147-A177-3AD203B41FA5}">
                      <a16:colId xmlns:a16="http://schemas.microsoft.com/office/drawing/2014/main" val="966245534"/>
                    </a:ext>
                  </a:extLst>
                </a:gridCol>
              </a:tblGrid>
              <a:tr h="2001838">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引言</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编写目的</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背景</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参考资料</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计划</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软件说明</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测试内容</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标识符</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2.3.1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进度安排</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条件</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2.3.3</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测试资料</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2.3.4</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测试培训</a:t>
                      </a:r>
                      <a:endPar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indent="2286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228600" algn="l"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测度</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标识符</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1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测试设计说明</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 </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标识符</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3.1.1 </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控制</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3.1.2 </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输入</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 </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输出</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 </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标识符</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评价准则</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范围</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数据整理</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尺度</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77349132"/>
                  </a:ext>
                </a:extLst>
              </a:tr>
            </a:tbl>
          </a:graphicData>
        </a:graphic>
      </p:graphicFrame>
      <p:sp>
        <p:nvSpPr>
          <p:cNvPr id="6" name="Rectangle 20">
            <a:extLst>
              <a:ext uri="{FF2B5EF4-FFF2-40B4-BE49-F238E27FC236}">
                <a16:creationId xmlns:a16="http://schemas.microsoft.com/office/drawing/2014/main" id="{FCDFCB06-BAEA-41C9-8437-91D478246B82}"/>
              </a:ext>
            </a:extLst>
          </p:cNvPr>
          <p:cNvSpPr>
            <a:spLocks noChangeArrowheads="1"/>
          </p:cNvSpPr>
          <p:nvPr/>
        </p:nvSpPr>
        <p:spPr bwMode="auto">
          <a:xfrm>
            <a:off x="131911" y="3777932"/>
            <a:ext cx="1606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400" b="1">
                <a:latin typeface="宋体" panose="02010600030101010101" pitchFamily="2" charset="-122"/>
              </a:rPr>
              <a:t>12</a:t>
            </a:r>
            <a:r>
              <a:rPr lang="zh-CN" altLang="en-US" sz="1400" b="1">
                <a:latin typeface="宋体" panose="02010600030101010101" pitchFamily="2" charset="-122"/>
              </a:rPr>
              <a:t>、测试分析报告</a:t>
            </a:r>
            <a:endParaRPr lang="zh-CN" altLang="en-US" sz="1400">
              <a:latin typeface="Times New Roman" panose="02020603050405020304" pitchFamily="18" charset="0"/>
            </a:endParaRPr>
          </a:p>
        </p:txBody>
      </p:sp>
      <p:graphicFrame>
        <p:nvGraphicFramePr>
          <p:cNvPr id="7" name="Group 34">
            <a:extLst>
              <a:ext uri="{FF2B5EF4-FFF2-40B4-BE49-F238E27FC236}">
                <a16:creationId xmlns:a16="http://schemas.microsoft.com/office/drawing/2014/main" id="{7B1850E2-F2B4-4960-BBB6-BB7C2A915CF2}"/>
              </a:ext>
            </a:extLst>
          </p:cNvPr>
          <p:cNvGraphicFramePr>
            <a:graphicFrameLocks noGrp="1"/>
          </p:cNvGraphicFramePr>
          <p:nvPr>
            <p:extLst>
              <p:ext uri="{D42A27DB-BD31-4B8C-83A1-F6EECF244321}">
                <p14:modId xmlns:p14="http://schemas.microsoft.com/office/powerpoint/2010/main" val="4169724189"/>
              </p:ext>
            </p:extLst>
          </p:nvPr>
        </p:nvGraphicFramePr>
        <p:xfrm>
          <a:off x="211286" y="4152582"/>
          <a:ext cx="5897562" cy="1920240"/>
        </p:xfrm>
        <a:graphic>
          <a:graphicData uri="http://schemas.openxmlformats.org/drawingml/2006/table">
            <a:tbl>
              <a:tblPr/>
              <a:tblGrid>
                <a:gridCol w="2947987">
                  <a:extLst>
                    <a:ext uri="{9D8B030D-6E8A-4147-A177-3AD203B41FA5}">
                      <a16:colId xmlns:a16="http://schemas.microsoft.com/office/drawing/2014/main" val="1065207892"/>
                    </a:ext>
                  </a:extLst>
                </a:gridCol>
                <a:gridCol w="2949575">
                  <a:extLst>
                    <a:ext uri="{9D8B030D-6E8A-4147-A177-3AD203B41FA5}">
                      <a16:colId xmlns:a16="http://schemas.microsoft.com/office/drawing/2014/main" val="540948899"/>
                    </a:ext>
                  </a:extLst>
                </a:gridCol>
              </a:tblGrid>
              <a:tr h="1730375">
                <a:tc>
                  <a:txBody>
                    <a:bodyPr/>
                    <a:lstStyle>
                      <a:lvl1pPr indent="276225">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276225" algn="l" defTabSz="914400" rtl="0" eaLnBrk="1" fontAlgn="base" latinLnBrk="0" hangingPunct="1">
                        <a:lnSpc>
                          <a:spcPct val="100000"/>
                        </a:lnSpc>
                        <a:spcBef>
                          <a:spcPct val="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引言</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编写目的</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背景</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参考资料</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测试概要</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测试结果及发现</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标识符</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3.2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标识符</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软件功能的结论</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indent="2286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228600" algn="l"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标识符</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4.1.1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能力</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限制</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标识符</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分析摘要</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能力</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缺陷和限制</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建议</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评价</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测试资源消耗</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91406719"/>
                  </a:ext>
                </a:extLst>
              </a:tr>
            </a:tbl>
          </a:graphicData>
        </a:graphic>
      </p:graphicFrame>
      <p:sp>
        <p:nvSpPr>
          <p:cNvPr id="8" name="Rectangle 3">
            <a:extLst>
              <a:ext uri="{FF2B5EF4-FFF2-40B4-BE49-F238E27FC236}">
                <a16:creationId xmlns:a16="http://schemas.microsoft.com/office/drawing/2014/main" id="{27A48CB0-D133-4ADD-A497-7FADBF61DC4F}"/>
              </a:ext>
            </a:extLst>
          </p:cNvPr>
          <p:cNvSpPr>
            <a:spLocks noChangeArrowheads="1"/>
          </p:cNvSpPr>
          <p:nvPr/>
        </p:nvSpPr>
        <p:spPr bwMode="auto">
          <a:xfrm>
            <a:off x="6238999" y="933133"/>
            <a:ext cx="1606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400" b="1">
                <a:latin typeface="宋体" panose="02010600030101010101" pitchFamily="2" charset="-122"/>
              </a:rPr>
              <a:t>13</a:t>
            </a:r>
            <a:r>
              <a:rPr lang="zh-CN" altLang="en-US" sz="1400" b="1">
                <a:latin typeface="宋体" panose="02010600030101010101" pitchFamily="2" charset="-122"/>
              </a:rPr>
              <a:t>、开发进度月报</a:t>
            </a:r>
            <a:endParaRPr lang="zh-CN" altLang="en-US" sz="1400">
              <a:latin typeface="Times New Roman" panose="02020603050405020304" pitchFamily="18" charset="0"/>
            </a:endParaRPr>
          </a:p>
        </p:txBody>
      </p:sp>
      <p:graphicFrame>
        <p:nvGraphicFramePr>
          <p:cNvPr id="9" name="Group 17">
            <a:extLst>
              <a:ext uri="{FF2B5EF4-FFF2-40B4-BE49-F238E27FC236}">
                <a16:creationId xmlns:a16="http://schemas.microsoft.com/office/drawing/2014/main" id="{F9B37792-BC45-433E-BF15-A0CBFFACEF2D}"/>
              </a:ext>
            </a:extLst>
          </p:cNvPr>
          <p:cNvGraphicFramePr>
            <a:graphicFrameLocks noGrp="1"/>
          </p:cNvGraphicFramePr>
          <p:nvPr>
            <p:extLst>
              <p:ext uri="{D42A27DB-BD31-4B8C-83A1-F6EECF244321}">
                <p14:modId xmlns:p14="http://schemas.microsoft.com/office/powerpoint/2010/main" val="115575826"/>
              </p:ext>
            </p:extLst>
          </p:nvPr>
        </p:nvGraphicFramePr>
        <p:xfrm>
          <a:off x="6312025" y="1340768"/>
          <a:ext cx="5708567" cy="1463040"/>
        </p:xfrm>
        <a:graphic>
          <a:graphicData uri="http://schemas.openxmlformats.org/drawingml/2006/table">
            <a:tbl>
              <a:tblPr/>
              <a:tblGrid>
                <a:gridCol w="2858885">
                  <a:extLst>
                    <a:ext uri="{9D8B030D-6E8A-4147-A177-3AD203B41FA5}">
                      <a16:colId xmlns:a16="http://schemas.microsoft.com/office/drawing/2014/main" val="1026609905"/>
                    </a:ext>
                  </a:extLst>
                </a:gridCol>
                <a:gridCol w="2849682">
                  <a:extLst>
                    <a:ext uri="{9D8B030D-6E8A-4147-A177-3AD203B41FA5}">
                      <a16:colId xmlns:a16="http://schemas.microsoft.com/office/drawing/2014/main" val="2611972842"/>
                    </a:ext>
                  </a:extLst>
                </a:gridCol>
              </a:tblGrid>
              <a:tr h="13208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标题</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工程进度与状态</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进度</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状态</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资源耗用与状态</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资源耗用</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工时</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机时</a:t>
                      </a:r>
                      <a:endPar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状态</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经费支出与状态</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经费支出</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支出性费用</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设备购置费</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状态</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下个月的工作计划</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建议</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91017799"/>
                  </a:ext>
                </a:extLst>
              </a:tr>
            </a:tbl>
          </a:graphicData>
        </a:graphic>
      </p:graphicFrame>
      <p:sp>
        <p:nvSpPr>
          <p:cNvPr id="10" name="Rectangle 18">
            <a:extLst>
              <a:ext uri="{FF2B5EF4-FFF2-40B4-BE49-F238E27FC236}">
                <a16:creationId xmlns:a16="http://schemas.microsoft.com/office/drawing/2014/main" id="{493A6D49-136E-4AF7-AD49-B2D4E005BC6F}"/>
              </a:ext>
            </a:extLst>
          </p:cNvPr>
          <p:cNvSpPr>
            <a:spLocks noChangeArrowheads="1"/>
          </p:cNvSpPr>
          <p:nvPr/>
        </p:nvSpPr>
        <p:spPr bwMode="auto">
          <a:xfrm>
            <a:off x="6238999" y="3147695"/>
            <a:ext cx="1962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400" b="1">
                <a:latin typeface="宋体" panose="02010600030101010101" pitchFamily="2" charset="-122"/>
              </a:rPr>
              <a:t>14</a:t>
            </a:r>
            <a:r>
              <a:rPr lang="zh-CN" altLang="en-US" sz="1400" b="1">
                <a:latin typeface="宋体" panose="02010600030101010101" pitchFamily="2" charset="-122"/>
              </a:rPr>
              <a:t>、项目开发总结报告</a:t>
            </a:r>
            <a:endParaRPr lang="zh-CN" altLang="en-US" sz="1400">
              <a:latin typeface="Times New Roman" panose="02020603050405020304" pitchFamily="18" charset="0"/>
            </a:endParaRPr>
          </a:p>
        </p:txBody>
      </p:sp>
      <p:graphicFrame>
        <p:nvGraphicFramePr>
          <p:cNvPr id="11" name="Group 33">
            <a:extLst>
              <a:ext uri="{FF2B5EF4-FFF2-40B4-BE49-F238E27FC236}">
                <a16:creationId xmlns:a16="http://schemas.microsoft.com/office/drawing/2014/main" id="{CD49DA6C-667E-43D9-8DD3-204EEEB5A55D}"/>
              </a:ext>
            </a:extLst>
          </p:cNvPr>
          <p:cNvGraphicFramePr>
            <a:graphicFrameLocks noGrp="1"/>
          </p:cNvGraphicFramePr>
          <p:nvPr>
            <p:extLst>
              <p:ext uri="{D42A27DB-BD31-4B8C-83A1-F6EECF244321}">
                <p14:modId xmlns:p14="http://schemas.microsoft.com/office/powerpoint/2010/main" val="2960356713"/>
              </p:ext>
            </p:extLst>
          </p:nvPr>
        </p:nvGraphicFramePr>
        <p:xfrm>
          <a:off x="6312024" y="3581083"/>
          <a:ext cx="5668690" cy="1615440"/>
        </p:xfrm>
        <a:graphic>
          <a:graphicData uri="http://schemas.openxmlformats.org/drawingml/2006/table">
            <a:tbl>
              <a:tblPr/>
              <a:tblGrid>
                <a:gridCol w="2846615">
                  <a:extLst>
                    <a:ext uri="{9D8B030D-6E8A-4147-A177-3AD203B41FA5}">
                      <a16:colId xmlns:a16="http://schemas.microsoft.com/office/drawing/2014/main" val="1321194930"/>
                    </a:ext>
                  </a:extLst>
                </a:gridCol>
                <a:gridCol w="2822075">
                  <a:extLst>
                    <a:ext uri="{9D8B030D-6E8A-4147-A177-3AD203B41FA5}">
                      <a16:colId xmlns:a16="http://schemas.microsoft.com/office/drawing/2014/main" val="1144875483"/>
                    </a:ext>
                  </a:extLst>
                </a:gridCol>
              </a:tblGrid>
              <a:tr h="36195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引言</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编写目的</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背景</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参考资料</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实际开发结果</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产品</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主要功能和性能</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基本流程</a:t>
                      </a:r>
                      <a:endPar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进度</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费用</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开发工作评价</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对生产效率的评价</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对产品质量的评价</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对技术方法的评价</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出错原因的分析</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经验与教训</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64828824"/>
                  </a:ext>
                </a:extLst>
              </a:tr>
            </a:tbl>
          </a:graphicData>
        </a:graphic>
      </p:graphicFrame>
    </p:spTree>
    <p:extLst>
      <p:ext uri="{BB962C8B-B14F-4D97-AF65-F5344CB8AC3E}">
        <p14:creationId xmlns:p14="http://schemas.microsoft.com/office/powerpoint/2010/main" val="403602468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1199456" y="3449782"/>
            <a:ext cx="501107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defTabSz="1029970"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1029970"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1029970"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1029970"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lang="en-US" altLang="zh-CN" sz="40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02 </a:t>
            </a:r>
            <a:r>
              <a:rPr lang="zh-CN" altLang="en-US" sz="40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软件开发过程标准</a:t>
            </a:r>
            <a:endParaRPr lang="en-US" altLang="zh-CN" sz="40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a:p>
            <a:pPr algn="ctr"/>
            <a:r>
              <a:rPr lang="zh-CN" altLang="en-US" sz="40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企业规范</a:t>
            </a:r>
          </a:p>
        </p:txBody>
      </p:sp>
    </p:spTree>
    <p:extLst>
      <p:ext uri="{BB962C8B-B14F-4D97-AF65-F5344CB8AC3E}">
        <p14:creationId xmlns:p14="http://schemas.microsoft.com/office/powerpoint/2010/main" val="42907755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961494-AB1E-4421-BFFA-047F468893F6}"/>
              </a:ext>
            </a:extLst>
          </p:cNvPr>
          <p:cNvSpPr>
            <a:spLocks noGrp="1"/>
          </p:cNvSpPr>
          <p:nvPr>
            <p:ph type="title"/>
          </p:nvPr>
        </p:nvSpPr>
        <p:spPr>
          <a:xfrm>
            <a:off x="304512" y="29059"/>
            <a:ext cx="10515224" cy="536139"/>
          </a:xfrm>
        </p:spPr>
        <p:txBody>
          <a:bodyPr>
            <a:normAutofit/>
          </a:bodyPr>
          <a:lstStyle/>
          <a:p>
            <a:r>
              <a:rPr lang="zh-CN" altLang="en-US" dirty="0"/>
              <a:t>企业规范</a:t>
            </a:r>
          </a:p>
        </p:txBody>
      </p:sp>
      <p:sp>
        <p:nvSpPr>
          <p:cNvPr id="3" name="剪去单角的矩形 19">
            <a:extLst>
              <a:ext uri="{FF2B5EF4-FFF2-40B4-BE49-F238E27FC236}">
                <a16:creationId xmlns:a16="http://schemas.microsoft.com/office/drawing/2014/main" id="{F02F2A06-F391-4939-90B1-74816C57ECD0}"/>
              </a:ext>
            </a:extLst>
          </p:cNvPr>
          <p:cNvSpPr/>
          <p:nvPr/>
        </p:nvSpPr>
        <p:spPr>
          <a:xfrm>
            <a:off x="1" y="973511"/>
            <a:ext cx="6069334" cy="490770"/>
          </a:xfrm>
          <a:prstGeom prst="snip1Rect">
            <a:avLst>
              <a:gd name="adj" fmla="val 50000"/>
            </a:avLst>
          </a:prstGeom>
          <a:solidFill>
            <a:srgbClr val="C00000"/>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45718" tIns="0" rIns="45718" bIns="0" numCol="1" spcCol="38100" rtlCol="0" anchor="t">
            <a:noAutofit/>
          </a:bodyPr>
          <a:lstStyle/>
          <a:p>
            <a:pPr algn="ctr" fontAlgn="auto">
              <a:spcBef>
                <a:spcPts val="0"/>
              </a:spcBef>
              <a:spcAft>
                <a:spcPts val="0"/>
              </a:spcAft>
            </a:pPr>
            <a:r>
              <a:rPr lang="zh-CN" altLang="en-US" sz="2000" b="1" dirty="0">
                <a:solidFill>
                  <a:schemeClr val="bg1"/>
                </a:solidFill>
                <a:latin typeface="微软雅黑" panose="020B0503020204020204" pitchFamily="34" charset="-122"/>
                <a:ea typeface="微软雅黑" panose="020B0503020204020204" pitchFamily="34" charset="-122"/>
                <a:sym typeface="Calibri" panose="020F0502020204030204"/>
              </a:rPr>
              <a:t>企业中更为细致全面的规范</a:t>
            </a:r>
          </a:p>
        </p:txBody>
      </p:sp>
      <p:sp>
        <p:nvSpPr>
          <p:cNvPr id="4" name="剪去对角的矩形 4">
            <a:extLst>
              <a:ext uri="{FF2B5EF4-FFF2-40B4-BE49-F238E27FC236}">
                <a16:creationId xmlns:a16="http://schemas.microsoft.com/office/drawing/2014/main" id="{8F5150CF-4AB1-451A-AEC1-84EDE86194D0}"/>
              </a:ext>
            </a:extLst>
          </p:cNvPr>
          <p:cNvSpPr/>
          <p:nvPr/>
        </p:nvSpPr>
        <p:spPr>
          <a:xfrm>
            <a:off x="0" y="1464283"/>
            <a:ext cx="8991601" cy="1597699"/>
          </a:xfrm>
          <a:prstGeom prst="snip2DiagRect">
            <a:avLst>
              <a:gd name="adj1" fmla="val 0"/>
              <a:gd name="adj2" fmla="val 13965"/>
            </a:avLst>
          </a:prstGeom>
          <a:solidFill>
            <a:srgbClr val="FFEBEB"/>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285750" indent="-285750">
              <a:lnSpc>
                <a:spcPts val="2500"/>
              </a:lnSpc>
              <a:spcAft>
                <a:spcPts val="600"/>
              </a:spcAft>
              <a:buFont typeface="Arial" panose="020B0604020202020204" pitchFamily="34" charset="0"/>
              <a:buChar char="•"/>
            </a:pPr>
            <a:endParaRPr lang="en-US" altLang="zh-CN" sz="1600" dirty="0">
              <a:latin typeface="微软雅黑"/>
              <a:ea typeface="微软雅黑"/>
              <a:cs typeface="微软雅黑"/>
            </a:endParaRPr>
          </a:p>
          <a:p>
            <a:pPr marL="285750" indent="-285750">
              <a:lnSpc>
                <a:spcPts val="2500"/>
              </a:lnSpc>
              <a:spcAft>
                <a:spcPts val="600"/>
              </a:spcAft>
              <a:buFont typeface="Arial" panose="020B0604020202020204" pitchFamily="34" charset="0"/>
              <a:buChar char="•"/>
            </a:pPr>
            <a:r>
              <a:rPr lang="zh-CN" altLang="en-US" sz="1600" dirty="0">
                <a:latin typeface="微软雅黑"/>
                <a:ea typeface="微软雅黑"/>
                <a:cs typeface="微软雅黑"/>
              </a:rPr>
              <a:t>严格遵守国家相关规范标准</a:t>
            </a:r>
            <a:endParaRPr lang="en-US" altLang="zh-CN" sz="1600" dirty="0">
              <a:latin typeface="微软雅黑"/>
              <a:ea typeface="微软雅黑"/>
              <a:cs typeface="微软雅黑"/>
            </a:endParaRPr>
          </a:p>
          <a:p>
            <a:pPr marL="285750" indent="-285750">
              <a:lnSpc>
                <a:spcPts val="2500"/>
              </a:lnSpc>
              <a:spcAft>
                <a:spcPts val="600"/>
              </a:spcAft>
              <a:buFont typeface="Arial" panose="020B0604020202020204" pitchFamily="34" charset="0"/>
              <a:buChar char="•"/>
            </a:pPr>
            <a:r>
              <a:rPr lang="zh-CN" altLang="en-US" sz="1600" dirty="0">
                <a:latin typeface="微软雅黑"/>
                <a:ea typeface="微软雅黑"/>
                <a:cs typeface="微软雅黑"/>
              </a:rPr>
              <a:t>企业还要考虑客户、环境等诸多因素</a:t>
            </a:r>
            <a:endParaRPr lang="en-US" altLang="zh-CN" sz="1600" dirty="0">
              <a:latin typeface="微软雅黑"/>
              <a:ea typeface="微软雅黑"/>
              <a:cs typeface="微软雅黑"/>
            </a:endParaRPr>
          </a:p>
          <a:p>
            <a:pPr marL="285750" indent="-285750">
              <a:lnSpc>
                <a:spcPts val="2500"/>
              </a:lnSpc>
              <a:spcAft>
                <a:spcPts val="600"/>
              </a:spcAft>
              <a:buFont typeface="Arial" panose="020B0604020202020204" pitchFamily="34" charset="0"/>
              <a:buChar char="•"/>
            </a:pPr>
            <a:r>
              <a:rPr lang="zh-CN" altLang="en-US" sz="1600" dirty="0">
                <a:latin typeface="微软雅黑"/>
                <a:ea typeface="微软雅黑"/>
                <a:cs typeface="微软雅黑"/>
              </a:rPr>
              <a:t>企业内部会根据自身特点和工作模式会制定更为细致的规范和标准。</a:t>
            </a:r>
            <a:endParaRPr lang="en-US" altLang="zh-CN" sz="1600" dirty="0">
              <a:latin typeface="微软雅黑"/>
              <a:ea typeface="微软雅黑"/>
              <a:cs typeface="微软雅黑"/>
            </a:endParaRPr>
          </a:p>
          <a:p>
            <a:pPr>
              <a:lnSpc>
                <a:spcPts val="2500"/>
              </a:lnSpc>
              <a:spcAft>
                <a:spcPts val="600"/>
              </a:spcAft>
            </a:pPr>
            <a:endParaRPr lang="en-US" altLang="zh-CN" sz="1600" dirty="0">
              <a:latin typeface="微软雅黑"/>
              <a:ea typeface="微软雅黑"/>
              <a:cs typeface="微软雅黑"/>
            </a:endParaRPr>
          </a:p>
        </p:txBody>
      </p:sp>
      <p:sp>
        <p:nvSpPr>
          <p:cNvPr id="5" name="剪去单角的矩形 19">
            <a:extLst>
              <a:ext uri="{FF2B5EF4-FFF2-40B4-BE49-F238E27FC236}">
                <a16:creationId xmlns:a16="http://schemas.microsoft.com/office/drawing/2014/main" id="{9A12894F-45C5-4093-8376-A3FBF1F7682E}"/>
              </a:ext>
            </a:extLst>
          </p:cNvPr>
          <p:cNvSpPr/>
          <p:nvPr/>
        </p:nvSpPr>
        <p:spPr>
          <a:xfrm>
            <a:off x="3946388" y="3310431"/>
            <a:ext cx="5605996" cy="490770"/>
          </a:xfrm>
          <a:prstGeom prst="snip1Rect">
            <a:avLst>
              <a:gd name="adj" fmla="val 50000"/>
            </a:avLst>
          </a:prstGeom>
          <a:ln>
            <a:noFill/>
          </a:ln>
        </p:spPr>
        <p:style>
          <a:lnRef idx="3">
            <a:schemeClr val="lt1"/>
          </a:lnRef>
          <a:fillRef idx="1">
            <a:schemeClr val="accent2"/>
          </a:fillRef>
          <a:effectRef idx="1">
            <a:schemeClr val="accent2"/>
          </a:effectRef>
          <a:fontRef idx="minor">
            <a:schemeClr val="lt1"/>
          </a:fontRef>
        </p:style>
        <p:txBody>
          <a:bodyPr rot="0" spcFirstLastPara="1" vertOverflow="overflow" horzOverflow="overflow" vert="horz" wrap="square" lIns="45718" tIns="0" rIns="45718" bIns="0" numCol="1" spcCol="38100" rtlCol="0" anchor="t">
            <a:noAutofit/>
          </a:bodyPr>
          <a:lstStyle/>
          <a:p>
            <a:pPr algn="ctr" fontAlgn="auto">
              <a:spcBef>
                <a:spcPts val="0"/>
              </a:spcBef>
              <a:spcAft>
                <a:spcPts val="0"/>
              </a:spcAft>
            </a:pPr>
            <a:r>
              <a:rPr lang="zh-CN" altLang="en-US" sz="2000" b="1" dirty="0">
                <a:solidFill>
                  <a:schemeClr val="bg1"/>
                </a:solidFill>
                <a:latin typeface="微软雅黑" panose="020B0503020204020204" pitchFamily="34" charset="-122"/>
                <a:ea typeface="微软雅黑" panose="020B0503020204020204" pitchFamily="34" charset="-122"/>
              </a:rPr>
              <a:t>软件企业相关规范</a:t>
            </a:r>
            <a:endParaRPr lang="zh-CN" altLang="en-US" sz="2000" b="1" dirty="0">
              <a:solidFill>
                <a:schemeClr val="bg1"/>
              </a:solidFill>
              <a:latin typeface="微软雅黑" panose="020B0503020204020204" pitchFamily="34" charset="-122"/>
              <a:ea typeface="微软雅黑" panose="020B0503020204020204" pitchFamily="34" charset="-122"/>
              <a:sym typeface="Calibri" panose="020F0502020204030204"/>
            </a:endParaRPr>
          </a:p>
        </p:txBody>
      </p:sp>
      <p:sp>
        <p:nvSpPr>
          <p:cNvPr id="6" name="剪去对角的矩形 4">
            <a:extLst>
              <a:ext uri="{FF2B5EF4-FFF2-40B4-BE49-F238E27FC236}">
                <a16:creationId xmlns:a16="http://schemas.microsoft.com/office/drawing/2014/main" id="{7D18D6EA-FC4B-4F05-9A5E-6AD99D321C11}"/>
              </a:ext>
            </a:extLst>
          </p:cNvPr>
          <p:cNvSpPr/>
          <p:nvPr/>
        </p:nvSpPr>
        <p:spPr>
          <a:xfrm flipH="1">
            <a:off x="3946388" y="3801202"/>
            <a:ext cx="2634234" cy="1597699"/>
          </a:xfrm>
          <a:prstGeom prst="snip2DiagRect">
            <a:avLst>
              <a:gd name="adj1" fmla="val 13627"/>
              <a:gd name="adj2" fmla="val 0"/>
            </a:avLst>
          </a:prstGeom>
          <a:solidFill>
            <a:schemeClr val="accent5">
              <a:lumMod val="20000"/>
              <a:lumOff val="80000"/>
            </a:schemeClr>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285750" indent="-285750">
              <a:lnSpc>
                <a:spcPts val="2500"/>
              </a:lnSpc>
              <a:spcAft>
                <a:spcPts val="600"/>
              </a:spcAft>
              <a:buFont typeface="Arial" panose="020B0604020202020204" pitchFamily="34" charset="0"/>
              <a:buChar char="•"/>
            </a:pPr>
            <a:r>
              <a:rPr lang="zh-CN" altLang="en-US" sz="1600" dirty="0">
                <a:latin typeface="微软雅黑"/>
                <a:ea typeface="微软雅黑"/>
                <a:cs typeface="微软雅黑"/>
              </a:rPr>
              <a:t>项目工程活动规范</a:t>
            </a:r>
            <a:endParaRPr lang="en-US" altLang="zh-CN" sz="1600" dirty="0">
              <a:latin typeface="微软雅黑"/>
              <a:ea typeface="微软雅黑"/>
              <a:cs typeface="微软雅黑"/>
            </a:endParaRPr>
          </a:p>
          <a:p>
            <a:pPr marL="285750" indent="-285750">
              <a:lnSpc>
                <a:spcPts val="2500"/>
              </a:lnSpc>
              <a:spcAft>
                <a:spcPts val="600"/>
              </a:spcAft>
              <a:buFont typeface="Arial" panose="020B0604020202020204" pitchFamily="34" charset="0"/>
              <a:buChar char="•"/>
            </a:pPr>
            <a:r>
              <a:rPr lang="zh-CN" altLang="en-US" sz="1600" dirty="0">
                <a:latin typeface="微软雅黑"/>
                <a:ea typeface="微软雅黑"/>
                <a:cs typeface="微软雅黑"/>
              </a:rPr>
              <a:t>网络安全规范</a:t>
            </a:r>
            <a:endParaRPr lang="en-US" altLang="zh-CN" sz="1600" dirty="0">
              <a:latin typeface="微软雅黑"/>
              <a:ea typeface="微软雅黑"/>
              <a:cs typeface="微软雅黑"/>
            </a:endParaRPr>
          </a:p>
          <a:p>
            <a:pPr marL="285750" indent="-285750">
              <a:lnSpc>
                <a:spcPts val="2500"/>
              </a:lnSpc>
              <a:spcAft>
                <a:spcPts val="600"/>
              </a:spcAft>
              <a:buFont typeface="Arial" panose="020B0604020202020204" pitchFamily="34" charset="0"/>
              <a:buChar char="•"/>
            </a:pPr>
            <a:r>
              <a:rPr lang="zh-CN" altLang="en-US" sz="1600" dirty="0">
                <a:latin typeface="微软雅黑"/>
                <a:ea typeface="微软雅黑"/>
                <a:cs typeface="微软雅黑"/>
              </a:rPr>
              <a:t>质量规范</a:t>
            </a:r>
            <a:endParaRPr lang="en-US" altLang="zh-CN" sz="1600" dirty="0">
              <a:latin typeface="微软雅黑"/>
              <a:ea typeface="微软雅黑"/>
              <a:cs typeface="微软雅黑"/>
            </a:endParaRPr>
          </a:p>
        </p:txBody>
      </p:sp>
      <p:sp>
        <p:nvSpPr>
          <p:cNvPr id="7" name="剪去对角的矩形 4">
            <a:extLst>
              <a:ext uri="{FF2B5EF4-FFF2-40B4-BE49-F238E27FC236}">
                <a16:creationId xmlns:a16="http://schemas.microsoft.com/office/drawing/2014/main" id="{BDD6FC38-3535-4BFC-9F3E-2F7524BA41EE}"/>
              </a:ext>
            </a:extLst>
          </p:cNvPr>
          <p:cNvSpPr/>
          <p:nvPr/>
        </p:nvSpPr>
        <p:spPr>
          <a:xfrm flipH="1">
            <a:off x="6593613" y="3807326"/>
            <a:ext cx="2634234" cy="1597699"/>
          </a:xfrm>
          <a:prstGeom prst="snip2DiagRect">
            <a:avLst>
              <a:gd name="adj1" fmla="val 0"/>
              <a:gd name="adj2" fmla="val 14172"/>
            </a:avLst>
          </a:prstGeom>
          <a:solidFill>
            <a:schemeClr val="tx2">
              <a:lumMod val="20000"/>
              <a:lumOff val="80000"/>
            </a:schemeClr>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285750" indent="-285750">
              <a:lnSpc>
                <a:spcPts val="2500"/>
              </a:lnSpc>
              <a:spcAft>
                <a:spcPts val="600"/>
              </a:spcAft>
              <a:buFont typeface="Arial" panose="020B0604020202020204" pitchFamily="34" charset="0"/>
              <a:buChar char="•"/>
            </a:pPr>
            <a:r>
              <a:rPr lang="zh-CN" altLang="en-US" sz="1600" dirty="0">
                <a:latin typeface="微软雅黑"/>
                <a:ea typeface="微软雅黑"/>
                <a:cs typeface="微软雅黑"/>
              </a:rPr>
              <a:t>文档评审规范</a:t>
            </a:r>
            <a:endParaRPr lang="en-US" altLang="zh-CN" sz="1600" dirty="0">
              <a:latin typeface="微软雅黑"/>
              <a:ea typeface="微软雅黑"/>
              <a:cs typeface="微软雅黑"/>
            </a:endParaRPr>
          </a:p>
          <a:p>
            <a:pPr marL="285750" indent="-285750">
              <a:lnSpc>
                <a:spcPts val="2500"/>
              </a:lnSpc>
              <a:spcAft>
                <a:spcPts val="600"/>
              </a:spcAft>
              <a:buFont typeface="Arial" panose="020B0604020202020204" pitchFamily="34" charset="0"/>
              <a:buChar char="•"/>
            </a:pPr>
            <a:r>
              <a:rPr lang="zh-CN" altLang="en-US" sz="1600" dirty="0">
                <a:latin typeface="微软雅黑"/>
                <a:ea typeface="微软雅黑"/>
                <a:cs typeface="微软雅黑"/>
              </a:rPr>
              <a:t>代码编写规范</a:t>
            </a:r>
            <a:endParaRPr lang="en-US" altLang="zh-CN" sz="1600" dirty="0">
              <a:latin typeface="微软雅黑"/>
              <a:ea typeface="微软雅黑"/>
              <a:cs typeface="微软雅黑"/>
            </a:endParaRPr>
          </a:p>
          <a:p>
            <a:pPr marL="285750" indent="-285750">
              <a:lnSpc>
                <a:spcPts val="2500"/>
              </a:lnSpc>
              <a:spcAft>
                <a:spcPts val="600"/>
              </a:spcAft>
              <a:buFont typeface="Arial" panose="020B0604020202020204" pitchFamily="34" charset="0"/>
              <a:buChar char="•"/>
            </a:pPr>
            <a:r>
              <a:rPr lang="zh-CN" altLang="en-US" sz="1600" dirty="0">
                <a:latin typeface="微软雅黑"/>
                <a:ea typeface="微软雅黑"/>
                <a:cs typeface="微软雅黑"/>
              </a:rPr>
              <a:t>会议规范</a:t>
            </a:r>
            <a:endParaRPr lang="en-US" altLang="zh-CN" sz="1600" dirty="0">
              <a:latin typeface="微软雅黑"/>
              <a:ea typeface="微软雅黑"/>
              <a:cs typeface="微软雅黑"/>
            </a:endParaRPr>
          </a:p>
        </p:txBody>
      </p:sp>
      <p:sp>
        <p:nvSpPr>
          <p:cNvPr id="8" name="剪去对角的矩形 4">
            <a:extLst>
              <a:ext uri="{FF2B5EF4-FFF2-40B4-BE49-F238E27FC236}">
                <a16:creationId xmlns:a16="http://schemas.microsoft.com/office/drawing/2014/main" id="{55E8B76A-AFE5-493E-86B4-FE117F80DC0B}"/>
              </a:ext>
            </a:extLst>
          </p:cNvPr>
          <p:cNvSpPr/>
          <p:nvPr/>
        </p:nvSpPr>
        <p:spPr>
          <a:xfrm flipH="1">
            <a:off x="9255960" y="3802037"/>
            <a:ext cx="2634234" cy="1597699"/>
          </a:xfrm>
          <a:prstGeom prst="snip2DiagRect">
            <a:avLst>
              <a:gd name="adj1" fmla="val 13627"/>
              <a:gd name="adj2" fmla="val 0"/>
            </a:avLst>
          </a:prstGeom>
          <a:solidFill>
            <a:srgbClr val="FFEBEB"/>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285750" indent="-285750">
              <a:lnSpc>
                <a:spcPts val="2500"/>
              </a:lnSpc>
              <a:spcAft>
                <a:spcPts val="600"/>
              </a:spcAft>
              <a:buFont typeface="Arial" panose="020B0604020202020204" pitchFamily="34" charset="0"/>
              <a:buChar char="•"/>
            </a:pPr>
            <a:r>
              <a:rPr lang="zh-CN" altLang="en-US" sz="1600" dirty="0">
                <a:latin typeface="微软雅黑"/>
                <a:ea typeface="微软雅黑"/>
                <a:cs typeface="微软雅黑"/>
              </a:rPr>
              <a:t>信息安全规范</a:t>
            </a:r>
            <a:endParaRPr lang="en-US" altLang="zh-CN" sz="1600" dirty="0">
              <a:latin typeface="微软雅黑"/>
              <a:ea typeface="微软雅黑"/>
              <a:cs typeface="微软雅黑"/>
            </a:endParaRPr>
          </a:p>
          <a:p>
            <a:pPr marL="285750" indent="-285750">
              <a:lnSpc>
                <a:spcPts val="2500"/>
              </a:lnSpc>
              <a:spcAft>
                <a:spcPts val="600"/>
              </a:spcAft>
              <a:buFont typeface="Arial" panose="020B0604020202020204" pitchFamily="34" charset="0"/>
              <a:buChar char="•"/>
            </a:pPr>
            <a:r>
              <a:rPr lang="zh-CN" altLang="en-US" sz="1600" dirty="0">
                <a:latin typeface="微软雅黑"/>
                <a:ea typeface="微软雅黑"/>
                <a:cs typeface="微软雅黑"/>
              </a:rPr>
              <a:t>商务流程规范</a:t>
            </a:r>
            <a:endParaRPr lang="en-US" altLang="zh-CN" sz="1600" dirty="0">
              <a:latin typeface="微软雅黑"/>
              <a:ea typeface="微软雅黑"/>
              <a:cs typeface="微软雅黑"/>
            </a:endParaRPr>
          </a:p>
          <a:p>
            <a:pPr marL="285750" indent="-285750">
              <a:lnSpc>
                <a:spcPts val="2500"/>
              </a:lnSpc>
              <a:spcAft>
                <a:spcPts val="600"/>
              </a:spcAft>
              <a:buFont typeface="Arial" panose="020B0604020202020204" pitchFamily="34" charset="0"/>
              <a:buChar char="•"/>
            </a:pPr>
            <a:r>
              <a:rPr lang="en-US" altLang="zh-CN" sz="1600" dirty="0">
                <a:latin typeface="微软雅黑"/>
                <a:ea typeface="微软雅黑"/>
                <a:cs typeface="微软雅黑"/>
              </a:rPr>
              <a:t>… …</a:t>
            </a:r>
          </a:p>
        </p:txBody>
      </p:sp>
      <p:sp>
        <p:nvSpPr>
          <p:cNvPr id="11" name="思想气泡: 云 10">
            <a:extLst>
              <a:ext uri="{FF2B5EF4-FFF2-40B4-BE49-F238E27FC236}">
                <a16:creationId xmlns:a16="http://schemas.microsoft.com/office/drawing/2014/main" id="{A5A669A8-E4BC-4A44-A272-7306C15D59BE}"/>
              </a:ext>
            </a:extLst>
          </p:cNvPr>
          <p:cNvSpPr/>
          <p:nvPr/>
        </p:nvSpPr>
        <p:spPr>
          <a:xfrm>
            <a:off x="-44325" y="3303096"/>
            <a:ext cx="3672408" cy="2376264"/>
          </a:xfrm>
          <a:prstGeom prst="cloudCallout">
            <a:avLst>
              <a:gd name="adj1" fmla="val 54813"/>
              <a:gd name="adj2" fmla="val 32450"/>
            </a:avLst>
          </a:prstGeom>
          <a:ln>
            <a:solidFill>
              <a:schemeClr val="tx2">
                <a:lumMod val="75000"/>
              </a:schemeClr>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r>
              <a:rPr lang="zh-CN" altLang="en-US" sz="2100" b="1" dirty="0">
                <a:ln w="0"/>
                <a:solidFill>
                  <a:schemeClr val="accent1"/>
                </a:solidFill>
                <a:effectLst>
                  <a:outerShdw blurRad="38100" dist="25400" dir="5400000" algn="ctr" rotWithShape="0">
                    <a:srgbClr val="6E747A">
                      <a:alpha val="43000"/>
                    </a:srgbClr>
                  </a:outerShdw>
                </a:effectLst>
                <a:latin typeface="+mj-ea"/>
                <a:ea typeface="+mj-ea"/>
              </a:rPr>
              <a:t>能严格执行的规范才是有效的</a:t>
            </a:r>
          </a:p>
        </p:txBody>
      </p:sp>
    </p:spTree>
    <p:extLst>
      <p:ext uri="{BB962C8B-B14F-4D97-AF65-F5344CB8AC3E}">
        <p14:creationId xmlns:p14="http://schemas.microsoft.com/office/powerpoint/2010/main" val="72310495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1EDB5-F0A6-4DAB-9494-FBBA0F6B5AFF}"/>
              </a:ext>
            </a:extLst>
          </p:cNvPr>
          <p:cNvSpPr>
            <a:spLocks noGrp="1"/>
          </p:cNvSpPr>
          <p:nvPr>
            <p:ph type="title"/>
          </p:nvPr>
        </p:nvSpPr>
        <p:spPr>
          <a:xfrm>
            <a:off x="304512" y="29059"/>
            <a:ext cx="10515224" cy="536139"/>
          </a:xfrm>
        </p:spPr>
        <p:txBody>
          <a:bodyPr>
            <a:normAutofit/>
          </a:bodyPr>
          <a:lstStyle/>
          <a:p>
            <a:r>
              <a:rPr lang="zh-CN" altLang="en-US" dirty="0"/>
              <a:t>切肤之痛</a:t>
            </a:r>
          </a:p>
        </p:txBody>
      </p:sp>
      <p:sp>
        <p:nvSpPr>
          <p:cNvPr id="6" name="剪去对角的矩形 4">
            <a:extLst>
              <a:ext uri="{FF2B5EF4-FFF2-40B4-BE49-F238E27FC236}">
                <a16:creationId xmlns:a16="http://schemas.microsoft.com/office/drawing/2014/main" id="{126EDBEA-13FE-4D83-B0C1-5EF211BCB321}"/>
              </a:ext>
            </a:extLst>
          </p:cNvPr>
          <p:cNvSpPr/>
          <p:nvPr/>
        </p:nvSpPr>
        <p:spPr>
          <a:xfrm>
            <a:off x="769" y="1463302"/>
            <a:ext cx="8991601" cy="2273096"/>
          </a:xfrm>
          <a:prstGeom prst="snip2DiagRect">
            <a:avLst>
              <a:gd name="adj1" fmla="val 0"/>
              <a:gd name="adj2" fmla="val 13965"/>
            </a:avLst>
          </a:prstGeom>
          <a:solidFill>
            <a:srgbClr val="FFEBEB"/>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285750" indent="-285750">
              <a:lnSpc>
                <a:spcPts val="2500"/>
              </a:lnSpc>
              <a:spcAft>
                <a:spcPts val="600"/>
              </a:spcAft>
              <a:buFont typeface="Arial" panose="020B0604020202020204" pitchFamily="34" charset="0"/>
              <a:buChar char="•"/>
            </a:pPr>
            <a:r>
              <a:rPr lang="en-US" altLang="en-US" sz="1600" dirty="0">
                <a:latin typeface="微软雅黑"/>
                <a:ea typeface="微软雅黑"/>
                <a:cs typeface="微软雅黑"/>
              </a:rPr>
              <a:t>2011-3-30 21</a:t>
            </a:r>
            <a:r>
              <a:rPr lang="zh-CN" altLang="en-US" sz="1600" dirty="0">
                <a:latin typeface="微软雅黑"/>
                <a:ea typeface="微软雅黑"/>
                <a:cs typeface="微软雅黑"/>
              </a:rPr>
              <a:t>：</a:t>
            </a:r>
            <a:r>
              <a:rPr lang="en-US" altLang="en-US" sz="1600" dirty="0">
                <a:latin typeface="微软雅黑"/>
                <a:ea typeface="微软雅黑"/>
                <a:cs typeface="微软雅黑"/>
              </a:rPr>
              <a:t>40</a:t>
            </a:r>
            <a:r>
              <a:rPr lang="zh-CN" altLang="en-US" sz="1600" dirty="0">
                <a:latin typeface="微软雅黑"/>
                <a:ea typeface="微软雅黑"/>
                <a:cs typeface="微软雅黑"/>
              </a:rPr>
              <a:t>左右，</a:t>
            </a:r>
            <a:r>
              <a:rPr lang="en-US" altLang="en-US" sz="1600" dirty="0">
                <a:latin typeface="微软雅黑"/>
                <a:ea typeface="微软雅黑"/>
                <a:cs typeface="微软雅黑"/>
              </a:rPr>
              <a:t>X</a:t>
            </a:r>
            <a:r>
              <a:rPr lang="zh-CN" altLang="en-US" sz="1600" dirty="0">
                <a:latin typeface="微软雅黑"/>
                <a:ea typeface="微软雅黑"/>
                <a:cs typeface="微软雅黑"/>
              </a:rPr>
              <a:t>局点反馈</a:t>
            </a:r>
            <a:r>
              <a:rPr lang="en-US" altLang="en-US" sz="1600" dirty="0">
                <a:latin typeface="微软雅黑"/>
                <a:ea typeface="微软雅黑"/>
                <a:cs typeface="微软雅黑"/>
              </a:rPr>
              <a:t>M</a:t>
            </a:r>
            <a:r>
              <a:rPr lang="zh-CN" altLang="en-US" sz="1600" dirty="0">
                <a:latin typeface="微软雅黑"/>
                <a:ea typeface="微软雅黑"/>
                <a:cs typeface="微软雅黑"/>
              </a:rPr>
              <a:t>产品升级后， </a:t>
            </a:r>
            <a:r>
              <a:rPr lang="en-US" altLang="en-US" sz="1600" dirty="0">
                <a:latin typeface="微软雅黑"/>
                <a:ea typeface="微软雅黑"/>
                <a:cs typeface="微软雅黑"/>
              </a:rPr>
              <a:t>M</a:t>
            </a:r>
            <a:r>
              <a:rPr lang="zh-CN" altLang="en-US" sz="1600" dirty="0">
                <a:latin typeface="微软雅黑"/>
                <a:ea typeface="微软雅黑"/>
                <a:cs typeface="微软雅黑"/>
              </a:rPr>
              <a:t>产品计费超时不返回响应消息给网关，用户访问</a:t>
            </a:r>
            <a:r>
              <a:rPr lang="en-US" altLang="zh-CN" sz="1600" dirty="0">
                <a:latin typeface="微软雅黑"/>
                <a:ea typeface="微软雅黑"/>
                <a:cs typeface="微软雅黑"/>
              </a:rPr>
              <a:t>WAP</a:t>
            </a:r>
            <a:r>
              <a:rPr lang="zh-CN" altLang="en-US" sz="1600" dirty="0">
                <a:latin typeface="微软雅黑"/>
                <a:ea typeface="微软雅黑"/>
                <a:cs typeface="微软雅黑"/>
              </a:rPr>
              <a:t>业务失败，</a:t>
            </a:r>
            <a:r>
              <a:rPr lang="zh-CN" altLang="en-US" sz="1600" b="1" dirty="0">
                <a:solidFill>
                  <a:srgbClr val="FF0000"/>
                </a:solidFill>
                <a:latin typeface="微软雅黑"/>
                <a:ea typeface="微软雅黑"/>
                <a:cs typeface="微软雅黑"/>
              </a:rPr>
              <a:t>业务中断时长达</a:t>
            </a:r>
            <a:r>
              <a:rPr lang="en-US" altLang="en-US" sz="1600" b="1" dirty="0">
                <a:solidFill>
                  <a:srgbClr val="FF0000"/>
                </a:solidFill>
                <a:latin typeface="微软雅黑"/>
                <a:ea typeface="微软雅黑"/>
                <a:cs typeface="微软雅黑"/>
              </a:rPr>
              <a:t>2</a:t>
            </a:r>
            <a:r>
              <a:rPr lang="zh-CN" altLang="en-US" sz="1600" b="1" dirty="0">
                <a:solidFill>
                  <a:srgbClr val="FF0000"/>
                </a:solidFill>
                <a:latin typeface="微软雅黑"/>
                <a:ea typeface="微软雅黑"/>
                <a:cs typeface="微软雅黑"/>
              </a:rPr>
              <a:t>小时，影响到约</a:t>
            </a:r>
            <a:r>
              <a:rPr lang="en-US" altLang="zh-CN" sz="1600" b="1" dirty="0">
                <a:solidFill>
                  <a:srgbClr val="FF0000"/>
                </a:solidFill>
                <a:latin typeface="微软雅黑"/>
                <a:ea typeface="微软雅黑"/>
                <a:cs typeface="微软雅黑"/>
              </a:rPr>
              <a:t>1000</a:t>
            </a:r>
            <a:r>
              <a:rPr lang="zh-CN" altLang="en-US" sz="1600" b="1" dirty="0">
                <a:solidFill>
                  <a:srgbClr val="FF0000"/>
                </a:solidFill>
                <a:latin typeface="微软雅黑"/>
                <a:ea typeface="微软雅黑"/>
                <a:cs typeface="微软雅黑"/>
              </a:rPr>
              <a:t>万用户</a:t>
            </a:r>
            <a:r>
              <a:rPr lang="zh-CN" altLang="en-US" sz="1600" dirty="0">
                <a:latin typeface="微软雅黑"/>
                <a:ea typeface="微软雅黑"/>
                <a:cs typeface="微软雅黑"/>
              </a:rPr>
              <a:t>，引发客户投诉</a:t>
            </a:r>
            <a:endParaRPr lang="en-US" altLang="zh-CN" sz="1600" dirty="0">
              <a:latin typeface="微软雅黑"/>
              <a:ea typeface="微软雅黑"/>
              <a:cs typeface="微软雅黑"/>
            </a:endParaRPr>
          </a:p>
          <a:p>
            <a:pPr marL="285750" indent="-285750">
              <a:lnSpc>
                <a:spcPts val="2500"/>
              </a:lnSpc>
              <a:spcAft>
                <a:spcPts val="600"/>
              </a:spcAft>
              <a:buFont typeface="Arial" panose="020B0604020202020204" pitchFamily="34" charset="0"/>
              <a:buChar char="•"/>
            </a:pPr>
            <a:r>
              <a:rPr lang="zh-CN" altLang="en-US" sz="1600" dirty="0">
                <a:latin typeface="微软雅黑"/>
                <a:ea typeface="微软雅黑"/>
                <a:cs typeface="微软雅黑"/>
              </a:rPr>
              <a:t>现网从</a:t>
            </a:r>
            <a:r>
              <a:rPr lang="en-US" altLang="en-US" sz="1600" dirty="0">
                <a:latin typeface="微软雅黑"/>
                <a:ea typeface="微软雅黑"/>
                <a:cs typeface="微软雅黑"/>
              </a:rPr>
              <a:t>3</a:t>
            </a:r>
            <a:r>
              <a:rPr lang="zh-CN" altLang="en-US" sz="1600" dirty="0">
                <a:latin typeface="微软雅黑"/>
                <a:ea typeface="微软雅黑"/>
                <a:cs typeface="微软雅黑"/>
              </a:rPr>
              <a:t>月</a:t>
            </a:r>
            <a:r>
              <a:rPr lang="en-US" altLang="en-US" sz="1600" dirty="0">
                <a:latin typeface="微软雅黑"/>
                <a:ea typeface="微软雅黑"/>
                <a:cs typeface="微软雅黑"/>
              </a:rPr>
              <a:t>30</a:t>
            </a:r>
            <a:r>
              <a:rPr lang="zh-CN" altLang="en-US" sz="1600" dirty="0">
                <a:latin typeface="微软雅黑"/>
                <a:ea typeface="微软雅黑"/>
                <a:cs typeface="微软雅黑"/>
              </a:rPr>
              <a:t>日</a:t>
            </a:r>
            <a:r>
              <a:rPr lang="en-US" altLang="en-US" sz="1600" dirty="0">
                <a:latin typeface="微软雅黑"/>
                <a:ea typeface="微软雅黑"/>
                <a:cs typeface="微软雅黑"/>
              </a:rPr>
              <a:t>7:00</a:t>
            </a:r>
            <a:r>
              <a:rPr lang="zh-CN" altLang="en-US" sz="1600" dirty="0">
                <a:latin typeface="微软雅黑"/>
                <a:ea typeface="微软雅黑"/>
                <a:cs typeface="微软雅黑"/>
              </a:rPr>
              <a:t>开始内存不断增长，在</a:t>
            </a:r>
            <a:r>
              <a:rPr lang="en-US" altLang="en-US" sz="1600" dirty="0">
                <a:latin typeface="微软雅黑"/>
                <a:ea typeface="微软雅黑"/>
                <a:cs typeface="微软雅黑"/>
              </a:rPr>
              <a:t>22:00</a:t>
            </a:r>
            <a:r>
              <a:rPr lang="zh-CN" altLang="en-US" sz="1600" dirty="0">
                <a:latin typeface="微软雅黑"/>
                <a:ea typeface="微软雅黑"/>
                <a:cs typeface="微软雅黑"/>
              </a:rPr>
              <a:t>达到峰值，系统内存全部耗尽，可以判断出现网出现内存泄漏。进一步分析代码，发现是由于在</a:t>
            </a:r>
            <a:r>
              <a:rPr lang="en-US" altLang="zh-CN" sz="1600" dirty="0">
                <a:latin typeface="微软雅黑"/>
                <a:ea typeface="微软雅黑"/>
                <a:cs typeface="微软雅黑"/>
              </a:rPr>
              <a:t>X</a:t>
            </a:r>
            <a:r>
              <a:rPr lang="zh-CN" altLang="en-US" sz="1600" dirty="0">
                <a:latin typeface="微软雅黑"/>
                <a:ea typeface="微软雅黑"/>
                <a:cs typeface="微软雅黑"/>
              </a:rPr>
              <a:t>操作之后没有将内存释放掉，导致内存不断增长。</a:t>
            </a:r>
            <a:r>
              <a:rPr lang="zh-CN" altLang="en-US" sz="1600" b="1" dirty="0">
                <a:solidFill>
                  <a:srgbClr val="FF0000"/>
                </a:solidFill>
                <a:latin typeface="微软雅黑"/>
                <a:ea typeface="微软雅黑"/>
                <a:cs typeface="微软雅黑"/>
              </a:rPr>
              <a:t>编码没有遵循内部谁申请谁释放原则，低级错误</a:t>
            </a:r>
            <a:r>
              <a:rPr lang="zh-CN" altLang="en-US" sz="1600" dirty="0">
                <a:latin typeface="微软雅黑"/>
                <a:ea typeface="微软雅黑"/>
                <a:cs typeface="微软雅黑"/>
              </a:rPr>
              <a:t>引发网上事故。</a:t>
            </a:r>
            <a:endParaRPr lang="zh-CN" altLang="en-US" sz="1600" b="1" dirty="0">
              <a:solidFill>
                <a:srgbClr val="FF0000"/>
              </a:solidFill>
              <a:latin typeface="微软雅黑"/>
              <a:ea typeface="微软雅黑"/>
              <a:cs typeface="微软雅黑"/>
            </a:endParaRPr>
          </a:p>
        </p:txBody>
      </p:sp>
      <p:sp>
        <p:nvSpPr>
          <p:cNvPr id="7" name="剪去单角的矩形 19">
            <a:extLst>
              <a:ext uri="{FF2B5EF4-FFF2-40B4-BE49-F238E27FC236}">
                <a16:creationId xmlns:a16="http://schemas.microsoft.com/office/drawing/2014/main" id="{2D009043-6002-4AC8-A62B-852698504A91}"/>
              </a:ext>
            </a:extLst>
          </p:cNvPr>
          <p:cNvSpPr/>
          <p:nvPr/>
        </p:nvSpPr>
        <p:spPr>
          <a:xfrm>
            <a:off x="770" y="972531"/>
            <a:ext cx="3218118" cy="490770"/>
          </a:xfrm>
          <a:prstGeom prst="snip1Rect">
            <a:avLst>
              <a:gd name="adj" fmla="val 50000"/>
            </a:avLst>
          </a:prstGeom>
          <a:solidFill>
            <a:srgbClr val="C00000"/>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45718" tIns="0" rIns="45718" bIns="0" numCol="1" spcCol="38100" rtlCol="0" anchor="t">
            <a:noAutofit/>
          </a:bodyPr>
          <a:lstStyle/>
          <a:p>
            <a:pPr algn="ctr" fontAlgn="auto">
              <a:spcBef>
                <a:spcPts val="0"/>
              </a:spcBef>
              <a:spcAft>
                <a:spcPts val="0"/>
              </a:spcAft>
            </a:pPr>
            <a:r>
              <a:rPr lang="en-US" altLang="zh-CN" sz="2000" b="1" dirty="0">
                <a:solidFill>
                  <a:schemeClr val="bg1"/>
                </a:solidFill>
                <a:latin typeface="微软雅黑" panose="020B0503020204020204" pitchFamily="34" charset="-122"/>
                <a:ea typeface="微软雅黑" panose="020B0503020204020204" pitchFamily="34" charset="-122"/>
                <a:sym typeface="Calibri" panose="020F0502020204030204"/>
              </a:rPr>
              <a:t>M</a:t>
            </a:r>
            <a:r>
              <a:rPr lang="zh-CN" altLang="en-US" sz="2000" b="1" dirty="0">
                <a:solidFill>
                  <a:schemeClr val="bg1"/>
                </a:solidFill>
                <a:latin typeface="微软雅黑" panose="020B0503020204020204" pitchFamily="34" charset="-122"/>
                <a:ea typeface="微软雅黑" panose="020B0503020204020204" pitchFamily="34" charset="-122"/>
                <a:sym typeface="Calibri" panose="020F0502020204030204"/>
              </a:rPr>
              <a:t>产品网上事故</a:t>
            </a:r>
          </a:p>
        </p:txBody>
      </p:sp>
      <p:sp>
        <p:nvSpPr>
          <p:cNvPr id="8" name="圆角矩形 10">
            <a:extLst>
              <a:ext uri="{FF2B5EF4-FFF2-40B4-BE49-F238E27FC236}">
                <a16:creationId xmlns:a16="http://schemas.microsoft.com/office/drawing/2014/main" id="{CC3685B7-EDA6-4024-83DD-DF388E2648C0}"/>
              </a:ext>
            </a:extLst>
          </p:cNvPr>
          <p:cNvSpPr/>
          <p:nvPr/>
        </p:nvSpPr>
        <p:spPr>
          <a:xfrm>
            <a:off x="1730328" y="3871357"/>
            <a:ext cx="4540298" cy="2362200"/>
          </a:xfrm>
          <a:prstGeom prst="roundRect">
            <a:avLst>
              <a:gd name="adj" fmla="val 7791"/>
            </a:avLst>
          </a:prstGeom>
          <a:solidFill>
            <a:schemeClr val="accent1">
              <a:lumMod val="20000"/>
              <a:lumOff val="80000"/>
            </a:schemeClr>
          </a:solidFill>
          <a:ln w="12700" cap="flat" cmpd="sng" algn="ctr">
            <a:noFill/>
            <a:prstDash val="solid"/>
            <a:miter lim="800000"/>
          </a:ln>
          <a:effectLst/>
        </p:spPr>
        <p:txBody>
          <a:bodyPr rtlCol="0" anchor="ctr"/>
          <a:lstStyle/>
          <a:p>
            <a:pPr>
              <a:lnSpc>
                <a:spcPct val="150000"/>
              </a:lnSpc>
            </a:pPr>
            <a:r>
              <a:rPr lang="zh-CN" altLang="en-US" sz="1600" b="1" dirty="0">
                <a:latin typeface="微软雅黑"/>
                <a:ea typeface="微软雅黑"/>
                <a:cs typeface="微软雅黑"/>
              </a:rPr>
              <a:t>问题影响：</a:t>
            </a:r>
            <a:endParaRPr lang="en-US" altLang="zh-CN" sz="1600" b="1" dirty="0">
              <a:latin typeface="微软雅黑"/>
              <a:ea typeface="微软雅黑"/>
              <a:cs typeface="微软雅黑"/>
            </a:endParaRPr>
          </a:p>
          <a:p>
            <a:pPr marL="285750" indent="-285750">
              <a:lnSpc>
                <a:spcPct val="150000"/>
              </a:lnSpc>
              <a:buFont typeface="Arial" panose="020B0604020202020204" pitchFamily="34" charset="0"/>
              <a:buChar char="•"/>
            </a:pPr>
            <a:r>
              <a:rPr lang="zh-CN" altLang="en-US" sz="1600" dirty="0">
                <a:latin typeface="微软雅黑"/>
                <a:ea typeface="微软雅黑"/>
                <a:cs typeface="微软雅黑"/>
              </a:rPr>
              <a:t>该事故定性为该软件企业的</a:t>
            </a:r>
            <a:r>
              <a:rPr lang="zh-CN" altLang="en-US" sz="1600" b="1" dirty="0">
                <a:solidFill>
                  <a:srgbClr val="FF0000"/>
                </a:solidFill>
                <a:latin typeface="微软雅黑"/>
                <a:ea typeface="微软雅黑"/>
                <a:cs typeface="微软雅黑"/>
              </a:rPr>
              <a:t>二级事故</a:t>
            </a:r>
            <a:r>
              <a:rPr lang="zh-CN" altLang="en-US" sz="1600" dirty="0">
                <a:latin typeface="微软雅黑"/>
                <a:ea typeface="微软雅黑"/>
                <a:cs typeface="微软雅黑"/>
              </a:rPr>
              <a:t>，根据用户软件外包类网上质量事故赔偿细则，</a:t>
            </a:r>
            <a:r>
              <a:rPr lang="zh-CN" altLang="en-US" sz="1600" b="1" dirty="0">
                <a:solidFill>
                  <a:srgbClr val="FF0000"/>
                </a:solidFill>
                <a:latin typeface="微软雅黑"/>
                <a:ea typeface="微软雅黑"/>
                <a:cs typeface="微软雅黑"/>
              </a:rPr>
              <a:t>罚款</a:t>
            </a:r>
            <a:r>
              <a:rPr lang="en-US" altLang="zh-CN" sz="1600" b="1" dirty="0">
                <a:solidFill>
                  <a:srgbClr val="FF0000"/>
                </a:solidFill>
                <a:latin typeface="微软雅黑"/>
                <a:ea typeface="微软雅黑"/>
                <a:cs typeface="微软雅黑"/>
              </a:rPr>
              <a:t>10</a:t>
            </a:r>
            <a:r>
              <a:rPr lang="zh-CN" altLang="en-US" sz="1600" b="1" dirty="0">
                <a:solidFill>
                  <a:srgbClr val="FF0000"/>
                </a:solidFill>
                <a:latin typeface="微软雅黑"/>
                <a:ea typeface="微软雅黑"/>
                <a:cs typeface="微软雅黑"/>
              </a:rPr>
              <a:t>万元</a:t>
            </a:r>
            <a:endParaRPr lang="en-US" altLang="zh-CN" sz="1600" b="1" dirty="0">
              <a:solidFill>
                <a:srgbClr val="FF0000"/>
              </a:solidFill>
              <a:latin typeface="微软雅黑"/>
              <a:ea typeface="微软雅黑"/>
              <a:cs typeface="微软雅黑"/>
            </a:endParaRPr>
          </a:p>
          <a:p>
            <a:pPr marL="285750" indent="-285750">
              <a:lnSpc>
                <a:spcPct val="150000"/>
              </a:lnSpc>
              <a:buFont typeface="Arial" panose="020B0604020202020204" pitchFamily="34" charset="0"/>
              <a:buChar char="•"/>
            </a:pPr>
            <a:r>
              <a:rPr lang="en-US" altLang="zh-CN" sz="1600" dirty="0">
                <a:latin typeface="微软雅黑"/>
                <a:ea typeface="微软雅黑"/>
                <a:cs typeface="微软雅黑"/>
              </a:rPr>
              <a:t>KPI</a:t>
            </a:r>
            <a:r>
              <a:rPr lang="zh-CN" altLang="en-US" sz="1600" dirty="0">
                <a:latin typeface="微软雅黑"/>
                <a:ea typeface="微软雅黑"/>
                <a:cs typeface="微软雅黑"/>
              </a:rPr>
              <a:t>测评扣除</a:t>
            </a:r>
            <a:r>
              <a:rPr lang="en-US" altLang="zh-CN" sz="1600" dirty="0">
                <a:latin typeface="微软雅黑"/>
                <a:ea typeface="微软雅黑"/>
                <a:cs typeface="微软雅黑"/>
              </a:rPr>
              <a:t>2</a:t>
            </a:r>
            <a:r>
              <a:rPr lang="zh-CN" altLang="en-US" sz="1600" dirty="0">
                <a:latin typeface="微软雅黑"/>
                <a:ea typeface="微软雅黑"/>
                <a:cs typeface="微软雅黑"/>
              </a:rPr>
              <a:t>分</a:t>
            </a:r>
            <a:endParaRPr lang="en-US" altLang="zh-CN" sz="1600" dirty="0">
              <a:latin typeface="微软雅黑"/>
              <a:ea typeface="微软雅黑"/>
              <a:cs typeface="微软雅黑"/>
            </a:endParaRPr>
          </a:p>
          <a:p>
            <a:pPr marL="285750" indent="-285750">
              <a:lnSpc>
                <a:spcPct val="150000"/>
              </a:lnSpc>
              <a:buFont typeface="Arial" panose="020B0604020202020204" pitchFamily="34" charset="0"/>
              <a:buChar char="•"/>
            </a:pPr>
            <a:r>
              <a:rPr lang="zh-CN" altLang="en-US" sz="1600" dirty="0">
                <a:latin typeface="微软雅黑"/>
                <a:ea typeface="微软雅黑"/>
                <a:cs typeface="微软雅黑"/>
              </a:rPr>
              <a:t>相关责任人内部通报</a:t>
            </a:r>
            <a:endParaRPr lang="en-US" altLang="zh-CN" sz="1600" b="1" dirty="0">
              <a:latin typeface="微软雅黑"/>
              <a:ea typeface="微软雅黑"/>
              <a:cs typeface="微软雅黑"/>
            </a:endParaRPr>
          </a:p>
        </p:txBody>
      </p:sp>
      <p:sp>
        <p:nvSpPr>
          <p:cNvPr id="9" name="圆角矩形 20">
            <a:extLst>
              <a:ext uri="{FF2B5EF4-FFF2-40B4-BE49-F238E27FC236}">
                <a16:creationId xmlns:a16="http://schemas.microsoft.com/office/drawing/2014/main" id="{57257EB0-8006-4A9B-A920-2B5101775669}"/>
              </a:ext>
            </a:extLst>
          </p:cNvPr>
          <p:cNvSpPr>
            <a:spLocks noChangeArrowheads="1"/>
          </p:cNvSpPr>
          <p:nvPr/>
        </p:nvSpPr>
        <p:spPr bwMode="auto">
          <a:xfrm>
            <a:off x="6377283" y="3871357"/>
            <a:ext cx="5481343" cy="2362200"/>
          </a:xfrm>
          <a:prstGeom prst="roundRect">
            <a:avLst>
              <a:gd name="adj" fmla="val 7190"/>
            </a:avLst>
          </a:prstGeom>
          <a:solidFill>
            <a:schemeClr val="bg1">
              <a:lumMod val="95000"/>
            </a:schemeClr>
          </a:solidFill>
          <a:ln w="12700" cap="flat" cmpd="sng" algn="ctr">
            <a:noFill/>
            <a:prstDash val="solid"/>
            <a:miter lim="800000"/>
          </a:ln>
          <a:effectLst/>
        </p:spPr>
        <p:txBody>
          <a:bodyPr rtlCol="0" anchor="ctr"/>
          <a:lstStyle/>
          <a:p>
            <a:pPr>
              <a:lnSpc>
                <a:spcPts val="2300"/>
              </a:lnSpc>
            </a:pPr>
            <a:r>
              <a:rPr lang="zh-CN" altLang="en-US" sz="1600" b="1" dirty="0">
                <a:latin typeface="微软雅黑"/>
                <a:ea typeface="微软雅黑"/>
                <a:cs typeface="微软雅黑"/>
              </a:rPr>
              <a:t>内存泄漏是最低级的编码错误之一，对每一个编码人员来说都是老生常谈的东西。</a:t>
            </a:r>
            <a:endParaRPr lang="en-US" altLang="zh-CN" sz="1600" b="1" dirty="0">
              <a:latin typeface="微软雅黑"/>
              <a:ea typeface="微软雅黑"/>
              <a:cs typeface="微软雅黑"/>
            </a:endParaRPr>
          </a:p>
          <a:p>
            <a:pPr>
              <a:lnSpc>
                <a:spcPts val="2300"/>
              </a:lnSpc>
            </a:pPr>
            <a:r>
              <a:rPr lang="zh-CN" altLang="en-US" sz="1600" dirty="0">
                <a:latin typeface="微软雅黑"/>
                <a:ea typeface="微软雅黑"/>
                <a:cs typeface="微软雅黑"/>
              </a:rPr>
              <a:t>从编码、检视到测试每个阶段都有很多手段和工具来帮助防止泄露问题，但这种问题却为什么总是一再出现？还是我们没能够绷紧这根弦，没有能够将质量放到第一位，没有能够将事情一次做对这种精神落实到行动中去？</a:t>
            </a:r>
            <a:endParaRPr lang="en-US" altLang="zh-CN" sz="1600" dirty="0">
              <a:latin typeface="微软雅黑"/>
              <a:ea typeface="微软雅黑"/>
              <a:cs typeface="微软雅黑"/>
            </a:endParaRPr>
          </a:p>
        </p:txBody>
      </p:sp>
      <p:sp>
        <p:nvSpPr>
          <p:cNvPr id="10" name="思想气泡: 云 9">
            <a:extLst>
              <a:ext uri="{FF2B5EF4-FFF2-40B4-BE49-F238E27FC236}">
                <a16:creationId xmlns:a16="http://schemas.microsoft.com/office/drawing/2014/main" id="{A8C1BF1D-36E5-4BB0-B19A-6B10264CC012}"/>
              </a:ext>
            </a:extLst>
          </p:cNvPr>
          <p:cNvSpPr/>
          <p:nvPr/>
        </p:nvSpPr>
        <p:spPr>
          <a:xfrm>
            <a:off x="8760296" y="1315269"/>
            <a:ext cx="3218118" cy="2082312"/>
          </a:xfrm>
          <a:prstGeom prst="cloudCallout">
            <a:avLst>
              <a:gd name="adj1" fmla="val -43361"/>
              <a:gd name="adj2" fmla="val 51873"/>
            </a:avLst>
          </a:prstGeom>
          <a:ln>
            <a:solidFill>
              <a:schemeClr val="tx2">
                <a:lumMod val="75000"/>
              </a:schemeClr>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r>
              <a:rPr lang="zh-CN" altLang="en-US" sz="2100" dirty="0">
                <a:ln w="0"/>
                <a:solidFill>
                  <a:schemeClr val="accent1"/>
                </a:solidFill>
                <a:effectLst>
                  <a:outerShdw blurRad="38100" dist="25400" dir="5400000" algn="ctr" rotWithShape="0">
                    <a:srgbClr val="6E747A">
                      <a:alpha val="43000"/>
                    </a:srgbClr>
                  </a:outerShdw>
                </a:effectLst>
                <a:latin typeface="+mj-ea"/>
                <a:ea typeface="+mj-ea"/>
              </a:rPr>
              <a:t>严格遵守编码规范就可以避免的事故</a:t>
            </a:r>
          </a:p>
        </p:txBody>
      </p:sp>
    </p:spTree>
    <p:extLst>
      <p:ext uri="{BB962C8B-B14F-4D97-AF65-F5344CB8AC3E}">
        <p14:creationId xmlns:p14="http://schemas.microsoft.com/office/powerpoint/2010/main" val="249115937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3A7F8F-E2C4-4C54-B2EB-549B9CA8C4D3}"/>
              </a:ext>
            </a:extLst>
          </p:cNvPr>
          <p:cNvSpPr>
            <a:spLocks noGrp="1"/>
          </p:cNvSpPr>
          <p:nvPr>
            <p:ph type="title"/>
          </p:nvPr>
        </p:nvSpPr>
        <p:spPr>
          <a:xfrm>
            <a:off x="304512" y="29059"/>
            <a:ext cx="10515224" cy="536139"/>
          </a:xfrm>
        </p:spPr>
        <p:txBody>
          <a:bodyPr>
            <a:normAutofit/>
          </a:bodyPr>
          <a:lstStyle/>
          <a:p>
            <a:r>
              <a:rPr lang="zh-CN" altLang="en-US" dirty="0"/>
              <a:t>切肤之痛</a:t>
            </a:r>
          </a:p>
        </p:txBody>
      </p:sp>
      <p:sp>
        <p:nvSpPr>
          <p:cNvPr id="3" name="剪去对角的矩形 4">
            <a:extLst>
              <a:ext uri="{FF2B5EF4-FFF2-40B4-BE49-F238E27FC236}">
                <a16:creationId xmlns:a16="http://schemas.microsoft.com/office/drawing/2014/main" id="{10D68D34-7E19-4174-A1BA-8777E9BE51FE}"/>
              </a:ext>
            </a:extLst>
          </p:cNvPr>
          <p:cNvSpPr/>
          <p:nvPr/>
        </p:nvSpPr>
        <p:spPr>
          <a:xfrm>
            <a:off x="0" y="1484784"/>
            <a:ext cx="10502901" cy="2273096"/>
          </a:xfrm>
          <a:prstGeom prst="snip2DiagRect">
            <a:avLst>
              <a:gd name="adj1" fmla="val 0"/>
              <a:gd name="adj2" fmla="val 13965"/>
            </a:avLst>
          </a:prstGeom>
          <a:solidFill>
            <a:srgbClr val="FFEBEB"/>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285750" indent="-285750">
              <a:lnSpc>
                <a:spcPct val="150000"/>
              </a:lnSpc>
              <a:buFont typeface="Arial" panose="020B0604020202020204" pitchFamily="34" charset="0"/>
              <a:buChar char="•"/>
            </a:pPr>
            <a:r>
              <a:rPr lang="en-US" altLang="zh-CN" sz="1600" kern="100" dirty="0">
                <a:latin typeface="微软雅黑" pitchFamily="34" charset="-122"/>
                <a:ea typeface="微软雅黑" pitchFamily="34" charset="-122"/>
                <a:cs typeface="Arial" pitchFamily="34" charset="0"/>
              </a:rPr>
              <a:t>2011-1-22</a:t>
            </a:r>
            <a:r>
              <a:rPr lang="zh-CN" altLang="en-US" sz="1600" kern="100" dirty="0">
                <a:latin typeface="微软雅黑" pitchFamily="34" charset="-122"/>
                <a:ea typeface="微软雅黑" pitchFamily="34" charset="-122"/>
                <a:cs typeface="Arial" pitchFamily="34" charset="0"/>
              </a:rPr>
              <a:t>，</a:t>
            </a:r>
            <a:r>
              <a:rPr lang="en-US" altLang="zh-CN" sz="1600" kern="100" dirty="0">
                <a:latin typeface="微软雅黑" pitchFamily="34" charset="-122"/>
                <a:ea typeface="微软雅黑" pitchFamily="34" charset="-122"/>
                <a:cs typeface="Arial" pitchFamily="34" charset="0"/>
              </a:rPr>
              <a:t>X</a:t>
            </a:r>
            <a:r>
              <a:rPr lang="zh-CN" altLang="zh-CN" sz="1600" kern="100" dirty="0">
                <a:latin typeface="微软雅黑" pitchFamily="34" charset="-122"/>
                <a:ea typeface="微软雅黑" pitchFamily="34" charset="-122"/>
                <a:cs typeface="Arial" pitchFamily="34" charset="0"/>
              </a:rPr>
              <a:t>局点</a:t>
            </a:r>
            <a:r>
              <a:rPr lang="en-US" altLang="zh-CN" sz="1600" kern="100" dirty="0">
                <a:latin typeface="微软雅黑" pitchFamily="34" charset="-122"/>
                <a:ea typeface="微软雅黑" pitchFamily="34" charset="-122"/>
                <a:cs typeface="Arial" pitchFamily="34" charset="0"/>
              </a:rPr>
              <a:t>wap</a:t>
            </a:r>
            <a:r>
              <a:rPr lang="zh-CN" altLang="zh-CN" sz="1600" kern="100" dirty="0">
                <a:latin typeface="微软雅黑" pitchFamily="34" charset="-122"/>
                <a:ea typeface="微软雅黑" pitchFamily="34" charset="-122"/>
                <a:cs typeface="Arial" pitchFamily="34" charset="0"/>
              </a:rPr>
              <a:t>页面改造升级后进行测试时页面报错，所有按钮功能失效</a:t>
            </a:r>
            <a:r>
              <a:rPr lang="zh-CN" altLang="en-US" sz="1600" kern="100" dirty="0">
                <a:latin typeface="微软雅黑" pitchFamily="34" charset="-122"/>
                <a:ea typeface="微软雅黑" pitchFamily="34" charset="-122"/>
                <a:cs typeface="Arial" pitchFamily="34" charset="0"/>
              </a:rPr>
              <a:t>，</a:t>
            </a:r>
            <a:r>
              <a:rPr lang="zh-CN" altLang="en-US" sz="1600" b="1" kern="100" dirty="0">
                <a:solidFill>
                  <a:srgbClr val="FF0000"/>
                </a:solidFill>
                <a:latin typeface="微软雅黑" pitchFamily="34" charset="-122"/>
                <a:ea typeface="微软雅黑" pitchFamily="34" charset="-122"/>
                <a:cs typeface="Arial" pitchFamily="34" charset="0"/>
              </a:rPr>
              <a:t>约</a:t>
            </a:r>
            <a:r>
              <a:rPr lang="en-US" altLang="zh-CN" sz="1600" b="1" kern="100" dirty="0">
                <a:solidFill>
                  <a:srgbClr val="FF0000"/>
                </a:solidFill>
                <a:latin typeface="微软雅黑" pitchFamily="34" charset="-122"/>
                <a:ea typeface="微软雅黑" pitchFamily="34" charset="-122"/>
                <a:cs typeface="Arial" pitchFamily="34" charset="0"/>
              </a:rPr>
              <a:t>500</a:t>
            </a:r>
            <a:r>
              <a:rPr lang="zh-CN" altLang="en-US" sz="1600" b="1" kern="100" dirty="0">
                <a:solidFill>
                  <a:srgbClr val="FF0000"/>
                </a:solidFill>
                <a:latin typeface="微软雅黑" pitchFamily="34" charset="-122"/>
                <a:ea typeface="微软雅黑" pitchFamily="34" charset="-122"/>
                <a:cs typeface="Arial" pitchFamily="34" charset="0"/>
              </a:rPr>
              <a:t>万用户受到影响</a:t>
            </a:r>
            <a:r>
              <a:rPr lang="zh-CN" altLang="en-US" sz="1600" kern="100" dirty="0">
                <a:latin typeface="微软雅黑" pitchFamily="34" charset="-122"/>
                <a:ea typeface="微软雅黑" pitchFamily="34" charset="-122"/>
                <a:cs typeface="Arial" pitchFamily="34" charset="0"/>
              </a:rPr>
              <a:t>。</a:t>
            </a:r>
            <a:endParaRPr lang="en-US" altLang="zh-CN" sz="1600" dirty="0">
              <a:latin typeface="微软雅黑"/>
              <a:ea typeface="微软雅黑"/>
              <a:cs typeface="微软雅黑"/>
            </a:endParaRPr>
          </a:p>
          <a:p>
            <a:pPr marL="287550" lvl="1" indent="-285750">
              <a:lnSpc>
                <a:spcPct val="150000"/>
              </a:lnSpc>
              <a:buFont typeface="Arial" panose="020B0604020202020204" pitchFamily="34" charset="0"/>
              <a:buChar char="•"/>
            </a:pPr>
            <a:r>
              <a:rPr lang="zh-CN" altLang="zh-CN" sz="1600" dirty="0">
                <a:latin typeface="微软雅黑"/>
                <a:ea typeface="微软雅黑"/>
                <a:cs typeface="微软雅黑"/>
              </a:rPr>
              <a:t>产品下载详细页面的按钮是一个</a:t>
            </a:r>
            <a:r>
              <a:rPr lang="en-US" altLang="zh-CN" sz="1600" dirty="0">
                <a:latin typeface="微软雅黑"/>
                <a:ea typeface="微软雅黑"/>
                <a:cs typeface="微软雅黑"/>
              </a:rPr>
              <a:t>url</a:t>
            </a:r>
            <a:r>
              <a:rPr lang="zh-CN" altLang="zh-CN" sz="1600" dirty="0">
                <a:latin typeface="微软雅黑"/>
                <a:ea typeface="微软雅黑"/>
                <a:cs typeface="微软雅黑"/>
              </a:rPr>
              <a:t>链接，此</a:t>
            </a:r>
            <a:r>
              <a:rPr lang="en-US" altLang="zh-CN" sz="1600" dirty="0">
                <a:latin typeface="微软雅黑"/>
                <a:ea typeface="微软雅黑"/>
                <a:cs typeface="微软雅黑"/>
              </a:rPr>
              <a:t>url</a:t>
            </a:r>
            <a:r>
              <a:rPr lang="zh-CN" altLang="zh-CN" sz="1600" dirty="0">
                <a:latin typeface="微软雅黑"/>
                <a:ea typeface="微软雅黑"/>
                <a:cs typeface="微软雅黑"/>
              </a:rPr>
              <a:t>含有手机不识别的特殊字符</a:t>
            </a:r>
            <a:r>
              <a:rPr lang="en-US" altLang="zh-CN" sz="1600" dirty="0">
                <a:latin typeface="微软雅黑"/>
                <a:ea typeface="微软雅黑"/>
                <a:cs typeface="微软雅黑"/>
              </a:rPr>
              <a:t>&amp;</a:t>
            </a:r>
            <a:r>
              <a:rPr lang="zh-CN" altLang="zh-CN" sz="1600" dirty="0">
                <a:latin typeface="微软雅黑"/>
                <a:ea typeface="微软雅黑"/>
                <a:cs typeface="微软雅黑"/>
              </a:rPr>
              <a:t>，手机不能正确的解析此字符，</a:t>
            </a:r>
            <a:r>
              <a:rPr lang="en-US" altLang="zh-CN" sz="1600" dirty="0">
                <a:latin typeface="微软雅黑"/>
                <a:ea typeface="微软雅黑"/>
                <a:cs typeface="微软雅黑"/>
              </a:rPr>
              <a:t>url</a:t>
            </a:r>
            <a:r>
              <a:rPr lang="zh-CN" altLang="zh-CN" sz="1600" dirty="0">
                <a:latin typeface="微软雅黑"/>
                <a:ea typeface="微软雅黑"/>
                <a:cs typeface="微软雅黑"/>
              </a:rPr>
              <a:t>失效，抛出页面异常信息，页面无法继续访问。</a:t>
            </a:r>
            <a:r>
              <a:rPr lang="zh-CN" altLang="en-US" sz="1600" dirty="0">
                <a:latin typeface="微软雅黑"/>
                <a:ea typeface="微软雅黑"/>
                <a:cs typeface="微软雅黑"/>
              </a:rPr>
              <a:t>经分析发现</a:t>
            </a:r>
            <a:r>
              <a:rPr lang="zh-CN" altLang="zh-CN" sz="1600" dirty="0">
                <a:latin typeface="微软雅黑"/>
                <a:ea typeface="微软雅黑"/>
                <a:cs typeface="微软雅黑"/>
              </a:rPr>
              <a:t>，是因为</a:t>
            </a:r>
            <a:r>
              <a:rPr lang="zh-CN" altLang="en-US" sz="1600" dirty="0">
                <a:latin typeface="微软雅黑"/>
                <a:ea typeface="微软雅黑"/>
                <a:cs typeface="微软雅黑"/>
              </a:rPr>
              <a:t>修改</a:t>
            </a:r>
            <a:r>
              <a:rPr lang="en-US" altLang="zh-CN" sz="1600" dirty="0">
                <a:latin typeface="微软雅黑"/>
                <a:ea typeface="微软雅黑"/>
                <a:cs typeface="微软雅黑"/>
              </a:rPr>
              <a:t>X</a:t>
            </a:r>
            <a:r>
              <a:rPr lang="zh-CN" altLang="zh-CN" sz="1600" dirty="0">
                <a:latin typeface="微软雅黑"/>
                <a:ea typeface="微软雅黑"/>
                <a:cs typeface="微软雅黑"/>
              </a:rPr>
              <a:t>页面表单属性，但没有同步</a:t>
            </a:r>
            <a:r>
              <a:rPr lang="en-US" altLang="zh-CN" sz="1600" dirty="0">
                <a:latin typeface="微软雅黑"/>
                <a:ea typeface="微软雅黑"/>
                <a:cs typeface="微软雅黑"/>
              </a:rPr>
              <a:t>js</a:t>
            </a:r>
            <a:r>
              <a:rPr lang="zh-CN" altLang="zh-CN" sz="1600" dirty="0">
                <a:latin typeface="微软雅黑"/>
                <a:ea typeface="微软雅黑"/>
                <a:cs typeface="微软雅黑"/>
              </a:rPr>
              <a:t>代码，</a:t>
            </a:r>
            <a:r>
              <a:rPr lang="zh-CN" altLang="en-US" sz="1600" dirty="0">
                <a:latin typeface="微软雅黑"/>
                <a:ea typeface="微软雅黑"/>
                <a:cs typeface="微软雅黑"/>
              </a:rPr>
              <a:t>导致</a:t>
            </a:r>
            <a:r>
              <a:rPr lang="zh-CN" altLang="zh-CN" sz="1600" dirty="0">
                <a:latin typeface="微软雅黑"/>
                <a:ea typeface="微软雅黑"/>
                <a:cs typeface="微软雅黑"/>
              </a:rPr>
              <a:t>页面按钮</a:t>
            </a:r>
            <a:r>
              <a:rPr lang="zh-CN" altLang="en-US" sz="1600" dirty="0">
                <a:latin typeface="微软雅黑"/>
                <a:ea typeface="微软雅黑"/>
                <a:cs typeface="微软雅黑"/>
              </a:rPr>
              <a:t>功能</a:t>
            </a:r>
            <a:r>
              <a:rPr lang="zh-CN" altLang="zh-CN" sz="1600" dirty="0">
                <a:latin typeface="微软雅黑"/>
                <a:ea typeface="微软雅黑"/>
                <a:cs typeface="微软雅黑"/>
              </a:rPr>
              <a:t>失效。</a:t>
            </a:r>
            <a:r>
              <a:rPr lang="zh-CN" altLang="en-US" sz="1600" b="1" dirty="0">
                <a:solidFill>
                  <a:srgbClr val="FF0000"/>
                </a:solidFill>
                <a:latin typeface="微软雅黑"/>
                <a:ea typeface="微软雅黑"/>
                <a:cs typeface="微软雅黑"/>
              </a:rPr>
              <a:t>开发人员未知会测试人员修改代码的范围，</a:t>
            </a:r>
            <a:r>
              <a:rPr lang="zh-CN" altLang="zh-CN" sz="1600" b="1" dirty="0">
                <a:solidFill>
                  <a:srgbClr val="FF0000"/>
                </a:solidFill>
                <a:latin typeface="微软雅黑"/>
                <a:ea typeface="微软雅黑"/>
                <a:cs typeface="微软雅黑"/>
              </a:rPr>
              <a:t>导致测试</a:t>
            </a:r>
            <a:r>
              <a:rPr lang="zh-CN" altLang="en-US" sz="1600" b="1" dirty="0">
                <a:solidFill>
                  <a:srgbClr val="FF0000"/>
                </a:solidFill>
                <a:latin typeface="微软雅黑"/>
                <a:ea typeface="微软雅黑"/>
                <a:cs typeface="微软雅黑"/>
              </a:rPr>
              <a:t>执行用例时未能</a:t>
            </a:r>
            <a:r>
              <a:rPr lang="zh-CN" altLang="zh-CN" sz="1600" b="1" dirty="0">
                <a:solidFill>
                  <a:srgbClr val="FF0000"/>
                </a:solidFill>
                <a:latin typeface="微软雅黑"/>
                <a:ea typeface="微软雅黑"/>
                <a:cs typeface="微软雅黑"/>
              </a:rPr>
              <a:t>覆盖到这部分修改</a:t>
            </a:r>
            <a:r>
              <a:rPr lang="zh-CN" altLang="zh-CN" sz="1600" dirty="0">
                <a:latin typeface="微软雅黑"/>
                <a:ea typeface="微软雅黑"/>
                <a:cs typeface="微软雅黑"/>
              </a:rPr>
              <a:t>，问题遗漏到</a:t>
            </a:r>
            <a:r>
              <a:rPr lang="zh-CN" altLang="en-US" sz="1600" dirty="0">
                <a:latin typeface="微软雅黑"/>
                <a:ea typeface="微软雅黑"/>
                <a:cs typeface="微软雅黑"/>
              </a:rPr>
              <a:t>了现网。</a:t>
            </a:r>
          </a:p>
        </p:txBody>
      </p:sp>
      <p:sp>
        <p:nvSpPr>
          <p:cNvPr id="4" name="剪去单角的矩形 19">
            <a:extLst>
              <a:ext uri="{FF2B5EF4-FFF2-40B4-BE49-F238E27FC236}">
                <a16:creationId xmlns:a16="http://schemas.microsoft.com/office/drawing/2014/main" id="{E0CDC13C-C16A-4330-92E0-5E86864891DD}"/>
              </a:ext>
            </a:extLst>
          </p:cNvPr>
          <p:cNvSpPr/>
          <p:nvPr/>
        </p:nvSpPr>
        <p:spPr>
          <a:xfrm>
            <a:off x="1" y="994013"/>
            <a:ext cx="3218118" cy="490770"/>
          </a:xfrm>
          <a:prstGeom prst="snip1Rect">
            <a:avLst>
              <a:gd name="adj" fmla="val 50000"/>
            </a:avLst>
          </a:prstGeom>
          <a:solidFill>
            <a:srgbClr val="C00000"/>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45718" tIns="0" rIns="45718" bIns="0" numCol="1" spcCol="38100" rtlCol="0" anchor="t">
            <a:noAutofit/>
          </a:bodyPr>
          <a:lstStyle/>
          <a:p>
            <a:pPr algn="ctr" fontAlgn="auto">
              <a:spcBef>
                <a:spcPts val="0"/>
              </a:spcBef>
              <a:spcAft>
                <a:spcPts val="0"/>
              </a:spcAft>
            </a:pPr>
            <a:r>
              <a:rPr lang="en-US" altLang="zh-CN" sz="2000" b="1" dirty="0">
                <a:solidFill>
                  <a:schemeClr val="bg1"/>
                </a:solidFill>
                <a:latin typeface="微软雅黑" panose="020B0503020204020204" pitchFamily="34" charset="-122"/>
                <a:ea typeface="微软雅黑" panose="020B0503020204020204" pitchFamily="34" charset="-122"/>
                <a:sym typeface="Calibri" panose="020F0502020204030204"/>
              </a:rPr>
              <a:t>P</a:t>
            </a:r>
            <a:r>
              <a:rPr lang="zh-CN" altLang="en-US" sz="2000" b="1" dirty="0">
                <a:solidFill>
                  <a:schemeClr val="bg1"/>
                </a:solidFill>
                <a:latin typeface="微软雅黑" panose="020B0503020204020204" pitchFamily="34" charset="-122"/>
                <a:ea typeface="微软雅黑" panose="020B0503020204020204" pitchFamily="34" charset="-122"/>
                <a:sym typeface="Calibri" panose="020F0502020204030204"/>
              </a:rPr>
              <a:t>产品网上事故</a:t>
            </a:r>
          </a:p>
        </p:txBody>
      </p:sp>
      <p:sp>
        <p:nvSpPr>
          <p:cNvPr id="5" name="圆角矩形 10">
            <a:extLst>
              <a:ext uri="{FF2B5EF4-FFF2-40B4-BE49-F238E27FC236}">
                <a16:creationId xmlns:a16="http://schemas.microsoft.com/office/drawing/2014/main" id="{B9909D82-73C5-40EA-B63D-E7A67DE59067}"/>
              </a:ext>
            </a:extLst>
          </p:cNvPr>
          <p:cNvSpPr/>
          <p:nvPr/>
        </p:nvSpPr>
        <p:spPr>
          <a:xfrm>
            <a:off x="7248128" y="3933056"/>
            <a:ext cx="4540298" cy="2273096"/>
          </a:xfrm>
          <a:prstGeom prst="roundRect">
            <a:avLst>
              <a:gd name="adj" fmla="val 7791"/>
            </a:avLst>
          </a:prstGeom>
          <a:solidFill>
            <a:schemeClr val="accent1">
              <a:lumMod val="20000"/>
              <a:lumOff val="80000"/>
            </a:schemeClr>
          </a:solidFill>
          <a:ln w="12700" cap="flat" cmpd="sng" algn="ctr">
            <a:noFill/>
            <a:prstDash val="solid"/>
            <a:miter lim="800000"/>
          </a:ln>
          <a:effectLst/>
        </p:spPr>
        <p:txBody>
          <a:bodyPr rtlCol="0" anchor="ctr"/>
          <a:lstStyle/>
          <a:p>
            <a:pPr>
              <a:lnSpc>
                <a:spcPct val="150000"/>
              </a:lnSpc>
            </a:pPr>
            <a:r>
              <a:rPr lang="zh-CN" altLang="en-US" sz="1600" b="1" dirty="0">
                <a:latin typeface="微软雅黑"/>
                <a:ea typeface="微软雅黑"/>
                <a:cs typeface="微软雅黑"/>
              </a:rPr>
              <a:t>问题影响：</a:t>
            </a:r>
            <a:endParaRPr lang="en-US" altLang="zh-CN" sz="1600" b="1" dirty="0">
              <a:latin typeface="微软雅黑"/>
              <a:ea typeface="微软雅黑"/>
              <a:cs typeface="微软雅黑"/>
            </a:endParaRPr>
          </a:p>
          <a:p>
            <a:pPr marL="285750" indent="-285750">
              <a:lnSpc>
                <a:spcPct val="150000"/>
              </a:lnSpc>
              <a:buFont typeface="Arial" panose="020B0604020202020204" pitchFamily="34" charset="0"/>
              <a:buChar char="•"/>
            </a:pPr>
            <a:r>
              <a:rPr lang="zh-CN" altLang="en-US" sz="1600" dirty="0">
                <a:latin typeface="微软雅黑"/>
                <a:ea typeface="微软雅黑"/>
                <a:cs typeface="微软雅黑"/>
              </a:rPr>
              <a:t>该事故定性为客户</a:t>
            </a:r>
            <a:r>
              <a:rPr lang="zh-CN" altLang="en-US" sz="1600" b="1" dirty="0">
                <a:solidFill>
                  <a:srgbClr val="FF0000"/>
                </a:solidFill>
                <a:latin typeface="微软雅黑"/>
                <a:ea typeface="微软雅黑"/>
                <a:cs typeface="微软雅黑"/>
              </a:rPr>
              <a:t>三级事故</a:t>
            </a:r>
            <a:r>
              <a:rPr lang="zh-CN" altLang="en-US" sz="1600">
                <a:latin typeface="微软雅黑"/>
                <a:ea typeface="微软雅黑"/>
                <a:cs typeface="微软雅黑"/>
              </a:rPr>
              <a:t>，根据客户软件</a:t>
            </a:r>
            <a:r>
              <a:rPr lang="zh-CN" altLang="en-US" sz="1600" dirty="0">
                <a:latin typeface="微软雅黑"/>
                <a:ea typeface="微软雅黑"/>
                <a:cs typeface="微软雅黑"/>
              </a:rPr>
              <a:t>外包类网上质量事故赔偿细则，</a:t>
            </a:r>
            <a:r>
              <a:rPr lang="zh-CN" altLang="en-US" sz="1600" b="1" dirty="0">
                <a:solidFill>
                  <a:srgbClr val="FF0000"/>
                </a:solidFill>
                <a:latin typeface="微软雅黑"/>
                <a:ea typeface="微软雅黑"/>
                <a:cs typeface="微软雅黑"/>
              </a:rPr>
              <a:t>罚款</a:t>
            </a:r>
            <a:r>
              <a:rPr lang="en-US" altLang="zh-CN" sz="1600" b="1" dirty="0">
                <a:solidFill>
                  <a:srgbClr val="FF0000"/>
                </a:solidFill>
                <a:latin typeface="微软雅黑"/>
                <a:ea typeface="微软雅黑"/>
                <a:cs typeface="微软雅黑"/>
              </a:rPr>
              <a:t>7</a:t>
            </a:r>
            <a:r>
              <a:rPr lang="zh-CN" altLang="en-US" sz="1600" b="1" dirty="0">
                <a:solidFill>
                  <a:srgbClr val="FF0000"/>
                </a:solidFill>
                <a:latin typeface="微软雅黑"/>
                <a:ea typeface="微软雅黑"/>
                <a:cs typeface="微软雅黑"/>
              </a:rPr>
              <a:t>万元</a:t>
            </a:r>
            <a:endParaRPr lang="en-US" altLang="zh-CN" sz="1600" b="1" dirty="0">
              <a:solidFill>
                <a:srgbClr val="FF0000"/>
              </a:solidFill>
              <a:latin typeface="微软雅黑"/>
              <a:ea typeface="微软雅黑"/>
              <a:cs typeface="微软雅黑"/>
            </a:endParaRPr>
          </a:p>
          <a:p>
            <a:pPr marL="285750" indent="-285750">
              <a:lnSpc>
                <a:spcPct val="150000"/>
              </a:lnSpc>
              <a:buFont typeface="Arial" panose="020B0604020202020204" pitchFamily="34" charset="0"/>
              <a:buChar char="•"/>
            </a:pPr>
            <a:r>
              <a:rPr lang="en-US" altLang="zh-CN" sz="1600" dirty="0">
                <a:latin typeface="微软雅黑"/>
                <a:ea typeface="微软雅黑"/>
                <a:cs typeface="微软雅黑"/>
              </a:rPr>
              <a:t>KPI</a:t>
            </a:r>
            <a:r>
              <a:rPr lang="zh-CN" altLang="en-US" sz="1600" dirty="0">
                <a:latin typeface="微软雅黑"/>
                <a:ea typeface="微软雅黑"/>
                <a:cs typeface="微软雅黑"/>
              </a:rPr>
              <a:t>测评扣除</a:t>
            </a:r>
            <a:r>
              <a:rPr lang="en-US" altLang="zh-CN" sz="1600" dirty="0">
                <a:latin typeface="微软雅黑"/>
                <a:ea typeface="微软雅黑"/>
                <a:cs typeface="微软雅黑"/>
              </a:rPr>
              <a:t>1</a:t>
            </a:r>
            <a:r>
              <a:rPr lang="zh-CN" altLang="en-US" sz="1600" dirty="0">
                <a:latin typeface="微软雅黑"/>
                <a:ea typeface="微软雅黑"/>
                <a:cs typeface="微软雅黑"/>
              </a:rPr>
              <a:t>分</a:t>
            </a:r>
            <a:endParaRPr lang="en-US" altLang="zh-CN" sz="1600" dirty="0">
              <a:latin typeface="微软雅黑"/>
              <a:ea typeface="微软雅黑"/>
              <a:cs typeface="微软雅黑"/>
            </a:endParaRPr>
          </a:p>
          <a:p>
            <a:pPr marL="285750" indent="-285750">
              <a:lnSpc>
                <a:spcPct val="150000"/>
              </a:lnSpc>
              <a:buFont typeface="Arial" panose="020B0604020202020204" pitchFamily="34" charset="0"/>
              <a:buChar char="•"/>
            </a:pPr>
            <a:r>
              <a:rPr lang="zh-CN" altLang="en-US" sz="1600" dirty="0">
                <a:latin typeface="微软雅黑"/>
                <a:ea typeface="微软雅黑"/>
                <a:cs typeface="微软雅黑"/>
              </a:rPr>
              <a:t>相关责任人内部通报</a:t>
            </a:r>
          </a:p>
        </p:txBody>
      </p:sp>
      <p:sp>
        <p:nvSpPr>
          <p:cNvPr id="7" name="思想气泡: 云 6">
            <a:extLst>
              <a:ext uri="{FF2B5EF4-FFF2-40B4-BE49-F238E27FC236}">
                <a16:creationId xmlns:a16="http://schemas.microsoft.com/office/drawing/2014/main" id="{9480A535-C2A3-4CD1-BEAD-D33E849A9AE3}"/>
              </a:ext>
            </a:extLst>
          </p:cNvPr>
          <p:cNvSpPr/>
          <p:nvPr/>
        </p:nvSpPr>
        <p:spPr>
          <a:xfrm>
            <a:off x="2639616" y="3356992"/>
            <a:ext cx="3672408" cy="2376264"/>
          </a:xfrm>
          <a:prstGeom prst="cloudCallout">
            <a:avLst>
              <a:gd name="adj1" fmla="val 64535"/>
              <a:gd name="adj2" fmla="val 36480"/>
            </a:avLst>
          </a:prstGeom>
          <a:ln>
            <a:solidFill>
              <a:schemeClr val="tx2">
                <a:lumMod val="75000"/>
              </a:schemeClr>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r>
              <a:rPr lang="zh-CN" altLang="en-US" sz="2100" dirty="0">
                <a:ln w="0"/>
                <a:solidFill>
                  <a:schemeClr val="accent1"/>
                </a:solidFill>
                <a:effectLst>
                  <a:outerShdw blurRad="38100" dist="25400" dir="5400000" algn="ctr" rotWithShape="0">
                    <a:srgbClr val="6E747A">
                      <a:alpha val="43000"/>
                    </a:srgbClr>
                  </a:outerShdw>
                </a:effectLst>
                <a:latin typeface="+mj-ea"/>
                <a:ea typeface="+mj-ea"/>
              </a:rPr>
              <a:t>未能遵守公司流程规范</a:t>
            </a:r>
          </a:p>
        </p:txBody>
      </p:sp>
    </p:spTree>
    <p:extLst>
      <p:ext uri="{BB962C8B-B14F-4D97-AF65-F5344CB8AC3E}">
        <p14:creationId xmlns:p14="http://schemas.microsoft.com/office/powerpoint/2010/main" val="42401955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02B63-6C4F-4B71-9EF5-EAC7B76C6450}"/>
              </a:ext>
            </a:extLst>
          </p:cNvPr>
          <p:cNvSpPr>
            <a:spLocks noGrp="1"/>
          </p:cNvSpPr>
          <p:nvPr>
            <p:ph type="title"/>
          </p:nvPr>
        </p:nvSpPr>
        <p:spPr>
          <a:xfrm>
            <a:off x="304512" y="29059"/>
            <a:ext cx="10515224" cy="536139"/>
          </a:xfrm>
        </p:spPr>
        <p:txBody>
          <a:bodyPr>
            <a:normAutofit/>
          </a:bodyPr>
          <a:lstStyle/>
          <a:p>
            <a:r>
              <a:rPr lang="zh-CN" altLang="en-US" dirty="0"/>
              <a:t>某业务线流程体系</a:t>
            </a:r>
          </a:p>
        </p:txBody>
      </p:sp>
      <p:pic>
        <p:nvPicPr>
          <p:cNvPr id="6" name="图片 5">
            <a:extLst>
              <a:ext uri="{FF2B5EF4-FFF2-40B4-BE49-F238E27FC236}">
                <a16:creationId xmlns:a16="http://schemas.microsoft.com/office/drawing/2014/main" id="{52C33417-AEF3-43A9-9AA6-3C69AF983A00}"/>
              </a:ext>
            </a:extLst>
          </p:cNvPr>
          <p:cNvPicPr/>
          <p:nvPr/>
        </p:nvPicPr>
        <p:blipFill>
          <a:blip r:embed="rId2" cstate="print"/>
          <a:srcRect/>
          <a:stretch>
            <a:fillRect/>
          </a:stretch>
        </p:blipFill>
        <p:spPr bwMode="auto">
          <a:xfrm>
            <a:off x="0" y="1578986"/>
            <a:ext cx="6222838" cy="3700028"/>
          </a:xfrm>
          <a:prstGeom prst="rect">
            <a:avLst/>
          </a:prstGeom>
          <a:noFill/>
          <a:ln w="9525">
            <a:noFill/>
            <a:miter lim="800000"/>
            <a:headEnd/>
            <a:tailEnd/>
          </a:ln>
        </p:spPr>
      </p:pic>
      <p:sp>
        <p:nvSpPr>
          <p:cNvPr id="7" name="剪去单角的矩形 19">
            <a:extLst>
              <a:ext uri="{FF2B5EF4-FFF2-40B4-BE49-F238E27FC236}">
                <a16:creationId xmlns:a16="http://schemas.microsoft.com/office/drawing/2014/main" id="{43DA5800-791A-4C0F-9651-2848BFD087A1}"/>
              </a:ext>
            </a:extLst>
          </p:cNvPr>
          <p:cNvSpPr/>
          <p:nvPr/>
        </p:nvSpPr>
        <p:spPr>
          <a:xfrm>
            <a:off x="-5569" y="1088215"/>
            <a:ext cx="4157353" cy="490770"/>
          </a:xfrm>
          <a:prstGeom prst="snip1Rect">
            <a:avLst>
              <a:gd name="adj" fmla="val 50000"/>
            </a:avLst>
          </a:prstGeom>
          <a:solidFill>
            <a:srgbClr val="C00000"/>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45718" tIns="0" rIns="45718" bIns="0" numCol="1" spcCol="38100" rtlCol="0" anchor="t">
            <a:noAutofit/>
          </a:bodyPr>
          <a:lstStyle/>
          <a:p>
            <a:pPr algn="ctr" fontAlgn="auto">
              <a:spcBef>
                <a:spcPts val="0"/>
              </a:spcBef>
              <a:spcAft>
                <a:spcPts val="0"/>
              </a:spcAft>
            </a:pPr>
            <a:r>
              <a:rPr lang="zh-CN" altLang="en-US" sz="2000" b="1" dirty="0">
                <a:solidFill>
                  <a:schemeClr val="bg1"/>
                </a:solidFill>
                <a:latin typeface="微软雅黑" panose="020B0503020204020204" pitchFamily="34" charset="-122"/>
                <a:ea typeface="微软雅黑" panose="020B0503020204020204" pitchFamily="34" charset="-122"/>
              </a:rPr>
              <a:t>软件开发项目流程示例</a:t>
            </a:r>
            <a:endParaRPr lang="zh-CN" altLang="en-US" sz="2000" b="1" dirty="0">
              <a:solidFill>
                <a:schemeClr val="bg1"/>
              </a:solidFill>
              <a:latin typeface="微软雅黑" panose="020B0503020204020204" pitchFamily="34" charset="-122"/>
              <a:ea typeface="微软雅黑" panose="020B0503020204020204" pitchFamily="34" charset="-122"/>
              <a:sym typeface="Calibri" panose="020F0502020204030204"/>
            </a:endParaRPr>
          </a:p>
        </p:txBody>
      </p:sp>
      <p:sp>
        <p:nvSpPr>
          <p:cNvPr id="8" name="内容占位符 3">
            <a:extLst>
              <a:ext uri="{FF2B5EF4-FFF2-40B4-BE49-F238E27FC236}">
                <a16:creationId xmlns:a16="http://schemas.microsoft.com/office/drawing/2014/main" id="{234E4EFE-6DAB-4F27-8C62-61C161A4D69E}"/>
              </a:ext>
            </a:extLst>
          </p:cNvPr>
          <p:cNvSpPr txBox="1">
            <a:spLocks/>
          </p:cNvSpPr>
          <p:nvPr/>
        </p:nvSpPr>
        <p:spPr>
          <a:xfrm>
            <a:off x="6744072" y="1321803"/>
            <a:ext cx="5019346" cy="3700028"/>
          </a:xfrm>
          <a:prstGeom prst="rect">
            <a:avLst/>
          </a:prstGeom>
        </p:spPr>
        <p:txBody>
          <a:bodyPr lIns="91394" tIns="45696" rIns="91394" bIns="45696"/>
          <a:lstStyle/>
          <a:p>
            <a:pPr defTabSz="913935">
              <a:lnSpc>
                <a:spcPct val="150000"/>
              </a:lnSpc>
              <a:defRPr/>
            </a:pPr>
            <a:r>
              <a:rPr lang="zh-CN" altLang="en-US" sz="1600" dirty="0">
                <a:solidFill>
                  <a:schemeClr val="accent1"/>
                </a:solidFill>
                <a:latin typeface="微软雅黑"/>
                <a:ea typeface="微软雅黑"/>
              </a:rPr>
              <a:t>过程（</a:t>
            </a:r>
            <a:r>
              <a:rPr lang="en-US" altLang="zh-CN" sz="1600" dirty="0">
                <a:solidFill>
                  <a:schemeClr val="accent1"/>
                </a:solidFill>
                <a:latin typeface="微软雅黑"/>
                <a:ea typeface="微软雅黑"/>
              </a:rPr>
              <a:t>Process</a:t>
            </a:r>
            <a:r>
              <a:rPr lang="zh-CN" altLang="en-US" sz="1600" dirty="0">
                <a:solidFill>
                  <a:schemeClr val="accent1"/>
                </a:solidFill>
                <a:latin typeface="微软雅黑"/>
                <a:ea typeface="微软雅黑"/>
              </a:rPr>
              <a:t>）</a:t>
            </a:r>
            <a:endParaRPr lang="en-US" altLang="zh-CN" sz="1600" dirty="0">
              <a:solidFill>
                <a:schemeClr val="accent1"/>
              </a:solidFill>
              <a:latin typeface="微软雅黑"/>
              <a:ea typeface="微软雅黑"/>
            </a:endParaRPr>
          </a:p>
          <a:p>
            <a:pPr defTabSz="913935">
              <a:lnSpc>
                <a:spcPct val="150000"/>
              </a:lnSpc>
              <a:defRPr/>
            </a:pPr>
            <a:r>
              <a:rPr lang="zh-CN" altLang="zh-CN" sz="1600" dirty="0">
                <a:latin typeface="微软雅黑"/>
                <a:ea typeface="微软雅黑"/>
              </a:rPr>
              <a:t>按照项目研发的过程、基于里程碑阶段来描述的流程。不同类型的项目有不同的</a:t>
            </a:r>
            <a:r>
              <a:rPr lang="en-US" altLang="zh-CN" sz="1600" dirty="0">
                <a:latin typeface="微软雅黑"/>
                <a:ea typeface="微软雅黑"/>
              </a:rPr>
              <a:t>Process</a:t>
            </a:r>
            <a:r>
              <a:rPr lang="zh-CN" altLang="zh-CN" sz="1600" dirty="0">
                <a:latin typeface="微软雅黑"/>
                <a:ea typeface="微软雅黑"/>
              </a:rPr>
              <a:t>。</a:t>
            </a:r>
            <a:endParaRPr lang="en-US" altLang="zh-CN" sz="1600" dirty="0">
              <a:latin typeface="微软雅黑"/>
              <a:ea typeface="微软雅黑"/>
            </a:endParaRPr>
          </a:p>
          <a:p>
            <a:pPr defTabSz="913935">
              <a:lnSpc>
                <a:spcPct val="150000"/>
              </a:lnSpc>
              <a:defRPr/>
            </a:pPr>
            <a:r>
              <a:rPr lang="zh-CN" altLang="zh-CN" sz="1600" dirty="0">
                <a:latin typeface="微软雅黑"/>
                <a:ea typeface="微软雅黑"/>
              </a:rPr>
              <a:t>聚焦于</a:t>
            </a:r>
            <a:r>
              <a:rPr lang="en-US" altLang="zh-CN" sz="1600" dirty="0">
                <a:latin typeface="微软雅黑"/>
                <a:ea typeface="微软雅黑"/>
              </a:rPr>
              <a:t>What to do</a:t>
            </a:r>
            <a:r>
              <a:rPr lang="zh-CN" altLang="zh-CN" sz="1600" dirty="0">
                <a:latin typeface="微软雅黑"/>
                <a:ea typeface="微软雅黑"/>
              </a:rPr>
              <a:t>，承载公司管控要求。</a:t>
            </a:r>
            <a:endParaRPr lang="en-US" altLang="zh-CN" sz="1600" dirty="0">
              <a:latin typeface="微软雅黑"/>
              <a:ea typeface="微软雅黑"/>
            </a:endParaRPr>
          </a:p>
          <a:p>
            <a:pPr defTabSz="913935">
              <a:lnSpc>
                <a:spcPct val="150000"/>
              </a:lnSpc>
              <a:defRPr/>
            </a:pPr>
            <a:r>
              <a:rPr lang="zh-CN" altLang="zh-CN" sz="1600" dirty="0">
                <a:latin typeface="微软雅黑"/>
                <a:ea typeface="微软雅黑"/>
              </a:rPr>
              <a:t>精简稳定，</a:t>
            </a:r>
            <a:r>
              <a:rPr lang="en-US" altLang="zh-CN" sz="1600" dirty="0">
                <a:latin typeface="微软雅黑"/>
                <a:ea typeface="微软雅黑"/>
              </a:rPr>
              <a:t>BU</a:t>
            </a:r>
            <a:r>
              <a:rPr lang="zh-CN" altLang="zh-CN" sz="1600" dirty="0">
                <a:latin typeface="微软雅黑"/>
                <a:ea typeface="微软雅黑"/>
              </a:rPr>
              <a:t>客户化的必要性和空间较小。</a:t>
            </a:r>
            <a:endParaRPr lang="en-US" altLang="zh-CN" sz="1600" dirty="0">
              <a:latin typeface="微软雅黑"/>
              <a:ea typeface="微软雅黑"/>
            </a:endParaRPr>
          </a:p>
          <a:p>
            <a:pPr defTabSz="913935">
              <a:lnSpc>
                <a:spcPct val="150000"/>
              </a:lnSpc>
              <a:defRPr/>
            </a:pPr>
            <a:endParaRPr lang="en-US" altLang="zh-CN" sz="1600" dirty="0">
              <a:latin typeface="微软雅黑"/>
              <a:ea typeface="微软雅黑"/>
            </a:endParaRPr>
          </a:p>
          <a:p>
            <a:pPr defTabSz="913935">
              <a:lnSpc>
                <a:spcPct val="150000"/>
              </a:lnSpc>
              <a:defRPr/>
            </a:pPr>
            <a:r>
              <a:rPr lang="zh-CN" altLang="en-US" sz="1600" dirty="0">
                <a:solidFill>
                  <a:schemeClr val="accent1"/>
                </a:solidFill>
                <a:latin typeface="微软雅黑"/>
                <a:ea typeface="微软雅黑"/>
              </a:rPr>
              <a:t>专项业务规则（</a:t>
            </a:r>
            <a:r>
              <a:rPr lang="en-US" altLang="zh-CN" sz="1600" dirty="0">
                <a:solidFill>
                  <a:schemeClr val="accent1"/>
                </a:solidFill>
                <a:latin typeface="微软雅黑"/>
                <a:ea typeface="微软雅黑"/>
              </a:rPr>
              <a:t>Discipline</a:t>
            </a:r>
            <a:r>
              <a:rPr lang="zh-CN" altLang="en-US" sz="1600" dirty="0">
                <a:solidFill>
                  <a:schemeClr val="accent1"/>
                </a:solidFill>
                <a:latin typeface="微软雅黑"/>
                <a:ea typeface="微软雅黑"/>
              </a:rPr>
              <a:t>）</a:t>
            </a:r>
            <a:endParaRPr lang="en-US" altLang="zh-CN" sz="1600" dirty="0">
              <a:solidFill>
                <a:schemeClr val="accent1"/>
              </a:solidFill>
              <a:latin typeface="微软雅黑"/>
              <a:ea typeface="微软雅黑"/>
            </a:endParaRPr>
          </a:p>
          <a:p>
            <a:pPr defTabSz="913935">
              <a:lnSpc>
                <a:spcPct val="150000"/>
              </a:lnSpc>
              <a:defRPr/>
            </a:pPr>
            <a:r>
              <a:rPr lang="zh-CN" altLang="zh-CN" sz="1600" dirty="0">
                <a:latin typeface="微软雅黑"/>
                <a:ea typeface="微软雅黑"/>
              </a:rPr>
              <a:t>聚焦于</a:t>
            </a:r>
            <a:r>
              <a:rPr lang="en-US" altLang="zh-CN" sz="1600" dirty="0">
                <a:latin typeface="微软雅黑"/>
                <a:ea typeface="微软雅黑"/>
              </a:rPr>
              <a:t>How to do</a:t>
            </a:r>
            <a:r>
              <a:rPr lang="zh-CN" altLang="zh-CN" sz="1600" dirty="0">
                <a:latin typeface="微软雅黑"/>
                <a:ea typeface="微软雅黑"/>
              </a:rPr>
              <a:t>，承载专业领域过程要求</a:t>
            </a:r>
            <a:endParaRPr lang="en-US" altLang="zh-CN" sz="1600" dirty="0">
              <a:latin typeface="微软雅黑"/>
              <a:ea typeface="微软雅黑"/>
            </a:endParaRPr>
          </a:p>
          <a:p>
            <a:pPr defTabSz="913935">
              <a:lnSpc>
                <a:spcPct val="150000"/>
              </a:lnSpc>
              <a:defRPr/>
            </a:pPr>
            <a:r>
              <a:rPr lang="zh-CN" altLang="zh-CN" sz="1600" dirty="0">
                <a:latin typeface="微软雅黑"/>
                <a:ea typeface="微软雅黑"/>
              </a:rPr>
              <a:t>从专业领域</a:t>
            </a:r>
            <a:r>
              <a:rPr lang="en-US" altLang="zh-CN" sz="1600" dirty="0">
                <a:latin typeface="微软雅黑"/>
                <a:ea typeface="微软雅黑"/>
              </a:rPr>
              <a:t>/</a:t>
            </a:r>
            <a:r>
              <a:rPr lang="zh-CN" altLang="zh-CN" sz="1600" dirty="0">
                <a:latin typeface="微软雅黑"/>
                <a:ea typeface="微软雅黑"/>
              </a:rPr>
              <a:t>角色维度拉通，贯穿业务流，关注专业领域内的过程要求、角色、方法、工具和指导，支撑</a:t>
            </a:r>
            <a:r>
              <a:rPr lang="en-US" altLang="zh-CN" sz="1600" dirty="0">
                <a:latin typeface="微软雅黑"/>
                <a:ea typeface="微软雅黑"/>
              </a:rPr>
              <a:t>Process</a:t>
            </a:r>
            <a:r>
              <a:rPr lang="zh-CN" altLang="zh-CN" sz="1600" dirty="0">
                <a:latin typeface="微软雅黑"/>
                <a:ea typeface="微软雅黑"/>
              </a:rPr>
              <a:t>落地</a:t>
            </a:r>
            <a:endParaRPr lang="en-US" altLang="zh-CN" sz="1600" dirty="0">
              <a:latin typeface="微软雅黑"/>
              <a:ea typeface="微软雅黑"/>
            </a:endParaRPr>
          </a:p>
          <a:p>
            <a:pPr defTabSz="913935">
              <a:lnSpc>
                <a:spcPct val="150000"/>
              </a:lnSpc>
              <a:defRPr/>
            </a:pPr>
            <a:r>
              <a:rPr lang="zh-CN" altLang="zh-CN" sz="1600" dirty="0">
                <a:latin typeface="微软雅黑"/>
                <a:ea typeface="微软雅黑"/>
              </a:rPr>
              <a:t>丰富灵活，</a:t>
            </a:r>
            <a:r>
              <a:rPr lang="en-US" altLang="zh-CN" sz="1600" dirty="0">
                <a:latin typeface="微软雅黑"/>
                <a:ea typeface="微软雅黑"/>
              </a:rPr>
              <a:t>BU</a:t>
            </a:r>
            <a:r>
              <a:rPr lang="zh-CN" altLang="zh-CN" sz="1600" dirty="0">
                <a:latin typeface="微软雅黑"/>
                <a:ea typeface="微软雅黑"/>
              </a:rPr>
              <a:t>客户化的必要性和空间相对较大</a:t>
            </a:r>
            <a:endParaRPr lang="en-US" altLang="zh-CN" sz="1600" dirty="0">
              <a:latin typeface="微软雅黑"/>
              <a:ea typeface="微软雅黑"/>
            </a:endParaRPr>
          </a:p>
          <a:p>
            <a:pPr marL="414128" lvl="1" indent="42841" defTabSz="913935">
              <a:lnSpc>
                <a:spcPct val="150000"/>
              </a:lnSpc>
              <a:defRPr/>
            </a:pPr>
            <a:endParaRPr lang="zh-CN" altLang="en-US" sz="1600" b="0" i="0" dirty="0">
              <a:latin typeface="华文细黑" pitchFamily="2" charset="-122"/>
              <a:ea typeface="华文细黑" pitchFamily="2" charset="-122"/>
            </a:endParaRPr>
          </a:p>
        </p:txBody>
      </p:sp>
      <p:sp>
        <p:nvSpPr>
          <p:cNvPr id="9" name="矩形 8">
            <a:extLst>
              <a:ext uri="{FF2B5EF4-FFF2-40B4-BE49-F238E27FC236}">
                <a16:creationId xmlns:a16="http://schemas.microsoft.com/office/drawing/2014/main" id="{396694C4-BA18-4DA2-B794-C18DDF4A7E79}"/>
              </a:ext>
            </a:extLst>
          </p:cNvPr>
          <p:cNvSpPr/>
          <p:nvPr/>
        </p:nvSpPr>
        <p:spPr>
          <a:xfrm>
            <a:off x="6744072" y="907522"/>
            <a:ext cx="5209202" cy="428467"/>
          </a:xfrm>
          <a:prstGeom prst="rect">
            <a:avLst/>
          </a:prstGeom>
        </p:spPr>
        <p:txBody>
          <a:bodyPr wrap="square" lIns="91394" tIns="45696" rIns="91394" bIns="45696" anchor="ctr">
            <a:spAutoFit/>
          </a:bodyPr>
          <a:lstStyle/>
          <a:p>
            <a:pPr>
              <a:lnSpc>
                <a:spcPct val="150000"/>
              </a:lnSpc>
              <a:buFont typeface="Wingdings" pitchFamily="2" charset="2"/>
              <a:buChar char="l"/>
            </a:pPr>
            <a:r>
              <a:rPr lang="en-US" altLang="zh-CN" sz="1600" dirty="0">
                <a:latin typeface="方正粗黑宋简体" panose="02000000000000000000" pitchFamily="2" charset="-122"/>
                <a:ea typeface="方正粗黑宋简体" panose="02000000000000000000" pitchFamily="2" charset="-122"/>
              </a:rPr>
              <a:t>  </a:t>
            </a:r>
            <a:r>
              <a:rPr lang="zh-CN" altLang="en-US" sz="1600" dirty="0">
                <a:latin typeface="方正粗黑宋简体" panose="02000000000000000000" pitchFamily="2" charset="-122"/>
                <a:ea typeface="方正粗黑宋简体" panose="02000000000000000000" pitchFamily="2" charset="-122"/>
              </a:rPr>
              <a:t>研发项目流程采用“过程</a:t>
            </a:r>
            <a:r>
              <a:rPr lang="en-US" altLang="zh-CN" sz="1600" dirty="0">
                <a:latin typeface="方正粗黑宋简体" panose="02000000000000000000" pitchFamily="2" charset="-122"/>
                <a:ea typeface="方正粗黑宋简体" panose="02000000000000000000" pitchFamily="2" charset="-122"/>
              </a:rPr>
              <a:t>+</a:t>
            </a:r>
            <a:r>
              <a:rPr lang="zh-CN" altLang="en-US" sz="1600" dirty="0">
                <a:latin typeface="方正粗黑宋简体" panose="02000000000000000000" pitchFamily="2" charset="-122"/>
                <a:ea typeface="方正粗黑宋简体" panose="02000000000000000000" pitchFamily="2" charset="-122"/>
              </a:rPr>
              <a:t>专项业务规则”的框架</a:t>
            </a:r>
            <a:endParaRPr lang="en-US" altLang="zh-CN" sz="1600" dirty="0">
              <a:latin typeface="方正粗黑宋简体" panose="02000000000000000000" pitchFamily="2" charset="-122"/>
              <a:ea typeface="方正粗黑宋简体" panose="02000000000000000000" pitchFamily="2" charset="-122"/>
            </a:endParaRPr>
          </a:p>
        </p:txBody>
      </p:sp>
    </p:spTree>
    <p:extLst>
      <p:ext uri="{BB962C8B-B14F-4D97-AF65-F5344CB8AC3E}">
        <p14:creationId xmlns:p14="http://schemas.microsoft.com/office/powerpoint/2010/main" val="367402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983432" y="3501008"/>
            <a:ext cx="501107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defTabSz="1029970"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1029970"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1029970"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1029970"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lang="en-US" altLang="zh-CN" sz="40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03 </a:t>
            </a:r>
            <a:r>
              <a:rPr lang="zh-CN" altLang="en-US" sz="40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软件项目开发流程规范</a:t>
            </a:r>
          </a:p>
        </p:txBody>
      </p:sp>
    </p:spTree>
    <p:extLst>
      <p:ext uri="{BB962C8B-B14F-4D97-AF65-F5344CB8AC3E}">
        <p14:creationId xmlns:p14="http://schemas.microsoft.com/office/powerpoint/2010/main" val="454830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38385-35EF-4350-A838-396F13303F26}"/>
              </a:ext>
            </a:extLst>
          </p:cNvPr>
          <p:cNvSpPr>
            <a:spLocks noGrp="1"/>
          </p:cNvSpPr>
          <p:nvPr>
            <p:ph type="title"/>
          </p:nvPr>
        </p:nvSpPr>
        <p:spPr>
          <a:xfrm>
            <a:off x="304512" y="29059"/>
            <a:ext cx="10515224" cy="536139"/>
          </a:xfrm>
        </p:spPr>
        <p:txBody>
          <a:bodyPr>
            <a:normAutofit/>
          </a:bodyPr>
          <a:lstStyle/>
          <a:p>
            <a:r>
              <a:rPr lang="zh-CN" altLang="en-US" dirty="0"/>
              <a:t>项目开发流程介绍</a:t>
            </a:r>
          </a:p>
        </p:txBody>
      </p:sp>
      <p:sp>
        <p:nvSpPr>
          <p:cNvPr id="3" name="标题 1">
            <a:extLst>
              <a:ext uri="{FF2B5EF4-FFF2-40B4-BE49-F238E27FC236}">
                <a16:creationId xmlns:a16="http://schemas.microsoft.com/office/drawing/2014/main" id="{3D2F3835-78D5-479B-99BF-04672065962A}"/>
              </a:ext>
            </a:extLst>
          </p:cNvPr>
          <p:cNvSpPr txBox="1">
            <a:spLocks/>
          </p:cNvSpPr>
          <p:nvPr/>
        </p:nvSpPr>
        <p:spPr>
          <a:xfrm>
            <a:off x="3402444" y="-85025"/>
            <a:ext cx="8229600" cy="6068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rgbClr val="002060"/>
                </a:solidFill>
                <a:latin typeface="+mj-lt"/>
                <a:ea typeface="+mj-ea"/>
                <a:cs typeface="+mj-cs"/>
              </a:defRPr>
            </a:lvl1pPr>
          </a:lstStyle>
          <a:p>
            <a:pPr fontAlgn="auto">
              <a:spcAft>
                <a:spcPts val="0"/>
              </a:spcAft>
            </a:pPr>
            <a:endParaRPr lang="zh-CN" altLang="en-US" dirty="0"/>
          </a:p>
        </p:txBody>
      </p:sp>
      <p:pic>
        <p:nvPicPr>
          <p:cNvPr id="4" name="Picture 5">
            <a:extLst>
              <a:ext uri="{FF2B5EF4-FFF2-40B4-BE49-F238E27FC236}">
                <a16:creationId xmlns:a16="http://schemas.microsoft.com/office/drawing/2014/main" id="{B5120FD1-A89A-4714-8A97-F701C50C07E9}"/>
              </a:ext>
            </a:extLst>
          </p:cNvPr>
          <p:cNvPicPr>
            <a:picLocks noChangeAspect="1" noChangeArrowheads="1"/>
          </p:cNvPicPr>
          <p:nvPr/>
        </p:nvPicPr>
        <p:blipFill>
          <a:blip r:embed="rId2" cstate="print"/>
          <a:srcRect/>
          <a:stretch>
            <a:fillRect/>
          </a:stretch>
        </p:blipFill>
        <p:spPr bwMode="auto">
          <a:xfrm>
            <a:off x="304512" y="830602"/>
            <a:ext cx="8034668" cy="5402621"/>
          </a:xfrm>
          <a:prstGeom prst="rect">
            <a:avLst/>
          </a:prstGeom>
          <a:noFill/>
          <a:ln w="9525">
            <a:noFill/>
            <a:miter lim="800000"/>
            <a:headEnd/>
            <a:tailEnd/>
          </a:ln>
        </p:spPr>
      </p:pic>
      <p:sp>
        <p:nvSpPr>
          <p:cNvPr id="6" name="矩形: 剪去单角 5">
            <a:extLst>
              <a:ext uri="{FF2B5EF4-FFF2-40B4-BE49-F238E27FC236}">
                <a16:creationId xmlns:a16="http://schemas.microsoft.com/office/drawing/2014/main" id="{5D4DD90E-EEAE-4E5D-98CF-AD436C4E2193}"/>
              </a:ext>
            </a:extLst>
          </p:cNvPr>
          <p:cNvSpPr/>
          <p:nvPr/>
        </p:nvSpPr>
        <p:spPr>
          <a:xfrm>
            <a:off x="8904312" y="1052736"/>
            <a:ext cx="2880320" cy="2016224"/>
          </a:xfrm>
          <a:prstGeom prst="snip1Rect">
            <a:avLst/>
          </a:prstGeom>
          <a:solidFill>
            <a:schemeClr val="accent3">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lnSpc>
                <a:spcPct val="150000"/>
              </a:lnSpc>
            </a:pPr>
            <a:r>
              <a:rPr lang="zh-CN" altLang="en-US" sz="1600" dirty="0">
                <a:solidFill>
                  <a:srgbClr val="FF0000"/>
                </a:solidFill>
                <a:latin typeface="微软雅黑"/>
                <a:ea typeface="微软雅黑"/>
              </a:rPr>
              <a:t>项目：</a:t>
            </a:r>
            <a:r>
              <a:rPr lang="zh-CN" altLang="en-US" sz="1600" dirty="0">
                <a:solidFill>
                  <a:schemeClr val="tx1"/>
                </a:solidFill>
                <a:latin typeface="微软雅黑"/>
                <a:ea typeface="微软雅黑"/>
              </a:rPr>
              <a:t>是指在一定约束条件下（主要是开发周期，资源限定），具有明确的工作任务。</a:t>
            </a:r>
          </a:p>
          <a:p>
            <a:pPr algn="ctr"/>
            <a:endParaRPr lang="zh-CN" altLang="en-US" dirty="0"/>
          </a:p>
        </p:txBody>
      </p:sp>
    </p:spTree>
    <p:extLst>
      <p:ext uri="{BB962C8B-B14F-4D97-AF65-F5344CB8AC3E}">
        <p14:creationId xmlns:p14="http://schemas.microsoft.com/office/powerpoint/2010/main" val="264229408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0BD971-12AF-4AE8-A996-881723C0FAFE}"/>
              </a:ext>
            </a:extLst>
          </p:cNvPr>
          <p:cNvSpPr>
            <a:spLocks noGrp="1"/>
          </p:cNvSpPr>
          <p:nvPr>
            <p:ph type="title"/>
          </p:nvPr>
        </p:nvSpPr>
        <p:spPr>
          <a:xfrm>
            <a:off x="304512" y="29059"/>
            <a:ext cx="10515224" cy="536139"/>
          </a:xfrm>
        </p:spPr>
        <p:txBody>
          <a:bodyPr>
            <a:normAutofit/>
          </a:bodyPr>
          <a:lstStyle/>
          <a:p>
            <a:r>
              <a:rPr lang="zh-CN" altLang="en-US" dirty="0"/>
              <a:t>软件开发流程</a:t>
            </a:r>
          </a:p>
        </p:txBody>
      </p:sp>
      <p:pic>
        <p:nvPicPr>
          <p:cNvPr id="3" name="Picture 132">
            <a:extLst>
              <a:ext uri="{FF2B5EF4-FFF2-40B4-BE49-F238E27FC236}">
                <a16:creationId xmlns:a16="http://schemas.microsoft.com/office/drawing/2014/main" id="{75078FA9-AEFA-4090-8387-09AAAB71C725}"/>
              </a:ext>
            </a:extLst>
          </p:cNvPr>
          <p:cNvPicPr>
            <a:picLocks noChangeAspect="1" noChangeArrowheads="1"/>
          </p:cNvPicPr>
          <p:nvPr/>
        </p:nvPicPr>
        <p:blipFill>
          <a:blip r:embed="rId2" cstate="print"/>
          <a:srcRect/>
          <a:stretch>
            <a:fillRect/>
          </a:stretch>
        </p:blipFill>
        <p:spPr bwMode="auto">
          <a:xfrm>
            <a:off x="3863753" y="800708"/>
            <a:ext cx="8136903" cy="5364596"/>
          </a:xfrm>
          <a:prstGeom prst="rect">
            <a:avLst/>
          </a:prstGeom>
          <a:noFill/>
          <a:ln w="9525">
            <a:noFill/>
            <a:miter lim="800000"/>
            <a:headEnd/>
            <a:tailEnd/>
          </a:ln>
        </p:spPr>
      </p:pic>
      <p:sp>
        <p:nvSpPr>
          <p:cNvPr id="5" name="矩形: 剪去单角 4">
            <a:extLst>
              <a:ext uri="{FF2B5EF4-FFF2-40B4-BE49-F238E27FC236}">
                <a16:creationId xmlns:a16="http://schemas.microsoft.com/office/drawing/2014/main" id="{8E5ADF95-DD28-41CA-AAE5-871E1F3AB4D9}"/>
              </a:ext>
            </a:extLst>
          </p:cNvPr>
          <p:cNvSpPr/>
          <p:nvPr/>
        </p:nvSpPr>
        <p:spPr>
          <a:xfrm>
            <a:off x="191344" y="908720"/>
            <a:ext cx="3384376" cy="2772308"/>
          </a:xfrm>
          <a:prstGeom prst="snip1Rect">
            <a:avLst/>
          </a:prstGeom>
          <a:solidFill>
            <a:schemeClr val="bg2"/>
          </a:solidFill>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zh-CN" altLang="en-US" sz="1600" dirty="0">
                <a:solidFill>
                  <a:srgbClr val="FF0000"/>
                </a:solidFill>
                <a:latin typeface="微软雅黑"/>
                <a:ea typeface="微软雅黑"/>
              </a:rPr>
              <a:t>软件项目：</a:t>
            </a:r>
            <a:r>
              <a:rPr lang="zh-CN" altLang="en-US" sz="1600" dirty="0">
                <a:solidFill>
                  <a:schemeClr val="tx1"/>
                </a:solidFill>
                <a:latin typeface="微软雅黑"/>
                <a:ea typeface="微软雅黑"/>
              </a:rPr>
              <a:t>为特定企业开发或者部署实施一套专用的系统，在进入项目开发之前需要与用户进行具体的交流和讨论，了解用户心中对于软件预期的样子，后经过招投标，签订合同，实施交付。</a:t>
            </a:r>
          </a:p>
          <a:p>
            <a:pPr algn="ctr">
              <a:lnSpc>
                <a:spcPct val="150000"/>
              </a:lnSpc>
            </a:pPr>
            <a:endParaRPr lang="zh-CN" altLang="en-US" dirty="0"/>
          </a:p>
        </p:txBody>
      </p:sp>
    </p:spTree>
    <p:extLst>
      <p:ext uri="{BB962C8B-B14F-4D97-AF65-F5344CB8AC3E}">
        <p14:creationId xmlns:p14="http://schemas.microsoft.com/office/powerpoint/2010/main" val="175565815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MH_Entry_1"/>
          <p:cNvSpPr>
            <a:spLocks noChangeArrowheads="1"/>
          </p:cNvSpPr>
          <p:nvPr>
            <p:custDataLst>
              <p:tags r:id="rId2"/>
            </p:custDataLst>
          </p:nvPr>
        </p:nvSpPr>
        <p:spPr bwMode="auto">
          <a:xfrm>
            <a:off x="6600056" y="2564905"/>
            <a:ext cx="345638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2800" dirty="0">
                <a:solidFill>
                  <a:srgbClr val="A6A6A6"/>
                </a:solidFill>
                <a:latin typeface="微软雅黑" panose="020B0503020204020204" pitchFamily="34" charset="-122"/>
                <a:ea typeface="微软雅黑" panose="020B0503020204020204" pitchFamily="34" charset="-122"/>
                <a:cs typeface="微软雅黑" panose="020B0503020204020204" pitchFamily="34" charset="-122"/>
              </a:rPr>
              <a:t>软件开发</a:t>
            </a:r>
            <a:r>
              <a:rPr lang="en-US" altLang="zh-CN" sz="2800" dirty="0">
                <a:solidFill>
                  <a:srgbClr val="A6A6A6"/>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dirty="0">
                <a:solidFill>
                  <a:srgbClr val="A6A6A6"/>
                </a:solidFill>
                <a:latin typeface="微软雅黑" panose="020B0503020204020204" pitchFamily="34" charset="-122"/>
                <a:ea typeface="微软雅黑" panose="020B0503020204020204" pitchFamily="34" charset="-122"/>
                <a:cs typeface="微软雅黑" panose="020B0503020204020204" pitchFamily="34" charset="-122"/>
              </a:rPr>
              <a:t>国标规范</a:t>
            </a:r>
            <a:endParaRPr lang="en-US" altLang="zh-CN" sz="2800" dirty="0">
              <a:solidFill>
                <a:srgbClr val="A6A6A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27" name="MH_Entry_2"/>
          <p:cNvSpPr>
            <a:spLocks noChangeArrowheads="1"/>
          </p:cNvSpPr>
          <p:nvPr>
            <p:custDataLst>
              <p:tags r:id="rId3"/>
            </p:custDataLst>
          </p:nvPr>
        </p:nvSpPr>
        <p:spPr bwMode="auto">
          <a:xfrm>
            <a:off x="372982" y="3246817"/>
            <a:ext cx="490878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a:lnSpc>
                <a:spcPct val="100000"/>
              </a:lnSpc>
              <a:spcBef>
                <a:spcPct val="0"/>
              </a:spcBef>
              <a:buFont typeface="Arial" panose="020B0604020202020204" pitchFamily="34" charset="0"/>
              <a:buNone/>
            </a:pPr>
            <a:r>
              <a:rPr lang="zh-CN" altLang="en-US" sz="2800" dirty="0">
                <a:solidFill>
                  <a:srgbClr val="A6A6A6"/>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软件开发</a:t>
            </a:r>
            <a:r>
              <a:rPr lang="en-US" altLang="zh-CN" sz="2800" dirty="0">
                <a:solidFill>
                  <a:srgbClr val="A6A6A6"/>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zh-CN" altLang="en-US" sz="2800" dirty="0">
                <a:solidFill>
                  <a:srgbClr val="A6A6A6"/>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企业规范</a:t>
            </a:r>
          </a:p>
        </p:txBody>
      </p:sp>
      <p:sp>
        <p:nvSpPr>
          <p:cNvPr id="5128" name="MH_Entry_3"/>
          <p:cNvSpPr>
            <a:spLocks noChangeArrowheads="1"/>
          </p:cNvSpPr>
          <p:nvPr>
            <p:custDataLst>
              <p:tags r:id="rId4"/>
            </p:custDataLst>
          </p:nvPr>
        </p:nvSpPr>
        <p:spPr bwMode="auto">
          <a:xfrm>
            <a:off x="5995607" y="4000334"/>
            <a:ext cx="36139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2800" dirty="0">
                <a:solidFill>
                  <a:srgbClr val="A6A6A6"/>
                </a:solidFill>
                <a:latin typeface="微软雅黑" panose="020B0503020204020204" pitchFamily="34" charset="-122"/>
                <a:ea typeface="微软雅黑" panose="020B0503020204020204" pitchFamily="34" charset="-122"/>
                <a:cs typeface="微软雅黑" panose="020B0503020204020204" pitchFamily="34" charset="-122"/>
              </a:rPr>
              <a:t>软件项目开发流程规范</a:t>
            </a:r>
            <a:endParaRPr lang="en-US" altLang="zh-CN" sz="2800" dirty="0">
              <a:solidFill>
                <a:srgbClr val="A6A6A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4" name="MH_Number_1"/>
          <p:cNvSpPr/>
          <p:nvPr>
            <p:custDataLst>
              <p:tags r:id="rId5"/>
            </p:custDataLst>
          </p:nvPr>
        </p:nvSpPr>
        <p:spPr>
          <a:xfrm rot="413314">
            <a:off x="5893056" y="2474505"/>
            <a:ext cx="485887" cy="52589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rgbClr val="0070C0"/>
          </a:solidFill>
          <a:ln>
            <a:noFill/>
          </a:ln>
        </p:spPr>
        <p:txBody>
          <a:bodyPr wrap="square" lIns="0" tIns="0" rIns="0" bIns="0" anchor="ctr">
            <a:noAutofit/>
          </a:bodyPr>
          <a:lstStyle/>
          <a:p>
            <a:pPr algn="ctr">
              <a:buFont typeface="Arial" panose="020B0604020202020204" pitchFamily="34" charset="0"/>
              <a:buNone/>
            </a:pPr>
            <a:r>
              <a:rPr lang="en-US" altLang="zh-CN" sz="2955">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955">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55" name="MH_Number_2"/>
          <p:cNvSpPr/>
          <p:nvPr>
            <p:custDataLst>
              <p:tags r:id="rId6"/>
            </p:custDataLst>
          </p:nvPr>
        </p:nvSpPr>
        <p:spPr>
          <a:xfrm rot="413314">
            <a:off x="5580327" y="3230430"/>
            <a:ext cx="485888" cy="525898"/>
          </a:xfrm>
          <a:custGeom>
            <a:avLst/>
            <a:gdLst>
              <a:gd name="connsiteX0" fmla="*/ 45161 w 370245"/>
              <a:gd name="connsiteY0" fmla="*/ 39273 h 400731"/>
              <a:gd name="connsiteX1" fmla="*/ 370245 w 370245"/>
              <a:gd name="connsiteY1" fmla="*/ 0 h 400731"/>
              <a:gd name="connsiteX2" fmla="*/ 325083 w 370245"/>
              <a:gd name="connsiteY2" fmla="*/ 361458 h 400731"/>
              <a:gd name="connsiteX3" fmla="*/ 0 w 370245"/>
              <a:gd name="connsiteY3" fmla="*/ 400731 h 400731"/>
            </a:gdLst>
            <a:ahLst/>
            <a:cxnLst>
              <a:cxn ang="0">
                <a:pos x="connsiteX0" y="connsiteY0"/>
              </a:cxn>
              <a:cxn ang="0">
                <a:pos x="connsiteX1" y="connsiteY1"/>
              </a:cxn>
              <a:cxn ang="0">
                <a:pos x="connsiteX2" y="connsiteY2"/>
              </a:cxn>
              <a:cxn ang="0">
                <a:pos x="connsiteX3" y="connsiteY3"/>
              </a:cxn>
            </a:cxnLst>
            <a:rect l="l" t="t" r="r" b="b"/>
            <a:pathLst>
              <a:path w="370245" h="400731">
                <a:moveTo>
                  <a:pt x="45161" y="39273"/>
                </a:moveTo>
                <a:lnTo>
                  <a:pt x="370245" y="0"/>
                </a:lnTo>
                <a:lnTo>
                  <a:pt x="325083" y="361458"/>
                </a:lnTo>
                <a:lnTo>
                  <a:pt x="0" y="400731"/>
                </a:lnTo>
                <a:close/>
              </a:path>
            </a:pathLst>
          </a:custGeom>
          <a:solidFill>
            <a:srgbClr val="00B0F0"/>
          </a:solidFill>
          <a:ln>
            <a:noFill/>
          </a:ln>
        </p:spPr>
        <p:txBody>
          <a:bodyPr wrap="square" lIns="0" tIns="0" rIns="0" bIns="0" anchor="ctr">
            <a:noAutofit/>
          </a:bodyPr>
          <a:lstStyle/>
          <a:p>
            <a:pPr algn="ctr">
              <a:buFont typeface="Arial" panose="020B0604020202020204" pitchFamily="34" charset="0"/>
              <a:buNone/>
            </a:pPr>
            <a:r>
              <a:rPr lang="en-US" altLang="zh-CN" sz="2955"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955"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56" name="MH_Number_3"/>
          <p:cNvSpPr/>
          <p:nvPr>
            <p:custDataLst>
              <p:tags r:id="rId7"/>
            </p:custDataLst>
          </p:nvPr>
        </p:nvSpPr>
        <p:spPr>
          <a:xfrm rot="413314">
            <a:off x="5249550" y="3986229"/>
            <a:ext cx="485887" cy="52589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rgbClr val="0070C0"/>
          </a:solidFill>
          <a:ln>
            <a:noFill/>
          </a:ln>
        </p:spPr>
        <p:txBody>
          <a:bodyPr wrap="square" lIns="0" tIns="0" rIns="0" bIns="0" anchor="ctr">
            <a:noAutofit/>
          </a:bodyPr>
          <a:lstStyle/>
          <a:p>
            <a:pPr algn="ctr">
              <a:buFont typeface="Arial" panose="020B0604020202020204" pitchFamily="34" charset="0"/>
              <a:buNone/>
            </a:pPr>
            <a:r>
              <a:rPr lang="en-US" altLang="zh-CN" sz="2955">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955">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6" name="MH_Entry_4"/>
          <p:cNvSpPr>
            <a:spLocks noChangeArrowheads="1"/>
          </p:cNvSpPr>
          <p:nvPr>
            <p:custDataLst>
              <p:tags r:id="rId8"/>
            </p:custDataLst>
          </p:nvPr>
        </p:nvSpPr>
        <p:spPr bwMode="auto">
          <a:xfrm>
            <a:off x="1749845" y="4754484"/>
            <a:ext cx="286516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a:lnSpc>
                <a:spcPct val="100000"/>
              </a:lnSpc>
              <a:spcBef>
                <a:spcPct val="0"/>
              </a:spcBef>
              <a:buFont typeface="Arial" panose="020B0604020202020204" pitchFamily="34" charset="0"/>
              <a:buNone/>
            </a:pPr>
            <a:r>
              <a:rPr lang="zh-CN" altLang="en-US" sz="2800" dirty="0">
                <a:solidFill>
                  <a:srgbClr val="A6A6A6"/>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项目工程活动规范</a:t>
            </a:r>
          </a:p>
        </p:txBody>
      </p:sp>
      <p:sp>
        <p:nvSpPr>
          <p:cNvPr id="18" name="MH_Number_4"/>
          <p:cNvSpPr/>
          <p:nvPr>
            <p:custDataLst>
              <p:tags r:id="rId9"/>
            </p:custDataLst>
          </p:nvPr>
        </p:nvSpPr>
        <p:spPr>
          <a:xfrm rot="413314">
            <a:off x="4901537" y="4740663"/>
            <a:ext cx="486111" cy="524054"/>
          </a:xfrm>
          <a:custGeom>
            <a:avLst/>
            <a:gdLst>
              <a:gd name="connsiteX0" fmla="*/ 45331 w 370414"/>
              <a:gd name="connsiteY0" fmla="*/ 39273 h 399327"/>
              <a:gd name="connsiteX1" fmla="*/ 370414 w 370414"/>
              <a:gd name="connsiteY1" fmla="*/ 0 h 399327"/>
              <a:gd name="connsiteX2" fmla="*/ 325084 w 370414"/>
              <a:gd name="connsiteY2" fmla="*/ 360054 h 399327"/>
              <a:gd name="connsiteX3" fmla="*/ 0 w 370414"/>
              <a:gd name="connsiteY3" fmla="*/ 399327 h 399327"/>
            </a:gdLst>
            <a:ahLst/>
            <a:cxnLst>
              <a:cxn ang="0">
                <a:pos x="connsiteX0" y="connsiteY0"/>
              </a:cxn>
              <a:cxn ang="0">
                <a:pos x="connsiteX1" y="connsiteY1"/>
              </a:cxn>
              <a:cxn ang="0">
                <a:pos x="connsiteX2" y="connsiteY2"/>
              </a:cxn>
              <a:cxn ang="0">
                <a:pos x="connsiteX3" y="connsiteY3"/>
              </a:cxn>
            </a:cxnLst>
            <a:rect l="l" t="t" r="r" b="b"/>
            <a:pathLst>
              <a:path w="370414" h="399327">
                <a:moveTo>
                  <a:pt x="45331" y="39273"/>
                </a:moveTo>
                <a:lnTo>
                  <a:pt x="370414" y="0"/>
                </a:lnTo>
                <a:lnTo>
                  <a:pt x="325084" y="360054"/>
                </a:lnTo>
                <a:lnTo>
                  <a:pt x="0" y="399327"/>
                </a:lnTo>
                <a:close/>
              </a:path>
            </a:pathLst>
          </a:custGeom>
          <a:solidFill>
            <a:srgbClr val="00B0F0"/>
          </a:solidFill>
          <a:ln>
            <a:noFill/>
          </a:ln>
        </p:spPr>
        <p:txBody>
          <a:bodyPr wrap="square" lIns="0" tIns="0" rIns="0" bIns="0" anchor="ctr">
            <a:noAutofit/>
          </a:bodyPr>
          <a:lstStyle/>
          <a:p>
            <a:pPr algn="ctr">
              <a:buFont typeface="Arial" panose="020B0604020202020204" pitchFamily="34" charset="0"/>
              <a:buNone/>
            </a:pPr>
            <a:r>
              <a:rPr lang="en-US" altLang="zh-CN" sz="2955"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955"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5" name="MH_Entry_3">
            <a:extLst>
              <a:ext uri="{FF2B5EF4-FFF2-40B4-BE49-F238E27FC236}">
                <a16:creationId xmlns:a16="http://schemas.microsoft.com/office/drawing/2014/main" id="{D8E7FF40-C44B-4F7A-AE05-F57689F87002}"/>
              </a:ext>
            </a:extLst>
          </p:cNvPr>
          <p:cNvSpPr>
            <a:spLocks noChangeArrowheads="1"/>
          </p:cNvSpPr>
          <p:nvPr>
            <p:custDataLst>
              <p:tags r:id="rId10"/>
            </p:custDataLst>
          </p:nvPr>
        </p:nvSpPr>
        <p:spPr bwMode="auto">
          <a:xfrm>
            <a:off x="5219764" y="5541453"/>
            <a:ext cx="36139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2800" dirty="0">
                <a:solidFill>
                  <a:srgbClr val="A6A6A6"/>
                </a:solidFill>
                <a:latin typeface="微软雅黑" panose="020B0503020204020204" pitchFamily="34" charset="-122"/>
                <a:ea typeface="微软雅黑" panose="020B0503020204020204" pitchFamily="34" charset="-122"/>
                <a:cs typeface="微软雅黑" panose="020B0503020204020204" pitchFamily="34" charset="-122"/>
              </a:rPr>
              <a:t>代码规范</a:t>
            </a:r>
            <a:endParaRPr lang="en-US" altLang="zh-CN" sz="2800" dirty="0">
              <a:solidFill>
                <a:srgbClr val="A6A6A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MH_Number_3">
            <a:extLst>
              <a:ext uri="{FF2B5EF4-FFF2-40B4-BE49-F238E27FC236}">
                <a16:creationId xmlns:a16="http://schemas.microsoft.com/office/drawing/2014/main" id="{89220CD4-01BF-41A7-A32D-7336CB43C8EE}"/>
              </a:ext>
            </a:extLst>
          </p:cNvPr>
          <p:cNvSpPr/>
          <p:nvPr>
            <p:custDataLst>
              <p:tags r:id="rId11"/>
            </p:custDataLst>
          </p:nvPr>
        </p:nvSpPr>
        <p:spPr>
          <a:xfrm rot="413314">
            <a:off x="4473707" y="5527348"/>
            <a:ext cx="485887" cy="52589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rgbClr val="0070C0"/>
          </a:solidFill>
          <a:ln>
            <a:noFill/>
          </a:ln>
        </p:spPr>
        <p:txBody>
          <a:bodyPr wrap="square" lIns="0" tIns="0" rIns="0" bIns="0" anchor="ctr">
            <a:noAutofit/>
          </a:bodyPr>
          <a:lstStyle/>
          <a:p>
            <a:pPr algn="ctr">
              <a:buFont typeface="Arial" panose="020B0604020202020204" pitchFamily="34" charset="0"/>
              <a:buNone/>
            </a:pPr>
            <a:r>
              <a:rPr lang="en-US" altLang="zh-CN" sz="2955"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5</a:t>
            </a:r>
            <a:endParaRPr lang="zh-CN" altLang="en-US" sz="2955"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Tree>
    <p:custDataLst>
      <p:tags r:id="rId1"/>
    </p:custDataLst>
    <p:extLst>
      <p:ext uri="{BB962C8B-B14F-4D97-AF65-F5344CB8AC3E}">
        <p14:creationId xmlns:p14="http://schemas.microsoft.com/office/powerpoint/2010/main" val="3944182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6E5EE-815E-495C-8B11-7003E86E41D7}"/>
              </a:ext>
            </a:extLst>
          </p:cNvPr>
          <p:cNvSpPr>
            <a:spLocks noGrp="1"/>
          </p:cNvSpPr>
          <p:nvPr>
            <p:ph type="title"/>
          </p:nvPr>
        </p:nvSpPr>
        <p:spPr>
          <a:xfrm>
            <a:off x="304512" y="29059"/>
            <a:ext cx="10515224" cy="536139"/>
          </a:xfrm>
        </p:spPr>
        <p:txBody>
          <a:bodyPr>
            <a:normAutofit/>
          </a:bodyPr>
          <a:lstStyle/>
          <a:p>
            <a:r>
              <a:rPr lang="zh-CN" altLang="en-US" dirty="0"/>
              <a:t>项目启动阶段</a:t>
            </a:r>
          </a:p>
        </p:txBody>
      </p:sp>
      <p:sp>
        <p:nvSpPr>
          <p:cNvPr id="3" name="Text Box 43">
            <a:extLst>
              <a:ext uri="{FF2B5EF4-FFF2-40B4-BE49-F238E27FC236}">
                <a16:creationId xmlns:a16="http://schemas.microsoft.com/office/drawing/2014/main" id="{58A82A35-0995-4978-B942-8573EBA9AC96}"/>
              </a:ext>
            </a:extLst>
          </p:cNvPr>
          <p:cNvSpPr txBox="1">
            <a:spLocks noChangeArrowheads="1"/>
          </p:cNvSpPr>
          <p:nvPr/>
        </p:nvSpPr>
        <p:spPr bwMode="auto">
          <a:xfrm>
            <a:off x="61913" y="720725"/>
            <a:ext cx="8122319" cy="3139963"/>
          </a:xfrm>
          <a:prstGeom prst="rect">
            <a:avLst/>
          </a:prstGeom>
          <a:noFill/>
          <a:ln w="9525" algn="ctr">
            <a:noFill/>
            <a:miter lim="800000"/>
            <a:headEnd/>
            <a:tailEnd/>
          </a:ln>
          <a:effectLst>
            <a:prstShdw prst="shdw17" dist="17961" dir="2700000">
              <a:srgbClr val="FFFFFF">
                <a:gamma/>
                <a:shade val="60000"/>
                <a:invGamma/>
              </a:srgbClr>
            </a:prstShdw>
          </a:effectLst>
        </p:spPr>
        <p:txBody>
          <a:bodyPr wrap="square" lIns="92075" tIns="46038" rIns="92075" bIns="46038">
            <a:spAutoFit/>
          </a:bodyPr>
          <a:lstStyle/>
          <a:p>
            <a:pPr marL="171450" indent="-171450"/>
            <a:endParaRPr lang="zh-CN" altLang="en-US" dirty="0">
              <a:latin typeface="华文细黑" pitchFamily="2" charset="-122"/>
              <a:ea typeface="华文细黑" pitchFamily="2" charset="-122"/>
            </a:endParaRPr>
          </a:p>
          <a:p>
            <a:pPr marL="342900" indent="-342900">
              <a:lnSpc>
                <a:spcPct val="150000"/>
              </a:lnSpc>
              <a:buFont typeface="Wingdings" pitchFamily="2" charset="2"/>
              <a:buChar char="Ø"/>
            </a:pPr>
            <a:r>
              <a:rPr lang="zh-CN" altLang="en-US" sz="1600" dirty="0">
                <a:latin typeface="微软雅黑"/>
                <a:ea typeface="微软雅黑"/>
              </a:rPr>
              <a:t>接受</a:t>
            </a:r>
            <a:r>
              <a:rPr lang="en-US" altLang="zh-CN" sz="1600" dirty="0">
                <a:latin typeface="微软雅黑"/>
                <a:ea typeface="微软雅黑"/>
              </a:rPr>
              <a:t>PO</a:t>
            </a:r>
            <a:r>
              <a:rPr lang="zh-CN" altLang="en-US" sz="1600" dirty="0">
                <a:latin typeface="微软雅黑"/>
                <a:ea typeface="微软雅黑"/>
              </a:rPr>
              <a:t>：与客户对项目的交付时间、任务达成一致，接纳客户下发的</a:t>
            </a:r>
            <a:r>
              <a:rPr lang="en-US" altLang="zh-CN" sz="1600" dirty="0">
                <a:latin typeface="微软雅黑"/>
                <a:ea typeface="微软雅黑"/>
              </a:rPr>
              <a:t>SOW </a:t>
            </a:r>
            <a:r>
              <a:rPr lang="zh-CN" altLang="en-US" sz="1600" dirty="0">
                <a:latin typeface="微软雅黑"/>
                <a:ea typeface="微软雅黑"/>
              </a:rPr>
              <a:t>。</a:t>
            </a:r>
            <a:endParaRPr lang="en-US" altLang="zh-CN" sz="1600" dirty="0">
              <a:latin typeface="微软雅黑"/>
              <a:ea typeface="微软雅黑"/>
            </a:endParaRPr>
          </a:p>
          <a:p>
            <a:pPr marL="342900" indent="-342900">
              <a:lnSpc>
                <a:spcPct val="150000"/>
              </a:lnSpc>
              <a:buFont typeface="Wingdings" pitchFamily="2" charset="2"/>
              <a:buChar char="Ø"/>
            </a:pPr>
            <a:r>
              <a:rPr lang="zh-CN" altLang="en-US" sz="1600" dirty="0">
                <a:latin typeface="微软雅黑"/>
                <a:ea typeface="微软雅黑"/>
              </a:rPr>
              <a:t>项目资源准备：</a:t>
            </a:r>
            <a:endParaRPr lang="en-US" altLang="zh-CN" sz="1600" dirty="0">
              <a:latin typeface="微软雅黑"/>
              <a:ea typeface="微软雅黑"/>
            </a:endParaRPr>
          </a:p>
          <a:p>
            <a:pPr marL="800023" lvl="1" indent="-342900">
              <a:lnSpc>
                <a:spcPct val="150000"/>
              </a:lnSpc>
              <a:buFont typeface="+mj-lt"/>
              <a:buAutoNum type="arabicPeriod"/>
            </a:pPr>
            <a:r>
              <a:rPr lang="zh-CN" altLang="en-US" sz="1600" dirty="0">
                <a:latin typeface="微软雅黑"/>
                <a:ea typeface="微软雅黑"/>
              </a:rPr>
              <a:t>项目经理向资源部门申请相关资源，组建团队包括设计、开发、测试、资料、</a:t>
            </a:r>
            <a:r>
              <a:rPr lang="en-US" altLang="zh-CN" sz="1600" dirty="0">
                <a:latin typeface="微软雅黑"/>
                <a:ea typeface="微软雅黑"/>
              </a:rPr>
              <a:t>QA</a:t>
            </a:r>
            <a:r>
              <a:rPr lang="zh-CN" altLang="en-US" sz="1600" dirty="0">
                <a:latin typeface="微软雅黑"/>
                <a:ea typeface="微软雅黑"/>
              </a:rPr>
              <a:t>和</a:t>
            </a:r>
            <a:r>
              <a:rPr lang="en-US" altLang="zh-CN" sz="1600" dirty="0">
                <a:latin typeface="微软雅黑"/>
                <a:ea typeface="微软雅黑"/>
              </a:rPr>
              <a:t>CMO</a:t>
            </a:r>
            <a:r>
              <a:rPr lang="zh-CN" altLang="en-US" sz="1600" dirty="0">
                <a:latin typeface="微软雅黑"/>
                <a:ea typeface="微软雅黑"/>
              </a:rPr>
              <a:t>；</a:t>
            </a:r>
          </a:p>
          <a:p>
            <a:pPr marL="800023" lvl="1" indent="-342900">
              <a:lnSpc>
                <a:spcPct val="150000"/>
              </a:lnSpc>
              <a:buFont typeface="+mj-lt"/>
              <a:buAutoNum type="arabicPeriod"/>
            </a:pPr>
            <a:r>
              <a:rPr lang="zh-CN" altLang="en-US" sz="1600" dirty="0">
                <a:latin typeface="微软雅黑"/>
                <a:ea typeface="微软雅黑"/>
              </a:rPr>
              <a:t>申请及准备项目开展所需要的环境，如电脑、座位、配置库、持续集成、过程资产库、权限、建立群组等。     </a:t>
            </a:r>
          </a:p>
          <a:p>
            <a:pPr marL="171450" indent="-171450"/>
            <a:r>
              <a:rPr lang="zh-CN" altLang="en-US" sz="1400" dirty="0">
                <a:latin typeface="华文细黑" pitchFamily="2" charset="-122"/>
                <a:ea typeface="华文细黑" pitchFamily="2" charset="-122"/>
              </a:rPr>
              <a:t>             </a:t>
            </a:r>
            <a:r>
              <a:rPr lang="zh-CN" altLang="en-US" dirty="0">
                <a:latin typeface="华文细黑" pitchFamily="2" charset="-122"/>
                <a:ea typeface="华文细黑" pitchFamily="2" charset="-122"/>
              </a:rPr>
              <a:t>                               </a:t>
            </a:r>
          </a:p>
          <a:p>
            <a:pPr marL="171450" indent="-171450"/>
            <a:endParaRPr lang="zh-CN" altLang="en-US" dirty="0">
              <a:latin typeface="华文细黑" pitchFamily="2" charset="-122"/>
              <a:ea typeface="华文细黑" pitchFamily="2" charset="-122"/>
            </a:endParaRPr>
          </a:p>
        </p:txBody>
      </p:sp>
      <p:pic>
        <p:nvPicPr>
          <p:cNvPr id="4" name="Picture 4">
            <a:extLst>
              <a:ext uri="{FF2B5EF4-FFF2-40B4-BE49-F238E27FC236}">
                <a16:creationId xmlns:a16="http://schemas.microsoft.com/office/drawing/2014/main" id="{6E5B5835-35AA-4AE0-B90C-B4E42E794EB0}"/>
              </a:ext>
            </a:extLst>
          </p:cNvPr>
          <p:cNvPicPr>
            <a:picLocks noChangeAspect="1" noChangeArrowheads="1"/>
          </p:cNvPicPr>
          <p:nvPr/>
        </p:nvPicPr>
        <p:blipFill>
          <a:blip r:embed="rId2" cstate="print"/>
          <a:srcRect/>
          <a:stretch>
            <a:fillRect/>
          </a:stretch>
        </p:blipFill>
        <p:spPr bwMode="auto">
          <a:xfrm>
            <a:off x="1847528" y="3844976"/>
            <a:ext cx="3810000" cy="2209800"/>
          </a:xfrm>
          <a:prstGeom prst="rect">
            <a:avLst/>
          </a:prstGeom>
          <a:noFill/>
          <a:ln w="9525">
            <a:noFill/>
            <a:miter lim="800000"/>
            <a:headEnd/>
            <a:tailEnd/>
          </a:ln>
          <a:effectLst/>
        </p:spPr>
      </p:pic>
      <p:pic>
        <p:nvPicPr>
          <p:cNvPr id="5" name="Picture 3">
            <a:extLst>
              <a:ext uri="{FF2B5EF4-FFF2-40B4-BE49-F238E27FC236}">
                <a16:creationId xmlns:a16="http://schemas.microsoft.com/office/drawing/2014/main" id="{9AA7F3EC-A6E7-48FF-9137-180BBF3628F2}"/>
              </a:ext>
            </a:extLst>
          </p:cNvPr>
          <p:cNvPicPr>
            <a:picLocks noChangeAspect="1" noChangeArrowheads="1"/>
          </p:cNvPicPr>
          <p:nvPr/>
        </p:nvPicPr>
        <p:blipFill>
          <a:blip r:embed="rId3" cstate="print"/>
          <a:srcRect/>
          <a:stretch>
            <a:fillRect/>
          </a:stretch>
        </p:blipFill>
        <p:spPr bwMode="auto">
          <a:xfrm>
            <a:off x="7624936" y="3717032"/>
            <a:ext cx="3657600" cy="2057400"/>
          </a:xfrm>
          <a:prstGeom prst="rect">
            <a:avLst/>
          </a:prstGeom>
          <a:noFill/>
          <a:ln w="9525">
            <a:noFill/>
            <a:miter lim="800000"/>
            <a:headEnd/>
            <a:tailEnd/>
          </a:ln>
          <a:effectLst/>
        </p:spPr>
      </p:pic>
      <p:pic>
        <p:nvPicPr>
          <p:cNvPr id="6" name="Picture 1">
            <a:extLst>
              <a:ext uri="{FF2B5EF4-FFF2-40B4-BE49-F238E27FC236}">
                <a16:creationId xmlns:a16="http://schemas.microsoft.com/office/drawing/2014/main" id="{56AD4362-C691-4386-B1A5-456EE4C65996}"/>
              </a:ext>
            </a:extLst>
          </p:cNvPr>
          <p:cNvPicPr>
            <a:picLocks noChangeAspect="1" noChangeArrowheads="1"/>
          </p:cNvPicPr>
          <p:nvPr/>
        </p:nvPicPr>
        <p:blipFill>
          <a:blip r:embed="rId4" cstate="print"/>
          <a:srcRect/>
          <a:stretch>
            <a:fillRect/>
          </a:stretch>
        </p:blipFill>
        <p:spPr bwMode="auto">
          <a:xfrm>
            <a:off x="8582025" y="890453"/>
            <a:ext cx="2667000" cy="2505074"/>
          </a:xfrm>
          <a:prstGeom prst="rect">
            <a:avLst/>
          </a:prstGeom>
          <a:noFill/>
          <a:ln w="9525">
            <a:noFill/>
            <a:miter lim="800000"/>
            <a:headEnd/>
            <a:tailEnd/>
          </a:ln>
          <a:effectLst/>
        </p:spPr>
      </p:pic>
    </p:spTree>
    <p:extLst>
      <p:ext uri="{BB962C8B-B14F-4D97-AF65-F5344CB8AC3E}">
        <p14:creationId xmlns:p14="http://schemas.microsoft.com/office/powerpoint/2010/main" val="373668833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strVal val="#ppt_w+.3"/>
                                          </p:val>
                                        </p:tav>
                                        <p:tav tm="100000">
                                          <p:val>
                                            <p:strVal val="#ppt_w"/>
                                          </p:val>
                                        </p:tav>
                                      </p:tavLst>
                                    </p:anim>
                                    <p:anim calcmode="lin" valueType="num">
                                      <p:cBhvr>
                                        <p:cTn id="13" dur="1000" fill="hold"/>
                                        <p:tgtEl>
                                          <p:spTgt spid="6"/>
                                        </p:tgtEl>
                                        <p:attrNameLst>
                                          <p:attrName>ppt_h</p:attrName>
                                        </p:attrNameLst>
                                      </p:cBhvr>
                                      <p:tavLst>
                                        <p:tav tm="0">
                                          <p:val>
                                            <p:strVal val="#ppt_h"/>
                                          </p:val>
                                        </p:tav>
                                        <p:tav tm="100000">
                                          <p:val>
                                            <p:strVal val="#ppt_h"/>
                                          </p:val>
                                        </p:tav>
                                      </p:tavLst>
                                    </p:anim>
                                    <p:animEffect transition="in" filter="fade">
                                      <p:cBhvr>
                                        <p:cTn id="14" dur="1000"/>
                                        <p:tgtEl>
                                          <p:spTgt spid="6"/>
                                        </p:tgtEl>
                                      </p:cBhvr>
                                    </p:animEffect>
                                  </p:childTnLst>
                                </p:cTn>
                              </p:par>
                              <p:par>
                                <p:cTn id="15" presetID="50" presetClass="entr" presetSubtype="0" decel="10000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strVal val="#ppt_w+.3"/>
                                          </p:val>
                                        </p:tav>
                                        <p:tav tm="100000">
                                          <p:val>
                                            <p:strVal val="#ppt_w"/>
                                          </p:val>
                                        </p:tav>
                                      </p:tavLst>
                                    </p:anim>
                                    <p:anim calcmode="lin" valueType="num">
                                      <p:cBhvr>
                                        <p:cTn id="18" dur="1000" fill="hold"/>
                                        <p:tgtEl>
                                          <p:spTgt spid="4"/>
                                        </p:tgtEl>
                                        <p:attrNameLst>
                                          <p:attrName>ppt_h</p:attrName>
                                        </p:attrNameLst>
                                      </p:cBhvr>
                                      <p:tavLst>
                                        <p:tav tm="0">
                                          <p:val>
                                            <p:strVal val="#ppt_h"/>
                                          </p:val>
                                        </p:tav>
                                        <p:tav tm="100000">
                                          <p:val>
                                            <p:strVal val="#ppt_h"/>
                                          </p:val>
                                        </p:tav>
                                      </p:tavLst>
                                    </p:anim>
                                    <p:animEffect transition="in" filter="fade">
                                      <p:cBhvr>
                                        <p:cTn id="1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10196-56A1-492D-B144-7A225D64A409}"/>
              </a:ext>
            </a:extLst>
          </p:cNvPr>
          <p:cNvSpPr>
            <a:spLocks noGrp="1"/>
          </p:cNvSpPr>
          <p:nvPr>
            <p:ph type="title"/>
          </p:nvPr>
        </p:nvSpPr>
        <p:spPr>
          <a:xfrm>
            <a:off x="304512" y="29059"/>
            <a:ext cx="10515224" cy="536139"/>
          </a:xfrm>
        </p:spPr>
        <p:txBody>
          <a:bodyPr>
            <a:normAutofit/>
          </a:bodyPr>
          <a:lstStyle/>
          <a:p>
            <a:r>
              <a:rPr lang="zh-CN" altLang="en-US" dirty="0"/>
              <a:t>项目计划阶段</a:t>
            </a:r>
          </a:p>
        </p:txBody>
      </p:sp>
      <p:sp>
        <p:nvSpPr>
          <p:cNvPr id="4" name="TextBox 4">
            <a:extLst>
              <a:ext uri="{FF2B5EF4-FFF2-40B4-BE49-F238E27FC236}">
                <a16:creationId xmlns:a16="http://schemas.microsoft.com/office/drawing/2014/main" id="{99D800FE-191C-4984-A69F-1FF3B0FD00D2}"/>
              </a:ext>
            </a:extLst>
          </p:cNvPr>
          <p:cNvSpPr txBox="1"/>
          <p:nvPr/>
        </p:nvSpPr>
        <p:spPr>
          <a:xfrm>
            <a:off x="324336" y="1412776"/>
            <a:ext cx="9369251" cy="1526187"/>
          </a:xfrm>
          <a:prstGeom prst="rect">
            <a:avLst/>
          </a:prstGeom>
          <a:noFill/>
        </p:spPr>
        <p:txBody>
          <a:bodyPr wrap="square" rtlCol="0">
            <a:spAutoFit/>
          </a:bodyPr>
          <a:lstStyle/>
          <a:p>
            <a:pPr lvl="1">
              <a:lnSpc>
                <a:spcPct val="150000"/>
              </a:lnSpc>
              <a:buClr>
                <a:schemeClr val="accent1">
                  <a:lumMod val="75000"/>
                </a:schemeClr>
              </a:buClr>
              <a:buSzPct val="60000"/>
              <a:buFont typeface="Wingdings" pitchFamily="2" charset="2"/>
              <a:buChar char="l"/>
            </a:pPr>
            <a:r>
              <a:rPr lang="zh-CN" altLang="en-US" sz="1400" dirty="0">
                <a:solidFill>
                  <a:srgbClr val="000000"/>
                </a:solidFill>
                <a:latin typeface="华文细黑" pitchFamily="2" charset="-122"/>
                <a:ea typeface="华文细黑" pitchFamily="2" charset="-122"/>
              </a:rPr>
              <a:t>  </a:t>
            </a:r>
            <a:r>
              <a:rPr lang="zh-CN" altLang="en-US" sz="1600" dirty="0">
                <a:latin typeface="微软雅黑"/>
                <a:ea typeface="微软雅黑"/>
              </a:rPr>
              <a:t>评估项目交付范围、规模、复杂度、项目周期、准备采用种开发模式以及需要哪些培训等。</a:t>
            </a:r>
            <a:endParaRPr lang="en-US" altLang="zh-CN" sz="1600" dirty="0">
              <a:latin typeface="微软雅黑"/>
              <a:ea typeface="微软雅黑"/>
            </a:endParaRPr>
          </a:p>
          <a:p>
            <a:pPr lvl="1">
              <a:lnSpc>
                <a:spcPct val="150000"/>
              </a:lnSpc>
              <a:buClr>
                <a:schemeClr val="accent1">
                  <a:lumMod val="75000"/>
                </a:schemeClr>
              </a:buClr>
              <a:buSzPct val="60000"/>
              <a:buFont typeface="Wingdings" pitchFamily="2" charset="2"/>
              <a:buChar char="l"/>
            </a:pPr>
            <a:r>
              <a:rPr lang="zh-CN" altLang="en-US" sz="1600" dirty="0">
                <a:latin typeface="微软雅黑"/>
                <a:ea typeface="微软雅黑"/>
              </a:rPr>
              <a:t>  制定项目的整体计划：依据估算的规模制定项目里程碑计划，项目风险管理、需求管理等</a:t>
            </a:r>
            <a:endParaRPr lang="en-US" altLang="zh-CN" sz="1600" dirty="0">
              <a:latin typeface="微软雅黑"/>
              <a:ea typeface="微软雅黑"/>
            </a:endParaRPr>
          </a:p>
          <a:p>
            <a:pPr lvl="1">
              <a:lnSpc>
                <a:spcPct val="150000"/>
              </a:lnSpc>
              <a:buClr>
                <a:schemeClr val="accent1">
                  <a:lumMod val="75000"/>
                </a:schemeClr>
              </a:buClr>
              <a:buSzPct val="60000"/>
              <a:buFont typeface="Wingdings" pitchFamily="2" charset="2"/>
              <a:buChar char="l"/>
            </a:pPr>
            <a:r>
              <a:rPr lang="zh-CN" altLang="en-US" sz="1600" dirty="0">
                <a:latin typeface="微软雅黑"/>
                <a:ea typeface="微软雅黑"/>
              </a:rPr>
              <a:t>  开展质量策划：结合项目情况，项目经理主导，</a:t>
            </a:r>
            <a:r>
              <a:rPr lang="en-US" altLang="zh-CN" sz="1600" dirty="0">
                <a:latin typeface="微软雅黑"/>
                <a:ea typeface="微软雅黑"/>
              </a:rPr>
              <a:t>QA</a:t>
            </a:r>
            <a:r>
              <a:rPr lang="zh-CN" altLang="en-US" sz="1600" dirty="0">
                <a:latin typeface="微软雅黑"/>
                <a:ea typeface="微软雅黑"/>
              </a:rPr>
              <a:t>引导完成项目质量策划，输出质量计划</a:t>
            </a:r>
            <a:endParaRPr lang="en-US" altLang="zh-CN" sz="1600" dirty="0">
              <a:latin typeface="微软雅黑"/>
              <a:ea typeface="微软雅黑"/>
            </a:endParaRPr>
          </a:p>
          <a:p>
            <a:pPr lvl="1">
              <a:lnSpc>
                <a:spcPct val="150000"/>
              </a:lnSpc>
              <a:buClr>
                <a:schemeClr val="accent1">
                  <a:lumMod val="75000"/>
                </a:schemeClr>
              </a:buClr>
              <a:buSzPct val="60000"/>
              <a:buFont typeface="Wingdings" pitchFamily="2" charset="2"/>
              <a:buChar char="l"/>
            </a:pPr>
            <a:r>
              <a:rPr lang="en-US" altLang="zh-CN" sz="1600" dirty="0">
                <a:latin typeface="微软雅黑"/>
                <a:ea typeface="微软雅黑"/>
              </a:rPr>
              <a:t>  </a:t>
            </a:r>
            <a:r>
              <a:rPr lang="zh-CN" altLang="en-US" sz="1600" dirty="0">
                <a:latin typeface="微软雅黑"/>
                <a:ea typeface="微软雅黑"/>
              </a:rPr>
              <a:t>配置管理计划：项目</a:t>
            </a:r>
            <a:r>
              <a:rPr lang="en-US" altLang="zh-CN" sz="1600" dirty="0">
                <a:latin typeface="微软雅黑"/>
                <a:ea typeface="微软雅黑"/>
              </a:rPr>
              <a:t>CMO</a:t>
            </a:r>
            <a:r>
              <a:rPr lang="zh-CN" altLang="en-US" sz="1600" dirty="0">
                <a:latin typeface="微软雅黑"/>
                <a:ea typeface="微软雅黑"/>
              </a:rPr>
              <a:t>制定配置管理计划，项目经理和</a:t>
            </a:r>
            <a:r>
              <a:rPr lang="en-US" altLang="zh-CN" sz="1600" dirty="0">
                <a:latin typeface="微软雅黑"/>
                <a:ea typeface="微软雅黑"/>
              </a:rPr>
              <a:t>QA</a:t>
            </a:r>
            <a:r>
              <a:rPr lang="zh-CN" altLang="en-US" sz="1600" dirty="0">
                <a:latin typeface="微软雅黑"/>
                <a:ea typeface="微软雅黑"/>
              </a:rPr>
              <a:t>评审通过</a:t>
            </a:r>
          </a:p>
        </p:txBody>
      </p:sp>
      <p:pic>
        <p:nvPicPr>
          <p:cNvPr id="5" name="Picture 13" descr="Story Card Writer">
            <a:extLst>
              <a:ext uri="{FF2B5EF4-FFF2-40B4-BE49-F238E27FC236}">
                <a16:creationId xmlns:a16="http://schemas.microsoft.com/office/drawing/2014/main" id="{1D715BD9-A043-497F-8ECA-25F5E4987AB0}"/>
              </a:ext>
            </a:extLst>
          </p:cNvPr>
          <p:cNvPicPr>
            <a:picLocks noChangeAspect="1" noChangeArrowheads="1"/>
          </p:cNvPicPr>
          <p:nvPr/>
        </p:nvPicPr>
        <p:blipFill>
          <a:blip r:embed="rId2" cstate="print"/>
          <a:srcRect/>
          <a:stretch>
            <a:fillRect/>
          </a:stretch>
        </p:blipFill>
        <p:spPr bwMode="auto">
          <a:xfrm>
            <a:off x="9840416" y="1120552"/>
            <a:ext cx="1785144" cy="838200"/>
          </a:xfrm>
          <a:prstGeom prst="rect">
            <a:avLst/>
          </a:prstGeom>
          <a:noFill/>
          <a:ln w="9525">
            <a:noFill/>
            <a:miter lim="800000"/>
            <a:headEnd/>
            <a:tailEnd/>
          </a:ln>
        </p:spPr>
      </p:pic>
      <p:pic>
        <p:nvPicPr>
          <p:cNvPr id="6" name="Picture 16" descr="Review">
            <a:extLst>
              <a:ext uri="{FF2B5EF4-FFF2-40B4-BE49-F238E27FC236}">
                <a16:creationId xmlns:a16="http://schemas.microsoft.com/office/drawing/2014/main" id="{6E8B1603-2D5A-42AE-809D-89A0C257ACF1}"/>
              </a:ext>
            </a:extLst>
          </p:cNvPr>
          <p:cNvPicPr>
            <a:picLocks noChangeAspect="1" noChangeArrowheads="1"/>
          </p:cNvPicPr>
          <p:nvPr/>
        </p:nvPicPr>
        <p:blipFill>
          <a:blip r:embed="rId3" cstate="print"/>
          <a:srcRect/>
          <a:stretch>
            <a:fillRect/>
          </a:stretch>
        </p:blipFill>
        <p:spPr bwMode="auto">
          <a:xfrm>
            <a:off x="9840416" y="2827040"/>
            <a:ext cx="1785144" cy="838200"/>
          </a:xfrm>
          <a:prstGeom prst="rect">
            <a:avLst/>
          </a:prstGeom>
          <a:noFill/>
          <a:ln w="9525">
            <a:noFill/>
            <a:miter lim="800000"/>
            <a:headEnd/>
            <a:tailEnd/>
          </a:ln>
        </p:spPr>
      </p:pic>
      <p:pic>
        <p:nvPicPr>
          <p:cNvPr id="7" name="Picture 2">
            <a:extLst>
              <a:ext uri="{FF2B5EF4-FFF2-40B4-BE49-F238E27FC236}">
                <a16:creationId xmlns:a16="http://schemas.microsoft.com/office/drawing/2014/main" id="{66A57E44-5562-4AB5-80C8-1D8A83D6AD4F}"/>
              </a:ext>
            </a:extLst>
          </p:cNvPr>
          <p:cNvPicPr>
            <a:picLocks noChangeAspect="1" noChangeArrowheads="1"/>
          </p:cNvPicPr>
          <p:nvPr/>
        </p:nvPicPr>
        <p:blipFill>
          <a:blip r:embed="rId4" cstate="print"/>
          <a:srcRect/>
          <a:stretch>
            <a:fillRect/>
          </a:stretch>
        </p:blipFill>
        <p:spPr bwMode="auto">
          <a:xfrm>
            <a:off x="9840416" y="1988840"/>
            <a:ext cx="1785144" cy="762000"/>
          </a:xfrm>
          <a:prstGeom prst="rect">
            <a:avLst/>
          </a:prstGeom>
          <a:noFill/>
          <a:ln w="9525">
            <a:noFill/>
            <a:miter lim="800000"/>
            <a:headEnd/>
            <a:tailEnd/>
          </a:ln>
          <a:effectLst/>
        </p:spPr>
      </p:pic>
      <p:pic>
        <p:nvPicPr>
          <p:cNvPr id="8" name="Picture 8" descr="Kickoff commitment">
            <a:extLst>
              <a:ext uri="{FF2B5EF4-FFF2-40B4-BE49-F238E27FC236}">
                <a16:creationId xmlns:a16="http://schemas.microsoft.com/office/drawing/2014/main" id="{0AB7AABE-C9EA-422D-9892-7BFDFC5E63B3}"/>
              </a:ext>
            </a:extLst>
          </p:cNvPr>
          <p:cNvPicPr>
            <a:picLocks noChangeAspect="1" noChangeArrowheads="1"/>
          </p:cNvPicPr>
          <p:nvPr/>
        </p:nvPicPr>
        <p:blipFill>
          <a:blip r:embed="rId5" cstate="print"/>
          <a:srcRect/>
          <a:stretch>
            <a:fillRect/>
          </a:stretch>
        </p:blipFill>
        <p:spPr bwMode="auto">
          <a:xfrm>
            <a:off x="9860260" y="3817641"/>
            <a:ext cx="1765300" cy="732681"/>
          </a:xfrm>
          <a:prstGeom prst="rect">
            <a:avLst/>
          </a:prstGeom>
          <a:noFill/>
          <a:ln w="9525">
            <a:noFill/>
            <a:miter lim="800000"/>
            <a:headEnd/>
            <a:tailEnd/>
          </a:ln>
        </p:spPr>
      </p:pic>
      <p:sp>
        <p:nvSpPr>
          <p:cNvPr id="9" name="矩形 8">
            <a:extLst>
              <a:ext uri="{FF2B5EF4-FFF2-40B4-BE49-F238E27FC236}">
                <a16:creationId xmlns:a16="http://schemas.microsoft.com/office/drawing/2014/main" id="{5FA8320A-44EC-4EBD-B4F5-B2E65AB7A0D7}"/>
              </a:ext>
            </a:extLst>
          </p:cNvPr>
          <p:cNvSpPr/>
          <p:nvPr/>
        </p:nvSpPr>
        <p:spPr>
          <a:xfrm>
            <a:off x="324336" y="1043444"/>
            <a:ext cx="3092513" cy="369332"/>
          </a:xfrm>
          <a:prstGeom prst="rect">
            <a:avLst/>
          </a:prstGeom>
        </p:spPr>
        <p:txBody>
          <a:bodyPr wrap="none">
            <a:spAutoFit/>
          </a:bodyPr>
          <a:lstStyle/>
          <a:p>
            <a:pPr>
              <a:buFont typeface="Wingdings" pitchFamily="2" charset="2"/>
              <a:buChar char="Ø"/>
            </a:pPr>
            <a:r>
              <a:rPr lang="zh-CN" altLang="en-US" b="0" i="0" dirty="0">
                <a:solidFill>
                  <a:schemeClr val="tx2">
                    <a:lumMod val="75000"/>
                  </a:schemeClr>
                </a:solidFill>
                <a:latin typeface="华文细黑" pitchFamily="2" charset="-122"/>
                <a:ea typeface="华文细黑" pitchFamily="2" charset="-122"/>
              </a:rPr>
              <a:t> </a:t>
            </a:r>
            <a:r>
              <a:rPr lang="zh-CN" altLang="en-US" sz="1600" dirty="0">
                <a:solidFill>
                  <a:schemeClr val="tx2"/>
                </a:solidFill>
                <a:latin typeface="微软雅黑"/>
                <a:ea typeface="微软雅黑"/>
              </a:rPr>
              <a:t>项目初始评估、制定项目计划</a:t>
            </a:r>
          </a:p>
        </p:txBody>
      </p:sp>
      <p:sp>
        <p:nvSpPr>
          <p:cNvPr id="10" name="矩形 9">
            <a:extLst>
              <a:ext uri="{FF2B5EF4-FFF2-40B4-BE49-F238E27FC236}">
                <a16:creationId xmlns:a16="http://schemas.microsoft.com/office/drawing/2014/main" id="{392F505C-8C55-4568-810D-B9B2C9896237}"/>
              </a:ext>
            </a:extLst>
          </p:cNvPr>
          <p:cNvSpPr/>
          <p:nvPr/>
        </p:nvSpPr>
        <p:spPr>
          <a:xfrm>
            <a:off x="337036" y="3449523"/>
            <a:ext cx="1656223" cy="369332"/>
          </a:xfrm>
          <a:prstGeom prst="rect">
            <a:avLst/>
          </a:prstGeom>
        </p:spPr>
        <p:txBody>
          <a:bodyPr wrap="none">
            <a:spAutoFit/>
          </a:bodyPr>
          <a:lstStyle/>
          <a:p>
            <a:pPr>
              <a:buFont typeface="Wingdings" pitchFamily="2" charset="2"/>
              <a:buChar char="Ø"/>
            </a:pPr>
            <a:r>
              <a:rPr lang="en-US" altLang="zh-CN" i="0" dirty="0">
                <a:solidFill>
                  <a:schemeClr val="tx2">
                    <a:lumMod val="75000"/>
                  </a:schemeClr>
                </a:solidFill>
                <a:latin typeface="华文细黑" pitchFamily="2" charset="-122"/>
                <a:ea typeface="华文细黑" pitchFamily="2" charset="-122"/>
              </a:rPr>
              <a:t> </a:t>
            </a:r>
            <a:r>
              <a:rPr lang="zh-CN" altLang="en-US" sz="1600" dirty="0">
                <a:solidFill>
                  <a:schemeClr val="tx2"/>
                </a:solidFill>
                <a:latin typeface="微软雅黑"/>
                <a:ea typeface="微软雅黑"/>
              </a:rPr>
              <a:t>项目启动会议</a:t>
            </a:r>
          </a:p>
        </p:txBody>
      </p:sp>
      <p:sp>
        <p:nvSpPr>
          <p:cNvPr id="11" name="矩形 10">
            <a:extLst>
              <a:ext uri="{FF2B5EF4-FFF2-40B4-BE49-F238E27FC236}">
                <a16:creationId xmlns:a16="http://schemas.microsoft.com/office/drawing/2014/main" id="{4D375D63-7A9C-4535-B2F4-9EABCDC960D8}"/>
              </a:ext>
            </a:extLst>
          </p:cNvPr>
          <p:cNvSpPr/>
          <p:nvPr/>
        </p:nvSpPr>
        <p:spPr>
          <a:xfrm>
            <a:off x="337036" y="3739876"/>
            <a:ext cx="7092611" cy="1649298"/>
          </a:xfrm>
          <a:prstGeom prst="rect">
            <a:avLst/>
          </a:prstGeom>
        </p:spPr>
        <p:txBody>
          <a:bodyPr wrap="square">
            <a:spAutoFit/>
          </a:bodyPr>
          <a:lstStyle/>
          <a:p>
            <a:pPr lvl="1">
              <a:lnSpc>
                <a:spcPct val="200000"/>
              </a:lnSpc>
              <a:buClr>
                <a:schemeClr val="accent1">
                  <a:lumMod val="75000"/>
                </a:schemeClr>
              </a:buClr>
              <a:buSzPct val="60000"/>
              <a:buFont typeface="Wingdings" pitchFamily="2" charset="2"/>
              <a:buChar char="l"/>
            </a:pPr>
            <a:r>
              <a:rPr lang="zh-CN" altLang="en-GB" sz="1400" dirty="0">
                <a:solidFill>
                  <a:srgbClr val="2D2015"/>
                </a:solidFill>
                <a:latin typeface="华文细黑" pitchFamily="2" charset="-122"/>
                <a:ea typeface="华文细黑" pitchFamily="2" charset="-122"/>
              </a:rPr>
              <a:t>  </a:t>
            </a:r>
            <a:r>
              <a:rPr lang="zh-CN" altLang="en-GB" sz="1600" dirty="0">
                <a:latin typeface="微软雅黑"/>
                <a:ea typeface="微软雅黑"/>
              </a:rPr>
              <a:t>项目启动是很正式的事情，由所有的利益相关人参加。</a:t>
            </a:r>
            <a:endParaRPr lang="en-US" altLang="zh-CN" sz="1600" dirty="0">
              <a:latin typeface="微软雅黑"/>
              <a:ea typeface="微软雅黑"/>
            </a:endParaRPr>
          </a:p>
          <a:p>
            <a:pPr lvl="1">
              <a:lnSpc>
                <a:spcPct val="150000"/>
              </a:lnSpc>
              <a:buClr>
                <a:schemeClr val="accent1">
                  <a:lumMod val="75000"/>
                </a:schemeClr>
              </a:buClr>
              <a:buSzPct val="60000"/>
              <a:buFont typeface="Wingdings" pitchFamily="2" charset="2"/>
              <a:buChar char="l"/>
            </a:pPr>
            <a:r>
              <a:rPr lang="zh-CN" altLang="en-GB" sz="1600" dirty="0">
                <a:latin typeface="微软雅黑"/>
                <a:ea typeface="微软雅黑"/>
              </a:rPr>
              <a:t>  收集各职能团队的承诺，这些团队包括开发组、测试组、资料开发组、质量组、</a:t>
            </a:r>
            <a:r>
              <a:rPr lang="zh-CN" altLang="en-US" sz="1600" dirty="0">
                <a:latin typeface="微软雅黑"/>
                <a:ea typeface="微软雅黑"/>
              </a:rPr>
              <a:t>客户</a:t>
            </a:r>
            <a:r>
              <a:rPr lang="zh-CN" altLang="en-GB" sz="1600" dirty="0">
                <a:latin typeface="微软雅黑"/>
                <a:ea typeface="微软雅黑"/>
              </a:rPr>
              <a:t>、管理组以及其它项目相关的组织。</a:t>
            </a:r>
            <a:endParaRPr lang="en-US" altLang="zh-CN" sz="1600" dirty="0">
              <a:latin typeface="微软雅黑"/>
              <a:ea typeface="微软雅黑"/>
            </a:endParaRPr>
          </a:p>
          <a:p>
            <a:pPr lvl="1">
              <a:lnSpc>
                <a:spcPct val="150000"/>
              </a:lnSpc>
              <a:buClr>
                <a:schemeClr val="accent1">
                  <a:lumMod val="75000"/>
                </a:schemeClr>
              </a:buClr>
              <a:buSzPct val="60000"/>
              <a:buFont typeface="Wingdings" pitchFamily="2" charset="2"/>
              <a:buChar char="l"/>
            </a:pPr>
            <a:r>
              <a:rPr lang="en-US" altLang="zh-CN" sz="1600" dirty="0">
                <a:latin typeface="微软雅黑"/>
                <a:ea typeface="微软雅黑"/>
              </a:rPr>
              <a:t>  </a:t>
            </a:r>
            <a:r>
              <a:rPr lang="zh-CN" altLang="en-US" sz="1600" dirty="0">
                <a:latin typeface="微软雅黑"/>
                <a:ea typeface="微软雅黑"/>
              </a:rPr>
              <a:t>识别项目的风险，制定风险的预防措施并进行跟踪和管理</a:t>
            </a:r>
          </a:p>
        </p:txBody>
      </p:sp>
    </p:spTree>
    <p:extLst>
      <p:ext uri="{BB962C8B-B14F-4D97-AF65-F5344CB8AC3E}">
        <p14:creationId xmlns:p14="http://schemas.microsoft.com/office/powerpoint/2010/main" val="28586125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up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upRigh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3D3B34-66D3-4E47-A6CB-95B6673E5ED0}"/>
              </a:ext>
            </a:extLst>
          </p:cNvPr>
          <p:cNvSpPr>
            <a:spLocks noGrp="1"/>
          </p:cNvSpPr>
          <p:nvPr>
            <p:ph type="title"/>
          </p:nvPr>
        </p:nvSpPr>
        <p:spPr>
          <a:xfrm>
            <a:off x="304512" y="29059"/>
            <a:ext cx="10515224" cy="536139"/>
          </a:xfrm>
        </p:spPr>
        <p:txBody>
          <a:bodyPr>
            <a:normAutofit/>
          </a:bodyPr>
          <a:lstStyle/>
          <a:p>
            <a:r>
              <a:rPr lang="zh-CN" altLang="en-US" dirty="0"/>
              <a:t>迭代开发阶段</a:t>
            </a:r>
            <a:r>
              <a:rPr lang="en-US" altLang="zh-CN" dirty="0"/>
              <a:t>-CMMI</a:t>
            </a:r>
            <a:r>
              <a:rPr lang="zh-CN" altLang="en-US" dirty="0"/>
              <a:t>（</a:t>
            </a:r>
            <a:r>
              <a:rPr lang="zh-CN" altLang="en-US" b="0" dirty="0"/>
              <a:t>软件能力成熟度集成模型</a:t>
            </a:r>
            <a:r>
              <a:rPr lang="zh-CN" altLang="en-US" dirty="0"/>
              <a:t>）</a:t>
            </a:r>
          </a:p>
        </p:txBody>
      </p:sp>
      <p:graphicFrame>
        <p:nvGraphicFramePr>
          <p:cNvPr id="3" name="图示 2">
            <a:extLst>
              <a:ext uri="{FF2B5EF4-FFF2-40B4-BE49-F238E27FC236}">
                <a16:creationId xmlns:a16="http://schemas.microsoft.com/office/drawing/2014/main" id="{925A09EC-34F3-484E-A72B-DDC3E50EC3A0}"/>
              </a:ext>
            </a:extLst>
          </p:cNvPr>
          <p:cNvGraphicFramePr/>
          <p:nvPr>
            <p:extLst>
              <p:ext uri="{D42A27DB-BD31-4B8C-83A1-F6EECF244321}">
                <p14:modId xmlns:p14="http://schemas.microsoft.com/office/powerpoint/2010/main" val="2175391088"/>
              </p:ext>
            </p:extLst>
          </p:nvPr>
        </p:nvGraphicFramePr>
        <p:xfrm>
          <a:off x="623392" y="764704"/>
          <a:ext cx="11305256"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072407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2F6706-C118-408D-87B5-018820D46424}"/>
              </a:ext>
            </a:extLst>
          </p:cNvPr>
          <p:cNvSpPr>
            <a:spLocks noGrp="1"/>
          </p:cNvSpPr>
          <p:nvPr>
            <p:ph type="title"/>
          </p:nvPr>
        </p:nvSpPr>
        <p:spPr>
          <a:xfrm>
            <a:off x="304512" y="29059"/>
            <a:ext cx="10515224" cy="536139"/>
          </a:xfrm>
        </p:spPr>
        <p:txBody>
          <a:bodyPr>
            <a:normAutofit/>
          </a:bodyPr>
          <a:lstStyle/>
          <a:p>
            <a:r>
              <a:rPr lang="zh-CN" altLang="en-US" dirty="0"/>
              <a:t>迭代开发阶段</a:t>
            </a:r>
            <a:r>
              <a:rPr lang="en-US" altLang="zh-CN" dirty="0"/>
              <a:t>-</a:t>
            </a:r>
            <a:r>
              <a:rPr lang="zh-CN" altLang="en-US" dirty="0"/>
              <a:t>敏捷</a:t>
            </a:r>
          </a:p>
        </p:txBody>
      </p:sp>
      <p:sp>
        <p:nvSpPr>
          <p:cNvPr id="3" name="左弧形箭头 122">
            <a:extLst>
              <a:ext uri="{FF2B5EF4-FFF2-40B4-BE49-F238E27FC236}">
                <a16:creationId xmlns:a16="http://schemas.microsoft.com/office/drawing/2014/main" id="{BF78A4FF-40B8-4779-A3C7-72BF27C1E006}"/>
              </a:ext>
            </a:extLst>
          </p:cNvPr>
          <p:cNvSpPr/>
          <p:nvPr/>
        </p:nvSpPr>
        <p:spPr bwMode="auto">
          <a:xfrm rot="5400000">
            <a:off x="7953730" y="1008840"/>
            <a:ext cx="720000" cy="375744"/>
          </a:xfrm>
          <a:prstGeom prst="curvedRightArrow">
            <a:avLst/>
          </a:prstGeom>
          <a:noFill/>
          <a:ln w="9525" algn="ctr">
            <a:solidFill>
              <a:srgbClr val="00B050"/>
            </a:solidFill>
            <a:miter lim="800000"/>
            <a:headEnd/>
            <a:tailEnd/>
          </a:ln>
        </p:spPr>
        <p:txBody>
          <a:bodyPr wrap="square" rtlCol="0" anchor="ctr">
            <a:spAutoFit/>
          </a:bodyPr>
          <a:lstStyle/>
          <a:p>
            <a:pPr marL="177800" indent="-177800" algn="ctr" fontAlgn="auto">
              <a:lnSpc>
                <a:spcPts val="2400"/>
              </a:lnSpc>
              <a:spcAft>
                <a:spcPts val="0"/>
              </a:spcAft>
              <a:buFontTx/>
              <a:buChar char="•"/>
            </a:pPr>
            <a:endParaRPr lang="zh-CN" altLang="en-US" dirty="0">
              <a:latin typeface="+mn-lt"/>
              <a:ea typeface="+mn-ea"/>
            </a:endParaRPr>
          </a:p>
        </p:txBody>
      </p:sp>
      <p:sp>
        <p:nvSpPr>
          <p:cNvPr id="4" name="TextBox 123">
            <a:extLst>
              <a:ext uri="{FF2B5EF4-FFF2-40B4-BE49-F238E27FC236}">
                <a16:creationId xmlns:a16="http://schemas.microsoft.com/office/drawing/2014/main" id="{3DC81159-DD68-4FCF-AB83-BDC823BEBACC}"/>
              </a:ext>
            </a:extLst>
          </p:cNvPr>
          <p:cNvSpPr txBox="1"/>
          <p:nvPr/>
        </p:nvSpPr>
        <p:spPr>
          <a:xfrm>
            <a:off x="6565313" y="948120"/>
            <a:ext cx="3496834" cy="276999"/>
          </a:xfrm>
          <a:prstGeom prst="rect">
            <a:avLst/>
          </a:prstGeom>
          <a:noFill/>
        </p:spPr>
        <p:txBody>
          <a:bodyPr wrap="square" rtlCol="0">
            <a:spAutoFit/>
          </a:bodyPr>
          <a:lstStyle/>
          <a:p>
            <a:r>
              <a:rPr lang="zh-CN" altLang="en-US" sz="1200" dirty="0">
                <a:solidFill>
                  <a:schemeClr val="accent3">
                    <a:lumMod val="75000"/>
                  </a:schemeClr>
                </a:solidFill>
                <a:latin typeface="华文细黑" pitchFamily="2" charset="-122"/>
                <a:ea typeface="华文细黑" pitchFamily="2" charset="-122"/>
              </a:rPr>
              <a:t>故事开发过程不断重复，直到迭代计划故事结束</a:t>
            </a:r>
            <a:endParaRPr lang="zh-CN" altLang="en-US" sz="1200" dirty="0">
              <a:solidFill>
                <a:schemeClr val="accent3">
                  <a:lumMod val="75000"/>
                </a:schemeClr>
              </a:solidFill>
            </a:endParaRPr>
          </a:p>
        </p:txBody>
      </p:sp>
      <p:sp>
        <p:nvSpPr>
          <p:cNvPr id="5" name="左弧形箭头 124">
            <a:extLst>
              <a:ext uri="{FF2B5EF4-FFF2-40B4-BE49-F238E27FC236}">
                <a16:creationId xmlns:a16="http://schemas.microsoft.com/office/drawing/2014/main" id="{BF7ACEE8-FF36-4BE1-8FDB-D6C1AC70A833}"/>
              </a:ext>
            </a:extLst>
          </p:cNvPr>
          <p:cNvSpPr/>
          <p:nvPr/>
        </p:nvSpPr>
        <p:spPr bwMode="auto">
          <a:xfrm rot="16200000">
            <a:off x="8071330" y="3599641"/>
            <a:ext cx="720000" cy="375744"/>
          </a:xfrm>
          <a:prstGeom prst="curvedRightArrow">
            <a:avLst/>
          </a:prstGeom>
          <a:noFill/>
          <a:ln w="9525" algn="ctr">
            <a:solidFill>
              <a:srgbClr val="00B050"/>
            </a:solidFill>
            <a:miter lim="800000"/>
            <a:headEnd/>
            <a:tailEnd/>
          </a:ln>
        </p:spPr>
        <p:txBody>
          <a:bodyPr wrap="square" rtlCol="0" anchor="ctr">
            <a:spAutoFit/>
          </a:bodyPr>
          <a:lstStyle/>
          <a:p>
            <a:pPr marL="177800" indent="-177800" algn="ctr" fontAlgn="auto">
              <a:lnSpc>
                <a:spcPts val="2400"/>
              </a:lnSpc>
              <a:spcAft>
                <a:spcPts val="0"/>
              </a:spcAft>
              <a:buFontTx/>
              <a:buChar char="•"/>
            </a:pPr>
            <a:endParaRPr lang="zh-CN" altLang="en-US" dirty="0">
              <a:latin typeface="+mn-lt"/>
              <a:ea typeface="+mn-ea"/>
            </a:endParaRPr>
          </a:p>
        </p:txBody>
      </p:sp>
      <p:sp>
        <p:nvSpPr>
          <p:cNvPr id="6" name="Rectangle 25">
            <a:extLst>
              <a:ext uri="{FF2B5EF4-FFF2-40B4-BE49-F238E27FC236}">
                <a16:creationId xmlns:a16="http://schemas.microsoft.com/office/drawing/2014/main" id="{20560159-99B2-4AF6-A824-860AD1FD53E1}"/>
              </a:ext>
            </a:extLst>
          </p:cNvPr>
          <p:cNvSpPr>
            <a:spLocks noChangeArrowheads="1"/>
          </p:cNvSpPr>
          <p:nvPr/>
        </p:nvSpPr>
        <p:spPr bwMode="auto">
          <a:xfrm>
            <a:off x="4932643" y="2308322"/>
            <a:ext cx="828675" cy="941831"/>
          </a:xfrm>
          <a:prstGeom prst="rect">
            <a:avLst/>
          </a:prstGeom>
          <a:solidFill>
            <a:srgbClr val="AFAFFF">
              <a:alpha val="81960"/>
            </a:srgbClr>
          </a:solidFill>
          <a:ln w="9525" algn="ctr">
            <a:solidFill>
              <a:srgbClr val="AFAFFF"/>
            </a:solidFill>
            <a:miter lim="800000"/>
            <a:headEnd/>
            <a:tailEnd/>
          </a:ln>
        </p:spPr>
        <p:txBody>
          <a:bodyPr anchor="ctr"/>
          <a:lstStyle/>
          <a:p>
            <a:pPr algn="ctr">
              <a:buClrTx/>
            </a:pPr>
            <a:r>
              <a:rPr lang="en-US" altLang="zh-CN" sz="1000" dirty="0">
                <a:latin typeface="华文细黑" pitchFamily="2" charset="-122"/>
                <a:ea typeface="华文细黑" pitchFamily="2" charset="-122"/>
              </a:rPr>
              <a:t>Story</a:t>
            </a:r>
            <a:r>
              <a:rPr lang="zh-CN" altLang="en-US" sz="1000" dirty="0">
                <a:latin typeface="华文细黑" pitchFamily="2" charset="-122"/>
                <a:ea typeface="华文细黑" pitchFamily="2" charset="-122"/>
              </a:rPr>
              <a:t>分析</a:t>
            </a:r>
          </a:p>
        </p:txBody>
      </p:sp>
      <p:sp>
        <p:nvSpPr>
          <p:cNvPr id="7" name="AutoShape 27">
            <a:extLst>
              <a:ext uri="{FF2B5EF4-FFF2-40B4-BE49-F238E27FC236}">
                <a16:creationId xmlns:a16="http://schemas.microsoft.com/office/drawing/2014/main" id="{074E40ED-FF17-474A-8D75-983A38A9C5E7}"/>
              </a:ext>
            </a:extLst>
          </p:cNvPr>
          <p:cNvSpPr>
            <a:spLocks noChangeArrowheads="1"/>
          </p:cNvSpPr>
          <p:nvPr/>
        </p:nvSpPr>
        <p:spPr bwMode="auto">
          <a:xfrm rot="20470400">
            <a:off x="5786644" y="2165768"/>
            <a:ext cx="498822" cy="180630"/>
          </a:xfrm>
          <a:prstGeom prst="rightArrow">
            <a:avLst>
              <a:gd name="adj1" fmla="val 50000"/>
              <a:gd name="adj2" fmla="val 29956"/>
            </a:avLst>
          </a:prstGeom>
          <a:noFill/>
          <a:ln w="9525">
            <a:solidFill>
              <a:schemeClr val="tx1"/>
            </a:solidFill>
            <a:miter lim="800000"/>
            <a:headEnd/>
            <a:tailEnd/>
          </a:ln>
        </p:spPr>
        <p:txBody>
          <a:bodyPr wrap="none" anchor="ctr"/>
          <a:lstStyle/>
          <a:p>
            <a:endParaRPr lang="zh-CN" altLang="en-US">
              <a:latin typeface="华文细黑" pitchFamily="2" charset="-122"/>
              <a:ea typeface="华文细黑" pitchFamily="2" charset="-122"/>
            </a:endParaRPr>
          </a:p>
        </p:txBody>
      </p:sp>
      <p:sp>
        <p:nvSpPr>
          <p:cNvPr id="8" name="Rectangle 28">
            <a:extLst>
              <a:ext uri="{FF2B5EF4-FFF2-40B4-BE49-F238E27FC236}">
                <a16:creationId xmlns:a16="http://schemas.microsoft.com/office/drawing/2014/main" id="{01636A56-D1F1-4547-BFDA-89DA9A4480BC}"/>
              </a:ext>
            </a:extLst>
          </p:cNvPr>
          <p:cNvSpPr>
            <a:spLocks noChangeArrowheads="1"/>
          </p:cNvSpPr>
          <p:nvPr/>
        </p:nvSpPr>
        <p:spPr bwMode="auto">
          <a:xfrm>
            <a:off x="7904442" y="1859485"/>
            <a:ext cx="793750" cy="383028"/>
          </a:xfrm>
          <a:prstGeom prst="rect">
            <a:avLst/>
          </a:prstGeom>
          <a:solidFill>
            <a:schemeClr val="accent5">
              <a:lumMod val="20000"/>
              <a:lumOff val="80000"/>
              <a:alpha val="81960"/>
            </a:schemeClr>
          </a:solidFill>
          <a:ln w="9525" algn="ctr">
            <a:solidFill>
              <a:schemeClr val="accent5">
                <a:lumMod val="40000"/>
                <a:lumOff val="60000"/>
              </a:schemeClr>
            </a:solidFill>
            <a:miter lim="800000"/>
            <a:headEnd/>
            <a:tailEnd/>
          </a:ln>
        </p:spPr>
        <p:txBody>
          <a:bodyPr anchor="ctr"/>
          <a:lstStyle/>
          <a:p>
            <a:pPr algn="ctr">
              <a:buClrTx/>
            </a:pPr>
            <a:r>
              <a:rPr lang="zh-CN" altLang="en-US" sz="1000" dirty="0">
                <a:latin typeface="华文细黑" pitchFamily="2" charset="-122"/>
                <a:ea typeface="华文细黑" pitchFamily="2" charset="-122"/>
              </a:rPr>
              <a:t>代码和测试码评审</a:t>
            </a:r>
          </a:p>
        </p:txBody>
      </p:sp>
      <p:sp>
        <p:nvSpPr>
          <p:cNvPr id="9" name="Rectangle 29">
            <a:extLst>
              <a:ext uri="{FF2B5EF4-FFF2-40B4-BE49-F238E27FC236}">
                <a16:creationId xmlns:a16="http://schemas.microsoft.com/office/drawing/2014/main" id="{1B294521-EA46-48DF-9F3B-644504C229E7}"/>
              </a:ext>
            </a:extLst>
          </p:cNvPr>
          <p:cNvSpPr>
            <a:spLocks noChangeArrowheads="1"/>
          </p:cNvSpPr>
          <p:nvPr/>
        </p:nvSpPr>
        <p:spPr bwMode="auto">
          <a:xfrm>
            <a:off x="6075643" y="1854002"/>
            <a:ext cx="1665287" cy="346997"/>
          </a:xfrm>
          <a:prstGeom prst="rect">
            <a:avLst/>
          </a:prstGeom>
          <a:noFill/>
          <a:ln w="9525">
            <a:noFill/>
            <a:miter lim="800000"/>
            <a:headEnd/>
            <a:tailEnd/>
          </a:ln>
        </p:spPr>
        <p:txBody>
          <a:bodyPr wrap="none" anchor="ctr"/>
          <a:lstStyle/>
          <a:p>
            <a:pPr algn="ctr">
              <a:buClrTx/>
            </a:pPr>
            <a:r>
              <a:rPr lang="zh-CN" altLang="en-US" sz="1000" dirty="0">
                <a:latin typeface="华文细黑" pitchFamily="2" charset="-122"/>
                <a:ea typeface="华文细黑" pitchFamily="2" charset="-122"/>
              </a:rPr>
              <a:t>测试代码 ，代码</a:t>
            </a:r>
          </a:p>
          <a:p>
            <a:pPr algn="ctr">
              <a:buClrTx/>
            </a:pPr>
            <a:r>
              <a:rPr lang="zh-CN" altLang="en-US" sz="1000" dirty="0">
                <a:latin typeface="华文细黑" pitchFamily="2" charset="-122"/>
                <a:ea typeface="华文细黑" pitchFamily="2" charset="-122"/>
              </a:rPr>
              <a:t>准备、运行</a:t>
            </a:r>
          </a:p>
          <a:p>
            <a:pPr algn="ctr">
              <a:buClrTx/>
            </a:pPr>
            <a:r>
              <a:rPr lang="en-US" altLang="zh-CN" sz="1000" dirty="0">
                <a:latin typeface="华文细黑" pitchFamily="2" charset="-122"/>
                <a:ea typeface="华文细黑" pitchFamily="2" charset="-122"/>
              </a:rPr>
              <a:t> </a:t>
            </a:r>
            <a:r>
              <a:rPr lang="zh-CN" altLang="en-US" sz="1000" dirty="0">
                <a:latin typeface="华文细黑" pitchFamily="2" charset="-122"/>
                <a:ea typeface="华文细黑" pitchFamily="2" charset="-122"/>
              </a:rPr>
              <a:t>和重构</a:t>
            </a:r>
          </a:p>
        </p:txBody>
      </p:sp>
      <p:sp>
        <p:nvSpPr>
          <p:cNvPr id="10" name="AutoShape 30">
            <a:extLst>
              <a:ext uri="{FF2B5EF4-FFF2-40B4-BE49-F238E27FC236}">
                <a16:creationId xmlns:a16="http://schemas.microsoft.com/office/drawing/2014/main" id="{0AACF628-C2C0-4D85-8915-3618832171D5}"/>
              </a:ext>
            </a:extLst>
          </p:cNvPr>
          <p:cNvSpPr>
            <a:spLocks noChangeArrowheads="1"/>
          </p:cNvSpPr>
          <p:nvPr/>
        </p:nvSpPr>
        <p:spPr bwMode="auto">
          <a:xfrm rot="21471400">
            <a:off x="7657232" y="1978505"/>
            <a:ext cx="217487" cy="205661"/>
          </a:xfrm>
          <a:prstGeom prst="rightArrow">
            <a:avLst>
              <a:gd name="adj1" fmla="val 50000"/>
              <a:gd name="adj2" fmla="val 25000"/>
            </a:avLst>
          </a:prstGeom>
          <a:noFill/>
          <a:ln w="9525">
            <a:solidFill>
              <a:schemeClr val="tx1"/>
            </a:solidFill>
            <a:miter lim="800000"/>
            <a:headEnd/>
            <a:tailEnd/>
          </a:ln>
        </p:spPr>
        <p:txBody>
          <a:bodyPr wrap="none" anchor="ctr"/>
          <a:lstStyle/>
          <a:p>
            <a:endParaRPr lang="zh-CN" altLang="en-US">
              <a:latin typeface="华文细黑" pitchFamily="2" charset="-122"/>
              <a:ea typeface="华文细黑" pitchFamily="2" charset="-122"/>
            </a:endParaRPr>
          </a:p>
        </p:txBody>
      </p:sp>
      <p:sp>
        <p:nvSpPr>
          <p:cNvPr id="11" name="Rectangle 31">
            <a:extLst>
              <a:ext uri="{FF2B5EF4-FFF2-40B4-BE49-F238E27FC236}">
                <a16:creationId xmlns:a16="http://schemas.microsoft.com/office/drawing/2014/main" id="{02BA11DA-6387-4EE8-A8E8-2967CCBA5705}"/>
              </a:ext>
            </a:extLst>
          </p:cNvPr>
          <p:cNvSpPr>
            <a:spLocks noChangeArrowheads="1"/>
          </p:cNvSpPr>
          <p:nvPr/>
        </p:nvSpPr>
        <p:spPr bwMode="auto">
          <a:xfrm>
            <a:off x="8873271" y="1859485"/>
            <a:ext cx="795337" cy="383028"/>
          </a:xfrm>
          <a:prstGeom prst="rect">
            <a:avLst/>
          </a:prstGeom>
          <a:solidFill>
            <a:schemeClr val="accent5">
              <a:lumMod val="20000"/>
              <a:lumOff val="80000"/>
              <a:alpha val="81960"/>
            </a:schemeClr>
          </a:solidFill>
          <a:ln w="9525" algn="ctr">
            <a:solidFill>
              <a:schemeClr val="accent5">
                <a:lumMod val="40000"/>
                <a:lumOff val="60000"/>
              </a:schemeClr>
            </a:solidFill>
            <a:miter lim="800000"/>
            <a:headEnd/>
            <a:tailEnd/>
          </a:ln>
        </p:spPr>
        <p:txBody>
          <a:bodyPr anchor="ctr"/>
          <a:lstStyle/>
          <a:p>
            <a:pPr algn="ctr">
              <a:buClrTx/>
            </a:pPr>
            <a:r>
              <a:rPr lang="zh-CN" altLang="en-US" sz="1000" dirty="0">
                <a:latin typeface="华文细黑" pitchFamily="2" charset="-122"/>
                <a:ea typeface="华文细黑" pitchFamily="2" charset="-122"/>
              </a:rPr>
              <a:t>故事卡</a:t>
            </a:r>
            <a:r>
              <a:rPr lang="en-US" altLang="zh-CN" sz="1000" dirty="0">
                <a:latin typeface="华文细黑" pitchFamily="2" charset="-122"/>
                <a:ea typeface="华文细黑" pitchFamily="2" charset="-122"/>
              </a:rPr>
              <a:t>AT</a:t>
            </a:r>
            <a:r>
              <a:rPr lang="zh-CN" altLang="en-US" sz="1000" dirty="0">
                <a:latin typeface="华文细黑" pitchFamily="2" charset="-122"/>
                <a:ea typeface="华文细黑" pitchFamily="2" charset="-122"/>
              </a:rPr>
              <a:t>测试</a:t>
            </a:r>
          </a:p>
        </p:txBody>
      </p:sp>
      <p:sp>
        <p:nvSpPr>
          <p:cNvPr id="12" name="AutoShape 32">
            <a:extLst>
              <a:ext uri="{FF2B5EF4-FFF2-40B4-BE49-F238E27FC236}">
                <a16:creationId xmlns:a16="http://schemas.microsoft.com/office/drawing/2014/main" id="{135044AD-BDAB-40C1-BE6F-777A987BCF1E}"/>
              </a:ext>
            </a:extLst>
          </p:cNvPr>
          <p:cNvSpPr>
            <a:spLocks noChangeArrowheads="1"/>
          </p:cNvSpPr>
          <p:nvPr/>
        </p:nvSpPr>
        <p:spPr bwMode="auto">
          <a:xfrm rot="21471400">
            <a:off x="9660813" y="1980912"/>
            <a:ext cx="215900" cy="205662"/>
          </a:xfrm>
          <a:prstGeom prst="rightArrow">
            <a:avLst>
              <a:gd name="adj1" fmla="val 50000"/>
              <a:gd name="adj2" fmla="val 25000"/>
            </a:avLst>
          </a:prstGeom>
          <a:noFill/>
          <a:ln w="9525">
            <a:solidFill>
              <a:schemeClr val="tx1"/>
            </a:solidFill>
            <a:miter lim="800000"/>
            <a:headEnd/>
            <a:tailEnd/>
          </a:ln>
        </p:spPr>
        <p:txBody>
          <a:bodyPr wrap="none" anchor="ctr"/>
          <a:lstStyle/>
          <a:p>
            <a:endParaRPr lang="zh-CN" altLang="en-US">
              <a:latin typeface="华文细黑" pitchFamily="2" charset="-122"/>
              <a:ea typeface="华文细黑" pitchFamily="2" charset="-122"/>
            </a:endParaRPr>
          </a:p>
        </p:txBody>
      </p:sp>
      <p:sp>
        <p:nvSpPr>
          <p:cNvPr id="13" name="AutoShape 33">
            <a:extLst>
              <a:ext uri="{FF2B5EF4-FFF2-40B4-BE49-F238E27FC236}">
                <a16:creationId xmlns:a16="http://schemas.microsoft.com/office/drawing/2014/main" id="{0137F23B-D41A-4D82-AF75-275DEA451817}"/>
              </a:ext>
            </a:extLst>
          </p:cNvPr>
          <p:cNvSpPr>
            <a:spLocks noChangeArrowheads="1"/>
          </p:cNvSpPr>
          <p:nvPr/>
        </p:nvSpPr>
        <p:spPr bwMode="auto">
          <a:xfrm rot="16554240">
            <a:off x="6939376" y="1070000"/>
            <a:ext cx="164891" cy="1012825"/>
          </a:xfrm>
          <a:prstGeom prst="curvedLeftArrow">
            <a:avLst>
              <a:gd name="adj1" fmla="val 70110"/>
              <a:gd name="adj2" fmla="val 140220"/>
              <a:gd name="adj3" fmla="val 45574"/>
            </a:avLst>
          </a:prstGeom>
          <a:solidFill>
            <a:srgbClr val="99CC00"/>
          </a:solidFill>
          <a:ln w="9525">
            <a:solidFill>
              <a:srgbClr val="E3F4D8"/>
            </a:solidFill>
            <a:miter lim="800000"/>
            <a:headEnd/>
            <a:tailEnd/>
          </a:ln>
        </p:spPr>
        <p:txBody>
          <a:bodyPr wrap="none" anchor="ctr"/>
          <a:lstStyle/>
          <a:p>
            <a:endParaRPr lang="zh-CN" altLang="en-US">
              <a:latin typeface="华文细黑" pitchFamily="2" charset="-122"/>
              <a:ea typeface="华文细黑" pitchFamily="2" charset="-122"/>
            </a:endParaRPr>
          </a:p>
        </p:txBody>
      </p:sp>
      <p:sp>
        <p:nvSpPr>
          <p:cNvPr id="14" name="AutoShape 34">
            <a:extLst>
              <a:ext uri="{FF2B5EF4-FFF2-40B4-BE49-F238E27FC236}">
                <a16:creationId xmlns:a16="http://schemas.microsoft.com/office/drawing/2014/main" id="{372B0CCD-79B8-4064-A11E-8296D303E6E2}"/>
              </a:ext>
            </a:extLst>
          </p:cNvPr>
          <p:cNvSpPr>
            <a:spLocks noChangeArrowheads="1"/>
          </p:cNvSpPr>
          <p:nvPr/>
        </p:nvSpPr>
        <p:spPr bwMode="auto">
          <a:xfrm>
            <a:off x="7424862" y="1689525"/>
            <a:ext cx="195477" cy="618796"/>
          </a:xfrm>
          <a:prstGeom prst="curvedLeftArrow">
            <a:avLst>
              <a:gd name="adj1" fmla="val 75055"/>
              <a:gd name="adj2" fmla="val 150110"/>
              <a:gd name="adj3" fmla="val 45574"/>
            </a:avLst>
          </a:prstGeom>
          <a:solidFill>
            <a:srgbClr val="99CC00"/>
          </a:solidFill>
          <a:ln w="9525">
            <a:solidFill>
              <a:srgbClr val="E3F4D8"/>
            </a:solidFill>
            <a:miter lim="800000"/>
            <a:headEnd/>
            <a:tailEnd/>
          </a:ln>
        </p:spPr>
        <p:txBody>
          <a:bodyPr wrap="none" anchor="ctr"/>
          <a:lstStyle/>
          <a:p>
            <a:endParaRPr lang="zh-CN" altLang="en-US">
              <a:latin typeface="华文细黑" pitchFamily="2" charset="-122"/>
              <a:ea typeface="华文细黑" pitchFamily="2" charset="-122"/>
            </a:endParaRPr>
          </a:p>
        </p:txBody>
      </p:sp>
      <p:sp>
        <p:nvSpPr>
          <p:cNvPr id="15" name="AutoShape 35">
            <a:extLst>
              <a:ext uri="{FF2B5EF4-FFF2-40B4-BE49-F238E27FC236}">
                <a16:creationId xmlns:a16="http://schemas.microsoft.com/office/drawing/2014/main" id="{735F70A0-82D2-4F14-A589-0D399653E1DC}"/>
              </a:ext>
            </a:extLst>
          </p:cNvPr>
          <p:cNvSpPr>
            <a:spLocks noChangeArrowheads="1"/>
          </p:cNvSpPr>
          <p:nvPr/>
        </p:nvSpPr>
        <p:spPr bwMode="auto">
          <a:xfrm rot="5810251">
            <a:off x="6761496" y="1654123"/>
            <a:ext cx="158550" cy="1227138"/>
          </a:xfrm>
          <a:prstGeom prst="curvedLeftArrow">
            <a:avLst>
              <a:gd name="adj1" fmla="val 88343"/>
              <a:gd name="adj2" fmla="val 176685"/>
              <a:gd name="adj3" fmla="val 45574"/>
            </a:avLst>
          </a:prstGeom>
          <a:solidFill>
            <a:srgbClr val="99CC00"/>
          </a:solidFill>
          <a:ln w="9525">
            <a:solidFill>
              <a:srgbClr val="E3F4D8"/>
            </a:solidFill>
            <a:miter lim="800000"/>
            <a:headEnd/>
            <a:tailEnd/>
          </a:ln>
        </p:spPr>
        <p:txBody>
          <a:bodyPr wrap="none" anchor="ctr"/>
          <a:lstStyle/>
          <a:p>
            <a:endParaRPr lang="zh-CN" altLang="en-US">
              <a:latin typeface="华文细黑" pitchFamily="2" charset="-122"/>
              <a:ea typeface="华文细黑" pitchFamily="2" charset="-122"/>
            </a:endParaRPr>
          </a:p>
        </p:txBody>
      </p:sp>
      <p:sp>
        <p:nvSpPr>
          <p:cNvPr id="16" name="AutoShape 36">
            <a:extLst>
              <a:ext uri="{FF2B5EF4-FFF2-40B4-BE49-F238E27FC236}">
                <a16:creationId xmlns:a16="http://schemas.microsoft.com/office/drawing/2014/main" id="{39E5A78C-AAB7-4DAD-A0CE-60D6803A91B1}"/>
              </a:ext>
            </a:extLst>
          </p:cNvPr>
          <p:cNvSpPr>
            <a:spLocks noChangeArrowheads="1"/>
          </p:cNvSpPr>
          <p:nvPr/>
        </p:nvSpPr>
        <p:spPr bwMode="auto">
          <a:xfrm rot="11510669">
            <a:off x="6245431" y="1530712"/>
            <a:ext cx="126672" cy="618796"/>
          </a:xfrm>
          <a:prstGeom prst="curvedLeftArrow">
            <a:avLst>
              <a:gd name="adj1" fmla="val 75889"/>
              <a:gd name="adj2" fmla="val 151778"/>
              <a:gd name="adj3" fmla="val 45574"/>
            </a:avLst>
          </a:prstGeom>
          <a:solidFill>
            <a:srgbClr val="99CC00"/>
          </a:solidFill>
          <a:ln w="9525">
            <a:solidFill>
              <a:srgbClr val="E3F4D8"/>
            </a:solidFill>
            <a:miter lim="800000"/>
            <a:headEnd/>
            <a:tailEnd/>
          </a:ln>
        </p:spPr>
        <p:txBody>
          <a:bodyPr wrap="none" anchor="ctr"/>
          <a:lstStyle/>
          <a:p>
            <a:endParaRPr lang="zh-CN" altLang="en-US">
              <a:latin typeface="华文细黑" pitchFamily="2" charset="-122"/>
              <a:ea typeface="华文细黑" pitchFamily="2" charset="-122"/>
            </a:endParaRPr>
          </a:p>
        </p:txBody>
      </p:sp>
      <p:sp>
        <p:nvSpPr>
          <p:cNvPr id="17" name="AutoShape 37">
            <a:extLst>
              <a:ext uri="{FF2B5EF4-FFF2-40B4-BE49-F238E27FC236}">
                <a16:creationId xmlns:a16="http://schemas.microsoft.com/office/drawing/2014/main" id="{FB9DCF20-09AC-4889-A865-7ED69B325187}"/>
              </a:ext>
            </a:extLst>
          </p:cNvPr>
          <p:cNvSpPr>
            <a:spLocks noChangeArrowheads="1"/>
          </p:cNvSpPr>
          <p:nvPr/>
        </p:nvSpPr>
        <p:spPr bwMode="auto">
          <a:xfrm>
            <a:off x="5770842" y="2601244"/>
            <a:ext cx="291526" cy="161545"/>
          </a:xfrm>
          <a:prstGeom prst="rightArrow">
            <a:avLst>
              <a:gd name="adj1" fmla="val 50000"/>
              <a:gd name="adj2" fmla="val 25000"/>
            </a:avLst>
          </a:prstGeom>
          <a:noFill/>
          <a:ln w="9525">
            <a:solidFill>
              <a:srgbClr val="333333"/>
            </a:solidFill>
            <a:miter lim="800000"/>
            <a:headEnd/>
            <a:tailEnd/>
          </a:ln>
        </p:spPr>
        <p:txBody>
          <a:bodyPr wrap="none" anchor="ctr"/>
          <a:lstStyle/>
          <a:p>
            <a:endParaRPr lang="zh-CN" altLang="en-US">
              <a:latin typeface="华文细黑" pitchFamily="2" charset="-122"/>
              <a:ea typeface="华文细黑" pitchFamily="2" charset="-122"/>
            </a:endParaRPr>
          </a:p>
        </p:txBody>
      </p:sp>
      <p:sp>
        <p:nvSpPr>
          <p:cNvPr id="18" name="Rectangle 38">
            <a:extLst>
              <a:ext uri="{FF2B5EF4-FFF2-40B4-BE49-F238E27FC236}">
                <a16:creationId xmlns:a16="http://schemas.microsoft.com/office/drawing/2014/main" id="{A4131444-2A6E-4A90-9D8C-0C2213169EA2}"/>
              </a:ext>
            </a:extLst>
          </p:cNvPr>
          <p:cNvSpPr>
            <a:spLocks noChangeArrowheads="1"/>
          </p:cNvSpPr>
          <p:nvPr/>
        </p:nvSpPr>
        <p:spPr bwMode="auto">
          <a:xfrm>
            <a:off x="6105961" y="2460722"/>
            <a:ext cx="722313" cy="347903"/>
          </a:xfrm>
          <a:prstGeom prst="rect">
            <a:avLst/>
          </a:prstGeom>
          <a:solidFill>
            <a:schemeClr val="accent6">
              <a:lumMod val="60000"/>
              <a:lumOff val="40000"/>
              <a:alpha val="43137"/>
            </a:schemeClr>
          </a:solidFill>
          <a:ln w="9525" algn="ctr">
            <a:solidFill>
              <a:schemeClr val="accent6">
                <a:lumMod val="40000"/>
                <a:lumOff val="60000"/>
              </a:schemeClr>
            </a:solidFill>
            <a:miter lim="800000"/>
            <a:headEnd/>
            <a:tailEnd/>
          </a:ln>
        </p:spPr>
        <p:txBody>
          <a:bodyPr lIns="18000" rIns="18000" anchor="ctr"/>
          <a:lstStyle/>
          <a:p>
            <a:pPr algn="ctr">
              <a:buClrTx/>
            </a:pPr>
            <a:r>
              <a:rPr lang="zh-CN" altLang="en-US" sz="900" dirty="0">
                <a:latin typeface="华文细黑" pitchFamily="2" charset="-122"/>
                <a:ea typeface="华文细黑" pitchFamily="2" charset="-122"/>
              </a:rPr>
              <a:t>测试用例</a:t>
            </a:r>
            <a:br>
              <a:rPr lang="zh-CN" altLang="en-US" sz="900" dirty="0">
                <a:latin typeface="华文细黑" pitchFamily="2" charset="-122"/>
                <a:ea typeface="华文细黑" pitchFamily="2" charset="-122"/>
              </a:rPr>
            </a:br>
            <a:r>
              <a:rPr lang="zh-CN" altLang="en-US" sz="900" dirty="0">
                <a:latin typeface="华文细黑" pitchFamily="2" charset="-122"/>
                <a:ea typeface="华文细黑" pitchFamily="2" charset="-122"/>
              </a:rPr>
              <a:t>准备</a:t>
            </a:r>
          </a:p>
        </p:txBody>
      </p:sp>
      <p:sp>
        <p:nvSpPr>
          <p:cNvPr id="19" name="AutoShape 39">
            <a:extLst>
              <a:ext uri="{FF2B5EF4-FFF2-40B4-BE49-F238E27FC236}">
                <a16:creationId xmlns:a16="http://schemas.microsoft.com/office/drawing/2014/main" id="{85AE3FD3-27FC-4395-B174-31F4D0B13FD7}"/>
              </a:ext>
            </a:extLst>
          </p:cNvPr>
          <p:cNvSpPr>
            <a:spLocks noChangeArrowheads="1"/>
          </p:cNvSpPr>
          <p:nvPr/>
        </p:nvSpPr>
        <p:spPr bwMode="auto">
          <a:xfrm>
            <a:off x="6828273" y="2601244"/>
            <a:ext cx="215900" cy="186995"/>
          </a:xfrm>
          <a:prstGeom prst="rightArrow">
            <a:avLst>
              <a:gd name="adj1" fmla="val 50000"/>
              <a:gd name="adj2" fmla="val 25000"/>
            </a:avLst>
          </a:prstGeom>
          <a:noFill/>
          <a:ln w="9525">
            <a:solidFill>
              <a:schemeClr val="tx1"/>
            </a:solidFill>
            <a:miter lim="800000"/>
            <a:headEnd/>
            <a:tailEnd/>
          </a:ln>
        </p:spPr>
        <p:txBody>
          <a:bodyPr wrap="none" anchor="ctr"/>
          <a:lstStyle/>
          <a:p>
            <a:endParaRPr lang="zh-CN" altLang="en-US">
              <a:latin typeface="华文细黑" pitchFamily="2" charset="-122"/>
              <a:ea typeface="华文细黑" pitchFamily="2" charset="-122"/>
            </a:endParaRPr>
          </a:p>
        </p:txBody>
      </p:sp>
      <p:sp>
        <p:nvSpPr>
          <p:cNvPr id="20" name="Rectangle 40">
            <a:extLst>
              <a:ext uri="{FF2B5EF4-FFF2-40B4-BE49-F238E27FC236}">
                <a16:creationId xmlns:a16="http://schemas.microsoft.com/office/drawing/2014/main" id="{DF9B0A21-1D1E-4230-9193-E4AEF23E8837}"/>
              </a:ext>
            </a:extLst>
          </p:cNvPr>
          <p:cNvSpPr>
            <a:spLocks noChangeArrowheads="1"/>
          </p:cNvSpPr>
          <p:nvPr/>
        </p:nvSpPr>
        <p:spPr bwMode="auto">
          <a:xfrm>
            <a:off x="7044174" y="2460722"/>
            <a:ext cx="623887" cy="347903"/>
          </a:xfrm>
          <a:prstGeom prst="rect">
            <a:avLst/>
          </a:prstGeom>
          <a:solidFill>
            <a:schemeClr val="accent6">
              <a:lumMod val="60000"/>
              <a:lumOff val="40000"/>
              <a:alpha val="43137"/>
            </a:schemeClr>
          </a:solidFill>
          <a:ln w="9525" algn="ctr">
            <a:solidFill>
              <a:schemeClr val="accent6">
                <a:lumMod val="40000"/>
                <a:lumOff val="60000"/>
              </a:schemeClr>
            </a:solidFill>
            <a:miter lim="800000"/>
            <a:headEnd/>
            <a:tailEnd/>
          </a:ln>
        </p:spPr>
        <p:txBody>
          <a:bodyPr lIns="18000" rIns="18000" anchor="ctr"/>
          <a:lstStyle/>
          <a:p>
            <a:pPr algn="ctr">
              <a:buClrTx/>
            </a:pPr>
            <a:r>
              <a:rPr lang="zh-CN" altLang="en-US" sz="900">
                <a:latin typeface="华文细黑" pitchFamily="2" charset="-122"/>
                <a:ea typeface="华文细黑" pitchFamily="2" charset="-122"/>
              </a:rPr>
              <a:t>测试用例 </a:t>
            </a:r>
          </a:p>
          <a:p>
            <a:pPr algn="ctr">
              <a:buClrTx/>
            </a:pPr>
            <a:r>
              <a:rPr lang="zh-CN" altLang="en-US" sz="900">
                <a:latin typeface="华文细黑" pitchFamily="2" charset="-122"/>
                <a:ea typeface="华文细黑" pitchFamily="2" charset="-122"/>
              </a:rPr>
              <a:t>评审</a:t>
            </a:r>
          </a:p>
        </p:txBody>
      </p:sp>
      <p:sp>
        <p:nvSpPr>
          <p:cNvPr id="21" name="Rectangle 41">
            <a:extLst>
              <a:ext uri="{FF2B5EF4-FFF2-40B4-BE49-F238E27FC236}">
                <a16:creationId xmlns:a16="http://schemas.microsoft.com/office/drawing/2014/main" id="{8975685A-8946-4BA0-8311-B0CE8406603D}"/>
              </a:ext>
            </a:extLst>
          </p:cNvPr>
          <p:cNvSpPr>
            <a:spLocks noChangeArrowheads="1"/>
          </p:cNvSpPr>
          <p:nvPr/>
        </p:nvSpPr>
        <p:spPr bwMode="auto">
          <a:xfrm>
            <a:off x="10006449" y="2460722"/>
            <a:ext cx="795337" cy="347903"/>
          </a:xfrm>
          <a:prstGeom prst="rect">
            <a:avLst/>
          </a:prstGeom>
          <a:solidFill>
            <a:schemeClr val="accent6">
              <a:lumMod val="60000"/>
              <a:lumOff val="40000"/>
              <a:alpha val="43137"/>
            </a:schemeClr>
          </a:solidFill>
          <a:ln w="9525" algn="ctr">
            <a:solidFill>
              <a:schemeClr val="accent6">
                <a:lumMod val="40000"/>
                <a:lumOff val="60000"/>
              </a:schemeClr>
            </a:solidFill>
            <a:miter lim="800000"/>
            <a:headEnd/>
            <a:tailEnd/>
          </a:ln>
        </p:spPr>
        <p:txBody>
          <a:bodyPr lIns="18000" rIns="18000" anchor="ctr"/>
          <a:lstStyle/>
          <a:p>
            <a:pPr algn="ctr">
              <a:buClrTx/>
            </a:pPr>
            <a:r>
              <a:rPr lang="zh-CN" altLang="en-US" sz="900" dirty="0">
                <a:latin typeface="华文细黑" pitchFamily="2" charset="-122"/>
                <a:ea typeface="华文细黑" pitchFamily="2" charset="-122"/>
              </a:rPr>
              <a:t>故事测试检查表更新</a:t>
            </a:r>
          </a:p>
        </p:txBody>
      </p:sp>
      <p:sp>
        <p:nvSpPr>
          <p:cNvPr id="22" name="Rectangle 42">
            <a:extLst>
              <a:ext uri="{FF2B5EF4-FFF2-40B4-BE49-F238E27FC236}">
                <a16:creationId xmlns:a16="http://schemas.microsoft.com/office/drawing/2014/main" id="{812B3CB0-B2B9-4468-B985-00CF5FAD5697}"/>
              </a:ext>
            </a:extLst>
          </p:cNvPr>
          <p:cNvSpPr>
            <a:spLocks noChangeArrowheads="1"/>
          </p:cNvSpPr>
          <p:nvPr/>
        </p:nvSpPr>
        <p:spPr bwMode="auto">
          <a:xfrm>
            <a:off x="9858147" y="1859485"/>
            <a:ext cx="934113" cy="383028"/>
          </a:xfrm>
          <a:prstGeom prst="rect">
            <a:avLst/>
          </a:prstGeom>
          <a:solidFill>
            <a:schemeClr val="accent5">
              <a:lumMod val="20000"/>
              <a:lumOff val="80000"/>
              <a:alpha val="81960"/>
            </a:schemeClr>
          </a:solidFill>
          <a:ln w="9525" algn="ctr">
            <a:solidFill>
              <a:schemeClr val="accent5">
                <a:lumMod val="40000"/>
                <a:lumOff val="60000"/>
              </a:schemeClr>
            </a:solidFill>
            <a:miter lim="800000"/>
            <a:headEnd/>
            <a:tailEnd/>
          </a:ln>
        </p:spPr>
        <p:txBody>
          <a:bodyPr anchor="ctr"/>
          <a:lstStyle/>
          <a:p>
            <a:pPr algn="ctr">
              <a:buClrTx/>
            </a:pPr>
            <a:r>
              <a:rPr lang="zh-CN" altLang="en-US" sz="1000" dirty="0">
                <a:latin typeface="华文细黑" pitchFamily="2" charset="-122"/>
                <a:ea typeface="华文细黑" pitchFamily="2" charset="-122"/>
              </a:rPr>
              <a:t>故事交付检查表更新</a:t>
            </a:r>
          </a:p>
        </p:txBody>
      </p:sp>
      <p:sp>
        <p:nvSpPr>
          <p:cNvPr id="23" name="AutoShape 43">
            <a:extLst>
              <a:ext uri="{FF2B5EF4-FFF2-40B4-BE49-F238E27FC236}">
                <a16:creationId xmlns:a16="http://schemas.microsoft.com/office/drawing/2014/main" id="{BE64193F-49F3-4450-8B63-86BCE1935EBA}"/>
              </a:ext>
            </a:extLst>
          </p:cNvPr>
          <p:cNvSpPr>
            <a:spLocks noChangeArrowheads="1"/>
          </p:cNvSpPr>
          <p:nvPr/>
        </p:nvSpPr>
        <p:spPr bwMode="auto">
          <a:xfrm rot="21471400">
            <a:off x="8713783" y="1982500"/>
            <a:ext cx="144463" cy="205661"/>
          </a:xfrm>
          <a:prstGeom prst="rightArrow">
            <a:avLst>
              <a:gd name="adj1" fmla="val 50000"/>
              <a:gd name="adj2" fmla="val 25000"/>
            </a:avLst>
          </a:prstGeom>
          <a:noFill/>
          <a:ln w="9525">
            <a:solidFill>
              <a:schemeClr val="tx1"/>
            </a:solidFill>
            <a:miter lim="800000"/>
            <a:headEnd/>
            <a:tailEnd/>
          </a:ln>
        </p:spPr>
        <p:txBody>
          <a:bodyPr wrap="none" anchor="ctr"/>
          <a:lstStyle/>
          <a:p>
            <a:endParaRPr lang="zh-CN" altLang="en-US">
              <a:latin typeface="华文细黑" pitchFamily="2" charset="-122"/>
              <a:ea typeface="华文细黑" pitchFamily="2" charset="-122"/>
            </a:endParaRPr>
          </a:p>
        </p:txBody>
      </p:sp>
      <p:sp>
        <p:nvSpPr>
          <p:cNvPr id="24" name="AutoShape 44">
            <a:extLst>
              <a:ext uri="{FF2B5EF4-FFF2-40B4-BE49-F238E27FC236}">
                <a16:creationId xmlns:a16="http://schemas.microsoft.com/office/drawing/2014/main" id="{57764E38-A3DA-44F6-9810-567920F91733}"/>
              </a:ext>
            </a:extLst>
          </p:cNvPr>
          <p:cNvSpPr>
            <a:spLocks noChangeArrowheads="1"/>
          </p:cNvSpPr>
          <p:nvPr/>
        </p:nvSpPr>
        <p:spPr bwMode="auto">
          <a:xfrm rot="21471400">
            <a:off x="7665201" y="2580659"/>
            <a:ext cx="288925" cy="207382"/>
          </a:xfrm>
          <a:prstGeom prst="rightArrow">
            <a:avLst>
              <a:gd name="adj1" fmla="val 50000"/>
              <a:gd name="adj2" fmla="val 25000"/>
            </a:avLst>
          </a:prstGeom>
          <a:noFill/>
          <a:ln w="9525">
            <a:solidFill>
              <a:schemeClr val="tx1"/>
            </a:solidFill>
            <a:miter lim="800000"/>
            <a:headEnd/>
            <a:tailEnd/>
          </a:ln>
        </p:spPr>
        <p:txBody>
          <a:bodyPr wrap="none" anchor="ctr"/>
          <a:lstStyle/>
          <a:p>
            <a:endParaRPr lang="zh-CN" altLang="en-US">
              <a:latin typeface="华文细黑" pitchFamily="2" charset="-122"/>
              <a:ea typeface="华文细黑" pitchFamily="2" charset="-122"/>
            </a:endParaRPr>
          </a:p>
        </p:txBody>
      </p:sp>
      <p:sp>
        <p:nvSpPr>
          <p:cNvPr id="25" name="AutoShape 45">
            <a:extLst>
              <a:ext uri="{FF2B5EF4-FFF2-40B4-BE49-F238E27FC236}">
                <a16:creationId xmlns:a16="http://schemas.microsoft.com/office/drawing/2014/main" id="{E8E59F9B-6C4D-4ABC-AB8E-3A55452E179A}"/>
              </a:ext>
            </a:extLst>
          </p:cNvPr>
          <p:cNvSpPr>
            <a:spLocks noChangeArrowheads="1"/>
          </p:cNvSpPr>
          <p:nvPr/>
        </p:nvSpPr>
        <p:spPr bwMode="auto">
          <a:xfrm>
            <a:off x="5770843" y="3114772"/>
            <a:ext cx="291527" cy="135380"/>
          </a:xfrm>
          <a:prstGeom prst="rightArrow">
            <a:avLst>
              <a:gd name="adj1" fmla="val 50000"/>
              <a:gd name="adj2" fmla="val 25000"/>
            </a:avLst>
          </a:prstGeom>
          <a:noFill/>
          <a:ln w="9525">
            <a:solidFill>
              <a:srgbClr val="333333"/>
            </a:solidFill>
            <a:miter lim="800000"/>
            <a:headEnd/>
            <a:tailEnd/>
          </a:ln>
        </p:spPr>
        <p:txBody>
          <a:bodyPr wrap="none" anchor="ctr"/>
          <a:lstStyle/>
          <a:p>
            <a:endParaRPr lang="zh-CN" altLang="en-US">
              <a:latin typeface="华文细黑" pitchFamily="2" charset="-122"/>
              <a:ea typeface="华文细黑" pitchFamily="2" charset="-122"/>
            </a:endParaRPr>
          </a:p>
        </p:txBody>
      </p:sp>
      <p:sp>
        <p:nvSpPr>
          <p:cNvPr id="26" name="Rectangle 46">
            <a:extLst>
              <a:ext uri="{FF2B5EF4-FFF2-40B4-BE49-F238E27FC236}">
                <a16:creationId xmlns:a16="http://schemas.microsoft.com/office/drawing/2014/main" id="{41D3FCA5-F0B6-4216-B756-F2725FD45927}"/>
              </a:ext>
            </a:extLst>
          </p:cNvPr>
          <p:cNvSpPr>
            <a:spLocks noChangeArrowheads="1"/>
          </p:cNvSpPr>
          <p:nvPr/>
        </p:nvSpPr>
        <p:spPr bwMode="auto">
          <a:xfrm>
            <a:off x="6131206" y="2994122"/>
            <a:ext cx="1011237" cy="391391"/>
          </a:xfrm>
          <a:prstGeom prst="rect">
            <a:avLst/>
          </a:prstGeom>
          <a:solidFill>
            <a:srgbClr val="669900">
              <a:alpha val="59999"/>
            </a:srgbClr>
          </a:solidFill>
          <a:ln w="9525" algn="ctr">
            <a:solidFill>
              <a:srgbClr val="669900"/>
            </a:solidFill>
            <a:miter lim="800000"/>
            <a:headEnd/>
            <a:tailEnd/>
          </a:ln>
        </p:spPr>
        <p:txBody>
          <a:bodyPr anchor="ctr"/>
          <a:lstStyle/>
          <a:p>
            <a:pPr algn="ctr">
              <a:buClrTx/>
            </a:pPr>
            <a:r>
              <a:rPr lang="zh-CN" altLang="en-US" sz="900" dirty="0">
                <a:latin typeface="华文细黑" pitchFamily="2" charset="-122"/>
                <a:ea typeface="华文细黑" pitchFamily="2" charset="-122"/>
              </a:rPr>
              <a:t>故事卡相关资料文档开发 </a:t>
            </a:r>
          </a:p>
        </p:txBody>
      </p:sp>
      <p:sp>
        <p:nvSpPr>
          <p:cNvPr id="27" name="Rectangle 47">
            <a:extLst>
              <a:ext uri="{FF2B5EF4-FFF2-40B4-BE49-F238E27FC236}">
                <a16:creationId xmlns:a16="http://schemas.microsoft.com/office/drawing/2014/main" id="{85DF7491-276F-44D4-B476-78B5C2969648}"/>
              </a:ext>
            </a:extLst>
          </p:cNvPr>
          <p:cNvSpPr>
            <a:spLocks noChangeArrowheads="1"/>
          </p:cNvSpPr>
          <p:nvPr/>
        </p:nvSpPr>
        <p:spPr bwMode="auto">
          <a:xfrm>
            <a:off x="7477561" y="2994122"/>
            <a:ext cx="938213" cy="391391"/>
          </a:xfrm>
          <a:prstGeom prst="rect">
            <a:avLst/>
          </a:prstGeom>
          <a:solidFill>
            <a:srgbClr val="669900">
              <a:alpha val="59999"/>
            </a:srgbClr>
          </a:solidFill>
          <a:ln w="9525" algn="ctr">
            <a:solidFill>
              <a:srgbClr val="669900"/>
            </a:solidFill>
            <a:miter lim="800000"/>
            <a:headEnd/>
            <a:tailEnd/>
          </a:ln>
        </p:spPr>
        <p:txBody>
          <a:bodyPr anchor="ctr"/>
          <a:lstStyle/>
          <a:p>
            <a:pPr algn="ctr">
              <a:buClrTx/>
            </a:pPr>
            <a:r>
              <a:rPr lang="zh-CN" altLang="en-US" sz="900">
                <a:latin typeface="华文细黑" pitchFamily="2" charset="-122"/>
                <a:ea typeface="华文细黑" pitchFamily="2" charset="-122"/>
              </a:rPr>
              <a:t>资料开发人员进行同行评审</a:t>
            </a:r>
          </a:p>
        </p:txBody>
      </p:sp>
      <p:sp>
        <p:nvSpPr>
          <p:cNvPr id="28" name="Rectangle 48">
            <a:extLst>
              <a:ext uri="{FF2B5EF4-FFF2-40B4-BE49-F238E27FC236}">
                <a16:creationId xmlns:a16="http://schemas.microsoft.com/office/drawing/2014/main" id="{2F13A595-81F7-4FC4-A29A-0E6CAFCE90AD}"/>
              </a:ext>
            </a:extLst>
          </p:cNvPr>
          <p:cNvSpPr>
            <a:spLocks noChangeArrowheads="1"/>
          </p:cNvSpPr>
          <p:nvPr/>
        </p:nvSpPr>
        <p:spPr bwMode="auto">
          <a:xfrm>
            <a:off x="8706285" y="2994122"/>
            <a:ext cx="939800" cy="390485"/>
          </a:xfrm>
          <a:prstGeom prst="rect">
            <a:avLst/>
          </a:prstGeom>
          <a:solidFill>
            <a:srgbClr val="669900">
              <a:alpha val="59999"/>
            </a:srgbClr>
          </a:solidFill>
          <a:ln w="9525" algn="ctr">
            <a:solidFill>
              <a:srgbClr val="669900"/>
            </a:solidFill>
            <a:miter lim="800000"/>
            <a:headEnd/>
            <a:tailEnd/>
          </a:ln>
        </p:spPr>
        <p:txBody>
          <a:bodyPr anchor="ctr"/>
          <a:lstStyle/>
          <a:p>
            <a:pPr algn="ctr">
              <a:buClrTx/>
            </a:pPr>
            <a:r>
              <a:rPr lang="zh-CN" altLang="en-US" sz="900" dirty="0">
                <a:latin typeface="华文细黑" pitchFamily="2" charset="-122"/>
                <a:ea typeface="华文细黑" pitchFamily="2" charset="-122"/>
              </a:rPr>
              <a:t>软件开发人员评审资料原型</a:t>
            </a:r>
          </a:p>
        </p:txBody>
      </p:sp>
      <p:sp>
        <p:nvSpPr>
          <p:cNvPr id="29" name="AutoShape 49">
            <a:extLst>
              <a:ext uri="{FF2B5EF4-FFF2-40B4-BE49-F238E27FC236}">
                <a16:creationId xmlns:a16="http://schemas.microsoft.com/office/drawing/2014/main" id="{6C6B2C7D-B13C-41C4-BF85-224C58886F26}"/>
              </a:ext>
            </a:extLst>
          </p:cNvPr>
          <p:cNvSpPr>
            <a:spLocks noChangeArrowheads="1"/>
          </p:cNvSpPr>
          <p:nvPr/>
        </p:nvSpPr>
        <p:spPr bwMode="auto">
          <a:xfrm>
            <a:off x="7188636" y="3116360"/>
            <a:ext cx="288925" cy="205661"/>
          </a:xfrm>
          <a:prstGeom prst="rightArrow">
            <a:avLst>
              <a:gd name="adj1" fmla="val 50000"/>
              <a:gd name="adj2" fmla="val 25000"/>
            </a:avLst>
          </a:prstGeom>
          <a:noFill/>
          <a:ln w="9525">
            <a:solidFill>
              <a:schemeClr val="tx1"/>
            </a:solidFill>
            <a:miter lim="800000"/>
            <a:headEnd/>
            <a:tailEnd/>
          </a:ln>
        </p:spPr>
        <p:txBody>
          <a:bodyPr wrap="none" anchor="ctr"/>
          <a:lstStyle/>
          <a:p>
            <a:endParaRPr lang="zh-CN" altLang="en-US">
              <a:latin typeface="华文细黑" pitchFamily="2" charset="-122"/>
              <a:ea typeface="华文细黑" pitchFamily="2" charset="-122"/>
            </a:endParaRPr>
          </a:p>
        </p:txBody>
      </p:sp>
      <p:sp>
        <p:nvSpPr>
          <p:cNvPr id="30" name="AutoShape 50">
            <a:extLst>
              <a:ext uri="{FF2B5EF4-FFF2-40B4-BE49-F238E27FC236}">
                <a16:creationId xmlns:a16="http://schemas.microsoft.com/office/drawing/2014/main" id="{2B713ABC-5C0E-4852-A4AF-52E7D7D85D91}"/>
              </a:ext>
            </a:extLst>
          </p:cNvPr>
          <p:cNvSpPr>
            <a:spLocks noChangeArrowheads="1"/>
          </p:cNvSpPr>
          <p:nvPr/>
        </p:nvSpPr>
        <p:spPr bwMode="auto">
          <a:xfrm rot="21471400">
            <a:off x="8414469" y="3116414"/>
            <a:ext cx="288925" cy="205661"/>
          </a:xfrm>
          <a:prstGeom prst="rightArrow">
            <a:avLst>
              <a:gd name="adj1" fmla="val 50000"/>
              <a:gd name="adj2" fmla="val 25000"/>
            </a:avLst>
          </a:prstGeom>
          <a:noFill/>
          <a:ln w="9525">
            <a:solidFill>
              <a:schemeClr val="tx1"/>
            </a:solidFill>
            <a:miter lim="800000"/>
            <a:headEnd/>
            <a:tailEnd/>
          </a:ln>
        </p:spPr>
        <p:txBody>
          <a:bodyPr wrap="none" anchor="ctr"/>
          <a:lstStyle/>
          <a:p>
            <a:endParaRPr lang="zh-CN" altLang="en-US">
              <a:latin typeface="华文细黑" pitchFamily="2" charset="-122"/>
              <a:ea typeface="华文细黑" pitchFamily="2" charset="-122"/>
            </a:endParaRPr>
          </a:p>
        </p:txBody>
      </p:sp>
      <p:sp>
        <p:nvSpPr>
          <p:cNvPr id="31" name="AutoShape 51">
            <a:extLst>
              <a:ext uri="{FF2B5EF4-FFF2-40B4-BE49-F238E27FC236}">
                <a16:creationId xmlns:a16="http://schemas.microsoft.com/office/drawing/2014/main" id="{35C165CD-8580-4913-8DF9-CB072913D077}"/>
              </a:ext>
            </a:extLst>
          </p:cNvPr>
          <p:cNvSpPr>
            <a:spLocks noChangeArrowheads="1"/>
          </p:cNvSpPr>
          <p:nvPr/>
        </p:nvSpPr>
        <p:spPr bwMode="auto">
          <a:xfrm>
            <a:off x="10792260" y="1939207"/>
            <a:ext cx="217488" cy="205662"/>
          </a:xfrm>
          <a:prstGeom prst="rightArrow">
            <a:avLst>
              <a:gd name="adj1" fmla="val 50000"/>
              <a:gd name="adj2" fmla="val 25000"/>
            </a:avLst>
          </a:prstGeom>
          <a:noFill/>
          <a:ln w="9525">
            <a:solidFill>
              <a:schemeClr val="tx1"/>
            </a:solidFill>
            <a:miter lim="800000"/>
            <a:headEnd/>
            <a:tailEnd/>
          </a:ln>
        </p:spPr>
        <p:txBody>
          <a:bodyPr wrap="none" anchor="ctr"/>
          <a:lstStyle/>
          <a:p>
            <a:endParaRPr lang="zh-CN" altLang="en-US">
              <a:latin typeface="华文细黑" pitchFamily="2" charset="-122"/>
              <a:ea typeface="华文细黑" pitchFamily="2" charset="-122"/>
            </a:endParaRPr>
          </a:p>
        </p:txBody>
      </p:sp>
      <p:sp>
        <p:nvSpPr>
          <p:cNvPr id="32" name="AutoShape 52">
            <a:extLst>
              <a:ext uri="{FF2B5EF4-FFF2-40B4-BE49-F238E27FC236}">
                <a16:creationId xmlns:a16="http://schemas.microsoft.com/office/drawing/2014/main" id="{455F70F9-2894-4045-A842-98AAD15B0082}"/>
              </a:ext>
            </a:extLst>
          </p:cNvPr>
          <p:cNvSpPr>
            <a:spLocks noChangeArrowheads="1"/>
          </p:cNvSpPr>
          <p:nvPr/>
        </p:nvSpPr>
        <p:spPr bwMode="auto">
          <a:xfrm rot="21474021">
            <a:off x="9787746" y="2601295"/>
            <a:ext cx="219075" cy="207381"/>
          </a:xfrm>
          <a:prstGeom prst="rightArrow">
            <a:avLst>
              <a:gd name="adj1" fmla="val 50000"/>
              <a:gd name="adj2" fmla="val 25000"/>
            </a:avLst>
          </a:prstGeom>
          <a:noFill/>
          <a:ln w="9525">
            <a:solidFill>
              <a:schemeClr val="tx1"/>
            </a:solidFill>
            <a:miter lim="800000"/>
            <a:headEnd/>
            <a:tailEnd/>
          </a:ln>
        </p:spPr>
        <p:txBody>
          <a:bodyPr wrap="none" anchor="ctr"/>
          <a:lstStyle/>
          <a:p>
            <a:endParaRPr lang="zh-CN" altLang="en-US">
              <a:latin typeface="华文细黑" pitchFamily="2" charset="-122"/>
              <a:ea typeface="华文细黑" pitchFamily="2" charset="-122"/>
            </a:endParaRPr>
          </a:p>
        </p:txBody>
      </p:sp>
      <p:sp>
        <p:nvSpPr>
          <p:cNvPr id="33" name="AutoShape 53">
            <a:extLst>
              <a:ext uri="{FF2B5EF4-FFF2-40B4-BE49-F238E27FC236}">
                <a16:creationId xmlns:a16="http://schemas.microsoft.com/office/drawing/2014/main" id="{F875AA37-8E36-459C-A2B0-03B78D63CBB5}"/>
              </a:ext>
            </a:extLst>
          </p:cNvPr>
          <p:cNvSpPr>
            <a:spLocks noChangeArrowheads="1"/>
          </p:cNvSpPr>
          <p:nvPr/>
        </p:nvSpPr>
        <p:spPr bwMode="auto">
          <a:xfrm>
            <a:off x="9646086" y="3116360"/>
            <a:ext cx="288925" cy="205661"/>
          </a:xfrm>
          <a:prstGeom prst="rightArrow">
            <a:avLst>
              <a:gd name="adj1" fmla="val 50000"/>
              <a:gd name="adj2" fmla="val 25000"/>
            </a:avLst>
          </a:prstGeom>
          <a:noFill/>
          <a:ln w="9525">
            <a:solidFill>
              <a:schemeClr val="tx1"/>
            </a:solidFill>
            <a:miter lim="800000"/>
            <a:headEnd/>
            <a:tailEnd/>
          </a:ln>
        </p:spPr>
        <p:txBody>
          <a:bodyPr wrap="none" anchor="ctr"/>
          <a:lstStyle/>
          <a:p>
            <a:endParaRPr lang="zh-CN" altLang="en-US">
              <a:latin typeface="华文细黑" pitchFamily="2" charset="-122"/>
              <a:ea typeface="华文细黑" pitchFamily="2" charset="-122"/>
            </a:endParaRPr>
          </a:p>
        </p:txBody>
      </p:sp>
      <p:sp>
        <p:nvSpPr>
          <p:cNvPr id="34" name="Rectangle 54">
            <a:extLst>
              <a:ext uri="{FF2B5EF4-FFF2-40B4-BE49-F238E27FC236}">
                <a16:creationId xmlns:a16="http://schemas.microsoft.com/office/drawing/2014/main" id="{8F9D8D30-448A-40E3-A60F-14A96FBDC08D}"/>
              </a:ext>
            </a:extLst>
          </p:cNvPr>
          <p:cNvSpPr>
            <a:spLocks noChangeArrowheads="1"/>
          </p:cNvSpPr>
          <p:nvPr/>
        </p:nvSpPr>
        <p:spPr bwMode="auto">
          <a:xfrm>
            <a:off x="11578848" y="1806304"/>
            <a:ext cx="353309" cy="1577676"/>
          </a:xfrm>
          <a:prstGeom prst="rect">
            <a:avLst/>
          </a:prstGeom>
          <a:solidFill>
            <a:schemeClr val="accent2">
              <a:lumMod val="60000"/>
              <a:lumOff val="40000"/>
            </a:schemeClr>
          </a:solidFill>
          <a:ln w="9525">
            <a:solidFill>
              <a:srgbClr val="3366FF"/>
            </a:solidFill>
            <a:miter lim="800000"/>
            <a:headEnd/>
            <a:tailEnd/>
          </a:ln>
        </p:spPr>
        <p:txBody>
          <a:bodyPr vert="eaVert" wrap="none" anchor="ctr"/>
          <a:lstStyle/>
          <a:p>
            <a:pPr algn="ctr">
              <a:buClrTx/>
            </a:pPr>
            <a:r>
              <a:rPr lang="en-US" altLang="zh-CN" sz="1200" b="1" dirty="0">
                <a:latin typeface="华文细黑" pitchFamily="2" charset="-122"/>
                <a:ea typeface="华文细黑" pitchFamily="2" charset="-122"/>
              </a:rPr>
              <a:t>Story </a:t>
            </a:r>
            <a:r>
              <a:rPr lang="zh-CN" altLang="en-US" sz="1200" b="1" dirty="0">
                <a:latin typeface="华文细黑" pitchFamily="2" charset="-122"/>
                <a:ea typeface="华文细黑" pitchFamily="2" charset="-122"/>
              </a:rPr>
              <a:t>测试</a:t>
            </a:r>
          </a:p>
        </p:txBody>
      </p:sp>
      <p:sp>
        <p:nvSpPr>
          <p:cNvPr id="35" name="Rectangle 55">
            <a:extLst>
              <a:ext uri="{FF2B5EF4-FFF2-40B4-BE49-F238E27FC236}">
                <a16:creationId xmlns:a16="http://schemas.microsoft.com/office/drawing/2014/main" id="{A986FD2B-09DF-4DB7-8F6E-3B101BE2AF34}"/>
              </a:ext>
            </a:extLst>
          </p:cNvPr>
          <p:cNvSpPr>
            <a:spLocks noChangeArrowheads="1"/>
          </p:cNvSpPr>
          <p:nvPr/>
        </p:nvSpPr>
        <p:spPr bwMode="auto">
          <a:xfrm>
            <a:off x="11028367" y="1804719"/>
            <a:ext cx="288925" cy="1578541"/>
          </a:xfrm>
          <a:prstGeom prst="rect">
            <a:avLst/>
          </a:prstGeom>
          <a:solidFill>
            <a:schemeClr val="accent2">
              <a:lumMod val="20000"/>
              <a:lumOff val="80000"/>
            </a:schemeClr>
          </a:solidFill>
          <a:ln w="9525">
            <a:solidFill>
              <a:srgbClr val="339933"/>
            </a:solidFill>
            <a:miter lim="800000"/>
            <a:headEnd/>
            <a:tailEnd/>
          </a:ln>
        </p:spPr>
        <p:txBody>
          <a:bodyPr vert="eaVert" wrap="none" anchor="ctr"/>
          <a:lstStyle/>
          <a:p>
            <a:pPr algn="ctr">
              <a:buClrTx/>
            </a:pPr>
            <a:r>
              <a:rPr lang="en-US" altLang="zh-CN" sz="1200" b="1" dirty="0">
                <a:latin typeface="华文细黑" pitchFamily="2" charset="-122"/>
                <a:ea typeface="华文细黑" pitchFamily="2" charset="-122"/>
              </a:rPr>
              <a:t>Story</a:t>
            </a:r>
            <a:r>
              <a:rPr lang="zh-CN" altLang="en-US" sz="1200" b="1" dirty="0">
                <a:latin typeface="华文细黑" pitchFamily="2" charset="-122"/>
                <a:ea typeface="华文细黑" pitchFamily="2" charset="-122"/>
              </a:rPr>
              <a:t>签收</a:t>
            </a:r>
          </a:p>
        </p:txBody>
      </p:sp>
      <p:sp>
        <p:nvSpPr>
          <p:cNvPr id="36" name="AutoShape 56">
            <a:extLst>
              <a:ext uri="{FF2B5EF4-FFF2-40B4-BE49-F238E27FC236}">
                <a16:creationId xmlns:a16="http://schemas.microsoft.com/office/drawing/2014/main" id="{302A15E7-F1ED-4ACB-BA42-BF8FE4C07E4F}"/>
              </a:ext>
            </a:extLst>
          </p:cNvPr>
          <p:cNvSpPr>
            <a:spLocks noChangeArrowheads="1"/>
          </p:cNvSpPr>
          <p:nvPr/>
        </p:nvSpPr>
        <p:spPr bwMode="auto">
          <a:xfrm rot="21474021">
            <a:off x="11357833" y="2388441"/>
            <a:ext cx="217488" cy="196417"/>
          </a:xfrm>
          <a:prstGeom prst="rightArrow">
            <a:avLst>
              <a:gd name="adj1" fmla="val 50000"/>
              <a:gd name="adj2" fmla="val 25000"/>
            </a:avLst>
          </a:prstGeom>
          <a:solidFill>
            <a:schemeClr val="bg1"/>
          </a:solidFill>
          <a:ln w="9525">
            <a:solidFill>
              <a:schemeClr val="tx1"/>
            </a:solidFill>
            <a:miter lim="800000"/>
            <a:headEnd/>
            <a:tailEnd/>
          </a:ln>
        </p:spPr>
        <p:txBody>
          <a:bodyPr wrap="none" anchor="ctr"/>
          <a:lstStyle/>
          <a:p>
            <a:endParaRPr lang="zh-CN" altLang="en-US" dirty="0">
              <a:latin typeface="华文细黑" pitchFamily="2" charset="-122"/>
              <a:ea typeface="华文细黑" pitchFamily="2" charset="-122"/>
            </a:endParaRPr>
          </a:p>
        </p:txBody>
      </p:sp>
      <p:sp>
        <p:nvSpPr>
          <p:cNvPr id="37" name="Rectangle 57">
            <a:extLst>
              <a:ext uri="{FF2B5EF4-FFF2-40B4-BE49-F238E27FC236}">
                <a16:creationId xmlns:a16="http://schemas.microsoft.com/office/drawing/2014/main" id="{F41A596B-3E52-4EF2-BA59-243DD868E198}"/>
              </a:ext>
            </a:extLst>
          </p:cNvPr>
          <p:cNvSpPr>
            <a:spLocks noChangeArrowheads="1"/>
          </p:cNvSpPr>
          <p:nvPr/>
        </p:nvSpPr>
        <p:spPr bwMode="auto">
          <a:xfrm>
            <a:off x="7972860" y="2460722"/>
            <a:ext cx="914400" cy="347903"/>
          </a:xfrm>
          <a:prstGeom prst="rect">
            <a:avLst/>
          </a:prstGeom>
          <a:solidFill>
            <a:schemeClr val="accent6">
              <a:lumMod val="60000"/>
              <a:lumOff val="40000"/>
              <a:alpha val="43137"/>
            </a:schemeClr>
          </a:solidFill>
          <a:ln w="9525" algn="ctr">
            <a:solidFill>
              <a:schemeClr val="accent6">
                <a:lumMod val="40000"/>
                <a:lumOff val="60000"/>
              </a:schemeClr>
            </a:solidFill>
            <a:miter lim="800000"/>
            <a:headEnd/>
            <a:tailEnd/>
          </a:ln>
        </p:spPr>
        <p:txBody>
          <a:bodyPr lIns="18000" rIns="18000" anchor="ctr"/>
          <a:lstStyle/>
          <a:p>
            <a:pPr algn="ctr">
              <a:buClrTx/>
            </a:pPr>
            <a:r>
              <a:rPr lang="zh-CN" altLang="en-US" sz="900" dirty="0">
                <a:latin typeface="华文细黑" pitchFamily="2" charset="-122"/>
                <a:ea typeface="华文细黑" pitchFamily="2" charset="-122"/>
              </a:rPr>
              <a:t>测试用例</a:t>
            </a:r>
          </a:p>
          <a:p>
            <a:pPr algn="ctr">
              <a:buClrTx/>
            </a:pPr>
            <a:r>
              <a:rPr lang="zh-CN" altLang="en-US" sz="900" dirty="0">
                <a:latin typeface="华文细黑" pitchFamily="2" charset="-122"/>
                <a:ea typeface="华文细黑" pitchFamily="2" charset="-122"/>
              </a:rPr>
              <a:t>自动化</a:t>
            </a:r>
          </a:p>
        </p:txBody>
      </p:sp>
      <p:sp>
        <p:nvSpPr>
          <p:cNvPr id="38" name="Rectangle 58">
            <a:extLst>
              <a:ext uri="{FF2B5EF4-FFF2-40B4-BE49-F238E27FC236}">
                <a16:creationId xmlns:a16="http://schemas.microsoft.com/office/drawing/2014/main" id="{D3D74764-93A2-4FE6-BD2F-A41C30C91451}"/>
              </a:ext>
            </a:extLst>
          </p:cNvPr>
          <p:cNvSpPr>
            <a:spLocks noChangeArrowheads="1"/>
          </p:cNvSpPr>
          <p:nvPr/>
        </p:nvSpPr>
        <p:spPr bwMode="auto">
          <a:xfrm>
            <a:off x="9115860" y="2460722"/>
            <a:ext cx="674688" cy="347903"/>
          </a:xfrm>
          <a:prstGeom prst="rect">
            <a:avLst/>
          </a:prstGeom>
          <a:solidFill>
            <a:schemeClr val="accent6">
              <a:lumMod val="60000"/>
              <a:lumOff val="40000"/>
              <a:alpha val="43137"/>
            </a:schemeClr>
          </a:solidFill>
          <a:ln w="9525" algn="ctr">
            <a:solidFill>
              <a:schemeClr val="accent6">
                <a:lumMod val="40000"/>
                <a:lumOff val="60000"/>
              </a:schemeClr>
            </a:solidFill>
            <a:miter lim="800000"/>
            <a:headEnd/>
            <a:tailEnd/>
          </a:ln>
        </p:spPr>
        <p:txBody>
          <a:bodyPr lIns="18000" rIns="18000" anchor="ctr"/>
          <a:lstStyle/>
          <a:p>
            <a:pPr algn="ctr">
              <a:buClrTx/>
            </a:pPr>
            <a:r>
              <a:rPr lang="zh-CN" altLang="en-US" sz="900" dirty="0">
                <a:latin typeface="华文细黑" pitchFamily="2" charset="-122"/>
                <a:ea typeface="华文细黑" pitchFamily="2" charset="-122"/>
              </a:rPr>
              <a:t>测试代码评审</a:t>
            </a:r>
          </a:p>
        </p:txBody>
      </p:sp>
      <p:sp>
        <p:nvSpPr>
          <p:cNvPr id="39" name="AutoShape 59">
            <a:extLst>
              <a:ext uri="{FF2B5EF4-FFF2-40B4-BE49-F238E27FC236}">
                <a16:creationId xmlns:a16="http://schemas.microsoft.com/office/drawing/2014/main" id="{D114C2C3-14D7-4BB0-A631-CEC7F66AE4FB}"/>
              </a:ext>
            </a:extLst>
          </p:cNvPr>
          <p:cNvSpPr>
            <a:spLocks noChangeArrowheads="1"/>
          </p:cNvSpPr>
          <p:nvPr/>
        </p:nvSpPr>
        <p:spPr bwMode="auto">
          <a:xfrm rot="21471400">
            <a:off x="8884400" y="2601297"/>
            <a:ext cx="217488" cy="207381"/>
          </a:xfrm>
          <a:prstGeom prst="rightArrow">
            <a:avLst>
              <a:gd name="adj1" fmla="val 50000"/>
              <a:gd name="adj2" fmla="val 25000"/>
            </a:avLst>
          </a:prstGeom>
          <a:noFill/>
          <a:ln w="9525">
            <a:solidFill>
              <a:schemeClr val="tx1"/>
            </a:solidFill>
            <a:miter lim="800000"/>
            <a:headEnd/>
            <a:tailEnd/>
          </a:ln>
        </p:spPr>
        <p:txBody>
          <a:bodyPr wrap="none" anchor="ctr"/>
          <a:lstStyle/>
          <a:p>
            <a:endParaRPr lang="zh-CN" altLang="en-US">
              <a:latin typeface="华文细黑" pitchFamily="2" charset="-122"/>
              <a:ea typeface="华文细黑" pitchFamily="2" charset="-122"/>
            </a:endParaRPr>
          </a:p>
        </p:txBody>
      </p:sp>
      <p:sp>
        <p:nvSpPr>
          <p:cNvPr id="40" name="Rectangle 60">
            <a:extLst>
              <a:ext uri="{FF2B5EF4-FFF2-40B4-BE49-F238E27FC236}">
                <a16:creationId xmlns:a16="http://schemas.microsoft.com/office/drawing/2014/main" id="{A94A8E24-374A-4E2D-AC2A-1C57F9656FE1}"/>
              </a:ext>
            </a:extLst>
          </p:cNvPr>
          <p:cNvSpPr>
            <a:spLocks noChangeArrowheads="1"/>
          </p:cNvSpPr>
          <p:nvPr/>
        </p:nvSpPr>
        <p:spPr bwMode="auto">
          <a:xfrm>
            <a:off x="9935011" y="2994122"/>
            <a:ext cx="866775" cy="387767"/>
          </a:xfrm>
          <a:prstGeom prst="rect">
            <a:avLst/>
          </a:prstGeom>
          <a:solidFill>
            <a:srgbClr val="669900">
              <a:alpha val="59999"/>
            </a:srgbClr>
          </a:solidFill>
          <a:ln w="9525" algn="ctr">
            <a:solidFill>
              <a:srgbClr val="669900"/>
            </a:solidFill>
            <a:miter lim="800000"/>
            <a:headEnd/>
            <a:tailEnd/>
          </a:ln>
        </p:spPr>
        <p:txBody>
          <a:bodyPr anchor="ctr"/>
          <a:lstStyle/>
          <a:p>
            <a:pPr algn="ctr">
              <a:buClrTx/>
            </a:pPr>
            <a:r>
              <a:rPr lang="zh-CN" altLang="en-US" sz="900">
                <a:latin typeface="华文细黑" pitchFamily="2" charset="-122"/>
                <a:ea typeface="华文细黑" pitchFamily="2" charset="-122"/>
              </a:rPr>
              <a:t>资料交付检查表更新</a:t>
            </a:r>
          </a:p>
        </p:txBody>
      </p:sp>
      <p:sp>
        <p:nvSpPr>
          <p:cNvPr id="41" name="AutoShape 61">
            <a:extLst>
              <a:ext uri="{FF2B5EF4-FFF2-40B4-BE49-F238E27FC236}">
                <a16:creationId xmlns:a16="http://schemas.microsoft.com/office/drawing/2014/main" id="{0300D780-1B32-4C32-AFCC-28370A7F172E}"/>
              </a:ext>
            </a:extLst>
          </p:cNvPr>
          <p:cNvSpPr>
            <a:spLocks noChangeArrowheads="1"/>
          </p:cNvSpPr>
          <p:nvPr/>
        </p:nvSpPr>
        <p:spPr bwMode="auto">
          <a:xfrm>
            <a:off x="10801785" y="2557128"/>
            <a:ext cx="217488" cy="205661"/>
          </a:xfrm>
          <a:prstGeom prst="rightArrow">
            <a:avLst>
              <a:gd name="adj1" fmla="val 50000"/>
              <a:gd name="adj2" fmla="val 25000"/>
            </a:avLst>
          </a:prstGeom>
          <a:noFill/>
          <a:ln w="9525">
            <a:solidFill>
              <a:schemeClr val="tx1"/>
            </a:solidFill>
            <a:miter lim="800000"/>
            <a:headEnd/>
            <a:tailEnd/>
          </a:ln>
        </p:spPr>
        <p:txBody>
          <a:bodyPr wrap="none" anchor="ctr"/>
          <a:lstStyle/>
          <a:p>
            <a:endParaRPr lang="zh-CN" altLang="en-US">
              <a:latin typeface="华文细黑" pitchFamily="2" charset="-122"/>
              <a:ea typeface="华文细黑" pitchFamily="2" charset="-122"/>
            </a:endParaRPr>
          </a:p>
        </p:txBody>
      </p:sp>
      <p:sp>
        <p:nvSpPr>
          <p:cNvPr id="42" name="AutoShape 62">
            <a:extLst>
              <a:ext uri="{FF2B5EF4-FFF2-40B4-BE49-F238E27FC236}">
                <a16:creationId xmlns:a16="http://schemas.microsoft.com/office/drawing/2014/main" id="{909753A3-9074-44EC-A228-13564B851B4D}"/>
              </a:ext>
            </a:extLst>
          </p:cNvPr>
          <p:cNvSpPr>
            <a:spLocks noChangeArrowheads="1"/>
          </p:cNvSpPr>
          <p:nvPr/>
        </p:nvSpPr>
        <p:spPr bwMode="auto">
          <a:xfrm>
            <a:off x="10801785" y="3044490"/>
            <a:ext cx="217488" cy="205662"/>
          </a:xfrm>
          <a:prstGeom prst="rightArrow">
            <a:avLst>
              <a:gd name="adj1" fmla="val 50000"/>
              <a:gd name="adj2" fmla="val 25000"/>
            </a:avLst>
          </a:prstGeom>
          <a:noFill/>
          <a:ln w="9525">
            <a:solidFill>
              <a:schemeClr val="tx1"/>
            </a:solidFill>
            <a:miter lim="800000"/>
            <a:headEnd/>
            <a:tailEnd/>
          </a:ln>
        </p:spPr>
        <p:txBody>
          <a:bodyPr wrap="none" anchor="ctr"/>
          <a:lstStyle/>
          <a:p>
            <a:endParaRPr lang="zh-CN" altLang="en-US">
              <a:latin typeface="华文细黑" pitchFamily="2" charset="-122"/>
              <a:ea typeface="华文细黑" pitchFamily="2" charset="-122"/>
            </a:endParaRPr>
          </a:p>
        </p:txBody>
      </p:sp>
      <p:sp>
        <p:nvSpPr>
          <p:cNvPr id="44" name="文本框 4">
            <a:extLst>
              <a:ext uri="{FF2B5EF4-FFF2-40B4-BE49-F238E27FC236}">
                <a16:creationId xmlns:a16="http://schemas.microsoft.com/office/drawing/2014/main" id="{3060AE3C-1DBA-490B-B8EC-81F7D910DF78}"/>
              </a:ext>
            </a:extLst>
          </p:cNvPr>
          <p:cNvSpPr txBox="1">
            <a:spLocks noChangeArrowheads="1"/>
          </p:cNvSpPr>
          <p:nvPr/>
        </p:nvSpPr>
        <p:spPr bwMode="auto">
          <a:xfrm>
            <a:off x="4526262" y="4337126"/>
            <a:ext cx="7574936" cy="186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4572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285750" indent="-285750">
              <a:lnSpc>
                <a:spcPct val="100000"/>
              </a:lnSpc>
              <a:spcBef>
                <a:spcPct val="0"/>
              </a:spcBef>
              <a:buFont typeface="Wingdings" panose="05000000000000000000" pitchFamily="2" charset="2"/>
              <a:buChar char="l"/>
            </a:pPr>
            <a:r>
              <a:rPr lang="zh-CN" altLang="en-US" sz="1600" dirty="0">
                <a:latin typeface="微软雅黑"/>
                <a:ea typeface="微软雅黑"/>
                <a:sym typeface="華康細黑體(P)" charset="0"/>
              </a:rPr>
              <a:t>弥补传统开发方式的一些弱点，具有更高的成功率和生产率</a:t>
            </a:r>
            <a:endParaRPr lang="en-US" altLang="zh-CN" sz="1600" dirty="0">
              <a:latin typeface="微软雅黑"/>
              <a:ea typeface="微软雅黑"/>
              <a:sym typeface="華康細黑體(P)" charset="0"/>
            </a:endParaRPr>
          </a:p>
          <a:p>
            <a:pPr marL="285750" indent="-285750">
              <a:lnSpc>
                <a:spcPct val="100000"/>
              </a:lnSpc>
              <a:spcBef>
                <a:spcPct val="0"/>
              </a:spcBef>
              <a:buFont typeface="Wingdings" panose="05000000000000000000" pitchFamily="2" charset="2"/>
              <a:buChar char="l"/>
            </a:pPr>
            <a:endParaRPr lang="en-US" altLang="zh-CN" sz="1600" dirty="0">
              <a:latin typeface="微软雅黑"/>
              <a:ea typeface="微软雅黑"/>
              <a:sym typeface="華康細黑體(P)" charset="0"/>
            </a:endParaRPr>
          </a:p>
          <a:p>
            <a:pPr marL="285750" indent="-285750">
              <a:lnSpc>
                <a:spcPct val="100000"/>
              </a:lnSpc>
              <a:spcBef>
                <a:spcPct val="0"/>
              </a:spcBef>
              <a:buFont typeface="Wingdings" panose="05000000000000000000" pitchFamily="2" charset="2"/>
              <a:buChar char="l"/>
            </a:pPr>
            <a:r>
              <a:rPr lang="zh-CN" altLang="en-US" sz="1600" dirty="0">
                <a:latin typeface="微软雅黑"/>
                <a:ea typeface="微软雅黑"/>
                <a:sym typeface="華康細黑體(P)" charset="0"/>
              </a:rPr>
              <a:t>开发被分为一系列的小的、固定长度的小项目，称为一系列的迭代。每次都包括需求分析、设计、实现与测试。</a:t>
            </a:r>
            <a:endParaRPr lang="en-US" altLang="zh-CN" sz="1600" dirty="0">
              <a:latin typeface="微软雅黑"/>
              <a:ea typeface="微软雅黑"/>
              <a:sym typeface="華康細黑體(P)" charset="0"/>
            </a:endParaRPr>
          </a:p>
          <a:p>
            <a:pPr marL="285750" indent="-285750">
              <a:lnSpc>
                <a:spcPct val="100000"/>
              </a:lnSpc>
              <a:spcBef>
                <a:spcPct val="0"/>
              </a:spcBef>
              <a:buFont typeface="Wingdings" panose="05000000000000000000" pitchFamily="2" charset="2"/>
              <a:buChar char="l"/>
            </a:pPr>
            <a:endParaRPr lang="en-US" altLang="zh-CN" sz="1600" dirty="0">
              <a:latin typeface="微软雅黑"/>
              <a:ea typeface="微软雅黑"/>
              <a:sym typeface="華康細黑體(P)" charset="0"/>
            </a:endParaRPr>
          </a:p>
          <a:p>
            <a:pPr marL="285750" indent="-285750">
              <a:lnSpc>
                <a:spcPct val="100000"/>
              </a:lnSpc>
              <a:spcBef>
                <a:spcPct val="0"/>
              </a:spcBef>
              <a:buFont typeface="Wingdings" panose="05000000000000000000" pitchFamily="2" charset="2"/>
              <a:buChar char="l"/>
            </a:pPr>
            <a:r>
              <a:rPr lang="zh-CN" altLang="en-US" sz="1600" dirty="0">
                <a:latin typeface="微软雅黑"/>
                <a:ea typeface="微软雅黑"/>
                <a:sym typeface="華康細黑體(P)" charset="0"/>
              </a:rPr>
              <a:t>开发工作可在需求被完全确定前启动，并在一次迭代中完成部分功能。再通过客户反馈来细化需求，开始新一轮迭代。 </a:t>
            </a:r>
          </a:p>
        </p:txBody>
      </p:sp>
      <p:pic>
        <p:nvPicPr>
          <p:cNvPr id="45" name="图片 2">
            <a:extLst>
              <a:ext uri="{FF2B5EF4-FFF2-40B4-BE49-F238E27FC236}">
                <a16:creationId xmlns:a16="http://schemas.microsoft.com/office/drawing/2014/main" id="{AB73142A-44B4-447A-AA49-8B7D380A79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132" y="1008366"/>
            <a:ext cx="3807187" cy="448357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235759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000" fill="hold"/>
                                        <p:tgtEl>
                                          <p:spTgt spid="7"/>
                                        </p:tgtEl>
                                        <p:attrNameLst>
                                          <p:attrName>ppt_x</p:attrName>
                                        </p:attrNameLst>
                                      </p:cBhvr>
                                      <p:tavLst>
                                        <p:tav tm="0">
                                          <p:val>
                                            <p:strVal val="0-#ppt_w/2"/>
                                          </p:val>
                                        </p:tav>
                                        <p:tav tm="100000">
                                          <p:val>
                                            <p:strVal val="#ppt_x"/>
                                          </p:val>
                                        </p:tav>
                                      </p:tavLst>
                                    </p:anim>
                                    <p:anim calcmode="lin" valueType="num">
                                      <p:cBhvr additive="base">
                                        <p:cTn id="14" dur="1000" fill="hold"/>
                                        <p:tgtEl>
                                          <p:spTgt spid="7"/>
                                        </p:tgtEl>
                                        <p:attrNameLst>
                                          <p:attrName>ppt_y</p:attrName>
                                        </p:attrNameLst>
                                      </p:cBhvr>
                                      <p:tavLst>
                                        <p:tav tm="0">
                                          <p:val>
                                            <p:strVal val="0-#ppt_h/2"/>
                                          </p:val>
                                        </p:tav>
                                        <p:tav tm="100000">
                                          <p:val>
                                            <p:strVal val="#ppt_y"/>
                                          </p:val>
                                        </p:tav>
                                      </p:tavLst>
                                    </p:anim>
                                  </p:childTnLst>
                                </p:cTn>
                              </p:par>
                              <p:par>
                                <p:cTn id="15" presetID="2" presetClass="entr" presetSubtype="9"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1000" fill="hold"/>
                                        <p:tgtEl>
                                          <p:spTgt spid="9"/>
                                        </p:tgtEl>
                                        <p:attrNameLst>
                                          <p:attrName>ppt_x</p:attrName>
                                        </p:attrNameLst>
                                      </p:cBhvr>
                                      <p:tavLst>
                                        <p:tav tm="0">
                                          <p:val>
                                            <p:strVal val="0-#ppt_w/2"/>
                                          </p:val>
                                        </p:tav>
                                        <p:tav tm="100000">
                                          <p:val>
                                            <p:strVal val="#ppt_x"/>
                                          </p:val>
                                        </p:tav>
                                      </p:tavLst>
                                    </p:anim>
                                    <p:anim calcmode="lin" valueType="num">
                                      <p:cBhvr additive="base">
                                        <p:cTn id="18" dur="1000" fill="hold"/>
                                        <p:tgtEl>
                                          <p:spTgt spid="9"/>
                                        </p:tgtEl>
                                        <p:attrNameLst>
                                          <p:attrName>ppt_y</p:attrName>
                                        </p:attrNameLst>
                                      </p:cBhvr>
                                      <p:tavLst>
                                        <p:tav tm="0">
                                          <p:val>
                                            <p:strVal val="0-#ppt_h/2"/>
                                          </p:val>
                                        </p:tav>
                                        <p:tav tm="100000">
                                          <p:val>
                                            <p:strVal val="#ppt_y"/>
                                          </p:val>
                                        </p:tav>
                                      </p:tavLst>
                                    </p:anim>
                                  </p:childTnLst>
                                </p:cTn>
                              </p:par>
                              <p:par>
                                <p:cTn id="19" presetID="2" presetClass="entr" presetSubtype="9"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1000" fill="hold"/>
                                        <p:tgtEl>
                                          <p:spTgt spid="10"/>
                                        </p:tgtEl>
                                        <p:attrNameLst>
                                          <p:attrName>ppt_x</p:attrName>
                                        </p:attrNameLst>
                                      </p:cBhvr>
                                      <p:tavLst>
                                        <p:tav tm="0">
                                          <p:val>
                                            <p:strVal val="0-#ppt_w/2"/>
                                          </p:val>
                                        </p:tav>
                                        <p:tav tm="100000">
                                          <p:val>
                                            <p:strVal val="#ppt_x"/>
                                          </p:val>
                                        </p:tav>
                                      </p:tavLst>
                                    </p:anim>
                                    <p:anim calcmode="lin" valueType="num">
                                      <p:cBhvr additive="base">
                                        <p:cTn id="22" dur="1000" fill="hold"/>
                                        <p:tgtEl>
                                          <p:spTgt spid="10"/>
                                        </p:tgtEl>
                                        <p:attrNameLst>
                                          <p:attrName>ppt_y</p:attrName>
                                        </p:attrNameLst>
                                      </p:cBhvr>
                                      <p:tavLst>
                                        <p:tav tm="0">
                                          <p:val>
                                            <p:strVal val="0-#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1000" fill="hold"/>
                                        <p:tgtEl>
                                          <p:spTgt spid="8"/>
                                        </p:tgtEl>
                                        <p:attrNameLst>
                                          <p:attrName>ppt_x</p:attrName>
                                        </p:attrNameLst>
                                      </p:cBhvr>
                                      <p:tavLst>
                                        <p:tav tm="0">
                                          <p:val>
                                            <p:strVal val="0-#ppt_w/2"/>
                                          </p:val>
                                        </p:tav>
                                        <p:tav tm="100000">
                                          <p:val>
                                            <p:strVal val="#ppt_x"/>
                                          </p:val>
                                        </p:tav>
                                      </p:tavLst>
                                    </p:anim>
                                    <p:anim calcmode="lin" valueType="num">
                                      <p:cBhvr additive="base">
                                        <p:cTn id="26" dur="10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9"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1000" fill="hold"/>
                                        <p:tgtEl>
                                          <p:spTgt spid="23"/>
                                        </p:tgtEl>
                                        <p:attrNameLst>
                                          <p:attrName>ppt_x</p:attrName>
                                        </p:attrNameLst>
                                      </p:cBhvr>
                                      <p:tavLst>
                                        <p:tav tm="0">
                                          <p:val>
                                            <p:strVal val="0-#ppt_w/2"/>
                                          </p:val>
                                        </p:tav>
                                        <p:tav tm="100000">
                                          <p:val>
                                            <p:strVal val="#ppt_x"/>
                                          </p:val>
                                        </p:tav>
                                      </p:tavLst>
                                    </p:anim>
                                    <p:anim calcmode="lin" valueType="num">
                                      <p:cBhvr additive="base">
                                        <p:cTn id="30" dur="1000" fill="hold"/>
                                        <p:tgtEl>
                                          <p:spTgt spid="23"/>
                                        </p:tgtEl>
                                        <p:attrNameLst>
                                          <p:attrName>ppt_y</p:attrName>
                                        </p:attrNameLst>
                                      </p:cBhvr>
                                      <p:tavLst>
                                        <p:tav tm="0">
                                          <p:val>
                                            <p:strVal val="0-#ppt_h/2"/>
                                          </p:val>
                                        </p:tav>
                                        <p:tav tm="100000">
                                          <p:val>
                                            <p:strVal val="#ppt_y"/>
                                          </p:val>
                                        </p:tav>
                                      </p:tavLst>
                                    </p:anim>
                                  </p:childTnLst>
                                </p:cTn>
                              </p:par>
                              <p:par>
                                <p:cTn id="31" presetID="2" presetClass="entr" presetSubtype="9"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1000" fill="hold"/>
                                        <p:tgtEl>
                                          <p:spTgt spid="11"/>
                                        </p:tgtEl>
                                        <p:attrNameLst>
                                          <p:attrName>ppt_x</p:attrName>
                                        </p:attrNameLst>
                                      </p:cBhvr>
                                      <p:tavLst>
                                        <p:tav tm="0">
                                          <p:val>
                                            <p:strVal val="0-#ppt_w/2"/>
                                          </p:val>
                                        </p:tav>
                                        <p:tav tm="100000">
                                          <p:val>
                                            <p:strVal val="#ppt_x"/>
                                          </p:val>
                                        </p:tav>
                                      </p:tavLst>
                                    </p:anim>
                                    <p:anim calcmode="lin" valueType="num">
                                      <p:cBhvr additive="base">
                                        <p:cTn id="34" dur="1000" fill="hold"/>
                                        <p:tgtEl>
                                          <p:spTgt spid="11"/>
                                        </p:tgtEl>
                                        <p:attrNameLst>
                                          <p:attrName>ppt_y</p:attrName>
                                        </p:attrNameLst>
                                      </p:cBhvr>
                                      <p:tavLst>
                                        <p:tav tm="0">
                                          <p:val>
                                            <p:strVal val="0-#ppt_h/2"/>
                                          </p:val>
                                        </p:tav>
                                        <p:tav tm="100000">
                                          <p:val>
                                            <p:strVal val="#ppt_y"/>
                                          </p:val>
                                        </p:tav>
                                      </p:tavLst>
                                    </p:anim>
                                  </p:childTnLst>
                                </p:cTn>
                              </p:par>
                              <p:par>
                                <p:cTn id="35" presetID="2" presetClass="entr" presetSubtype="9"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1000" fill="hold"/>
                                        <p:tgtEl>
                                          <p:spTgt spid="12"/>
                                        </p:tgtEl>
                                        <p:attrNameLst>
                                          <p:attrName>ppt_x</p:attrName>
                                        </p:attrNameLst>
                                      </p:cBhvr>
                                      <p:tavLst>
                                        <p:tav tm="0">
                                          <p:val>
                                            <p:strVal val="0-#ppt_w/2"/>
                                          </p:val>
                                        </p:tav>
                                        <p:tav tm="100000">
                                          <p:val>
                                            <p:strVal val="#ppt_x"/>
                                          </p:val>
                                        </p:tav>
                                      </p:tavLst>
                                    </p:anim>
                                    <p:anim calcmode="lin" valueType="num">
                                      <p:cBhvr additive="base">
                                        <p:cTn id="38" dur="1000" fill="hold"/>
                                        <p:tgtEl>
                                          <p:spTgt spid="12"/>
                                        </p:tgtEl>
                                        <p:attrNameLst>
                                          <p:attrName>ppt_y</p:attrName>
                                        </p:attrNameLst>
                                      </p:cBhvr>
                                      <p:tavLst>
                                        <p:tav tm="0">
                                          <p:val>
                                            <p:strVal val="0-#ppt_h/2"/>
                                          </p:val>
                                        </p:tav>
                                        <p:tav tm="100000">
                                          <p:val>
                                            <p:strVal val="#ppt_y"/>
                                          </p:val>
                                        </p:tav>
                                      </p:tavLst>
                                    </p:anim>
                                  </p:childTnLst>
                                </p:cTn>
                              </p:par>
                              <p:par>
                                <p:cTn id="39" presetID="2" presetClass="entr" presetSubtype="9"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1000" fill="hold"/>
                                        <p:tgtEl>
                                          <p:spTgt spid="22"/>
                                        </p:tgtEl>
                                        <p:attrNameLst>
                                          <p:attrName>ppt_x</p:attrName>
                                        </p:attrNameLst>
                                      </p:cBhvr>
                                      <p:tavLst>
                                        <p:tav tm="0">
                                          <p:val>
                                            <p:strVal val="0-#ppt_w/2"/>
                                          </p:val>
                                        </p:tav>
                                        <p:tav tm="100000">
                                          <p:val>
                                            <p:strVal val="#ppt_x"/>
                                          </p:val>
                                        </p:tav>
                                      </p:tavLst>
                                    </p:anim>
                                    <p:anim calcmode="lin" valueType="num">
                                      <p:cBhvr additive="base">
                                        <p:cTn id="42" dur="10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diamond(in)">
                                      <p:cBhvr>
                                        <p:cTn id="47" dur="1000"/>
                                        <p:tgtEl>
                                          <p:spTgt spid="13"/>
                                        </p:tgtEl>
                                      </p:cBhvr>
                                    </p:animEffect>
                                  </p:childTnLst>
                                </p:cTn>
                              </p:par>
                              <p:par>
                                <p:cTn id="48" presetID="8" presetClass="entr" presetSubtype="16"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diamond(in)">
                                      <p:cBhvr>
                                        <p:cTn id="50" dur="1000"/>
                                        <p:tgtEl>
                                          <p:spTgt spid="14"/>
                                        </p:tgtEl>
                                      </p:cBhvr>
                                    </p:animEffect>
                                  </p:childTnLst>
                                </p:cTn>
                              </p:par>
                              <p:par>
                                <p:cTn id="51" presetID="8" presetClass="entr" presetSubtype="16"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diamond(in)">
                                      <p:cBhvr>
                                        <p:cTn id="53" dur="1000"/>
                                        <p:tgtEl>
                                          <p:spTgt spid="15"/>
                                        </p:tgtEl>
                                      </p:cBhvr>
                                    </p:animEffect>
                                  </p:childTnLst>
                                </p:cTn>
                              </p:par>
                              <p:par>
                                <p:cTn id="54" presetID="8" presetClass="entr" presetSubtype="16"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diamond(in)">
                                      <p:cBhvr>
                                        <p:cTn id="56" dur="10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9"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1000" fill="hold"/>
                                        <p:tgtEl>
                                          <p:spTgt spid="17"/>
                                        </p:tgtEl>
                                        <p:attrNameLst>
                                          <p:attrName>ppt_x</p:attrName>
                                        </p:attrNameLst>
                                      </p:cBhvr>
                                      <p:tavLst>
                                        <p:tav tm="0">
                                          <p:val>
                                            <p:strVal val="0-#ppt_w/2"/>
                                          </p:val>
                                        </p:tav>
                                        <p:tav tm="100000">
                                          <p:val>
                                            <p:strVal val="#ppt_x"/>
                                          </p:val>
                                        </p:tav>
                                      </p:tavLst>
                                    </p:anim>
                                    <p:anim calcmode="lin" valueType="num">
                                      <p:cBhvr additive="base">
                                        <p:cTn id="62" dur="1000" fill="hold"/>
                                        <p:tgtEl>
                                          <p:spTgt spid="17"/>
                                        </p:tgtEl>
                                        <p:attrNameLst>
                                          <p:attrName>ppt_y</p:attrName>
                                        </p:attrNameLst>
                                      </p:cBhvr>
                                      <p:tavLst>
                                        <p:tav tm="0">
                                          <p:val>
                                            <p:strVal val="0-#ppt_h/2"/>
                                          </p:val>
                                        </p:tav>
                                        <p:tav tm="100000">
                                          <p:val>
                                            <p:strVal val="#ppt_y"/>
                                          </p:val>
                                        </p:tav>
                                      </p:tavLst>
                                    </p:anim>
                                  </p:childTnLst>
                                </p:cTn>
                              </p:par>
                              <p:par>
                                <p:cTn id="63" presetID="2" presetClass="entr" presetSubtype="9"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1000" fill="hold"/>
                                        <p:tgtEl>
                                          <p:spTgt spid="18"/>
                                        </p:tgtEl>
                                        <p:attrNameLst>
                                          <p:attrName>ppt_x</p:attrName>
                                        </p:attrNameLst>
                                      </p:cBhvr>
                                      <p:tavLst>
                                        <p:tav tm="0">
                                          <p:val>
                                            <p:strVal val="0-#ppt_w/2"/>
                                          </p:val>
                                        </p:tav>
                                        <p:tav tm="100000">
                                          <p:val>
                                            <p:strVal val="#ppt_x"/>
                                          </p:val>
                                        </p:tav>
                                      </p:tavLst>
                                    </p:anim>
                                    <p:anim calcmode="lin" valueType="num">
                                      <p:cBhvr additive="base">
                                        <p:cTn id="66" dur="1000" fill="hold"/>
                                        <p:tgtEl>
                                          <p:spTgt spid="18"/>
                                        </p:tgtEl>
                                        <p:attrNameLst>
                                          <p:attrName>ppt_y</p:attrName>
                                        </p:attrNameLst>
                                      </p:cBhvr>
                                      <p:tavLst>
                                        <p:tav tm="0">
                                          <p:val>
                                            <p:strVal val="0-#ppt_h/2"/>
                                          </p:val>
                                        </p:tav>
                                        <p:tav tm="100000">
                                          <p:val>
                                            <p:strVal val="#ppt_y"/>
                                          </p:val>
                                        </p:tav>
                                      </p:tavLst>
                                    </p:anim>
                                  </p:childTnLst>
                                </p:cTn>
                              </p:par>
                              <p:par>
                                <p:cTn id="67" presetID="2" presetClass="entr" presetSubtype="9"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1000" fill="hold"/>
                                        <p:tgtEl>
                                          <p:spTgt spid="20"/>
                                        </p:tgtEl>
                                        <p:attrNameLst>
                                          <p:attrName>ppt_x</p:attrName>
                                        </p:attrNameLst>
                                      </p:cBhvr>
                                      <p:tavLst>
                                        <p:tav tm="0">
                                          <p:val>
                                            <p:strVal val="0-#ppt_w/2"/>
                                          </p:val>
                                        </p:tav>
                                        <p:tav tm="100000">
                                          <p:val>
                                            <p:strVal val="#ppt_x"/>
                                          </p:val>
                                        </p:tav>
                                      </p:tavLst>
                                    </p:anim>
                                    <p:anim calcmode="lin" valueType="num">
                                      <p:cBhvr additive="base">
                                        <p:cTn id="70" dur="1000" fill="hold"/>
                                        <p:tgtEl>
                                          <p:spTgt spid="20"/>
                                        </p:tgtEl>
                                        <p:attrNameLst>
                                          <p:attrName>ppt_y</p:attrName>
                                        </p:attrNameLst>
                                      </p:cBhvr>
                                      <p:tavLst>
                                        <p:tav tm="0">
                                          <p:val>
                                            <p:strVal val="0-#ppt_h/2"/>
                                          </p:val>
                                        </p:tav>
                                        <p:tav tm="100000">
                                          <p:val>
                                            <p:strVal val="#ppt_y"/>
                                          </p:val>
                                        </p:tav>
                                      </p:tavLst>
                                    </p:anim>
                                  </p:childTnLst>
                                </p:cTn>
                              </p:par>
                              <p:par>
                                <p:cTn id="71" presetID="2" presetClass="entr" presetSubtype="9"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additive="base">
                                        <p:cTn id="73" dur="1000" fill="hold"/>
                                        <p:tgtEl>
                                          <p:spTgt spid="19"/>
                                        </p:tgtEl>
                                        <p:attrNameLst>
                                          <p:attrName>ppt_x</p:attrName>
                                        </p:attrNameLst>
                                      </p:cBhvr>
                                      <p:tavLst>
                                        <p:tav tm="0">
                                          <p:val>
                                            <p:strVal val="0-#ppt_w/2"/>
                                          </p:val>
                                        </p:tav>
                                        <p:tav tm="100000">
                                          <p:val>
                                            <p:strVal val="#ppt_x"/>
                                          </p:val>
                                        </p:tav>
                                      </p:tavLst>
                                    </p:anim>
                                    <p:anim calcmode="lin" valueType="num">
                                      <p:cBhvr additive="base">
                                        <p:cTn id="74" dur="1000" fill="hold"/>
                                        <p:tgtEl>
                                          <p:spTgt spid="19"/>
                                        </p:tgtEl>
                                        <p:attrNameLst>
                                          <p:attrName>ppt_y</p:attrName>
                                        </p:attrNameLst>
                                      </p:cBhvr>
                                      <p:tavLst>
                                        <p:tav tm="0">
                                          <p:val>
                                            <p:strVal val="0-#ppt_h/2"/>
                                          </p:val>
                                        </p:tav>
                                        <p:tav tm="100000">
                                          <p:val>
                                            <p:strVal val="#ppt_y"/>
                                          </p:val>
                                        </p:tav>
                                      </p:tavLst>
                                    </p:anim>
                                  </p:childTnLst>
                                </p:cTn>
                              </p:par>
                              <p:par>
                                <p:cTn id="75" presetID="2" presetClass="entr" presetSubtype="9"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additive="base">
                                        <p:cTn id="77" dur="1000" fill="hold"/>
                                        <p:tgtEl>
                                          <p:spTgt spid="24"/>
                                        </p:tgtEl>
                                        <p:attrNameLst>
                                          <p:attrName>ppt_x</p:attrName>
                                        </p:attrNameLst>
                                      </p:cBhvr>
                                      <p:tavLst>
                                        <p:tav tm="0">
                                          <p:val>
                                            <p:strVal val="0-#ppt_w/2"/>
                                          </p:val>
                                        </p:tav>
                                        <p:tav tm="100000">
                                          <p:val>
                                            <p:strVal val="#ppt_x"/>
                                          </p:val>
                                        </p:tav>
                                      </p:tavLst>
                                    </p:anim>
                                    <p:anim calcmode="lin" valueType="num">
                                      <p:cBhvr additive="base">
                                        <p:cTn id="78" dur="1000" fill="hold"/>
                                        <p:tgtEl>
                                          <p:spTgt spid="24"/>
                                        </p:tgtEl>
                                        <p:attrNameLst>
                                          <p:attrName>ppt_y</p:attrName>
                                        </p:attrNameLst>
                                      </p:cBhvr>
                                      <p:tavLst>
                                        <p:tav tm="0">
                                          <p:val>
                                            <p:strVal val="0-#ppt_h/2"/>
                                          </p:val>
                                        </p:tav>
                                        <p:tav tm="100000">
                                          <p:val>
                                            <p:strVal val="#ppt_y"/>
                                          </p:val>
                                        </p:tav>
                                      </p:tavLst>
                                    </p:anim>
                                  </p:childTnLst>
                                </p:cTn>
                              </p:par>
                              <p:par>
                                <p:cTn id="79" presetID="2" presetClass="entr" presetSubtype="9"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 calcmode="lin" valueType="num">
                                      <p:cBhvr additive="base">
                                        <p:cTn id="81" dur="1000" fill="hold"/>
                                        <p:tgtEl>
                                          <p:spTgt spid="37"/>
                                        </p:tgtEl>
                                        <p:attrNameLst>
                                          <p:attrName>ppt_x</p:attrName>
                                        </p:attrNameLst>
                                      </p:cBhvr>
                                      <p:tavLst>
                                        <p:tav tm="0">
                                          <p:val>
                                            <p:strVal val="0-#ppt_w/2"/>
                                          </p:val>
                                        </p:tav>
                                        <p:tav tm="100000">
                                          <p:val>
                                            <p:strVal val="#ppt_x"/>
                                          </p:val>
                                        </p:tav>
                                      </p:tavLst>
                                    </p:anim>
                                    <p:anim calcmode="lin" valueType="num">
                                      <p:cBhvr additive="base">
                                        <p:cTn id="82" dur="1000" fill="hold"/>
                                        <p:tgtEl>
                                          <p:spTgt spid="37"/>
                                        </p:tgtEl>
                                        <p:attrNameLst>
                                          <p:attrName>ppt_y</p:attrName>
                                        </p:attrNameLst>
                                      </p:cBhvr>
                                      <p:tavLst>
                                        <p:tav tm="0">
                                          <p:val>
                                            <p:strVal val="0-#ppt_h/2"/>
                                          </p:val>
                                        </p:tav>
                                        <p:tav tm="100000">
                                          <p:val>
                                            <p:strVal val="#ppt_y"/>
                                          </p:val>
                                        </p:tav>
                                      </p:tavLst>
                                    </p:anim>
                                  </p:childTnLst>
                                </p:cTn>
                              </p:par>
                              <p:par>
                                <p:cTn id="83" presetID="2" presetClass="entr" presetSubtype="9"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anim calcmode="lin" valueType="num">
                                      <p:cBhvr additive="base">
                                        <p:cTn id="85" dur="1000" fill="hold"/>
                                        <p:tgtEl>
                                          <p:spTgt spid="39"/>
                                        </p:tgtEl>
                                        <p:attrNameLst>
                                          <p:attrName>ppt_x</p:attrName>
                                        </p:attrNameLst>
                                      </p:cBhvr>
                                      <p:tavLst>
                                        <p:tav tm="0">
                                          <p:val>
                                            <p:strVal val="0-#ppt_w/2"/>
                                          </p:val>
                                        </p:tav>
                                        <p:tav tm="100000">
                                          <p:val>
                                            <p:strVal val="#ppt_x"/>
                                          </p:val>
                                        </p:tav>
                                      </p:tavLst>
                                    </p:anim>
                                    <p:anim calcmode="lin" valueType="num">
                                      <p:cBhvr additive="base">
                                        <p:cTn id="86" dur="1000" fill="hold"/>
                                        <p:tgtEl>
                                          <p:spTgt spid="39"/>
                                        </p:tgtEl>
                                        <p:attrNameLst>
                                          <p:attrName>ppt_y</p:attrName>
                                        </p:attrNameLst>
                                      </p:cBhvr>
                                      <p:tavLst>
                                        <p:tav tm="0">
                                          <p:val>
                                            <p:strVal val="0-#ppt_h/2"/>
                                          </p:val>
                                        </p:tav>
                                        <p:tav tm="100000">
                                          <p:val>
                                            <p:strVal val="#ppt_y"/>
                                          </p:val>
                                        </p:tav>
                                      </p:tavLst>
                                    </p:anim>
                                  </p:childTnLst>
                                </p:cTn>
                              </p:par>
                              <p:par>
                                <p:cTn id="87" presetID="2" presetClass="entr" presetSubtype="9"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additive="base">
                                        <p:cTn id="89" dur="1000" fill="hold"/>
                                        <p:tgtEl>
                                          <p:spTgt spid="38"/>
                                        </p:tgtEl>
                                        <p:attrNameLst>
                                          <p:attrName>ppt_x</p:attrName>
                                        </p:attrNameLst>
                                      </p:cBhvr>
                                      <p:tavLst>
                                        <p:tav tm="0">
                                          <p:val>
                                            <p:strVal val="0-#ppt_w/2"/>
                                          </p:val>
                                        </p:tav>
                                        <p:tav tm="100000">
                                          <p:val>
                                            <p:strVal val="#ppt_x"/>
                                          </p:val>
                                        </p:tav>
                                      </p:tavLst>
                                    </p:anim>
                                    <p:anim calcmode="lin" valueType="num">
                                      <p:cBhvr additive="base">
                                        <p:cTn id="90" dur="1000" fill="hold"/>
                                        <p:tgtEl>
                                          <p:spTgt spid="38"/>
                                        </p:tgtEl>
                                        <p:attrNameLst>
                                          <p:attrName>ppt_y</p:attrName>
                                        </p:attrNameLst>
                                      </p:cBhvr>
                                      <p:tavLst>
                                        <p:tav tm="0">
                                          <p:val>
                                            <p:strVal val="0-#ppt_h/2"/>
                                          </p:val>
                                        </p:tav>
                                        <p:tav tm="100000">
                                          <p:val>
                                            <p:strVal val="#ppt_y"/>
                                          </p:val>
                                        </p:tav>
                                      </p:tavLst>
                                    </p:anim>
                                  </p:childTnLst>
                                </p:cTn>
                              </p:par>
                              <p:par>
                                <p:cTn id="91" presetID="2" presetClass="entr" presetSubtype="9" fill="hold" grpId="0" nodeType="withEffect">
                                  <p:stCondLst>
                                    <p:cond delay="0"/>
                                  </p:stCondLst>
                                  <p:childTnLst>
                                    <p:set>
                                      <p:cBhvr>
                                        <p:cTn id="92" dur="1" fill="hold">
                                          <p:stCondLst>
                                            <p:cond delay="0"/>
                                          </p:stCondLst>
                                        </p:cTn>
                                        <p:tgtEl>
                                          <p:spTgt spid="32"/>
                                        </p:tgtEl>
                                        <p:attrNameLst>
                                          <p:attrName>style.visibility</p:attrName>
                                        </p:attrNameLst>
                                      </p:cBhvr>
                                      <p:to>
                                        <p:strVal val="visible"/>
                                      </p:to>
                                    </p:set>
                                    <p:anim calcmode="lin" valueType="num">
                                      <p:cBhvr additive="base">
                                        <p:cTn id="93" dur="1000" fill="hold"/>
                                        <p:tgtEl>
                                          <p:spTgt spid="32"/>
                                        </p:tgtEl>
                                        <p:attrNameLst>
                                          <p:attrName>ppt_x</p:attrName>
                                        </p:attrNameLst>
                                      </p:cBhvr>
                                      <p:tavLst>
                                        <p:tav tm="0">
                                          <p:val>
                                            <p:strVal val="0-#ppt_w/2"/>
                                          </p:val>
                                        </p:tav>
                                        <p:tav tm="100000">
                                          <p:val>
                                            <p:strVal val="#ppt_x"/>
                                          </p:val>
                                        </p:tav>
                                      </p:tavLst>
                                    </p:anim>
                                    <p:anim calcmode="lin" valueType="num">
                                      <p:cBhvr additive="base">
                                        <p:cTn id="94" dur="1000" fill="hold"/>
                                        <p:tgtEl>
                                          <p:spTgt spid="32"/>
                                        </p:tgtEl>
                                        <p:attrNameLst>
                                          <p:attrName>ppt_y</p:attrName>
                                        </p:attrNameLst>
                                      </p:cBhvr>
                                      <p:tavLst>
                                        <p:tav tm="0">
                                          <p:val>
                                            <p:strVal val="0-#ppt_h/2"/>
                                          </p:val>
                                        </p:tav>
                                        <p:tav tm="100000">
                                          <p:val>
                                            <p:strVal val="#ppt_y"/>
                                          </p:val>
                                        </p:tav>
                                      </p:tavLst>
                                    </p:anim>
                                  </p:childTnLst>
                                </p:cTn>
                              </p:par>
                              <p:par>
                                <p:cTn id="95" presetID="2" presetClass="entr" presetSubtype="9" fill="hold" grpId="0" nodeType="withEffect">
                                  <p:stCondLst>
                                    <p:cond delay="0"/>
                                  </p:stCondLst>
                                  <p:childTnLst>
                                    <p:set>
                                      <p:cBhvr>
                                        <p:cTn id="96" dur="1" fill="hold">
                                          <p:stCondLst>
                                            <p:cond delay="0"/>
                                          </p:stCondLst>
                                        </p:cTn>
                                        <p:tgtEl>
                                          <p:spTgt spid="21"/>
                                        </p:tgtEl>
                                        <p:attrNameLst>
                                          <p:attrName>style.visibility</p:attrName>
                                        </p:attrNameLst>
                                      </p:cBhvr>
                                      <p:to>
                                        <p:strVal val="visible"/>
                                      </p:to>
                                    </p:set>
                                    <p:anim calcmode="lin" valueType="num">
                                      <p:cBhvr additive="base">
                                        <p:cTn id="97" dur="1000" fill="hold"/>
                                        <p:tgtEl>
                                          <p:spTgt spid="21"/>
                                        </p:tgtEl>
                                        <p:attrNameLst>
                                          <p:attrName>ppt_x</p:attrName>
                                        </p:attrNameLst>
                                      </p:cBhvr>
                                      <p:tavLst>
                                        <p:tav tm="0">
                                          <p:val>
                                            <p:strVal val="0-#ppt_w/2"/>
                                          </p:val>
                                        </p:tav>
                                        <p:tav tm="100000">
                                          <p:val>
                                            <p:strVal val="#ppt_x"/>
                                          </p:val>
                                        </p:tav>
                                      </p:tavLst>
                                    </p:anim>
                                    <p:anim calcmode="lin" valueType="num">
                                      <p:cBhvr additive="base">
                                        <p:cTn id="98" dur="10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9" fill="hold" grpId="0" nodeType="clickEffect">
                                  <p:stCondLst>
                                    <p:cond delay="0"/>
                                  </p:stCondLst>
                                  <p:childTnLst>
                                    <p:set>
                                      <p:cBhvr>
                                        <p:cTn id="102" dur="1" fill="hold">
                                          <p:stCondLst>
                                            <p:cond delay="0"/>
                                          </p:stCondLst>
                                        </p:cTn>
                                        <p:tgtEl>
                                          <p:spTgt spid="25"/>
                                        </p:tgtEl>
                                        <p:attrNameLst>
                                          <p:attrName>style.visibility</p:attrName>
                                        </p:attrNameLst>
                                      </p:cBhvr>
                                      <p:to>
                                        <p:strVal val="visible"/>
                                      </p:to>
                                    </p:set>
                                    <p:anim calcmode="lin" valueType="num">
                                      <p:cBhvr additive="base">
                                        <p:cTn id="103" dur="1000" fill="hold"/>
                                        <p:tgtEl>
                                          <p:spTgt spid="25"/>
                                        </p:tgtEl>
                                        <p:attrNameLst>
                                          <p:attrName>ppt_x</p:attrName>
                                        </p:attrNameLst>
                                      </p:cBhvr>
                                      <p:tavLst>
                                        <p:tav tm="0">
                                          <p:val>
                                            <p:strVal val="0-#ppt_w/2"/>
                                          </p:val>
                                        </p:tav>
                                        <p:tav tm="100000">
                                          <p:val>
                                            <p:strVal val="#ppt_x"/>
                                          </p:val>
                                        </p:tav>
                                      </p:tavLst>
                                    </p:anim>
                                    <p:anim calcmode="lin" valueType="num">
                                      <p:cBhvr additive="base">
                                        <p:cTn id="104" dur="1000" fill="hold"/>
                                        <p:tgtEl>
                                          <p:spTgt spid="25"/>
                                        </p:tgtEl>
                                        <p:attrNameLst>
                                          <p:attrName>ppt_y</p:attrName>
                                        </p:attrNameLst>
                                      </p:cBhvr>
                                      <p:tavLst>
                                        <p:tav tm="0">
                                          <p:val>
                                            <p:strVal val="0-#ppt_h/2"/>
                                          </p:val>
                                        </p:tav>
                                        <p:tav tm="100000">
                                          <p:val>
                                            <p:strVal val="#ppt_y"/>
                                          </p:val>
                                        </p:tav>
                                      </p:tavLst>
                                    </p:anim>
                                  </p:childTnLst>
                                </p:cTn>
                              </p:par>
                              <p:par>
                                <p:cTn id="105" presetID="2" presetClass="entr" presetSubtype="9" fill="hold" grpId="0" nodeType="withEffect">
                                  <p:stCondLst>
                                    <p:cond delay="0"/>
                                  </p:stCondLst>
                                  <p:childTnLst>
                                    <p:set>
                                      <p:cBhvr>
                                        <p:cTn id="106" dur="1" fill="hold">
                                          <p:stCondLst>
                                            <p:cond delay="0"/>
                                          </p:stCondLst>
                                        </p:cTn>
                                        <p:tgtEl>
                                          <p:spTgt spid="26"/>
                                        </p:tgtEl>
                                        <p:attrNameLst>
                                          <p:attrName>style.visibility</p:attrName>
                                        </p:attrNameLst>
                                      </p:cBhvr>
                                      <p:to>
                                        <p:strVal val="visible"/>
                                      </p:to>
                                    </p:set>
                                    <p:anim calcmode="lin" valueType="num">
                                      <p:cBhvr additive="base">
                                        <p:cTn id="107" dur="1000" fill="hold"/>
                                        <p:tgtEl>
                                          <p:spTgt spid="26"/>
                                        </p:tgtEl>
                                        <p:attrNameLst>
                                          <p:attrName>ppt_x</p:attrName>
                                        </p:attrNameLst>
                                      </p:cBhvr>
                                      <p:tavLst>
                                        <p:tav tm="0">
                                          <p:val>
                                            <p:strVal val="0-#ppt_w/2"/>
                                          </p:val>
                                        </p:tav>
                                        <p:tav tm="100000">
                                          <p:val>
                                            <p:strVal val="#ppt_x"/>
                                          </p:val>
                                        </p:tav>
                                      </p:tavLst>
                                    </p:anim>
                                    <p:anim calcmode="lin" valueType="num">
                                      <p:cBhvr additive="base">
                                        <p:cTn id="108" dur="1000" fill="hold"/>
                                        <p:tgtEl>
                                          <p:spTgt spid="26"/>
                                        </p:tgtEl>
                                        <p:attrNameLst>
                                          <p:attrName>ppt_y</p:attrName>
                                        </p:attrNameLst>
                                      </p:cBhvr>
                                      <p:tavLst>
                                        <p:tav tm="0">
                                          <p:val>
                                            <p:strVal val="0-#ppt_h/2"/>
                                          </p:val>
                                        </p:tav>
                                        <p:tav tm="100000">
                                          <p:val>
                                            <p:strVal val="#ppt_y"/>
                                          </p:val>
                                        </p:tav>
                                      </p:tavLst>
                                    </p:anim>
                                  </p:childTnLst>
                                </p:cTn>
                              </p:par>
                              <p:par>
                                <p:cTn id="109" presetID="2" presetClass="entr" presetSubtype="9"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anim calcmode="lin" valueType="num">
                                      <p:cBhvr additive="base">
                                        <p:cTn id="111" dur="1000" fill="hold"/>
                                        <p:tgtEl>
                                          <p:spTgt spid="29"/>
                                        </p:tgtEl>
                                        <p:attrNameLst>
                                          <p:attrName>ppt_x</p:attrName>
                                        </p:attrNameLst>
                                      </p:cBhvr>
                                      <p:tavLst>
                                        <p:tav tm="0">
                                          <p:val>
                                            <p:strVal val="0-#ppt_w/2"/>
                                          </p:val>
                                        </p:tav>
                                        <p:tav tm="100000">
                                          <p:val>
                                            <p:strVal val="#ppt_x"/>
                                          </p:val>
                                        </p:tav>
                                      </p:tavLst>
                                    </p:anim>
                                    <p:anim calcmode="lin" valueType="num">
                                      <p:cBhvr additive="base">
                                        <p:cTn id="112" dur="1000" fill="hold"/>
                                        <p:tgtEl>
                                          <p:spTgt spid="29"/>
                                        </p:tgtEl>
                                        <p:attrNameLst>
                                          <p:attrName>ppt_y</p:attrName>
                                        </p:attrNameLst>
                                      </p:cBhvr>
                                      <p:tavLst>
                                        <p:tav tm="0">
                                          <p:val>
                                            <p:strVal val="0-#ppt_h/2"/>
                                          </p:val>
                                        </p:tav>
                                        <p:tav tm="100000">
                                          <p:val>
                                            <p:strVal val="#ppt_y"/>
                                          </p:val>
                                        </p:tav>
                                      </p:tavLst>
                                    </p:anim>
                                  </p:childTnLst>
                                </p:cTn>
                              </p:par>
                              <p:par>
                                <p:cTn id="113" presetID="2" presetClass="entr" presetSubtype="9" fill="hold" grpId="0" nodeType="withEffect">
                                  <p:stCondLst>
                                    <p:cond delay="0"/>
                                  </p:stCondLst>
                                  <p:childTnLst>
                                    <p:set>
                                      <p:cBhvr>
                                        <p:cTn id="114" dur="1" fill="hold">
                                          <p:stCondLst>
                                            <p:cond delay="0"/>
                                          </p:stCondLst>
                                        </p:cTn>
                                        <p:tgtEl>
                                          <p:spTgt spid="27"/>
                                        </p:tgtEl>
                                        <p:attrNameLst>
                                          <p:attrName>style.visibility</p:attrName>
                                        </p:attrNameLst>
                                      </p:cBhvr>
                                      <p:to>
                                        <p:strVal val="visible"/>
                                      </p:to>
                                    </p:set>
                                    <p:anim calcmode="lin" valueType="num">
                                      <p:cBhvr additive="base">
                                        <p:cTn id="115" dur="1000" fill="hold"/>
                                        <p:tgtEl>
                                          <p:spTgt spid="27"/>
                                        </p:tgtEl>
                                        <p:attrNameLst>
                                          <p:attrName>ppt_x</p:attrName>
                                        </p:attrNameLst>
                                      </p:cBhvr>
                                      <p:tavLst>
                                        <p:tav tm="0">
                                          <p:val>
                                            <p:strVal val="0-#ppt_w/2"/>
                                          </p:val>
                                        </p:tav>
                                        <p:tav tm="100000">
                                          <p:val>
                                            <p:strVal val="#ppt_x"/>
                                          </p:val>
                                        </p:tav>
                                      </p:tavLst>
                                    </p:anim>
                                    <p:anim calcmode="lin" valueType="num">
                                      <p:cBhvr additive="base">
                                        <p:cTn id="116" dur="1000" fill="hold"/>
                                        <p:tgtEl>
                                          <p:spTgt spid="27"/>
                                        </p:tgtEl>
                                        <p:attrNameLst>
                                          <p:attrName>ppt_y</p:attrName>
                                        </p:attrNameLst>
                                      </p:cBhvr>
                                      <p:tavLst>
                                        <p:tav tm="0">
                                          <p:val>
                                            <p:strVal val="0-#ppt_h/2"/>
                                          </p:val>
                                        </p:tav>
                                        <p:tav tm="100000">
                                          <p:val>
                                            <p:strVal val="#ppt_y"/>
                                          </p:val>
                                        </p:tav>
                                      </p:tavLst>
                                    </p:anim>
                                  </p:childTnLst>
                                </p:cTn>
                              </p:par>
                              <p:par>
                                <p:cTn id="117" presetID="2" presetClass="entr" presetSubtype="9" fill="hold" grpId="0" nodeType="withEffect">
                                  <p:stCondLst>
                                    <p:cond delay="0"/>
                                  </p:stCondLst>
                                  <p:childTnLst>
                                    <p:set>
                                      <p:cBhvr>
                                        <p:cTn id="118" dur="1" fill="hold">
                                          <p:stCondLst>
                                            <p:cond delay="0"/>
                                          </p:stCondLst>
                                        </p:cTn>
                                        <p:tgtEl>
                                          <p:spTgt spid="30"/>
                                        </p:tgtEl>
                                        <p:attrNameLst>
                                          <p:attrName>style.visibility</p:attrName>
                                        </p:attrNameLst>
                                      </p:cBhvr>
                                      <p:to>
                                        <p:strVal val="visible"/>
                                      </p:to>
                                    </p:set>
                                    <p:anim calcmode="lin" valueType="num">
                                      <p:cBhvr additive="base">
                                        <p:cTn id="119" dur="1000" fill="hold"/>
                                        <p:tgtEl>
                                          <p:spTgt spid="30"/>
                                        </p:tgtEl>
                                        <p:attrNameLst>
                                          <p:attrName>ppt_x</p:attrName>
                                        </p:attrNameLst>
                                      </p:cBhvr>
                                      <p:tavLst>
                                        <p:tav tm="0">
                                          <p:val>
                                            <p:strVal val="0-#ppt_w/2"/>
                                          </p:val>
                                        </p:tav>
                                        <p:tav tm="100000">
                                          <p:val>
                                            <p:strVal val="#ppt_x"/>
                                          </p:val>
                                        </p:tav>
                                      </p:tavLst>
                                    </p:anim>
                                    <p:anim calcmode="lin" valueType="num">
                                      <p:cBhvr additive="base">
                                        <p:cTn id="120" dur="1000" fill="hold"/>
                                        <p:tgtEl>
                                          <p:spTgt spid="30"/>
                                        </p:tgtEl>
                                        <p:attrNameLst>
                                          <p:attrName>ppt_y</p:attrName>
                                        </p:attrNameLst>
                                      </p:cBhvr>
                                      <p:tavLst>
                                        <p:tav tm="0">
                                          <p:val>
                                            <p:strVal val="0-#ppt_h/2"/>
                                          </p:val>
                                        </p:tav>
                                        <p:tav tm="100000">
                                          <p:val>
                                            <p:strVal val="#ppt_y"/>
                                          </p:val>
                                        </p:tav>
                                      </p:tavLst>
                                    </p:anim>
                                  </p:childTnLst>
                                </p:cTn>
                              </p:par>
                              <p:par>
                                <p:cTn id="121" presetID="2" presetClass="entr" presetSubtype="9"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 calcmode="lin" valueType="num">
                                      <p:cBhvr additive="base">
                                        <p:cTn id="123" dur="1000" fill="hold"/>
                                        <p:tgtEl>
                                          <p:spTgt spid="28"/>
                                        </p:tgtEl>
                                        <p:attrNameLst>
                                          <p:attrName>ppt_x</p:attrName>
                                        </p:attrNameLst>
                                      </p:cBhvr>
                                      <p:tavLst>
                                        <p:tav tm="0">
                                          <p:val>
                                            <p:strVal val="0-#ppt_w/2"/>
                                          </p:val>
                                        </p:tav>
                                        <p:tav tm="100000">
                                          <p:val>
                                            <p:strVal val="#ppt_x"/>
                                          </p:val>
                                        </p:tav>
                                      </p:tavLst>
                                    </p:anim>
                                    <p:anim calcmode="lin" valueType="num">
                                      <p:cBhvr additive="base">
                                        <p:cTn id="124" dur="1000" fill="hold"/>
                                        <p:tgtEl>
                                          <p:spTgt spid="28"/>
                                        </p:tgtEl>
                                        <p:attrNameLst>
                                          <p:attrName>ppt_y</p:attrName>
                                        </p:attrNameLst>
                                      </p:cBhvr>
                                      <p:tavLst>
                                        <p:tav tm="0">
                                          <p:val>
                                            <p:strVal val="0-#ppt_h/2"/>
                                          </p:val>
                                        </p:tav>
                                        <p:tav tm="100000">
                                          <p:val>
                                            <p:strVal val="#ppt_y"/>
                                          </p:val>
                                        </p:tav>
                                      </p:tavLst>
                                    </p:anim>
                                  </p:childTnLst>
                                </p:cTn>
                              </p:par>
                              <p:par>
                                <p:cTn id="125" presetID="2" presetClass="entr" presetSubtype="9" fill="hold" grpId="0" nodeType="withEffect">
                                  <p:stCondLst>
                                    <p:cond delay="0"/>
                                  </p:stCondLst>
                                  <p:childTnLst>
                                    <p:set>
                                      <p:cBhvr>
                                        <p:cTn id="126" dur="1" fill="hold">
                                          <p:stCondLst>
                                            <p:cond delay="0"/>
                                          </p:stCondLst>
                                        </p:cTn>
                                        <p:tgtEl>
                                          <p:spTgt spid="33"/>
                                        </p:tgtEl>
                                        <p:attrNameLst>
                                          <p:attrName>style.visibility</p:attrName>
                                        </p:attrNameLst>
                                      </p:cBhvr>
                                      <p:to>
                                        <p:strVal val="visible"/>
                                      </p:to>
                                    </p:set>
                                    <p:anim calcmode="lin" valueType="num">
                                      <p:cBhvr additive="base">
                                        <p:cTn id="127" dur="1000" fill="hold"/>
                                        <p:tgtEl>
                                          <p:spTgt spid="33"/>
                                        </p:tgtEl>
                                        <p:attrNameLst>
                                          <p:attrName>ppt_x</p:attrName>
                                        </p:attrNameLst>
                                      </p:cBhvr>
                                      <p:tavLst>
                                        <p:tav tm="0">
                                          <p:val>
                                            <p:strVal val="0-#ppt_w/2"/>
                                          </p:val>
                                        </p:tav>
                                        <p:tav tm="100000">
                                          <p:val>
                                            <p:strVal val="#ppt_x"/>
                                          </p:val>
                                        </p:tav>
                                      </p:tavLst>
                                    </p:anim>
                                    <p:anim calcmode="lin" valueType="num">
                                      <p:cBhvr additive="base">
                                        <p:cTn id="128" dur="1000" fill="hold"/>
                                        <p:tgtEl>
                                          <p:spTgt spid="33"/>
                                        </p:tgtEl>
                                        <p:attrNameLst>
                                          <p:attrName>ppt_y</p:attrName>
                                        </p:attrNameLst>
                                      </p:cBhvr>
                                      <p:tavLst>
                                        <p:tav tm="0">
                                          <p:val>
                                            <p:strVal val="0-#ppt_h/2"/>
                                          </p:val>
                                        </p:tav>
                                        <p:tav tm="100000">
                                          <p:val>
                                            <p:strVal val="#ppt_y"/>
                                          </p:val>
                                        </p:tav>
                                      </p:tavLst>
                                    </p:anim>
                                  </p:childTnLst>
                                </p:cTn>
                              </p:par>
                              <p:par>
                                <p:cTn id="129" presetID="2" presetClass="entr" presetSubtype="9" fill="hold" grpId="0" nodeType="withEffect">
                                  <p:stCondLst>
                                    <p:cond delay="0"/>
                                  </p:stCondLst>
                                  <p:childTnLst>
                                    <p:set>
                                      <p:cBhvr>
                                        <p:cTn id="130" dur="1" fill="hold">
                                          <p:stCondLst>
                                            <p:cond delay="0"/>
                                          </p:stCondLst>
                                        </p:cTn>
                                        <p:tgtEl>
                                          <p:spTgt spid="40"/>
                                        </p:tgtEl>
                                        <p:attrNameLst>
                                          <p:attrName>style.visibility</p:attrName>
                                        </p:attrNameLst>
                                      </p:cBhvr>
                                      <p:to>
                                        <p:strVal val="visible"/>
                                      </p:to>
                                    </p:set>
                                    <p:anim calcmode="lin" valueType="num">
                                      <p:cBhvr additive="base">
                                        <p:cTn id="131" dur="1000" fill="hold"/>
                                        <p:tgtEl>
                                          <p:spTgt spid="40"/>
                                        </p:tgtEl>
                                        <p:attrNameLst>
                                          <p:attrName>ppt_x</p:attrName>
                                        </p:attrNameLst>
                                      </p:cBhvr>
                                      <p:tavLst>
                                        <p:tav tm="0">
                                          <p:val>
                                            <p:strVal val="0-#ppt_w/2"/>
                                          </p:val>
                                        </p:tav>
                                        <p:tav tm="100000">
                                          <p:val>
                                            <p:strVal val="#ppt_x"/>
                                          </p:val>
                                        </p:tav>
                                      </p:tavLst>
                                    </p:anim>
                                    <p:anim calcmode="lin" valueType="num">
                                      <p:cBhvr additive="base">
                                        <p:cTn id="132" dur="1000" fill="hold"/>
                                        <p:tgtEl>
                                          <p:spTgt spid="40"/>
                                        </p:tgtEl>
                                        <p:attrNameLst>
                                          <p:attrName>ppt_y</p:attrName>
                                        </p:attrNameLst>
                                      </p:cBhvr>
                                      <p:tavLst>
                                        <p:tav tm="0">
                                          <p:val>
                                            <p:strVal val="0-#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42"/>
                                        </p:tgtEl>
                                        <p:attrNameLst>
                                          <p:attrName>style.visibility</p:attrName>
                                        </p:attrNameLst>
                                      </p:cBhvr>
                                      <p:to>
                                        <p:strVal val="visible"/>
                                      </p:to>
                                    </p:set>
                                    <p:animEffect transition="in" filter="dissolve">
                                      <p:cBhvr>
                                        <p:cTn id="137" dur="500"/>
                                        <p:tgtEl>
                                          <p:spTgt spid="42"/>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41"/>
                                        </p:tgtEl>
                                        <p:attrNameLst>
                                          <p:attrName>style.visibility</p:attrName>
                                        </p:attrNameLst>
                                      </p:cBhvr>
                                      <p:to>
                                        <p:strVal val="visible"/>
                                      </p:to>
                                    </p:set>
                                    <p:animEffect transition="in" filter="dissolve">
                                      <p:cBhvr>
                                        <p:cTn id="140" dur="500"/>
                                        <p:tgtEl>
                                          <p:spTgt spid="41"/>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31"/>
                                        </p:tgtEl>
                                        <p:attrNameLst>
                                          <p:attrName>style.visibility</p:attrName>
                                        </p:attrNameLst>
                                      </p:cBhvr>
                                      <p:to>
                                        <p:strVal val="visible"/>
                                      </p:to>
                                    </p:set>
                                    <p:animEffect transition="in" filter="dissolve">
                                      <p:cBhvr>
                                        <p:cTn id="143" dur="500"/>
                                        <p:tgtEl>
                                          <p:spTgt spid="31"/>
                                        </p:tgtEl>
                                      </p:cBhvr>
                                    </p:animEffect>
                                  </p:childTnLst>
                                </p:cTn>
                              </p:par>
                              <p:par>
                                <p:cTn id="144" presetID="53" presetClass="entr" presetSubtype="0" fill="hold" grpId="0" nodeType="withEffect">
                                  <p:stCondLst>
                                    <p:cond delay="0"/>
                                  </p:stCondLst>
                                  <p:childTnLst>
                                    <p:set>
                                      <p:cBhvr>
                                        <p:cTn id="145" dur="1" fill="hold">
                                          <p:stCondLst>
                                            <p:cond delay="0"/>
                                          </p:stCondLst>
                                        </p:cTn>
                                        <p:tgtEl>
                                          <p:spTgt spid="35"/>
                                        </p:tgtEl>
                                        <p:attrNameLst>
                                          <p:attrName>style.visibility</p:attrName>
                                        </p:attrNameLst>
                                      </p:cBhvr>
                                      <p:to>
                                        <p:strVal val="visible"/>
                                      </p:to>
                                    </p:set>
                                    <p:anim calcmode="lin" valueType="num">
                                      <p:cBhvr>
                                        <p:cTn id="146" dur="1000" fill="hold"/>
                                        <p:tgtEl>
                                          <p:spTgt spid="35"/>
                                        </p:tgtEl>
                                        <p:attrNameLst>
                                          <p:attrName>ppt_w</p:attrName>
                                        </p:attrNameLst>
                                      </p:cBhvr>
                                      <p:tavLst>
                                        <p:tav tm="0">
                                          <p:val>
                                            <p:fltVal val="0"/>
                                          </p:val>
                                        </p:tav>
                                        <p:tav tm="100000">
                                          <p:val>
                                            <p:strVal val="#ppt_w"/>
                                          </p:val>
                                        </p:tav>
                                      </p:tavLst>
                                    </p:anim>
                                    <p:anim calcmode="lin" valueType="num">
                                      <p:cBhvr>
                                        <p:cTn id="147" dur="1000" fill="hold"/>
                                        <p:tgtEl>
                                          <p:spTgt spid="35"/>
                                        </p:tgtEl>
                                        <p:attrNameLst>
                                          <p:attrName>ppt_h</p:attrName>
                                        </p:attrNameLst>
                                      </p:cBhvr>
                                      <p:tavLst>
                                        <p:tav tm="0">
                                          <p:val>
                                            <p:fltVal val="0"/>
                                          </p:val>
                                        </p:tav>
                                        <p:tav tm="100000">
                                          <p:val>
                                            <p:strVal val="#ppt_h"/>
                                          </p:val>
                                        </p:tav>
                                      </p:tavLst>
                                    </p:anim>
                                    <p:animEffect transition="in" filter="fade">
                                      <p:cBhvr>
                                        <p:cTn id="148" dur="1000"/>
                                        <p:tgtEl>
                                          <p:spTgt spid="35"/>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36"/>
                                        </p:tgtEl>
                                        <p:attrNameLst>
                                          <p:attrName>style.visibility</p:attrName>
                                        </p:attrNameLst>
                                      </p:cBhvr>
                                      <p:to>
                                        <p:strVal val="visible"/>
                                      </p:to>
                                    </p:set>
                                    <p:animEffect transition="in" filter="dissolve">
                                      <p:cBhvr>
                                        <p:cTn id="153" dur="500"/>
                                        <p:tgtEl>
                                          <p:spTgt spid="36"/>
                                        </p:tgtEl>
                                      </p:cBhvr>
                                    </p:animEffect>
                                  </p:childTnLst>
                                </p:cTn>
                              </p:par>
                              <p:par>
                                <p:cTn id="154" presetID="53" presetClass="entr" presetSubtype="0" fill="hold" grpId="0" nodeType="withEffect">
                                  <p:stCondLst>
                                    <p:cond delay="0"/>
                                  </p:stCondLst>
                                  <p:childTnLst>
                                    <p:set>
                                      <p:cBhvr>
                                        <p:cTn id="155" dur="1" fill="hold">
                                          <p:stCondLst>
                                            <p:cond delay="0"/>
                                          </p:stCondLst>
                                        </p:cTn>
                                        <p:tgtEl>
                                          <p:spTgt spid="34"/>
                                        </p:tgtEl>
                                        <p:attrNameLst>
                                          <p:attrName>style.visibility</p:attrName>
                                        </p:attrNameLst>
                                      </p:cBhvr>
                                      <p:to>
                                        <p:strVal val="visible"/>
                                      </p:to>
                                    </p:set>
                                    <p:anim calcmode="lin" valueType="num">
                                      <p:cBhvr>
                                        <p:cTn id="156" dur="500" fill="hold"/>
                                        <p:tgtEl>
                                          <p:spTgt spid="34"/>
                                        </p:tgtEl>
                                        <p:attrNameLst>
                                          <p:attrName>ppt_w</p:attrName>
                                        </p:attrNameLst>
                                      </p:cBhvr>
                                      <p:tavLst>
                                        <p:tav tm="0">
                                          <p:val>
                                            <p:fltVal val="0"/>
                                          </p:val>
                                        </p:tav>
                                        <p:tav tm="100000">
                                          <p:val>
                                            <p:strVal val="#ppt_w"/>
                                          </p:val>
                                        </p:tav>
                                      </p:tavLst>
                                    </p:anim>
                                    <p:anim calcmode="lin" valueType="num">
                                      <p:cBhvr>
                                        <p:cTn id="157" dur="500" fill="hold"/>
                                        <p:tgtEl>
                                          <p:spTgt spid="34"/>
                                        </p:tgtEl>
                                        <p:attrNameLst>
                                          <p:attrName>ppt_h</p:attrName>
                                        </p:attrNameLst>
                                      </p:cBhvr>
                                      <p:tavLst>
                                        <p:tav tm="0">
                                          <p:val>
                                            <p:fltVal val="0"/>
                                          </p:val>
                                        </p:tav>
                                        <p:tav tm="100000">
                                          <p:val>
                                            <p:strVal val="#ppt_h"/>
                                          </p:val>
                                        </p:tav>
                                      </p:tavLst>
                                    </p:anim>
                                    <p:animEffect transition="in" filter="fade">
                                      <p:cBhvr>
                                        <p:cTn id="158" dur="500"/>
                                        <p:tgtEl>
                                          <p:spTgt spid="34"/>
                                        </p:tgtEl>
                                      </p:cBhvr>
                                    </p:animEffect>
                                  </p:childTnLst>
                                </p:cTn>
                              </p:par>
                            </p:childTnLst>
                          </p:cTn>
                        </p:par>
                      </p:childTnLst>
                    </p:cTn>
                  </p:par>
                  <p:par>
                    <p:cTn id="159" fill="hold">
                      <p:stCondLst>
                        <p:cond delay="indefinite"/>
                      </p:stCondLst>
                      <p:childTnLst>
                        <p:par>
                          <p:cTn id="160" fill="hold">
                            <p:stCondLst>
                              <p:cond delay="0"/>
                            </p:stCondLst>
                            <p:childTnLst>
                              <p:par>
                                <p:cTn id="161" presetID="3" presetClass="emph" presetSubtype="2" fill="hold" grpId="1" nodeType="clickEffect">
                                  <p:stCondLst>
                                    <p:cond delay="0"/>
                                  </p:stCondLst>
                                  <p:childTnLst>
                                    <p:animClr clrSpc="rgb" dir="cw">
                                      <p:cBhvr override="childStyle">
                                        <p:cTn id="162" dur="500" fill="hold"/>
                                        <p:tgtEl>
                                          <p:spTgt spid="35"/>
                                        </p:tgtEl>
                                        <p:attrNameLst>
                                          <p:attrName>style.color</p:attrName>
                                        </p:attrNameLst>
                                      </p:cBhvr>
                                      <p:to>
                                        <a:schemeClr val="accent2"/>
                                      </p:to>
                                    </p:animClr>
                                  </p:childTnLst>
                                </p:cTn>
                              </p:par>
                              <p:par>
                                <p:cTn id="163" presetID="3" presetClass="emph" presetSubtype="2" fill="hold" grpId="1" nodeType="withEffect">
                                  <p:stCondLst>
                                    <p:cond delay="0"/>
                                  </p:stCondLst>
                                  <p:childTnLst>
                                    <p:animClr clrSpc="rgb" dir="cw">
                                      <p:cBhvr override="childStyle">
                                        <p:cTn id="164" dur="500" fill="hold"/>
                                        <p:tgtEl>
                                          <p:spTgt spid="34"/>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4" grpId="1" animBg="1"/>
      <p:bldP spid="35" grpId="0" animBg="1"/>
      <p:bldP spid="35" grpId="1" animBg="1"/>
      <p:bldP spid="36" grpId="0" animBg="1"/>
      <p:bldP spid="37" grpId="0" animBg="1"/>
      <p:bldP spid="38" grpId="0" animBg="1"/>
      <p:bldP spid="39" grpId="0" animBg="1"/>
      <p:bldP spid="40" grpId="0" animBg="1"/>
      <p:bldP spid="41" grpId="0" animBg="1"/>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B8FF32-6B45-4280-98C1-5DEC8223FBE0}"/>
              </a:ext>
            </a:extLst>
          </p:cNvPr>
          <p:cNvSpPr>
            <a:spLocks noGrp="1"/>
          </p:cNvSpPr>
          <p:nvPr>
            <p:ph type="title"/>
          </p:nvPr>
        </p:nvSpPr>
        <p:spPr>
          <a:xfrm>
            <a:off x="304512" y="29059"/>
            <a:ext cx="10515224" cy="536139"/>
          </a:xfrm>
        </p:spPr>
        <p:txBody>
          <a:bodyPr>
            <a:normAutofit/>
          </a:bodyPr>
          <a:lstStyle/>
          <a:p>
            <a:r>
              <a:rPr lang="zh-CN" altLang="en-US" dirty="0"/>
              <a:t>敏捷开发流程</a:t>
            </a:r>
            <a:r>
              <a:rPr lang="en-US" altLang="zh-CN" dirty="0"/>
              <a:t>-Story</a:t>
            </a:r>
            <a:r>
              <a:rPr lang="zh-CN" altLang="en-US" dirty="0"/>
              <a:t>分析</a:t>
            </a:r>
          </a:p>
        </p:txBody>
      </p:sp>
      <p:sp>
        <p:nvSpPr>
          <p:cNvPr id="3" name="Rectangle 3">
            <a:extLst>
              <a:ext uri="{FF2B5EF4-FFF2-40B4-BE49-F238E27FC236}">
                <a16:creationId xmlns:a16="http://schemas.microsoft.com/office/drawing/2014/main" id="{C93F52BF-5807-4379-A659-DD4F0BD56C64}"/>
              </a:ext>
            </a:extLst>
          </p:cNvPr>
          <p:cNvSpPr txBox="1">
            <a:spLocks noChangeArrowheads="1"/>
          </p:cNvSpPr>
          <p:nvPr/>
        </p:nvSpPr>
        <p:spPr bwMode="auto">
          <a:xfrm>
            <a:off x="263352" y="1484785"/>
            <a:ext cx="5688632" cy="3582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4488" indent="-344488">
              <a:spcBef>
                <a:spcPct val="60000"/>
              </a:spcBef>
              <a:buClr>
                <a:schemeClr val="accent1">
                  <a:lumMod val="75000"/>
                </a:schemeClr>
              </a:buClr>
              <a:buSzPct val="60000"/>
              <a:buFont typeface="Wingdings" pitchFamily="2" charset="2"/>
              <a:buChar char="l"/>
              <a:tabLst>
                <a:tab pos="344488" algn="l"/>
              </a:tabLst>
              <a:defRPr/>
            </a:pPr>
            <a:r>
              <a:rPr lang="zh-CN" altLang="en-US" sz="1600" dirty="0">
                <a:latin typeface="微软雅黑"/>
                <a:ea typeface="微软雅黑"/>
              </a:rPr>
              <a:t>在开发某个故事前，</a:t>
            </a:r>
            <a:r>
              <a:rPr lang="en-US" altLang="zh-CN" sz="1600" dirty="0">
                <a:latin typeface="微软雅黑"/>
                <a:ea typeface="微软雅黑"/>
              </a:rPr>
              <a:t>PO</a:t>
            </a:r>
            <a:r>
              <a:rPr lang="zh-CN" altLang="en-US" sz="1600" dirty="0">
                <a:latin typeface="微软雅黑"/>
                <a:ea typeface="微软雅黑"/>
              </a:rPr>
              <a:t>、开发、测试、资料对复杂的</a:t>
            </a:r>
            <a:r>
              <a:rPr lang="en-US" altLang="zh-CN" sz="1600" dirty="0">
                <a:latin typeface="微软雅黑"/>
                <a:ea typeface="微软雅黑"/>
              </a:rPr>
              <a:t>Story</a:t>
            </a:r>
            <a:r>
              <a:rPr lang="zh-CN" altLang="en-US" sz="1600" dirty="0">
                <a:latin typeface="微软雅黑"/>
                <a:ea typeface="微软雅黑"/>
              </a:rPr>
              <a:t>进行一个简短的头脑风暴，</a:t>
            </a:r>
            <a:r>
              <a:rPr lang="zh-CN" altLang="en-US" sz="1600" dirty="0">
                <a:solidFill>
                  <a:schemeClr val="tx2"/>
                </a:solidFill>
                <a:latin typeface="微软雅黑"/>
                <a:ea typeface="微软雅黑"/>
              </a:rPr>
              <a:t>侧重</a:t>
            </a:r>
            <a:r>
              <a:rPr lang="en-US" altLang="zh-CN" sz="1600" dirty="0">
                <a:solidFill>
                  <a:schemeClr val="tx2"/>
                </a:solidFill>
                <a:latin typeface="微软雅黑"/>
                <a:ea typeface="微软雅黑"/>
              </a:rPr>
              <a:t>Story</a:t>
            </a:r>
            <a:r>
              <a:rPr lang="zh-CN" altLang="en-US" sz="1600" dirty="0">
                <a:solidFill>
                  <a:schemeClr val="tx2"/>
                </a:solidFill>
                <a:latin typeface="微软雅黑"/>
                <a:ea typeface="微软雅黑"/>
              </a:rPr>
              <a:t>如何实现以及各种测试场景。</a:t>
            </a:r>
            <a:endParaRPr lang="en-US" altLang="zh-CN" sz="1600" dirty="0">
              <a:solidFill>
                <a:schemeClr val="tx2"/>
              </a:solidFill>
              <a:latin typeface="微软雅黑"/>
              <a:ea typeface="微软雅黑"/>
            </a:endParaRPr>
          </a:p>
          <a:p>
            <a:pPr marL="344488" indent="-344488">
              <a:spcBef>
                <a:spcPct val="60000"/>
              </a:spcBef>
              <a:buClr>
                <a:schemeClr val="accent1">
                  <a:lumMod val="75000"/>
                </a:schemeClr>
              </a:buClr>
              <a:buSzPct val="60000"/>
              <a:buFont typeface="Wingdings" pitchFamily="2" charset="2"/>
              <a:buChar char="l"/>
              <a:tabLst>
                <a:tab pos="344488" algn="l"/>
              </a:tabLst>
              <a:defRPr/>
            </a:pPr>
            <a:r>
              <a:rPr lang="zh-CN" altLang="en-US" sz="1600" dirty="0">
                <a:latin typeface="微软雅黑"/>
                <a:ea typeface="微软雅黑"/>
              </a:rPr>
              <a:t>建议在头脑风暴之前，熟悉</a:t>
            </a:r>
            <a:r>
              <a:rPr lang="en-US" altLang="zh-CN" sz="1600" dirty="0">
                <a:latin typeface="微软雅黑"/>
                <a:ea typeface="微软雅黑"/>
              </a:rPr>
              <a:t>story</a:t>
            </a:r>
            <a:r>
              <a:rPr lang="zh-CN" altLang="en-US" sz="1600" dirty="0">
                <a:latin typeface="微软雅黑"/>
                <a:ea typeface="微软雅黑"/>
              </a:rPr>
              <a:t>和验收条件，开发输出</a:t>
            </a:r>
            <a:r>
              <a:rPr lang="en-US" altLang="zh-CN" sz="1600" dirty="0">
                <a:latin typeface="微软雅黑"/>
                <a:ea typeface="微软雅黑"/>
              </a:rPr>
              <a:t>Story</a:t>
            </a:r>
            <a:r>
              <a:rPr lang="zh-CN" altLang="en-US" sz="1600" dirty="0">
                <a:latin typeface="微软雅黑"/>
                <a:ea typeface="微软雅黑"/>
              </a:rPr>
              <a:t>设计文档，测试输出测试点，然后再召开会议。</a:t>
            </a:r>
          </a:p>
          <a:p>
            <a:pPr marL="801610" lvl="2" indent="-344488">
              <a:spcBef>
                <a:spcPct val="60000"/>
              </a:spcBef>
              <a:buClr>
                <a:schemeClr val="accent1">
                  <a:lumMod val="75000"/>
                </a:schemeClr>
              </a:buClr>
              <a:buSzPct val="60000"/>
              <a:buFont typeface="Wingdings" pitchFamily="2" charset="2"/>
              <a:buChar char="p"/>
              <a:tabLst>
                <a:tab pos="344488" algn="l"/>
              </a:tabLst>
              <a:defRPr/>
            </a:pPr>
            <a:r>
              <a:rPr lang="zh-CN" altLang="en-US" sz="1600" dirty="0">
                <a:latin typeface="微软雅黑"/>
                <a:ea typeface="微软雅黑"/>
              </a:rPr>
              <a:t>有思考后再与会，效果往往会更好。</a:t>
            </a:r>
          </a:p>
          <a:p>
            <a:pPr marL="801610" lvl="2" indent="-344488">
              <a:spcBef>
                <a:spcPct val="60000"/>
              </a:spcBef>
              <a:buClr>
                <a:schemeClr val="accent1">
                  <a:lumMod val="75000"/>
                </a:schemeClr>
              </a:buClr>
              <a:buSzPct val="60000"/>
              <a:buFont typeface="Wingdings" pitchFamily="2" charset="2"/>
              <a:buChar char="p"/>
              <a:tabLst>
                <a:tab pos="344488" algn="l"/>
              </a:tabLst>
              <a:defRPr/>
            </a:pPr>
            <a:r>
              <a:rPr lang="zh-CN" altLang="en-US" sz="1600" dirty="0">
                <a:latin typeface="微软雅黑"/>
                <a:ea typeface="微软雅黑"/>
              </a:rPr>
              <a:t>直接澄清需求是正向理解需求，讨论测试点和实现方案是逆向理解需求，“正向</a:t>
            </a:r>
            <a:r>
              <a:rPr lang="en-US" altLang="zh-CN" sz="1600" dirty="0">
                <a:latin typeface="微软雅黑"/>
                <a:ea typeface="微软雅黑"/>
              </a:rPr>
              <a:t>+</a:t>
            </a:r>
            <a:r>
              <a:rPr lang="zh-CN" altLang="en-US" sz="1600" dirty="0">
                <a:latin typeface="微软雅黑"/>
                <a:ea typeface="微软雅黑"/>
              </a:rPr>
              <a:t>逆向” 能确保需求理解的更充分。</a:t>
            </a:r>
            <a:endParaRPr lang="en-US" altLang="zh-CN" sz="1600" dirty="0">
              <a:latin typeface="微软雅黑"/>
              <a:ea typeface="微软雅黑"/>
            </a:endParaRPr>
          </a:p>
          <a:p>
            <a:pPr marL="344488" indent="-344488">
              <a:spcBef>
                <a:spcPct val="60000"/>
              </a:spcBef>
              <a:buClr>
                <a:schemeClr val="accent1">
                  <a:lumMod val="75000"/>
                </a:schemeClr>
              </a:buClr>
              <a:buSzPct val="60000"/>
              <a:buFont typeface="Wingdings" pitchFamily="2" charset="2"/>
              <a:buChar char="l"/>
              <a:tabLst>
                <a:tab pos="344488" algn="l"/>
              </a:tabLst>
              <a:defRPr/>
            </a:pPr>
            <a:r>
              <a:rPr lang="zh-CN" altLang="en-US" sz="1600" dirty="0">
                <a:latin typeface="微软雅黑"/>
                <a:ea typeface="微软雅黑"/>
              </a:rPr>
              <a:t>简单的</a:t>
            </a:r>
            <a:r>
              <a:rPr lang="en-US" altLang="zh-CN" sz="1600" dirty="0">
                <a:latin typeface="微软雅黑"/>
                <a:ea typeface="微软雅黑"/>
              </a:rPr>
              <a:t>story</a:t>
            </a:r>
            <a:r>
              <a:rPr lang="zh-CN" altLang="en-US" sz="1600" dirty="0">
                <a:latin typeface="微软雅黑"/>
                <a:ea typeface="微软雅黑"/>
              </a:rPr>
              <a:t>可以在需求澄清后直接进入编码。</a:t>
            </a:r>
            <a:endParaRPr lang="en-US" altLang="zh-CN" sz="1600" dirty="0">
              <a:latin typeface="微软雅黑"/>
              <a:ea typeface="微软雅黑"/>
            </a:endParaRPr>
          </a:p>
          <a:p>
            <a:pPr marL="344488" indent="-344488">
              <a:spcBef>
                <a:spcPct val="60000"/>
              </a:spcBef>
              <a:buClr>
                <a:schemeClr val="accent1">
                  <a:lumMod val="75000"/>
                </a:schemeClr>
              </a:buClr>
              <a:buSzPct val="60000"/>
              <a:buFont typeface="Wingdings" pitchFamily="2" charset="2"/>
              <a:buChar char="l"/>
              <a:tabLst>
                <a:tab pos="344488" algn="l"/>
              </a:tabLst>
              <a:defRPr/>
            </a:pPr>
            <a:r>
              <a:rPr lang="zh-CN" altLang="en-US" sz="1600" dirty="0">
                <a:latin typeface="微软雅黑"/>
                <a:ea typeface="微软雅黑"/>
              </a:rPr>
              <a:t>会议简短高效，在座位上召开即可，一般</a:t>
            </a:r>
            <a:r>
              <a:rPr lang="en-US" altLang="zh-CN" sz="1600" dirty="0">
                <a:latin typeface="微软雅黑"/>
                <a:ea typeface="微软雅黑"/>
              </a:rPr>
              <a:t>10</a:t>
            </a:r>
            <a:r>
              <a:rPr lang="zh-CN" altLang="en-US" sz="1600" dirty="0">
                <a:latin typeface="微软雅黑"/>
                <a:ea typeface="微软雅黑"/>
              </a:rPr>
              <a:t>～</a:t>
            </a:r>
            <a:r>
              <a:rPr lang="en-US" altLang="zh-CN" sz="1600" dirty="0">
                <a:latin typeface="微软雅黑"/>
                <a:ea typeface="微软雅黑"/>
              </a:rPr>
              <a:t>30</a:t>
            </a:r>
            <a:r>
              <a:rPr lang="zh-CN" altLang="en-US" sz="1600" dirty="0">
                <a:latin typeface="微软雅黑"/>
                <a:ea typeface="微软雅黑"/>
              </a:rPr>
              <a:t>分钟。</a:t>
            </a:r>
            <a:endParaRPr lang="en-US" altLang="zh-CN" sz="1600" dirty="0">
              <a:latin typeface="微软雅黑"/>
              <a:ea typeface="微软雅黑"/>
            </a:endParaRPr>
          </a:p>
          <a:p>
            <a:pPr marL="344488" indent="-344488">
              <a:spcBef>
                <a:spcPct val="60000"/>
              </a:spcBef>
              <a:buClr>
                <a:schemeClr val="accent1">
                  <a:lumMod val="75000"/>
                </a:schemeClr>
              </a:buClr>
              <a:buSzPct val="60000"/>
              <a:buFont typeface="Wingdings" pitchFamily="2" charset="2"/>
              <a:buChar char="l"/>
              <a:tabLst>
                <a:tab pos="344488" algn="l"/>
              </a:tabLst>
              <a:defRPr/>
            </a:pPr>
            <a:endParaRPr lang="en-US" altLang="zh-CN" sz="1600" dirty="0">
              <a:solidFill>
                <a:srgbClr val="2D2015"/>
              </a:solidFill>
              <a:latin typeface="华文细黑" pitchFamily="2" charset="-122"/>
              <a:ea typeface="华文细黑" pitchFamily="2" charset="-122"/>
            </a:endParaRPr>
          </a:p>
          <a:p>
            <a:pPr marL="344488" lvl="1" indent="-344488">
              <a:spcBef>
                <a:spcPct val="60000"/>
              </a:spcBef>
              <a:buClr>
                <a:schemeClr val="accent1">
                  <a:lumMod val="75000"/>
                </a:schemeClr>
              </a:buClr>
              <a:buSzPct val="60000"/>
              <a:buFont typeface="Wingdings" pitchFamily="2" charset="2"/>
              <a:buChar char="p"/>
              <a:tabLst>
                <a:tab pos="344488" algn="l"/>
              </a:tabLst>
              <a:defRPr/>
            </a:pPr>
            <a:endParaRPr lang="en-US" altLang="zh-CN" sz="1600" dirty="0">
              <a:solidFill>
                <a:srgbClr val="2D2015"/>
              </a:solidFill>
              <a:latin typeface="华文细黑" pitchFamily="2" charset="-122"/>
              <a:ea typeface="华文细黑" pitchFamily="2" charset="-122"/>
            </a:endParaRPr>
          </a:p>
          <a:p>
            <a:pPr marL="344488" indent="-344488">
              <a:spcBef>
                <a:spcPct val="60000"/>
              </a:spcBef>
              <a:buClr>
                <a:schemeClr val="accent1">
                  <a:lumMod val="75000"/>
                </a:schemeClr>
              </a:buClr>
              <a:buSzPct val="60000"/>
              <a:buFont typeface="Wingdings" pitchFamily="2" charset="2"/>
              <a:buChar char="l"/>
              <a:tabLst>
                <a:tab pos="344488" algn="l"/>
              </a:tabLst>
              <a:defRPr/>
            </a:pPr>
            <a:endParaRPr lang="en-US" altLang="zh-CN" sz="1600" dirty="0">
              <a:solidFill>
                <a:srgbClr val="2D2015"/>
              </a:solidFill>
              <a:latin typeface="华文细黑" pitchFamily="2" charset="-122"/>
              <a:ea typeface="华文细黑" pitchFamily="2" charset="-122"/>
            </a:endParaRPr>
          </a:p>
          <a:p>
            <a:pPr marL="344488" indent="-344488">
              <a:spcBef>
                <a:spcPct val="60000"/>
              </a:spcBef>
              <a:buClr>
                <a:schemeClr val="accent1">
                  <a:lumMod val="75000"/>
                </a:schemeClr>
              </a:buClr>
              <a:buSzPct val="60000"/>
              <a:buFont typeface="Wingdings" pitchFamily="2" charset="2"/>
              <a:buChar char="l"/>
              <a:tabLst>
                <a:tab pos="344488" algn="l"/>
              </a:tabLst>
              <a:defRPr/>
            </a:pPr>
            <a:endParaRPr lang="zh-CN" altLang="en-US" sz="1600" dirty="0">
              <a:solidFill>
                <a:srgbClr val="2D2015"/>
              </a:solidFill>
              <a:latin typeface="华文细黑" pitchFamily="2" charset="-122"/>
              <a:ea typeface="华文细黑" pitchFamily="2" charset="-122"/>
            </a:endParaRPr>
          </a:p>
          <a:p>
            <a:pPr marL="344488" indent="-344488">
              <a:spcBef>
                <a:spcPct val="60000"/>
              </a:spcBef>
              <a:buClr>
                <a:schemeClr val="accent1">
                  <a:lumMod val="75000"/>
                </a:schemeClr>
              </a:buClr>
              <a:buSzPct val="60000"/>
              <a:buFont typeface="Wingdings" pitchFamily="2" charset="2"/>
              <a:buChar char="l"/>
              <a:tabLst>
                <a:tab pos="344488" algn="l"/>
              </a:tabLst>
              <a:defRPr/>
            </a:pPr>
            <a:endParaRPr lang="en-US" altLang="zh-CN" sz="1600" dirty="0">
              <a:solidFill>
                <a:srgbClr val="2D2015"/>
              </a:solidFill>
              <a:latin typeface="华文细黑" pitchFamily="2" charset="-122"/>
              <a:ea typeface="华文细黑" pitchFamily="2" charset="-122"/>
            </a:endParaRPr>
          </a:p>
          <a:p>
            <a:pPr marL="344488" indent="-344488">
              <a:spcBef>
                <a:spcPct val="60000"/>
              </a:spcBef>
              <a:buClr>
                <a:schemeClr val="accent1">
                  <a:lumMod val="75000"/>
                </a:schemeClr>
              </a:buClr>
              <a:buSzPct val="60000"/>
              <a:buFont typeface="Wingdings" pitchFamily="2" charset="2"/>
              <a:buChar char="l"/>
              <a:tabLst>
                <a:tab pos="344488" algn="l"/>
              </a:tabLst>
              <a:defRPr/>
            </a:pPr>
            <a:endParaRPr lang="en-US" altLang="zh-CN" sz="1600" dirty="0">
              <a:solidFill>
                <a:srgbClr val="2D2015"/>
              </a:solidFill>
              <a:latin typeface="华文细黑" pitchFamily="2" charset="-122"/>
              <a:ea typeface="华文细黑" pitchFamily="2" charset="-122"/>
            </a:endParaRPr>
          </a:p>
        </p:txBody>
      </p:sp>
      <p:pic>
        <p:nvPicPr>
          <p:cNvPr id="4" name="Picture 3">
            <a:extLst>
              <a:ext uri="{FF2B5EF4-FFF2-40B4-BE49-F238E27FC236}">
                <a16:creationId xmlns:a16="http://schemas.microsoft.com/office/drawing/2014/main" id="{EA4FEF1C-BDFF-4CAD-9526-4E81C4C7A0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057" y="1628800"/>
            <a:ext cx="5112687" cy="3087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44331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3F6B8-D2C8-49AD-AD25-8D52FBB5E840}"/>
              </a:ext>
            </a:extLst>
          </p:cNvPr>
          <p:cNvSpPr>
            <a:spLocks noGrp="1"/>
          </p:cNvSpPr>
          <p:nvPr>
            <p:ph type="title"/>
          </p:nvPr>
        </p:nvSpPr>
        <p:spPr>
          <a:xfrm>
            <a:off x="304512" y="29059"/>
            <a:ext cx="10515224" cy="536139"/>
          </a:xfrm>
        </p:spPr>
        <p:txBody>
          <a:bodyPr>
            <a:normAutofit/>
          </a:bodyPr>
          <a:lstStyle/>
          <a:p>
            <a:r>
              <a:rPr lang="zh-CN" altLang="en-US" dirty="0"/>
              <a:t>敏捷开发流程</a:t>
            </a:r>
            <a:r>
              <a:rPr lang="en-US" altLang="zh-CN" dirty="0"/>
              <a:t>-Story</a:t>
            </a:r>
            <a:r>
              <a:rPr lang="zh-CN" altLang="en-US" dirty="0"/>
              <a:t>签收</a:t>
            </a:r>
          </a:p>
        </p:txBody>
      </p:sp>
      <p:sp>
        <p:nvSpPr>
          <p:cNvPr id="3" name="Rectangle 3">
            <a:extLst>
              <a:ext uri="{FF2B5EF4-FFF2-40B4-BE49-F238E27FC236}">
                <a16:creationId xmlns:a16="http://schemas.microsoft.com/office/drawing/2014/main" id="{03E5B59F-C19C-42A0-B74A-170B185DA517}"/>
              </a:ext>
            </a:extLst>
          </p:cNvPr>
          <p:cNvSpPr txBox="1">
            <a:spLocks noChangeArrowheads="1"/>
          </p:cNvSpPr>
          <p:nvPr/>
        </p:nvSpPr>
        <p:spPr bwMode="auto">
          <a:xfrm>
            <a:off x="4509815" y="565198"/>
            <a:ext cx="7414642"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4488" indent="-344488">
              <a:lnSpc>
                <a:spcPct val="150000"/>
              </a:lnSpc>
              <a:buClr>
                <a:srgbClr val="1776B2"/>
              </a:buClr>
              <a:tabLst>
                <a:tab pos="344488" algn="l"/>
              </a:tabLst>
              <a:defRPr/>
            </a:pPr>
            <a:endParaRPr lang="en-US" altLang="zh-CN" sz="1600" dirty="0">
              <a:solidFill>
                <a:srgbClr val="990000"/>
              </a:solidFill>
              <a:latin typeface="华文细黑" pitchFamily="2" charset="-122"/>
              <a:ea typeface="华文细黑" pitchFamily="2" charset="-122"/>
            </a:endParaRPr>
          </a:p>
          <a:p>
            <a:pPr marL="344488" indent="-344488">
              <a:lnSpc>
                <a:spcPct val="150000"/>
              </a:lnSpc>
              <a:buClr>
                <a:srgbClr val="1776B2"/>
              </a:buClr>
              <a:tabLst>
                <a:tab pos="344488" algn="l"/>
              </a:tabLst>
              <a:defRPr/>
            </a:pPr>
            <a:r>
              <a:rPr lang="zh-CN" altLang="en-US" dirty="0">
                <a:solidFill>
                  <a:srgbClr val="990000"/>
                </a:solidFill>
                <a:latin typeface="华文细黑" pitchFamily="2" charset="-122"/>
                <a:ea typeface="华文细黑" pitchFamily="2" charset="-122"/>
              </a:rPr>
              <a:t>什么是</a:t>
            </a:r>
            <a:r>
              <a:rPr lang="en-US" altLang="zh-CN" dirty="0">
                <a:solidFill>
                  <a:srgbClr val="990000"/>
                </a:solidFill>
                <a:latin typeface="华文细黑" pitchFamily="2" charset="-122"/>
                <a:ea typeface="华文细黑" pitchFamily="2" charset="-122"/>
              </a:rPr>
              <a:t>Story</a:t>
            </a:r>
            <a:r>
              <a:rPr lang="zh-CN" altLang="en-US" dirty="0">
                <a:solidFill>
                  <a:srgbClr val="990000"/>
                </a:solidFill>
                <a:latin typeface="华文细黑" pitchFamily="2" charset="-122"/>
                <a:ea typeface="华文细黑" pitchFamily="2" charset="-122"/>
              </a:rPr>
              <a:t>签收？</a:t>
            </a:r>
          </a:p>
          <a:p>
            <a:pPr marL="801688" lvl="1" indent="-344488">
              <a:lnSpc>
                <a:spcPct val="150000"/>
              </a:lnSpc>
              <a:spcBef>
                <a:spcPct val="60000"/>
              </a:spcBef>
              <a:buClr>
                <a:schemeClr val="accent1">
                  <a:lumMod val="75000"/>
                </a:schemeClr>
              </a:buClr>
              <a:buSzPct val="60000"/>
              <a:buFont typeface="Wingdings" pitchFamily="2" charset="2"/>
              <a:buChar char="l"/>
              <a:tabLst>
                <a:tab pos="344488" algn="l"/>
              </a:tabLst>
              <a:defRPr/>
            </a:pPr>
            <a:r>
              <a:rPr lang="en-US" altLang="zh-CN" sz="1600" dirty="0">
                <a:latin typeface="微软雅黑"/>
                <a:ea typeface="微软雅黑"/>
              </a:rPr>
              <a:t>Story</a:t>
            </a:r>
            <a:r>
              <a:rPr lang="zh-CN" altLang="en-US" sz="1600" dirty="0">
                <a:latin typeface="微软雅黑"/>
                <a:ea typeface="微软雅黑"/>
              </a:rPr>
              <a:t>签收是转</a:t>
            </a:r>
            <a:r>
              <a:rPr lang="en-US" altLang="zh-CN" sz="1600" dirty="0">
                <a:latin typeface="微软雅黑"/>
                <a:ea typeface="微软雅黑"/>
              </a:rPr>
              <a:t>ST</a:t>
            </a:r>
            <a:r>
              <a:rPr lang="zh-CN" altLang="en-US" sz="1600" dirty="0">
                <a:latin typeface="微软雅黑"/>
                <a:ea typeface="微软雅黑"/>
              </a:rPr>
              <a:t>的入口，用于检验开发者与客户在功能理解上的一致性，签收责任人 </a:t>
            </a:r>
            <a:r>
              <a:rPr lang="en-US" altLang="zh-CN" sz="1600" dirty="0">
                <a:latin typeface="微软雅黑"/>
                <a:ea typeface="微软雅黑"/>
              </a:rPr>
              <a:t>-- </a:t>
            </a:r>
            <a:r>
              <a:rPr lang="zh-CN" altLang="en-US" sz="1600" dirty="0">
                <a:latin typeface="微软雅黑"/>
                <a:ea typeface="微软雅黑"/>
              </a:rPr>
              <a:t>开发人员（</a:t>
            </a:r>
            <a:r>
              <a:rPr lang="en-US" altLang="zh-CN" sz="1600" dirty="0">
                <a:latin typeface="微软雅黑"/>
                <a:ea typeface="微软雅黑"/>
              </a:rPr>
              <a:t>Pair</a:t>
            </a:r>
            <a:r>
              <a:rPr lang="zh-CN" altLang="en-US" sz="1600" dirty="0">
                <a:latin typeface="微软雅黑"/>
                <a:ea typeface="微软雅黑"/>
              </a:rPr>
              <a:t>）、故事测试人员、资料人员、</a:t>
            </a:r>
            <a:r>
              <a:rPr lang="en-US" altLang="zh-CN" sz="1600" dirty="0">
                <a:latin typeface="微软雅黑"/>
                <a:ea typeface="微软雅黑"/>
              </a:rPr>
              <a:t>PO</a:t>
            </a:r>
            <a:br>
              <a:rPr lang="zh-CN" altLang="en-US" sz="1600" dirty="0">
                <a:latin typeface="微软雅黑"/>
                <a:ea typeface="微软雅黑"/>
              </a:rPr>
            </a:br>
            <a:endParaRPr lang="zh-CN" altLang="en-US" sz="1600" dirty="0">
              <a:latin typeface="微软雅黑"/>
              <a:ea typeface="微软雅黑"/>
            </a:endParaRPr>
          </a:p>
        </p:txBody>
      </p:sp>
      <p:sp>
        <p:nvSpPr>
          <p:cNvPr id="4" name="Text Box 30">
            <a:extLst>
              <a:ext uri="{FF2B5EF4-FFF2-40B4-BE49-F238E27FC236}">
                <a16:creationId xmlns:a16="http://schemas.microsoft.com/office/drawing/2014/main" id="{4F4BDB7C-8B93-490C-94A3-7232502D2AED}"/>
              </a:ext>
            </a:extLst>
          </p:cNvPr>
          <p:cNvSpPr txBox="1">
            <a:spLocks noChangeArrowheads="1"/>
          </p:cNvSpPr>
          <p:nvPr/>
        </p:nvSpPr>
        <p:spPr bwMode="auto">
          <a:xfrm>
            <a:off x="4583919" y="2852936"/>
            <a:ext cx="7414642" cy="3003508"/>
          </a:xfrm>
          <a:prstGeom prst="rect">
            <a:avLst/>
          </a:prstGeom>
          <a:noFill/>
          <a:ln w="9525" algn="ctr">
            <a:solidFill>
              <a:schemeClr val="bg1"/>
            </a:solidFill>
            <a:miter lim="800000"/>
            <a:headEnd/>
            <a:tailEnd/>
          </a:ln>
        </p:spPr>
        <p:txBody>
          <a:bodyPr wrap="square" lIns="91434" tIns="45717" rIns="91434" bIns="45717">
            <a:spAutoFit/>
          </a:bodyPr>
          <a:lstStyle/>
          <a:p>
            <a:pPr lvl="1">
              <a:lnSpc>
                <a:spcPct val="150000"/>
              </a:lnSpc>
              <a:buClr>
                <a:schemeClr val="accent1">
                  <a:lumMod val="75000"/>
                </a:schemeClr>
              </a:buClr>
              <a:buSzPct val="60000"/>
              <a:buFont typeface="Wingdings" pitchFamily="2" charset="2"/>
              <a:buChar char="l"/>
            </a:pPr>
            <a:r>
              <a:rPr lang="zh-CN" altLang="en-US" sz="1400" dirty="0">
                <a:latin typeface="华文细黑" pitchFamily="2" charset="-122"/>
                <a:ea typeface="华文细黑" pitchFamily="2" charset="-122"/>
              </a:rPr>
              <a:t>     </a:t>
            </a:r>
            <a:r>
              <a:rPr lang="en-US" altLang="zh-CN" sz="1600" dirty="0">
                <a:latin typeface="微软雅黑"/>
                <a:ea typeface="微软雅黑"/>
              </a:rPr>
              <a:t>Story</a:t>
            </a:r>
            <a:r>
              <a:rPr lang="zh-CN" altLang="en-US" sz="1600" dirty="0">
                <a:latin typeface="微软雅黑"/>
                <a:ea typeface="微软雅黑"/>
              </a:rPr>
              <a:t>签收必须在持续构建版本上进行，不能在程序员本机环境操作。</a:t>
            </a:r>
            <a:endParaRPr lang="en-US" altLang="zh-CN" sz="1600" dirty="0">
              <a:latin typeface="微软雅黑"/>
              <a:ea typeface="微软雅黑"/>
            </a:endParaRPr>
          </a:p>
          <a:p>
            <a:pPr lvl="1">
              <a:lnSpc>
                <a:spcPct val="150000"/>
              </a:lnSpc>
              <a:buClr>
                <a:schemeClr val="accent1">
                  <a:lumMod val="75000"/>
                </a:schemeClr>
              </a:buClr>
              <a:buSzPct val="60000"/>
              <a:buFont typeface="Wingdings" pitchFamily="2" charset="2"/>
              <a:buChar char="l"/>
            </a:pPr>
            <a:r>
              <a:rPr lang="zh-CN" altLang="en-US" sz="1600" dirty="0">
                <a:latin typeface="微软雅黑"/>
                <a:ea typeface="微软雅黑"/>
              </a:rPr>
              <a:t>      用于签收的</a:t>
            </a:r>
            <a:r>
              <a:rPr lang="en-US" altLang="zh-CN" sz="1600" dirty="0">
                <a:latin typeface="微软雅黑"/>
                <a:ea typeface="微软雅黑"/>
              </a:rPr>
              <a:t>AT</a:t>
            </a:r>
            <a:r>
              <a:rPr lang="zh-CN" altLang="en-US" sz="1600" dirty="0">
                <a:latin typeface="微软雅黑"/>
                <a:ea typeface="微软雅黑"/>
              </a:rPr>
              <a:t>（可接受性测试用例），必须是已经过团队的评审并</a:t>
            </a:r>
            <a:endParaRPr lang="en-US" altLang="zh-CN" sz="1600" dirty="0">
              <a:latin typeface="微软雅黑"/>
              <a:ea typeface="微软雅黑"/>
            </a:endParaRPr>
          </a:p>
          <a:p>
            <a:pPr lvl="1">
              <a:lnSpc>
                <a:spcPct val="150000"/>
              </a:lnSpc>
              <a:buClr>
                <a:schemeClr val="accent1">
                  <a:lumMod val="75000"/>
                </a:schemeClr>
              </a:buClr>
              <a:buSzPct val="60000"/>
            </a:pPr>
            <a:r>
              <a:rPr lang="zh-CN" altLang="en-US" sz="1600" dirty="0">
                <a:latin typeface="微软雅黑"/>
                <a:ea typeface="微软雅黑"/>
              </a:rPr>
              <a:t>达成一致理解的，签收通过的基本条件是</a:t>
            </a:r>
            <a:r>
              <a:rPr lang="en-US" altLang="zh-CN" sz="1600" dirty="0">
                <a:latin typeface="微软雅黑"/>
                <a:ea typeface="微软雅黑"/>
              </a:rPr>
              <a:t>AT</a:t>
            </a:r>
            <a:r>
              <a:rPr lang="zh-CN" altLang="en-US" sz="1600" dirty="0">
                <a:latin typeface="微软雅黑"/>
                <a:ea typeface="微软雅黑"/>
              </a:rPr>
              <a:t>必须通过。</a:t>
            </a:r>
            <a:endParaRPr lang="en-US" altLang="zh-CN" sz="1600" dirty="0">
              <a:latin typeface="微软雅黑"/>
              <a:ea typeface="微软雅黑"/>
            </a:endParaRPr>
          </a:p>
          <a:p>
            <a:pPr lvl="1">
              <a:lnSpc>
                <a:spcPct val="150000"/>
              </a:lnSpc>
              <a:buClr>
                <a:schemeClr val="accent1">
                  <a:lumMod val="75000"/>
                </a:schemeClr>
              </a:buClr>
              <a:buSzPct val="60000"/>
              <a:buFont typeface="Wingdings" pitchFamily="2" charset="2"/>
              <a:buChar char="l"/>
            </a:pPr>
            <a:r>
              <a:rPr lang="zh-CN" altLang="en-US" sz="1600" dirty="0">
                <a:latin typeface="微软雅黑"/>
                <a:ea typeface="微软雅黑"/>
              </a:rPr>
              <a:t>      签收过程中提出的新需求，尽量启动新的</a:t>
            </a:r>
            <a:r>
              <a:rPr lang="en-US" altLang="zh-CN" sz="1600" dirty="0">
                <a:latin typeface="微软雅黑"/>
                <a:ea typeface="微软雅黑"/>
              </a:rPr>
              <a:t>Story</a:t>
            </a:r>
            <a:r>
              <a:rPr lang="zh-CN" altLang="en-US" sz="1600" dirty="0">
                <a:latin typeface="微软雅黑"/>
                <a:ea typeface="微软雅黑"/>
              </a:rPr>
              <a:t>跟踪。</a:t>
            </a:r>
            <a:endParaRPr lang="en-US" altLang="zh-CN" sz="1600" dirty="0">
              <a:latin typeface="微软雅黑"/>
              <a:ea typeface="微软雅黑"/>
            </a:endParaRPr>
          </a:p>
          <a:p>
            <a:pPr lvl="1">
              <a:lnSpc>
                <a:spcPct val="150000"/>
              </a:lnSpc>
              <a:buClr>
                <a:schemeClr val="accent1">
                  <a:lumMod val="75000"/>
                </a:schemeClr>
              </a:buClr>
              <a:buSzPct val="60000"/>
              <a:buFont typeface="Wingdings" pitchFamily="2" charset="2"/>
              <a:buChar char="l"/>
            </a:pPr>
            <a:r>
              <a:rPr lang="en-US" altLang="zh-CN" sz="1600" dirty="0">
                <a:latin typeface="微软雅黑"/>
                <a:ea typeface="微软雅黑"/>
              </a:rPr>
              <a:t>      </a:t>
            </a:r>
            <a:r>
              <a:rPr lang="zh-CN" altLang="en-US" sz="1600" dirty="0">
                <a:latin typeface="微软雅黑"/>
                <a:ea typeface="微软雅黑"/>
              </a:rPr>
              <a:t>签收的形式可以多样化，可以是签收者直接体验，也可以是开发者演示。</a:t>
            </a:r>
            <a:endParaRPr lang="en-US" altLang="zh-CN" sz="1600" dirty="0">
              <a:latin typeface="微软雅黑"/>
              <a:ea typeface="微软雅黑"/>
            </a:endParaRPr>
          </a:p>
          <a:p>
            <a:pPr lvl="1">
              <a:lnSpc>
                <a:spcPct val="150000"/>
              </a:lnSpc>
              <a:buClr>
                <a:schemeClr val="accent1">
                  <a:lumMod val="75000"/>
                </a:schemeClr>
              </a:buClr>
              <a:buSzPct val="60000"/>
              <a:buFont typeface="Wingdings" pitchFamily="2" charset="2"/>
              <a:buChar char="l"/>
            </a:pPr>
            <a:r>
              <a:rPr lang="en-US" altLang="zh-CN" sz="1600" dirty="0">
                <a:latin typeface="微软雅黑"/>
                <a:ea typeface="微软雅黑"/>
              </a:rPr>
              <a:t>     Story</a:t>
            </a:r>
            <a:r>
              <a:rPr lang="zh-CN" altLang="en-US" sz="1600" dirty="0">
                <a:latin typeface="微软雅黑"/>
                <a:ea typeface="微软雅黑"/>
              </a:rPr>
              <a:t>必须经过开发人员的自测试，才能进入签收，正常情况下单个</a:t>
            </a:r>
            <a:r>
              <a:rPr lang="en-US" altLang="zh-CN" sz="1600" dirty="0">
                <a:latin typeface="微软雅黑"/>
                <a:ea typeface="微软雅黑"/>
              </a:rPr>
              <a:t>Story</a:t>
            </a:r>
            <a:r>
              <a:rPr lang="zh-CN" altLang="en-US" sz="1600" dirty="0">
                <a:latin typeface="微软雅黑"/>
                <a:ea typeface="微软雅黑"/>
              </a:rPr>
              <a:t>的签收时间是非常短暂的，大概是几分钟到十几分钟的样子。</a:t>
            </a:r>
            <a:endParaRPr lang="en-US" altLang="zh-CN" sz="1600" dirty="0">
              <a:latin typeface="微软雅黑"/>
              <a:ea typeface="微软雅黑"/>
            </a:endParaRPr>
          </a:p>
        </p:txBody>
      </p:sp>
      <p:pic>
        <p:nvPicPr>
          <p:cNvPr id="5" name="Picture 5" descr="Pre-signoff procedure">
            <a:extLst>
              <a:ext uri="{FF2B5EF4-FFF2-40B4-BE49-F238E27FC236}">
                <a16:creationId xmlns:a16="http://schemas.microsoft.com/office/drawing/2014/main" id="{ADA75D51-420E-4020-9C5A-66344D1FF544}"/>
              </a:ext>
            </a:extLst>
          </p:cNvPr>
          <p:cNvPicPr>
            <a:picLocks noChangeAspect="1" noChangeArrowheads="1"/>
          </p:cNvPicPr>
          <p:nvPr/>
        </p:nvPicPr>
        <p:blipFill>
          <a:blip r:embed="rId2" cstate="print"/>
          <a:srcRect/>
          <a:stretch>
            <a:fillRect/>
          </a:stretch>
        </p:blipFill>
        <p:spPr bwMode="auto">
          <a:xfrm>
            <a:off x="695400" y="1141512"/>
            <a:ext cx="1765300" cy="1828800"/>
          </a:xfrm>
          <a:prstGeom prst="rect">
            <a:avLst/>
          </a:prstGeom>
          <a:ln>
            <a:noFill/>
          </a:ln>
          <a:effectLst>
            <a:outerShdw blurRad="190500" algn="tl" rotWithShape="0">
              <a:srgbClr val="000000">
                <a:alpha val="70000"/>
              </a:srgbClr>
            </a:outerShdw>
          </a:effectLst>
        </p:spPr>
      </p:pic>
      <p:sp>
        <p:nvSpPr>
          <p:cNvPr id="6" name="矩形 5">
            <a:extLst>
              <a:ext uri="{FF2B5EF4-FFF2-40B4-BE49-F238E27FC236}">
                <a16:creationId xmlns:a16="http://schemas.microsoft.com/office/drawing/2014/main" id="{508F9286-2467-430B-B358-0C9AB5ADA827}"/>
              </a:ext>
            </a:extLst>
          </p:cNvPr>
          <p:cNvSpPr/>
          <p:nvPr/>
        </p:nvSpPr>
        <p:spPr>
          <a:xfrm>
            <a:off x="4588571" y="2492896"/>
            <a:ext cx="2590105" cy="290016"/>
          </a:xfrm>
          <a:prstGeom prst="rect">
            <a:avLst/>
          </a:prstGeom>
        </p:spPr>
        <p:txBody>
          <a:bodyPr wrap="square">
            <a:spAutoFit/>
          </a:bodyPr>
          <a:lstStyle/>
          <a:p>
            <a:pPr>
              <a:lnSpc>
                <a:spcPts val="1500"/>
              </a:lnSpc>
            </a:pPr>
            <a:r>
              <a:rPr lang="en-US" altLang="zh-CN" b="0" i="0" dirty="0">
                <a:solidFill>
                  <a:srgbClr val="990000"/>
                </a:solidFill>
                <a:latin typeface="华文细黑" pitchFamily="2" charset="-122"/>
                <a:ea typeface="华文细黑" pitchFamily="2" charset="-122"/>
              </a:rPr>
              <a:t>Story</a:t>
            </a:r>
            <a:r>
              <a:rPr lang="zh-CN" altLang="en-US" b="0" i="0" dirty="0">
                <a:solidFill>
                  <a:srgbClr val="990000"/>
                </a:solidFill>
                <a:latin typeface="华文细黑" pitchFamily="2" charset="-122"/>
                <a:ea typeface="华文细黑" pitchFamily="2" charset="-122"/>
              </a:rPr>
              <a:t>签收注意事项：</a:t>
            </a:r>
            <a:endParaRPr lang="en-US" altLang="zh-CN" b="0" i="0" dirty="0">
              <a:solidFill>
                <a:srgbClr val="990000"/>
              </a:solidFill>
              <a:latin typeface="华文细黑" pitchFamily="2" charset="-122"/>
              <a:ea typeface="华文细黑" pitchFamily="2" charset="-122"/>
            </a:endParaRPr>
          </a:p>
        </p:txBody>
      </p:sp>
      <p:pic>
        <p:nvPicPr>
          <p:cNvPr id="8" name="图片 18">
            <a:extLst>
              <a:ext uri="{FF2B5EF4-FFF2-40B4-BE49-F238E27FC236}">
                <a16:creationId xmlns:a16="http://schemas.microsoft.com/office/drawing/2014/main" id="{0B1E4512-55D9-4749-96DE-C3E7A55AC0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672" y="3142820"/>
            <a:ext cx="4388143" cy="2904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385515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up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fltVal val="0"/>
                                          </p:val>
                                        </p:tav>
                                        <p:tav tm="100000">
                                          <p:val>
                                            <p:strVal val="#ppt_w"/>
                                          </p:val>
                                        </p:tav>
                                      </p:tavLst>
                                    </p:anim>
                                    <p:anim calcmode="lin" valueType="num">
                                      <p:cBhvr>
                                        <p:cTn id="18" dur="1000" fill="hold"/>
                                        <p:tgtEl>
                                          <p:spTgt spid="8"/>
                                        </p:tgtEl>
                                        <p:attrNameLst>
                                          <p:attrName>ppt_h</p:attrName>
                                        </p:attrNameLst>
                                      </p:cBhvr>
                                      <p:tavLst>
                                        <p:tav tm="0">
                                          <p:val>
                                            <p:fltVal val="0"/>
                                          </p:val>
                                        </p:tav>
                                        <p:tav tm="100000">
                                          <p:val>
                                            <p:strVal val="#ppt_h"/>
                                          </p:val>
                                        </p:tav>
                                      </p:tavLst>
                                    </p:anim>
                                    <p:anim calcmode="lin" valueType="num">
                                      <p:cBhvr>
                                        <p:cTn id="19" dur="1000" fill="hold"/>
                                        <p:tgtEl>
                                          <p:spTgt spid="8"/>
                                        </p:tgtEl>
                                        <p:attrNameLst>
                                          <p:attrName>style.rotation</p:attrName>
                                        </p:attrNameLst>
                                      </p:cBhvr>
                                      <p:tavLst>
                                        <p:tav tm="0">
                                          <p:val>
                                            <p:fltVal val="90"/>
                                          </p:val>
                                        </p:tav>
                                        <p:tav tm="100000">
                                          <p:val>
                                            <p:fltVal val="0"/>
                                          </p:val>
                                        </p:tav>
                                      </p:tavLst>
                                    </p:anim>
                                    <p:animEffect transition="in" filter="fade">
                                      <p:cBhvr>
                                        <p:cTn id="2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34EA3-650F-48E5-9D8F-3E8B4F34CCE5}"/>
              </a:ext>
            </a:extLst>
          </p:cNvPr>
          <p:cNvSpPr>
            <a:spLocks noGrp="1"/>
          </p:cNvSpPr>
          <p:nvPr>
            <p:ph type="title"/>
          </p:nvPr>
        </p:nvSpPr>
        <p:spPr>
          <a:xfrm>
            <a:off x="304512" y="29059"/>
            <a:ext cx="10515224" cy="536139"/>
          </a:xfrm>
        </p:spPr>
        <p:txBody>
          <a:bodyPr>
            <a:normAutofit/>
          </a:bodyPr>
          <a:lstStyle/>
          <a:p>
            <a:r>
              <a:rPr lang="zh-CN" altLang="en-US" dirty="0"/>
              <a:t>敏捷开发流程</a:t>
            </a:r>
            <a:r>
              <a:rPr lang="en-US" altLang="zh-CN" dirty="0"/>
              <a:t>-Story</a:t>
            </a:r>
            <a:r>
              <a:rPr lang="zh-CN" altLang="en-US" dirty="0"/>
              <a:t>测试</a:t>
            </a:r>
          </a:p>
        </p:txBody>
      </p:sp>
      <p:sp>
        <p:nvSpPr>
          <p:cNvPr id="3" name="Rectangle 3">
            <a:extLst>
              <a:ext uri="{FF2B5EF4-FFF2-40B4-BE49-F238E27FC236}">
                <a16:creationId xmlns:a16="http://schemas.microsoft.com/office/drawing/2014/main" id="{ADD95BFD-3A38-42B1-A3DE-D63F6B04DA3C}"/>
              </a:ext>
            </a:extLst>
          </p:cNvPr>
          <p:cNvSpPr txBox="1">
            <a:spLocks noChangeArrowheads="1"/>
          </p:cNvSpPr>
          <p:nvPr/>
        </p:nvSpPr>
        <p:spPr bwMode="auto">
          <a:xfrm>
            <a:off x="208462" y="1323341"/>
            <a:ext cx="7315200" cy="13731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4488" indent="-344488">
              <a:lnSpc>
                <a:spcPct val="90000"/>
              </a:lnSpc>
              <a:buClr>
                <a:srgbClr val="1776B2"/>
              </a:buClr>
              <a:tabLst>
                <a:tab pos="344488" algn="l"/>
                <a:tab pos="741363" algn="l"/>
              </a:tabLst>
              <a:defRPr/>
            </a:pPr>
            <a:r>
              <a:rPr lang="en-US" altLang="zh-CN" sz="1600" b="1" dirty="0">
                <a:solidFill>
                  <a:srgbClr val="990000"/>
                </a:solidFill>
                <a:latin typeface="Century Gothic" pitchFamily="34" charset="0"/>
                <a:ea typeface="华文细黑" pitchFamily="2" charset="-122"/>
              </a:rPr>
              <a:t>Story </a:t>
            </a:r>
            <a:r>
              <a:rPr lang="zh-CN" altLang="en-US" sz="1600" b="1" dirty="0">
                <a:solidFill>
                  <a:srgbClr val="990000"/>
                </a:solidFill>
                <a:latin typeface="Century Gothic" pitchFamily="34" charset="0"/>
                <a:ea typeface="华文细黑" pitchFamily="2" charset="-122"/>
              </a:rPr>
              <a:t>测试</a:t>
            </a:r>
            <a:endParaRPr lang="zh-CN" altLang="en-US" sz="1600" b="1" dirty="0">
              <a:solidFill>
                <a:srgbClr val="2D2015"/>
              </a:solidFill>
              <a:latin typeface="Century Gothic" pitchFamily="34" charset="0"/>
              <a:ea typeface="华文细黑" pitchFamily="2" charset="-122"/>
            </a:endParaRPr>
          </a:p>
          <a:p>
            <a:pPr marL="801688" lvl="1" indent="-344488">
              <a:lnSpc>
                <a:spcPct val="90000"/>
              </a:lnSpc>
              <a:spcBef>
                <a:spcPct val="60000"/>
              </a:spcBef>
              <a:buClr>
                <a:schemeClr val="accent1">
                  <a:lumMod val="75000"/>
                </a:schemeClr>
              </a:buClr>
              <a:buSzPct val="60000"/>
              <a:buFont typeface="Wingdings" pitchFamily="2" charset="2"/>
              <a:buChar char="l"/>
              <a:tabLst>
                <a:tab pos="344488" algn="l"/>
                <a:tab pos="741363" algn="l"/>
              </a:tabLst>
              <a:defRPr/>
            </a:pPr>
            <a:r>
              <a:rPr lang="en-US" altLang="zh-CN" sz="1600" dirty="0">
                <a:solidFill>
                  <a:schemeClr val="tx2"/>
                </a:solidFill>
                <a:latin typeface="微软雅黑"/>
                <a:ea typeface="微软雅黑"/>
              </a:rPr>
              <a:t>Story</a:t>
            </a:r>
            <a:r>
              <a:rPr lang="zh-CN" altLang="en-US" sz="1600" dirty="0">
                <a:solidFill>
                  <a:schemeClr val="tx2"/>
                </a:solidFill>
                <a:latin typeface="微软雅黑"/>
                <a:ea typeface="微软雅黑"/>
              </a:rPr>
              <a:t>测试是针对单个</a:t>
            </a:r>
            <a:r>
              <a:rPr lang="en-US" altLang="zh-CN" sz="1600" dirty="0">
                <a:solidFill>
                  <a:schemeClr val="tx2"/>
                </a:solidFill>
                <a:latin typeface="微软雅黑"/>
                <a:ea typeface="微软雅黑"/>
              </a:rPr>
              <a:t>Story</a:t>
            </a:r>
            <a:r>
              <a:rPr lang="zh-CN" altLang="en-US" sz="1600" dirty="0">
                <a:solidFill>
                  <a:schemeClr val="tx2"/>
                </a:solidFill>
                <a:latin typeface="微软雅黑"/>
                <a:ea typeface="微软雅黑"/>
              </a:rPr>
              <a:t>的功能和非功能测试</a:t>
            </a:r>
            <a:r>
              <a:rPr lang="zh-CN" altLang="en-US" sz="1600" dirty="0">
                <a:latin typeface="微软雅黑"/>
                <a:ea typeface="微软雅黑"/>
              </a:rPr>
              <a:t>，并分析其对整个系统的影响。</a:t>
            </a:r>
            <a:endParaRPr lang="en-US" altLang="zh-CN" sz="1600" dirty="0">
              <a:latin typeface="微软雅黑"/>
              <a:ea typeface="微软雅黑"/>
            </a:endParaRPr>
          </a:p>
          <a:p>
            <a:pPr marL="801688" lvl="1" indent="-344488">
              <a:lnSpc>
                <a:spcPct val="90000"/>
              </a:lnSpc>
              <a:spcBef>
                <a:spcPct val="60000"/>
              </a:spcBef>
              <a:buClr>
                <a:schemeClr val="accent1">
                  <a:lumMod val="75000"/>
                </a:schemeClr>
              </a:buClr>
              <a:buSzPct val="60000"/>
              <a:buFont typeface="Wingdings" pitchFamily="2" charset="2"/>
              <a:buChar char="l"/>
              <a:tabLst>
                <a:tab pos="344488" algn="l"/>
                <a:tab pos="741363" algn="l"/>
              </a:tabLst>
              <a:defRPr/>
            </a:pPr>
            <a:r>
              <a:rPr lang="en-US" altLang="zh-CN" sz="1600" dirty="0">
                <a:latin typeface="微软雅黑"/>
                <a:ea typeface="微软雅黑"/>
              </a:rPr>
              <a:t>Story</a:t>
            </a:r>
            <a:r>
              <a:rPr lang="zh-CN" altLang="en-US" sz="1600" dirty="0">
                <a:latin typeface="微软雅黑"/>
                <a:ea typeface="微软雅黑"/>
              </a:rPr>
              <a:t>测试的主体是测试人员。</a:t>
            </a:r>
            <a:endParaRPr lang="en-US" altLang="zh-CN" sz="1600" dirty="0">
              <a:latin typeface="微软雅黑"/>
              <a:ea typeface="微软雅黑"/>
            </a:endParaRPr>
          </a:p>
        </p:txBody>
      </p:sp>
      <p:pic>
        <p:nvPicPr>
          <p:cNvPr id="4" name="Picture 3">
            <a:extLst>
              <a:ext uri="{FF2B5EF4-FFF2-40B4-BE49-F238E27FC236}">
                <a16:creationId xmlns:a16="http://schemas.microsoft.com/office/drawing/2014/main" id="{12579EDA-269F-4F1A-A5BC-46461DEB9017}"/>
              </a:ext>
            </a:extLst>
          </p:cNvPr>
          <p:cNvPicPr>
            <a:picLocks noChangeAspect="1" noChangeArrowheads="1"/>
          </p:cNvPicPr>
          <p:nvPr/>
        </p:nvPicPr>
        <p:blipFill>
          <a:blip r:embed="rId2" cstate="print"/>
          <a:srcRect/>
          <a:stretch>
            <a:fillRect/>
          </a:stretch>
        </p:blipFill>
        <p:spPr bwMode="auto">
          <a:xfrm>
            <a:off x="5373627" y="2365654"/>
            <a:ext cx="2133600" cy="1295400"/>
          </a:xfrm>
          <a:prstGeom prst="rect">
            <a:avLst/>
          </a:prstGeom>
          <a:noFill/>
          <a:ln w="9525">
            <a:noFill/>
            <a:miter lim="800000"/>
            <a:headEnd/>
            <a:tailEnd/>
          </a:ln>
          <a:effectLst/>
        </p:spPr>
      </p:pic>
      <p:sp>
        <p:nvSpPr>
          <p:cNvPr id="5" name="Text Box 30">
            <a:extLst>
              <a:ext uri="{FF2B5EF4-FFF2-40B4-BE49-F238E27FC236}">
                <a16:creationId xmlns:a16="http://schemas.microsoft.com/office/drawing/2014/main" id="{D9E8109B-4F95-44B0-9B3C-3C12D85BCED4}"/>
              </a:ext>
            </a:extLst>
          </p:cNvPr>
          <p:cNvSpPr txBox="1">
            <a:spLocks noChangeArrowheads="1"/>
          </p:cNvSpPr>
          <p:nvPr/>
        </p:nvSpPr>
        <p:spPr bwMode="auto">
          <a:xfrm>
            <a:off x="205632" y="4252344"/>
            <a:ext cx="11780736" cy="1526181"/>
          </a:xfrm>
          <a:prstGeom prst="rect">
            <a:avLst/>
          </a:prstGeom>
          <a:noFill/>
          <a:ln w="9525" algn="ctr">
            <a:noFill/>
            <a:miter lim="800000"/>
            <a:headEnd/>
            <a:tailEnd/>
          </a:ln>
        </p:spPr>
        <p:txBody>
          <a:bodyPr wrap="square" lIns="91434" tIns="45717" rIns="91434" bIns="45717">
            <a:spAutoFit/>
          </a:bodyPr>
          <a:lstStyle/>
          <a:p>
            <a:pPr lvl="1">
              <a:lnSpc>
                <a:spcPct val="150000"/>
              </a:lnSpc>
              <a:buClr>
                <a:schemeClr val="accent1">
                  <a:lumMod val="75000"/>
                </a:schemeClr>
              </a:buClr>
              <a:buSzPct val="60000"/>
              <a:buFont typeface="Wingdings" pitchFamily="2" charset="2"/>
              <a:buChar char="l"/>
            </a:pPr>
            <a:r>
              <a:rPr lang="en-US" altLang="zh-CN" sz="1600" dirty="0">
                <a:solidFill>
                  <a:srgbClr val="2D2015"/>
                </a:solidFill>
                <a:latin typeface="华文细黑" pitchFamily="2" charset="-122"/>
                <a:ea typeface="华文细黑" pitchFamily="2" charset="-122"/>
              </a:rPr>
              <a:t>    </a:t>
            </a:r>
            <a:r>
              <a:rPr lang="en-US" altLang="zh-CN" sz="1600" dirty="0">
                <a:latin typeface="微软雅黑"/>
                <a:ea typeface="微软雅黑"/>
              </a:rPr>
              <a:t>Story</a:t>
            </a:r>
            <a:r>
              <a:rPr lang="zh-CN" altLang="en-US" sz="1600" dirty="0">
                <a:latin typeface="微软雅黑"/>
                <a:ea typeface="微软雅黑"/>
              </a:rPr>
              <a:t>测试及问题回归必须在持续构建版本上进行，不能在程序员本机环境操作</a:t>
            </a:r>
            <a:endParaRPr lang="en-US" altLang="zh-CN" sz="1600" dirty="0">
              <a:latin typeface="微软雅黑"/>
              <a:ea typeface="微软雅黑"/>
            </a:endParaRPr>
          </a:p>
          <a:p>
            <a:pPr lvl="1">
              <a:lnSpc>
                <a:spcPct val="150000"/>
              </a:lnSpc>
              <a:buClr>
                <a:schemeClr val="accent1">
                  <a:lumMod val="75000"/>
                </a:schemeClr>
              </a:buClr>
              <a:buSzPct val="60000"/>
              <a:buFont typeface="Wingdings" pitchFamily="2" charset="2"/>
              <a:buChar char="l"/>
            </a:pPr>
            <a:r>
              <a:rPr lang="en-US" altLang="zh-CN" sz="1600" dirty="0">
                <a:latin typeface="微软雅黑"/>
                <a:ea typeface="微软雅黑"/>
              </a:rPr>
              <a:t>    Story</a:t>
            </a:r>
            <a:r>
              <a:rPr lang="zh-CN" altLang="en-US" sz="1600" dirty="0">
                <a:latin typeface="微软雅黑"/>
                <a:ea typeface="微软雅黑"/>
              </a:rPr>
              <a:t>测试出的问题，开发人员需要停下手头新</a:t>
            </a:r>
            <a:r>
              <a:rPr lang="en-US" altLang="zh-CN" sz="1600" dirty="0">
                <a:latin typeface="微软雅黑"/>
                <a:ea typeface="微软雅黑"/>
              </a:rPr>
              <a:t>Story</a:t>
            </a:r>
            <a:r>
              <a:rPr lang="zh-CN" altLang="en-US" sz="1600" dirty="0">
                <a:latin typeface="微软雅黑"/>
                <a:ea typeface="微软雅黑"/>
              </a:rPr>
              <a:t>的开发工作优先处理问题单，以保证已完成工作的有效性及完整性。</a:t>
            </a:r>
            <a:endParaRPr lang="en-US" altLang="zh-CN" sz="1600" dirty="0">
              <a:latin typeface="微软雅黑"/>
              <a:ea typeface="微软雅黑"/>
            </a:endParaRPr>
          </a:p>
          <a:p>
            <a:pPr lvl="1">
              <a:lnSpc>
                <a:spcPct val="150000"/>
              </a:lnSpc>
              <a:buClr>
                <a:schemeClr val="accent1">
                  <a:lumMod val="75000"/>
                </a:schemeClr>
              </a:buClr>
              <a:buSzPct val="60000"/>
              <a:buFont typeface="Wingdings" pitchFamily="2" charset="2"/>
              <a:buChar char="l"/>
            </a:pPr>
            <a:r>
              <a:rPr lang="zh-CN" altLang="en-US" sz="1600" dirty="0">
                <a:latin typeface="微软雅黑"/>
                <a:ea typeface="微软雅黑"/>
              </a:rPr>
              <a:t>    当前的</a:t>
            </a:r>
            <a:r>
              <a:rPr lang="en-US" altLang="zh-CN" sz="1600" dirty="0">
                <a:latin typeface="微软雅黑"/>
                <a:ea typeface="微软雅黑"/>
              </a:rPr>
              <a:t>Story </a:t>
            </a:r>
            <a:r>
              <a:rPr lang="zh-CN" altLang="en-US" sz="1600" dirty="0">
                <a:latin typeface="微软雅黑"/>
                <a:ea typeface="微软雅黑"/>
              </a:rPr>
              <a:t>测试需要考虑与已完成</a:t>
            </a:r>
            <a:r>
              <a:rPr lang="en-US" altLang="zh-CN" sz="1600" dirty="0">
                <a:latin typeface="微软雅黑"/>
                <a:ea typeface="微软雅黑"/>
              </a:rPr>
              <a:t>Story</a:t>
            </a:r>
            <a:r>
              <a:rPr lang="zh-CN" altLang="en-US" sz="1600" dirty="0">
                <a:latin typeface="微软雅黑"/>
                <a:ea typeface="微软雅黑"/>
              </a:rPr>
              <a:t>的依赖关系。</a:t>
            </a:r>
            <a:endParaRPr lang="en-US" altLang="zh-CN" sz="1600" dirty="0">
              <a:latin typeface="微软雅黑"/>
              <a:ea typeface="微软雅黑"/>
            </a:endParaRPr>
          </a:p>
          <a:p>
            <a:pPr lvl="1">
              <a:lnSpc>
                <a:spcPct val="150000"/>
              </a:lnSpc>
              <a:buClr>
                <a:schemeClr val="accent1">
                  <a:lumMod val="75000"/>
                </a:schemeClr>
              </a:buClr>
              <a:buSzPct val="60000"/>
              <a:buFont typeface="Wingdings" pitchFamily="2" charset="2"/>
              <a:buChar char="l"/>
            </a:pPr>
            <a:r>
              <a:rPr lang="zh-CN" altLang="en-US" sz="1600" dirty="0">
                <a:latin typeface="微软雅黑"/>
                <a:ea typeface="微软雅黑"/>
              </a:rPr>
              <a:t>    尽量避免只能到迭代末才能提供版本给测试。</a:t>
            </a:r>
            <a:endParaRPr lang="en-US" altLang="zh-CN" sz="1600" dirty="0">
              <a:latin typeface="微软雅黑"/>
              <a:ea typeface="微软雅黑"/>
            </a:endParaRPr>
          </a:p>
        </p:txBody>
      </p:sp>
      <p:sp>
        <p:nvSpPr>
          <p:cNvPr id="6" name="矩形 5">
            <a:extLst>
              <a:ext uri="{FF2B5EF4-FFF2-40B4-BE49-F238E27FC236}">
                <a16:creationId xmlns:a16="http://schemas.microsoft.com/office/drawing/2014/main" id="{8E040CB1-0746-43BA-90EC-F02CFECB242D}"/>
              </a:ext>
            </a:extLst>
          </p:cNvPr>
          <p:cNvSpPr/>
          <p:nvPr/>
        </p:nvSpPr>
        <p:spPr>
          <a:xfrm>
            <a:off x="205632" y="3933615"/>
            <a:ext cx="2151551" cy="284693"/>
          </a:xfrm>
          <a:prstGeom prst="rect">
            <a:avLst/>
          </a:prstGeom>
        </p:spPr>
        <p:txBody>
          <a:bodyPr wrap="none">
            <a:spAutoFit/>
          </a:bodyPr>
          <a:lstStyle/>
          <a:p>
            <a:pPr>
              <a:lnSpc>
                <a:spcPts val="1500"/>
              </a:lnSpc>
            </a:pPr>
            <a:r>
              <a:rPr lang="en-US" altLang="zh-CN" sz="1600" b="1" dirty="0">
                <a:solidFill>
                  <a:srgbClr val="990000"/>
                </a:solidFill>
                <a:latin typeface="华文细黑" pitchFamily="2" charset="-122"/>
                <a:ea typeface="华文细黑" pitchFamily="2" charset="-122"/>
              </a:rPr>
              <a:t>Story </a:t>
            </a:r>
            <a:r>
              <a:rPr lang="zh-CN" altLang="en-US" sz="1600" b="1" dirty="0">
                <a:solidFill>
                  <a:srgbClr val="990000"/>
                </a:solidFill>
                <a:latin typeface="华文细黑" pitchFamily="2" charset="-122"/>
                <a:ea typeface="华文细黑" pitchFamily="2" charset="-122"/>
              </a:rPr>
              <a:t>测试注意事项：</a:t>
            </a:r>
            <a:endParaRPr lang="en-US" altLang="zh-CN" sz="1600" b="1" dirty="0">
              <a:solidFill>
                <a:srgbClr val="990000"/>
              </a:solidFill>
              <a:latin typeface="华文细黑" pitchFamily="2" charset="-122"/>
              <a:ea typeface="华文细黑" pitchFamily="2" charset="-122"/>
            </a:endParaRPr>
          </a:p>
        </p:txBody>
      </p:sp>
      <p:grpSp>
        <p:nvGrpSpPr>
          <p:cNvPr id="9" name="Group 15">
            <a:extLst>
              <a:ext uri="{FF2B5EF4-FFF2-40B4-BE49-F238E27FC236}">
                <a16:creationId xmlns:a16="http://schemas.microsoft.com/office/drawing/2014/main" id="{B5C70436-0A07-45E3-941F-E11022C2B9FA}"/>
              </a:ext>
            </a:extLst>
          </p:cNvPr>
          <p:cNvGrpSpPr>
            <a:grpSpLocks/>
          </p:cNvGrpSpPr>
          <p:nvPr/>
        </p:nvGrpSpPr>
        <p:grpSpPr bwMode="auto">
          <a:xfrm>
            <a:off x="9408368" y="1134754"/>
            <a:ext cx="1646914" cy="3528391"/>
            <a:chOff x="884" y="1298"/>
            <a:chExt cx="1025" cy="2087"/>
          </a:xfrm>
        </p:grpSpPr>
        <p:sp>
          <p:nvSpPr>
            <p:cNvPr id="10" name="Freeform 16">
              <a:extLst>
                <a:ext uri="{FF2B5EF4-FFF2-40B4-BE49-F238E27FC236}">
                  <a16:creationId xmlns:a16="http://schemas.microsoft.com/office/drawing/2014/main" id="{8F991B7B-69C9-409B-A1E2-792C561DD30C}"/>
                </a:ext>
              </a:extLst>
            </p:cNvPr>
            <p:cNvSpPr>
              <a:spLocks/>
            </p:cNvSpPr>
            <p:nvPr/>
          </p:nvSpPr>
          <p:spPr bwMode="auto">
            <a:xfrm>
              <a:off x="884" y="1402"/>
              <a:ext cx="1004" cy="1983"/>
            </a:xfrm>
            <a:custGeom>
              <a:avLst/>
              <a:gdLst>
                <a:gd name="T0" fmla="*/ 341 w 616"/>
                <a:gd name="T1" fmla="*/ 413 h 1213"/>
                <a:gd name="T2" fmla="*/ 354 w 616"/>
                <a:gd name="T3" fmla="*/ 561 h 1213"/>
                <a:gd name="T4" fmla="*/ 363 w 616"/>
                <a:gd name="T5" fmla="*/ 606 h 1213"/>
                <a:gd name="T6" fmla="*/ 366 w 616"/>
                <a:gd name="T7" fmla="*/ 636 h 1213"/>
                <a:gd name="T8" fmla="*/ 385 w 616"/>
                <a:gd name="T9" fmla="*/ 741 h 1213"/>
                <a:gd name="T10" fmla="*/ 397 w 616"/>
                <a:gd name="T11" fmla="*/ 915 h 1213"/>
                <a:gd name="T12" fmla="*/ 417 w 616"/>
                <a:gd name="T13" fmla="*/ 1031 h 1213"/>
                <a:gd name="T14" fmla="*/ 411 w 616"/>
                <a:gd name="T15" fmla="*/ 1120 h 1213"/>
                <a:gd name="T16" fmla="*/ 460 w 616"/>
                <a:gd name="T17" fmla="*/ 1180 h 1213"/>
                <a:gd name="T18" fmla="*/ 376 w 616"/>
                <a:gd name="T19" fmla="*/ 1177 h 1213"/>
                <a:gd name="T20" fmla="*/ 337 w 616"/>
                <a:gd name="T21" fmla="*/ 1146 h 1213"/>
                <a:gd name="T22" fmla="*/ 328 w 616"/>
                <a:gd name="T23" fmla="*/ 1110 h 1213"/>
                <a:gd name="T24" fmla="*/ 330 w 616"/>
                <a:gd name="T25" fmla="*/ 988 h 1213"/>
                <a:gd name="T26" fmla="*/ 318 w 616"/>
                <a:gd name="T27" fmla="*/ 934 h 1213"/>
                <a:gd name="T28" fmla="*/ 259 w 616"/>
                <a:gd name="T29" fmla="*/ 808 h 1213"/>
                <a:gd name="T30" fmla="*/ 227 w 616"/>
                <a:gd name="T31" fmla="*/ 772 h 1213"/>
                <a:gd name="T32" fmla="*/ 179 w 616"/>
                <a:gd name="T33" fmla="*/ 885 h 1213"/>
                <a:gd name="T34" fmla="*/ 167 w 616"/>
                <a:gd name="T35" fmla="*/ 919 h 1213"/>
                <a:gd name="T36" fmla="*/ 156 w 616"/>
                <a:gd name="T37" fmla="*/ 982 h 1213"/>
                <a:gd name="T38" fmla="*/ 155 w 616"/>
                <a:gd name="T39" fmla="*/ 1082 h 1213"/>
                <a:gd name="T40" fmla="*/ 149 w 616"/>
                <a:gd name="T41" fmla="*/ 1119 h 1213"/>
                <a:gd name="T42" fmla="*/ 128 w 616"/>
                <a:gd name="T43" fmla="*/ 1168 h 1213"/>
                <a:gd name="T44" fmla="*/ 62 w 616"/>
                <a:gd name="T45" fmla="*/ 1155 h 1213"/>
                <a:gd name="T46" fmla="*/ 78 w 616"/>
                <a:gd name="T47" fmla="*/ 1108 h 1213"/>
                <a:gd name="T48" fmla="*/ 75 w 616"/>
                <a:gd name="T49" fmla="*/ 1002 h 1213"/>
                <a:gd name="T50" fmla="*/ 88 w 616"/>
                <a:gd name="T51" fmla="*/ 890 h 1213"/>
                <a:gd name="T52" fmla="*/ 97 w 616"/>
                <a:gd name="T53" fmla="*/ 670 h 1213"/>
                <a:gd name="T54" fmla="*/ 109 w 616"/>
                <a:gd name="T55" fmla="*/ 598 h 1213"/>
                <a:gd name="T56" fmla="*/ 119 w 616"/>
                <a:gd name="T57" fmla="*/ 548 h 1213"/>
                <a:gd name="T58" fmla="*/ 112 w 616"/>
                <a:gd name="T59" fmla="*/ 463 h 1213"/>
                <a:gd name="T60" fmla="*/ 97 w 616"/>
                <a:gd name="T61" fmla="*/ 347 h 1213"/>
                <a:gd name="T62" fmla="*/ 19 w 616"/>
                <a:gd name="T63" fmla="*/ 293 h 1213"/>
                <a:gd name="T64" fmla="*/ 15 w 616"/>
                <a:gd name="T65" fmla="*/ 231 h 1213"/>
                <a:gd name="T66" fmla="*/ 79 w 616"/>
                <a:gd name="T67" fmla="*/ 186 h 1213"/>
                <a:gd name="T68" fmla="*/ 129 w 616"/>
                <a:gd name="T69" fmla="*/ 148 h 1213"/>
                <a:gd name="T70" fmla="*/ 103 w 616"/>
                <a:gd name="T71" fmla="*/ 112 h 1213"/>
                <a:gd name="T72" fmla="*/ 93 w 616"/>
                <a:gd name="T73" fmla="*/ 68 h 1213"/>
                <a:gd name="T74" fmla="*/ 106 w 616"/>
                <a:gd name="T75" fmla="*/ 44 h 1213"/>
                <a:gd name="T76" fmla="*/ 119 w 616"/>
                <a:gd name="T77" fmla="*/ 21 h 1213"/>
                <a:gd name="T78" fmla="*/ 168 w 616"/>
                <a:gd name="T79" fmla="*/ 7 h 1213"/>
                <a:gd name="T80" fmla="*/ 195 w 616"/>
                <a:gd name="T81" fmla="*/ 19 h 1213"/>
                <a:gd name="T82" fmla="*/ 209 w 616"/>
                <a:gd name="T83" fmla="*/ 32 h 1213"/>
                <a:gd name="T84" fmla="*/ 226 w 616"/>
                <a:gd name="T85" fmla="*/ 86 h 1213"/>
                <a:gd name="T86" fmla="*/ 229 w 616"/>
                <a:gd name="T87" fmla="*/ 176 h 1213"/>
                <a:gd name="T88" fmla="*/ 305 w 616"/>
                <a:gd name="T89" fmla="*/ 198 h 1213"/>
                <a:gd name="T90" fmla="*/ 445 w 616"/>
                <a:gd name="T91" fmla="*/ 285 h 1213"/>
                <a:gd name="T92" fmla="*/ 474 w 616"/>
                <a:gd name="T93" fmla="*/ 293 h 1213"/>
                <a:gd name="T94" fmla="*/ 615 w 616"/>
                <a:gd name="T95" fmla="*/ 158 h 1213"/>
                <a:gd name="T96" fmla="*/ 605 w 616"/>
                <a:gd name="T97" fmla="*/ 186 h 1213"/>
                <a:gd name="T98" fmla="*/ 580 w 616"/>
                <a:gd name="T99" fmla="*/ 233 h 1213"/>
                <a:gd name="T100" fmla="*/ 571 w 616"/>
                <a:gd name="T101" fmla="*/ 266 h 1213"/>
                <a:gd name="T102" fmla="*/ 512 w 616"/>
                <a:gd name="T103" fmla="*/ 360 h 1213"/>
                <a:gd name="T104" fmla="*/ 380 w 616"/>
                <a:gd name="T105" fmla="*/ 365 h 1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16" h="1213">
                  <a:moveTo>
                    <a:pt x="350" y="347"/>
                  </a:moveTo>
                  <a:cubicBezTo>
                    <a:pt x="350" y="347"/>
                    <a:pt x="351" y="380"/>
                    <a:pt x="345" y="387"/>
                  </a:cubicBezTo>
                  <a:cubicBezTo>
                    <a:pt x="339" y="393"/>
                    <a:pt x="336" y="402"/>
                    <a:pt x="341" y="413"/>
                  </a:cubicBezTo>
                  <a:cubicBezTo>
                    <a:pt x="345" y="423"/>
                    <a:pt x="350" y="467"/>
                    <a:pt x="352" y="479"/>
                  </a:cubicBezTo>
                  <a:cubicBezTo>
                    <a:pt x="355" y="491"/>
                    <a:pt x="358" y="527"/>
                    <a:pt x="355" y="539"/>
                  </a:cubicBezTo>
                  <a:cubicBezTo>
                    <a:pt x="351" y="551"/>
                    <a:pt x="352" y="557"/>
                    <a:pt x="354" y="561"/>
                  </a:cubicBezTo>
                  <a:cubicBezTo>
                    <a:pt x="356" y="565"/>
                    <a:pt x="358" y="566"/>
                    <a:pt x="358" y="571"/>
                  </a:cubicBezTo>
                  <a:cubicBezTo>
                    <a:pt x="357" y="576"/>
                    <a:pt x="359" y="587"/>
                    <a:pt x="362" y="592"/>
                  </a:cubicBezTo>
                  <a:cubicBezTo>
                    <a:pt x="364" y="596"/>
                    <a:pt x="366" y="604"/>
                    <a:pt x="363" y="606"/>
                  </a:cubicBezTo>
                  <a:cubicBezTo>
                    <a:pt x="361" y="608"/>
                    <a:pt x="365" y="611"/>
                    <a:pt x="365" y="611"/>
                  </a:cubicBezTo>
                  <a:cubicBezTo>
                    <a:pt x="365" y="611"/>
                    <a:pt x="374" y="625"/>
                    <a:pt x="370" y="628"/>
                  </a:cubicBezTo>
                  <a:cubicBezTo>
                    <a:pt x="367" y="632"/>
                    <a:pt x="366" y="632"/>
                    <a:pt x="366" y="636"/>
                  </a:cubicBezTo>
                  <a:cubicBezTo>
                    <a:pt x="366" y="640"/>
                    <a:pt x="369" y="649"/>
                    <a:pt x="370" y="658"/>
                  </a:cubicBezTo>
                  <a:cubicBezTo>
                    <a:pt x="371" y="667"/>
                    <a:pt x="383" y="691"/>
                    <a:pt x="383" y="702"/>
                  </a:cubicBezTo>
                  <a:cubicBezTo>
                    <a:pt x="383" y="702"/>
                    <a:pt x="382" y="733"/>
                    <a:pt x="385" y="741"/>
                  </a:cubicBezTo>
                  <a:cubicBezTo>
                    <a:pt x="388" y="750"/>
                    <a:pt x="390" y="769"/>
                    <a:pt x="384" y="779"/>
                  </a:cubicBezTo>
                  <a:cubicBezTo>
                    <a:pt x="379" y="788"/>
                    <a:pt x="388" y="845"/>
                    <a:pt x="389" y="858"/>
                  </a:cubicBezTo>
                  <a:cubicBezTo>
                    <a:pt x="390" y="872"/>
                    <a:pt x="397" y="906"/>
                    <a:pt x="397" y="915"/>
                  </a:cubicBezTo>
                  <a:cubicBezTo>
                    <a:pt x="397" y="923"/>
                    <a:pt x="408" y="943"/>
                    <a:pt x="408" y="954"/>
                  </a:cubicBezTo>
                  <a:cubicBezTo>
                    <a:pt x="408" y="964"/>
                    <a:pt x="417" y="981"/>
                    <a:pt x="417" y="991"/>
                  </a:cubicBezTo>
                  <a:cubicBezTo>
                    <a:pt x="416" y="1001"/>
                    <a:pt x="415" y="1025"/>
                    <a:pt x="417" y="1031"/>
                  </a:cubicBezTo>
                  <a:cubicBezTo>
                    <a:pt x="419" y="1036"/>
                    <a:pt x="424" y="1064"/>
                    <a:pt x="421" y="1070"/>
                  </a:cubicBezTo>
                  <a:cubicBezTo>
                    <a:pt x="418" y="1076"/>
                    <a:pt x="421" y="1084"/>
                    <a:pt x="419" y="1085"/>
                  </a:cubicBezTo>
                  <a:cubicBezTo>
                    <a:pt x="416" y="1086"/>
                    <a:pt x="414" y="1120"/>
                    <a:pt x="411" y="1120"/>
                  </a:cubicBezTo>
                  <a:cubicBezTo>
                    <a:pt x="409" y="1120"/>
                    <a:pt x="407" y="1126"/>
                    <a:pt x="412" y="1130"/>
                  </a:cubicBezTo>
                  <a:cubicBezTo>
                    <a:pt x="417" y="1135"/>
                    <a:pt x="433" y="1144"/>
                    <a:pt x="434" y="1149"/>
                  </a:cubicBezTo>
                  <a:cubicBezTo>
                    <a:pt x="436" y="1154"/>
                    <a:pt x="459" y="1171"/>
                    <a:pt x="460" y="1180"/>
                  </a:cubicBezTo>
                  <a:cubicBezTo>
                    <a:pt x="461" y="1189"/>
                    <a:pt x="467" y="1198"/>
                    <a:pt x="460" y="1202"/>
                  </a:cubicBezTo>
                  <a:cubicBezTo>
                    <a:pt x="453" y="1206"/>
                    <a:pt x="427" y="1213"/>
                    <a:pt x="409" y="1205"/>
                  </a:cubicBezTo>
                  <a:cubicBezTo>
                    <a:pt x="390" y="1196"/>
                    <a:pt x="381" y="1190"/>
                    <a:pt x="376" y="1177"/>
                  </a:cubicBezTo>
                  <a:cubicBezTo>
                    <a:pt x="372" y="1165"/>
                    <a:pt x="362" y="1173"/>
                    <a:pt x="362" y="1173"/>
                  </a:cubicBezTo>
                  <a:cubicBezTo>
                    <a:pt x="362" y="1173"/>
                    <a:pt x="335" y="1161"/>
                    <a:pt x="335" y="1155"/>
                  </a:cubicBezTo>
                  <a:cubicBezTo>
                    <a:pt x="335" y="1149"/>
                    <a:pt x="337" y="1146"/>
                    <a:pt x="337" y="1146"/>
                  </a:cubicBezTo>
                  <a:cubicBezTo>
                    <a:pt x="337" y="1146"/>
                    <a:pt x="334" y="1135"/>
                    <a:pt x="335" y="1131"/>
                  </a:cubicBezTo>
                  <a:cubicBezTo>
                    <a:pt x="337" y="1126"/>
                    <a:pt x="338" y="1123"/>
                    <a:pt x="335" y="1121"/>
                  </a:cubicBezTo>
                  <a:cubicBezTo>
                    <a:pt x="332" y="1119"/>
                    <a:pt x="328" y="1115"/>
                    <a:pt x="328" y="1110"/>
                  </a:cubicBezTo>
                  <a:cubicBezTo>
                    <a:pt x="328" y="1106"/>
                    <a:pt x="328" y="1097"/>
                    <a:pt x="331" y="1091"/>
                  </a:cubicBezTo>
                  <a:cubicBezTo>
                    <a:pt x="334" y="1086"/>
                    <a:pt x="340" y="1041"/>
                    <a:pt x="338" y="1033"/>
                  </a:cubicBezTo>
                  <a:cubicBezTo>
                    <a:pt x="337" y="1025"/>
                    <a:pt x="330" y="995"/>
                    <a:pt x="330" y="988"/>
                  </a:cubicBezTo>
                  <a:cubicBezTo>
                    <a:pt x="330" y="981"/>
                    <a:pt x="329" y="980"/>
                    <a:pt x="327" y="974"/>
                  </a:cubicBezTo>
                  <a:cubicBezTo>
                    <a:pt x="324" y="967"/>
                    <a:pt x="322" y="957"/>
                    <a:pt x="322" y="952"/>
                  </a:cubicBezTo>
                  <a:cubicBezTo>
                    <a:pt x="323" y="947"/>
                    <a:pt x="318" y="939"/>
                    <a:pt x="318" y="934"/>
                  </a:cubicBezTo>
                  <a:cubicBezTo>
                    <a:pt x="319" y="930"/>
                    <a:pt x="313" y="925"/>
                    <a:pt x="311" y="920"/>
                  </a:cubicBezTo>
                  <a:cubicBezTo>
                    <a:pt x="308" y="916"/>
                    <a:pt x="291" y="883"/>
                    <a:pt x="289" y="873"/>
                  </a:cubicBezTo>
                  <a:cubicBezTo>
                    <a:pt x="288" y="863"/>
                    <a:pt x="260" y="821"/>
                    <a:pt x="259" y="808"/>
                  </a:cubicBezTo>
                  <a:cubicBezTo>
                    <a:pt x="258" y="795"/>
                    <a:pt x="249" y="782"/>
                    <a:pt x="246" y="773"/>
                  </a:cubicBezTo>
                  <a:cubicBezTo>
                    <a:pt x="244" y="765"/>
                    <a:pt x="243" y="760"/>
                    <a:pt x="238" y="760"/>
                  </a:cubicBezTo>
                  <a:cubicBezTo>
                    <a:pt x="234" y="760"/>
                    <a:pt x="231" y="763"/>
                    <a:pt x="227" y="772"/>
                  </a:cubicBezTo>
                  <a:cubicBezTo>
                    <a:pt x="223" y="781"/>
                    <a:pt x="215" y="815"/>
                    <a:pt x="208" y="824"/>
                  </a:cubicBezTo>
                  <a:cubicBezTo>
                    <a:pt x="201" y="834"/>
                    <a:pt x="194" y="851"/>
                    <a:pt x="188" y="859"/>
                  </a:cubicBezTo>
                  <a:cubicBezTo>
                    <a:pt x="181" y="867"/>
                    <a:pt x="180" y="879"/>
                    <a:pt x="179" y="885"/>
                  </a:cubicBezTo>
                  <a:cubicBezTo>
                    <a:pt x="179" y="891"/>
                    <a:pt x="176" y="904"/>
                    <a:pt x="173" y="905"/>
                  </a:cubicBezTo>
                  <a:cubicBezTo>
                    <a:pt x="171" y="907"/>
                    <a:pt x="170" y="912"/>
                    <a:pt x="170" y="913"/>
                  </a:cubicBezTo>
                  <a:cubicBezTo>
                    <a:pt x="170" y="914"/>
                    <a:pt x="171" y="915"/>
                    <a:pt x="167" y="919"/>
                  </a:cubicBezTo>
                  <a:cubicBezTo>
                    <a:pt x="163" y="924"/>
                    <a:pt x="168" y="949"/>
                    <a:pt x="164" y="953"/>
                  </a:cubicBezTo>
                  <a:cubicBezTo>
                    <a:pt x="160" y="957"/>
                    <a:pt x="160" y="961"/>
                    <a:pt x="160" y="967"/>
                  </a:cubicBezTo>
                  <a:cubicBezTo>
                    <a:pt x="160" y="973"/>
                    <a:pt x="159" y="975"/>
                    <a:pt x="156" y="982"/>
                  </a:cubicBezTo>
                  <a:cubicBezTo>
                    <a:pt x="153" y="989"/>
                    <a:pt x="158" y="1041"/>
                    <a:pt x="158" y="1049"/>
                  </a:cubicBezTo>
                  <a:cubicBezTo>
                    <a:pt x="158" y="1057"/>
                    <a:pt x="163" y="1068"/>
                    <a:pt x="159" y="1074"/>
                  </a:cubicBezTo>
                  <a:cubicBezTo>
                    <a:pt x="156" y="1080"/>
                    <a:pt x="155" y="1080"/>
                    <a:pt x="155" y="1082"/>
                  </a:cubicBezTo>
                  <a:cubicBezTo>
                    <a:pt x="155" y="1083"/>
                    <a:pt x="155" y="1083"/>
                    <a:pt x="155" y="1084"/>
                  </a:cubicBezTo>
                  <a:cubicBezTo>
                    <a:pt x="156" y="1088"/>
                    <a:pt x="156" y="1098"/>
                    <a:pt x="154" y="1104"/>
                  </a:cubicBezTo>
                  <a:cubicBezTo>
                    <a:pt x="153" y="1110"/>
                    <a:pt x="148" y="1116"/>
                    <a:pt x="149" y="1119"/>
                  </a:cubicBezTo>
                  <a:cubicBezTo>
                    <a:pt x="151" y="1123"/>
                    <a:pt x="155" y="1142"/>
                    <a:pt x="153" y="1146"/>
                  </a:cubicBezTo>
                  <a:cubicBezTo>
                    <a:pt x="152" y="1151"/>
                    <a:pt x="145" y="1158"/>
                    <a:pt x="138" y="1159"/>
                  </a:cubicBezTo>
                  <a:cubicBezTo>
                    <a:pt x="131" y="1159"/>
                    <a:pt x="128" y="1163"/>
                    <a:pt x="128" y="1168"/>
                  </a:cubicBezTo>
                  <a:cubicBezTo>
                    <a:pt x="128" y="1173"/>
                    <a:pt x="124" y="1189"/>
                    <a:pt x="108" y="1196"/>
                  </a:cubicBezTo>
                  <a:cubicBezTo>
                    <a:pt x="92" y="1203"/>
                    <a:pt x="55" y="1198"/>
                    <a:pt x="52" y="1192"/>
                  </a:cubicBezTo>
                  <a:cubicBezTo>
                    <a:pt x="50" y="1186"/>
                    <a:pt x="52" y="1167"/>
                    <a:pt x="62" y="1155"/>
                  </a:cubicBezTo>
                  <a:cubicBezTo>
                    <a:pt x="72" y="1143"/>
                    <a:pt x="83" y="1126"/>
                    <a:pt x="83" y="1122"/>
                  </a:cubicBezTo>
                  <a:cubicBezTo>
                    <a:pt x="84" y="1119"/>
                    <a:pt x="74" y="1119"/>
                    <a:pt x="76" y="1115"/>
                  </a:cubicBezTo>
                  <a:cubicBezTo>
                    <a:pt x="78" y="1112"/>
                    <a:pt x="80" y="1111"/>
                    <a:pt x="78" y="1108"/>
                  </a:cubicBezTo>
                  <a:cubicBezTo>
                    <a:pt x="77" y="1104"/>
                    <a:pt x="74" y="1095"/>
                    <a:pt x="78" y="1093"/>
                  </a:cubicBezTo>
                  <a:cubicBezTo>
                    <a:pt x="81" y="1092"/>
                    <a:pt x="77" y="1048"/>
                    <a:pt x="75" y="1039"/>
                  </a:cubicBezTo>
                  <a:cubicBezTo>
                    <a:pt x="73" y="1031"/>
                    <a:pt x="71" y="1007"/>
                    <a:pt x="75" y="1002"/>
                  </a:cubicBezTo>
                  <a:cubicBezTo>
                    <a:pt x="76" y="1001"/>
                    <a:pt x="76" y="1000"/>
                    <a:pt x="76" y="999"/>
                  </a:cubicBezTo>
                  <a:cubicBezTo>
                    <a:pt x="77" y="990"/>
                    <a:pt x="72" y="964"/>
                    <a:pt x="74" y="957"/>
                  </a:cubicBezTo>
                  <a:cubicBezTo>
                    <a:pt x="77" y="949"/>
                    <a:pt x="85" y="892"/>
                    <a:pt x="88" y="890"/>
                  </a:cubicBezTo>
                  <a:cubicBezTo>
                    <a:pt x="91" y="888"/>
                    <a:pt x="99" y="783"/>
                    <a:pt x="97" y="775"/>
                  </a:cubicBezTo>
                  <a:cubicBezTo>
                    <a:pt x="95" y="767"/>
                    <a:pt x="85" y="721"/>
                    <a:pt x="87" y="712"/>
                  </a:cubicBezTo>
                  <a:cubicBezTo>
                    <a:pt x="89" y="703"/>
                    <a:pt x="94" y="675"/>
                    <a:pt x="97" y="670"/>
                  </a:cubicBezTo>
                  <a:cubicBezTo>
                    <a:pt x="100" y="665"/>
                    <a:pt x="104" y="644"/>
                    <a:pt x="104" y="636"/>
                  </a:cubicBezTo>
                  <a:cubicBezTo>
                    <a:pt x="104" y="628"/>
                    <a:pt x="106" y="612"/>
                    <a:pt x="108" y="609"/>
                  </a:cubicBezTo>
                  <a:cubicBezTo>
                    <a:pt x="110" y="606"/>
                    <a:pt x="105" y="603"/>
                    <a:pt x="109" y="598"/>
                  </a:cubicBezTo>
                  <a:cubicBezTo>
                    <a:pt x="112" y="593"/>
                    <a:pt x="115" y="580"/>
                    <a:pt x="115" y="574"/>
                  </a:cubicBezTo>
                  <a:cubicBezTo>
                    <a:pt x="115" y="569"/>
                    <a:pt x="114" y="567"/>
                    <a:pt x="118" y="562"/>
                  </a:cubicBezTo>
                  <a:cubicBezTo>
                    <a:pt x="122" y="557"/>
                    <a:pt x="121" y="549"/>
                    <a:pt x="119" y="548"/>
                  </a:cubicBezTo>
                  <a:cubicBezTo>
                    <a:pt x="117" y="546"/>
                    <a:pt x="114" y="542"/>
                    <a:pt x="115" y="537"/>
                  </a:cubicBezTo>
                  <a:cubicBezTo>
                    <a:pt x="116" y="531"/>
                    <a:pt x="120" y="502"/>
                    <a:pt x="117" y="497"/>
                  </a:cubicBezTo>
                  <a:cubicBezTo>
                    <a:pt x="114" y="492"/>
                    <a:pt x="111" y="471"/>
                    <a:pt x="112" y="463"/>
                  </a:cubicBezTo>
                  <a:cubicBezTo>
                    <a:pt x="112" y="454"/>
                    <a:pt x="111" y="415"/>
                    <a:pt x="109" y="409"/>
                  </a:cubicBezTo>
                  <a:cubicBezTo>
                    <a:pt x="106" y="403"/>
                    <a:pt x="98" y="383"/>
                    <a:pt x="97" y="375"/>
                  </a:cubicBezTo>
                  <a:cubicBezTo>
                    <a:pt x="97" y="368"/>
                    <a:pt x="97" y="353"/>
                    <a:pt x="97" y="347"/>
                  </a:cubicBezTo>
                  <a:cubicBezTo>
                    <a:pt x="97" y="342"/>
                    <a:pt x="92" y="335"/>
                    <a:pt x="87" y="335"/>
                  </a:cubicBezTo>
                  <a:cubicBezTo>
                    <a:pt x="81" y="335"/>
                    <a:pt x="59" y="330"/>
                    <a:pt x="49" y="323"/>
                  </a:cubicBezTo>
                  <a:cubicBezTo>
                    <a:pt x="39" y="317"/>
                    <a:pt x="22" y="302"/>
                    <a:pt x="19" y="293"/>
                  </a:cubicBezTo>
                  <a:cubicBezTo>
                    <a:pt x="17" y="285"/>
                    <a:pt x="8" y="278"/>
                    <a:pt x="6" y="276"/>
                  </a:cubicBezTo>
                  <a:cubicBezTo>
                    <a:pt x="5" y="275"/>
                    <a:pt x="0" y="259"/>
                    <a:pt x="5" y="253"/>
                  </a:cubicBezTo>
                  <a:cubicBezTo>
                    <a:pt x="9" y="248"/>
                    <a:pt x="8" y="235"/>
                    <a:pt x="15" y="231"/>
                  </a:cubicBezTo>
                  <a:cubicBezTo>
                    <a:pt x="22" y="228"/>
                    <a:pt x="37" y="215"/>
                    <a:pt x="40" y="211"/>
                  </a:cubicBezTo>
                  <a:cubicBezTo>
                    <a:pt x="43" y="208"/>
                    <a:pt x="57" y="195"/>
                    <a:pt x="64" y="195"/>
                  </a:cubicBezTo>
                  <a:cubicBezTo>
                    <a:pt x="71" y="195"/>
                    <a:pt x="77" y="187"/>
                    <a:pt x="79" y="186"/>
                  </a:cubicBezTo>
                  <a:cubicBezTo>
                    <a:pt x="82" y="185"/>
                    <a:pt x="105" y="173"/>
                    <a:pt x="109" y="170"/>
                  </a:cubicBezTo>
                  <a:cubicBezTo>
                    <a:pt x="112" y="166"/>
                    <a:pt x="129" y="157"/>
                    <a:pt x="133" y="157"/>
                  </a:cubicBezTo>
                  <a:cubicBezTo>
                    <a:pt x="133" y="157"/>
                    <a:pt x="132" y="149"/>
                    <a:pt x="129" y="148"/>
                  </a:cubicBezTo>
                  <a:cubicBezTo>
                    <a:pt x="125" y="147"/>
                    <a:pt x="121" y="150"/>
                    <a:pt x="116" y="145"/>
                  </a:cubicBezTo>
                  <a:cubicBezTo>
                    <a:pt x="112" y="140"/>
                    <a:pt x="110" y="133"/>
                    <a:pt x="107" y="130"/>
                  </a:cubicBezTo>
                  <a:cubicBezTo>
                    <a:pt x="105" y="128"/>
                    <a:pt x="101" y="116"/>
                    <a:pt x="103" y="112"/>
                  </a:cubicBezTo>
                  <a:cubicBezTo>
                    <a:pt x="105" y="108"/>
                    <a:pt x="107" y="108"/>
                    <a:pt x="107" y="108"/>
                  </a:cubicBezTo>
                  <a:cubicBezTo>
                    <a:pt x="107" y="108"/>
                    <a:pt x="102" y="94"/>
                    <a:pt x="100" y="90"/>
                  </a:cubicBezTo>
                  <a:cubicBezTo>
                    <a:pt x="98" y="87"/>
                    <a:pt x="89" y="76"/>
                    <a:pt x="93" y="68"/>
                  </a:cubicBezTo>
                  <a:cubicBezTo>
                    <a:pt x="97" y="59"/>
                    <a:pt x="99" y="57"/>
                    <a:pt x="99" y="55"/>
                  </a:cubicBezTo>
                  <a:cubicBezTo>
                    <a:pt x="99" y="53"/>
                    <a:pt x="98" y="50"/>
                    <a:pt x="100" y="49"/>
                  </a:cubicBezTo>
                  <a:cubicBezTo>
                    <a:pt x="101" y="48"/>
                    <a:pt x="104" y="47"/>
                    <a:pt x="106" y="44"/>
                  </a:cubicBezTo>
                  <a:cubicBezTo>
                    <a:pt x="108" y="40"/>
                    <a:pt x="104" y="40"/>
                    <a:pt x="109" y="38"/>
                  </a:cubicBezTo>
                  <a:cubicBezTo>
                    <a:pt x="115" y="36"/>
                    <a:pt x="114" y="30"/>
                    <a:pt x="116" y="26"/>
                  </a:cubicBezTo>
                  <a:cubicBezTo>
                    <a:pt x="118" y="21"/>
                    <a:pt x="116" y="21"/>
                    <a:pt x="119" y="21"/>
                  </a:cubicBezTo>
                  <a:cubicBezTo>
                    <a:pt x="122" y="21"/>
                    <a:pt x="137" y="7"/>
                    <a:pt x="138" y="4"/>
                  </a:cubicBezTo>
                  <a:cubicBezTo>
                    <a:pt x="138" y="0"/>
                    <a:pt x="140" y="0"/>
                    <a:pt x="147" y="2"/>
                  </a:cubicBezTo>
                  <a:cubicBezTo>
                    <a:pt x="154" y="5"/>
                    <a:pt x="166" y="5"/>
                    <a:pt x="168" y="7"/>
                  </a:cubicBezTo>
                  <a:cubicBezTo>
                    <a:pt x="171" y="8"/>
                    <a:pt x="176" y="11"/>
                    <a:pt x="180" y="11"/>
                  </a:cubicBezTo>
                  <a:cubicBezTo>
                    <a:pt x="184" y="11"/>
                    <a:pt x="184" y="12"/>
                    <a:pt x="184" y="13"/>
                  </a:cubicBezTo>
                  <a:cubicBezTo>
                    <a:pt x="184" y="14"/>
                    <a:pt x="193" y="19"/>
                    <a:pt x="195" y="19"/>
                  </a:cubicBezTo>
                  <a:cubicBezTo>
                    <a:pt x="198" y="19"/>
                    <a:pt x="200" y="22"/>
                    <a:pt x="200" y="22"/>
                  </a:cubicBezTo>
                  <a:cubicBezTo>
                    <a:pt x="200" y="22"/>
                    <a:pt x="204" y="29"/>
                    <a:pt x="206" y="29"/>
                  </a:cubicBezTo>
                  <a:cubicBezTo>
                    <a:pt x="208" y="29"/>
                    <a:pt x="209" y="29"/>
                    <a:pt x="209" y="32"/>
                  </a:cubicBezTo>
                  <a:cubicBezTo>
                    <a:pt x="209" y="35"/>
                    <a:pt x="221" y="49"/>
                    <a:pt x="221" y="56"/>
                  </a:cubicBezTo>
                  <a:cubicBezTo>
                    <a:pt x="222" y="63"/>
                    <a:pt x="223" y="77"/>
                    <a:pt x="223" y="81"/>
                  </a:cubicBezTo>
                  <a:cubicBezTo>
                    <a:pt x="223" y="86"/>
                    <a:pt x="225" y="88"/>
                    <a:pt x="226" y="86"/>
                  </a:cubicBezTo>
                  <a:cubicBezTo>
                    <a:pt x="228" y="84"/>
                    <a:pt x="236" y="70"/>
                    <a:pt x="241" y="68"/>
                  </a:cubicBezTo>
                  <a:cubicBezTo>
                    <a:pt x="246" y="66"/>
                    <a:pt x="250" y="75"/>
                    <a:pt x="250" y="75"/>
                  </a:cubicBezTo>
                  <a:cubicBezTo>
                    <a:pt x="250" y="75"/>
                    <a:pt x="226" y="176"/>
                    <a:pt x="229" y="176"/>
                  </a:cubicBezTo>
                  <a:cubicBezTo>
                    <a:pt x="231" y="177"/>
                    <a:pt x="242" y="181"/>
                    <a:pt x="245" y="184"/>
                  </a:cubicBezTo>
                  <a:cubicBezTo>
                    <a:pt x="248" y="187"/>
                    <a:pt x="276" y="199"/>
                    <a:pt x="281" y="198"/>
                  </a:cubicBezTo>
                  <a:cubicBezTo>
                    <a:pt x="287" y="198"/>
                    <a:pt x="300" y="196"/>
                    <a:pt x="305" y="198"/>
                  </a:cubicBezTo>
                  <a:cubicBezTo>
                    <a:pt x="310" y="200"/>
                    <a:pt x="360" y="212"/>
                    <a:pt x="363" y="219"/>
                  </a:cubicBezTo>
                  <a:cubicBezTo>
                    <a:pt x="366" y="226"/>
                    <a:pt x="381" y="250"/>
                    <a:pt x="388" y="252"/>
                  </a:cubicBezTo>
                  <a:cubicBezTo>
                    <a:pt x="395" y="255"/>
                    <a:pt x="444" y="277"/>
                    <a:pt x="445" y="285"/>
                  </a:cubicBezTo>
                  <a:cubicBezTo>
                    <a:pt x="445" y="292"/>
                    <a:pt x="444" y="296"/>
                    <a:pt x="449" y="297"/>
                  </a:cubicBezTo>
                  <a:cubicBezTo>
                    <a:pt x="454" y="298"/>
                    <a:pt x="462" y="306"/>
                    <a:pt x="465" y="302"/>
                  </a:cubicBezTo>
                  <a:cubicBezTo>
                    <a:pt x="469" y="299"/>
                    <a:pt x="469" y="291"/>
                    <a:pt x="474" y="293"/>
                  </a:cubicBezTo>
                  <a:cubicBezTo>
                    <a:pt x="480" y="294"/>
                    <a:pt x="491" y="278"/>
                    <a:pt x="492" y="276"/>
                  </a:cubicBezTo>
                  <a:cubicBezTo>
                    <a:pt x="492" y="274"/>
                    <a:pt x="603" y="153"/>
                    <a:pt x="603" y="153"/>
                  </a:cubicBezTo>
                  <a:cubicBezTo>
                    <a:pt x="603" y="153"/>
                    <a:pt x="614" y="156"/>
                    <a:pt x="615" y="158"/>
                  </a:cubicBezTo>
                  <a:cubicBezTo>
                    <a:pt x="616" y="161"/>
                    <a:pt x="616" y="164"/>
                    <a:pt x="614" y="166"/>
                  </a:cubicBezTo>
                  <a:cubicBezTo>
                    <a:pt x="612" y="168"/>
                    <a:pt x="611" y="170"/>
                    <a:pt x="611" y="170"/>
                  </a:cubicBezTo>
                  <a:cubicBezTo>
                    <a:pt x="611" y="170"/>
                    <a:pt x="606" y="182"/>
                    <a:pt x="605" y="186"/>
                  </a:cubicBezTo>
                  <a:cubicBezTo>
                    <a:pt x="603" y="189"/>
                    <a:pt x="605" y="196"/>
                    <a:pt x="606" y="200"/>
                  </a:cubicBezTo>
                  <a:cubicBezTo>
                    <a:pt x="606" y="205"/>
                    <a:pt x="607" y="211"/>
                    <a:pt x="600" y="215"/>
                  </a:cubicBezTo>
                  <a:cubicBezTo>
                    <a:pt x="594" y="220"/>
                    <a:pt x="582" y="233"/>
                    <a:pt x="580" y="233"/>
                  </a:cubicBezTo>
                  <a:cubicBezTo>
                    <a:pt x="577" y="233"/>
                    <a:pt x="577" y="236"/>
                    <a:pt x="577" y="240"/>
                  </a:cubicBezTo>
                  <a:cubicBezTo>
                    <a:pt x="576" y="243"/>
                    <a:pt x="580" y="251"/>
                    <a:pt x="577" y="254"/>
                  </a:cubicBezTo>
                  <a:cubicBezTo>
                    <a:pt x="575" y="257"/>
                    <a:pt x="572" y="262"/>
                    <a:pt x="571" y="266"/>
                  </a:cubicBezTo>
                  <a:cubicBezTo>
                    <a:pt x="569" y="270"/>
                    <a:pt x="566" y="272"/>
                    <a:pt x="566" y="278"/>
                  </a:cubicBezTo>
                  <a:cubicBezTo>
                    <a:pt x="566" y="285"/>
                    <a:pt x="557" y="305"/>
                    <a:pt x="554" y="307"/>
                  </a:cubicBezTo>
                  <a:cubicBezTo>
                    <a:pt x="550" y="308"/>
                    <a:pt x="532" y="347"/>
                    <a:pt x="512" y="360"/>
                  </a:cubicBezTo>
                  <a:cubicBezTo>
                    <a:pt x="491" y="374"/>
                    <a:pt x="487" y="385"/>
                    <a:pt x="463" y="385"/>
                  </a:cubicBezTo>
                  <a:cubicBezTo>
                    <a:pt x="438" y="385"/>
                    <a:pt x="412" y="385"/>
                    <a:pt x="407" y="382"/>
                  </a:cubicBezTo>
                  <a:cubicBezTo>
                    <a:pt x="402" y="379"/>
                    <a:pt x="385" y="371"/>
                    <a:pt x="380" y="365"/>
                  </a:cubicBezTo>
                  <a:cubicBezTo>
                    <a:pt x="376" y="359"/>
                    <a:pt x="364" y="349"/>
                    <a:pt x="360" y="347"/>
                  </a:cubicBezTo>
                  <a:cubicBezTo>
                    <a:pt x="355" y="345"/>
                    <a:pt x="350" y="347"/>
                    <a:pt x="350" y="34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17">
              <a:extLst>
                <a:ext uri="{FF2B5EF4-FFF2-40B4-BE49-F238E27FC236}">
                  <a16:creationId xmlns:a16="http://schemas.microsoft.com/office/drawing/2014/main" id="{C5073D6F-B5AC-4BFF-AEEF-9A24C758F7FD}"/>
                </a:ext>
              </a:extLst>
            </p:cNvPr>
            <p:cNvSpPr>
              <a:spLocks/>
            </p:cNvSpPr>
            <p:nvPr/>
          </p:nvSpPr>
          <p:spPr bwMode="auto">
            <a:xfrm>
              <a:off x="1228" y="1298"/>
              <a:ext cx="681" cy="591"/>
            </a:xfrm>
            <a:custGeom>
              <a:avLst/>
              <a:gdLst>
                <a:gd name="T0" fmla="*/ 59 w 293"/>
                <a:gd name="T1" fmla="*/ 0 h 254"/>
                <a:gd name="T2" fmla="*/ 0 w 293"/>
                <a:gd name="T3" fmla="*/ 160 h 254"/>
                <a:gd name="T4" fmla="*/ 243 w 293"/>
                <a:gd name="T5" fmla="*/ 254 h 254"/>
                <a:gd name="T6" fmla="*/ 293 w 293"/>
                <a:gd name="T7" fmla="*/ 93 h 254"/>
                <a:gd name="T8" fmla="*/ 59 w 293"/>
                <a:gd name="T9" fmla="*/ 0 h 254"/>
              </a:gdLst>
              <a:ahLst/>
              <a:cxnLst>
                <a:cxn ang="0">
                  <a:pos x="T0" y="T1"/>
                </a:cxn>
                <a:cxn ang="0">
                  <a:pos x="T2" y="T3"/>
                </a:cxn>
                <a:cxn ang="0">
                  <a:pos x="T4" y="T5"/>
                </a:cxn>
                <a:cxn ang="0">
                  <a:pos x="T6" y="T7"/>
                </a:cxn>
                <a:cxn ang="0">
                  <a:pos x="T8" y="T9"/>
                </a:cxn>
              </a:cxnLst>
              <a:rect l="0" t="0" r="r" b="b"/>
              <a:pathLst>
                <a:path w="293" h="254">
                  <a:moveTo>
                    <a:pt x="59" y="0"/>
                  </a:moveTo>
                  <a:lnTo>
                    <a:pt x="0" y="160"/>
                  </a:lnTo>
                  <a:lnTo>
                    <a:pt x="243" y="254"/>
                  </a:lnTo>
                  <a:lnTo>
                    <a:pt x="293" y="93"/>
                  </a:lnTo>
                  <a:lnTo>
                    <a:pt x="5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18">
              <a:extLst>
                <a:ext uri="{FF2B5EF4-FFF2-40B4-BE49-F238E27FC236}">
                  <a16:creationId xmlns:a16="http://schemas.microsoft.com/office/drawing/2014/main" id="{588A4B12-BD87-4545-95E9-06A36C86776B}"/>
                </a:ext>
              </a:extLst>
            </p:cNvPr>
            <p:cNvSpPr>
              <a:spLocks/>
            </p:cNvSpPr>
            <p:nvPr/>
          </p:nvSpPr>
          <p:spPr bwMode="auto">
            <a:xfrm>
              <a:off x="1793" y="1654"/>
              <a:ext cx="74" cy="91"/>
            </a:xfrm>
            <a:custGeom>
              <a:avLst/>
              <a:gdLst>
                <a:gd name="T0" fmla="*/ 45 w 45"/>
                <a:gd name="T1" fmla="*/ 0 h 56"/>
                <a:gd name="T2" fmla="*/ 30 w 45"/>
                <a:gd name="T3" fmla="*/ 5 h 56"/>
                <a:gd name="T4" fmla="*/ 28 w 45"/>
                <a:gd name="T5" fmla="*/ 12 h 56"/>
                <a:gd name="T6" fmla="*/ 31 w 45"/>
                <a:gd name="T7" fmla="*/ 14 h 56"/>
                <a:gd name="T8" fmla="*/ 19 w 45"/>
                <a:gd name="T9" fmla="*/ 21 h 56"/>
                <a:gd name="T10" fmla="*/ 16 w 45"/>
                <a:gd name="T11" fmla="*/ 29 h 56"/>
                <a:gd name="T12" fmla="*/ 20 w 45"/>
                <a:gd name="T13" fmla="*/ 31 h 56"/>
                <a:gd name="T14" fmla="*/ 5 w 45"/>
                <a:gd name="T15" fmla="*/ 40 h 56"/>
                <a:gd name="T16" fmla="*/ 6 w 45"/>
                <a:gd name="T17" fmla="*/ 46 h 56"/>
                <a:gd name="T18" fmla="*/ 7 w 45"/>
                <a:gd name="T19" fmla="*/ 46 h 56"/>
                <a:gd name="T20" fmla="*/ 2 w 45"/>
                <a:gd name="T21" fmla="*/ 54 h 56"/>
                <a:gd name="T22" fmla="*/ 13 w 45"/>
                <a:gd name="T23" fmla="*/ 54 h 56"/>
                <a:gd name="T24" fmla="*/ 29 w 45"/>
                <a:gd name="T25" fmla="*/ 49 h 56"/>
                <a:gd name="T26" fmla="*/ 45 w 45"/>
                <a:gd name="T2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56">
                  <a:moveTo>
                    <a:pt x="45" y="0"/>
                  </a:moveTo>
                  <a:cubicBezTo>
                    <a:pt x="45" y="0"/>
                    <a:pt x="32" y="4"/>
                    <a:pt x="30" y="5"/>
                  </a:cubicBezTo>
                  <a:cubicBezTo>
                    <a:pt x="29" y="7"/>
                    <a:pt x="26" y="11"/>
                    <a:pt x="28" y="12"/>
                  </a:cubicBezTo>
                  <a:cubicBezTo>
                    <a:pt x="30" y="14"/>
                    <a:pt x="31" y="14"/>
                    <a:pt x="31" y="14"/>
                  </a:cubicBezTo>
                  <a:cubicBezTo>
                    <a:pt x="31" y="14"/>
                    <a:pt x="22" y="19"/>
                    <a:pt x="19" y="21"/>
                  </a:cubicBezTo>
                  <a:cubicBezTo>
                    <a:pt x="15" y="23"/>
                    <a:pt x="14" y="27"/>
                    <a:pt x="16" y="29"/>
                  </a:cubicBezTo>
                  <a:cubicBezTo>
                    <a:pt x="17" y="31"/>
                    <a:pt x="20" y="31"/>
                    <a:pt x="20" y="31"/>
                  </a:cubicBezTo>
                  <a:cubicBezTo>
                    <a:pt x="20" y="31"/>
                    <a:pt x="5" y="37"/>
                    <a:pt x="5" y="40"/>
                  </a:cubicBezTo>
                  <a:cubicBezTo>
                    <a:pt x="5" y="43"/>
                    <a:pt x="5" y="46"/>
                    <a:pt x="6" y="46"/>
                  </a:cubicBezTo>
                  <a:cubicBezTo>
                    <a:pt x="7" y="46"/>
                    <a:pt x="7" y="46"/>
                    <a:pt x="7" y="46"/>
                  </a:cubicBezTo>
                  <a:cubicBezTo>
                    <a:pt x="7" y="46"/>
                    <a:pt x="0" y="51"/>
                    <a:pt x="2" y="54"/>
                  </a:cubicBezTo>
                  <a:cubicBezTo>
                    <a:pt x="4" y="56"/>
                    <a:pt x="11" y="54"/>
                    <a:pt x="13" y="54"/>
                  </a:cubicBezTo>
                  <a:cubicBezTo>
                    <a:pt x="16" y="54"/>
                    <a:pt x="27" y="51"/>
                    <a:pt x="29" y="49"/>
                  </a:cubicBezTo>
                  <a:cubicBezTo>
                    <a:pt x="31" y="47"/>
                    <a:pt x="45" y="0"/>
                    <a:pt x="4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19">
              <a:extLst>
                <a:ext uri="{FF2B5EF4-FFF2-40B4-BE49-F238E27FC236}">
                  <a16:creationId xmlns:a16="http://schemas.microsoft.com/office/drawing/2014/main" id="{F38A1CEB-C909-4337-BCA0-CAF31A2BABEA}"/>
                </a:ext>
              </a:extLst>
            </p:cNvPr>
            <p:cNvSpPr>
              <a:spLocks noEditPoints="1"/>
            </p:cNvSpPr>
            <p:nvPr/>
          </p:nvSpPr>
          <p:spPr bwMode="auto">
            <a:xfrm>
              <a:off x="1225" y="1508"/>
              <a:ext cx="88" cy="141"/>
            </a:xfrm>
            <a:custGeom>
              <a:avLst/>
              <a:gdLst>
                <a:gd name="T0" fmla="*/ 54 w 54"/>
                <a:gd name="T1" fmla="*/ 32 h 87"/>
                <a:gd name="T2" fmla="*/ 49 w 54"/>
                <a:gd name="T3" fmla="*/ 17 h 87"/>
                <a:gd name="T4" fmla="*/ 35 w 54"/>
                <a:gd name="T5" fmla="*/ 0 h 87"/>
                <a:gd name="T6" fmla="*/ 18 w 54"/>
                <a:gd name="T7" fmla="*/ 14 h 87"/>
                <a:gd name="T8" fmla="*/ 0 w 54"/>
                <a:gd name="T9" fmla="*/ 86 h 87"/>
                <a:gd name="T10" fmla="*/ 5 w 54"/>
                <a:gd name="T11" fmla="*/ 87 h 87"/>
                <a:gd name="T12" fmla="*/ 19 w 54"/>
                <a:gd name="T13" fmla="*/ 65 h 87"/>
                <a:gd name="T14" fmla="*/ 20 w 54"/>
                <a:gd name="T15" fmla="*/ 50 h 87"/>
                <a:gd name="T16" fmla="*/ 28 w 54"/>
                <a:gd name="T17" fmla="*/ 54 h 87"/>
                <a:gd name="T18" fmla="*/ 29 w 54"/>
                <a:gd name="T19" fmla="*/ 75 h 87"/>
                <a:gd name="T20" fmla="*/ 35 w 54"/>
                <a:gd name="T21" fmla="*/ 73 h 87"/>
                <a:gd name="T22" fmla="*/ 38 w 54"/>
                <a:gd name="T23" fmla="*/ 66 h 87"/>
                <a:gd name="T24" fmla="*/ 41 w 54"/>
                <a:gd name="T25" fmla="*/ 80 h 87"/>
                <a:gd name="T26" fmla="*/ 45 w 54"/>
                <a:gd name="T27" fmla="*/ 74 h 87"/>
                <a:gd name="T28" fmla="*/ 46 w 54"/>
                <a:gd name="T29" fmla="*/ 68 h 87"/>
                <a:gd name="T30" fmla="*/ 53 w 54"/>
                <a:gd name="T31" fmla="*/ 69 h 87"/>
                <a:gd name="T32" fmla="*/ 51 w 54"/>
                <a:gd name="T33" fmla="*/ 55 h 87"/>
                <a:gd name="T34" fmla="*/ 51 w 54"/>
                <a:gd name="T35" fmla="*/ 45 h 87"/>
                <a:gd name="T36" fmla="*/ 50 w 54"/>
                <a:gd name="T37" fmla="*/ 34 h 87"/>
                <a:gd name="T38" fmla="*/ 54 w 54"/>
                <a:gd name="T39" fmla="*/ 32 h 87"/>
                <a:gd name="T40" fmla="*/ 31 w 54"/>
                <a:gd name="T41" fmla="*/ 22 h 87"/>
                <a:gd name="T42" fmla="*/ 34 w 54"/>
                <a:gd name="T43" fmla="*/ 21 h 87"/>
                <a:gd name="T44" fmla="*/ 39 w 54"/>
                <a:gd name="T45" fmla="*/ 22 h 87"/>
                <a:gd name="T46" fmla="*/ 42 w 54"/>
                <a:gd name="T47" fmla="*/ 25 h 87"/>
                <a:gd name="T48" fmla="*/ 31 w 54"/>
                <a:gd name="T49" fmla="*/ 2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 h="87">
                  <a:moveTo>
                    <a:pt x="54" y="32"/>
                  </a:moveTo>
                  <a:cubicBezTo>
                    <a:pt x="54" y="28"/>
                    <a:pt x="51" y="20"/>
                    <a:pt x="49" y="17"/>
                  </a:cubicBezTo>
                  <a:cubicBezTo>
                    <a:pt x="46" y="13"/>
                    <a:pt x="39" y="0"/>
                    <a:pt x="35" y="0"/>
                  </a:cubicBezTo>
                  <a:cubicBezTo>
                    <a:pt x="32" y="0"/>
                    <a:pt x="26" y="7"/>
                    <a:pt x="18" y="14"/>
                  </a:cubicBezTo>
                  <a:cubicBezTo>
                    <a:pt x="11" y="21"/>
                    <a:pt x="0" y="86"/>
                    <a:pt x="0" y="86"/>
                  </a:cubicBezTo>
                  <a:cubicBezTo>
                    <a:pt x="5" y="87"/>
                    <a:pt x="5" y="87"/>
                    <a:pt x="5" y="87"/>
                  </a:cubicBezTo>
                  <a:cubicBezTo>
                    <a:pt x="5" y="87"/>
                    <a:pt x="20" y="75"/>
                    <a:pt x="19" y="65"/>
                  </a:cubicBezTo>
                  <a:cubicBezTo>
                    <a:pt x="18" y="56"/>
                    <a:pt x="17" y="51"/>
                    <a:pt x="20" y="50"/>
                  </a:cubicBezTo>
                  <a:cubicBezTo>
                    <a:pt x="23" y="49"/>
                    <a:pt x="25" y="54"/>
                    <a:pt x="28" y="54"/>
                  </a:cubicBezTo>
                  <a:cubicBezTo>
                    <a:pt x="32" y="54"/>
                    <a:pt x="27" y="74"/>
                    <a:pt x="29" y="75"/>
                  </a:cubicBezTo>
                  <a:cubicBezTo>
                    <a:pt x="31" y="77"/>
                    <a:pt x="35" y="78"/>
                    <a:pt x="35" y="73"/>
                  </a:cubicBezTo>
                  <a:cubicBezTo>
                    <a:pt x="35" y="69"/>
                    <a:pt x="38" y="66"/>
                    <a:pt x="38" y="66"/>
                  </a:cubicBezTo>
                  <a:cubicBezTo>
                    <a:pt x="38" y="66"/>
                    <a:pt x="37" y="80"/>
                    <a:pt x="41" y="80"/>
                  </a:cubicBezTo>
                  <a:cubicBezTo>
                    <a:pt x="45" y="80"/>
                    <a:pt x="46" y="77"/>
                    <a:pt x="45" y="74"/>
                  </a:cubicBezTo>
                  <a:cubicBezTo>
                    <a:pt x="45" y="70"/>
                    <a:pt x="46" y="68"/>
                    <a:pt x="46" y="68"/>
                  </a:cubicBezTo>
                  <a:cubicBezTo>
                    <a:pt x="46" y="68"/>
                    <a:pt x="51" y="72"/>
                    <a:pt x="53" y="69"/>
                  </a:cubicBezTo>
                  <a:cubicBezTo>
                    <a:pt x="54" y="66"/>
                    <a:pt x="52" y="58"/>
                    <a:pt x="51" y="55"/>
                  </a:cubicBezTo>
                  <a:cubicBezTo>
                    <a:pt x="50" y="52"/>
                    <a:pt x="51" y="48"/>
                    <a:pt x="51" y="45"/>
                  </a:cubicBezTo>
                  <a:cubicBezTo>
                    <a:pt x="51" y="41"/>
                    <a:pt x="50" y="34"/>
                    <a:pt x="50" y="34"/>
                  </a:cubicBezTo>
                  <a:cubicBezTo>
                    <a:pt x="50" y="34"/>
                    <a:pt x="54" y="35"/>
                    <a:pt x="54" y="32"/>
                  </a:cubicBezTo>
                  <a:close/>
                  <a:moveTo>
                    <a:pt x="31" y="22"/>
                  </a:moveTo>
                  <a:cubicBezTo>
                    <a:pt x="31" y="22"/>
                    <a:pt x="34" y="22"/>
                    <a:pt x="34" y="21"/>
                  </a:cubicBezTo>
                  <a:cubicBezTo>
                    <a:pt x="34" y="19"/>
                    <a:pt x="37" y="22"/>
                    <a:pt x="39" y="22"/>
                  </a:cubicBezTo>
                  <a:cubicBezTo>
                    <a:pt x="41" y="22"/>
                    <a:pt x="42" y="25"/>
                    <a:pt x="42" y="25"/>
                  </a:cubicBezTo>
                  <a:lnTo>
                    <a:pt x="31"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8" name="文本框 7">
            <a:extLst>
              <a:ext uri="{FF2B5EF4-FFF2-40B4-BE49-F238E27FC236}">
                <a16:creationId xmlns:a16="http://schemas.microsoft.com/office/drawing/2014/main" id="{1D55E7D6-1303-4CC5-84F6-8B897097848E}"/>
              </a:ext>
            </a:extLst>
          </p:cNvPr>
          <p:cNvSpPr txBox="1"/>
          <p:nvPr/>
        </p:nvSpPr>
        <p:spPr>
          <a:xfrm rot="1381459">
            <a:off x="10162046" y="1398808"/>
            <a:ext cx="702650" cy="369332"/>
          </a:xfrm>
          <a:prstGeom prst="rect">
            <a:avLst/>
          </a:prstGeom>
          <a:noFill/>
        </p:spPr>
        <p:txBody>
          <a:bodyPr wrap="square" rtlCol="0">
            <a:spAutoFit/>
          </a:bodyPr>
          <a:lstStyle/>
          <a:p>
            <a:r>
              <a:rPr lang="en-US" altLang="zh-CN" b="1" dirty="0">
                <a:solidFill>
                  <a:schemeClr val="bg1"/>
                </a:solidFill>
              </a:rPr>
              <a:t>Story</a:t>
            </a:r>
            <a:endParaRPr lang="zh-CN" altLang="en-US" b="1" dirty="0">
              <a:solidFill>
                <a:schemeClr val="bg1"/>
              </a:solidFill>
            </a:endParaRPr>
          </a:p>
        </p:txBody>
      </p:sp>
    </p:spTree>
    <p:extLst>
      <p:ext uri="{BB962C8B-B14F-4D97-AF65-F5344CB8AC3E}">
        <p14:creationId xmlns:p14="http://schemas.microsoft.com/office/powerpoint/2010/main" val="289853519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4F58F-F2D2-499B-944C-C900DF6E07EA}"/>
              </a:ext>
            </a:extLst>
          </p:cNvPr>
          <p:cNvSpPr>
            <a:spLocks noGrp="1"/>
          </p:cNvSpPr>
          <p:nvPr>
            <p:ph type="title"/>
          </p:nvPr>
        </p:nvSpPr>
        <p:spPr>
          <a:xfrm>
            <a:off x="304512" y="29059"/>
            <a:ext cx="10515224" cy="536139"/>
          </a:xfrm>
        </p:spPr>
        <p:txBody>
          <a:bodyPr>
            <a:normAutofit/>
          </a:bodyPr>
          <a:lstStyle/>
          <a:p>
            <a:r>
              <a:rPr lang="zh-CN" altLang="en-US" dirty="0"/>
              <a:t>敏捷开发</a:t>
            </a:r>
            <a:r>
              <a:rPr lang="en-US" altLang="zh-CN" dirty="0"/>
              <a:t>-</a:t>
            </a:r>
            <a:r>
              <a:rPr lang="zh-CN" altLang="en-US" dirty="0"/>
              <a:t>迭代测试</a:t>
            </a:r>
          </a:p>
        </p:txBody>
      </p:sp>
      <p:sp>
        <p:nvSpPr>
          <p:cNvPr id="3" name="Rectangle 8">
            <a:extLst>
              <a:ext uri="{FF2B5EF4-FFF2-40B4-BE49-F238E27FC236}">
                <a16:creationId xmlns:a16="http://schemas.microsoft.com/office/drawing/2014/main" id="{FF47F722-9E03-4D24-9280-66EADF74B006}"/>
              </a:ext>
            </a:extLst>
          </p:cNvPr>
          <p:cNvSpPr txBox="1">
            <a:spLocks noChangeArrowheads="1"/>
          </p:cNvSpPr>
          <p:nvPr/>
        </p:nvSpPr>
        <p:spPr bwMode="auto">
          <a:xfrm>
            <a:off x="304512" y="1182688"/>
            <a:ext cx="8599800" cy="40401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buClr>
                <a:srgbClr val="1776B2"/>
              </a:buClr>
              <a:defRPr/>
            </a:pPr>
            <a:r>
              <a:rPr lang="zh-CN" altLang="en-US" sz="1600" b="1" dirty="0">
                <a:solidFill>
                  <a:srgbClr val="990000"/>
                </a:solidFill>
                <a:latin typeface="华文细黑" pitchFamily="2" charset="-122"/>
                <a:ea typeface="华文细黑" pitchFamily="2" charset="-122"/>
              </a:rPr>
              <a:t>迭代测试 </a:t>
            </a:r>
            <a:endParaRPr lang="en-US" altLang="zh-CN" sz="1600" b="1" dirty="0">
              <a:solidFill>
                <a:srgbClr val="990000"/>
              </a:solidFill>
              <a:latin typeface="华文细黑" pitchFamily="2" charset="-122"/>
              <a:ea typeface="华文细黑" pitchFamily="2" charset="-122"/>
            </a:endParaRPr>
          </a:p>
          <a:p>
            <a:pPr marL="342900" indent="-342900">
              <a:buClr>
                <a:srgbClr val="1776B2"/>
              </a:buClr>
              <a:defRPr/>
            </a:pPr>
            <a:endParaRPr lang="zh-CN" altLang="en-US" sz="1600" dirty="0">
              <a:solidFill>
                <a:srgbClr val="990000"/>
              </a:solidFill>
              <a:latin typeface="华文细黑" pitchFamily="2" charset="-122"/>
              <a:ea typeface="华文细黑" pitchFamily="2" charset="-122"/>
            </a:endParaRPr>
          </a:p>
          <a:p>
            <a:pPr marL="800100" lvl="1" indent="-342900">
              <a:spcBef>
                <a:spcPct val="60000"/>
              </a:spcBef>
              <a:buClr>
                <a:schemeClr val="accent1">
                  <a:lumMod val="75000"/>
                </a:schemeClr>
              </a:buClr>
              <a:buSzPct val="60000"/>
              <a:buFont typeface="Wingdings" pitchFamily="2" charset="2"/>
              <a:buChar char="l"/>
              <a:defRPr/>
            </a:pPr>
            <a:r>
              <a:rPr lang="zh-CN" altLang="en-US" sz="1600" dirty="0">
                <a:latin typeface="微软雅黑"/>
                <a:ea typeface="微软雅黑"/>
              </a:rPr>
              <a:t>在完成</a:t>
            </a:r>
            <a:r>
              <a:rPr lang="en-US" altLang="zh-CN" sz="1600" dirty="0">
                <a:latin typeface="微软雅黑"/>
                <a:ea typeface="微软雅黑"/>
              </a:rPr>
              <a:t>ST</a:t>
            </a:r>
            <a:r>
              <a:rPr lang="zh-CN" altLang="en-US" sz="1600" dirty="0">
                <a:latin typeface="微软雅黑"/>
                <a:ea typeface="微软雅黑"/>
              </a:rPr>
              <a:t>（故事级系统测试）后，测试组再针对整个迭代范围的所有</a:t>
            </a:r>
            <a:r>
              <a:rPr lang="en-US" altLang="zh-CN" sz="1600" dirty="0">
                <a:latin typeface="微软雅黑"/>
                <a:ea typeface="微软雅黑"/>
              </a:rPr>
              <a:t>Story</a:t>
            </a:r>
            <a:r>
              <a:rPr lang="zh-CN" altLang="en-US" sz="1600" dirty="0">
                <a:latin typeface="微软雅黑"/>
                <a:ea typeface="微软雅黑"/>
              </a:rPr>
              <a:t>（也会有针对前次迭代的回归）进行完整的功能和非功能测试。</a:t>
            </a:r>
          </a:p>
          <a:p>
            <a:pPr marL="800100" lvl="1" indent="-342900">
              <a:spcBef>
                <a:spcPct val="60000"/>
              </a:spcBef>
              <a:buClr>
                <a:schemeClr val="accent1">
                  <a:lumMod val="75000"/>
                </a:schemeClr>
              </a:buClr>
              <a:buSzPct val="60000"/>
              <a:buFont typeface="Wingdings" pitchFamily="2" charset="2"/>
              <a:buChar char="l"/>
              <a:defRPr/>
            </a:pPr>
            <a:r>
              <a:rPr lang="zh-CN" altLang="en-US" sz="1600" dirty="0">
                <a:latin typeface="微软雅黑"/>
                <a:ea typeface="微软雅黑"/>
              </a:rPr>
              <a:t>测试的入口条件：所有</a:t>
            </a:r>
            <a:r>
              <a:rPr lang="en-US" altLang="zh-CN" sz="1600" dirty="0">
                <a:latin typeface="微软雅黑"/>
                <a:ea typeface="微软雅黑"/>
              </a:rPr>
              <a:t>ST</a:t>
            </a:r>
            <a:r>
              <a:rPr lang="zh-CN" altLang="en-US" sz="1600" dirty="0">
                <a:latin typeface="微软雅黑"/>
                <a:ea typeface="微软雅黑"/>
              </a:rPr>
              <a:t>通过。迭代测试要走正式的转测试电子流。</a:t>
            </a:r>
          </a:p>
          <a:p>
            <a:pPr marL="800100" lvl="1" indent="-342900">
              <a:spcBef>
                <a:spcPct val="60000"/>
              </a:spcBef>
              <a:buClr>
                <a:schemeClr val="accent1">
                  <a:lumMod val="75000"/>
                </a:schemeClr>
              </a:buClr>
              <a:buSzPct val="60000"/>
              <a:buFont typeface="Wingdings" pitchFamily="2" charset="2"/>
              <a:buChar char="l"/>
              <a:defRPr/>
            </a:pPr>
            <a:r>
              <a:rPr lang="zh-CN" altLang="en-US" sz="1600" dirty="0">
                <a:latin typeface="微软雅黑"/>
                <a:ea typeface="微软雅黑"/>
              </a:rPr>
              <a:t>资料开发组评审也是在迭代测试范围内进行。</a:t>
            </a:r>
            <a:endParaRPr lang="en-US" altLang="zh-CN" sz="1600" dirty="0">
              <a:latin typeface="微软雅黑"/>
              <a:ea typeface="微软雅黑"/>
            </a:endParaRPr>
          </a:p>
          <a:p>
            <a:pPr marL="800100" lvl="1" indent="-342900">
              <a:spcBef>
                <a:spcPct val="60000"/>
              </a:spcBef>
              <a:buClr>
                <a:schemeClr val="accent1">
                  <a:lumMod val="75000"/>
                </a:schemeClr>
              </a:buClr>
              <a:buSzPct val="60000"/>
              <a:buFont typeface="Wingdings" pitchFamily="2" charset="2"/>
              <a:buChar char="l"/>
              <a:defRPr/>
            </a:pPr>
            <a:r>
              <a:rPr lang="zh-CN" altLang="en-US" sz="1600" dirty="0">
                <a:latin typeface="微软雅黑"/>
                <a:ea typeface="微软雅黑"/>
              </a:rPr>
              <a:t>迭代测试的主体是测试人员。</a:t>
            </a:r>
            <a:endParaRPr lang="en-US" altLang="zh-CN" sz="1600" dirty="0">
              <a:latin typeface="微软雅黑"/>
              <a:ea typeface="微软雅黑"/>
            </a:endParaRPr>
          </a:p>
          <a:p>
            <a:pPr marL="800100" lvl="1" indent="-342900">
              <a:spcBef>
                <a:spcPct val="60000"/>
              </a:spcBef>
              <a:buClr>
                <a:schemeClr val="accent1">
                  <a:lumMod val="75000"/>
                </a:schemeClr>
              </a:buClr>
              <a:buSzPct val="60000"/>
              <a:buFont typeface="Wingdings" pitchFamily="2" charset="2"/>
              <a:buChar char="l"/>
              <a:defRPr/>
            </a:pPr>
            <a:r>
              <a:rPr lang="zh-CN" altLang="en-US" sz="1600" dirty="0">
                <a:latin typeface="微软雅黑"/>
                <a:ea typeface="微软雅黑"/>
              </a:rPr>
              <a:t>测试结束后需要给出测试报告。</a:t>
            </a:r>
            <a:endParaRPr lang="en-US" altLang="zh-CN" sz="1600" dirty="0">
              <a:latin typeface="微软雅黑"/>
              <a:ea typeface="微软雅黑"/>
            </a:endParaRPr>
          </a:p>
          <a:p>
            <a:pPr marL="800100" lvl="1" indent="-342900">
              <a:spcBef>
                <a:spcPct val="60000"/>
              </a:spcBef>
              <a:buClr>
                <a:schemeClr val="accent1">
                  <a:lumMod val="75000"/>
                </a:schemeClr>
              </a:buClr>
              <a:buSzPct val="60000"/>
              <a:buFont typeface="Wingdings" pitchFamily="2" charset="2"/>
              <a:buChar char="l"/>
              <a:defRPr/>
            </a:pPr>
            <a:r>
              <a:rPr lang="zh-CN" altLang="en-US" sz="1600" dirty="0">
                <a:latin typeface="微软雅黑"/>
                <a:ea typeface="微软雅黑"/>
              </a:rPr>
              <a:t>在迭代测试期间，测试人员的重点是进行探索性测试，</a:t>
            </a:r>
            <a:r>
              <a:rPr lang="zh-CN" altLang="en-US" sz="1600" dirty="0">
                <a:solidFill>
                  <a:schemeClr val="tx2"/>
                </a:solidFill>
                <a:latin typeface="微软雅黑"/>
                <a:ea typeface="微软雅黑"/>
              </a:rPr>
              <a:t>重点关注非功能测试，比如性能测试</a:t>
            </a:r>
            <a:endParaRPr lang="en-US" altLang="zh-CN" sz="1600" dirty="0">
              <a:solidFill>
                <a:schemeClr val="tx2"/>
              </a:solidFill>
              <a:latin typeface="微软雅黑"/>
              <a:ea typeface="微软雅黑"/>
            </a:endParaRPr>
          </a:p>
          <a:p>
            <a:pPr marL="800100" lvl="1" indent="-342900">
              <a:spcBef>
                <a:spcPct val="60000"/>
              </a:spcBef>
              <a:buClr>
                <a:schemeClr val="accent1">
                  <a:lumMod val="75000"/>
                </a:schemeClr>
              </a:buClr>
              <a:buSzPct val="60000"/>
              <a:buFont typeface="Wingdings" pitchFamily="2" charset="2"/>
              <a:buChar char="l"/>
              <a:defRPr/>
            </a:pPr>
            <a:r>
              <a:rPr lang="zh-CN" altLang="en-US" sz="1600" dirty="0">
                <a:latin typeface="微软雅黑"/>
                <a:ea typeface="微软雅黑"/>
              </a:rPr>
              <a:t>设计测试用例以便在探索性测试中查找缺陷，使该过程自动化</a:t>
            </a:r>
          </a:p>
        </p:txBody>
      </p:sp>
      <p:pic>
        <p:nvPicPr>
          <p:cNvPr id="32774" name="Picture 6" descr="https://timgsa.baidu.com/timg?image&amp;quality=80&amp;size=b9999_10000&amp;sec=1557936054658&amp;di=80532646e36b52d82b59d90b79e83964&amp;imgtype=0&amp;src=http%3A%2F%2Fimg3.16pic.com%2F00%2F15%2F11%2F16pic_1511150_s.jpg">
            <a:extLst>
              <a:ext uri="{FF2B5EF4-FFF2-40B4-BE49-F238E27FC236}">
                <a16:creationId xmlns:a16="http://schemas.microsoft.com/office/drawing/2014/main" id="{8B5759C9-C517-43E9-8790-031EBF601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6" y="2276873"/>
            <a:ext cx="21907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53136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B483E-641C-4A60-A917-D42E58D81F18}"/>
              </a:ext>
            </a:extLst>
          </p:cNvPr>
          <p:cNvSpPr>
            <a:spLocks noGrp="1"/>
          </p:cNvSpPr>
          <p:nvPr>
            <p:ph type="title"/>
          </p:nvPr>
        </p:nvSpPr>
        <p:spPr>
          <a:xfrm>
            <a:off x="304512" y="29059"/>
            <a:ext cx="10515224" cy="536139"/>
          </a:xfrm>
        </p:spPr>
        <p:txBody>
          <a:bodyPr>
            <a:normAutofit/>
          </a:bodyPr>
          <a:lstStyle/>
          <a:p>
            <a:r>
              <a:rPr lang="zh-CN" altLang="en-US" dirty="0"/>
              <a:t>迭代评估</a:t>
            </a:r>
          </a:p>
        </p:txBody>
      </p:sp>
      <p:sp>
        <p:nvSpPr>
          <p:cNvPr id="4" name="矩形 3">
            <a:extLst>
              <a:ext uri="{FF2B5EF4-FFF2-40B4-BE49-F238E27FC236}">
                <a16:creationId xmlns:a16="http://schemas.microsoft.com/office/drawing/2014/main" id="{02D2001F-F783-4689-BC7A-1CD300B2E31B}"/>
              </a:ext>
            </a:extLst>
          </p:cNvPr>
          <p:cNvSpPr/>
          <p:nvPr/>
        </p:nvSpPr>
        <p:spPr>
          <a:xfrm>
            <a:off x="479376" y="992376"/>
            <a:ext cx="5082748" cy="152618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1600" dirty="0">
                <a:latin typeface="微软雅黑"/>
                <a:ea typeface="微软雅黑"/>
              </a:rPr>
              <a:t>PM</a:t>
            </a:r>
            <a:r>
              <a:rPr lang="zh-CN" altLang="en-US" sz="1600" dirty="0">
                <a:latin typeface="微软雅黑"/>
                <a:ea typeface="微软雅黑"/>
              </a:rPr>
              <a:t>组织对本轮迭代交付的总结，包括对迭代测试的分析、度量数据的分析、风险分析，遗留问题的解决措施、计划，输出迭代评估报告，并与客户对迭代评估结果达成一致。组织迭代回顾会议</a:t>
            </a:r>
          </a:p>
        </p:txBody>
      </p:sp>
      <p:sp>
        <p:nvSpPr>
          <p:cNvPr id="10" name="Rectangle 23">
            <a:extLst>
              <a:ext uri="{FF2B5EF4-FFF2-40B4-BE49-F238E27FC236}">
                <a16:creationId xmlns:a16="http://schemas.microsoft.com/office/drawing/2014/main" id="{7482A8A9-CFF9-42C3-B3C4-1F14E282A025}"/>
              </a:ext>
            </a:extLst>
          </p:cNvPr>
          <p:cNvSpPr txBox="1">
            <a:spLocks noChangeArrowheads="1"/>
          </p:cNvSpPr>
          <p:nvPr/>
        </p:nvSpPr>
        <p:spPr bwMode="auto">
          <a:xfrm>
            <a:off x="5663952" y="891164"/>
            <a:ext cx="6438532" cy="4100240"/>
          </a:xfrm>
          <a:prstGeom prst="rect">
            <a:avLst/>
          </a:prstGeom>
          <a:noFill/>
          <a:ln w="9525">
            <a:noFill/>
            <a:miter lim="800000"/>
            <a:headEnd/>
            <a:tailEnd/>
          </a:ln>
        </p:spPr>
        <p:txBody>
          <a:bodyPr vert="horz" wrap="square" lIns="87750" tIns="43876" rIns="87750" bIns="43876" numCol="1" anchor="t" anchorCtr="0" compatLnSpc="1">
            <a:prstTxWarp prst="textNoShape">
              <a:avLst/>
            </a:prstTxWarp>
          </a:bodyPr>
          <a:lstStyle/>
          <a:p>
            <a:pPr marL="342900" indent="-342900" eaLnBrk="0" hangingPunct="0">
              <a:lnSpc>
                <a:spcPct val="130000"/>
              </a:lnSpc>
              <a:spcBef>
                <a:spcPct val="20000"/>
              </a:spcBef>
              <a:buClr>
                <a:srgbClr val="1776B2"/>
              </a:buClr>
              <a:buFont typeface="Arial" charset="0"/>
              <a:buChar char="•"/>
              <a:defRPr/>
            </a:pPr>
            <a:r>
              <a:rPr lang="zh-CN" altLang="en-US" sz="1600" dirty="0">
                <a:latin typeface="微软雅黑"/>
                <a:ea typeface="微软雅黑"/>
              </a:rPr>
              <a:t>每轮迭代末，或进展不畅时，都应召开回顾会议。</a:t>
            </a:r>
            <a:r>
              <a:rPr lang="zh-CN" altLang="en-US" sz="1600" dirty="0">
                <a:solidFill>
                  <a:schemeClr val="tx2"/>
                </a:solidFill>
                <a:latin typeface="微软雅黑"/>
                <a:ea typeface="微软雅黑"/>
              </a:rPr>
              <a:t>迭代回顾会议是促进团队持续改进的最有效手段。</a:t>
            </a:r>
          </a:p>
          <a:p>
            <a:pPr marL="342900" indent="-342900" eaLnBrk="0" hangingPunct="0">
              <a:lnSpc>
                <a:spcPct val="130000"/>
              </a:lnSpc>
              <a:spcBef>
                <a:spcPct val="20000"/>
              </a:spcBef>
              <a:buClr>
                <a:srgbClr val="1776B2"/>
              </a:buClr>
              <a:buFont typeface="Arial" charset="0"/>
              <a:buChar char="•"/>
              <a:defRPr/>
            </a:pPr>
            <a:r>
              <a:rPr lang="zh-CN" altLang="en-US" sz="1600" dirty="0">
                <a:latin typeface="微软雅黑"/>
                <a:ea typeface="微软雅黑"/>
              </a:rPr>
              <a:t>建议议程：</a:t>
            </a:r>
          </a:p>
          <a:p>
            <a:pPr marL="742950" lvl="1" indent="-285750" eaLnBrk="0" hangingPunct="0">
              <a:lnSpc>
                <a:spcPct val="130000"/>
              </a:lnSpc>
              <a:spcBef>
                <a:spcPct val="20000"/>
              </a:spcBef>
              <a:buFont typeface="Arial" charset="0"/>
              <a:buChar char="–"/>
              <a:defRPr/>
            </a:pPr>
            <a:r>
              <a:rPr lang="zh-CN" altLang="en-US" sz="1600" dirty="0">
                <a:latin typeface="微软雅黑"/>
                <a:ea typeface="微软雅黑"/>
              </a:rPr>
              <a:t>开场：致欢迎词；每个人用一两个形容词描述对本次回顾会议的期望；</a:t>
            </a:r>
          </a:p>
          <a:p>
            <a:pPr marL="742950" lvl="1" indent="-285750" eaLnBrk="0" hangingPunct="0">
              <a:lnSpc>
                <a:spcPct val="130000"/>
              </a:lnSpc>
              <a:spcBef>
                <a:spcPct val="20000"/>
              </a:spcBef>
              <a:buFont typeface="Arial" charset="0"/>
              <a:buChar char="–"/>
              <a:defRPr/>
            </a:pPr>
            <a:r>
              <a:rPr lang="zh-CN" altLang="en-US" sz="1600" dirty="0">
                <a:latin typeface="微软雅黑"/>
                <a:ea typeface="微软雅黑"/>
              </a:rPr>
              <a:t>评估数据分析：回顾本轮迭代所有度量数据、图表、完成的特性、重要问题、周边评价等信息；</a:t>
            </a:r>
          </a:p>
          <a:p>
            <a:pPr marL="742950" lvl="1" indent="-285750" eaLnBrk="0" hangingPunct="0">
              <a:lnSpc>
                <a:spcPct val="130000"/>
              </a:lnSpc>
              <a:spcBef>
                <a:spcPct val="20000"/>
              </a:spcBef>
              <a:buFont typeface="Arial" charset="0"/>
              <a:buChar char="–"/>
              <a:defRPr/>
            </a:pPr>
            <a:r>
              <a:rPr lang="zh-CN" altLang="en-US" sz="1600" dirty="0">
                <a:latin typeface="微软雅黑"/>
                <a:ea typeface="微软雅黑"/>
              </a:rPr>
              <a:t>信息收集：发给每人贴纸，</a:t>
            </a:r>
            <a:r>
              <a:rPr lang="en-US" altLang="zh-CN" sz="1600" dirty="0">
                <a:latin typeface="微软雅黑"/>
                <a:ea typeface="微软雅黑"/>
              </a:rPr>
              <a:t>10</a:t>
            </a:r>
            <a:r>
              <a:rPr lang="zh-CN" altLang="en-US" sz="1600" dirty="0">
                <a:latin typeface="微软雅黑"/>
                <a:ea typeface="微软雅黑"/>
              </a:rPr>
              <a:t>分钟写出白板上要求的内容，并自行贴到白板上；</a:t>
            </a:r>
          </a:p>
          <a:p>
            <a:pPr marL="742950" lvl="1" indent="-285750" eaLnBrk="0" hangingPunct="0">
              <a:lnSpc>
                <a:spcPct val="130000"/>
              </a:lnSpc>
              <a:spcBef>
                <a:spcPct val="20000"/>
              </a:spcBef>
              <a:buFont typeface="Arial" charset="0"/>
              <a:buChar char="–"/>
              <a:defRPr/>
            </a:pPr>
            <a:r>
              <a:rPr lang="zh-CN" altLang="en-US" sz="1600" dirty="0">
                <a:latin typeface="微软雅黑"/>
                <a:ea typeface="微软雅黑"/>
              </a:rPr>
              <a:t>快速归类：主持人发动大家一起归类；</a:t>
            </a:r>
          </a:p>
          <a:p>
            <a:pPr marL="742950" lvl="1" indent="-285750" eaLnBrk="0" hangingPunct="0">
              <a:lnSpc>
                <a:spcPct val="130000"/>
              </a:lnSpc>
              <a:spcBef>
                <a:spcPct val="20000"/>
              </a:spcBef>
              <a:buFont typeface="Arial" charset="0"/>
              <a:buChar char="–"/>
              <a:defRPr/>
            </a:pPr>
            <a:r>
              <a:rPr lang="zh-CN" altLang="en-US" sz="1600" dirty="0">
                <a:latin typeface="微软雅黑"/>
                <a:ea typeface="微软雅黑"/>
              </a:rPr>
              <a:t>快速分享：主持人念出贴纸上的内容，让大家知道；</a:t>
            </a:r>
          </a:p>
          <a:p>
            <a:pPr marL="742950" lvl="1" indent="-285750" eaLnBrk="0" hangingPunct="0">
              <a:lnSpc>
                <a:spcPct val="130000"/>
              </a:lnSpc>
              <a:spcBef>
                <a:spcPct val="20000"/>
              </a:spcBef>
              <a:buFont typeface="Arial" charset="0"/>
              <a:buChar char="–"/>
              <a:defRPr/>
            </a:pPr>
            <a:r>
              <a:rPr lang="zh-CN" altLang="en-US" sz="1600" dirty="0">
                <a:latin typeface="微软雅黑"/>
                <a:ea typeface="微软雅黑"/>
              </a:rPr>
              <a:t>探讨</a:t>
            </a:r>
            <a:r>
              <a:rPr lang="en-US" altLang="zh-CN" sz="1600" dirty="0">
                <a:latin typeface="微软雅黑"/>
                <a:ea typeface="微软雅黑"/>
              </a:rPr>
              <a:t>TOP</a:t>
            </a:r>
            <a:r>
              <a:rPr lang="zh-CN" altLang="en-US" sz="1600" dirty="0">
                <a:latin typeface="微软雅黑"/>
                <a:ea typeface="微软雅黑"/>
              </a:rPr>
              <a:t>问题根因</a:t>
            </a:r>
            <a:r>
              <a:rPr lang="en-US" altLang="zh-CN" sz="1600" dirty="0">
                <a:latin typeface="微软雅黑"/>
                <a:ea typeface="微软雅黑"/>
              </a:rPr>
              <a:t>&amp;</a:t>
            </a:r>
            <a:r>
              <a:rPr lang="zh-CN" altLang="en-US" sz="1600" dirty="0">
                <a:latin typeface="微软雅黑"/>
                <a:ea typeface="微软雅黑"/>
              </a:rPr>
              <a:t>解决方法：针对</a:t>
            </a:r>
            <a:r>
              <a:rPr lang="en-US" altLang="zh-CN" sz="1600" dirty="0">
                <a:latin typeface="微软雅黑"/>
                <a:ea typeface="微软雅黑"/>
              </a:rPr>
              <a:t>TOP3</a:t>
            </a:r>
            <a:r>
              <a:rPr lang="zh-CN" altLang="en-US" sz="1600" dirty="0">
                <a:latin typeface="微软雅黑"/>
                <a:ea typeface="微软雅黑"/>
              </a:rPr>
              <a:t>～</a:t>
            </a:r>
            <a:r>
              <a:rPr lang="en-US" altLang="zh-CN" sz="1600" dirty="0">
                <a:latin typeface="微软雅黑"/>
                <a:ea typeface="微软雅黑"/>
              </a:rPr>
              <a:t>5</a:t>
            </a:r>
            <a:r>
              <a:rPr lang="zh-CN" altLang="en-US" sz="1600" dirty="0">
                <a:latin typeface="微软雅黑"/>
                <a:ea typeface="微软雅黑"/>
              </a:rPr>
              <a:t>问题，使用头脑风暴进行讨论，并得出措施（可以分组也可以一起讨论）；</a:t>
            </a:r>
          </a:p>
          <a:p>
            <a:pPr marL="742950" lvl="1" indent="-285750" eaLnBrk="0" hangingPunct="0">
              <a:lnSpc>
                <a:spcPct val="130000"/>
              </a:lnSpc>
              <a:spcBef>
                <a:spcPct val="20000"/>
              </a:spcBef>
              <a:buFont typeface="Arial" charset="0"/>
              <a:buChar char="–"/>
              <a:defRPr/>
            </a:pPr>
            <a:r>
              <a:rPr lang="zh-CN" altLang="en-US" sz="1600" dirty="0">
                <a:latin typeface="微软雅黑"/>
                <a:ea typeface="微软雅黑"/>
              </a:rPr>
              <a:t>会后跟踪：解决措施在下轮迭代就应立即实施，努力让本轮</a:t>
            </a:r>
            <a:r>
              <a:rPr lang="en-US" altLang="zh-CN" sz="1600" dirty="0">
                <a:latin typeface="微软雅黑"/>
                <a:ea typeface="微软雅黑"/>
              </a:rPr>
              <a:t>TOP</a:t>
            </a:r>
            <a:r>
              <a:rPr lang="zh-CN" altLang="en-US" sz="1600" dirty="0">
                <a:latin typeface="微软雅黑"/>
                <a:ea typeface="微软雅黑"/>
              </a:rPr>
              <a:t>问题不再是下轮</a:t>
            </a:r>
            <a:r>
              <a:rPr lang="en-US" altLang="zh-CN" sz="1600" dirty="0">
                <a:latin typeface="微软雅黑"/>
                <a:ea typeface="微软雅黑"/>
              </a:rPr>
              <a:t>TOP</a:t>
            </a:r>
            <a:r>
              <a:rPr lang="zh-CN" altLang="en-US" sz="1600" dirty="0">
                <a:latin typeface="微软雅黑"/>
                <a:ea typeface="微软雅黑"/>
              </a:rPr>
              <a:t>问题。</a:t>
            </a:r>
          </a:p>
        </p:txBody>
      </p:sp>
      <p:pic>
        <p:nvPicPr>
          <p:cNvPr id="11" name="Picture 2" descr="https://timgsa.baidu.com/timg?image&amp;quality=80&amp;size=b9999_10000&amp;sec=1557935894008&amp;di=86a155a9b9841e0b709446468146f1f9&amp;imgtype=0&amp;src=http%3A%2F%2Fimg3.redocn.com%2Ftupian%2F20150323%2Fxunhuanlitipintuzhiyerenshijianyingtu_4043820.jpg">
            <a:extLst>
              <a:ext uri="{FF2B5EF4-FFF2-40B4-BE49-F238E27FC236}">
                <a16:creationId xmlns:a16="http://schemas.microsoft.com/office/drawing/2014/main" id="{45CDB7C4-2FE4-48AA-BBBC-07ED5310C8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164" b="8185"/>
          <a:stretch/>
        </p:blipFill>
        <p:spPr bwMode="auto">
          <a:xfrm>
            <a:off x="479376" y="2763347"/>
            <a:ext cx="5082748" cy="3102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7971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 calcmode="lin" valueType="num">
                                      <p:cBhvr additive="base">
                                        <p:cTn id="11"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 calcmode="lin" valueType="num">
                                      <p:cBhvr additive="base">
                                        <p:cTn id="1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 calcmode="lin" valueType="num">
                                      <p:cBhvr additive="base">
                                        <p:cTn id="2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anim calcmode="lin" valueType="num">
                                      <p:cBhvr additive="base">
                                        <p:cTn id="25"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anim calcmode="lin" valueType="num">
                                      <p:cBhvr additive="base">
                                        <p:cTn id="31"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anim calcmode="lin" valueType="num">
                                      <p:cBhvr additive="base">
                                        <p:cTn id="35"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
                                            <p:txEl>
                                              <p:pRg st="8" end="8"/>
                                            </p:txEl>
                                          </p:spTgt>
                                        </p:tgtEl>
                                        <p:attrNameLst>
                                          <p:attrName>style.visibility</p:attrName>
                                        </p:attrNameLst>
                                      </p:cBhvr>
                                      <p:to>
                                        <p:strVal val="visible"/>
                                      </p:to>
                                    </p:set>
                                    <p:anim calcmode="lin" valueType="num">
                                      <p:cBhvr additive="base">
                                        <p:cTn id="41"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timgsa.baidu.com/timg?image&amp;quality=80&amp;size=b9999_10000&amp;sec=1557926917477&amp;di=0728509a17e56ce0ec51a38eb3683ef3&amp;imgtype=0&amp;src=http%3A%2F%2Fwww.gxsrkj.com%2FForeground%2Fimages%2Fbanner%2Fimg-6.png">
            <a:extLst>
              <a:ext uri="{FF2B5EF4-FFF2-40B4-BE49-F238E27FC236}">
                <a16:creationId xmlns:a16="http://schemas.microsoft.com/office/drawing/2014/main" id="{67E3A3E2-0E30-42AA-AE96-929DA8E824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746" y="1052736"/>
            <a:ext cx="5715000" cy="46672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FE60F698-EFBD-43BA-9F90-D3F42DD78900}"/>
              </a:ext>
            </a:extLst>
          </p:cNvPr>
          <p:cNvSpPr>
            <a:spLocks noGrp="1"/>
          </p:cNvSpPr>
          <p:nvPr>
            <p:ph type="title"/>
          </p:nvPr>
        </p:nvSpPr>
        <p:spPr>
          <a:xfrm>
            <a:off x="304512" y="29059"/>
            <a:ext cx="10515224" cy="536139"/>
          </a:xfrm>
        </p:spPr>
        <p:txBody>
          <a:bodyPr>
            <a:normAutofit/>
          </a:bodyPr>
          <a:lstStyle/>
          <a:p>
            <a:r>
              <a:rPr lang="zh-CN" altLang="en-US" dirty="0"/>
              <a:t>软件开发流程</a:t>
            </a:r>
            <a:r>
              <a:rPr lang="en-US" altLang="zh-CN" dirty="0"/>
              <a:t>-</a:t>
            </a:r>
            <a:r>
              <a:rPr lang="zh-CN" altLang="en-US" dirty="0"/>
              <a:t>系统集成测试</a:t>
            </a:r>
          </a:p>
        </p:txBody>
      </p:sp>
      <p:sp>
        <p:nvSpPr>
          <p:cNvPr id="3" name="Rectangle 7">
            <a:extLst>
              <a:ext uri="{FF2B5EF4-FFF2-40B4-BE49-F238E27FC236}">
                <a16:creationId xmlns:a16="http://schemas.microsoft.com/office/drawing/2014/main" id="{8DF0B22C-3E79-44F2-B47B-8574034B1F7C}"/>
              </a:ext>
            </a:extLst>
          </p:cNvPr>
          <p:cNvSpPr txBox="1">
            <a:spLocks noChangeArrowheads="1"/>
          </p:cNvSpPr>
          <p:nvPr/>
        </p:nvSpPr>
        <p:spPr bwMode="auto">
          <a:xfrm>
            <a:off x="5663952" y="1028255"/>
            <a:ext cx="6336704" cy="21847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nSpc>
                <a:spcPct val="150000"/>
              </a:lnSpc>
              <a:spcBef>
                <a:spcPct val="60000"/>
              </a:spcBef>
              <a:buClr>
                <a:schemeClr val="accent1">
                  <a:lumMod val="75000"/>
                </a:schemeClr>
              </a:buClr>
              <a:buSzPct val="60000"/>
              <a:buFont typeface="Wingdings" pitchFamily="2" charset="2"/>
              <a:buChar char="l"/>
              <a:defRPr/>
            </a:pPr>
            <a:r>
              <a:rPr lang="zh-CN" altLang="en-US" sz="1600" dirty="0">
                <a:latin typeface="微软雅黑"/>
                <a:ea typeface="微软雅黑"/>
              </a:rPr>
              <a:t>系统集成测试（</a:t>
            </a:r>
            <a:r>
              <a:rPr lang="en-US" altLang="zh-CN" sz="1600" dirty="0">
                <a:latin typeface="微软雅黑"/>
                <a:ea typeface="微软雅黑"/>
              </a:rPr>
              <a:t>SIT</a:t>
            </a:r>
            <a:r>
              <a:rPr lang="zh-CN" altLang="en-US" sz="1600" dirty="0">
                <a:latin typeface="微软雅黑"/>
                <a:ea typeface="微软雅黑"/>
              </a:rPr>
              <a:t>）有时也称发布测试（ </a:t>
            </a:r>
            <a:r>
              <a:rPr lang="en-US" altLang="zh-CN" sz="1600" dirty="0">
                <a:latin typeface="微软雅黑"/>
                <a:ea typeface="微软雅黑"/>
              </a:rPr>
              <a:t>Release Test</a:t>
            </a:r>
            <a:r>
              <a:rPr lang="zh-CN" altLang="en-US" sz="1600" dirty="0">
                <a:latin typeface="微软雅黑"/>
                <a:ea typeface="微软雅黑"/>
              </a:rPr>
              <a:t>），系统验收测试。</a:t>
            </a:r>
          </a:p>
          <a:p>
            <a:pPr marL="342900" indent="-342900">
              <a:lnSpc>
                <a:spcPct val="150000"/>
              </a:lnSpc>
              <a:spcBef>
                <a:spcPct val="60000"/>
              </a:spcBef>
              <a:buClr>
                <a:schemeClr val="accent1">
                  <a:lumMod val="75000"/>
                </a:schemeClr>
              </a:buClr>
              <a:buSzPct val="60000"/>
              <a:buFont typeface="Wingdings" pitchFamily="2" charset="2"/>
              <a:buChar char="l"/>
              <a:defRPr/>
            </a:pPr>
            <a:r>
              <a:rPr lang="zh-CN" altLang="en-US" sz="1600" dirty="0">
                <a:latin typeface="微软雅黑"/>
                <a:ea typeface="微软雅黑"/>
              </a:rPr>
              <a:t>测试范围：所有迭代的综合测试，包括功能和非功能测试，尤其关注性能测试等非功能测试。</a:t>
            </a:r>
            <a:endParaRPr lang="en-US" altLang="zh-CN" sz="1600" dirty="0">
              <a:latin typeface="微软雅黑"/>
              <a:ea typeface="微软雅黑"/>
            </a:endParaRPr>
          </a:p>
          <a:p>
            <a:pPr marL="342900" indent="-342900">
              <a:lnSpc>
                <a:spcPct val="150000"/>
              </a:lnSpc>
              <a:spcBef>
                <a:spcPct val="60000"/>
              </a:spcBef>
              <a:buClr>
                <a:schemeClr val="accent1">
                  <a:lumMod val="75000"/>
                </a:schemeClr>
              </a:buClr>
              <a:buSzPct val="60000"/>
              <a:buFont typeface="Wingdings" pitchFamily="2" charset="2"/>
              <a:buChar char="l"/>
              <a:defRPr/>
            </a:pPr>
            <a:r>
              <a:rPr lang="zh-CN" altLang="en-US" sz="1600" dirty="0">
                <a:latin typeface="微软雅黑"/>
                <a:ea typeface="微软雅黑"/>
              </a:rPr>
              <a:t>测试的主体在测试人员， 要给出测试报告。</a:t>
            </a:r>
            <a:endParaRPr lang="en-US" altLang="zh-CN" sz="1600" dirty="0">
              <a:latin typeface="微软雅黑"/>
              <a:ea typeface="微软雅黑"/>
            </a:endParaRPr>
          </a:p>
          <a:p>
            <a:pPr marL="342900" indent="-342900">
              <a:lnSpc>
                <a:spcPct val="150000"/>
              </a:lnSpc>
              <a:spcBef>
                <a:spcPct val="60000"/>
              </a:spcBef>
              <a:buClr>
                <a:schemeClr val="accent1">
                  <a:lumMod val="75000"/>
                </a:schemeClr>
              </a:buClr>
              <a:buSzPct val="60000"/>
              <a:buFont typeface="Wingdings" pitchFamily="2" charset="2"/>
              <a:buChar char="l"/>
              <a:defRPr/>
            </a:pPr>
            <a:r>
              <a:rPr lang="zh-CN" altLang="en-US" sz="1600" dirty="0">
                <a:latin typeface="微软雅黑"/>
                <a:ea typeface="微软雅黑"/>
              </a:rPr>
              <a:t>每次正式的</a:t>
            </a:r>
            <a:r>
              <a:rPr lang="en-US" altLang="zh-CN" sz="1600" dirty="0">
                <a:latin typeface="微软雅黑"/>
                <a:ea typeface="微软雅黑"/>
              </a:rPr>
              <a:t>release</a:t>
            </a:r>
            <a:r>
              <a:rPr lang="zh-CN" altLang="en-US" sz="1600" dirty="0">
                <a:latin typeface="微软雅黑"/>
                <a:ea typeface="微软雅黑"/>
              </a:rPr>
              <a:t>前建议都要有这样的测试。</a:t>
            </a:r>
          </a:p>
          <a:p>
            <a:pPr>
              <a:lnSpc>
                <a:spcPct val="150000"/>
              </a:lnSpc>
            </a:pPr>
            <a:endParaRPr lang="zh-CN" altLang="en-US" b="0" i="0" dirty="0">
              <a:solidFill>
                <a:srgbClr val="2D2015"/>
              </a:solidFill>
              <a:latin typeface="华文细黑" pitchFamily="2" charset="-122"/>
              <a:ea typeface="华文细黑" pitchFamily="2" charset="-122"/>
            </a:endParaRPr>
          </a:p>
        </p:txBody>
      </p:sp>
    </p:spTree>
    <p:extLst>
      <p:ext uri="{BB962C8B-B14F-4D97-AF65-F5344CB8AC3E}">
        <p14:creationId xmlns:p14="http://schemas.microsoft.com/office/powerpoint/2010/main" val="105526761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a:extLst>
              <a:ext uri="{FF2B5EF4-FFF2-40B4-BE49-F238E27FC236}">
                <a16:creationId xmlns:a16="http://schemas.microsoft.com/office/drawing/2014/main" id="{2E0B2098-0EDE-493A-9265-69F9DF96D3CA}"/>
              </a:ext>
            </a:extLst>
          </p:cNvPr>
          <p:cNvSpPr>
            <a:spLocks noGrp="1"/>
          </p:cNvSpPr>
          <p:nvPr>
            <p:ph type="sldNum" sz="quarter" idx="4294967295"/>
          </p:nvPr>
        </p:nvSpPr>
        <p:spPr>
          <a:xfrm>
            <a:off x="11606741" y="6024638"/>
            <a:ext cx="635364" cy="365125"/>
          </a:xfrm>
        </p:spPr>
        <p:txBody>
          <a:bodyPr/>
          <a:lstStyle/>
          <a:p>
            <a:pPr>
              <a:defRPr/>
            </a:pPr>
            <a:fld id="{0636C9AD-C31F-483F-BD24-B70871EAFC9C}" type="slidenum">
              <a:rPr lang="en-US" altLang="zh-CN" smtClean="0">
                <a:solidFill>
                  <a:prstClr val="black">
                    <a:lumMod val="75000"/>
                    <a:lumOff val="25000"/>
                  </a:prstClr>
                </a:solidFill>
              </a:rPr>
              <a:pPr>
                <a:defRPr/>
              </a:pPr>
              <a:t>3</a:t>
            </a:fld>
            <a:endParaRPr lang="en-US" dirty="0">
              <a:solidFill>
                <a:prstClr val="black">
                  <a:lumMod val="75000"/>
                  <a:lumOff val="25000"/>
                </a:prstClr>
              </a:solidFill>
            </a:endParaRPr>
          </a:p>
        </p:txBody>
      </p:sp>
      <p:sp>
        <p:nvSpPr>
          <p:cNvPr id="2" name="标题 1">
            <a:extLst>
              <a:ext uri="{FF2B5EF4-FFF2-40B4-BE49-F238E27FC236}">
                <a16:creationId xmlns:a16="http://schemas.microsoft.com/office/drawing/2014/main" id="{EA004E65-7DE2-4F70-85C9-B26FBBEDEDB0}"/>
              </a:ext>
            </a:extLst>
          </p:cNvPr>
          <p:cNvSpPr>
            <a:spLocks noGrp="1"/>
          </p:cNvSpPr>
          <p:nvPr>
            <p:ph type="title"/>
          </p:nvPr>
        </p:nvSpPr>
        <p:spPr>
          <a:xfrm>
            <a:off x="304512" y="29059"/>
            <a:ext cx="10515224" cy="536139"/>
          </a:xfrm>
        </p:spPr>
        <p:txBody>
          <a:bodyPr>
            <a:normAutofit/>
          </a:bodyPr>
          <a:lstStyle/>
          <a:p>
            <a:r>
              <a:rPr lang="zh-CN" altLang="en-US" dirty="0"/>
              <a:t>标准规范的重要性</a:t>
            </a:r>
          </a:p>
        </p:txBody>
      </p:sp>
      <p:sp>
        <p:nvSpPr>
          <p:cNvPr id="4" name="矩形 3">
            <a:extLst>
              <a:ext uri="{FF2B5EF4-FFF2-40B4-BE49-F238E27FC236}">
                <a16:creationId xmlns:a16="http://schemas.microsoft.com/office/drawing/2014/main" id="{D2409DFC-84E0-40D4-8555-EDE14E24CEB2}"/>
              </a:ext>
            </a:extLst>
          </p:cNvPr>
          <p:cNvSpPr/>
          <p:nvPr/>
        </p:nvSpPr>
        <p:spPr>
          <a:xfrm>
            <a:off x="1735626" y="593420"/>
            <a:ext cx="3156858" cy="1467428"/>
          </a:xfrm>
          <a:prstGeom prst="rect">
            <a:avLst/>
          </a:prstGeom>
          <a:solidFill>
            <a:schemeClr val="accent1">
              <a:lumMod val="20000"/>
              <a:lumOff val="80000"/>
            </a:schemeClr>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180000" tIns="45718" rIns="0" bIns="45718" numCol="1" spcCol="38100" rtlCol="0" anchor="ctr">
            <a:noAutofit/>
          </a:bodyPr>
          <a:lstStyle/>
          <a:p>
            <a:pPr fontAlgn="auto">
              <a:spcBef>
                <a:spcPts val="0"/>
              </a:spcBef>
              <a:spcAft>
                <a:spcPts val="0"/>
              </a:spcAft>
            </a:pPr>
            <a:r>
              <a:rPr lang="zh-CN" altLang="en-US" dirty="0">
                <a:latin typeface="微软雅黑" panose="020B0503020204020204" pitchFamily="34" charset="-122"/>
                <a:ea typeface="微软雅黑" panose="020B0503020204020204" pitchFamily="34" charset="-122"/>
                <a:cs typeface="+mn-cs"/>
                <a:sym typeface="Calibri" panose="020F0502020204030204"/>
              </a:rPr>
              <a:t>战场上遭遇敌人，</a:t>
            </a:r>
            <a:endParaRPr lang="en-US" altLang="zh-CN" dirty="0">
              <a:latin typeface="微软雅黑" panose="020B0503020204020204" pitchFamily="34" charset="-122"/>
              <a:ea typeface="微软雅黑" panose="020B0503020204020204" pitchFamily="34" charset="-122"/>
              <a:cs typeface="+mn-cs"/>
              <a:sym typeface="Calibri" panose="020F0502020204030204"/>
            </a:endParaRPr>
          </a:p>
          <a:p>
            <a:pPr fontAlgn="auto">
              <a:spcBef>
                <a:spcPts val="0"/>
              </a:spcBef>
              <a:spcAft>
                <a:spcPts val="0"/>
              </a:spcAft>
            </a:pPr>
            <a:r>
              <a:rPr lang="zh-CN" altLang="en-US" dirty="0">
                <a:latin typeface="微软雅黑" panose="020B0503020204020204" pitchFamily="34" charset="-122"/>
                <a:ea typeface="微软雅黑" panose="020B0503020204020204" pitchFamily="34" charset="-122"/>
                <a:cs typeface="+mn-cs"/>
                <a:sym typeface="Calibri" panose="020F0502020204030204"/>
              </a:rPr>
              <a:t>你首先举起枪，</a:t>
            </a:r>
            <a:endParaRPr lang="en-US" altLang="zh-CN" dirty="0">
              <a:latin typeface="微软雅黑" panose="020B0503020204020204" pitchFamily="34" charset="-122"/>
              <a:ea typeface="微软雅黑" panose="020B0503020204020204" pitchFamily="34" charset="-122"/>
              <a:cs typeface="+mn-cs"/>
              <a:sym typeface="Calibri" panose="020F0502020204030204"/>
            </a:endParaRPr>
          </a:p>
          <a:p>
            <a:pPr fontAlgn="auto">
              <a:spcBef>
                <a:spcPts val="0"/>
              </a:spcBef>
              <a:spcAft>
                <a:spcPts val="0"/>
              </a:spcAft>
            </a:pPr>
            <a:r>
              <a:rPr lang="zh-CN" altLang="en-US" dirty="0">
                <a:latin typeface="微软雅黑" panose="020B0503020204020204" pitchFamily="34" charset="-122"/>
                <a:ea typeface="微软雅黑" panose="020B0503020204020204" pitchFamily="34" charset="-122"/>
                <a:cs typeface="+mn-cs"/>
                <a:sym typeface="Calibri" panose="020F0502020204030204"/>
              </a:rPr>
              <a:t>而倒下的却是你。</a:t>
            </a:r>
            <a:endParaRPr lang="zh-CN" altLang="en-US" dirty="0">
              <a:solidFill>
                <a:srgbClr val="000000"/>
              </a:solidFill>
              <a:latin typeface="微软雅黑" panose="020B0503020204020204" pitchFamily="34" charset="-122"/>
              <a:ea typeface="微软雅黑" panose="020B0503020204020204" pitchFamily="34" charset="-122"/>
              <a:sym typeface="Calibri" panose="020F0502020204030204"/>
            </a:endParaRPr>
          </a:p>
        </p:txBody>
      </p:sp>
      <p:sp>
        <p:nvSpPr>
          <p:cNvPr id="5" name="矩形 4">
            <a:extLst>
              <a:ext uri="{FF2B5EF4-FFF2-40B4-BE49-F238E27FC236}">
                <a16:creationId xmlns:a16="http://schemas.microsoft.com/office/drawing/2014/main" id="{0287AB9F-C949-4824-8876-095B4B5B50E8}"/>
              </a:ext>
            </a:extLst>
          </p:cNvPr>
          <p:cNvSpPr/>
          <p:nvPr/>
        </p:nvSpPr>
        <p:spPr>
          <a:xfrm>
            <a:off x="6470913" y="593420"/>
            <a:ext cx="1578429" cy="1467428"/>
          </a:xfrm>
          <a:prstGeom prst="rect">
            <a:avLst/>
          </a:prstGeom>
          <a:solidFill>
            <a:srgbClr val="0F6FC6"/>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180000" tIns="45718" rIns="0" bIns="45718" numCol="1" spcCol="38100" rtlCol="0" anchor="ctr">
            <a:noAutofit/>
          </a:bodyPr>
          <a:lstStyle/>
          <a:p>
            <a:pPr fontAlgn="auto">
              <a:spcBef>
                <a:spcPts val="0"/>
              </a:spcBef>
              <a:spcAft>
                <a:spcPts val="0"/>
              </a:spcAft>
            </a:pPr>
            <a:r>
              <a:rPr lang="zh-CN" altLang="en-US" b="1" dirty="0">
                <a:solidFill>
                  <a:schemeClr val="bg1"/>
                </a:solidFill>
                <a:latin typeface="微软雅黑" panose="020B0503020204020204" pitchFamily="34" charset="-122"/>
                <a:ea typeface="微软雅黑" panose="020B0503020204020204" pitchFamily="34" charset="-122"/>
                <a:cs typeface="+mn-cs"/>
                <a:sym typeface="Calibri" panose="020F0502020204030204"/>
              </a:rPr>
              <a:t>不是你没瞄准，而是碰到</a:t>
            </a:r>
            <a:endParaRPr lang="en-US" altLang="zh-CN" b="1" dirty="0">
              <a:solidFill>
                <a:schemeClr val="bg1"/>
              </a:solidFill>
              <a:latin typeface="微软雅黑" panose="020B0503020204020204" pitchFamily="34" charset="-122"/>
              <a:ea typeface="微软雅黑" panose="020B0503020204020204" pitchFamily="34" charset="-122"/>
              <a:cs typeface="+mn-cs"/>
              <a:sym typeface="Calibri" panose="020F0502020204030204"/>
            </a:endParaRPr>
          </a:p>
          <a:p>
            <a:pPr fontAlgn="auto">
              <a:spcBef>
                <a:spcPts val="0"/>
              </a:spcBef>
              <a:spcAft>
                <a:spcPts val="0"/>
              </a:spcAft>
            </a:pPr>
            <a:r>
              <a:rPr lang="zh-CN" altLang="en-US" b="1" dirty="0">
                <a:solidFill>
                  <a:schemeClr val="bg1"/>
                </a:solidFill>
                <a:latin typeface="微软雅黑" panose="020B0503020204020204" pitchFamily="34" charset="-122"/>
                <a:ea typeface="微软雅黑" panose="020B0503020204020204" pitchFamily="34" charset="-122"/>
                <a:cs typeface="+mn-cs"/>
                <a:sym typeface="Calibri" panose="020F0502020204030204"/>
              </a:rPr>
              <a:t>一颗臭蛋！</a:t>
            </a:r>
          </a:p>
        </p:txBody>
      </p:sp>
      <p:sp>
        <p:nvSpPr>
          <p:cNvPr id="6" name="矩形 5">
            <a:extLst>
              <a:ext uri="{FF2B5EF4-FFF2-40B4-BE49-F238E27FC236}">
                <a16:creationId xmlns:a16="http://schemas.microsoft.com/office/drawing/2014/main" id="{044447F1-326B-4AEA-B29A-8C70B0E94CF2}"/>
              </a:ext>
            </a:extLst>
          </p:cNvPr>
          <p:cNvSpPr/>
          <p:nvPr/>
        </p:nvSpPr>
        <p:spPr>
          <a:xfrm>
            <a:off x="4892484" y="593420"/>
            <a:ext cx="1578429" cy="1467428"/>
          </a:xfrm>
          <a:prstGeom prst="rect">
            <a:avLst/>
          </a:prstGeom>
          <a:solidFill>
            <a:srgbClr val="6295DE"/>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180000" tIns="45718" rIns="0" bIns="45718" numCol="1" spcCol="38100" rtlCol="0" anchor="ctr">
            <a:noAutofit/>
          </a:bodyPr>
          <a:lstStyle/>
          <a:p>
            <a:pPr fontAlgn="auto" hangingPunct="0">
              <a:spcBef>
                <a:spcPts val="0"/>
              </a:spcBef>
              <a:spcAft>
                <a:spcPts val="0"/>
              </a:spcAft>
            </a:pPr>
            <a:endParaRPr lang="zh-CN" altLang="en-US">
              <a:solidFill>
                <a:srgbClr val="000000"/>
              </a:solidFill>
              <a:latin typeface="微软雅黑" panose="020B0503020204020204" pitchFamily="34" charset="-122"/>
              <a:ea typeface="微软雅黑" panose="020B0503020204020204" pitchFamily="34" charset="-122"/>
              <a:sym typeface="Calibri" panose="020F0502020204030204"/>
            </a:endParaRPr>
          </a:p>
        </p:txBody>
      </p:sp>
      <p:sp>
        <p:nvSpPr>
          <p:cNvPr id="7" name="矩形 6">
            <a:extLst>
              <a:ext uri="{FF2B5EF4-FFF2-40B4-BE49-F238E27FC236}">
                <a16:creationId xmlns:a16="http://schemas.microsoft.com/office/drawing/2014/main" id="{56230F34-B2F2-4333-91D8-CA165A077F72}"/>
              </a:ext>
            </a:extLst>
          </p:cNvPr>
          <p:cNvSpPr/>
          <p:nvPr/>
        </p:nvSpPr>
        <p:spPr>
          <a:xfrm>
            <a:off x="8049343" y="593420"/>
            <a:ext cx="1578429" cy="1467428"/>
          </a:xfrm>
          <a:prstGeom prst="rect">
            <a:avLst/>
          </a:prstGeom>
          <a:solidFill>
            <a:schemeClr val="accent1">
              <a:lumMod val="20000"/>
              <a:lumOff val="80000"/>
            </a:schemeClr>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180000" tIns="45718" rIns="0" bIns="45718" numCol="1" spcCol="38100" rtlCol="0" anchor="ctr">
            <a:noAutofit/>
          </a:bodyPr>
          <a:lstStyle/>
          <a:p>
            <a:pPr fontAlgn="auto" hangingPunct="0">
              <a:spcBef>
                <a:spcPts val="0"/>
              </a:spcBef>
              <a:spcAft>
                <a:spcPts val="0"/>
              </a:spcAft>
            </a:pPr>
            <a:r>
              <a:rPr lang="zh-CN" altLang="en-US" dirty="0">
                <a:solidFill>
                  <a:srgbClr val="000000"/>
                </a:solidFill>
                <a:latin typeface="微软雅黑" panose="020B0503020204020204" pitchFamily="34" charset="-122"/>
                <a:ea typeface="微软雅黑" panose="020B0503020204020204" pitchFamily="34" charset="-122"/>
                <a:sym typeface="Calibri" panose="020F0502020204030204"/>
              </a:rPr>
              <a:t>一颗没按标准生产的子弹卡壳了</a:t>
            </a:r>
          </a:p>
        </p:txBody>
      </p:sp>
      <p:sp>
        <p:nvSpPr>
          <p:cNvPr id="8" name="矩形 7">
            <a:extLst>
              <a:ext uri="{FF2B5EF4-FFF2-40B4-BE49-F238E27FC236}">
                <a16:creationId xmlns:a16="http://schemas.microsoft.com/office/drawing/2014/main" id="{337F9E16-251E-4C78-8D46-09D6B13634C5}"/>
              </a:ext>
            </a:extLst>
          </p:cNvPr>
          <p:cNvSpPr/>
          <p:nvPr/>
        </p:nvSpPr>
        <p:spPr>
          <a:xfrm>
            <a:off x="9627772" y="593420"/>
            <a:ext cx="1578429" cy="1467428"/>
          </a:xfrm>
          <a:prstGeom prst="rect">
            <a:avLst/>
          </a:prstGeom>
          <a:solidFill>
            <a:schemeClr val="tx2">
              <a:lumMod val="20000"/>
              <a:lumOff val="80000"/>
            </a:schemeClr>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180000" tIns="45718" rIns="0" bIns="45718" numCol="1" spcCol="38100" rtlCol="0" anchor="ctr">
            <a:noAutofit/>
          </a:bodyPr>
          <a:lstStyle/>
          <a:p>
            <a:pPr fontAlgn="auto" hangingPunct="0">
              <a:spcBef>
                <a:spcPts val="0"/>
              </a:spcBef>
              <a:spcAft>
                <a:spcPts val="0"/>
              </a:spcAft>
            </a:pPr>
            <a:endParaRPr lang="zh-CN" altLang="en-US">
              <a:solidFill>
                <a:srgbClr val="000000"/>
              </a:solidFill>
              <a:latin typeface="微软雅黑" panose="020B0503020204020204" pitchFamily="34" charset="-122"/>
              <a:ea typeface="微软雅黑" panose="020B0503020204020204" pitchFamily="34" charset="-122"/>
              <a:sym typeface="Calibri" panose="020F0502020204030204"/>
            </a:endParaRPr>
          </a:p>
        </p:txBody>
      </p:sp>
      <p:sp>
        <p:nvSpPr>
          <p:cNvPr id="9" name="矩形 8">
            <a:extLst>
              <a:ext uri="{FF2B5EF4-FFF2-40B4-BE49-F238E27FC236}">
                <a16:creationId xmlns:a16="http://schemas.microsoft.com/office/drawing/2014/main" id="{880833FE-D8EE-4877-AB60-EB68DE5D5845}"/>
              </a:ext>
            </a:extLst>
          </p:cNvPr>
          <p:cNvSpPr/>
          <p:nvPr/>
        </p:nvSpPr>
        <p:spPr>
          <a:xfrm>
            <a:off x="1300195" y="2060848"/>
            <a:ext cx="1578429" cy="1467428"/>
          </a:xfrm>
          <a:prstGeom prst="rect">
            <a:avLst/>
          </a:prstGeom>
          <a:solidFill>
            <a:srgbClr val="0F6FC6"/>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180000" tIns="45718" rIns="0" bIns="45718" numCol="1" spcCol="38100" rtlCol="0" anchor="ctr">
            <a:noAutofit/>
          </a:bodyPr>
          <a:lstStyle/>
          <a:p>
            <a:pPr fontAlgn="auto" hangingPunct="0">
              <a:spcBef>
                <a:spcPts val="0"/>
              </a:spcBef>
              <a:spcAft>
                <a:spcPts val="0"/>
              </a:spcAft>
            </a:pPr>
            <a:endParaRPr lang="zh-CN" altLang="en-US">
              <a:solidFill>
                <a:srgbClr val="000000"/>
              </a:solidFill>
              <a:latin typeface="微软雅黑" panose="020B0503020204020204" pitchFamily="34" charset="-122"/>
              <a:ea typeface="微软雅黑" panose="020B0503020204020204" pitchFamily="34" charset="-122"/>
              <a:sym typeface="Calibri" panose="020F0502020204030204"/>
            </a:endParaRPr>
          </a:p>
        </p:txBody>
      </p:sp>
      <p:sp>
        <p:nvSpPr>
          <p:cNvPr id="10" name="矩形 9">
            <a:extLst>
              <a:ext uri="{FF2B5EF4-FFF2-40B4-BE49-F238E27FC236}">
                <a16:creationId xmlns:a16="http://schemas.microsoft.com/office/drawing/2014/main" id="{95E15A31-B9FA-485E-B225-5AAB77671DBE}"/>
              </a:ext>
            </a:extLst>
          </p:cNvPr>
          <p:cNvSpPr/>
          <p:nvPr/>
        </p:nvSpPr>
        <p:spPr>
          <a:xfrm>
            <a:off x="2878624" y="2060848"/>
            <a:ext cx="1578429" cy="1467428"/>
          </a:xfrm>
          <a:prstGeom prst="rect">
            <a:avLst/>
          </a:prstGeom>
          <a:solidFill>
            <a:schemeClr val="tx2"/>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180000" tIns="45718" rIns="0" bIns="45718" numCol="1" spcCol="38100" rtlCol="0" anchor="ctr">
            <a:noAutofit/>
          </a:bodyPr>
          <a:lstStyle/>
          <a:p>
            <a:pPr fontAlgn="auto" hangingPunct="0">
              <a:spcBef>
                <a:spcPts val="0"/>
              </a:spcBef>
              <a:spcAft>
                <a:spcPts val="0"/>
              </a:spcAft>
            </a:pPr>
            <a:endParaRPr lang="zh-CN" altLang="en-US">
              <a:solidFill>
                <a:srgbClr val="000000"/>
              </a:solidFill>
              <a:latin typeface="微软雅黑" panose="020B0503020204020204" pitchFamily="34" charset="-122"/>
              <a:ea typeface="微软雅黑" panose="020B0503020204020204" pitchFamily="34" charset="-122"/>
              <a:sym typeface="Calibri" panose="020F0502020204030204"/>
            </a:endParaRPr>
          </a:p>
        </p:txBody>
      </p:sp>
      <p:sp>
        <p:nvSpPr>
          <p:cNvPr id="11" name="矩形 10">
            <a:extLst>
              <a:ext uri="{FF2B5EF4-FFF2-40B4-BE49-F238E27FC236}">
                <a16:creationId xmlns:a16="http://schemas.microsoft.com/office/drawing/2014/main" id="{5FC1B2BB-4F5F-4E17-9E61-7A37D330CCB9}"/>
              </a:ext>
            </a:extLst>
          </p:cNvPr>
          <p:cNvSpPr/>
          <p:nvPr/>
        </p:nvSpPr>
        <p:spPr>
          <a:xfrm>
            <a:off x="4457052" y="2060848"/>
            <a:ext cx="3156858" cy="1467428"/>
          </a:xfrm>
          <a:prstGeom prst="rect">
            <a:avLst/>
          </a:prstGeom>
          <a:solidFill>
            <a:schemeClr val="accent1">
              <a:lumMod val="20000"/>
              <a:lumOff val="80000"/>
            </a:schemeClr>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180000" tIns="45718" rIns="0" bIns="45718" numCol="1" spcCol="38100" rtlCol="0" anchor="ctr">
            <a:noAutofit/>
          </a:bodyPr>
          <a:lstStyle/>
          <a:p>
            <a:pPr fontAlgn="auto">
              <a:spcBef>
                <a:spcPts val="0"/>
              </a:spcBef>
              <a:spcAft>
                <a:spcPts val="0"/>
              </a:spcAft>
            </a:pPr>
            <a:r>
              <a:rPr lang="zh-CN" altLang="en-US" dirty="0">
                <a:latin typeface="微软雅黑" panose="020B0503020204020204" pitchFamily="34" charset="-122"/>
                <a:ea typeface="微软雅黑" panose="020B0503020204020204" pitchFamily="34" charset="-122"/>
                <a:cs typeface="+mn-cs"/>
              </a:rPr>
              <a:t>你终于尝试了一次跳伞，</a:t>
            </a:r>
            <a:endParaRPr lang="en-US" altLang="zh-CN" dirty="0">
              <a:latin typeface="微软雅黑" panose="020B0503020204020204" pitchFamily="34" charset="-122"/>
              <a:ea typeface="微软雅黑" panose="020B0503020204020204" pitchFamily="34" charset="-122"/>
              <a:cs typeface="+mn-cs"/>
            </a:endParaRPr>
          </a:p>
          <a:p>
            <a:pPr fontAlgn="auto">
              <a:spcBef>
                <a:spcPts val="0"/>
              </a:spcBef>
              <a:spcAft>
                <a:spcPts val="0"/>
              </a:spcAft>
            </a:pPr>
            <a:r>
              <a:rPr lang="zh-CN" altLang="en-US" dirty="0">
                <a:latin typeface="微软雅黑" panose="020B0503020204020204" pitchFamily="34" charset="-122"/>
                <a:ea typeface="微软雅黑" panose="020B0503020204020204" pitchFamily="34" charset="-122"/>
                <a:cs typeface="+mn-cs"/>
              </a:rPr>
              <a:t>但再也没机会</a:t>
            </a:r>
            <a:endParaRPr lang="en-US" altLang="zh-CN" dirty="0">
              <a:latin typeface="微软雅黑" panose="020B0503020204020204" pitchFamily="34" charset="-122"/>
              <a:ea typeface="微软雅黑" panose="020B0503020204020204" pitchFamily="34" charset="-122"/>
              <a:cs typeface="+mn-cs"/>
            </a:endParaRPr>
          </a:p>
          <a:p>
            <a:pPr fontAlgn="auto">
              <a:spcBef>
                <a:spcPts val="0"/>
              </a:spcBef>
              <a:spcAft>
                <a:spcPts val="0"/>
              </a:spcAft>
            </a:pPr>
            <a:r>
              <a:rPr lang="zh-CN" altLang="en-US" dirty="0">
                <a:latin typeface="微软雅黑" panose="020B0503020204020204" pitchFamily="34" charset="-122"/>
                <a:ea typeface="微软雅黑" panose="020B0503020204020204" pitchFamily="34" charset="-122"/>
                <a:cs typeface="+mn-cs"/>
              </a:rPr>
              <a:t>尝试其它任何东西。</a:t>
            </a:r>
            <a:endParaRPr lang="en-US" altLang="zh-CN" dirty="0">
              <a:latin typeface="微软雅黑" panose="020B0503020204020204" pitchFamily="34" charset="-122"/>
              <a:ea typeface="微软雅黑" panose="020B0503020204020204" pitchFamily="34" charset="-122"/>
              <a:cs typeface="+mn-cs"/>
            </a:endParaRPr>
          </a:p>
        </p:txBody>
      </p:sp>
      <p:sp>
        <p:nvSpPr>
          <p:cNvPr id="12" name="矩形 11">
            <a:extLst>
              <a:ext uri="{FF2B5EF4-FFF2-40B4-BE49-F238E27FC236}">
                <a16:creationId xmlns:a16="http://schemas.microsoft.com/office/drawing/2014/main" id="{92B55417-C023-425E-8FB1-241FEA5DC117}"/>
              </a:ext>
            </a:extLst>
          </p:cNvPr>
          <p:cNvSpPr/>
          <p:nvPr/>
        </p:nvSpPr>
        <p:spPr>
          <a:xfrm>
            <a:off x="7613911" y="2060848"/>
            <a:ext cx="1578429" cy="1467428"/>
          </a:xfrm>
          <a:prstGeom prst="rect">
            <a:avLst/>
          </a:prstGeom>
          <a:solidFill>
            <a:srgbClr val="6295DE"/>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180000" tIns="45718" rIns="0" bIns="45718" numCol="1" spcCol="38100" rtlCol="0" anchor="ctr">
            <a:noAutofit/>
          </a:bodyPr>
          <a:lstStyle/>
          <a:p>
            <a:pPr fontAlgn="auto" hangingPunct="0">
              <a:spcBef>
                <a:spcPts val="0"/>
              </a:spcBef>
              <a:spcAft>
                <a:spcPts val="0"/>
              </a:spcAft>
            </a:pPr>
            <a:endParaRPr lang="zh-CN" altLang="en-US">
              <a:solidFill>
                <a:srgbClr val="000000"/>
              </a:solidFill>
              <a:latin typeface="微软雅黑" panose="020B0503020204020204" pitchFamily="34" charset="-122"/>
              <a:ea typeface="微软雅黑" panose="020B0503020204020204" pitchFamily="34" charset="-122"/>
              <a:sym typeface="Calibri" panose="020F0502020204030204"/>
            </a:endParaRPr>
          </a:p>
        </p:txBody>
      </p:sp>
      <p:sp>
        <p:nvSpPr>
          <p:cNvPr id="13" name="矩形 12">
            <a:extLst>
              <a:ext uri="{FF2B5EF4-FFF2-40B4-BE49-F238E27FC236}">
                <a16:creationId xmlns:a16="http://schemas.microsoft.com/office/drawing/2014/main" id="{E1A2F050-EB43-4E59-8FFC-79F7A07DA638}"/>
              </a:ext>
            </a:extLst>
          </p:cNvPr>
          <p:cNvSpPr/>
          <p:nvPr/>
        </p:nvSpPr>
        <p:spPr>
          <a:xfrm>
            <a:off x="10613573" y="2060848"/>
            <a:ext cx="1578428" cy="1467428"/>
          </a:xfrm>
          <a:prstGeom prst="rect">
            <a:avLst/>
          </a:prstGeom>
          <a:solidFill>
            <a:srgbClr val="0F6FC6"/>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180000" tIns="45718" rIns="0" bIns="45718" numCol="1" spcCol="38100" rtlCol="0" anchor="ctr">
            <a:noAutofit/>
          </a:bodyPr>
          <a:lstStyle/>
          <a:p>
            <a:pPr fontAlgn="auto">
              <a:spcBef>
                <a:spcPts val="0"/>
              </a:spcBef>
              <a:spcAft>
                <a:spcPts val="0"/>
              </a:spcAft>
            </a:pPr>
            <a:r>
              <a:rPr lang="zh-CN" altLang="en-US" b="1" dirty="0">
                <a:solidFill>
                  <a:schemeClr val="bg1"/>
                </a:solidFill>
                <a:latin typeface="微软雅黑" panose="020B0503020204020204" pitchFamily="34" charset="-122"/>
                <a:ea typeface="微软雅黑" panose="020B0503020204020204" pitchFamily="34" charset="-122"/>
                <a:cs typeface="+mn-cs"/>
              </a:rPr>
              <a:t>两个胖子用了一具单人伞！</a:t>
            </a:r>
          </a:p>
        </p:txBody>
      </p:sp>
      <p:sp>
        <p:nvSpPr>
          <p:cNvPr id="14" name="矩形 13">
            <a:extLst>
              <a:ext uri="{FF2B5EF4-FFF2-40B4-BE49-F238E27FC236}">
                <a16:creationId xmlns:a16="http://schemas.microsoft.com/office/drawing/2014/main" id="{3813112B-99DF-403F-AFF3-18B79460DC31}"/>
              </a:ext>
            </a:extLst>
          </p:cNvPr>
          <p:cNvSpPr/>
          <p:nvPr/>
        </p:nvSpPr>
        <p:spPr>
          <a:xfrm>
            <a:off x="9192345" y="2060848"/>
            <a:ext cx="1512167" cy="1467428"/>
          </a:xfrm>
          <a:prstGeom prst="rect">
            <a:avLst/>
          </a:prstGeom>
          <a:solidFill>
            <a:srgbClr val="6295DE"/>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180000" tIns="45718" rIns="0" bIns="45718" numCol="1" spcCol="38100" rtlCol="0" anchor="ctr">
            <a:noAutofit/>
          </a:bodyPr>
          <a:lstStyle/>
          <a:p>
            <a:pPr fontAlgn="auto" hangingPunct="0">
              <a:spcBef>
                <a:spcPts val="0"/>
              </a:spcBef>
              <a:spcAft>
                <a:spcPts val="0"/>
              </a:spcAft>
            </a:pPr>
            <a:endParaRPr lang="zh-CN" altLang="en-US" dirty="0">
              <a:solidFill>
                <a:srgbClr val="000000"/>
              </a:solidFill>
              <a:latin typeface="微软雅黑" panose="020B0503020204020204" pitchFamily="34" charset="-122"/>
              <a:ea typeface="微软雅黑" panose="020B0503020204020204" pitchFamily="34" charset="-122"/>
              <a:sym typeface="Calibri" panose="020F0502020204030204"/>
            </a:endParaRPr>
          </a:p>
        </p:txBody>
      </p:sp>
      <p:sp>
        <p:nvSpPr>
          <p:cNvPr id="15" name="矩形 14">
            <a:extLst>
              <a:ext uri="{FF2B5EF4-FFF2-40B4-BE49-F238E27FC236}">
                <a16:creationId xmlns:a16="http://schemas.microsoft.com/office/drawing/2014/main" id="{F8479B49-5EB9-4BED-BB6E-B310204200C2}"/>
              </a:ext>
            </a:extLst>
          </p:cNvPr>
          <p:cNvSpPr/>
          <p:nvPr/>
        </p:nvSpPr>
        <p:spPr>
          <a:xfrm>
            <a:off x="-18979" y="3528276"/>
            <a:ext cx="3328519" cy="1467428"/>
          </a:xfrm>
          <a:prstGeom prst="rect">
            <a:avLst/>
          </a:prstGeom>
          <a:solidFill>
            <a:schemeClr val="accent1">
              <a:lumMod val="20000"/>
              <a:lumOff val="80000"/>
            </a:schemeClr>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180000" tIns="45718" rIns="0" bIns="45718" numCol="1" spcCol="38100" rtlCol="0" anchor="ctr">
            <a:noAutofit/>
          </a:bodyPr>
          <a:lstStyle/>
          <a:p>
            <a:pPr fontAlgn="auto">
              <a:spcBef>
                <a:spcPts val="0"/>
              </a:spcBef>
              <a:spcAft>
                <a:spcPts val="0"/>
              </a:spcAft>
            </a:pPr>
            <a:r>
              <a:rPr lang="zh-CN" altLang="en-US" dirty="0">
                <a:latin typeface="微软雅黑" panose="020B0503020204020204" pitchFamily="34" charset="-122"/>
                <a:ea typeface="微软雅黑" panose="020B0503020204020204" pitchFamily="34" charset="-122"/>
                <a:cs typeface="+mn-cs"/>
              </a:rPr>
              <a:t>我从日本带回来的新电视为什么一插电就冒烟了。</a:t>
            </a:r>
            <a:endParaRPr lang="zh-CN" altLang="en-US" dirty="0">
              <a:latin typeface="微软雅黑" panose="020B0503020204020204" pitchFamily="34" charset="-122"/>
              <a:ea typeface="微软雅黑" panose="020B0503020204020204" pitchFamily="34" charset="-122"/>
              <a:cs typeface="+mn-cs"/>
              <a:sym typeface="Calibri" panose="020F0502020204030204"/>
            </a:endParaRPr>
          </a:p>
        </p:txBody>
      </p:sp>
      <p:sp>
        <p:nvSpPr>
          <p:cNvPr id="16" name="矩形 15">
            <a:extLst>
              <a:ext uri="{FF2B5EF4-FFF2-40B4-BE49-F238E27FC236}">
                <a16:creationId xmlns:a16="http://schemas.microsoft.com/office/drawing/2014/main" id="{87070F6B-15E7-4431-8B6B-4C7B621AB886}"/>
              </a:ext>
            </a:extLst>
          </p:cNvPr>
          <p:cNvSpPr/>
          <p:nvPr/>
        </p:nvSpPr>
        <p:spPr>
          <a:xfrm>
            <a:off x="1295680" y="4995704"/>
            <a:ext cx="1578429" cy="1394058"/>
          </a:xfrm>
          <a:prstGeom prst="rect">
            <a:avLst/>
          </a:prstGeom>
          <a:solidFill>
            <a:srgbClr val="0F6FC6"/>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180000" tIns="45718" rIns="0" bIns="45718" numCol="1" spcCol="38100" rtlCol="0" anchor="ctr">
            <a:noAutofit/>
          </a:bodyPr>
          <a:lstStyle/>
          <a:p>
            <a:pPr fontAlgn="auto">
              <a:spcBef>
                <a:spcPts val="0"/>
              </a:spcBef>
              <a:spcAft>
                <a:spcPts val="0"/>
              </a:spcAft>
            </a:pPr>
            <a:r>
              <a:rPr lang="zh-CN" altLang="en-US" b="1" dirty="0">
                <a:solidFill>
                  <a:schemeClr val="bg1"/>
                </a:solidFill>
                <a:latin typeface="微软雅黑" panose="020B0503020204020204" pitchFamily="34" charset="-122"/>
                <a:ea typeface="微软雅黑" panose="020B0503020204020204" pitchFamily="34" charset="-122"/>
                <a:cs typeface="+mn-cs"/>
              </a:rPr>
              <a:t>我们的电压比他们高了</a:t>
            </a:r>
            <a:r>
              <a:rPr lang="en-US" altLang="zh-CN" b="1" dirty="0">
                <a:solidFill>
                  <a:schemeClr val="bg1"/>
                </a:solidFill>
                <a:latin typeface="微软雅黑" panose="020B0503020204020204" pitchFamily="34" charset="-122"/>
                <a:ea typeface="微软雅黑" panose="020B0503020204020204" pitchFamily="34" charset="-122"/>
                <a:cs typeface="+mn-cs"/>
              </a:rPr>
              <a:t>110V</a:t>
            </a:r>
            <a:r>
              <a:rPr lang="zh-CN" altLang="en-US" b="1" dirty="0">
                <a:solidFill>
                  <a:schemeClr val="bg1"/>
                </a:solidFill>
                <a:latin typeface="微软雅黑" panose="020B0503020204020204" pitchFamily="34" charset="-122"/>
                <a:ea typeface="微软雅黑" panose="020B0503020204020204" pitchFamily="34" charset="-122"/>
                <a:cs typeface="+mn-cs"/>
              </a:rPr>
              <a:t>！</a:t>
            </a:r>
            <a:endParaRPr lang="zh-CN" altLang="en-US" b="1" dirty="0">
              <a:solidFill>
                <a:schemeClr val="bg1"/>
              </a:solidFill>
              <a:latin typeface="微软雅黑" panose="020B0503020204020204" pitchFamily="34" charset="-122"/>
              <a:ea typeface="微软雅黑" panose="020B0503020204020204" pitchFamily="34" charset="-122"/>
              <a:cs typeface="+mn-cs"/>
              <a:sym typeface="Calibri" panose="020F0502020204030204"/>
            </a:endParaRPr>
          </a:p>
        </p:txBody>
      </p:sp>
      <p:sp>
        <p:nvSpPr>
          <p:cNvPr id="17" name="矩形 16">
            <a:extLst>
              <a:ext uri="{FF2B5EF4-FFF2-40B4-BE49-F238E27FC236}">
                <a16:creationId xmlns:a16="http://schemas.microsoft.com/office/drawing/2014/main" id="{0728A04B-9ECD-4F8F-8537-FC03562E649F}"/>
              </a:ext>
            </a:extLst>
          </p:cNvPr>
          <p:cNvSpPr/>
          <p:nvPr/>
        </p:nvSpPr>
        <p:spPr>
          <a:xfrm>
            <a:off x="4892485" y="3528276"/>
            <a:ext cx="1578429" cy="1467428"/>
          </a:xfrm>
          <a:prstGeom prst="rect">
            <a:avLst/>
          </a:prstGeom>
          <a:solidFill>
            <a:srgbClr val="6295DE"/>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180000" tIns="45718" rIns="0" bIns="45718" numCol="1" spcCol="38100" rtlCol="0" anchor="ctr">
            <a:noAutofit/>
          </a:bodyPr>
          <a:lstStyle/>
          <a:p>
            <a:pPr fontAlgn="auto" hangingPunct="0">
              <a:spcBef>
                <a:spcPts val="0"/>
              </a:spcBef>
              <a:spcAft>
                <a:spcPts val="0"/>
              </a:spcAft>
            </a:pPr>
            <a:endParaRPr lang="zh-CN" altLang="en-US">
              <a:solidFill>
                <a:srgbClr val="000000"/>
              </a:solidFill>
              <a:latin typeface="微软雅黑" panose="020B0503020204020204" pitchFamily="34" charset="-122"/>
              <a:ea typeface="微软雅黑" panose="020B0503020204020204" pitchFamily="34" charset="-122"/>
              <a:sym typeface="Calibri" panose="020F0502020204030204"/>
            </a:endParaRPr>
          </a:p>
        </p:txBody>
      </p:sp>
      <p:sp>
        <p:nvSpPr>
          <p:cNvPr id="18" name="矩形 17">
            <a:extLst>
              <a:ext uri="{FF2B5EF4-FFF2-40B4-BE49-F238E27FC236}">
                <a16:creationId xmlns:a16="http://schemas.microsoft.com/office/drawing/2014/main" id="{48EA4BA2-E9B7-4D4B-8471-DA48C3B0113A}"/>
              </a:ext>
            </a:extLst>
          </p:cNvPr>
          <p:cNvSpPr/>
          <p:nvPr/>
        </p:nvSpPr>
        <p:spPr>
          <a:xfrm>
            <a:off x="6470913" y="3528276"/>
            <a:ext cx="3156858" cy="1467428"/>
          </a:xfrm>
          <a:prstGeom prst="rect">
            <a:avLst/>
          </a:prstGeom>
          <a:solidFill>
            <a:schemeClr val="accent1">
              <a:lumMod val="20000"/>
              <a:lumOff val="80000"/>
            </a:schemeClr>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180000" tIns="45718" rIns="0" bIns="45718" numCol="1" spcCol="38100" rtlCol="0" anchor="ctr">
            <a:noAutofit/>
          </a:bodyPr>
          <a:lstStyle/>
          <a:p>
            <a:pPr fontAlgn="auto">
              <a:spcBef>
                <a:spcPts val="0"/>
              </a:spcBef>
              <a:spcAft>
                <a:spcPts val="0"/>
              </a:spcAft>
            </a:pPr>
            <a:r>
              <a:rPr lang="zh-CN" altLang="en-US" dirty="0">
                <a:latin typeface="微软雅黑" panose="020B0503020204020204" pitchFamily="34" charset="-122"/>
                <a:ea typeface="微软雅黑" panose="020B0503020204020204" pitchFamily="34" charset="-122"/>
                <a:cs typeface="+mn-cs"/>
                <a:sym typeface="Calibri" panose="020F0502020204030204"/>
              </a:rPr>
              <a:t>如果我告诉你，</a:t>
            </a:r>
            <a:endParaRPr lang="en-US" altLang="zh-CN" dirty="0">
              <a:latin typeface="微软雅黑" panose="020B0503020204020204" pitchFamily="34" charset="-122"/>
              <a:ea typeface="微软雅黑" panose="020B0503020204020204" pitchFamily="34" charset="-122"/>
              <a:cs typeface="+mn-cs"/>
              <a:sym typeface="Calibri" panose="020F0502020204030204"/>
            </a:endParaRPr>
          </a:p>
          <a:p>
            <a:pPr fontAlgn="auto">
              <a:spcBef>
                <a:spcPts val="0"/>
              </a:spcBef>
              <a:spcAft>
                <a:spcPts val="0"/>
              </a:spcAft>
            </a:pPr>
            <a:r>
              <a:rPr lang="zh-CN" altLang="en-US" dirty="0">
                <a:latin typeface="微软雅黑" panose="020B0503020204020204" pitchFamily="34" charset="-122"/>
                <a:ea typeface="微软雅黑" panose="020B0503020204020204" pitchFamily="34" charset="-122"/>
                <a:cs typeface="+mn-cs"/>
                <a:sym typeface="Calibri" panose="020F0502020204030204"/>
              </a:rPr>
              <a:t>游乐园的过山车和轨道尺寸错了</a:t>
            </a:r>
            <a:r>
              <a:rPr lang="en-US" altLang="zh-CN" dirty="0">
                <a:latin typeface="微软雅黑" panose="020B0503020204020204" pitchFamily="34" charset="-122"/>
                <a:ea typeface="微软雅黑" panose="020B0503020204020204" pitchFamily="34" charset="-122"/>
                <a:cs typeface="+mn-cs"/>
                <a:sym typeface="Calibri" panose="020F0502020204030204"/>
              </a:rPr>
              <a:t>3</a:t>
            </a:r>
            <a:r>
              <a:rPr lang="zh-CN" altLang="en-US" dirty="0">
                <a:latin typeface="微软雅黑" panose="020B0503020204020204" pitchFamily="34" charset="-122"/>
                <a:ea typeface="微软雅黑" panose="020B0503020204020204" pitchFamily="34" charset="-122"/>
                <a:cs typeface="+mn-cs"/>
                <a:sym typeface="Calibri" panose="020F0502020204030204"/>
              </a:rPr>
              <a:t>毫米</a:t>
            </a:r>
          </a:p>
        </p:txBody>
      </p:sp>
      <p:sp>
        <p:nvSpPr>
          <p:cNvPr id="19" name="矩形 18">
            <a:extLst>
              <a:ext uri="{FF2B5EF4-FFF2-40B4-BE49-F238E27FC236}">
                <a16:creationId xmlns:a16="http://schemas.microsoft.com/office/drawing/2014/main" id="{41410813-9A9C-4A9C-A35C-D95E7D773DC0}"/>
              </a:ext>
            </a:extLst>
          </p:cNvPr>
          <p:cNvSpPr/>
          <p:nvPr/>
        </p:nvSpPr>
        <p:spPr>
          <a:xfrm>
            <a:off x="9627772" y="3528276"/>
            <a:ext cx="1578429" cy="1467428"/>
          </a:xfrm>
          <a:prstGeom prst="rect">
            <a:avLst/>
          </a:prstGeom>
          <a:solidFill>
            <a:srgbClr val="0F6FC6"/>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180000" tIns="45718" rIns="0" bIns="45718" numCol="1" spcCol="38100" rtlCol="0" anchor="ctr">
            <a:noAutofit/>
          </a:bodyPr>
          <a:lstStyle/>
          <a:p>
            <a:pPr fontAlgn="auto">
              <a:spcBef>
                <a:spcPts val="0"/>
              </a:spcBef>
              <a:spcAft>
                <a:spcPts val="0"/>
              </a:spcAft>
            </a:pPr>
            <a:r>
              <a:rPr lang="zh-CN" altLang="en-US" b="1" dirty="0">
                <a:solidFill>
                  <a:schemeClr val="bg1"/>
                </a:solidFill>
                <a:latin typeface="微软雅黑" panose="020B0503020204020204" pitchFamily="34" charset="-122"/>
                <a:ea typeface="微软雅黑" panose="020B0503020204020204" pitchFamily="34" charset="-122"/>
                <a:cs typeface="+mn-cs"/>
              </a:rPr>
              <a:t>你还敢</a:t>
            </a:r>
            <a:endParaRPr lang="en-US" altLang="zh-CN" b="1" dirty="0">
              <a:solidFill>
                <a:schemeClr val="bg1"/>
              </a:solidFill>
              <a:latin typeface="微软雅黑" panose="020B0503020204020204" pitchFamily="34" charset="-122"/>
              <a:ea typeface="微软雅黑" panose="020B0503020204020204" pitchFamily="34" charset="-122"/>
              <a:cs typeface="+mn-cs"/>
            </a:endParaRPr>
          </a:p>
          <a:p>
            <a:pPr fontAlgn="auto">
              <a:spcBef>
                <a:spcPts val="0"/>
              </a:spcBef>
              <a:spcAft>
                <a:spcPts val="0"/>
              </a:spcAft>
            </a:pPr>
            <a:r>
              <a:rPr lang="zh-CN" altLang="en-US" b="1" dirty="0">
                <a:solidFill>
                  <a:schemeClr val="bg1"/>
                </a:solidFill>
                <a:latin typeface="微软雅黑" panose="020B0503020204020204" pitchFamily="34" charset="-122"/>
                <a:ea typeface="微软雅黑" panose="020B0503020204020204" pitchFamily="34" charset="-122"/>
                <a:cs typeface="+mn-cs"/>
              </a:rPr>
              <a:t>去坐吗？</a:t>
            </a:r>
          </a:p>
        </p:txBody>
      </p:sp>
      <p:sp>
        <p:nvSpPr>
          <p:cNvPr id="21" name="矩形 20">
            <a:extLst>
              <a:ext uri="{FF2B5EF4-FFF2-40B4-BE49-F238E27FC236}">
                <a16:creationId xmlns:a16="http://schemas.microsoft.com/office/drawing/2014/main" id="{18EBC843-9D5C-4745-B957-413172B341A4}"/>
              </a:ext>
            </a:extLst>
          </p:cNvPr>
          <p:cNvSpPr/>
          <p:nvPr/>
        </p:nvSpPr>
        <p:spPr>
          <a:xfrm>
            <a:off x="4457053" y="4995704"/>
            <a:ext cx="3156857" cy="1394058"/>
          </a:xfrm>
          <a:prstGeom prst="rect">
            <a:avLst/>
          </a:prstGeom>
          <a:solidFill>
            <a:schemeClr val="accent1">
              <a:lumMod val="20000"/>
              <a:lumOff val="80000"/>
            </a:schemeClr>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180000" tIns="45718" rIns="216000" bIns="45718" numCol="1" spcCol="38100" rtlCol="0" anchor="ctr">
            <a:noAutofit/>
          </a:bodyPr>
          <a:lstStyle/>
          <a:p>
            <a:pPr algn="r" fontAlgn="auto">
              <a:spcBef>
                <a:spcPts val="0"/>
              </a:spcBef>
              <a:spcAft>
                <a:spcPts val="0"/>
              </a:spcAft>
            </a:pPr>
            <a:r>
              <a:rPr lang="zh-CN" altLang="en-US" dirty="0">
                <a:latin typeface="微软雅黑" panose="020B0503020204020204" pitchFamily="34" charset="-122"/>
                <a:ea typeface="微软雅黑" panose="020B0503020204020204" pitchFamily="34" charset="-122"/>
                <a:cs typeface="+mn-cs"/>
              </a:rPr>
              <a:t>省吃俭用攒钱</a:t>
            </a:r>
            <a:endParaRPr lang="en-US" altLang="zh-CN" dirty="0">
              <a:latin typeface="微软雅黑" panose="020B0503020204020204" pitchFamily="34" charset="-122"/>
              <a:ea typeface="微软雅黑" panose="020B0503020204020204" pitchFamily="34" charset="-122"/>
              <a:cs typeface="+mn-cs"/>
            </a:endParaRPr>
          </a:p>
          <a:p>
            <a:pPr algn="r" fontAlgn="auto">
              <a:spcBef>
                <a:spcPts val="0"/>
              </a:spcBef>
              <a:spcAft>
                <a:spcPts val="0"/>
              </a:spcAft>
            </a:pPr>
            <a:r>
              <a:rPr lang="zh-CN" altLang="en-US" dirty="0">
                <a:latin typeface="微软雅黑" panose="020B0503020204020204" pitchFamily="34" charset="-122"/>
                <a:ea typeface="微软雅黑" panose="020B0503020204020204" pitchFamily="34" charset="-122"/>
                <a:cs typeface="+mn-cs"/>
              </a:rPr>
              <a:t>买了辆车</a:t>
            </a:r>
            <a:endParaRPr lang="en-US" altLang="zh-CN" dirty="0">
              <a:latin typeface="微软雅黑" panose="020B0503020204020204" pitchFamily="34" charset="-122"/>
              <a:ea typeface="微软雅黑" panose="020B0503020204020204" pitchFamily="34" charset="-122"/>
              <a:cs typeface="+mn-cs"/>
            </a:endParaRPr>
          </a:p>
          <a:p>
            <a:pPr algn="r" fontAlgn="auto">
              <a:spcBef>
                <a:spcPts val="0"/>
              </a:spcBef>
              <a:spcAft>
                <a:spcPts val="0"/>
              </a:spcAft>
            </a:pPr>
            <a:r>
              <a:rPr lang="zh-CN" altLang="en-US" dirty="0">
                <a:latin typeface="微软雅黑" panose="020B0503020204020204" pitchFamily="34" charset="-122"/>
                <a:ea typeface="微软雅黑" panose="020B0503020204020204" pitchFamily="34" charset="-122"/>
                <a:cs typeface="+mn-cs"/>
              </a:rPr>
              <a:t>可却直接开到了河里</a:t>
            </a:r>
            <a:endParaRPr lang="zh-CN" altLang="en-US" dirty="0">
              <a:latin typeface="微软雅黑" panose="020B0503020204020204" pitchFamily="34" charset="-122"/>
              <a:ea typeface="微软雅黑" panose="020B0503020204020204" pitchFamily="34" charset="-122"/>
              <a:cs typeface="+mn-cs"/>
              <a:sym typeface="Calibri" panose="020F0502020204030204"/>
            </a:endParaRPr>
          </a:p>
        </p:txBody>
      </p:sp>
      <p:sp>
        <p:nvSpPr>
          <p:cNvPr id="22" name="矩形 21">
            <a:extLst>
              <a:ext uri="{FF2B5EF4-FFF2-40B4-BE49-F238E27FC236}">
                <a16:creationId xmlns:a16="http://schemas.microsoft.com/office/drawing/2014/main" id="{77DD2263-CB46-49B8-87E8-32572A24705F}"/>
              </a:ext>
            </a:extLst>
          </p:cNvPr>
          <p:cNvSpPr/>
          <p:nvPr/>
        </p:nvSpPr>
        <p:spPr>
          <a:xfrm>
            <a:off x="7613911" y="4995704"/>
            <a:ext cx="1578429" cy="1394058"/>
          </a:xfrm>
          <a:prstGeom prst="rect">
            <a:avLst/>
          </a:prstGeom>
          <a:solidFill>
            <a:srgbClr val="0F6FC6"/>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180000" tIns="45718" rIns="0" bIns="45718" numCol="1" spcCol="38100" rtlCol="0" anchor="ctr">
            <a:noAutofit/>
          </a:bodyPr>
          <a:lstStyle/>
          <a:p>
            <a:pPr fontAlgn="auto">
              <a:spcBef>
                <a:spcPts val="0"/>
              </a:spcBef>
              <a:spcAft>
                <a:spcPts val="0"/>
              </a:spcAft>
            </a:pPr>
            <a:r>
              <a:rPr lang="zh-CN" altLang="en-US" b="1" dirty="0">
                <a:solidFill>
                  <a:schemeClr val="bg1"/>
                </a:solidFill>
                <a:latin typeface="微软雅黑" panose="020B0503020204020204" pitchFamily="34" charset="-122"/>
                <a:ea typeface="微软雅黑" panose="020B0503020204020204" pitchFamily="34" charset="-122"/>
                <a:cs typeface="+mn-cs"/>
              </a:rPr>
              <a:t>不是技术不好</a:t>
            </a:r>
            <a:endParaRPr lang="en-US" altLang="zh-CN" b="1" dirty="0">
              <a:solidFill>
                <a:schemeClr val="bg1"/>
              </a:solidFill>
              <a:latin typeface="微软雅黑" panose="020B0503020204020204" pitchFamily="34" charset="-122"/>
              <a:ea typeface="微软雅黑" panose="020B0503020204020204" pitchFamily="34" charset="-122"/>
              <a:cs typeface="+mn-cs"/>
            </a:endParaRPr>
          </a:p>
          <a:p>
            <a:pPr fontAlgn="auto">
              <a:spcBef>
                <a:spcPts val="0"/>
              </a:spcBef>
              <a:spcAft>
                <a:spcPts val="0"/>
              </a:spcAft>
            </a:pPr>
            <a:r>
              <a:rPr lang="zh-CN" altLang="en-US" b="1" dirty="0">
                <a:solidFill>
                  <a:schemeClr val="bg1"/>
                </a:solidFill>
                <a:latin typeface="微软雅黑" panose="020B0503020204020204" pitchFamily="34" charset="-122"/>
                <a:ea typeface="微软雅黑" panose="020B0503020204020204" pitchFamily="34" charset="-122"/>
                <a:cs typeface="+mn-cs"/>
              </a:rPr>
              <a:t>是因为</a:t>
            </a:r>
            <a:endParaRPr lang="en-US" altLang="zh-CN" b="1" dirty="0">
              <a:solidFill>
                <a:schemeClr val="bg1"/>
              </a:solidFill>
              <a:latin typeface="微软雅黑" panose="020B0503020204020204" pitchFamily="34" charset="-122"/>
              <a:ea typeface="微软雅黑" panose="020B0503020204020204" pitchFamily="34" charset="-122"/>
              <a:cs typeface="+mn-cs"/>
            </a:endParaRPr>
          </a:p>
          <a:p>
            <a:pPr fontAlgn="auto">
              <a:spcBef>
                <a:spcPts val="0"/>
              </a:spcBef>
              <a:spcAft>
                <a:spcPts val="0"/>
              </a:spcAft>
            </a:pPr>
            <a:r>
              <a:rPr lang="zh-CN" altLang="en-US" b="1" dirty="0">
                <a:solidFill>
                  <a:schemeClr val="bg1"/>
                </a:solidFill>
                <a:latin typeface="微软雅黑" panose="020B0503020204020204" pitchFamily="34" charset="-122"/>
                <a:ea typeface="微软雅黑" panose="020B0503020204020204" pitchFamily="34" charset="-122"/>
                <a:cs typeface="+mn-cs"/>
              </a:rPr>
              <a:t>刹车油冻住了！</a:t>
            </a:r>
          </a:p>
        </p:txBody>
      </p:sp>
      <p:sp>
        <p:nvSpPr>
          <p:cNvPr id="24" name="矩形 23">
            <a:extLst>
              <a:ext uri="{FF2B5EF4-FFF2-40B4-BE49-F238E27FC236}">
                <a16:creationId xmlns:a16="http://schemas.microsoft.com/office/drawing/2014/main" id="{04CAFB33-FD23-4ED1-98C1-A844650F6916}"/>
              </a:ext>
            </a:extLst>
          </p:cNvPr>
          <p:cNvSpPr/>
          <p:nvPr/>
        </p:nvSpPr>
        <p:spPr>
          <a:xfrm>
            <a:off x="10770769" y="4995704"/>
            <a:ext cx="1421231" cy="1394058"/>
          </a:xfrm>
          <a:prstGeom prst="rect">
            <a:avLst/>
          </a:prstGeom>
          <a:solidFill>
            <a:schemeClr val="bg1">
              <a:lumMod val="95000"/>
            </a:schemeClr>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180000" tIns="45718" rIns="0" bIns="45718" numCol="1" spcCol="38100" rtlCol="0" anchor="ctr">
            <a:noAutofit/>
          </a:bodyPr>
          <a:lstStyle/>
          <a:p>
            <a:pPr fontAlgn="auto" hangingPunct="0">
              <a:spcBef>
                <a:spcPts val="0"/>
              </a:spcBef>
              <a:spcAft>
                <a:spcPts val="0"/>
              </a:spcAft>
            </a:pPr>
            <a:endParaRPr lang="zh-CN" altLang="en-US">
              <a:solidFill>
                <a:srgbClr val="000000"/>
              </a:solidFill>
              <a:latin typeface="微软雅黑" panose="020B0503020204020204" pitchFamily="34" charset="-122"/>
              <a:ea typeface="微软雅黑" panose="020B0503020204020204" pitchFamily="34" charset="-122"/>
              <a:sym typeface="Calibri" panose="020F0502020204030204"/>
            </a:endParaRPr>
          </a:p>
        </p:txBody>
      </p:sp>
      <p:pic>
        <p:nvPicPr>
          <p:cNvPr id="25" name="Picture 6">
            <a:extLst>
              <a:ext uri="{FF2B5EF4-FFF2-40B4-BE49-F238E27FC236}">
                <a16:creationId xmlns:a16="http://schemas.microsoft.com/office/drawing/2014/main" id="{900BC9EE-6FCE-4343-ACD4-598C2E2B0E91}"/>
              </a:ext>
            </a:extLst>
          </p:cNvPr>
          <p:cNvPicPr preferRelativeResize="0">
            <a:picLocks noChangeArrowheads="1"/>
          </p:cNvPicPr>
          <p:nvPr/>
        </p:nvPicPr>
        <p:blipFill>
          <a:blip r:embed="rId2" cstate="print">
            <a:extLst>
              <a:ext uri="{BEBA8EAE-BF5A-486C-A8C5-ECC9F3942E4B}">
                <a14:imgProps xmlns:a14="http://schemas.microsoft.com/office/drawing/2010/main">
                  <a14:imgLayer r:embed="rId3">
                    <a14:imgEffect>
                      <a14:brightnessContrast bright="40000" contrast="20000"/>
                    </a14:imgEffect>
                  </a14:imgLayer>
                </a14:imgProps>
              </a:ext>
            </a:extLst>
          </a:blip>
          <a:srcRect/>
          <a:stretch>
            <a:fillRect/>
          </a:stretch>
        </p:blipFill>
        <p:spPr bwMode="auto">
          <a:xfrm>
            <a:off x="4892483" y="593420"/>
            <a:ext cx="1578429" cy="1467428"/>
          </a:xfrm>
          <a:prstGeom prst="rect">
            <a:avLst/>
          </a:prstGeom>
          <a:noFill/>
          <a:ln w="9525">
            <a:noFill/>
            <a:miter lim="800000"/>
            <a:headEnd/>
            <a:tailEnd/>
          </a:ln>
        </p:spPr>
      </p:pic>
      <p:pic>
        <p:nvPicPr>
          <p:cNvPr id="26" name="Picture 5">
            <a:extLst>
              <a:ext uri="{FF2B5EF4-FFF2-40B4-BE49-F238E27FC236}">
                <a16:creationId xmlns:a16="http://schemas.microsoft.com/office/drawing/2014/main" id="{228979C3-4DC6-42D7-AD96-8181AE09425A}"/>
              </a:ext>
            </a:extLst>
          </p:cNvPr>
          <p:cNvPicPr preferRelativeResize="0">
            <a:picLocks noChangeArrowheads="1"/>
          </p:cNvPicPr>
          <p:nvPr/>
        </p:nvPicPr>
        <p:blipFill rotWithShape="1">
          <a:blip r:embed="rId4" cstate="print"/>
          <a:srcRect l="3171" r="4150" b="4836"/>
          <a:stretch/>
        </p:blipFill>
        <p:spPr bwMode="auto">
          <a:xfrm>
            <a:off x="7613910" y="2060848"/>
            <a:ext cx="1578427" cy="1467428"/>
          </a:xfrm>
          <a:prstGeom prst="rect">
            <a:avLst/>
          </a:prstGeom>
          <a:noFill/>
          <a:ln w="9525">
            <a:noFill/>
            <a:miter lim="800000"/>
            <a:headEnd/>
            <a:tailEnd/>
          </a:ln>
        </p:spPr>
      </p:pic>
      <p:pic>
        <p:nvPicPr>
          <p:cNvPr id="27" name="Picture 7">
            <a:extLst>
              <a:ext uri="{FF2B5EF4-FFF2-40B4-BE49-F238E27FC236}">
                <a16:creationId xmlns:a16="http://schemas.microsoft.com/office/drawing/2014/main" id="{88178CF3-3D24-499F-83C3-B3A989CFD618}"/>
              </a:ext>
            </a:extLst>
          </p:cNvPr>
          <p:cNvPicPr preferRelativeResize="0">
            <a:picLocks noChangeArrowheads="1"/>
          </p:cNvPicPr>
          <p:nvPr/>
        </p:nvPicPr>
        <p:blipFill rotWithShape="1">
          <a:blip r:embed="rId5" cstate="print"/>
          <a:srcRect l="2069" t="3382" r="3449" b="3148"/>
          <a:stretch/>
        </p:blipFill>
        <p:spPr bwMode="auto">
          <a:xfrm>
            <a:off x="3324481" y="3528276"/>
            <a:ext cx="1582944" cy="1467428"/>
          </a:xfrm>
          <a:prstGeom prst="rect">
            <a:avLst/>
          </a:prstGeom>
          <a:noFill/>
          <a:ln w="9525">
            <a:noFill/>
            <a:miter lim="800000"/>
            <a:headEnd/>
            <a:tailEnd/>
          </a:ln>
        </p:spPr>
      </p:pic>
      <p:pic>
        <p:nvPicPr>
          <p:cNvPr id="28" name="Picture 8">
            <a:extLst>
              <a:ext uri="{FF2B5EF4-FFF2-40B4-BE49-F238E27FC236}">
                <a16:creationId xmlns:a16="http://schemas.microsoft.com/office/drawing/2014/main" id="{B841E482-735D-4CC2-8203-57F6924069F5}"/>
              </a:ext>
            </a:extLst>
          </p:cNvPr>
          <p:cNvPicPr preferRelativeResize="0">
            <a:picLocks noChangeArrowheads="1"/>
          </p:cNvPicPr>
          <p:nvPr/>
        </p:nvPicPr>
        <p:blipFill rotWithShape="1">
          <a:blip r:embed="rId6" cstate="print"/>
          <a:srcRect l="4282" t="2727" r="5548" b="4544"/>
          <a:stretch/>
        </p:blipFill>
        <p:spPr bwMode="auto">
          <a:xfrm>
            <a:off x="9192345" y="4995704"/>
            <a:ext cx="1578429" cy="1394058"/>
          </a:xfrm>
          <a:prstGeom prst="rect">
            <a:avLst/>
          </a:prstGeom>
          <a:noFill/>
          <a:ln w="9525">
            <a:noFill/>
            <a:miter lim="800000"/>
            <a:headEnd/>
            <a:tailEnd/>
          </a:ln>
        </p:spPr>
      </p:pic>
      <p:pic>
        <p:nvPicPr>
          <p:cNvPr id="29" name="Picture 3">
            <a:extLst>
              <a:ext uri="{FF2B5EF4-FFF2-40B4-BE49-F238E27FC236}">
                <a16:creationId xmlns:a16="http://schemas.microsoft.com/office/drawing/2014/main" id="{A25DAD66-4898-4A3E-A69A-5FADCE285684}"/>
              </a:ext>
            </a:extLst>
          </p:cNvPr>
          <p:cNvPicPr preferRelativeResize="0">
            <a:picLocks noChangeArrowheads="1"/>
          </p:cNvPicPr>
          <p:nvPr/>
        </p:nvPicPr>
        <p:blipFill rotWithShape="1">
          <a:blip r:embed="rId7" cstate="print"/>
          <a:srcRect l="1771" t="2967" r="2996" b="2319"/>
          <a:stretch/>
        </p:blipFill>
        <p:spPr bwMode="auto">
          <a:xfrm>
            <a:off x="2878623" y="4995704"/>
            <a:ext cx="1563488" cy="1394058"/>
          </a:xfrm>
          <a:prstGeom prst="rect">
            <a:avLst/>
          </a:prstGeom>
          <a:noFill/>
          <a:ln w="9525">
            <a:noFill/>
            <a:miter lim="800000"/>
            <a:headEnd/>
            <a:tailEnd/>
          </a:ln>
        </p:spPr>
      </p:pic>
      <p:sp>
        <p:nvSpPr>
          <p:cNvPr id="30" name="矩形 29">
            <a:extLst>
              <a:ext uri="{FF2B5EF4-FFF2-40B4-BE49-F238E27FC236}">
                <a16:creationId xmlns:a16="http://schemas.microsoft.com/office/drawing/2014/main" id="{4782528B-36BE-425D-A29D-AB3A5D6CBAD4}"/>
              </a:ext>
            </a:extLst>
          </p:cNvPr>
          <p:cNvSpPr/>
          <p:nvPr/>
        </p:nvSpPr>
        <p:spPr>
          <a:xfrm>
            <a:off x="-18979" y="593420"/>
            <a:ext cx="1754605" cy="1467428"/>
          </a:xfrm>
          <a:prstGeom prst="rect">
            <a:avLst/>
          </a:prstGeom>
          <a:solidFill>
            <a:schemeClr val="bg1">
              <a:lumMod val="95000"/>
            </a:schemeClr>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180000" tIns="45718" rIns="0" bIns="45718" numCol="1" spcCol="38100" rtlCol="0" anchor="ctr">
            <a:noAutofit/>
          </a:bodyPr>
          <a:lstStyle/>
          <a:p>
            <a:pPr fontAlgn="auto" hangingPunct="0">
              <a:spcBef>
                <a:spcPts val="0"/>
              </a:spcBef>
              <a:spcAft>
                <a:spcPts val="0"/>
              </a:spcAft>
            </a:pPr>
            <a:endParaRPr lang="zh-CN" altLang="en-US">
              <a:solidFill>
                <a:srgbClr val="000000"/>
              </a:solidFill>
              <a:latin typeface="微软雅黑" panose="020B0503020204020204" pitchFamily="34" charset="-122"/>
              <a:ea typeface="微软雅黑" panose="020B0503020204020204" pitchFamily="34" charset="-122"/>
              <a:sym typeface="Calibri" panose="020F0502020204030204"/>
            </a:endParaRPr>
          </a:p>
        </p:txBody>
      </p:sp>
    </p:spTree>
    <p:extLst>
      <p:ext uri="{BB962C8B-B14F-4D97-AF65-F5344CB8AC3E}">
        <p14:creationId xmlns:p14="http://schemas.microsoft.com/office/powerpoint/2010/main" val="244348541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37607D-4F1E-4950-BFA1-3E0D513384CB}"/>
              </a:ext>
            </a:extLst>
          </p:cNvPr>
          <p:cNvSpPr>
            <a:spLocks noGrp="1"/>
          </p:cNvSpPr>
          <p:nvPr>
            <p:ph type="title"/>
          </p:nvPr>
        </p:nvSpPr>
        <p:spPr>
          <a:xfrm>
            <a:off x="695401" y="3290623"/>
            <a:ext cx="5295165" cy="1397000"/>
          </a:xfrm>
        </p:spPr>
        <p:txBody>
          <a:bodyPr>
            <a:normAutofit/>
          </a:bodyPr>
          <a:lstStyle/>
          <a:p>
            <a:r>
              <a:rPr lang="en-US" altLang="zh-CN" dirty="0"/>
              <a:t>04 </a:t>
            </a:r>
            <a:r>
              <a:rPr lang="zh-CN" altLang="en-US" dirty="0"/>
              <a:t>项目工程活动规范</a:t>
            </a:r>
          </a:p>
        </p:txBody>
      </p:sp>
    </p:spTree>
    <p:extLst>
      <p:ext uri="{BB962C8B-B14F-4D97-AF65-F5344CB8AC3E}">
        <p14:creationId xmlns:p14="http://schemas.microsoft.com/office/powerpoint/2010/main" val="47503492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3ACF88C-9469-41B7-859E-B5EA65850EA6}"/>
              </a:ext>
            </a:extLst>
          </p:cNvPr>
          <p:cNvSpPr>
            <a:spLocks noGrp="1"/>
          </p:cNvSpPr>
          <p:nvPr>
            <p:ph type="title"/>
          </p:nvPr>
        </p:nvSpPr>
        <p:spPr>
          <a:xfrm>
            <a:off x="304512" y="29059"/>
            <a:ext cx="10515224" cy="536139"/>
          </a:xfrm>
        </p:spPr>
        <p:txBody>
          <a:bodyPr>
            <a:normAutofit/>
          </a:bodyPr>
          <a:lstStyle/>
          <a:p>
            <a:r>
              <a:rPr lang="zh-CN" altLang="en-US" dirty="0"/>
              <a:t>项目管理</a:t>
            </a:r>
            <a:r>
              <a:rPr lang="en-US" altLang="zh-CN" dirty="0"/>
              <a:t>-</a:t>
            </a:r>
            <a:r>
              <a:rPr lang="zh-CN" altLang="en-US" dirty="0"/>
              <a:t>必要性</a:t>
            </a:r>
          </a:p>
        </p:txBody>
      </p:sp>
      <p:grpSp>
        <p:nvGrpSpPr>
          <p:cNvPr id="4" name="Group 31">
            <a:extLst>
              <a:ext uri="{FF2B5EF4-FFF2-40B4-BE49-F238E27FC236}">
                <a16:creationId xmlns:a16="http://schemas.microsoft.com/office/drawing/2014/main" id="{35AEA26D-8B89-4A47-9BAE-1374C16E03AD}"/>
              </a:ext>
            </a:extLst>
          </p:cNvPr>
          <p:cNvGrpSpPr>
            <a:grpSpLocks/>
          </p:cNvGrpSpPr>
          <p:nvPr/>
        </p:nvGrpSpPr>
        <p:grpSpPr bwMode="auto">
          <a:xfrm>
            <a:off x="1143002" y="1081088"/>
            <a:ext cx="6048375" cy="4248150"/>
            <a:chOff x="673" y="271"/>
            <a:chExt cx="5307" cy="3538"/>
          </a:xfrm>
        </p:grpSpPr>
        <p:graphicFrame>
          <p:nvGraphicFramePr>
            <p:cNvPr id="5" name="Object 2">
              <a:extLst>
                <a:ext uri="{FF2B5EF4-FFF2-40B4-BE49-F238E27FC236}">
                  <a16:creationId xmlns:a16="http://schemas.microsoft.com/office/drawing/2014/main" id="{A29E5F77-7B38-4AA6-AD78-06C62D59A1B7}"/>
                </a:ext>
              </a:extLst>
            </p:cNvPr>
            <p:cNvGraphicFramePr>
              <a:graphicFrameLocks noChangeAspect="1"/>
            </p:cNvGraphicFramePr>
            <p:nvPr/>
          </p:nvGraphicFramePr>
          <p:xfrm>
            <a:off x="945" y="1269"/>
            <a:ext cx="1553" cy="725"/>
          </p:xfrm>
          <a:graphic>
            <a:graphicData uri="http://schemas.openxmlformats.org/presentationml/2006/ole">
              <mc:AlternateContent xmlns:mc="http://schemas.openxmlformats.org/markup-compatibility/2006">
                <mc:Choice xmlns:v="urn:schemas-microsoft-com:vml" Requires="v">
                  <p:oleObj spid="_x0000_s14938" name="绘图" r:id="rId3" imgW="4737600" imgH="2102400" progId="">
                    <p:embed/>
                  </p:oleObj>
                </mc:Choice>
                <mc:Fallback>
                  <p:oleObj name="绘图" r:id="rId3" imgW="4737600" imgH="2102400" progId="">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5" y="1269"/>
                          <a:ext cx="1553" cy="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3">
              <a:extLst>
                <a:ext uri="{FF2B5EF4-FFF2-40B4-BE49-F238E27FC236}">
                  <a16:creationId xmlns:a16="http://schemas.microsoft.com/office/drawing/2014/main" id="{9C13C9A9-1BE7-4B52-9F09-127A59AF8D62}"/>
                </a:ext>
              </a:extLst>
            </p:cNvPr>
            <p:cNvGraphicFramePr>
              <a:graphicFrameLocks noChangeAspect="1"/>
            </p:cNvGraphicFramePr>
            <p:nvPr/>
          </p:nvGraphicFramePr>
          <p:xfrm>
            <a:off x="2760" y="951"/>
            <a:ext cx="1406" cy="1091"/>
          </p:xfrm>
          <a:graphic>
            <a:graphicData uri="http://schemas.openxmlformats.org/presentationml/2006/ole">
              <mc:AlternateContent xmlns:mc="http://schemas.openxmlformats.org/markup-compatibility/2006">
                <mc:Choice xmlns:v="urn:schemas-microsoft-com:vml" Requires="v">
                  <p:oleObj spid="_x0000_s14939" name="绘图" r:id="rId5" imgW="2232000" imgH="1731600" progId="">
                    <p:embed/>
                  </p:oleObj>
                </mc:Choice>
                <mc:Fallback>
                  <p:oleObj name="绘图" r:id="rId5" imgW="2232000" imgH="1731600" progId="">
                    <p:embed/>
                    <p:pic>
                      <p:nvPicPr>
                        <p:cNvPr id="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0" y="951"/>
                          <a:ext cx="1406" cy="1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4">
              <a:extLst>
                <a:ext uri="{FF2B5EF4-FFF2-40B4-BE49-F238E27FC236}">
                  <a16:creationId xmlns:a16="http://schemas.microsoft.com/office/drawing/2014/main" id="{7C945D1D-96B0-450D-B2D5-9BE87F24EB5D}"/>
                </a:ext>
              </a:extLst>
            </p:cNvPr>
            <p:cNvGraphicFramePr>
              <a:graphicFrameLocks noChangeAspect="1"/>
            </p:cNvGraphicFramePr>
            <p:nvPr/>
          </p:nvGraphicFramePr>
          <p:xfrm>
            <a:off x="3667" y="1713"/>
            <a:ext cx="1361" cy="601"/>
          </p:xfrm>
          <a:graphic>
            <a:graphicData uri="http://schemas.openxmlformats.org/presentationml/2006/ole">
              <mc:AlternateContent xmlns:mc="http://schemas.openxmlformats.org/markup-compatibility/2006">
                <mc:Choice xmlns:v="urn:schemas-microsoft-com:vml" Requires="v">
                  <p:oleObj spid="_x0000_s14940" name="绘图" r:id="rId7" imgW="3816000" imgH="1684800" progId="">
                    <p:embed/>
                  </p:oleObj>
                </mc:Choice>
                <mc:Fallback>
                  <p:oleObj name="绘图" r:id="rId7" imgW="3816000" imgH="1684800" progId="">
                    <p:embed/>
                    <p:pic>
                      <p:nvPicPr>
                        <p:cNvPr id="17"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67" y="1713"/>
                          <a:ext cx="1361"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6">
              <a:extLst>
                <a:ext uri="{FF2B5EF4-FFF2-40B4-BE49-F238E27FC236}">
                  <a16:creationId xmlns:a16="http://schemas.microsoft.com/office/drawing/2014/main" id="{55EAEE41-3CA5-4125-A31E-D9E8B9182DBF}"/>
                </a:ext>
              </a:extLst>
            </p:cNvPr>
            <p:cNvGraphicFramePr>
              <a:graphicFrameLocks noChangeAspect="1"/>
            </p:cNvGraphicFramePr>
            <p:nvPr/>
          </p:nvGraphicFramePr>
          <p:xfrm>
            <a:off x="2714" y="2267"/>
            <a:ext cx="1248" cy="1542"/>
          </p:xfrm>
          <a:graphic>
            <a:graphicData uri="http://schemas.openxmlformats.org/presentationml/2006/ole">
              <mc:AlternateContent xmlns:mc="http://schemas.openxmlformats.org/markup-compatibility/2006">
                <mc:Choice xmlns:v="urn:schemas-microsoft-com:vml" Requires="v">
                  <p:oleObj spid="_x0000_s14941" name="绘图" r:id="rId9" imgW="2394000" imgH="3391200" progId="">
                    <p:embed/>
                  </p:oleObj>
                </mc:Choice>
                <mc:Fallback>
                  <p:oleObj name="绘图" r:id="rId9" imgW="2394000" imgH="3391200" progId="">
                    <p:embed/>
                    <p:pic>
                      <p:nvPicPr>
                        <p:cNvPr id="8"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4" y="2267"/>
                          <a:ext cx="1248" cy="1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7">
              <a:extLst>
                <a:ext uri="{FF2B5EF4-FFF2-40B4-BE49-F238E27FC236}">
                  <a16:creationId xmlns:a16="http://schemas.microsoft.com/office/drawing/2014/main" id="{5F7DF07D-CF6A-4ABC-BADB-A534D08ED2CB}"/>
                </a:ext>
              </a:extLst>
            </p:cNvPr>
            <p:cNvGraphicFramePr>
              <a:graphicFrameLocks noChangeAspect="1"/>
            </p:cNvGraphicFramePr>
            <p:nvPr/>
          </p:nvGraphicFramePr>
          <p:xfrm>
            <a:off x="855" y="1994"/>
            <a:ext cx="1770" cy="686"/>
          </p:xfrm>
          <a:graphic>
            <a:graphicData uri="http://schemas.openxmlformats.org/presentationml/2006/ole">
              <mc:AlternateContent xmlns:mc="http://schemas.openxmlformats.org/markup-compatibility/2006">
                <mc:Choice xmlns:v="urn:schemas-microsoft-com:vml" Requires="v">
                  <p:oleObj spid="_x0000_s14942" name="绘图" r:id="rId11" imgW="3816000" imgH="1479600" progId="">
                    <p:embed/>
                  </p:oleObj>
                </mc:Choice>
                <mc:Fallback>
                  <p:oleObj name="绘图" r:id="rId11" imgW="3816000" imgH="1479600" progId="">
                    <p:embed/>
                    <p:pic>
                      <p:nvPicPr>
                        <p:cNvPr id="9"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5" y="1994"/>
                          <a:ext cx="1770" cy="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 name="Group 30">
              <a:extLst>
                <a:ext uri="{FF2B5EF4-FFF2-40B4-BE49-F238E27FC236}">
                  <a16:creationId xmlns:a16="http://schemas.microsoft.com/office/drawing/2014/main" id="{AF632A48-971D-4BB2-8B46-04F8F4171047}"/>
                </a:ext>
              </a:extLst>
            </p:cNvPr>
            <p:cNvGrpSpPr>
              <a:grpSpLocks/>
            </p:cNvGrpSpPr>
            <p:nvPr/>
          </p:nvGrpSpPr>
          <p:grpSpPr bwMode="auto">
            <a:xfrm>
              <a:off x="2399" y="1722"/>
              <a:ext cx="1671" cy="626"/>
              <a:chOff x="2465" y="1248"/>
              <a:chExt cx="1564" cy="626"/>
            </a:xfrm>
          </p:grpSpPr>
          <p:graphicFrame>
            <p:nvGraphicFramePr>
              <p:cNvPr id="15" name="Object 8">
                <a:extLst>
                  <a:ext uri="{FF2B5EF4-FFF2-40B4-BE49-F238E27FC236}">
                    <a16:creationId xmlns:a16="http://schemas.microsoft.com/office/drawing/2014/main" id="{3ECF60F6-32A5-4C60-A77E-D28FEB1E4B0B}"/>
                  </a:ext>
                </a:extLst>
              </p:cNvPr>
              <p:cNvGraphicFramePr>
                <a:graphicFrameLocks noChangeAspect="1"/>
              </p:cNvGraphicFramePr>
              <p:nvPr/>
            </p:nvGraphicFramePr>
            <p:xfrm>
              <a:off x="2465" y="1248"/>
              <a:ext cx="1044" cy="626"/>
            </p:xfrm>
            <a:graphic>
              <a:graphicData uri="http://schemas.openxmlformats.org/presentationml/2006/ole">
                <mc:AlternateContent xmlns:mc="http://schemas.openxmlformats.org/markup-compatibility/2006">
                  <mc:Choice xmlns:v="urn:schemas-microsoft-com:vml" Requires="v">
                    <p:oleObj spid="_x0000_s14943" name="绘图" r:id="rId13" imgW="2282400" imgH="1368000" progId="">
                      <p:embed/>
                    </p:oleObj>
                  </mc:Choice>
                  <mc:Fallback>
                    <p:oleObj name="绘图" r:id="rId13" imgW="2282400" imgH="1368000" progId="">
                      <p:embed/>
                      <p:pic>
                        <p:nvPicPr>
                          <p:cNvPr id="15"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65" y="1248"/>
                            <a:ext cx="1044" cy="626"/>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20">
                <a:extLst>
                  <a:ext uri="{FF2B5EF4-FFF2-40B4-BE49-F238E27FC236}">
                    <a16:creationId xmlns:a16="http://schemas.microsoft.com/office/drawing/2014/main" id="{E073D3B2-E822-4EDC-90EF-52A04AE566F5}"/>
                  </a:ext>
                </a:extLst>
              </p:cNvPr>
              <p:cNvSpPr txBox="1">
                <a:spLocks noChangeArrowheads="1"/>
              </p:cNvSpPr>
              <p:nvPr/>
            </p:nvSpPr>
            <p:spPr bwMode="auto">
              <a:xfrm>
                <a:off x="2533" y="1342"/>
                <a:ext cx="1496" cy="316"/>
              </a:xfrm>
              <a:prstGeom prst="rect">
                <a:avLst/>
              </a:prstGeom>
              <a:solidFill>
                <a:schemeClr val="bg1">
                  <a:alpha val="0"/>
                </a:schemeClr>
              </a:solidFill>
              <a:ln w="9525" algn="ctr">
                <a:noFill/>
                <a:miter lim="800000"/>
                <a:headEnd/>
                <a:tailEnd/>
              </a:ln>
            </p:spPr>
            <p:txBody>
              <a:bodyPr wrap="none" lIns="101870" tIns="50935" rIns="101870" bIns="50935">
                <a:spAutoFit/>
              </a:bodyPr>
              <a:lstStyle/>
              <a:p>
                <a:pPr defTabSz="1019002"/>
                <a:r>
                  <a:rPr lang="zh-CN" altLang="en-US" i="0" dirty="0">
                    <a:ln w="0"/>
                    <a:solidFill>
                      <a:srgbClr val="FF0000"/>
                    </a:solidFill>
                    <a:effectLst>
                      <a:outerShdw blurRad="38100" dist="19050" dir="2700000" algn="tl" rotWithShape="0">
                        <a:schemeClr val="dk1">
                          <a:alpha val="40000"/>
                        </a:schemeClr>
                      </a:outerShdw>
                    </a:effectLst>
                    <a:latin typeface="华文细黑" pitchFamily="2" charset="-122"/>
                    <a:ea typeface="华文细黑" pitchFamily="2" charset="-122"/>
                  </a:rPr>
                  <a:t>我的头都大了！</a:t>
                </a:r>
              </a:p>
            </p:txBody>
          </p:sp>
        </p:grpSp>
        <p:sp>
          <p:nvSpPr>
            <p:cNvPr id="11" name="AutoShape 22">
              <a:extLst>
                <a:ext uri="{FF2B5EF4-FFF2-40B4-BE49-F238E27FC236}">
                  <a16:creationId xmlns:a16="http://schemas.microsoft.com/office/drawing/2014/main" id="{E040DF67-F627-49DB-89DE-1280BE579E4D}"/>
                </a:ext>
              </a:extLst>
            </p:cNvPr>
            <p:cNvSpPr>
              <a:spLocks noChangeArrowheads="1"/>
            </p:cNvSpPr>
            <p:nvPr/>
          </p:nvSpPr>
          <p:spPr bwMode="auto">
            <a:xfrm rot="10800000">
              <a:off x="673" y="2902"/>
              <a:ext cx="1135" cy="776"/>
            </a:xfrm>
            <a:prstGeom prst="cloudCallout">
              <a:avLst>
                <a:gd name="adj1" fmla="val -35199"/>
                <a:gd name="adj2" fmla="val 82343"/>
              </a:avLst>
            </a:prstGeom>
            <a:solidFill>
              <a:srgbClr val="993300">
                <a:alpha val="10001"/>
              </a:srgbClr>
            </a:solidFill>
            <a:ln w="9525">
              <a:solidFill>
                <a:srgbClr val="993300"/>
              </a:solidFill>
              <a:round/>
              <a:headEnd/>
              <a:tailEnd/>
            </a:ln>
            <a:effectLst/>
          </p:spPr>
          <p:txBody>
            <a:bodyPr rot="10800000" lIns="101870" tIns="50935" rIns="101870" bIns="50935" anchor="ctr"/>
            <a:lstStyle/>
            <a:p>
              <a:pPr algn="ctr" defTabSz="1019002">
                <a:defRPr/>
              </a:pPr>
              <a:r>
                <a:rPr lang="zh-CN" altLang="en-US" sz="1600" dirty="0">
                  <a:solidFill>
                    <a:schemeClr val="tx2"/>
                  </a:solidFill>
                  <a:effectLst>
                    <a:outerShdw blurRad="38100" dist="38100" dir="2700000" algn="tl">
                      <a:srgbClr val="FFFFFF"/>
                    </a:outerShdw>
                  </a:effectLst>
                  <a:latin typeface="华文细黑" pitchFamily="2" charset="-122"/>
                  <a:ea typeface="华文细黑" pitchFamily="2" charset="-122"/>
                </a:rPr>
                <a:t>电脑故障，工作成果丢失</a:t>
              </a:r>
            </a:p>
          </p:txBody>
        </p:sp>
        <p:sp>
          <p:nvSpPr>
            <p:cNvPr id="12" name="AutoShape 26">
              <a:extLst>
                <a:ext uri="{FF2B5EF4-FFF2-40B4-BE49-F238E27FC236}">
                  <a16:creationId xmlns:a16="http://schemas.microsoft.com/office/drawing/2014/main" id="{FBD44578-BFD3-465A-B805-9A424C288FDB}"/>
                </a:ext>
              </a:extLst>
            </p:cNvPr>
            <p:cNvSpPr>
              <a:spLocks noChangeArrowheads="1"/>
            </p:cNvSpPr>
            <p:nvPr/>
          </p:nvSpPr>
          <p:spPr bwMode="auto">
            <a:xfrm rot="16200000">
              <a:off x="1237" y="25"/>
              <a:ext cx="777" cy="1270"/>
            </a:xfrm>
            <a:prstGeom prst="cloudCallout">
              <a:avLst>
                <a:gd name="adj1" fmla="val -92731"/>
                <a:gd name="adj2" fmla="val 34958"/>
              </a:avLst>
            </a:prstGeom>
            <a:solidFill>
              <a:srgbClr val="993300">
                <a:alpha val="10001"/>
              </a:srgbClr>
            </a:solidFill>
            <a:ln w="9525">
              <a:solidFill>
                <a:srgbClr val="993300"/>
              </a:solidFill>
              <a:round/>
              <a:headEnd/>
              <a:tailEnd/>
            </a:ln>
            <a:effectLst/>
          </p:spPr>
          <p:txBody>
            <a:bodyPr vert="eaVert" lIns="101870" tIns="50935" rIns="101870" bIns="50935" anchor="ctr"/>
            <a:lstStyle/>
            <a:p>
              <a:pPr algn="ctr" defTabSz="1019002">
                <a:defRPr/>
              </a:pPr>
              <a:r>
                <a:rPr lang="zh-CN" altLang="en-US" sz="1600" dirty="0">
                  <a:solidFill>
                    <a:schemeClr val="tx2"/>
                  </a:solidFill>
                  <a:effectLst>
                    <a:outerShdw blurRad="38100" dist="38100" dir="2700000" algn="tl">
                      <a:srgbClr val="FFFFFF"/>
                    </a:outerShdw>
                  </a:effectLst>
                  <a:latin typeface="华文细黑" pitchFamily="2" charset="-122"/>
                  <a:ea typeface="华文细黑" pitchFamily="2" charset="-122"/>
                </a:rPr>
                <a:t>那份会议纪要呢？</a:t>
              </a:r>
            </a:p>
          </p:txBody>
        </p:sp>
        <p:sp>
          <p:nvSpPr>
            <p:cNvPr id="13" name="AutoShape 27">
              <a:extLst>
                <a:ext uri="{FF2B5EF4-FFF2-40B4-BE49-F238E27FC236}">
                  <a16:creationId xmlns:a16="http://schemas.microsoft.com/office/drawing/2014/main" id="{CDB6D2FC-1300-4EC0-BFC1-CFBD477FDA3C}"/>
                </a:ext>
              </a:extLst>
            </p:cNvPr>
            <p:cNvSpPr>
              <a:spLocks noChangeArrowheads="1"/>
            </p:cNvSpPr>
            <p:nvPr/>
          </p:nvSpPr>
          <p:spPr bwMode="auto">
            <a:xfrm>
              <a:off x="4621" y="2585"/>
              <a:ext cx="1178" cy="681"/>
            </a:xfrm>
            <a:prstGeom prst="cloudCallout">
              <a:avLst>
                <a:gd name="adj1" fmla="val -31000"/>
                <a:gd name="adj2" fmla="val -95588"/>
              </a:avLst>
            </a:prstGeom>
            <a:solidFill>
              <a:srgbClr val="993300">
                <a:alpha val="10001"/>
              </a:srgbClr>
            </a:solidFill>
            <a:ln w="9525">
              <a:solidFill>
                <a:srgbClr val="993300"/>
              </a:solidFill>
              <a:round/>
              <a:headEnd/>
              <a:tailEnd/>
            </a:ln>
            <a:effectLst/>
          </p:spPr>
          <p:txBody>
            <a:bodyPr lIns="101870" tIns="50935" rIns="101870" bIns="50935" anchor="ctr"/>
            <a:lstStyle/>
            <a:p>
              <a:pPr algn="ctr" defTabSz="1019002">
                <a:defRPr/>
              </a:pPr>
              <a:r>
                <a:rPr lang="zh-CN" altLang="en-US" sz="1600" dirty="0">
                  <a:solidFill>
                    <a:schemeClr val="tx2"/>
                  </a:solidFill>
                  <a:effectLst>
                    <a:outerShdw blurRad="38100" dist="38100" dir="2700000" algn="tl">
                      <a:srgbClr val="FFFFFF"/>
                    </a:outerShdw>
                  </a:effectLst>
                  <a:latin typeface="华文细黑" pitchFamily="2" charset="-122"/>
                  <a:ea typeface="华文细黑" pitchFamily="2" charset="-122"/>
                </a:rPr>
                <a:t>最新的源码是那份？</a:t>
              </a:r>
            </a:p>
          </p:txBody>
        </p:sp>
        <p:sp>
          <p:nvSpPr>
            <p:cNvPr id="14" name="AutoShape 28">
              <a:extLst>
                <a:ext uri="{FF2B5EF4-FFF2-40B4-BE49-F238E27FC236}">
                  <a16:creationId xmlns:a16="http://schemas.microsoft.com/office/drawing/2014/main" id="{F094469D-46F3-4B0C-915C-390FF644C3C5}"/>
                </a:ext>
              </a:extLst>
            </p:cNvPr>
            <p:cNvSpPr>
              <a:spLocks noChangeArrowheads="1"/>
            </p:cNvSpPr>
            <p:nvPr/>
          </p:nvSpPr>
          <p:spPr bwMode="auto">
            <a:xfrm>
              <a:off x="4710" y="452"/>
              <a:ext cx="1270" cy="826"/>
            </a:xfrm>
            <a:prstGeom prst="cloudCallout">
              <a:avLst>
                <a:gd name="adj1" fmla="val -93699"/>
                <a:gd name="adj2" fmla="val 28569"/>
              </a:avLst>
            </a:prstGeom>
            <a:solidFill>
              <a:srgbClr val="993300">
                <a:alpha val="10001"/>
              </a:srgbClr>
            </a:solidFill>
            <a:ln w="9525">
              <a:solidFill>
                <a:srgbClr val="993300"/>
              </a:solidFill>
              <a:round/>
              <a:headEnd/>
              <a:tailEnd/>
            </a:ln>
            <a:effectLst/>
          </p:spPr>
          <p:txBody>
            <a:bodyPr lIns="101870" tIns="50935" rIns="101870" bIns="50935" anchor="ctr"/>
            <a:lstStyle/>
            <a:p>
              <a:pPr algn="ctr" defTabSz="1019002">
                <a:defRPr/>
              </a:pPr>
              <a:r>
                <a:rPr lang="zh-CN" altLang="en-US" sz="1600" dirty="0">
                  <a:solidFill>
                    <a:schemeClr val="tx2"/>
                  </a:solidFill>
                  <a:effectLst>
                    <a:outerShdw blurRad="38100" dist="38100" dir="2700000" algn="tl">
                      <a:srgbClr val="FFFFFF"/>
                    </a:outerShdw>
                  </a:effectLst>
                  <a:latin typeface="华文细黑" pitchFamily="2" charset="-122"/>
                  <a:ea typeface="华文细黑" pitchFamily="2" charset="-122"/>
                </a:rPr>
                <a:t>最新的系统规格在哪？</a:t>
              </a:r>
            </a:p>
          </p:txBody>
        </p:sp>
      </p:grpSp>
      <p:sp>
        <p:nvSpPr>
          <p:cNvPr id="17" name="TextBox 24">
            <a:extLst>
              <a:ext uri="{FF2B5EF4-FFF2-40B4-BE49-F238E27FC236}">
                <a16:creationId xmlns:a16="http://schemas.microsoft.com/office/drawing/2014/main" id="{0F3ABD97-F0CC-4940-8233-9AC03C896EA9}"/>
              </a:ext>
            </a:extLst>
          </p:cNvPr>
          <p:cNvSpPr txBox="1">
            <a:spLocks noChangeArrowheads="1"/>
          </p:cNvSpPr>
          <p:nvPr/>
        </p:nvSpPr>
        <p:spPr bwMode="auto">
          <a:xfrm>
            <a:off x="7608168" y="2622805"/>
            <a:ext cx="4032448" cy="78750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91424" tIns="45712" rIns="91424" bIns="45712">
            <a:spAutoFit/>
          </a:bodyPr>
          <a:lstStyle/>
          <a:p>
            <a:pPr>
              <a:lnSpc>
                <a:spcPct val="150000"/>
              </a:lnSpc>
            </a:pPr>
            <a:r>
              <a:rPr lang="zh-CN" altLang="en-US" sz="1600" dirty="0">
                <a:solidFill>
                  <a:schemeClr val="tx1"/>
                </a:solidFill>
                <a:latin typeface="微软雅黑"/>
                <a:ea typeface="微软雅黑"/>
              </a:rPr>
              <a:t>信息繁多，到处散乱，存放地不唯一，究竟哪个是最新的，要找的东西在哪里？</a:t>
            </a:r>
          </a:p>
        </p:txBody>
      </p:sp>
    </p:spTree>
    <p:extLst>
      <p:ext uri="{BB962C8B-B14F-4D97-AF65-F5344CB8AC3E}">
        <p14:creationId xmlns:p14="http://schemas.microsoft.com/office/powerpoint/2010/main" val="318734402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198877-38C7-403F-8933-AD66D5D7EC3D}"/>
              </a:ext>
            </a:extLst>
          </p:cNvPr>
          <p:cNvSpPr>
            <a:spLocks noGrp="1"/>
          </p:cNvSpPr>
          <p:nvPr>
            <p:ph type="title"/>
          </p:nvPr>
        </p:nvSpPr>
        <p:spPr>
          <a:xfrm>
            <a:off x="304512" y="29059"/>
            <a:ext cx="10515224" cy="536139"/>
          </a:xfrm>
        </p:spPr>
        <p:txBody>
          <a:bodyPr>
            <a:normAutofit/>
          </a:bodyPr>
          <a:lstStyle/>
          <a:p>
            <a:r>
              <a:rPr lang="zh-CN" altLang="en-US" dirty="0"/>
              <a:t>版本控制规范</a:t>
            </a:r>
          </a:p>
        </p:txBody>
      </p:sp>
      <p:sp>
        <p:nvSpPr>
          <p:cNvPr id="3" name="TextBox 6">
            <a:extLst>
              <a:ext uri="{FF2B5EF4-FFF2-40B4-BE49-F238E27FC236}">
                <a16:creationId xmlns:a16="http://schemas.microsoft.com/office/drawing/2014/main" id="{68D757C3-6D12-4E72-A121-C7F85BBAAF22}"/>
              </a:ext>
            </a:extLst>
          </p:cNvPr>
          <p:cNvSpPr txBox="1"/>
          <p:nvPr/>
        </p:nvSpPr>
        <p:spPr>
          <a:xfrm>
            <a:off x="5504327" y="1052736"/>
            <a:ext cx="5705475" cy="1156839"/>
          </a:xfrm>
          <a:prstGeom prst="rect">
            <a:avLst/>
          </a:prstGeom>
        </p:spPr>
        <p:style>
          <a:lnRef idx="2">
            <a:schemeClr val="accent2"/>
          </a:lnRef>
          <a:fillRef idx="1">
            <a:schemeClr val="lt1"/>
          </a:fillRef>
          <a:effectRef idx="0">
            <a:schemeClr val="accent2"/>
          </a:effectRef>
          <a:fontRef idx="minor">
            <a:schemeClr val="dk1"/>
          </a:fontRef>
        </p:style>
        <p:txBody>
          <a:bodyPr wrap="square" lIns="91424" tIns="45712" rIns="91424" bIns="45712" rtlCol="0">
            <a:spAutoFit/>
          </a:bodyPr>
          <a:lstStyle/>
          <a:p>
            <a:pPr>
              <a:lnSpc>
                <a:spcPct val="150000"/>
              </a:lnSpc>
            </a:pPr>
            <a:r>
              <a:rPr lang="zh-CN" altLang="en-US" sz="1600" dirty="0">
                <a:solidFill>
                  <a:schemeClr val="tx1"/>
                </a:solidFill>
                <a:latin typeface="微软雅黑"/>
                <a:ea typeface="微软雅黑"/>
              </a:rPr>
              <a:t>通过执行版本控制、变更控制的规程，以及使用合适的配置管理软件，对项目的成果进行完整性、一致性维护与管理，配置管理是对工作成果的一种有效保护</a:t>
            </a:r>
          </a:p>
        </p:txBody>
      </p:sp>
      <p:pic>
        <p:nvPicPr>
          <p:cNvPr id="5" name="Picture 5">
            <a:extLst>
              <a:ext uri="{FF2B5EF4-FFF2-40B4-BE49-F238E27FC236}">
                <a16:creationId xmlns:a16="http://schemas.microsoft.com/office/drawing/2014/main" id="{F9B53DB9-30A1-46B8-94FA-E36C78C73E06}"/>
              </a:ext>
            </a:extLst>
          </p:cNvPr>
          <p:cNvPicPr>
            <a:picLocks noChangeAspect="1" noChangeArrowheads="1"/>
          </p:cNvPicPr>
          <p:nvPr/>
        </p:nvPicPr>
        <p:blipFill>
          <a:blip r:embed="rId2" cstate="print"/>
          <a:srcRect/>
          <a:stretch>
            <a:fillRect/>
          </a:stretch>
        </p:blipFill>
        <p:spPr bwMode="auto">
          <a:xfrm>
            <a:off x="5504328" y="2418556"/>
            <a:ext cx="5705475" cy="3314700"/>
          </a:xfrm>
          <a:prstGeom prst="rect">
            <a:avLst/>
          </a:prstGeom>
          <a:ln>
            <a:noFill/>
          </a:ln>
          <a:effectLst>
            <a:outerShdw blurRad="190500" algn="tl" rotWithShape="0">
              <a:srgbClr val="000000">
                <a:alpha val="70000"/>
              </a:srgbClr>
            </a:outerShdw>
          </a:effectLst>
        </p:spPr>
      </p:pic>
      <p:sp>
        <p:nvSpPr>
          <p:cNvPr id="6" name="矩形: 剪去单角 5">
            <a:extLst>
              <a:ext uri="{FF2B5EF4-FFF2-40B4-BE49-F238E27FC236}">
                <a16:creationId xmlns:a16="http://schemas.microsoft.com/office/drawing/2014/main" id="{51D07726-D819-4454-8C66-9CBAAA5BB039}"/>
              </a:ext>
            </a:extLst>
          </p:cNvPr>
          <p:cNvSpPr/>
          <p:nvPr/>
        </p:nvSpPr>
        <p:spPr>
          <a:xfrm>
            <a:off x="623392" y="1124744"/>
            <a:ext cx="3816424" cy="4608512"/>
          </a:xfrm>
          <a:prstGeom prst="snip1Rect">
            <a:avLst>
              <a:gd name="adj" fmla="val 10053"/>
            </a:avLst>
          </a:prstGeom>
        </p:spPr>
        <p:style>
          <a:lnRef idx="2">
            <a:schemeClr val="accent1"/>
          </a:lnRef>
          <a:fillRef idx="1">
            <a:schemeClr val="lt1"/>
          </a:fillRef>
          <a:effectRef idx="0">
            <a:schemeClr val="accent1"/>
          </a:effectRef>
          <a:fontRef idx="minor">
            <a:schemeClr val="dk1"/>
          </a:fontRef>
        </p:style>
        <p:txBody>
          <a:bodyPr rtlCol="0" anchor="ctr"/>
          <a:lstStyle/>
          <a:p>
            <a:pPr algn="just">
              <a:lnSpc>
                <a:spcPts val="2200"/>
              </a:lnSpc>
            </a:pPr>
            <a:r>
              <a:rPr lang="en-US" altLang="zh-CN" sz="1600" dirty="0">
                <a:solidFill>
                  <a:schemeClr val="tx1"/>
                </a:solidFill>
                <a:latin typeface="微软雅黑"/>
                <a:ea typeface="微软雅黑"/>
              </a:rPr>
              <a:t>1</a:t>
            </a:r>
            <a:r>
              <a:rPr lang="zh-CN" altLang="en-US" sz="1600" dirty="0">
                <a:solidFill>
                  <a:schemeClr val="tx1"/>
                </a:solidFill>
                <a:latin typeface="微软雅黑"/>
                <a:ea typeface="微软雅黑"/>
              </a:rPr>
              <a:t>）项目管理和开发的基础</a:t>
            </a:r>
            <a:endParaRPr lang="en-US" altLang="zh-CN" sz="1600" dirty="0">
              <a:solidFill>
                <a:schemeClr val="tx1"/>
              </a:solidFill>
              <a:latin typeface="微软雅黑"/>
              <a:ea typeface="微软雅黑"/>
            </a:endParaRPr>
          </a:p>
          <a:p>
            <a:pPr algn="just">
              <a:lnSpc>
                <a:spcPts val="2200"/>
              </a:lnSpc>
            </a:pPr>
            <a:r>
              <a:rPr lang="en-US" altLang="zh-CN" sz="1600" dirty="0">
                <a:solidFill>
                  <a:schemeClr val="tx1"/>
                </a:solidFill>
                <a:latin typeface="微软雅黑"/>
                <a:ea typeface="微软雅黑"/>
              </a:rPr>
              <a:t>2</a:t>
            </a:r>
            <a:r>
              <a:rPr lang="zh-CN" altLang="en-US" sz="1600" dirty="0">
                <a:solidFill>
                  <a:schemeClr val="tx1"/>
                </a:solidFill>
                <a:latin typeface="微软雅黑"/>
                <a:ea typeface="微软雅黑"/>
              </a:rPr>
              <a:t>）对配置项、基线、变更控制、备份、配置审计进行讲解</a:t>
            </a:r>
            <a:endParaRPr lang="en-US" altLang="zh-CN" sz="1600" dirty="0">
              <a:solidFill>
                <a:schemeClr val="tx1"/>
              </a:solidFill>
              <a:latin typeface="微软雅黑"/>
              <a:ea typeface="微软雅黑"/>
            </a:endParaRPr>
          </a:p>
          <a:p>
            <a:pPr algn="just" eaLnBrk="0" hangingPunct="0">
              <a:lnSpc>
                <a:spcPts val="2200"/>
              </a:lnSpc>
              <a:spcBef>
                <a:spcPct val="30000"/>
              </a:spcBef>
              <a:defRPr/>
            </a:pPr>
            <a:r>
              <a:rPr lang="en-US" altLang="zh-CN" sz="1600" dirty="0">
                <a:solidFill>
                  <a:schemeClr val="tx1"/>
                </a:solidFill>
                <a:latin typeface="微软雅黑"/>
                <a:ea typeface="微软雅黑"/>
              </a:rPr>
              <a:t>3</a:t>
            </a:r>
            <a:r>
              <a:rPr lang="zh-CN" altLang="en-US" sz="1600" dirty="0">
                <a:solidFill>
                  <a:schemeClr val="tx1"/>
                </a:solidFill>
                <a:latin typeface="微软雅黑"/>
                <a:ea typeface="微软雅黑"/>
              </a:rPr>
              <a:t>）基线保证了后续开发活动所需信息的稳定性和一致性，基线一旦建立后，我们可以理解该基线的内容已经被“冻结”，不可以随意更改。</a:t>
            </a:r>
            <a:endParaRPr lang="en-US" altLang="zh-CN" sz="1600" dirty="0">
              <a:solidFill>
                <a:schemeClr val="tx1"/>
              </a:solidFill>
              <a:latin typeface="微软雅黑"/>
              <a:ea typeface="微软雅黑"/>
            </a:endParaRPr>
          </a:p>
          <a:p>
            <a:pPr algn="just" eaLnBrk="0" hangingPunct="0">
              <a:lnSpc>
                <a:spcPts val="2200"/>
              </a:lnSpc>
              <a:spcBef>
                <a:spcPct val="30000"/>
              </a:spcBef>
              <a:defRPr/>
            </a:pPr>
            <a:r>
              <a:rPr lang="zh-CN" altLang="en-US" sz="1600" dirty="0">
                <a:solidFill>
                  <a:schemeClr val="tx1"/>
                </a:solidFill>
                <a:latin typeface="微软雅黑"/>
                <a:ea typeface="微软雅黑"/>
              </a:rPr>
              <a:t>如果需要更改，必须通过一定的变更控制流程来进行</a:t>
            </a:r>
            <a:endParaRPr lang="en-US" altLang="zh-CN" sz="1600" dirty="0">
              <a:solidFill>
                <a:schemeClr val="tx1"/>
              </a:solidFill>
              <a:latin typeface="微软雅黑"/>
              <a:ea typeface="微软雅黑"/>
            </a:endParaRPr>
          </a:p>
          <a:p>
            <a:pPr algn="just" eaLnBrk="0" hangingPunct="0">
              <a:lnSpc>
                <a:spcPts val="2200"/>
              </a:lnSpc>
              <a:spcBef>
                <a:spcPct val="30000"/>
              </a:spcBef>
              <a:defRPr/>
            </a:pPr>
            <a:r>
              <a:rPr lang="en-US" altLang="zh-CN" sz="1600" dirty="0">
                <a:solidFill>
                  <a:schemeClr val="tx1"/>
                </a:solidFill>
                <a:latin typeface="微软雅黑"/>
                <a:ea typeface="微软雅黑"/>
              </a:rPr>
              <a:t>4</a:t>
            </a:r>
            <a:r>
              <a:rPr lang="zh-CN" altLang="en-US" sz="1600" dirty="0">
                <a:solidFill>
                  <a:schemeClr val="tx1"/>
                </a:solidFill>
                <a:latin typeface="微软雅黑"/>
                <a:ea typeface="微软雅黑"/>
              </a:rPr>
              <a:t>）变更控制包括文档变更和代码变更，代码变更使用缺陷管理工具（</a:t>
            </a:r>
            <a:r>
              <a:rPr lang="en-US" altLang="zh-CN" sz="1600" dirty="0">
                <a:solidFill>
                  <a:schemeClr val="tx1"/>
                </a:solidFill>
                <a:latin typeface="微软雅黑"/>
                <a:ea typeface="微软雅黑"/>
              </a:rPr>
              <a:t>Note</a:t>
            </a:r>
            <a:r>
              <a:rPr lang="zh-CN" altLang="en-US" sz="1600" dirty="0">
                <a:solidFill>
                  <a:schemeClr val="tx1"/>
                </a:solidFill>
                <a:latin typeface="微软雅黑"/>
                <a:ea typeface="微软雅黑"/>
              </a:rPr>
              <a:t>缺陷电子流、</a:t>
            </a:r>
            <a:r>
              <a:rPr lang="en-US" altLang="zh-CN" sz="1600" dirty="0">
                <a:solidFill>
                  <a:schemeClr val="tx1"/>
                </a:solidFill>
                <a:latin typeface="微软雅黑"/>
                <a:ea typeface="微软雅黑"/>
              </a:rPr>
              <a:t>DTS</a:t>
            </a:r>
            <a:r>
              <a:rPr lang="zh-CN" altLang="en-US" sz="1600" dirty="0">
                <a:solidFill>
                  <a:schemeClr val="tx1"/>
                </a:solidFill>
                <a:latin typeface="微软雅黑"/>
                <a:ea typeface="微软雅黑"/>
              </a:rPr>
              <a:t>等），文档变更使用</a:t>
            </a:r>
            <a:r>
              <a:rPr lang="en-US" altLang="zh-CN" sz="1600" dirty="0">
                <a:solidFill>
                  <a:schemeClr val="tx1"/>
                </a:solidFill>
                <a:latin typeface="微软雅黑"/>
                <a:ea typeface="微软雅黑"/>
              </a:rPr>
              <a:t>CR</a:t>
            </a:r>
            <a:r>
              <a:rPr lang="zh-CN" altLang="en-US" sz="1600" dirty="0">
                <a:solidFill>
                  <a:schemeClr val="tx1"/>
                </a:solidFill>
                <a:latin typeface="微软雅黑"/>
                <a:ea typeface="微软雅黑"/>
              </a:rPr>
              <a:t>或需求变更电子流</a:t>
            </a:r>
            <a:endParaRPr lang="en-US" altLang="zh-CN" sz="1600" dirty="0">
              <a:solidFill>
                <a:schemeClr val="tx1"/>
              </a:solidFill>
              <a:latin typeface="微软雅黑"/>
              <a:ea typeface="微软雅黑"/>
            </a:endParaRPr>
          </a:p>
          <a:p>
            <a:pPr algn="just">
              <a:lnSpc>
                <a:spcPts val="2200"/>
              </a:lnSpc>
            </a:pPr>
            <a:endParaRPr lang="zh-CN" altLang="en-US" dirty="0"/>
          </a:p>
        </p:txBody>
      </p:sp>
    </p:spTree>
    <p:extLst>
      <p:ext uri="{BB962C8B-B14F-4D97-AF65-F5344CB8AC3E}">
        <p14:creationId xmlns:p14="http://schemas.microsoft.com/office/powerpoint/2010/main" val="208136021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s://timgsa.baidu.com/timg?image&amp;quality=80&amp;size=b9999_10000&amp;sec=1557927447266&amp;di=d040cb8d06a8618dcbae17cf542cfee2&amp;imgtype=0&amp;src=http%3A%2F%2Fimgupload4.youboy.com%2Fimagestore201602222f9960c8-75b4-40d7-a0ed-3c8280f526ba.png">
            <a:extLst>
              <a:ext uri="{FF2B5EF4-FFF2-40B4-BE49-F238E27FC236}">
                <a16:creationId xmlns:a16="http://schemas.microsoft.com/office/drawing/2014/main" id="{2B93F990-CC68-4B79-942C-4735A2F88F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973" t="4234" r="16283" b="3231"/>
          <a:stretch/>
        </p:blipFill>
        <p:spPr bwMode="auto">
          <a:xfrm>
            <a:off x="191344" y="1196752"/>
            <a:ext cx="4945038" cy="3816424"/>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42D39EE6-05C5-42CD-80B6-FB44B2F36560}"/>
              </a:ext>
            </a:extLst>
          </p:cNvPr>
          <p:cNvSpPr>
            <a:spLocks noGrp="1"/>
          </p:cNvSpPr>
          <p:nvPr>
            <p:ph type="title"/>
          </p:nvPr>
        </p:nvSpPr>
        <p:spPr>
          <a:xfrm>
            <a:off x="304512" y="29059"/>
            <a:ext cx="10515224" cy="536139"/>
          </a:xfrm>
        </p:spPr>
        <p:txBody>
          <a:bodyPr>
            <a:normAutofit/>
          </a:bodyPr>
          <a:lstStyle/>
          <a:p>
            <a:r>
              <a:rPr lang="zh-CN" altLang="en-US" dirty="0"/>
              <a:t>估算基础知识</a:t>
            </a:r>
          </a:p>
        </p:txBody>
      </p:sp>
      <p:sp>
        <p:nvSpPr>
          <p:cNvPr id="3" name="内容占位符 2">
            <a:extLst>
              <a:ext uri="{FF2B5EF4-FFF2-40B4-BE49-F238E27FC236}">
                <a16:creationId xmlns:a16="http://schemas.microsoft.com/office/drawing/2014/main" id="{524297C6-5C86-4E08-9196-0E48D95E4BDF}"/>
              </a:ext>
            </a:extLst>
          </p:cNvPr>
          <p:cNvSpPr txBox="1">
            <a:spLocks/>
          </p:cNvSpPr>
          <p:nvPr/>
        </p:nvSpPr>
        <p:spPr>
          <a:xfrm>
            <a:off x="4943872" y="1124744"/>
            <a:ext cx="7005464" cy="48528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Aft>
                <a:spcPts val="0"/>
              </a:spcAft>
            </a:pPr>
            <a:r>
              <a:rPr lang="zh-CN" altLang="en-US" sz="1600" dirty="0">
                <a:latin typeface="微软雅黑"/>
                <a:ea typeface="微软雅黑"/>
              </a:rPr>
              <a:t>由估算小组成员使用特定的方法和工具来预估和计算软件项目规模、工作量、进度、资源、成本等。</a:t>
            </a:r>
            <a:endParaRPr lang="en-US" altLang="zh-CN" sz="1600" dirty="0">
              <a:latin typeface="微软雅黑"/>
              <a:ea typeface="微软雅黑"/>
            </a:endParaRPr>
          </a:p>
          <a:p>
            <a:pPr fontAlgn="auto">
              <a:lnSpc>
                <a:spcPct val="150000"/>
              </a:lnSpc>
              <a:spcAft>
                <a:spcPts val="0"/>
              </a:spcAft>
            </a:pPr>
            <a:r>
              <a:rPr lang="zh-CN" altLang="en-US" sz="1600" dirty="0">
                <a:latin typeface="微软雅黑"/>
                <a:ea typeface="微软雅黑"/>
              </a:rPr>
              <a:t>项目的所有估算的准确度取决于规模估算的准确度。</a:t>
            </a:r>
          </a:p>
        </p:txBody>
      </p:sp>
      <p:sp>
        <p:nvSpPr>
          <p:cNvPr id="4" name="等腰三角形 3">
            <a:extLst>
              <a:ext uri="{FF2B5EF4-FFF2-40B4-BE49-F238E27FC236}">
                <a16:creationId xmlns:a16="http://schemas.microsoft.com/office/drawing/2014/main" id="{343AFFD1-C267-469F-98AA-B3D75CE1AF1A}"/>
              </a:ext>
            </a:extLst>
          </p:cNvPr>
          <p:cNvSpPr/>
          <p:nvPr/>
        </p:nvSpPr>
        <p:spPr>
          <a:xfrm>
            <a:off x="7752184" y="3237260"/>
            <a:ext cx="2133600" cy="1981200"/>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i="0">
              <a:solidFill>
                <a:schemeClr val="tx1"/>
              </a:solidFill>
              <a:latin typeface="华文细黑" pitchFamily="2" charset="-122"/>
              <a:ea typeface="华文细黑" pitchFamily="2" charset="-122"/>
            </a:endParaRPr>
          </a:p>
        </p:txBody>
      </p:sp>
      <p:sp>
        <p:nvSpPr>
          <p:cNvPr id="5" name="Text Box 11">
            <a:extLst>
              <a:ext uri="{FF2B5EF4-FFF2-40B4-BE49-F238E27FC236}">
                <a16:creationId xmlns:a16="http://schemas.microsoft.com/office/drawing/2014/main" id="{AEDA4D77-64A8-49D6-8B80-37E380A2D9D1}"/>
              </a:ext>
            </a:extLst>
          </p:cNvPr>
          <p:cNvSpPr txBox="1">
            <a:spLocks noChangeArrowheads="1"/>
          </p:cNvSpPr>
          <p:nvPr/>
        </p:nvSpPr>
        <p:spPr bwMode="auto">
          <a:xfrm>
            <a:off x="6911603" y="3389660"/>
            <a:ext cx="1376362" cy="400110"/>
          </a:xfrm>
          <a:prstGeom prst="rect">
            <a:avLst/>
          </a:prstGeom>
          <a:noFill/>
          <a:ln w="9525" algn="ctr">
            <a:noFill/>
            <a:miter lim="800000"/>
            <a:headEnd/>
            <a:tailEnd/>
          </a:ln>
          <a:effectLst>
            <a:prstShdw prst="shdw17" dist="17961" dir="2700000">
              <a:srgbClr val="808000">
                <a:gamma/>
                <a:shade val="60000"/>
                <a:invGamma/>
              </a:srgbClr>
            </a:prstShdw>
          </a:effectLst>
        </p:spPr>
        <p:txBody>
          <a:bodyPr wrap="square">
            <a:spAutoFit/>
          </a:bodyPr>
          <a:lstStyle/>
          <a:p>
            <a:pPr>
              <a:spcBef>
                <a:spcPct val="50000"/>
              </a:spcBef>
            </a:pPr>
            <a:r>
              <a:rPr lang="zh-CN" altLang="en-US" sz="2000" dirty="0">
                <a:latin typeface="华文细黑" pitchFamily="2" charset="-122"/>
                <a:ea typeface="华文细黑" pitchFamily="2" charset="-122"/>
              </a:rPr>
              <a:t>范围</a:t>
            </a:r>
            <a:r>
              <a:rPr lang="en-US" altLang="zh-CN" sz="2000" dirty="0">
                <a:latin typeface="华文细黑" pitchFamily="2" charset="-122"/>
                <a:ea typeface="华文细黑" pitchFamily="2" charset="-122"/>
              </a:rPr>
              <a:t>(</a:t>
            </a:r>
            <a:r>
              <a:rPr lang="zh-CN" altLang="en-US" sz="2000" dirty="0">
                <a:latin typeface="华文细黑" pitchFamily="2" charset="-122"/>
                <a:ea typeface="华文细黑" pitchFamily="2" charset="-122"/>
              </a:rPr>
              <a:t>规模</a:t>
            </a:r>
            <a:r>
              <a:rPr lang="en-US" altLang="zh-CN" sz="2000" dirty="0">
                <a:latin typeface="华文细黑" pitchFamily="2" charset="-122"/>
                <a:ea typeface="华文细黑" pitchFamily="2" charset="-122"/>
              </a:rPr>
              <a:t>)</a:t>
            </a:r>
          </a:p>
        </p:txBody>
      </p:sp>
      <p:sp>
        <p:nvSpPr>
          <p:cNvPr id="6" name="Text Box 11">
            <a:extLst>
              <a:ext uri="{FF2B5EF4-FFF2-40B4-BE49-F238E27FC236}">
                <a16:creationId xmlns:a16="http://schemas.microsoft.com/office/drawing/2014/main" id="{D0FFA224-31D8-4A8F-A54C-D614B9C318D4}"/>
              </a:ext>
            </a:extLst>
          </p:cNvPr>
          <p:cNvSpPr txBox="1">
            <a:spLocks noChangeArrowheads="1"/>
          </p:cNvSpPr>
          <p:nvPr/>
        </p:nvSpPr>
        <p:spPr bwMode="auto">
          <a:xfrm>
            <a:off x="9500022" y="3465860"/>
            <a:ext cx="1376362" cy="400110"/>
          </a:xfrm>
          <a:prstGeom prst="rect">
            <a:avLst/>
          </a:prstGeom>
          <a:noFill/>
          <a:ln w="9525" algn="ctr">
            <a:noFill/>
            <a:miter lim="800000"/>
            <a:headEnd/>
            <a:tailEnd/>
          </a:ln>
          <a:effectLst>
            <a:prstShdw prst="shdw17" dist="17961" dir="2700000">
              <a:srgbClr val="808000">
                <a:gamma/>
                <a:shade val="60000"/>
                <a:invGamma/>
              </a:srgbClr>
            </a:prstShdw>
          </a:effectLst>
        </p:spPr>
        <p:txBody>
          <a:bodyPr wrap="square">
            <a:spAutoFit/>
          </a:bodyPr>
          <a:lstStyle/>
          <a:p>
            <a:pPr>
              <a:spcBef>
                <a:spcPct val="50000"/>
              </a:spcBef>
            </a:pPr>
            <a:r>
              <a:rPr lang="zh-CN" altLang="en-US" sz="2000" dirty="0">
                <a:latin typeface="华文细黑" pitchFamily="2" charset="-122"/>
                <a:ea typeface="华文细黑" pitchFamily="2" charset="-122"/>
              </a:rPr>
              <a:t>进度</a:t>
            </a:r>
            <a:r>
              <a:rPr lang="en-US" altLang="zh-CN" sz="2000" dirty="0">
                <a:latin typeface="华文细黑" pitchFamily="2" charset="-122"/>
                <a:ea typeface="华文细黑" pitchFamily="2" charset="-122"/>
              </a:rPr>
              <a:t>(</a:t>
            </a:r>
            <a:r>
              <a:rPr lang="zh-CN" altLang="en-US" sz="2000" dirty="0">
                <a:latin typeface="华文细黑" pitchFamily="2" charset="-122"/>
                <a:ea typeface="华文细黑" pitchFamily="2" charset="-122"/>
              </a:rPr>
              <a:t>时间</a:t>
            </a:r>
            <a:r>
              <a:rPr lang="en-US" altLang="zh-CN" sz="2000" dirty="0">
                <a:latin typeface="华文细黑" pitchFamily="2" charset="-122"/>
                <a:ea typeface="华文细黑" pitchFamily="2" charset="-122"/>
              </a:rPr>
              <a:t>)</a:t>
            </a:r>
          </a:p>
        </p:txBody>
      </p:sp>
      <p:sp>
        <p:nvSpPr>
          <p:cNvPr id="7" name="Text Box 11">
            <a:extLst>
              <a:ext uri="{FF2B5EF4-FFF2-40B4-BE49-F238E27FC236}">
                <a16:creationId xmlns:a16="http://schemas.microsoft.com/office/drawing/2014/main" id="{B9A2CA1A-EE01-40F7-B0FC-111586259DAE}"/>
              </a:ext>
            </a:extLst>
          </p:cNvPr>
          <p:cNvSpPr txBox="1">
            <a:spLocks noChangeArrowheads="1"/>
          </p:cNvSpPr>
          <p:nvPr/>
        </p:nvSpPr>
        <p:spPr bwMode="auto">
          <a:xfrm>
            <a:off x="8128422" y="5427950"/>
            <a:ext cx="1376362" cy="400110"/>
          </a:xfrm>
          <a:prstGeom prst="rect">
            <a:avLst/>
          </a:prstGeom>
          <a:noFill/>
          <a:ln w="9525" algn="ctr">
            <a:noFill/>
            <a:miter lim="800000"/>
            <a:headEnd/>
            <a:tailEnd/>
          </a:ln>
          <a:effectLst>
            <a:prstShdw prst="shdw17" dist="17961" dir="2700000">
              <a:srgbClr val="808000">
                <a:gamma/>
                <a:shade val="60000"/>
                <a:invGamma/>
              </a:srgbClr>
            </a:prstShdw>
          </a:effectLst>
        </p:spPr>
        <p:txBody>
          <a:bodyPr wrap="square">
            <a:spAutoFit/>
          </a:bodyPr>
          <a:lstStyle/>
          <a:p>
            <a:pPr>
              <a:spcBef>
                <a:spcPct val="50000"/>
              </a:spcBef>
            </a:pPr>
            <a:r>
              <a:rPr lang="zh-CN" altLang="en-US" sz="2000" dirty="0">
                <a:latin typeface="华文细黑" pitchFamily="2" charset="-122"/>
                <a:ea typeface="华文细黑" pitchFamily="2" charset="-122"/>
              </a:rPr>
              <a:t>成本</a:t>
            </a:r>
            <a:r>
              <a:rPr lang="en-US" altLang="zh-CN" sz="2000" dirty="0">
                <a:latin typeface="华文细黑" pitchFamily="2" charset="-122"/>
                <a:ea typeface="华文细黑" pitchFamily="2" charset="-122"/>
              </a:rPr>
              <a:t>(</a:t>
            </a:r>
            <a:r>
              <a:rPr lang="zh-CN" altLang="en-US" sz="2000" dirty="0">
                <a:latin typeface="华文细黑" pitchFamily="2" charset="-122"/>
                <a:ea typeface="华文细黑" pitchFamily="2" charset="-122"/>
              </a:rPr>
              <a:t>资源</a:t>
            </a:r>
            <a:r>
              <a:rPr lang="en-US" altLang="zh-CN" sz="2000" dirty="0">
                <a:latin typeface="华文细黑" pitchFamily="2" charset="-122"/>
                <a:ea typeface="华文细黑" pitchFamily="2" charset="-122"/>
              </a:rPr>
              <a:t>)</a:t>
            </a:r>
          </a:p>
        </p:txBody>
      </p:sp>
    </p:spTree>
    <p:extLst>
      <p:ext uri="{BB962C8B-B14F-4D97-AF65-F5344CB8AC3E}">
        <p14:creationId xmlns:p14="http://schemas.microsoft.com/office/powerpoint/2010/main" val="33901452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s://timgsa.baidu.com/timg?image&amp;quality=80&amp;size=b9999_10000&amp;sec=1557927447266&amp;di=2fe6ecab378c2e55dc47e6f52d6129b8&amp;imgtype=0&amp;src=http%3A%2F%2Fcdn.upf.123.com.cn%2Fcaij%2FFileUpload%2F20181213%2F20181213043250133.jpg">
            <a:extLst>
              <a:ext uri="{FF2B5EF4-FFF2-40B4-BE49-F238E27FC236}">
                <a16:creationId xmlns:a16="http://schemas.microsoft.com/office/drawing/2014/main" id="{BC746387-6599-4F52-9567-D09BB2B811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4352" y="799354"/>
            <a:ext cx="2897121" cy="186605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C6D97A03-12D9-4D72-8DBD-0AD527868309}"/>
              </a:ext>
            </a:extLst>
          </p:cNvPr>
          <p:cNvSpPr>
            <a:spLocks noGrp="1"/>
          </p:cNvSpPr>
          <p:nvPr>
            <p:ph type="title"/>
          </p:nvPr>
        </p:nvSpPr>
        <p:spPr>
          <a:xfrm>
            <a:off x="304512" y="29059"/>
            <a:ext cx="10515224" cy="536139"/>
          </a:xfrm>
        </p:spPr>
        <p:txBody>
          <a:bodyPr>
            <a:normAutofit/>
          </a:bodyPr>
          <a:lstStyle/>
          <a:p>
            <a:r>
              <a:rPr lang="en-US" altLang="zh-CN" dirty="0"/>
              <a:t>Pert Sizing</a:t>
            </a:r>
            <a:r>
              <a:rPr lang="zh-CN" altLang="en-US" dirty="0"/>
              <a:t>方法</a:t>
            </a:r>
            <a:r>
              <a:rPr lang="en-US" altLang="zh-CN" dirty="0"/>
              <a:t>-</a:t>
            </a:r>
            <a:r>
              <a:rPr lang="zh-CN" altLang="en-US" dirty="0"/>
              <a:t>关键步骤</a:t>
            </a:r>
          </a:p>
        </p:txBody>
      </p:sp>
      <p:pic>
        <p:nvPicPr>
          <p:cNvPr id="3" name="Picture 2">
            <a:extLst>
              <a:ext uri="{FF2B5EF4-FFF2-40B4-BE49-F238E27FC236}">
                <a16:creationId xmlns:a16="http://schemas.microsoft.com/office/drawing/2014/main" id="{835AA63E-A419-4C79-9AD4-6B2434B686A7}"/>
              </a:ext>
            </a:extLst>
          </p:cNvPr>
          <p:cNvPicPr>
            <a:picLocks noChangeAspect="1" noChangeArrowheads="1"/>
          </p:cNvPicPr>
          <p:nvPr/>
        </p:nvPicPr>
        <p:blipFill>
          <a:blip r:embed="rId3" cstate="print"/>
          <a:srcRect/>
          <a:stretch>
            <a:fillRect/>
          </a:stretch>
        </p:blipFill>
        <p:spPr bwMode="auto">
          <a:xfrm>
            <a:off x="407368" y="1008550"/>
            <a:ext cx="2362200" cy="5095875"/>
          </a:xfrm>
          <a:prstGeom prst="rect">
            <a:avLst/>
          </a:prstGeom>
          <a:noFill/>
          <a:ln w="9525">
            <a:noFill/>
            <a:miter lim="800000"/>
            <a:headEnd/>
            <a:tailEnd/>
          </a:ln>
          <a:effectLst/>
        </p:spPr>
      </p:pic>
      <p:sp>
        <p:nvSpPr>
          <p:cNvPr id="5" name="TextBox 5">
            <a:extLst>
              <a:ext uri="{FF2B5EF4-FFF2-40B4-BE49-F238E27FC236}">
                <a16:creationId xmlns:a16="http://schemas.microsoft.com/office/drawing/2014/main" id="{39BB6439-1FE0-45F0-929E-8DC0B254D0BA}"/>
              </a:ext>
            </a:extLst>
          </p:cNvPr>
          <p:cNvSpPr txBox="1"/>
          <p:nvPr/>
        </p:nvSpPr>
        <p:spPr>
          <a:xfrm>
            <a:off x="1190626" y="4995412"/>
            <a:ext cx="174625" cy="307777"/>
          </a:xfrm>
          <a:prstGeom prst="rect">
            <a:avLst/>
          </a:prstGeom>
          <a:noFill/>
        </p:spPr>
        <p:txBody>
          <a:bodyPr wrap="square" rtlCol="0">
            <a:spAutoFit/>
          </a:bodyPr>
          <a:lstStyle/>
          <a:p>
            <a:r>
              <a:rPr lang="zh-CN" altLang="en-US" sz="1400" dirty="0">
                <a:latin typeface="华文细黑" pitchFamily="2" charset="-122"/>
                <a:ea typeface="华文细黑" pitchFamily="2" charset="-122"/>
              </a:rPr>
              <a:t>否</a:t>
            </a:r>
          </a:p>
        </p:txBody>
      </p:sp>
      <p:sp>
        <p:nvSpPr>
          <p:cNvPr id="6" name="Rectangle 5">
            <a:extLst>
              <a:ext uri="{FF2B5EF4-FFF2-40B4-BE49-F238E27FC236}">
                <a16:creationId xmlns:a16="http://schemas.microsoft.com/office/drawing/2014/main" id="{71112A0E-C461-4734-8E82-7E13C2D3BD03}"/>
              </a:ext>
            </a:extLst>
          </p:cNvPr>
          <p:cNvSpPr>
            <a:spLocks noChangeArrowheads="1"/>
          </p:cNvSpPr>
          <p:nvPr/>
        </p:nvSpPr>
        <p:spPr bwMode="auto">
          <a:xfrm>
            <a:off x="2638426" y="1400371"/>
            <a:ext cx="6625926" cy="576263"/>
          </a:xfrm>
          <a:prstGeom prst="rect">
            <a:avLst/>
          </a:prstGeom>
          <a:noFill/>
          <a:ln w="9525">
            <a:noFill/>
            <a:miter lim="800000"/>
            <a:headEnd/>
            <a:tailEnd/>
          </a:ln>
          <a:effectLst/>
        </p:spPr>
        <p:txBody>
          <a:bodyPr/>
          <a:lstStyle/>
          <a:p>
            <a:pPr marL="457200" indent="-457200">
              <a:defRPr/>
            </a:pPr>
            <a:r>
              <a:rPr lang="zh-CN" altLang="en-US" sz="1600" dirty="0">
                <a:latin typeface="微软雅黑"/>
                <a:ea typeface="微软雅黑"/>
              </a:rPr>
              <a:t>项目经理选择具有相关经验的估算人员组成估算小组，任命估算小组长。</a:t>
            </a:r>
          </a:p>
        </p:txBody>
      </p:sp>
      <p:cxnSp>
        <p:nvCxnSpPr>
          <p:cNvPr id="7" name="直接箭头连接符 6">
            <a:extLst>
              <a:ext uri="{FF2B5EF4-FFF2-40B4-BE49-F238E27FC236}">
                <a16:creationId xmlns:a16="http://schemas.microsoft.com/office/drawing/2014/main" id="{716D8A99-4D13-486F-9610-0DA104E8210E}"/>
              </a:ext>
            </a:extLst>
          </p:cNvPr>
          <p:cNvCxnSpPr/>
          <p:nvPr/>
        </p:nvCxnSpPr>
        <p:spPr>
          <a:xfrm>
            <a:off x="1952625" y="1570878"/>
            <a:ext cx="228600" cy="1588"/>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id="{5D3F005E-2494-4FB1-827C-DDADFCD70279}"/>
              </a:ext>
            </a:extLst>
          </p:cNvPr>
          <p:cNvSpPr>
            <a:spLocks noChangeArrowheads="1"/>
          </p:cNvSpPr>
          <p:nvPr/>
        </p:nvSpPr>
        <p:spPr bwMode="auto">
          <a:xfrm>
            <a:off x="2638426" y="2055813"/>
            <a:ext cx="6625926" cy="500063"/>
          </a:xfrm>
          <a:prstGeom prst="rect">
            <a:avLst/>
          </a:prstGeom>
          <a:noFill/>
          <a:ln w="9525">
            <a:noFill/>
            <a:miter lim="800000"/>
            <a:headEnd/>
            <a:tailEnd/>
          </a:ln>
          <a:effectLst/>
        </p:spPr>
        <p:txBody>
          <a:bodyPr/>
          <a:lstStyle/>
          <a:p>
            <a:pPr marL="457200" indent="-457200">
              <a:defRPr/>
            </a:pPr>
            <a:r>
              <a:rPr lang="en-US" altLang="zh-CN" sz="1600" dirty="0">
                <a:latin typeface="微软雅黑"/>
                <a:ea typeface="微软雅黑"/>
              </a:rPr>
              <a:t>PM</a:t>
            </a:r>
            <a:r>
              <a:rPr lang="zh-CN" altLang="en-US" sz="1600" dirty="0">
                <a:latin typeface="微软雅黑"/>
                <a:ea typeface="微软雅黑"/>
              </a:rPr>
              <a:t>准备与估算相关的材料</a:t>
            </a:r>
            <a:r>
              <a:rPr lang="en-US" altLang="zh-CN" sz="1600" dirty="0">
                <a:latin typeface="微软雅黑"/>
                <a:ea typeface="微软雅黑"/>
              </a:rPr>
              <a:t>,</a:t>
            </a:r>
            <a:r>
              <a:rPr lang="zh-CN" altLang="en-US" sz="1600" dirty="0">
                <a:latin typeface="微软雅黑"/>
                <a:ea typeface="微软雅黑"/>
              </a:rPr>
              <a:t>将估算表格，系统规格和</a:t>
            </a:r>
            <a:r>
              <a:rPr lang="en-US" altLang="zh-CN" sz="1600" dirty="0">
                <a:latin typeface="微软雅黑"/>
                <a:ea typeface="微软雅黑"/>
              </a:rPr>
              <a:t>SOW</a:t>
            </a:r>
            <a:r>
              <a:rPr lang="zh-CN" altLang="en-US" sz="1600" dirty="0">
                <a:latin typeface="微软雅黑"/>
                <a:ea typeface="微软雅黑"/>
              </a:rPr>
              <a:t>发给估算人员，并确定项目的假设、约束等条件。</a:t>
            </a:r>
          </a:p>
        </p:txBody>
      </p:sp>
      <p:cxnSp>
        <p:nvCxnSpPr>
          <p:cNvPr id="9" name="直接箭头连接符 8">
            <a:extLst>
              <a:ext uri="{FF2B5EF4-FFF2-40B4-BE49-F238E27FC236}">
                <a16:creationId xmlns:a16="http://schemas.microsoft.com/office/drawing/2014/main" id="{888BD421-236A-4F56-8BCA-46DD0EC024BF}"/>
              </a:ext>
            </a:extLst>
          </p:cNvPr>
          <p:cNvCxnSpPr/>
          <p:nvPr/>
        </p:nvCxnSpPr>
        <p:spPr>
          <a:xfrm>
            <a:off x="1952625" y="2256678"/>
            <a:ext cx="228600" cy="1588"/>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5">
            <a:extLst>
              <a:ext uri="{FF2B5EF4-FFF2-40B4-BE49-F238E27FC236}">
                <a16:creationId xmlns:a16="http://schemas.microsoft.com/office/drawing/2014/main" id="{2A41999E-DA9E-4C44-AF89-7A4032126778}"/>
              </a:ext>
            </a:extLst>
          </p:cNvPr>
          <p:cNvSpPr>
            <a:spLocks noChangeArrowheads="1"/>
          </p:cNvSpPr>
          <p:nvPr/>
        </p:nvSpPr>
        <p:spPr bwMode="auto">
          <a:xfrm>
            <a:off x="2638946" y="2698749"/>
            <a:ext cx="6625926" cy="576263"/>
          </a:xfrm>
          <a:prstGeom prst="rect">
            <a:avLst/>
          </a:prstGeom>
          <a:noFill/>
          <a:ln w="9525">
            <a:noFill/>
            <a:miter lim="800000"/>
            <a:headEnd/>
            <a:tailEnd/>
          </a:ln>
          <a:effectLst/>
        </p:spPr>
        <p:txBody>
          <a:bodyPr/>
          <a:lstStyle/>
          <a:p>
            <a:pPr marL="457200" indent="-457200">
              <a:defRPr/>
            </a:pPr>
            <a:r>
              <a:rPr lang="zh-CN" altLang="en-US" sz="1600" dirty="0">
                <a:latin typeface="微软雅黑"/>
                <a:ea typeface="微软雅黑"/>
              </a:rPr>
              <a:t>项目经理确认待估算的范围、条目 </a:t>
            </a:r>
            <a:r>
              <a:rPr lang="en-US" altLang="zh-CN" sz="1600" dirty="0">
                <a:latin typeface="微软雅黑"/>
                <a:ea typeface="微软雅黑"/>
              </a:rPr>
              <a:t>(Item)</a:t>
            </a:r>
            <a:r>
              <a:rPr lang="zh-CN" altLang="en-US" sz="1600" dirty="0">
                <a:latin typeface="微软雅黑"/>
                <a:ea typeface="微软雅黑"/>
              </a:rPr>
              <a:t>，并分发給估算小组成员。</a:t>
            </a:r>
          </a:p>
        </p:txBody>
      </p:sp>
      <p:cxnSp>
        <p:nvCxnSpPr>
          <p:cNvPr id="11" name="直接箭头连接符 10">
            <a:extLst>
              <a:ext uri="{FF2B5EF4-FFF2-40B4-BE49-F238E27FC236}">
                <a16:creationId xmlns:a16="http://schemas.microsoft.com/office/drawing/2014/main" id="{B5A54C4F-8752-4B47-88E2-5CBECD72ED27}"/>
              </a:ext>
            </a:extLst>
          </p:cNvPr>
          <p:cNvCxnSpPr/>
          <p:nvPr/>
        </p:nvCxnSpPr>
        <p:spPr>
          <a:xfrm>
            <a:off x="1952625" y="2866278"/>
            <a:ext cx="228600" cy="1588"/>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5">
            <a:extLst>
              <a:ext uri="{FF2B5EF4-FFF2-40B4-BE49-F238E27FC236}">
                <a16:creationId xmlns:a16="http://schemas.microsoft.com/office/drawing/2014/main" id="{4EF5F474-23A2-4B42-9C3C-735944B2715E}"/>
              </a:ext>
            </a:extLst>
          </p:cNvPr>
          <p:cNvSpPr>
            <a:spLocks noChangeArrowheads="1"/>
          </p:cNvSpPr>
          <p:nvPr/>
        </p:nvSpPr>
        <p:spPr bwMode="auto">
          <a:xfrm>
            <a:off x="2638426" y="3360881"/>
            <a:ext cx="5545137" cy="423863"/>
          </a:xfrm>
          <a:prstGeom prst="rect">
            <a:avLst/>
          </a:prstGeom>
          <a:noFill/>
          <a:ln w="9525">
            <a:noFill/>
            <a:miter lim="800000"/>
            <a:headEnd/>
            <a:tailEnd/>
          </a:ln>
          <a:effectLst/>
        </p:spPr>
        <p:txBody>
          <a:bodyPr/>
          <a:lstStyle/>
          <a:p>
            <a:pPr marL="457200" indent="-457200">
              <a:defRPr/>
            </a:pPr>
            <a:r>
              <a:rPr lang="zh-CN" altLang="en-US" sz="1600" dirty="0">
                <a:latin typeface="微软雅黑"/>
                <a:ea typeface="微软雅黑"/>
              </a:rPr>
              <a:t>估算小组成员进行个人独立估算，并填写个人估算表</a:t>
            </a:r>
            <a:r>
              <a:rPr lang="zh-CN" altLang="en-US" sz="1600" dirty="0">
                <a:latin typeface="华文细黑" pitchFamily="2" charset="-122"/>
                <a:ea typeface="华文细黑" pitchFamily="2" charset="-122"/>
              </a:rPr>
              <a:t>。</a:t>
            </a:r>
          </a:p>
        </p:txBody>
      </p:sp>
      <p:cxnSp>
        <p:nvCxnSpPr>
          <p:cNvPr id="13" name="直接箭头连接符 12">
            <a:extLst>
              <a:ext uri="{FF2B5EF4-FFF2-40B4-BE49-F238E27FC236}">
                <a16:creationId xmlns:a16="http://schemas.microsoft.com/office/drawing/2014/main" id="{219174AD-FC46-453E-B7F1-DF0570A83862}"/>
              </a:ext>
            </a:extLst>
          </p:cNvPr>
          <p:cNvCxnSpPr/>
          <p:nvPr/>
        </p:nvCxnSpPr>
        <p:spPr>
          <a:xfrm>
            <a:off x="1952625" y="3583827"/>
            <a:ext cx="228600" cy="1588"/>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5">
            <a:extLst>
              <a:ext uri="{FF2B5EF4-FFF2-40B4-BE49-F238E27FC236}">
                <a16:creationId xmlns:a16="http://schemas.microsoft.com/office/drawing/2014/main" id="{F618DFDB-799B-4ED2-9042-A641151C0410}"/>
              </a:ext>
            </a:extLst>
          </p:cNvPr>
          <p:cNvSpPr>
            <a:spLocks noChangeArrowheads="1"/>
          </p:cNvSpPr>
          <p:nvPr/>
        </p:nvSpPr>
        <p:spPr bwMode="auto">
          <a:xfrm>
            <a:off x="2638426" y="4020793"/>
            <a:ext cx="5545137" cy="500063"/>
          </a:xfrm>
          <a:prstGeom prst="rect">
            <a:avLst/>
          </a:prstGeom>
          <a:noFill/>
          <a:ln w="9525">
            <a:noFill/>
            <a:miter lim="800000"/>
            <a:headEnd/>
            <a:tailEnd/>
          </a:ln>
          <a:effectLst/>
        </p:spPr>
        <p:txBody>
          <a:bodyPr/>
          <a:lstStyle/>
          <a:p>
            <a:pPr marL="457200" indent="-457200">
              <a:defRPr/>
            </a:pPr>
            <a:r>
              <a:rPr lang="zh-CN" altLang="en-US" sz="1600" dirty="0">
                <a:latin typeface="微软雅黑"/>
                <a:ea typeface="微软雅黑"/>
              </a:rPr>
              <a:t>估算小组长对个人估算进行汇总。</a:t>
            </a:r>
          </a:p>
        </p:txBody>
      </p:sp>
      <p:cxnSp>
        <p:nvCxnSpPr>
          <p:cNvPr id="15" name="直接箭头连接符 14">
            <a:extLst>
              <a:ext uri="{FF2B5EF4-FFF2-40B4-BE49-F238E27FC236}">
                <a16:creationId xmlns:a16="http://schemas.microsoft.com/office/drawing/2014/main" id="{562BAF62-22F5-4A16-B9BE-EFE1C189B997}"/>
              </a:ext>
            </a:extLst>
          </p:cNvPr>
          <p:cNvCxnSpPr/>
          <p:nvPr/>
        </p:nvCxnSpPr>
        <p:spPr>
          <a:xfrm>
            <a:off x="1952625" y="4236290"/>
            <a:ext cx="228600" cy="1588"/>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5">
            <a:extLst>
              <a:ext uri="{FF2B5EF4-FFF2-40B4-BE49-F238E27FC236}">
                <a16:creationId xmlns:a16="http://schemas.microsoft.com/office/drawing/2014/main" id="{E9E18546-9AE6-47DC-BBE6-BEFE7A528E27}"/>
              </a:ext>
            </a:extLst>
          </p:cNvPr>
          <p:cNvSpPr>
            <a:spLocks noChangeArrowheads="1"/>
          </p:cNvSpPr>
          <p:nvPr/>
        </p:nvSpPr>
        <p:spPr bwMode="auto">
          <a:xfrm>
            <a:off x="2638426" y="4537075"/>
            <a:ext cx="6625926" cy="606622"/>
          </a:xfrm>
          <a:prstGeom prst="rect">
            <a:avLst/>
          </a:prstGeom>
          <a:noFill/>
          <a:ln w="9525">
            <a:noFill/>
            <a:miter lim="800000"/>
            <a:headEnd/>
            <a:tailEnd/>
          </a:ln>
          <a:effectLst/>
        </p:spPr>
        <p:txBody>
          <a:bodyPr/>
          <a:lstStyle/>
          <a:p>
            <a:pPr marL="457200" indent="-457200">
              <a:defRPr/>
            </a:pPr>
            <a:r>
              <a:rPr lang="zh-CN" altLang="en-US" sz="1600" dirty="0">
                <a:latin typeface="微软雅黑"/>
                <a:ea typeface="微软雅黑"/>
              </a:rPr>
              <a:t>估算小组长召开会议组织讨论和汇总，对于估算偏差大于</a:t>
            </a:r>
            <a:r>
              <a:rPr lang="en-US" altLang="zh-CN" sz="1600" dirty="0">
                <a:latin typeface="微软雅黑"/>
                <a:ea typeface="微软雅黑"/>
              </a:rPr>
              <a:t>40%</a:t>
            </a:r>
            <a:r>
              <a:rPr lang="zh-CN" altLang="en-US" sz="1600" dirty="0">
                <a:latin typeface="微软雅黑"/>
                <a:ea typeface="微软雅黑"/>
              </a:rPr>
              <a:t>（建议值）的条目经讨论后由小组成员重新估算并报项目经理。</a:t>
            </a:r>
            <a:endParaRPr lang="en-US" altLang="zh-CN" sz="1600" dirty="0">
              <a:latin typeface="微软雅黑"/>
              <a:ea typeface="微软雅黑"/>
            </a:endParaRPr>
          </a:p>
        </p:txBody>
      </p:sp>
      <p:cxnSp>
        <p:nvCxnSpPr>
          <p:cNvPr id="17" name="直接箭头连接符 16">
            <a:extLst>
              <a:ext uri="{FF2B5EF4-FFF2-40B4-BE49-F238E27FC236}">
                <a16:creationId xmlns:a16="http://schemas.microsoft.com/office/drawing/2014/main" id="{19EBCF58-4CBA-4465-B812-0650B536BFB6}"/>
              </a:ext>
            </a:extLst>
          </p:cNvPr>
          <p:cNvCxnSpPr/>
          <p:nvPr/>
        </p:nvCxnSpPr>
        <p:spPr>
          <a:xfrm>
            <a:off x="1952625" y="4847478"/>
            <a:ext cx="228600" cy="1588"/>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5">
            <a:extLst>
              <a:ext uri="{FF2B5EF4-FFF2-40B4-BE49-F238E27FC236}">
                <a16:creationId xmlns:a16="http://schemas.microsoft.com/office/drawing/2014/main" id="{111A49E1-89C9-4F68-BAAC-91BE74D6D3FF}"/>
              </a:ext>
            </a:extLst>
          </p:cNvPr>
          <p:cNvSpPr>
            <a:spLocks noChangeArrowheads="1"/>
          </p:cNvSpPr>
          <p:nvPr/>
        </p:nvSpPr>
        <p:spPr bwMode="auto">
          <a:xfrm>
            <a:off x="2638426" y="5273187"/>
            <a:ext cx="6913958" cy="576263"/>
          </a:xfrm>
          <a:prstGeom prst="rect">
            <a:avLst/>
          </a:prstGeom>
          <a:noFill/>
          <a:ln w="9525">
            <a:noFill/>
            <a:miter lim="800000"/>
            <a:headEnd/>
            <a:tailEnd/>
          </a:ln>
          <a:effectLst/>
        </p:spPr>
        <p:txBody>
          <a:bodyPr/>
          <a:lstStyle/>
          <a:p>
            <a:pPr lvl="0"/>
            <a:r>
              <a:rPr lang="zh-CN" altLang="en-US" sz="1600" dirty="0">
                <a:latin typeface="微软雅黑"/>
                <a:ea typeface="微软雅黑"/>
              </a:rPr>
              <a:t>汇总估算结果并汇报给项目经理</a:t>
            </a:r>
            <a:r>
              <a:rPr lang="en-US" altLang="zh-CN" sz="1600" dirty="0">
                <a:latin typeface="微软雅黑"/>
                <a:ea typeface="微软雅黑"/>
              </a:rPr>
              <a:t>,</a:t>
            </a:r>
            <a:r>
              <a:rPr lang="zh-CN" altLang="en-US" sz="1600" dirty="0">
                <a:latin typeface="微软雅黑"/>
                <a:ea typeface="微软雅黑"/>
              </a:rPr>
              <a:t>项目经理记录并归档于项目估算表。</a:t>
            </a:r>
          </a:p>
        </p:txBody>
      </p:sp>
      <p:cxnSp>
        <p:nvCxnSpPr>
          <p:cNvPr id="19" name="直接箭头连接符 18">
            <a:extLst>
              <a:ext uri="{FF2B5EF4-FFF2-40B4-BE49-F238E27FC236}">
                <a16:creationId xmlns:a16="http://schemas.microsoft.com/office/drawing/2014/main" id="{29AF1C94-B3BB-4351-ACCD-581F6218A376}"/>
              </a:ext>
            </a:extLst>
          </p:cNvPr>
          <p:cNvCxnSpPr/>
          <p:nvPr/>
        </p:nvCxnSpPr>
        <p:spPr>
          <a:xfrm>
            <a:off x="1952625" y="5455490"/>
            <a:ext cx="228600" cy="1588"/>
          </a:xfrm>
          <a:prstGeom prst="straightConnector1">
            <a:avLst/>
          </a:prstGeom>
          <a:ln w="2540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00089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ox(i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ox(in)">
                                      <p:cBhvr>
                                        <p:cTn id="23" dur="500"/>
                                        <p:tgtEl>
                                          <p:spTgt spid="9"/>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ox(in)">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ox(in)">
                                      <p:cBhvr>
                                        <p:cTn id="31" dur="500"/>
                                        <p:tgtEl>
                                          <p:spTgt spid="11"/>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ox(in)">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ox(in)">
                                      <p:cBhvr>
                                        <p:cTn id="39" dur="500"/>
                                        <p:tgtEl>
                                          <p:spTgt spid="13"/>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ox(in)">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ox(in)">
                                      <p:cBhvr>
                                        <p:cTn id="47" dur="500"/>
                                        <p:tgtEl>
                                          <p:spTgt spid="15"/>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box(in)">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ox(in)">
                                      <p:cBhvr>
                                        <p:cTn id="55" dur="500"/>
                                        <p:tgtEl>
                                          <p:spTgt spid="17"/>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box(in)">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box(in)">
                                      <p:cBhvr>
                                        <p:cTn id="63" dur="500"/>
                                        <p:tgtEl>
                                          <p:spTgt spid="19"/>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box(in)">
                                      <p:cBhvr>
                                        <p:cTn id="6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P spid="12" grpId="0"/>
      <p:bldP spid="14" grpId="0"/>
      <p:bldP spid="16" grpId="0"/>
      <p:bldP spid="1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C0342F-5718-48AF-B457-A000AC3C9EB6}"/>
              </a:ext>
            </a:extLst>
          </p:cNvPr>
          <p:cNvSpPr>
            <a:spLocks noGrp="1"/>
          </p:cNvSpPr>
          <p:nvPr>
            <p:ph type="title"/>
          </p:nvPr>
        </p:nvSpPr>
        <p:spPr>
          <a:xfrm>
            <a:off x="304512" y="29059"/>
            <a:ext cx="10515224" cy="536139"/>
          </a:xfrm>
        </p:spPr>
        <p:txBody>
          <a:bodyPr>
            <a:normAutofit/>
          </a:bodyPr>
          <a:lstStyle/>
          <a:p>
            <a:r>
              <a:rPr lang="zh-CN" altLang="en-US" dirty="0"/>
              <a:t>过程评估规范</a:t>
            </a:r>
          </a:p>
        </p:txBody>
      </p:sp>
      <p:sp>
        <p:nvSpPr>
          <p:cNvPr id="3" name="Rectangle 3" descr="Rectangle: Click to edit Master text styles&#10;Second level&#10;Third level&#10;Fourth level&#10;Fifth level">
            <a:extLst>
              <a:ext uri="{FF2B5EF4-FFF2-40B4-BE49-F238E27FC236}">
                <a16:creationId xmlns:a16="http://schemas.microsoft.com/office/drawing/2014/main" id="{3F2946C8-5C07-491E-911C-4A50D3C36890}"/>
              </a:ext>
            </a:extLst>
          </p:cNvPr>
          <p:cNvSpPr txBox="1">
            <a:spLocks noChangeArrowheads="1"/>
          </p:cNvSpPr>
          <p:nvPr/>
        </p:nvSpPr>
        <p:spPr bwMode="auto">
          <a:xfrm>
            <a:off x="119336" y="2623506"/>
            <a:ext cx="3803525" cy="3344478"/>
          </a:xfrm>
          <a:prstGeom prst="rect">
            <a:avLst/>
          </a:prstGeom>
          <a:noFill/>
          <a:ln w="9525">
            <a:noFill/>
            <a:miter lim="800000"/>
            <a:headEnd/>
            <a:tailEnd/>
          </a:ln>
        </p:spPr>
        <p:txBody>
          <a:bodyPr vert="horz" wrap="square" lIns="91322" tIns="45660" rIns="91322" bIns="45660" numCol="1" anchor="t" anchorCtr="0" compatLnSpc="1">
            <a:prstTxWarp prst="textNoShape">
              <a:avLst/>
            </a:prstTxWarp>
          </a:bodyPr>
          <a:lstStyle/>
          <a:p>
            <a:pPr defTabSz="913231">
              <a:lnSpc>
                <a:spcPct val="150000"/>
              </a:lnSpc>
              <a:spcBef>
                <a:spcPct val="20000"/>
              </a:spcBef>
              <a:defRPr/>
            </a:pPr>
            <a:r>
              <a:rPr lang="en-US" altLang="zh-CN" sz="1600" dirty="0">
                <a:latin typeface="微软雅黑"/>
                <a:ea typeface="微软雅黑"/>
              </a:rPr>
              <a:t>CMMI</a:t>
            </a:r>
            <a:r>
              <a:rPr lang="zh-CN" altLang="en-US" sz="1600" dirty="0">
                <a:latin typeface="微软雅黑"/>
                <a:ea typeface="微软雅黑"/>
              </a:rPr>
              <a:t>模型中对度量分析的定义：</a:t>
            </a:r>
            <a:r>
              <a:rPr lang="en-US" altLang="zh-CN" sz="1600" dirty="0">
                <a:latin typeface="微软雅黑"/>
                <a:ea typeface="微软雅黑"/>
              </a:rPr>
              <a:t>Develop and sustain a measurement capability that is used to support management information needs.</a:t>
            </a:r>
            <a:r>
              <a:rPr lang="zh-CN" altLang="en-US" sz="1600" dirty="0">
                <a:latin typeface="微软雅黑"/>
                <a:ea typeface="微软雅黑"/>
              </a:rPr>
              <a:t>开发和维护度量能力，用以支持管理信息需求（描述、分析、改进、预测）</a:t>
            </a:r>
            <a:endParaRPr lang="en-US" altLang="zh-CN" sz="1600" dirty="0">
              <a:latin typeface="微软雅黑"/>
              <a:ea typeface="微软雅黑"/>
            </a:endParaRPr>
          </a:p>
          <a:p>
            <a:pPr defTabSz="913231">
              <a:lnSpc>
                <a:spcPct val="150000"/>
              </a:lnSpc>
              <a:spcBef>
                <a:spcPct val="20000"/>
              </a:spcBef>
              <a:defRPr/>
            </a:pPr>
            <a:endParaRPr lang="en-US" altLang="zh-CN" sz="1400" b="1" kern="0" dirty="0">
              <a:solidFill>
                <a:schemeClr val="tx1">
                  <a:lumMod val="85000"/>
                  <a:lumOff val="15000"/>
                </a:schemeClr>
              </a:solidFill>
              <a:latin typeface="华文细黑" pitchFamily="2" charset="-122"/>
              <a:ea typeface="华文细黑" pitchFamily="2" charset="-122"/>
            </a:endParaRPr>
          </a:p>
          <a:p>
            <a:pPr defTabSz="913231">
              <a:lnSpc>
                <a:spcPct val="150000"/>
              </a:lnSpc>
              <a:spcBef>
                <a:spcPct val="20000"/>
              </a:spcBef>
              <a:defRPr/>
            </a:pPr>
            <a:endParaRPr lang="en-US" altLang="zh-CN" sz="1400" b="1" kern="0" dirty="0">
              <a:solidFill>
                <a:schemeClr val="tx1">
                  <a:lumMod val="85000"/>
                  <a:lumOff val="15000"/>
                </a:schemeClr>
              </a:solidFill>
              <a:latin typeface="华文细黑" pitchFamily="2" charset="-122"/>
              <a:ea typeface="华文细黑" pitchFamily="2" charset="-122"/>
            </a:endParaRPr>
          </a:p>
          <a:p>
            <a:pPr defTabSz="913231">
              <a:lnSpc>
                <a:spcPct val="150000"/>
              </a:lnSpc>
              <a:spcBef>
                <a:spcPct val="20000"/>
              </a:spcBef>
              <a:defRPr/>
            </a:pPr>
            <a:endParaRPr lang="en-US" altLang="zh-CN" sz="1400" b="1" kern="0" dirty="0">
              <a:solidFill>
                <a:schemeClr val="tx1">
                  <a:lumMod val="85000"/>
                  <a:lumOff val="15000"/>
                </a:schemeClr>
              </a:solidFill>
              <a:latin typeface="华文细黑" pitchFamily="2" charset="-122"/>
              <a:ea typeface="华文细黑" pitchFamily="2" charset="-122"/>
            </a:endParaRPr>
          </a:p>
          <a:p>
            <a:pPr defTabSz="913231">
              <a:lnSpc>
                <a:spcPct val="150000"/>
              </a:lnSpc>
              <a:spcBef>
                <a:spcPct val="20000"/>
              </a:spcBef>
              <a:defRPr/>
            </a:pPr>
            <a:endParaRPr lang="en-US" altLang="zh-CN" sz="1400" b="1" kern="0" dirty="0">
              <a:solidFill>
                <a:schemeClr val="tx1">
                  <a:lumMod val="85000"/>
                  <a:lumOff val="15000"/>
                </a:schemeClr>
              </a:solidFill>
              <a:latin typeface="华文细黑" pitchFamily="2" charset="-122"/>
              <a:ea typeface="华文细黑" pitchFamily="2" charset="-122"/>
            </a:endParaRPr>
          </a:p>
          <a:p>
            <a:pPr defTabSz="913231">
              <a:lnSpc>
                <a:spcPct val="150000"/>
              </a:lnSpc>
              <a:spcBef>
                <a:spcPct val="20000"/>
              </a:spcBef>
              <a:defRPr/>
            </a:pPr>
            <a:endParaRPr lang="en-US" altLang="zh-CN" sz="1400" b="1" kern="0" dirty="0">
              <a:solidFill>
                <a:srgbClr val="C00000"/>
              </a:solidFill>
              <a:latin typeface="华文细黑" pitchFamily="2" charset="-122"/>
              <a:ea typeface="华文细黑" pitchFamily="2" charset="-122"/>
            </a:endParaRPr>
          </a:p>
        </p:txBody>
      </p:sp>
      <p:sp>
        <p:nvSpPr>
          <p:cNvPr id="4" name="矩形 3">
            <a:extLst>
              <a:ext uri="{FF2B5EF4-FFF2-40B4-BE49-F238E27FC236}">
                <a16:creationId xmlns:a16="http://schemas.microsoft.com/office/drawing/2014/main" id="{C752E05C-50AE-4CB3-BC47-E694D9C2EE2C}"/>
              </a:ext>
            </a:extLst>
          </p:cNvPr>
          <p:cNvSpPr/>
          <p:nvPr/>
        </p:nvSpPr>
        <p:spPr>
          <a:xfrm>
            <a:off x="2495601" y="1683237"/>
            <a:ext cx="9577049" cy="432228"/>
          </a:xfrm>
          <a:prstGeom prst="rect">
            <a:avLst/>
          </a:prstGeom>
          <a:ln>
            <a:noFill/>
          </a:ln>
        </p:spPr>
        <p:style>
          <a:lnRef idx="1">
            <a:schemeClr val="dk1"/>
          </a:lnRef>
          <a:fillRef idx="2">
            <a:schemeClr val="dk1"/>
          </a:fillRef>
          <a:effectRef idx="1">
            <a:schemeClr val="dk1"/>
          </a:effectRef>
          <a:fontRef idx="minor">
            <a:schemeClr val="dk1"/>
          </a:fontRef>
        </p:style>
        <p:txBody>
          <a:bodyPr wrap="square" lIns="106674" tIns="53337" rIns="106674" bIns="53337">
            <a:spAutoFit/>
          </a:bodyPr>
          <a:lstStyle/>
          <a:p>
            <a:pPr algn="ctr" eaLnBrk="1" hangingPunct="1">
              <a:lnSpc>
                <a:spcPct val="150000"/>
              </a:lnSpc>
              <a:defRPr/>
            </a:pPr>
            <a:r>
              <a:rPr lang="zh-CN" altLang="en-US" sz="1600" b="1" i="0" dirty="0">
                <a:solidFill>
                  <a:schemeClr val="bg1"/>
                </a:solidFill>
                <a:latin typeface="华文细黑" pitchFamily="2" charset="-122"/>
                <a:ea typeface="华文细黑" pitchFamily="2" charset="-122"/>
              </a:rPr>
              <a:t>过程评估（内部管理）：通过度量，提高交付质量、提升研发效率，满足客户要求</a:t>
            </a:r>
            <a:endParaRPr lang="en-US" altLang="zh-CN" sz="1600" b="1" i="0" dirty="0">
              <a:solidFill>
                <a:schemeClr val="bg1"/>
              </a:solidFill>
              <a:latin typeface="华文细黑" pitchFamily="2" charset="-122"/>
              <a:ea typeface="华文细黑" pitchFamily="2" charset="-122"/>
            </a:endParaRPr>
          </a:p>
        </p:txBody>
      </p:sp>
      <p:grpSp>
        <p:nvGrpSpPr>
          <p:cNvPr id="5" name="组合 44">
            <a:extLst>
              <a:ext uri="{FF2B5EF4-FFF2-40B4-BE49-F238E27FC236}">
                <a16:creationId xmlns:a16="http://schemas.microsoft.com/office/drawing/2014/main" id="{1BA5E099-C70F-4580-95B5-951B1B712728}"/>
              </a:ext>
            </a:extLst>
          </p:cNvPr>
          <p:cNvGrpSpPr>
            <a:grpSpLocks/>
          </p:cNvGrpSpPr>
          <p:nvPr/>
        </p:nvGrpSpPr>
        <p:grpSpPr bwMode="auto">
          <a:xfrm>
            <a:off x="5019472" y="3068225"/>
            <a:ext cx="6272663" cy="2330784"/>
            <a:chOff x="1835696" y="1843652"/>
            <a:chExt cx="5040560" cy="2523942"/>
          </a:xfrm>
        </p:grpSpPr>
        <p:cxnSp>
          <p:nvCxnSpPr>
            <p:cNvPr id="6" name="曲线连接符 28">
              <a:extLst>
                <a:ext uri="{FF2B5EF4-FFF2-40B4-BE49-F238E27FC236}">
                  <a16:creationId xmlns:a16="http://schemas.microsoft.com/office/drawing/2014/main" id="{0CE11F08-D7AE-4585-8BF8-B521EB317D5B}"/>
                </a:ext>
              </a:extLst>
            </p:cNvPr>
            <p:cNvCxnSpPr/>
            <p:nvPr/>
          </p:nvCxnSpPr>
          <p:spPr bwMode="auto">
            <a:xfrm flipV="1">
              <a:off x="1835696" y="1843652"/>
              <a:ext cx="5040560" cy="2520767"/>
            </a:xfrm>
            <a:prstGeom prst="curvedConnector3">
              <a:avLst>
                <a:gd name="adj1" fmla="val 50000"/>
              </a:avLst>
            </a:prstGeom>
            <a:noFill/>
            <a:ln w="0" cap="flat" cmpd="sng" algn="ctr">
              <a:solidFill>
                <a:schemeClr val="bg1">
                  <a:lumMod val="50000"/>
                </a:schemeClr>
              </a:solidFill>
              <a:prstDash val="solid"/>
              <a:round/>
              <a:headEnd type="none" w="med" len="med"/>
              <a:tailEnd type="none" w="med" len="med"/>
            </a:ln>
            <a:effectLst>
              <a:outerShdw dist="17961" dir="2700000" algn="ctr" rotWithShape="0">
                <a:schemeClr val="bg2"/>
              </a:outerShdw>
            </a:effectLst>
          </p:spPr>
        </p:cxnSp>
        <p:cxnSp>
          <p:nvCxnSpPr>
            <p:cNvPr id="7" name="曲线连接符 5">
              <a:extLst>
                <a:ext uri="{FF2B5EF4-FFF2-40B4-BE49-F238E27FC236}">
                  <a16:creationId xmlns:a16="http://schemas.microsoft.com/office/drawing/2014/main" id="{157E491C-3A7C-4F60-A2FB-9057F580E754}"/>
                </a:ext>
              </a:extLst>
            </p:cNvPr>
            <p:cNvCxnSpPr/>
            <p:nvPr/>
          </p:nvCxnSpPr>
          <p:spPr bwMode="auto">
            <a:xfrm>
              <a:off x="1835696" y="1846827"/>
              <a:ext cx="5040560" cy="2520767"/>
            </a:xfrm>
            <a:prstGeom prst="curvedConnector3">
              <a:avLst>
                <a:gd name="adj1" fmla="val 50000"/>
              </a:avLst>
            </a:prstGeom>
            <a:noFill/>
            <a:ln w="0" cap="flat" cmpd="sng" algn="ctr">
              <a:solidFill>
                <a:schemeClr val="bg1">
                  <a:lumMod val="50000"/>
                </a:schemeClr>
              </a:solidFill>
              <a:prstDash val="solid"/>
              <a:round/>
              <a:headEnd type="none" w="med" len="med"/>
              <a:tailEnd type="none" w="med" len="med"/>
            </a:ln>
            <a:effectLst>
              <a:outerShdw dist="17961" dir="2700000" algn="ctr" rotWithShape="0">
                <a:schemeClr val="bg2"/>
              </a:outerShdw>
            </a:effectLst>
          </p:spPr>
        </p:cxnSp>
      </p:grpSp>
      <p:sp>
        <p:nvSpPr>
          <p:cNvPr id="8" name="矩形 7">
            <a:extLst>
              <a:ext uri="{FF2B5EF4-FFF2-40B4-BE49-F238E27FC236}">
                <a16:creationId xmlns:a16="http://schemas.microsoft.com/office/drawing/2014/main" id="{9DEA1108-3472-4E4F-882C-95B14841794E}"/>
              </a:ext>
            </a:extLst>
          </p:cNvPr>
          <p:cNvSpPr/>
          <p:nvPr/>
        </p:nvSpPr>
        <p:spPr>
          <a:xfrm>
            <a:off x="7142702" y="3534306"/>
            <a:ext cx="1155759" cy="369332"/>
          </a:xfrm>
          <a:prstGeom prst="rect">
            <a:avLst/>
          </a:prstGeom>
          <a:noFill/>
          <a:ln>
            <a:noFill/>
          </a:ln>
        </p:spPr>
        <p:txBody>
          <a:bodyPr wrap="square">
            <a:spAutoFit/>
          </a:bodyPr>
          <a:lstStyle/>
          <a:p>
            <a:pPr algn="ctr" eaLnBrk="1" hangingPunct="1">
              <a:defRPr/>
            </a:pPr>
            <a:endParaRPr lang="zh-CN" altLang="en-US" b="0" i="0" dirty="0">
              <a:ln w="10541" cmpd="sng">
                <a:solidFill>
                  <a:srgbClr val="7D7D7D">
                    <a:tint val="100000"/>
                    <a:shade val="100000"/>
                    <a:satMod val="110000"/>
                  </a:srgbClr>
                </a:solidFill>
                <a:prstDash val="solid"/>
              </a:ln>
              <a:solidFill>
                <a:srgbClr val="C0504D"/>
              </a:solidFill>
              <a:latin typeface="华文细黑" pitchFamily="2" charset="-122"/>
              <a:ea typeface="华文细黑" pitchFamily="2" charset="-122"/>
            </a:endParaRPr>
          </a:p>
        </p:txBody>
      </p:sp>
      <p:grpSp>
        <p:nvGrpSpPr>
          <p:cNvPr id="9" name="组合 55">
            <a:extLst>
              <a:ext uri="{FF2B5EF4-FFF2-40B4-BE49-F238E27FC236}">
                <a16:creationId xmlns:a16="http://schemas.microsoft.com/office/drawing/2014/main" id="{97FA0E31-2036-473C-A7C6-13D212B79795}"/>
              </a:ext>
            </a:extLst>
          </p:cNvPr>
          <p:cNvGrpSpPr>
            <a:grpSpLocks/>
          </p:cNvGrpSpPr>
          <p:nvPr/>
        </p:nvGrpSpPr>
        <p:grpSpPr bwMode="auto">
          <a:xfrm>
            <a:off x="4943873" y="2628932"/>
            <a:ext cx="6597755" cy="386170"/>
            <a:chOff x="1595761" y="1367828"/>
            <a:chExt cx="5301552" cy="418542"/>
          </a:xfrm>
        </p:grpSpPr>
        <p:cxnSp>
          <p:nvCxnSpPr>
            <p:cNvPr id="10" name="直接箭头连接符 9">
              <a:extLst>
                <a:ext uri="{FF2B5EF4-FFF2-40B4-BE49-F238E27FC236}">
                  <a16:creationId xmlns:a16="http://schemas.microsoft.com/office/drawing/2014/main" id="{BD1298A9-3B49-4687-98AC-B2988F7BD987}"/>
                </a:ext>
              </a:extLst>
            </p:cNvPr>
            <p:cNvCxnSpPr/>
            <p:nvPr/>
          </p:nvCxnSpPr>
          <p:spPr bwMode="auto">
            <a:xfrm flipH="1">
              <a:off x="4813635" y="1427095"/>
              <a:ext cx="546104" cy="161425"/>
            </a:xfrm>
            <a:prstGeom prst="straightConnector1">
              <a:avLst/>
            </a:prstGeom>
            <a:noFill/>
            <a:ln w="9525" cap="flat" cmpd="sng" algn="ctr">
              <a:noFill/>
              <a:prstDash val="solid"/>
              <a:round/>
              <a:headEnd type="none" w="med" len="med"/>
              <a:tailEnd type="arrow"/>
            </a:ln>
            <a:effectLst>
              <a:outerShdw dist="17961" dir="2700000" algn="ctr" rotWithShape="0">
                <a:schemeClr val="bg2"/>
              </a:outerShdw>
            </a:effectLst>
          </p:spPr>
        </p:cxnSp>
        <p:sp>
          <p:nvSpPr>
            <p:cNvPr id="11" name="圆角矩形 25">
              <a:extLst>
                <a:ext uri="{FF2B5EF4-FFF2-40B4-BE49-F238E27FC236}">
                  <a16:creationId xmlns:a16="http://schemas.microsoft.com/office/drawing/2014/main" id="{64462966-D3C1-4130-B752-04E62924D7FA}"/>
                </a:ext>
              </a:extLst>
            </p:cNvPr>
            <p:cNvSpPr/>
            <p:nvPr/>
          </p:nvSpPr>
          <p:spPr bwMode="auto">
            <a:xfrm>
              <a:off x="5477212" y="1380400"/>
              <a:ext cx="1420101" cy="405970"/>
            </a:xfrm>
            <a:prstGeom prst="roundRect">
              <a:avLst/>
            </a:prstGeom>
            <a:solidFill>
              <a:schemeClr val="bg1">
                <a:lumMod val="85000"/>
              </a:schemeClr>
            </a:solidFill>
            <a:ln>
              <a:solidFill>
                <a:schemeClr val="bg1">
                  <a:lumMod val="50000"/>
                </a:schemeClr>
              </a:solidFill>
            </a:ln>
          </p:spPr>
          <p:txBody>
            <a:bodyPr wrap="square" anchor="ctr">
              <a:spAutoFit/>
            </a:bodyPr>
            <a:lstStyle/>
            <a:p>
              <a:pPr marL="400028" indent="-400028" algn="ctr">
                <a:buClr>
                  <a:srgbClr val="E1B40C"/>
                </a:buClr>
                <a:buSzPct val="80000"/>
                <a:defRPr/>
              </a:pPr>
              <a:r>
                <a:rPr lang="zh-CN" altLang="en-US" sz="1600" dirty="0">
                  <a:latin typeface="微软雅黑"/>
                  <a:ea typeface="微软雅黑"/>
                </a:rPr>
                <a:t>问题解决效率</a:t>
              </a:r>
            </a:p>
          </p:txBody>
        </p:sp>
        <p:sp>
          <p:nvSpPr>
            <p:cNvPr id="12" name="圆角矩形 26">
              <a:extLst>
                <a:ext uri="{FF2B5EF4-FFF2-40B4-BE49-F238E27FC236}">
                  <a16:creationId xmlns:a16="http://schemas.microsoft.com/office/drawing/2014/main" id="{A6CEEA9E-3F5B-4D7D-AB06-050C44B52445}"/>
                </a:ext>
              </a:extLst>
            </p:cNvPr>
            <p:cNvSpPr/>
            <p:nvPr/>
          </p:nvSpPr>
          <p:spPr bwMode="auto">
            <a:xfrm>
              <a:off x="1595761" y="1380398"/>
              <a:ext cx="1524853" cy="405970"/>
            </a:xfrm>
            <a:prstGeom prst="roundRect">
              <a:avLst/>
            </a:prstGeom>
            <a:solidFill>
              <a:schemeClr val="bg1">
                <a:lumMod val="85000"/>
              </a:schemeClr>
            </a:solidFill>
            <a:ln>
              <a:solidFill>
                <a:schemeClr val="bg1">
                  <a:lumMod val="50000"/>
                </a:schemeClr>
              </a:solidFill>
            </a:ln>
          </p:spPr>
          <p:txBody>
            <a:bodyPr wrap="square" anchor="ctr">
              <a:spAutoFit/>
            </a:bodyPr>
            <a:lstStyle/>
            <a:p>
              <a:pPr marL="400028" indent="-400028" algn="ctr">
                <a:buClr>
                  <a:srgbClr val="E1B40C"/>
                </a:buClr>
                <a:buSzPct val="80000"/>
                <a:defRPr/>
              </a:pPr>
              <a:r>
                <a:rPr lang="zh-CN" altLang="en-US" sz="1600" dirty="0">
                  <a:latin typeface="微软雅黑"/>
                  <a:ea typeface="微软雅黑"/>
                </a:rPr>
                <a:t>开发生产效率</a:t>
              </a:r>
            </a:p>
          </p:txBody>
        </p:sp>
        <p:sp>
          <p:nvSpPr>
            <p:cNvPr id="13" name="圆角矩形 27">
              <a:extLst>
                <a:ext uri="{FF2B5EF4-FFF2-40B4-BE49-F238E27FC236}">
                  <a16:creationId xmlns:a16="http://schemas.microsoft.com/office/drawing/2014/main" id="{2DF7A7AB-7517-42B2-B15F-AA3EA9CA986D}"/>
                </a:ext>
              </a:extLst>
            </p:cNvPr>
            <p:cNvSpPr/>
            <p:nvPr/>
          </p:nvSpPr>
          <p:spPr bwMode="auto">
            <a:xfrm>
              <a:off x="3437224" y="1367828"/>
              <a:ext cx="1524853" cy="405970"/>
            </a:xfrm>
            <a:prstGeom prst="roundRect">
              <a:avLst/>
            </a:prstGeom>
            <a:solidFill>
              <a:schemeClr val="bg1">
                <a:lumMod val="85000"/>
              </a:schemeClr>
            </a:solidFill>
            <a:ln>
              <a:solidFill>
                <a:schemeClr val="bg1">
                  <a:lumMod val="50000"/>
                </a:schemeClr>
              </a:solidFill>
            </a:ln>
          </p:spPr>
          <p:txBody>
            <a:bodyPr wrap="square" anchor="ctr">
              <a:spAutoFit/>
            </a:bodyPr>
            <a:lstStyle/>
            <a:p>
              <a:pPr marL="400028" indent="-400028" algn="ctr">
                <a:buClr>
                  <a:srgbClr val="E1B40C"/>
                </a:buClr>
                <a:buSzPct val="80000"/>
                <a:defRPr/>
              </a:pPr>
              <a:r>
                <a:rPr lang="zh-CN" altLang="en-US" sz="1600" dirty="0">
                  <a:latin typeface="微软雅黑"/>
                  <a:ea typeface="微软雅黑"/>
                </a:rPr>
                <a:t>测试执行效率</a:t>
              </a:r>
            </a:p>
          </p:txBody>
        </p:sp>
      </p:grpSp>
      <p:sp>
        <p:nvSpPr>
          <p:cNvPr id="14" name="矩形 13">
            <a:extLst>
              <a:ext uri="{FF2B5EF4-FFF2-40B4-BE49-F238E27FC236}">
                <a16:creationId xmlns:a16="http://schemas.microsoft.com/office/drawing/2014/main" id="{29D9C6EB-090B-40EC-9963-17C684D63CC9}"/>
              </a:ext>
            </a:extLst>
          </p:cNvPr>
          <p:cNvSpPr/>
          <p:nvPr/>
        </p:nvSpPr>
        <p:spPr bwMode="auto">
          <a:xfrm>
            <a:off x="4936187" y="3580531"/>
            <a:ext cx="2537649" cy="1323439"/>
          </a:xfrm>
          <a:prstGeom prst="rect">
            <a:avLst/>
          </a:prstGeom>
          <a:solidFill>
            <a:schemeClr val="bg1">
              <a:lumMod val="85000"/>
            </a:schemeClr>
          </a:solidFill>
          <a:ln>
            <a:solidFill>
              <a:schemeClr val="bg1">
                <a:lumMod val="50000"/>
              </a:schemeClr>
            </a:solidFill>
          </a:ln>
        </p:spPr>
        <p:txBody>
          <a:bodyPr wrap="square" anchor="ctr">
            <a:spAutoFit/>
          </a:bodyPr>
          <a:lstStyle/>
          <a:p>
            <a:pPr marL="400028" indent="-400028" algn="ctr">
              <a:buSzPct val="80000"/>
              <a:defRPr/>
            </a:pPr>
            <a:r>
              <a:rPr lang="zh-CN" altLang="en-US" sz="1600" dirty="0">
                <a:latin typeface="微软雅黑"/>
                <a:ea typeface="微软雅黑"/>
              </a:rPr>
              <a:t>代码质量</a:t>
            </a:r>
            <a:endParaRPr lang="en-US" altLang="zh-CN" sz="1600" dirty="0">
              <a:latin typeface="微软雅黑"/>
              <a:ea typeface="微软雅黑"/>
            </a:endParaRPr>
          </a:p>
          <a:p>
            <a:pPr marL="400028" indent="-400028">
              <a:buSzPct val="80000"/>
              <a:buFont typeface="Wingdings" pitchFamily="2" charset="2"/>
              <a:buChar char="p"/>
              <a:defRPr/>
            </a:pPr>
            <a:r>
              <a:rPr lang="en-US" altLang="zh-CN" sz="1600" dirty="0">
                <a:latin typeface="微软雅黑"/>
                <a:ea typeface="微软雅黑"/>
              </a:rPr>
              <a:t>ICP-</a:t>
            </a:r>
            <a:r>
              <a:rPr lang="zh-CN" altLang="en-US" sz="1600" dirty="0">
                <a:latin typeface="微软雅黑"/>
                <a:ea typeface="微软雅黑"/>
              </a:rPr>
              <a:t>静态检查个数</a:t>
            </a:r>
            <a:endParaRPr lang="en-US" altLang="zh-CN" sz="1600" dirty="0">
              <a:latin typeface="微软雅黑"/>
              <a:ea typeface="微软雅黑"/>
            </a:endParaRPr>
          </a:p>
          <a:p>
            <a:pPr marL="400028" indent="-400028">
              <a:buSzPct val="80000"/>
              <a:buFont typeface="Wingdings" pitchFamily="2" charset="2"/>
              <a:buChar char="p"/>
              <a:defRPr/>
            </a:pPr>
            <a:r>
              <a:rPr lang="en-US" altLang="zh-CN" sz="1600" dirty="0">
                <a:latin typeface="微软雅黑"/>
                <a:ea typeface="微软雅黑"/>
              </a:rPr>
              <a:t>ICP-</a:t>
            </a:r>
            <a:r>
              <a:rPr lang="zh-CN" altLang="en-US" sz="1600" dirty="0">
                <a:latin typeface="微软雅黑"/>
                <a:ea typeface="微软雅黑"/>
              </a:rPr>
              <a:t>圈复杂度</a:t>
            </a:r>
            <a:endParaRPr lang="en-US" altLang="zh-CN" sz="1600" dirty="0">
              <a:latin typeface="微软雅黑"/>
              <a:ea typeface="微软雅黑"/>
            </a:endParaRPr>
          </a:p>
          <a:p>
            <a:pPr marL="400028" indent="-400028">
              <a:buSzPct val="80000"/>
              <a:buFont typeface="Wingdings" pitchFamily="2" charset="2"/>
              <a:buChar char="p"/>
              <a:defRPr/>
            </a:pPr>
            <a:r>
              <a:rPr lang="en-US" altLang="zh-CN" sz="1600" dirty="0">
                <a:latin typeface="微软雅黑"/>
                <a:ea typeface="微软雅黑"/>
              </a:rPr>
              <a:t>ICP-</a:t>
            </a:r>
            <a:r>
              <a:rPr lang="zh-CN" altLang="en-US" sz="1600" dirty="0">
                <a:latin typeface="微软雅黑"/>
                <a:ea typeface="微软雅黑"/>
              </a:rPr>
              <a:t>代码重复度</a:t>
            </a:r>
            <a:endParaRPr lang="en-US" altLang="zh-CN" sz="1600" dirty="0">
              <a:latin typeface="微软雅黑"/>
              <a:ea typeface="微软雅黑"/>
            </a:endParaRPr>
          </a:p>
          <a:p>
            <a:pPr marL="400028" indent="-400028">
              <a:buSzPct val="80000"/>
              <a:buFont typeface="Wingdings" pitchFamily="2" charset="2"/>
              <a:buChar char="p"/>
              <a:defRPr/>
            </a:pPr>
            <a:r>
              <a:rPr lang="en-US" altLang="zh-CN" sz="1600" dirty="0">
                <a:latin typeface="微软雅黑"/>
                <a:ea typeface="微软雅黑"/>
              </a:rPr>
              <a:t>ICP-QDI</a:t>
            </a:r>
            <a:r>
              <a:rPr lang="zh-CN" altLang="en-US" sz="1600" dirty="0">
                <a:latin typeface="微软雅黑"/>
                <a:ea typeface="微软雅黑"/>
              </a:rPr>
              <a:t>值</a:t>
            </a:r>
          </a:p>
        </p:txBody>
      </p:sp>
      <p:sp>
        <p:nvSpPr>
          <p:cNvPr id="15" name="矩形 14">
            <a:extLst>
              <a:ext uri="{FF2B5EF4-FFF2-40B4-BE49-F238E27FC236}">
                <a16:creationId xmlns:a16="http://schemas.microsoft.com/office/drawing/2014/main" id="{469E981B-91BC-4630-9548-8677E5F627BA}"/>
              </a:ext>
            </a:extLst>
          </p:cNvPr>
          <p:cNvSpPr/>
          <p:nvPr/>
        </p:nvSpPr>
        <p:spPr bwMode="auto">
          <a:xfrm>
            <a:off x="8812874" y="3650971"/>
            <a:ext cx="3217634" cy="1077218"/>
          </a:xfrm>
          <a:prstGeom prst="rect">
            <a:avLst/>
          </a:prstGeom>
          <a:solidFill>
            <a:schemeClr val="bg1">
              <a:lumMod val="85000"/>
            </a:schemeClr>
          </a:solidFill>
          <a:ln>
            <a:solidFill>
              <a:schemeClr val="bg1">
                <a:lumMod val="50000"/>
              </a:schemeClr>
            </a:solidFill>
          </a:ln>
        </p:spPr>
        <p:txBody>
          <a:bodyPr wrap="square" anchor="ctr">
            <a:spAutoFit/>
          </a:bodyPr>
          <a:lstStyle/>
          <a:p>
            <a:pPr marL="400028" indent="-400028" algn="ctr">
              <a:buSzPct val="80000"/>
              <a:defRPr/>
            </a:pPr>
            <a:r>
              <a:rPr lang="zh-CN" altLang="en-US" sz="1600" dirty="0">
                <a:latin typeface="微软雅黑"/>
                <a:ea typeface="微软雅黑"/>
              </a:rPr>
              <a:t>测试质量</a:t>
            </a:r>
            <a:endParaRPr lang="en-US" altLang="zh-CN" sz="1600" dirty="0">
              <a:latin typeface="微软雅黑"/>
              <a:ea typeface="微软雅黑"/>
            </a:endParaRPr>
          </a:p>
          <a:p>
            <a:pPr marL="400028" indent="-400028">
              <a:buSzPct val="80000"/>
              <a:buFont typeface="Wingdings" pitchFamily="2" charset="2"/>
              <a:buChar char="p"/>
              <a:defRPr/>
            </a:pPr>
            <a:r>
              <a:rPr lang="en-US" altLang="zh-CN" sz="1600" dirty="0">
                <a:latin typeface="微软雅黑"/>
                <a:ea typeface="微软雅黑"/>
              </a:rPr>
              <a:t>ST</a:t>
            </a:r>
            <a:r>
              <a:rPr lang="zh-CN" altLang="zh-CN" sz="1600" dirty="0">
                <a:latin typeface="微软雅黑"/>
                <a:ea typeface="微软雅黑"/>
              </a:rPr>
              <a:t>测试缺陷密度</a:t>
            </a:r>
            <a:endParaRPr lang="en-US" altLang="zh-CN" sz="1600" dirty="0">
              <a:latin typeface="微软雅黑"/>
              <a:ea typeface="微软雅黑"/>
            </a:endParaRPr>
          </a:p>
          <a:p>
            <a:pPr marL="400028" indent="-400028">
              <a:buSzPct val="80000"/>
              <a:buFont typeface="Wingdings" pitchFamily="2" charset="2"/>
              <a:buChar char="p"/>
              <a:defRPr/>
            </a:pPr>
            <a:r>
              <a:rPr lang="en-US" altLang="zh-CN" sz="1600" dirty="0">
                <a:latin typeface="微软雅黑"/>
                <a:ea typeface="微软雅黑"/>
              </a:rPr>
              <a:t>SDV</a:t>
            </a:r>
            <a:r>
              <a:rPr lang="zh-CN" altLang="en-US" sz="1600" dirty="0">
                <a:latin typeface="微软雅黑"/>
                <a:ea typeface="微软雅黑"/>
              </a:rPr>
              <a:t>测试缺陷密度</a:t>
            </a:r>
            <a:endParaRPr lang="en-US" altLang="zh-CN" sz="1600" dirty="0">
              <a:latin typeface="微软雅黑"/>
              <a:ea typeface="微软雅黑"/>
            </a:endParaRPr>
          </a:p>
          <a:p>
            <a:pPr marL="400028" indent="-400028">
              <a:buSzPct val="80000"/>
              <a:buFont typeface="Wingdings" pitchFamily="2" charset="2"/>
              <a:buChar char="p"/>
              <a:defRPr/>
            </a:pPr>
            <a:r>
              <a:rPr lang="en-US" altLang="zh-CN" sz="1600" dirty="0">
                <a:latin typeface="微软雅黑"/>
                <a:ea typeface="微软雅黑"/>
              </a:rPr>
              <a:t>SDV</a:t>
            </a:r>
            <a:r>
              <a:rPr lang="zh-CN" altLang="en-US" sz="1600" dirty="0">
                <a:latin typeface="微软雅黑"/>
                <a:ea typeface="微软雅黑"/>
              </a:rPr>
              <a:t>自动化比率</a:t>
            </a:r>
            <a:endParaRPr lang="en-US" altLang="zh-CN" sz="1600" dirty="0">
              <a:latin typeface="微软雅黑"/>
              <a:ea typeface="微软雅黑"/>
            </a:endParaRPr>
          </a:p>
        </p:txBody>
      </p:sp>
      <p:sp>
        <p:nvSpPr>
          <p:cNvPr id="16" name="矩形 15">
            <a:extLst>
              <a:ext uri="{FF2B5EF4-FFF2-40B4-BE49-F238E27FC236}">
                <a16:creationId xmlns:a16="http://schemas.microsoft.com/office/drawing/2014/main" id="{434381AF-3588-4FA8-B5F4-CE9B9C14E693}"/>
              </a:ext>
            </a:extLst>
          </p:cNvPr>
          <p:cNvSpPr/>
          <p:nvPr/>
        </p:nvSpPr>
        <p:spPr bwMode="auto">
          <a:xfrm>
            <a:off x="7473835" y="5102107"/>
            <a:ext cx="1713718" cy="418191"/>
          </a:xfrm>
          <a:prstGeom prst="rect">
            <a:avLst/>
          </a:prstGeom>
          <a:solidFill>
            <a:schemeClr val="bg1">
              <a:lumMod val="85000"/>
            </a:schemeClr>
          </a:solidFill>
          <a:ln>
            <a:solidFill>
              <a:schemeClr val="bg1">
                <a:lumMod val="50000"/>
              </a:schemeClr>
            </a:solidFill>
          </a:ln>
        </p:spPr>
        <p:txBody>
          <a:bodyPr wrap="square" anchor="ctr">
            <a:spAutoFit/>
          </a:bodyPr>
          <a:lstStyle/>
          <a:p>
            <a:pPr marL="400028" indent="-400028" algn="ctr">
              <a:lnSpc>
                <a:spcPct val="150000"/>
              </a:lnSpc>
              <a:buSzPct val="80000"/>
              <a:defRPr/>
            </a:pPr>
            <a:r>
              <a:rPr lang="zh-CN" altLang="en-US" sz="1600" dirty="0">
                <a:latin typeface="微软雅黑"/>
                <a:ea typeface="微软雅黑"/>
              </a:rPr>
              <a:t>交付质量</a:t>
            </a:r>
          </a:p>
        </p:txBody>
      </p:sp>
      <p:cxnSp>
        <p:nvCxnSpPr>
          <p:cNvPr id="17" name="直接连接符 16">
            <a:extLst>
              <a:ext uri="{FF2B5EF4-FFF2-40B4-BE49-F238E27FC236}">
                <a16:creationId xmlns:a16="http://schemas.microsoft.com/office/drawing/2014/main" id="{32E3A8AF-3CC3-44EF-ABF7-1D98835FA4DA}"/>
              </a:ext>
            </a:extLst>
          </p:cNvPr>
          <p:cNvCxnSpPr>
            <a:cxnSpLocks/>
          </p:cNvCxnSpPr>
          <p:nvPr/>
        </p:nvCxnSpPr>
        <p:spPr bwMode="auto">
          <a:xfrm flipV="1">
            <a:off x="4072091" y="2998076"/>
            <a:ext cx="8216583" cy="2719"/>
          </a:xfrm>
          <a:prstGeom prst="line">
            <a:avLst/>
          </a:prstGeom>
          <a:noFill/>
          <a:ln w="9525" cap="flat" cmpd="sng" algn="ctr">
            <a:solidFill>
              <a:schemeClr val="tx1"/>
            </a:solidFill>
            <a:prstDash val="dashDot"/>
            <a:round/>
            <a:headEnd type="none" w="med" len="med"/>
            <a:tailEnd type="none" w="med" len="med"/>
          </a:ln>
          <a:effectLst>
            <a:outerShdw dist="17961" dir="2700000" algn="ctr" rotWithShape="0">
              <a:schemeClr val="bg2"/>
            </a:outerShdw>
          </a:effectLst>
        </p:spPr>
      </p:cxnSp>
      <p:cxnSp>
        <p:nvCxnSpPr>
          <p:cNvPr id="18" name="直接连接符 17">
            <a:extLst>
              <a:ext uri="{FF2B5EF4-FFF2-40B4-BE49-F238E27FC236}">
                <a16:creationId xmlns:a16="http://schemas.microsoft.com/office/drawing/2014/main" id="{ABB8453C-58DE-435C-9EC8-BF320046B731}"/>
              </a:ext>
            </a:extLst>
          </p:cNvPr>
          <p:cNvCxnSpPr>
            <a:cxnSpLocks/>
          </p:cNvCxnSpPr>
          <p:nvPr/>
        </p:nvCxnSpPr>
        <p:spPr bwMode="auto">
          <a:xfrm>
            <a:off x="4808407" y="2998076"/>
            <a:ext cx="0" cy="3023212"/>
          </a:xfrm>
          <a:prstGeom prst="line">
            <a:avLst/>
          </a:prstGeom>
          <a:noFill/>
          <a:ln w="9525" cap="flat" cmpd="sng" algn="ctr">
            <a:solidFill>
              <a:schemeClr val="tx1"/>
            </a:solidFill>
            <a:prstDash val="dashDot"/>
            <a:round/>
            <a:headEnd type="none" w="med" len="med"/>
            <a:tailEnd type="none" w="med" len="med"/>
          </a:ln>
          <a:effectLst>
            <a:outerShdw dist="17961" dir="2700000" algn="ctr" rotWithShape="0">
              <a:schemeClr val="bg2"/>
            </a:outerShdw>
          </a:effectLst>
        </p:spPr>
      </p:cxnSp>
      <p:sp>
        <p:nvSpPr>
          <p:cNvPr id="19" name="TextBox 61">
            <a:extLst>
              <a:ext uri="{FF2B5EF4-FFF2-40B4-BE49-F238E27FC236}">
                <a16:creationId xmlns:a16="http://schemas.microsoft.com/office/drawing/2014/main" id="{621917D4-7EE2-4785-8DF1-A05265AB4229}"/>
              </a:ext>
            </a:extLst>
          </p:cNvPr>
          <p:cNvSpPr txBox="1">
            <a:spLocks noChangeArrowheads="1"/>
          </p:cNvSpPr>
          <p:nvPr/>
        </p:nvSpPr>
        <p:spPr bwMode="auto">
          <a:xfrm>
            <a:off x="4099434" y="2668035"/>
            <a:ext cx="667866" cy="369332"/>
          </a:xfrm>
          <a:prstGeom prst="rect">
            <a:avLst/>
          </a:prstGeom>
          <a:noFill/>
          <a:ln w="9525">
            <a:noFill/>
            <a:miter lim="800000"/>
            <a:headEnd/>
            <a:tailEnd/>
          </a:ln>
        </p:spPr>
        <p:txBody>
          <a:bodyPr wrap="square">
            <a:spAutoFit/>
          </a:bodyPr>
          <a:lstStyle/>
          <a:p>
            <a:pPr eaLnBrk="1" hangingPunct="1"/>
            <a:r>
              <a:rPr lang="zh-CN" altLang="en-US" b="0" i="0" dirty="0">
                <a:solidFill>
                  <a:prstClr val="black"/>
                </a:solidFill>
                <a:latin typeface="华文细黑" pitchFamily="2" charset="-122"/>
                <a:ea typeface="华文细黑" pitchFamily="2" charset="-122"/>
              </a:rPr>
              <a:t>效率</a:t>
            </a:r>
          </a:p>
        </p:txBody>
      </p:sp>
      <p:sp>
        <p:nvSpPr>
          <p:cNvPr id="20" name="TextBox 62">
            <a:extLst>
              <a:ext uri="{FF2B5EF4-FFF2-40B4-BE49-F238E27FC236}">
                <a16:creationId xmlns:a16="http://schemas.microsoft.com/office/drawing/2014/main" id="{71283680-1FCD-4E2F-8E89-2217FC318D0D}"/>
              </a:ext>
            </a:extLst>
          </p:cNvPr>
          <p:cNvSpPr txBox="1">
            <a:spLocks noChangeArrowheads="1"/>
          </p:cNvSpPr>
          <p:nvPr/>
        </p:nvSpPr>
        <p:spPr bwMode="auto">
          <a:xfrm>
            <a:off x="4101042" y="4031322"/>
            <a:ext cx="667866" cy="369332"/>
          </a:xfrm>
          <a:prstGeom prst="rect">
            <a:avLst/>
          </a:prstGeom>
          <a:noFill/>
          <a:ln w="9525">
            <a:noFill/>
            <a:miter lim="800000"/>
            <a:headEnd/>
            <a:tailEnd/>
          </a:ln>
        </p:spPr>
        <p:txBody>
          <a:bodyPr wrap="square">
            <a:spAutoFit/>
          </a:bodyPr>
          <a:lstStyle/>
          <a:p>
            <a:pPr eaLnBrk="1" hangingPunct="1"/>
            <a:r>
              <a:rPr lang="zh-CN" altLang="en-US" b="0" i="0" dirty="0">
                <a:solidFill>
                  <a:prstClr val="black"/>
                </a:solidFill>
                <a:latin typeface="华文细黑" pitchFamily="2" charset="-122"/>
                <a:ea typeface="华文细黑" pitchFamily="2" charset="-122"/>
              </a:rPr>
              <a:t>质量</a:t>
            </a:r>
          </a:p>
        </p:txBody>
      </p:sp>
      <p:sp>
        <p:nvSpPr>
          <p:cNvPr id="21" name="矩形 20">
            <a:extLst>
              <a:ext uri="{FF2B5EF4-FFF2-40B4-BE49-F238E27FC236}">
                <a16:creationId xmlns:a16="http://schemas.microsoft.com/office/drawing/2014/main" id="{115B2F68-F91C-4CE5-B29F-EEBF5B6C857B}"/>
              </a:ext>
            </a:extLst>
          </p:cNvPr>
          <p:cNvSpPr/>
          <p:nvPr/>
        </p:nvSpPr>
        <p:spPr bwMode="auto">
          <a:xfrm>
            <a:off x="7563471" y="3116685"/>
            <a:ext cx="1267643" cy="418191"/>
          </a:xfrm>
          <a:prstGeom prst="rect">
            <a:avLst/>
          </a:prstGeom>
          <a:solidFill>
            <a:schemeClr val="bg1">
              <a:lumMod val="85000"/>
            </a:schemeClr>
          </a:solidFill>
          <a:ln>
            <a:solidFill>
              <a:schemeClr val="bg1">
                <a:lumMod val="50000"/>
              </a:schemeClr>
            </a:solidFill>
          </a:ln>
        </p:spPr>
        <p:txBody>
          <a:bodyPr wrap="square" anchor="ctr">
            <a:spAutoFit/>
          </a:bodyPr>
          <a:lstStyle/>
          <a:p>
            <a:pPr marL="400028" indent="-400028" algn="ctr">
              <a:lnSpc>
                <a:spcPct val="150000"/>
              </a:lnSpc>
              <a:buSzPct val="80000"/>
              <a:defRPr/>
            </a:pPr>
            <a:r>
              <a:rPr lang="zh-CN" altLang="en-US" sz="1600" dirty="0">
                <a:latin typeface="微软雅黑"/>
                <a:ea typeface="微软雅黑"/>
              </a:rPr>
              <a:t>需求质量</a:t>
            </a:r>
            <a:endParaRPr lang="en-US" altLang="zh-CN" sz="1600" dirty="0">
              <a:latin typeface="微软雅黑"/>
              <a:ea typeface="微软雅黑"/>
            </a:endParaRPr>
          </a:p>
        </p:txBody>
      </p:sp>
      <p:sp>
        <p:nvSpPr>
          <p:cNvPr id="22" name="矩形 21">
            <a:extLst>
              <a:ext uri="{FF2B5EF4-FFF2-40B4-BE49-F238E27FC236}">
                <a16:creationId xmlns:a16="http://schemas.microsoft.com/office/drawing/2014/main" id="{542B4EE5-98A1-41C8-A3E1-8CF77AB1C8A2}"/>
              </a:ext>
            </a:extLst>
          </p:cNvPr>
          <p:cNvSpPr/>
          <p:nvPr/>
        </p:nvSpPr>
        <p:spPr>
          <a:xfrm>
            <a:off x="2495600" y="838454"/>
            <a:ext cx="9577064" cy="432228"/>
          </a:xfrm>
          <a:prstGeom prst="rect">
            <a:avLst/>
          </a:prstGeom>
          <a:ln>
            <a:noFill/>
          </a:ln>
        </p:spPr>
        <p:style>
          <a:lnRef idx="1">
            <a:schemeClr val="dk1"/>
          </a:lnRef>
          <a:fillRef idx="2">
            <a:schemeClr val="dk1"/>
          </a:fillRef>
          <a:effectRef idx="1">
            <a:schemeClr val="dk1"/>
          </a:effectRef>
          <a:fontRef idx="minor">
            <a:schemeClr val="dk1"/>
          </a:fontRef>
        </p:style>
        <p:txBody>
          <a:bodyPr wrap="square" lIns="106674" tIns="53337" rIns="106674" bIns="53337">
            <a:spAutoFit/>
          </a:bodyPr>
          <a:lstStyle/>
          <a:p>
            <a:pPr algn="ctr" eaLnBrk="1" hangingPunct="1">
              <a:lnSpc>
                <a:spcPct val="150000"/>
              </a:lnSpc>
              <a:defRPr/>
            </a:pPr>
            <a:r>
              <a:rPr lang="zh-CN" altLang="en-US" sz="1600" b="1" i="0" dirty="0">
                <a:solidFill>
                  <a:schemeClr val="bg1"/>
                </a:solidFill>
                <a:latin typeface="华文细黑" pitchFamily="2" charset="-122"/>
                <a:ea typeface="华文细黑" pitchFamily="2" charset="-122"/>
              </a:rPr>
              <a:t>结果评价（客户评价）：定期分析客户双月绩效评价，识别差距，持续改进，提升客户满意度</a:t>
            </a:r>
            <a:endParaRPr lang="en-US" altLang="zh-CN" sz="1600" b="1" i="0" dirty="0">
              <a:solidFill>
                <a:schemeClr val="bg1"/>
              </a:solidFill>
              <a:latin typeface="华文细黑" pitchFamily="2" charset="-122"/>
              <a:ea typeface="华文细黑" pitchFamily="2" charset="-122"/>
            </a:endParaRPr>
          </a:p>
        </p:txBody>
      </p:sp>
      <p:grpSp>
        <p:nvGrpSpPr>
          <p:cNvPr id="23" name="Group 16">
            <a:extLst>
              <a:ext uri="{FF2B5EF4-FFF2-40B4-BE49-F238E27FC236}">
                <a16:creationId xmlns:a16="http://schemas.microsoft.com/office/drawing/2014/main" id="{1C49A58F-F59B-44E5-9E42-99ED4696DFB9}"/>
              </a:ext>
            </a:extLst>
          </p:cNvPr>
          <p:cNvGrpSpPr>
            <a:grpSpLocks/>
          </p:cNvGrpSpPr>
          <p:nvPr/>
        </p:nvGrpSpPr>
        <p:grpSpPr bwMode="auto">
          <a:xfrm rot="16200000">
            <a:off x="7434786" y="1247040"/>
            <a:ext cx="350576" cy="579875"/>
            <a:chOff x="1872" y="2352"/>
            <a:chExt cx="240" cy="240"/>
          </a:xfrm>
          <a:solidFill>
            <a:srgbClr val="C00000"/>
          </a:solidFill>
        </p:grpSpPr>
        <p:grpSp>
          <p:nvGrpSpPr>
            <p:cNvPr id="24" name="Group 17">
              <a:extLst>
                <a:ext uri="{FF2B5EF4-FFF2-40B4-BE49-F238E27FC236}">
                  <a16:creationId xmlns:a16="http://schemas.microsoft.com/office/drawing/2014/main" id="{4A4E61FA-E7EF-4CEA-AF5F-B5321CC1C0C3}"/>
                </a:ext>
              </a:extLst>
            </p:cNvPr>
            <p:cNvGrpSpPr>
              <a:grpSpLocks/>
            </p:cNvGrpSpPr>
            <p:nvPr/>
          </p:nvGrpSpPr>
          <p:grpSpPr bwMode="auto">
            <a:xfrm>
              <a:off x="1968" y="2352"/>
              <a:ext cx="144" cy="240"/>
              <a:chOff x="1968" y="2352"/>
              <a:chExt cx="144" cy="240"/>
            </a:xfrm>
            <a:grpFill/>
          </p:grpSpPr>
          <p:sp>
            <p:nvSpPr>
              <p:cNvPr id="31" name="Oval 18">
                <a:extLst>
                  <a:ext uri="{FF2B5EF4-FFF2-40B4-BE49-F238E27FC236}">
                    <a16:creationId xmlns:a16="http://schemas.microsoft.com/office/drawing/2014/main" id="{1122226A-22FA-4C51-BF91-7049A70966FA}"/>
                  </a:ext>
                </a:extLst>
              </p:cNvPr>
              <p:cNvSpPr>
                <a:spLocks noChangeArrowheads="1"/>
              </p:cNvSpPr>
              <p:nvPr/>
            </p:nvSpPr>
            <p:spPr bwMode="gray">
              <a:xfrm>
                <a:off x="1968" y="2352"/>
                <a:ext cx="48" cy="48"/>
              </a:xfrm>
              <a:prstGeom prst="ellipse">
                <a:avLst/>
              </a:prstGeom>
              <a:grpFill/>
              <a:ln w="9525">
                <a:noFill/>
                <a:round/>
                <a:headEnd/>
                <a:tailEnd/>
              </a:ln>
            </p:spPr>
            <p:txBody>
              <a:bodyPr wrap="none" anchor="ctr"/>
              <a:lstStyle/>
              <a:p>
                <a:pPr eaLnBrk="1" hangingPunct="1"/>
                <a:endParaRPr lang="zh-CN" altLang="en-US" sz="2100" dirty="0">
                  <a:solidFill>
                    <a:srgbClr val="000066"/>
                  </a:solidFill>
                  <a:latin typeface="华文细黑" pitchFamily="2" charset="-122"/>
                  <a:ea typeface="华文细黑" pitchFamily="2" charset="-122"/>
                </a:endParaRPr>
              </a:p>
            </p:txBody>
          </p:sp>
          <p:sp>
            <p:nvSpPr>
              <p:cNvPr id="32" name="Oval 19">
                <a:extLst>
                  <a:ext uri="{FF2B5EF4-FFF2-40B4-BE49-F238E27FC236}">
                    <a16:creationId xmlns:a16="http://schemas.microsoft.com/office/drawing/2014/main" id="{86DAB87C-42E8-4675-A694-47EE262DB874}"/>
                  </a:ext>
                </a:extLst>
              </p:cNvPr>
              <p:cNvSpPr>
                <a:spLocks noChangeArrowheads="1"/>
              </p:cNvSpPr>
              <p:nvPr/>
            </p:nvSpPr>
            <p:spPr bwMode="gray">
              <a:xfrm>
                <a:off x="2016" y="2400"/>
                <a:ext cx="48" cy="48"/>
              </a:xfrm>
              <a:prstGeom prst="ellipse">
                <a:avLst/>
              </a:prstGeom>
              <a:grpFill/>
              <a:ln w="9525">
                <a:noFill/>
                <a:round/>
                <a:headEnd/>
                <a:tailEnd/>
              </a:ln>
            </p:spPr>
            <p:txBody>
              <a:bodyPr wrap="none" anchor="ctr"/>
              <a:lstStyle/>
              <a:p>
                <a:pPr eaLnBrk="1" hangingPunct="1"/>
                <a:endParaRPr lang="zh-CN" altLang="en-US" sz="2100" dirty="0">
                  <a:solidFill>
                    <a:srgbClr val="000066"/>
                  </a:solidFill>
                  <a:latin typeface="华文细黑" pitchFamily="2" charset="-122"/>
                  <a:ea typeface="华文细黑" pitchFamily="2" charset="-122"/>
                </a:endParaRPr>
              </a:p>
            </p:txBody>
          </p:sp>
          <p:sp>
            <p:nvSpPr>
              <p:cNvPr id="33" name="Oval 20">
                <a:extLst>
                  <a:ext uri="{FF2B5EF4-FFF2-40B4-BE49-F238E27FC236}">
                    <a16:creationId xmlns:a16="http://schemas.microsoft.com/office/drawing/2014/main" id="{96210498-A76B-459B-8882-37D28B240983}"/>
                  </a:ext>
                </a:extLst>
              </p:cNvPr>
              <p:cNvSpPr>
                <a:spLocks noChangeArrowheads="1"/>
              </p:cNvSpPr>
              <p:nvPr/>
            </p:nvSpPr>
            <p:spPr bwMode="gray">
              <a:xfrm>
                <a:off x="2064" y="2448"/>
                <a:ext cx="48" cy="48"/>
              </a:xfrm>
              <a:prstGeom prst="ellipse">
                <a:avLst/>
              </a:prstGeom>
              <a:grpFill/>
              <a:ln w="9525">
                <a:noFill/>
                <a:round/>
                <a:headEnd/>
                <a:tailEnd/>
              </a:ln>
            </p:spPr>
            <p:txBody>
              <a:bodyPr wrap="none" anchor="ctr"/>
              <a:lstStyle/>
              <a:p>
                <a:pPr eaLnBrk="1" hangingPunct="1"/>
                <a:endParaRPr lang="zh-CN" altLang="en-US" sz="2100" dirty="0">
                  <a:solidFill>
                    <a:srgbClr val="000066"/>
                  </a:solidFill>
                  <a:latin typeface="华文细黑" pitchFamily="2" charset="-122"/>
                  <a:ea typeface="华文细黑" pitchFamily="2" charset="-122"/>
                </a:endParaRPr>
              </a:p>
            </p:txBody>
          </p:sp>
          <p:sp>
            <p:nvSpPr>
              <p:cNvPr id="34" name="Oval 21">
                <a:extLst>
                  <a:ext uri="{FF2B5EF4-FFF2-40B4-BE49-F238E27FC236}">
                    <a16:creationId xmlns:a16="http://schemas.microsoft.com/office/drawing/2014/main" id="{17D67AE1-72DE-479A-8C1D-2957E4112367}"/>
                  </a:ext>
                </a:extLst>
              </p:cNvPr>
              <p:cNvSpPr>
                <a:spLocks noChangeArrowheads="1"/>
              </p:cNvSpPr>
              <p:nvPr/>
            </p:nvSpPr>
            <p:spPr bwMode="gray">
              <a:xfrm>
                <a:off x="2016" y="2496"/>
                <a:ext cx="48" cy="48"/>
              </a:xfrm>
              <a:prstGeom prst="ellipse">
                <a:avLst/>
              </a:prstGeom>
              <a:grpFill/>
              <a:ln w="9525">
                <a:noFill/>
                <a:round/>
                <a:headEnd/>
                <a:tailEnd/>
              </a:ln>
            </p:spPr>
            <p:txBody>
              <a:bodyPr wrap="none" anchor="ctr"/>
              <a:lstStyle/>
              <a:p>
                <a:pPr eaLnBrk="1" hangingPunct="1"/>
                <a:endParaRPr lang="zh-CN" altLang="en-US" sz="2100" dirty="0">
                  <a:solidFill>
                    <a:srgbClr val="000066"/>
                  </a:solidFill>
                  <a:latin typeface="华文细黑" pitchFamily="2" charset="-122"/>
                  <a:ea typeface="华文细黑" pitchFamily="2" charset="-122"/>
                </a:endParaRPr>
              </a:p>
            </p:txBody>
          </p:sp>
          <p:sp>
            <p:nvSpPr>
              <p:cNvPr id="35" name="Oval 22">
                <a:extLst>
                  <a:ext uri="{FF2B5EF4-FFF2-40B4-BE49-F238E27FC236}">
                    <a16:creationId xmlns:a16="http://schemas.microsoft.com/office/drawing/2014/main" id="{92ACE9C3-8A81-4073-8495-E5EC2D085C13}"/>
                  </a:ext>
                </a:extLst>
              </p:cNvPr>
              <p:cNvSpPr>
                <a:spLocks noChangeArrowheads="1"/>
              </p:cNvSpPr>
              <p:nvPr/>
            </p:nvSpPr>
            <p:spPr bwMode="gray">
              <a:xfrm>
                <a:off x="1968" y="2544"/>
                <a:ext cx="48" cy="48"/>
              </a:xfrm>
              <a:prstGeom prst="ellipse">
                <a:avLst/>
              </a:prstGeom>
              <a:grpFill/>
              <a:ln w="9525">
                <a:noFill/>
                <a:round/>
                <a:headEnd/>
                <a:tailEnd/>
              </a:ln>
            </p:spPr>
            <p:txBody>
              <a:bodyPr wrap="none" anchor="ctr"/>
              <a:lstStyle/>
              <a:p>
                <a:pPr eaLnBrk="1" hangingPunct="1"/>
                <a:endParaRPr lang="zh-CN" altLang="en-US" sz="2100" dirty="0">
                  <a:solidFill>
                    <a:srgbClr val="000066"/>
                  </a:solidFill>
                  <a:latin typeface="华文细黑" pitchFamily="2" charset="-122"/>
                  <a:ea typeface="华文细黑" pitchFamily="2" charset="-122"/>
                </a:endParaRPr>
              </a:p>
            </p:txBody>
          </p:sp>
        </p:grpSp>
        <p:grpSp>
          <p:nvGrpSpPr>
            <p:cNvPr id="25" name="Group 23">
              <a:extLst>
                <a:ext uri="{FF2B5EF4-FFF2-40B4-BE49-F238E27FC236}">
                  <a16:creationId xmlns:a16="http://schemas.microsoft.com/office/drawing/2014/main" id="{2DF01AC5-3551-4AE7-9995-F08155518AF9}"/>
                </a:ext>
              </a:extLst>
            </p:cNvPr>
            <p:cNvGrpSpPr>
              <a:grpSpLocks/>
            </p:cNvGrpSpPr>
            <p:nvPr/>
          </p:nvGrpSpPr>
          <p:grpSpPr bwMode="auto">
            <a:xfrm>
              <a:off x="1872" y="2352"/>
              <a:ext cx="144" cy="240"/>
              <a:chOff x="1968" y="2352"/>
              <a:chExt cx="144" cy="240"/>
            </a:xfrm>
            <a:grpFill/>
          </p:grpSpPr>
          <p:sp>
            <p:nvSpPr>
              <p:cNvPr id="26" name="Oval 24">
                <a:extLst>
                  <a:ext uri="{FF2B5EF4-FFF2-40B4-BE49-F238E27FC236}">
                    <a16:creationId xmlns:a16="http://schemas.microsoft.com/office/drawing/2014/main" id="{93F60F70-9082-40B2-BB44-079F5CF6DE61}"/>
                  </a:ext>
                </a:extLst>
              </p:cNvPr>
              <p:cNvSpPr>
                <a:spLocks noChangeArrowheads="1"/>
              </p:cNvSpPr>
              <p:nvPr/>
            </p:nvSpPr>
            <p:spPr bwMode="gray">
              <a:xfrm>
                <a:off x="1968" y="2352"/>
                <a:ext cx="48" cy="48"/>
              </a:xfrm>
              <a:prstGeom prst="ellipse">
                <a:avLst/>
              </a:prstGeom>
              <a:grpFill/>
              <a:ln w="9525">
                <a:noFill/>
                <a:round/>
                <a:headEnd/>
                <a:tailEnd/>
              </a:ln>
            </p:spPr>
            <p:txBody>
              <a:bodyPr wrap="none" anchor="ctr"/>
              <a:lstStyle/>
              <a:p>
                <a:pPr eaLnBrk="1" hangingPunct="1"/>
                <a:endParaRPr lang="zh-CN" altLang="en-US" sz="2100" dirty="0">
                  <a:solidFill>
                    <a:srgbClr val="000066"/>
                  </a:solidFill>
                  <a:latin typeface="华文细黑" pitchFamily="2" charset="-122"/>
                  <a:ea typeface="华文细黑" pitchFamily="2" charset="-122"/>
                </a:endParaRPr>
              </a:p>
            </p:txBody>
          </p:sp>
          <p:sp>
            <p:nvSpPr>
              <p:cNvPr id="27" name="Oval 25">
                <a:extLst>
                  <a:ext uri="{FF2B5EF4-FFF2-40B4-BE49-F238E27FC236}">
                    <a16:creationId xmlns:a16="http://schemas.microsoft.com/office/drawing/2014/main" id="{B98D9CF7-D733-45F1-A0FC-B67ECE84E50F}"/>
                  </a:ext>
                </a:extLst>
              </p:cNvPr>
              <p:cNvSpPr>
                <a:spLocks noChangeArrowheads="1"/>
              </p:cNvSpPr>
              <p:nvPr/>
            </p:nvSpPr>
            <p:spPr bwMode="gray">
              <a:xfrm>
                <a:off x="2016" y="2400"/>
                <a:ext cx="48" cy="48"/>
              </a:xfrm>
              <a:prstGeom prst="ellipse">
                <a:avLst/>
              </a:prstGeom>
              <a:grpFill/>
              <a:ln w="9525">
                <a:noFill/>
                <a:round/>
                <a:headEnd/>
                <a:tailEnd/>
              </a:ln>
            </p:spPr>
            <p:txBody>
              <a:bodyPr wrap="none" anchor="ctr"/>
              <a:lstStyle/>
              <a:p>
                <a:pPr eaLnBrk="1" hangingPunct="1"/>
                <a:endParaRPr lang="zh-CN" altLang="en-US" sz="2100" dirty="0">
                  <a:solidFill>
                    <a:srgbClr val="000066"/>
                  </a:solidFill>
                  <a:latin typeface="华文细黑" pitchFamily="2" charset="-122"/>
                  <a:ea typeface="华文细黑" pitchFamily="2" charset="-122"/>
                </a:endParaRPr>
              </a:p>
            </p:txBody>
          </p:sp>
          <p:sp>
            <p:nvSpPr>
              <p:cNvPr id="28" name="Oval 26">
                <a:extLst>
                  <a:ext uri="{FF2B5EF4-FFF2-40B4-BE49-F238E27FC236}">
                    <a16:creationId xmlns:a16="http://schemas.microsoft.com/office/drawing/2014/main" id="{8A4CA49B-0096-4A97-8F9D-36527AD7BE9D}"/>
                  </a:ext>
                </a:extLst>
              </p:cNvPr>
              <p:cNvSpPr>
                <a:spLocks noChangeArrowheads="1"/>
              </p:cNvSpPr>
              <p:nvPr/>
            </p:nvSpPr>
            <p:spPr bwMode="gray">
              <a:xfrm>
                <a:off x="2064" y="2448"/>
                <a:ext cx="48" cy="48"/>
              </a:xfrm>
              <a:prstGeom prst="ellipse">
                <a:avLst/>
              </a:prstGeom>
              <a:grpFill/>
              <a:ln w="9525">
                <a:noFill/>
                <a:round/>
                <a:headEnd/>
                <a:tailEnd/>
              </a:ln>
            </p:spPr>
            <p:txBody>
              <a:bodyPr wrap="none" anchor="ctr"/>
              <a:lstStyle/>
              <a:p>
                <a:pPr eaLnBrk="1" hangingPunct="1"/>
                <a:endParaRPr lang="zh-CN" altLang="en-US" sz="2100" dirty="0">
                  <a:solidFill>
                    <a:srgbClr val="000066"/>
                  </a:solidFill>
                  <a:latin typeface="华文细黑" pitchFamily="2" charset="-122"/>
                  <a:ea typeface="华文细黑" pitchFamily="2" charset="-122"/>
                </a:endParaRPr>
              </a:p>
            </p:txBody>
          </p:sp>
          <p:sp>
            <p:nvSpPr>
              <p:cNvPr id="29" name="Oval 27">
                <a:extLst>
                  <a:ext uri="{FF2B5EF4-FFF2-40B4-BE49-F238E27FC236}">
                    <a16:creationId xmlns:a16="http://schemas.microsoft.com/office/drawing/2014/main" id="{7F902128-70DB-4993-A414-3C557DCFFEB3}"/>
                  </a:ext>
                </a:extLst>
              </p:cNvPr>
              <p:cNvSpPr>
                <a:spLocks noChangeArrowheads="1"/>
              </p:cNvSpPr>
              <p:nvPr/>
            </p:nvSpPr>
            <p:spPr bwMode="gray">
              <a:xfrm>
                <a:off x="2016" y="2496"/>
                <a:ext cx="48" cy="48"/>
              </a:xfrm>
              <a:prstGeom prst="ellipse">
                <a:avLst/>
              </a:prstGeom>
              <a:grpFill/>
              <a:ln w="9525">
                <a:noFill/>
                <a:round/>
                <a:headEnd/>
                <a:tailEnd/>
              </a:ln>
            </p:spPr>
            <p:txBody>
              <a:bodyPr wrap="none" anchor="ctr"/>
              <a:lstStyle/>
              <a:p>
                <a:pPr eaLnBrk="1" hangingPunct="1"/>
                <a:endParaRPr lang="zh-CN" altLang="en-US" sz="2100" dirty="0">
                  <a:solidFill>
                    <a:srgbClr val="000066"/>
                  </a:solidFill>
                  <a:latin typeface="华文细黑" pitchFamily="2" charset="-122"/>
                  <a:ea typeface="华文细黑" pitchFamily="2" charset="-122"/>
                </a:endParaRPr>
              </a:p>
            </p:txBody>
          </p:sp>
          <p:sp>
            <p:nvSpPr>
              <p:cNvPr id="30" name="Oval 28">
                <a:extLst>
                  <a:ext uri="{FF2B5EF4-FFF2-40B4-BE49-F238E27FC236}">
                    <a16:creationId xmlns:a16="http://schemas.microsoft.com/office/drawing/2014/main" id="{D6DF0E86-DC9E-449E-A02A-A0B2A6D1AFC8}"/>
                  </a:ext>
                </a:extLst>
              </p:cNvPr>
              <p:cNvSpPr>
                <a:spLocks noChangeArrowheads="1"/>
              </p:cNvSpPr>
              <p:nvPr/>
            </p:nvSpPr>
            <p:spPr bwMode="gray">
              <a:xfrm>
                <a:off x="1968" y="2544"/>
                <a:ext cx="48" cy="48"/>
              </a:xfrm>
              <a:prstGeom prst="ellipse">
                <a:avLst/>
              </a:prstGeom>
              <a:grpFill/>
              <a:ln w="9525">
                <a:noFill/>
                <a:round/>
                <a:headEnd/>
                <a:tailEnd/>
              </a:ln>
            </p:spPr>
            <p:txBody>
              <a:bodyPr wrap="none" anchor="ctr"/>
              <a:lstStyle/>
              <a:p>
                <a:pPr eaLnBrk="1" hangingPunct="1"/>
                <a:endParaRPr lang="zh-CN" altLang="en-US" sz="2100" dirty="0">
                  <a:solidFill>
                    <a:srgbClr val="000066"/>
                  </a:solidFill>
                  <a:latin typeface="华文细黑" pitchFamily="2" charset="-122"/>
                  <a:ea typeface="华文细黑" pitchFamily="2" charset="-122"/>
                </a:endParaRPr>
              </a:p>
            </p:txBody>
          </p:sp>
        </p:grpSp>
      </p:grpSp>
      <p:pic>
        <p:nvPicPr>
          <p:cNvPr id="34818" name="Picture 2" descr="https://timgsa.baidu.com/timg?image&amp;quality=80&amp;size=b9999_10000&amp;sec=1557936214501&amp;di=ead92a4232b69a4ade9f47492ac34bf1&amp;imgtype=0&amp;src=http%3A%2F%2Fimg2.591237.com%2Ffile%2Fupload%2F201711%2F01%2F10030028486875.png">
            <a:extLst>
              <a:ext uri="{FF2B5EF4-FFF2-40B4-BE49-F238E27FC236}">
                <a16:creationId xmlns:a16="http://schemas.microsoft.com/office/drawing/2014/main" id="{4BC678B6-22A0-420E-A562-F824FEA17F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833" y="838454"/>
            <a:ext cx="1826842" cy="1477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99889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4D52E-70DC-40F7-9428-EDD47963E15E}"/>
              </a:ext>
            </a:extLst>
          </p:cNvPr>
          <p:cNvSpPr>
            <a:spLocks noGrp="1"/>
          </p:cNvSpPr>
          <p:nvPr>
            <p:ph type="title"/>
          </p:nvPr>
        </p:nvSpPr>
        <p:spPr>
          <a:xfrm>
            <a:off x="304512" y="29059"/>
            <a:ext cx="10515224" cy="536139"/>
          </a:xfrm>
        </p:spPr>
        <p:txBody>
          <a:bodyPr>
            <a:normAutofit/>
          </a:bodyPr>
          <a:lstStyle/>
          <a:p>
            <a:r>
              <a:rPr lang="zh-CN" altLang="en-US" dirty="0"/>
              <a:t>需求管理的目的</a:t>
            </a:r>
          </a:p>
        </p:txBody>
      </p:sp>
      <p:sp>
        <p:nvSpPr>
          <p:cNvPr id="4" name="圆角矩形 6">
            <a:extLst>
              <a:ext uri="{FF2B5EF4-FFF2-40B4-BE49-F238E27FC236}">
                <a16:creationId xmlns:a16="http://schemas.microsoft.com/office/drawing/2014/main" id="{C0CD87F4-EC6B-401B-AF33-846C7A361BF1}"/>
              </a:ext>
            </a:extLst>
          </p:cNvPr>
          <p:cNvSpPr/>
          <p:nvPr/>
        </p:nvSpPr>
        <p:spPr bwMode="auto">
          <a:xfrm>
            <a:off x="2465959" y="2220352"/>
            <a:ext cx="2033587" cy="1293971"/>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zh-CN" altLang="en-US" sz="1400" dirty="0">
                <a:solidFill>
                  <a:srgbClr val="C00000"/>
                </a:solidFill>
                <a:latin typeface="华文细黑" pitchFamily="2" charset="-122"/>
                <a:ea typeface="华文细黑" pitchFamily="2" charset="-122"/>
              </a:rPr>
              <a:t>需求的来源是受控的</a:t>
            </a:r>
            <a:r>
              <a:rPr lang="zh-CN" altLang="en-US" sz="1400" dirty="0">
                <a:solidFill>
                  <a:schemeClr val="tx1"/>
                </a:solidFill>
                <a:latin typeface="华文细黑" pitchFamily="2" charset="-122"/>
                <a:ea typeface="华文细黑" pitchFamily="2" charset="-122"/>
              </a:rPr>
              <a:t>，不能随便纳入软件项目开发计划中或合入版本，要经过受影响各方评审和同意</a:t>
            </a:r>
          </a:p>
        </p:txBody>
      </p:sp>
      <p:sp>
        <p:nvSpPr>
          <p:cNvPr id="5" name="圆角矩形 7">
            <a:extLst>
              <a:ext uri="{FF2B5EF4-FFF2-40B4-BE49-F238E27FC236}">
                <a16:creationId xmlns:a16="http://schemas.microsoft.com/office/drawing/2014/main" id="{608894D1-70D4-46F0-AEB1-1471075A20DC}"/>
              </a:ext>
            </a:extLst>
          </p:cNvPr>
          <p:cNvSpPr/>
          <p:nvPr/>
        </p:nvSpPr>
        <p:spPr bwMode="auto">
          <a:xfrm>
            <a:off x="4575745" y="2221781"/>
            <a:ext cx="1508126" cy="1293971"/>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zh-CN" altLang="en-US" sz="1400" dirty="0">
                <a:solidFill>
                  <a:schemeClr val="tx1"/>
                </a:solidFill>
                <a:latin typeface="华文细黑" pitchFamily="2" charset="-122"/>
                <a:ea typeface="华文细黑" pitchFamily="2" charset="-122"/>
              </a:rPr>
              <a:t>软件计划、活动和工作产品都必须与需求</a:t>
            </a:r>
            <a:r>
              <a:rPr lang="zh-CN" altLang="en-US" sz="1400" dirty="0">
                <a:solidFill>
                  <a:srgbClr val="C00000"/>
                </a:solidFill>
                <a:latin typeface="华文细黑" pitchFamily="2" charset="-122"/>
                <a:ea typeface="华文细黑" pitchFamily="2" charset="-122"/>
              </a:rPr>
              <a:t>保持一致</a:t>
            </a:r>
            <a:endParaRPr lang="en-US" altLang="zh-CN" sz="1400" dirty="0">
              <a:solidFill>
                <a:srgbClr val="C00000"/>
              </a:solidFill>
              <a:latin typeface="华文细黑" pitchFamily="2" charset="-122"/>
              <a:ea typeface="华文细黑" pitchFamily="2" charset="-122"/>
            </a:endParaRPr>
          </a:p>
          <a:p>
            <a:endParaRPr lang="zh-CN" altLang="en-US" sz="1400" dirty="0">
              <a:solidFill>
                <a:srgbClr val="C00000"/>
              </a:solidFill>
              <a:latin typeface="华文细黑" pitchFamily="2" charset="-122"/>
              <a:ea typeface="华文细黑" pitchFamily="2" charset="-122"/>
            </a:endParaRPr>
          </a:p>
        </p:txBody>
      </p:sp>
      <p:sp>
        <p:nvSpPr>
          <p:cNvPr id="6" name="圆角矩形 8">
            <a:extLst>
              <a:ext uri="{FF2B5EF4-FFF2-40B4-BE49-F238E27FC236}">
                <a16:creationId xmlns:a16="http://schemas.microsoft.com/office/drawing/2014/main" id="{ADC63A39-5D55-4235-ABDC-B670A268B5EC}"/>
              </a:ext>
            </a:extLst>
          </p:cNvPr>
          <p:cNvSpPr/>
          <p:nvPr/>
        </p:nvSpPr>
        <p:spPr bwMode="auto">
          <a:xfrm>
            <a:off x="6168008" y="2211488"/>
            <a:ext cx="1676400" cy="1293971"/>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zh-CN" altLang="en-US" sz="1400" dirty="0">
                <a:solidFill>
                  <a:schemeClr val="tx1"/>
                </a:solidFill>
                <a:latin typeface="华文细黑" pitchFamily="2" charset="-122"/>
                <a:ea typeface="华文细黑" pitchFamily="2" charset="-122"/>
              </a:rPr>
              <a:t>对需求的实施过程进行监控，确保需求</a:t>
            </a:r>
            <a:r>
              <a:rPr lang="zh-CN" altLang="en-US" sz="1400" dirty="0">
                <a:solidFill>
                  <a:srgbClr val="C00000"/>
                </a:solidFill>
                <a:latin typeface="华文细黑" pitchFamily="2" charset="-122"/>
                <a:ea typeface="华文细黑" pitchFamily="2" charset="-122"/>
              </a:rPr>
              <a:t>正确实现</a:t>
            </a:r>
            <a:endParaRPr lang="en-US" altLang="zh-CN" sz="1400" dirty="0">
              <a:solidFill>
                <a:srgbClr val="C00000"/>
              </a:solidFill>
              <a:latin typeface="华文细黑" pitchFamily="2" charset="-122"/>
              <a:ea typeface="华文细黑" pitchFamily="2" charset="-122"/>
            </a:endParaRPr>
          </a:p>
          <a:p>
            <a:endParaRPr lang="en-US" altLang="zh-CN" sz="1400" dirty="0">
              <a:solidFill>
                <a:srgbClr val="C00000"/>
              </a:solidFill>
              <a:latin typeface="华文细黑" pitchFamily="2" charset="-122"/>
              <a:ea typeface="华文细黑" pitchFamily="2" charset="-122"/>
            </a:endParaRPr>
          </a:p>
          <a:p>
            <a:endParaRPr lang="zh-CN" altLang="en-US" sz="1400" dirty="0">
              <a:solidFill>
                <a:srgbClr val="C00000"/>
              </a:solidFill>
              <a:latin typeface="华文细黑" pitchFamily="2" charset="-122"/>
              <a:ea typeface="华文细黑" pitchFamily="2" charset="-122"/>
            </a:endParaRPr>
          </a:p>
        </p:txBody>
      </p:sp>
      <p:sp>
        <p:nvSpPr>
          <p:cNvPr id="7" name="圆角矩形 9">
            <a:extLst>
              <a:ext uri="{FF2B5EF4-FFF2-40B4-BE49-F238E27FC236}">
                <a16:creationId xmlns:a16="http://schemas.microsoft.com/office/drawing/2014/main" id="{86340CA6-D46A-4E82-B650-8DA1A165B025}"/>
              </a:ext>
            </a:extLst>
          </p:cNvPr>
          <p:cNvSpPr/>
          <p:nvPr/>
        </p:nvSpPr>
        <p:spPr bwMode="auto">
          <a:xfrm>
            <a:off x="7928545" y="2221781"/>
            <a:ext cx="2209800" cy="1293971"/>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zh-CN" altLang="en-US" sz="1400" dirty="0">
                <a:solidFill>
                  <a:schemeClr val="tx1"/>
                </a:solidFill>
                <a:latin typeface="华文细黑" pitchFamily="2" charset="-122"/>
                <a:ea typeface="华文细黑" pitchFamily="2" charset="-122"/>
              </a:rPr>
              <a:t>在需求发生变化时，要</a:t>
            </a:r>
            <a:r>
              <a:rPr lang="zh-CN" altLang="en-US" sz="1400" dirty="0">
                <a:solidFill>
                  <a:srgbClr val="C00000"/>
                </a:solidFill>
                <a:latin typeface="华文细黑" pitchFamily="2" charset="-122"/>
                <a:ea typeface="华文细黑" pitchFamily="2" charset="-122"/>
              </a:rPr>
              <a:t>对变更影响进行评估</a:t>
            </a:r>
            <a:r>
              <a:rPr lang="zh-CN" altLang="en-US" sz="1400" dirty="0">
                <a:solidFill>
                  <a:schemeClr val="tx1"/>
                </a:solidFill>
                <a:latin typeface="华文细黑" pitchFamily="2" charset="-122"/>
                <a:ea typeface="华文细黑" pitchFamily="2" charset="-122"/>
              </a:rPr>
              <a:t>，并与受影响的各方协商，在取得一致意见后，再进行修改。</a:t>
            </a:r>
          </a:p>
        </p:txBody>
      </p:sp>
      <p:sp>
        <p:nvSpPr>
          <p:cNvPr id="8" name="五边形 10">
            <a:extLst>
              <a:ext uri="{FF2B5EF4-FFF2-40B4-BE49-F238E27FC236}">
                <a16:creationId xmlns:a16="http://schemas.microsoft.com/office/drawing/2014/main" id="{F9576F46-2C3A-4F75-B106-FF795A21F97A}"/>
              </a:ext>
            </a:extLst>
          </p:cNvPr>
          <p:cNvSpPr/>
          <p:nvPr/>
        </p:nvSpPr>
        <p:spPr>
          <a:xfrm>
            <a:off x="2527321" y="1523256"/>
            <a:ext cx="2819400" cy="376578"/>
          </a:xfrm>
          <a:prstGeom prst="homePlate">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pPr marL="177800" indent="-177800" algn="ctr" fontAlgn="auto">
              <a:lnSpc>
                <a:spcPts val="2400"/>
              </a:lnSpc>
              <a:spcBef>
                <a:spcPts val="0"/>
              </a:spcBef>
              <a:spcAft>
                <a:spcPts val="0"/>
              </a:spcAft>
              <a:defRPr/>
            </a:pPr>
            <a:r>
              <a:rPr lang="zh-CN" altLang="en-US" b="1" i="0" dirty="0">
                <a:latin typeface="华文细黑" pitchFamily="2" charset="-122"/>
                <a:ea typeface="华文细黑" pitchFamily="2" charset="-122"/>
              </a:rPr>
              <a:t>需求管理意味着</a:t>
            </a:r>
            <a:r>
              <a:rPr lang="en-US" altLang="zh-CN" b="1" i="0" dirty="0">
                <a:latin typeface="华文细黑" pitchFamily="2" charset="-122"/>
                <a:ea typeface="华文细黑" pitchFamily="2" charset="-122"/>
              </a:rPr>
              <a:t>:</a:t>
            </a:r>
            <a:endParaRPr lang="zh-CN" altLang="en-US" b="1" i="0" dirty="0">
              <a:latin typeface="华文细黑" pitchFamily="2" charset="-122"/>
              <a:ea typeface="华文细黑" pitchFamily="2" charset="-122"/>
            </a:endParaRPr>
          </a:p>
        </p:txBody>
      </p:sp>
      <p:sp>
        <p:nvSpPr>
          <p:cNvPr id="9" name="矩形: 剪去单角 8">
            <a:extLst>
              <a:ext uri="{FF2B5EF4-FFF2-40B4-BE49-F238E27FC236}">
                <a16:creationId xmlns:a16="http://schemas.microsoft.com/office/drawing/2014/main" id="{BC81EE65-057C-43DD-9FDE-8477B553A2F5}"/>
              </a:ext>
            </a:extLst>
          </p:cNvPr>
          <p:cNvSpPr/>
          <p:nvPr/>
        </p:nvSpPr>
        <p:spPr>
          <a:xfrm>
            <a:off x="1127448" y="4186238"/>
            <a:ext cx="10309418" cy="1152128"/>
          </a:xfrm>
          <a:prstGeom prst="snip1Rect">
            <a:avLst/>
          </a:prstGeom>
          <a:solidFill>
            <a:schemeClr val="bg2"/>
          </a:solidFill>
          <a:ln/>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r>
              <a:rPr lang="zh-CN" altLang="zh-CN" sz="1600" dirty="0">
                <a:solidFill>
                  <a:schemeClr val="tx1"/>
                </a:solidFill>
                <a:latin typeface="微软雅黑"/>
                <a:ea typeface="微软雅黑"/>
              </a:rPr>
              <a:t>需求管理的目的是在客户与项目组之间建立</a:t>
            </a:r>
            <a:r>
              <a:rPr lang="zh-CN" altLang="zh-CN" sz="1600" dirty="0">
                <a:solidFill>
                  <a:srgbClr val="FF0000"/>
                </a:solidFill>
                <a:latin typeface="微软雅黑"/>
                <a:ea typeface="微软雅黑"/>
              </a:rPr>
              <a:t>对需求的共同理解</a:t>
            </a:r>
            <a:r>
              <a:rPr lang="zh-CN" altLang="zh-CN" sz="1600" dirty="0">
                <a:solidFill>
                  <a:schemeClr val="tx1"/>
                </a:solidFill>
                <a:latin typeface="微软雅黑"/>
                <a:ea typeface="微软雅黑"/>
              </a:rPr>
              <a:t>，维护需求与其他工作成果的一致性，并</a:t>
            </a:r>
            <a:r>
              <a:rPr lang="zh-CN" altLang="zh-CN" sz="1600" dirty="0">
                <a:solidFill>
                  <a:srgbClr val="FF0000"/>
                </a:solidFill>
                <a:latin typeface="微软雅黑"/>
                <a:ea typeface="微软雅黑"/>
              </a:rPr>
              <a:t>控制需求的变更</a:t>
            </a:r>
            <a:r>
              <a:rPr lang="zh-CN" altLang="en-US" sz="1600" dirty="0">
                <a:solidFill>
                  <a:schemeClr val="tx1"/>
                </a:solidFill>
                <a:latin typeface="微软雅黑"/>
                <a:ea typeface="微软雅黑"/>
              </a:rPr>
              <a:t>，从而促使项目成功</a:t>
            </a:r>
            <a:r>
              <a:rPr lang="zh-CN" altLang="en-US" sz="1600" dirty="0">
                <a:solidFill>
                  <a:srgbClr val="FF0000"/>
                </a:solidFill>
                <a:latin typeface="微软雅黑"/>
                <a:ea typeface="微软雅黑"/>
              </a:rPr>
              <a:t>降低失败的风险</a:t>
            </a:r>
            <a:r>
              <a:rPr lang="zh-CN" altLang="en-US" sz="1600" dirty="0">
                <a:solidFill>
                  <a:schemeClr val="tx1"/>
                </a:solidFill>
                <a:latin typeface="微软雅黑"/>
                <a:ea typeface="微软雅黑"/>
              </a:rPr>
              <a:t>，避免进度延迟和低质量。</a:t>
            </a:r>
            <a:endParaRPr lang="zh-CN" altLang="zh-CN" sz="1600" dirty="0">
              <a:solidFill>
                <a:schemeClr val="tx1"/>
              </a:solidFill>
              <a:latin typeface="微软雅黑"/>
              <a:ea typeface="微软雅黑"/>
            </a:endParaRPr>
          </a:p>
          <a:p>
            <a:pPr algn="ctr">
              <a:lnSpc>
                <a:spcPct val="150000"/>
              </a:lnSpc>
            </a:pPr>
            <a:endParaRPr lang="zh-CN" altLang="en-US" dirty="0"/>
          </a:p>
        </p:txBody>
      </p:sp>
    </p:spTree>
    <p:extLst>
      <p:ext uri="{BB962C8B-B14F-4D97-AF65-F5344CB8AC3E}">
        <p14:creationId xmlns:p14="http://schemas.microsoft.com/office/powerpoint/2010/main" val="353180648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4BA613-2AA5-457B-A65B-C56307E35BC6}"/>
              </a:ext>
            </a:extLst>
          </p:cNvPr>
          <p:cNvSpPr>
            <a:spLocks noGrp="1"/>
          </p:cNvSpPr>
          <p:nvPr>
            <p:ph type="title"/>
          </p:nvPr>
        </p:nvSpPr>
        <p:spPr>
          <a:xfrm>
            <a:off x="304512" y="29059"/>
            <a:ext cx="10515224" cy="536139"/>
          </a:xfrm>
        </p:spPr>
        <p:txBody>
          <a:bodyPr>
            <a:normAutofit/>
          </a:bodyPr>
          <a:lstStyle/>
          <a:p>
            <a:r>
              <a:rPr lang="zh-CN" altLang="en-US" dirty="0"/>
              <a:t>需求管理的范围</a:t>
            </a:r>
          </a:p>
        </p:txBody>
      </p:sp>
      <p:sp>
        <p:nvSpPr>
          <p:cNvPr id="3" name="TextBox 3">
            <a:extLst>
              <a:ext uri="{FF2B5EF4-FFF2-40B4-BE49-F238E27FC236}">
                <a16:creationId xmlns:a16="http://schemas.microsoft.com/office/drawing/2014/main" id="{70499E65-16F3-4B99-B0E7-2703C7498F50}"/>
              </a:ext>
            </a:extLst>
          </p:cNvPr>
          <p:cNvSpPr txBox="1"/>
          <p:nvPr/>
        </p:nvSpPr>
        <p:spPr>
          <a:xfrm>
            <a:off x="733425" y="1031875"/>
            <a:ext cx="9827071"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zh-CN" b="1" i="0" dirty="0">
                <a:solidFill>
                  <a:schemeClr val="tx1"/>
                </a:solidFill>
                <a:latin typeface="华文细黑" pitchFamily="2" charset="-122"/>
                <a:ea typeface="华文细黑" pitchFamily="2" charset="-122"/>
              </a:rPr>
              <a:t>需求管理包括在项目开发过程中维护需求的完整性、准确性</a:t>
            </a:r>
            <a:r>
              <a:rPr lang="zh-CN" altLang="en-US" b="1" i="0" dirty="0">
                <a:solidFill>
                  <a:schemeClr val="tx1"/>
                </a:solidFill>
                <a:latin typeface="华文细黑" pitchFamily="2" charset="-122"/>
                <a:ea typeface="华文细黑" pitchFamily="2" charset="-122"/>
              </a:rPr>
              <a:t>，</a:t>
            </a:r>
            <a:r>
              <a:rPr lang="zh-CN" altLang="zh-CN" b="1" i="0" dirty="0">
                <a:solidFill>
                  <a:schemeClr val="tx1"/>
                </a:solidFill>
                <a:latin typeface="华文细黑" pitchFamily="2" charset="-122"/>
                <a:ea typeface="华文细黑" pitchFamily="2" charset="-122"/>
              </a:rPr>
              <a:t>以及保持需求是最新的所有活动。</a:t>
            </a:r>
            <a:endParaRPr lang="zh-CN" altLang="en-US" b="1" i="0" dirty="0">
              <a:solidFill>
                <a:schemeClr val="tx1"/>
              </a:solidFill>
              <a:latin typeface="华文细黑" pitchFamily="2" charset="-122"/>
              <a:ea typeface="华文细黑" pitchFamily="2" charset="-122"/>
            </a:endParaRPr>
          </a:p>
        </p:txBody>
      </p:sp>
      <p:grpSp>
        <p:nvGrpSpPr>
          <p:cNvPr id="4" name="Group 4">
            <a:extLst>
              <a:ext uri="{FF2B5EF4-FFF2-40B4-BE49-F238E27FC236}">
                <a16:creationId xmlns:a16="http://schemas.microsoft.com/office/drawing/2014/main" id="{45052138-3496-42F4-B513-9D02BBAB3BD0}"/>
              </a:ext>
            </a:extLst>
          </p:cNvPr>
          <p:cNvGrpSpPr>
            <a:grpSpLocks/>
          </p:cNvGrpSpPr>
          <p:nvPr/>
        </p:nvGrpSpPr>
        <p:grpSpPr bwMode="auto">
          <a:xfrm>
            <a:off x="2567609" y="1628800"/>
            <a:ext cx="6369085" cy="3178404"/>
            <a:chOff x="424" y="1213"/>
            <a:chExt cx="5006" cy="2444"/>
          </a:xfrm>
          <a:solidFill>
            <a:schemeClr val="accent1">
              <a:lumMod val="90000"/>
            </a:schemeClr>
          </a:solidFill>
        </p:grpSpPr>
        <p:sp>
          <p:nvSpPr>
            <p:cNvPr id="5" name="Rectangle 5">
              <a:extLst>
                <a:ext uri="{FF2B5EF4-FFF2-40B4-BE49-F238E27FC236}">
                  <a16:creationId xmlns:a16="http://schemas.microsoft.com/office/drawing/2014/main" id="{C535A62C-2DA1-4848-A15C-16F770D71073}"/>
                </a:ext>
              </a:extLst>
            </p:cNvPr>
            <p:cNvSpPr>
              <a:spLocks noChangeArrowheads="1"/>
            </p:cNvSpPr>
            <p:nvPr/>
          </p:nvSpPr>
          <p:spPr bwMode="auto">
            <a:xfrm>
              <a:off x="2184" y="1213"/>
              <a:ext cx="1406" cy="323"/>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lgn="ctr" eaLnBrk="0" hangingPunct="0"/>
              <a:r>
                <a:rPr lang="zh-CN" altLang="en-US" dirty="0">
                  <a:latin typeface="华文细黑" pitchFamily="2" charset="-122"/>
                  <a:ea typeface="华文细黑" pitchFamily="2" charset="-122"/>
                </a:rPr>
                <a:t>需求管理</a:t>
              </a:r>
            </a:p>
          </p:txBody>
        </p:sp>
        <p:sp>
          <p:nvSpPr>
            <p:cNvPr id="6" name="Rectangle 6">
              <a:extLst>
                <a:ext uri="{FF2B5EF4-FFF2-40B4-BE49-F238E27FC236}">
                  <a16:creationId xmlns:a16="http://schemas.microsoft.com/office/drawing/2014/main" id="{54DC47B9-E387-4AC7-AE87-8820D3F12B55}"/>
                </a:ext>
              </a:extLst>
            </p:cNvPr>
            <p:cNvSpPr>
              <a:spLocks noChangeArrowheads="1"/>
            </p:cNvSpPr>
            <p:nvPr/>
          </p:nvSpPr>
          <p:spPr bwMode="auto">
            <a:xfrm>
              <a:off x="424" y="2024"/>
              <a:ext cx="1172" cy="22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lgn="ctr" eaLnBrk="0" hangingPunct="0"/>
              <a:r>
                <a:rPr lang="zh-CN" altLang="en-US" b="0" i="0" dirty="0">
                  <a:latin typeface="华文细黑" pitchFamily="2" charset="-122"/>
                  <a:ea typeface="华文细黑" pitchFamily="2" charset="-122"/>
                </a:rPr>
                <a:t>变更控制</a:t>
              </a:r>
            </a:p>
          </p:txBody>
        </p:sp>
        <p:sp>
          <p:nvSpPr>
            <p:cNvPr id="7" name="Rectangle 7">
              <a:extLst>
                <a:ext uri="{FF2B5EF4-FFF2-40B4-BE49-F238E27FC236}">
                  <a16:creationId xmlns:a16="http://schemas.microsoft.com/office/drawing/2014/main" id="{99DA57F6-BD4D-41D1-8FC4-7D8BF7952C91}"/>
                </a:ext>
              </a:extLst>
            </p:cNvPr>
            <p:cNvSpPr>
              <a:spLocks noChangeArrowheads="1"/>
            </p:cNvSpPr>
            <p:nvPr/>
          </p:nvSpPr>
          <p:spPr bwMode="auto">
            <a:xfrm>
              <a:off x="1676" y="2024"/>
              <a:ext cx="1252" cy="22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lgn="ctr" eaLnBrk="0" hangingPunct="0"/>
              <a:r>
                <a:rPr lang="zh-CN" altLang="en-US" b="0" i="0" dirty="0">
                  <a:latin typeface="华文细黑" pitchFamily="2" charset="-122"/>
                  <a:ea typeface="华文细黑" pitchFamily="2" charset="-122"/>
                </a:rPr>
                <a:t>版本控制</a:t>
              </a:r>
            </a:p>
          </p:txBody>
        </p:sp>
        <p:sp>
          <p:nvSpPr>
            <p:cNvPr id="8" name="Rectangle 8">
              <a:extLst>
                <a:ext uri="{FF2B5EF4-FFF2-40B4-BE49-F238E27FC236}">
                  <a16:creationId xmlns:a16="http://schemas.microsoft.com/office/drawing/2014/main" id="{71BF6696-5359-49F3-8DD5-F1E12AC54512}"/>
                </a:ext>
              </a:extLst>
            </p:cNvPr>
            <p:cNvSpPr>
              <a:spLocks noChangeArrowheads="1"/>
            </p:cNvSpPr>
            <p:nvPr/>
          </p:nvSpPr>
          <p:spPr bwMode="auto">
            <a:xfrm>
              <a:off x="3052" y="2024"/>
              <a:ext cx="1225" cy="22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lgn="ctr" eaLnBrk="0" hangingPunct="0"/>
              <a:r>
                <a:rPr lang="zh-CN" altLang="en-US" b="0" i="0" dirty="0">
                  <a:latin typeface="华文细黑" pitchFamily="2" charset="-122"/>
                  <a:ea typeface="华文细黑" pitchFamily="2" charset="-122"/>
                </a:rPr>
                <a:t>需求状态跟踪</a:t>
              </a:r>
            </a:p>
          </p:txBody>
        </p:sp>
        <p:sp>
          <p:nvSpPr>
            <p:cNvPr id="9" name="Rectangle 9">
              <a:extLst>
                <a:ext uri="{FF2B5EF4-FFF2-40B4-BE49-F238E27FC236}">
                  <a16:creationId xmlns:a16="http://schemas.microsoft.com/office/drawing/2014/main" id="{3B18DF51-8D26-4A85-9E69-F9B2368C21F8}"/>
                </a:ext>
              </a:extLst>
            </p:cNvPr>
            <p:cNvSpPr>
              <a:spLocks noChangeArrowheads="1"/>
            </p:cNvSpPr>
            <p:nvPr/>
          </p:nvSpPr>
          <p:spPr bwMode="auto">
            <a:xfrm>
              <a:off x="4371" y="2024"/>
              <a:ext cx="1059" cy="22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lgn="ctr" eaLnBrk="0" hangingPunct="0"/>
              <a:r>
                <a:rPr lang="zh-CN" altLang="en-US" b="0" i="0" dirty="0">
                  <a:latin typeface="华文细黑" pitchFamily="2" charset="-122"/>
                  <a:ea typeface="华文细黑" pitchFamily="2" charset="-122"/>
                </a:rPr>
                <a:t>需求跟踪</a:t>
              </a:r>
            </a:p>
          </p:txBody>
        </p:sp>
        <p:sp>
          <p:nvSpPr>
            <p:cNvPr id="10" name="Rectangle 10">
              <a:extLst>
                <a:ext uri="{FF2B5EF4-FFF2-40B4-BE49-F238E27FC236}">
                  <a16:creationId xmlns:a16="http://schemas.microsoft.com/office/drawing/2014/main" id="{86777710-E259-46AE-8626-F4FB13FB5258}"/>
                </a:ext>
              </a:extLst>
            </p:cNvPr>
            <p:cNvSpPr>
              <a:spLocks noChangeArrowheads="1"/>
            </p:cNvSpPr>
            <p:nvPr/>
          </p:nvSpPr>
          <p:spPr bwMode="auto">
            <a:xfrm>
              <a:off x="424" y="2251"/>
              <a:ext cx="1172" cy="1406"/>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lstStyle/>
            <a:p>
              <a:pPr eaLnBrk="0" hangingPunct="0"/>
              <a:endParaRPr lang="en-US" altLang="zh-CN" sz="1400" dirty="0">
                <a:latin typeface="华文细黑" pitchFamily="2" charset="-122"/>
                <a:ea typeface="华文细黑" pitchFamily="2" charset="-122"/>
              </a:endParaRPr>
            </a:p>
            <a:p>
              <a:pPr eaLnBrk="0" hangingPunct="0"/>
              <a:r>
                <a:rPr lang="en-US" altLang="zh-CN" sz="1400" dirty="0">
                  <a:latin typeface="华文细黑" pitchFamily="2" charset="-122"/>
                  <a:ea typeface="华文细黑" pitchFamily="2" charset="-122"/>
                </a:rPr>
                <a:t>● </a:t>
              </a:r>
              <a:r>
                <a:rPr lang="zh-CN" altLang="en-US" sz="1200" dirty="0">
                  <a:latin typeface="华文细黑" pitchFamily="2" charset="-122"/>
                  <a:ea typeface="华文细黑" pitchFamily="2" charset="-122"/>
                </a:rPr>
                <a:t>提出变更</a:t>
              </a:r>
            </a:p>
            <a:p>
              <a:pPr eaLnBrk="0" hangingPunct="0"/>
              <a:r>
                <a:rPr lang="zh-CN" altLang="en-US" sz="1200" dirty="0">
                  <a:latin typeface="华文细黑" pitchFamily="2" charset="-122"/>
                  <a:ea typeface="华文细黑" pitchFamily="2" charset="-122"/>
                </a:rPr>
                <a:t>● 分析影响</a:t>
              </a:r>
            </a:p>
            <a:p>
              <a:pPr eaLnBrk="0" hangingPunct="0"/>
              <a:r>
                <a:rPr lang="zh-CN" altLang="en-US" sz="1200" dirty="0">
                  <a:latin typeface="华文细黑" pitchFamily="2" charset="-122"/>
                  <a:ea typeface="华文细黑" pitchFamily="2" charset="-122"/>
                </a:rPr>
                <a:t>● 做出决策</a:t>
              </a:r>
            </a:p>
            <a:p>
              <a:pPr eaLnBrk="0" hangingPunct="0"/>
              <a:r>
                <a:rPr lang="zh-CN" altLang="en-US" sz="1200" dirty="0">
                  <a:latin typeface="华文细黑" pitchFamily="2" charset="-122"/>
                  <a:ea typeface="华文细黑" pitchFamily="2" charset="-122"/>
                </a:rPr>
                <a:t>● 更新需求文档</a:t>
              </a:r>
            </a:p>
            <a:p>
              <a:pPr eaLnBrk="0" hangingPunct="0"/>
              <a:r>
                <a:rPr lang="zh-CN" altLang="en-US" sz="1200" dirty="0">
                  <a:latin typeface="华文细黑" pitchFamily="2" charset="-122"/>
                  <a:ea typeface="华文细黑" pitchFamily="2" charset="-122"/>
                </a:rPr>
                <a:t>● 更新计划</a:t>
              </a:r>
            </a:p>
            <a:p>
              <a:pPr eaLnBrk="0" hangingPunct="0"/>
              <a:r>
                <a:rPr lang="zh-CN" altLang="en-US" sz="1200" dirty="0">
                  <a:latin typeface="华文细黑" pitchFamily="2" charset="-122"/>
                  <a:ea typeface="华文细黑" pitchFamily="2" charset="-122"/>
                </a:rPr>
                <a:t>● 衡量需求稳定性</a:t>
              </a:r>
            </a:p>
          </p:txBody>
        </p:sp>
        <p:sp>
          <p:nvSpPr>
            <p:cNvPr id="11" name="Rectangle 11">
              <a:extLst>
                <a:ext uri="{FF2B5EF4-FFF2-40B4-BE49-F238E27FC236}">
                  <a16:creationId xmlns:a16="http://schemas.microsoft.com/office/drawing/2014/main" id="{1ADD3A6F-6D49-4184-B99C-8C1FAE603296}"/>
                </a:ext>
              </a:extLst>
            </p:cNvPr>
            <p:cNvSpPr>
              <a:spLocks noChangeArrowheads="1"/>
            </p:cNvSpPr>
            <p:nvPr/>
          </p:nvSpPr>
          <p:spPr bwMode="auto">
            <a:xfrm>
              <a:off x="1684" y="2251"/>
              <a:ext cx="1243" cy="1406"/>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lstStyle/>
            <a:p>
              <a:pPr eaLnBrk="0" hangingPunct="0"/>
              <a:endParaRPr lang="en-US" altLang="zh-CN" sz="1400" dirty="0">
                <a:latin typeface="华文细黑" pitchFamily="2" charset="-122"/>
                <a:ea typeface="华文细黑" pitchFamily="2" charset="-122"/>
              </a:endParaRPr>
            </a:p>
            <a:p>
              <a:pPr eaLnBrk="0" hangingPunct="0"/>
              <a:r>
                <a:rPr lang="en-US" altLang="zh-CN" sz="1200" dirty="0">
                  <a:latin typeface="华文细黑" pitchFamily="2" charset="-122"/>
                  <a:ea typeface="华文细黑" pitchFamily="2" charset="-122"/>
                </a:rPr>
                <a:t>● </a:t>
              </a:r>
              <a:r>
                <a:rPr lang="zh-CN" altLang="en-US" sz="1200" dirty="0">
                  <a:latin typeface="华文细黑" pitchFamily="2" charset="-122"/>
                  <a:ea typeface="华文细黑" pitchFamily="2" charset="-122"/>
                </a:rPr>
                <a:t>定义需求文档</a:t>
              </a:r>
            </a:p>
            <a:p>
              <a:pPr eaLnBrk="0" hangingPunct="0"/>
              <a:r>
                <a:rPr lang="zh-CN" altLang="en-US" sz="1200" dirty="0">
                  <a:latin typeface="华文细黑" pitchFamily="2" charset="-122"/>
                  <a:ea typeface="华文细黑" pitchFamily="2" charset="-122"/>
                </a:rPr>
                <a:t>     版本标识表</a:t>
              </a:r>
            </a:p>
            <a:p>
              <a:pPr eaLnBrk="0" hangingPunct="0"/>
              <a:r>
                <a:rPr lang="zh-CN" altLang="en-US" sz="1200" dirty="0">
                  <a:latin typeface="华文细黑" pitchFamily="2" charset="-122"/>
                  <a:ea typeface="华文细黑" pitchFamily="2" charset="-122"/>
                </a:rPr>
                <a:t>● 确定需求文档</a:t>
              </a:r>
            </a:p>
            <a:p>
              <a:pPr eaLnBrk="0" hangingPunct="0"/>
              <a:r>
                <a:rPr lang="zh-CN" altLang="en-US" sz="1200" dirty="0">
                  <a:latin typeface="华文细黑" pitchFamily="2" charset="-122"/>
                  <a:ea typeface="华文细黑" pitchFamily="2" charset="-122"/>
                </a:rPr>
                <a:t>     版本</a:t>
              </a:r>
            </a:p>
            <a:p>
              <a:pPr eaLnBrk="0" hangingPunct="0"/>
              <a:r>
                <a:rPr lang="zh-CN" altLang="en-US" sz="1200" dirty="0">
                  <a:latin typeface="华文细黑" pitchFamily="2" charset="-122"/>
                  <a:ea typeface="华文细黑" pitchFamily="2" charset="-122"/>
                </a:rPr>
                <a:t>● 确定单个需求</a:t>
              </a:r>
            </a:p>
            <a:p>
              <a:pPr eaLnBrk="0" hangingPunct="0"/>
              <a:r>
                <a:rPr lang="zh-CN" altLang="en-US" sz="1200" dirty="0">
                  <a:latin typeface="华文细黑" pitchFamily="2" charset="-122"/>
                  <a:ea typeface="华文细黑" pitchFamily="2" charset="-122"/>
                </a:rPr>
                <a:t>     文档版本</a:t>
              </a:r>
            </a:p>
            <a:p>
              <a:pPr eaLnBrk="0" hangingPunct="0"/>
              <a:endParaRPr lang="en-US" altLang="zh-CN" sz="200" dirty="0">
                <a:latin typeface="华文细黑" pitchFamily="2" charset="-122"/>
                <a:ea typeface="华文细黑" pitchFamily="2" charset="-122"/>
              </a:endParaRPr>
            </a:p>
          </p:txBody>
        </p:sp>
        <p:sp>
          <p:nvSpPr>
            <p:cNvPr id="12" name="Rectangle 12">
              <a:extLst>
                <a:ext uri="{FF2B5EF4-FFF2-40B4-BE49-F238E27FC236}">
                  <a16:creationId xmlns:a16="http://schemas.microsoft.com/office/drawing/2014/main" id="{95BB03C8-6DAE-4A52-8896-96BAAC080198}"/>
                </a:ext>
              </a:extLst>
            </p:cNvPr>
            <p:cNvSpPr>
              <a:spLocks noChangeArrowheads="1"/>
            </p:cNvSpPr>
            <p:nvPr/>
          </p:nvSpPr>
          <p:spPr bwMode="auto">
            <a:xfrm>
              <a:off x="3052" y="2251"/>
              <a:ext cx="1225" cy="1406"/>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lstStyle/>
            <a:p>
              <a:pPr eaLnBrk="0" hangingPunct="0"/>
              <a:endParaRPr lang="en-US" altLang="zh-CN" sz="1400" dirty="0">
                <a:latin typeface="华文细黑" pitchFamily="2" charset="-122"/>
                <a:ea typeface="华文细黑" pitchFamily="2" charset="-122"/>
              </a:endParaRPr>
            </a:p>
            <a:p>
              <a:pPr eaLnBrk="0" hangingPunct="0"/>
              <a:r>
                <a:rPr lang="en-US" altLang="zh-CN" sz="1400" dirty="0">
                  <a:latin typeface="华文细黑" pitchFamily="2" charset="-122"/>
                  <a:ea typeface="华文细黑" pitchFamily="2" charset="-122"/>
                </a:rPr>
                <a:t>● </a:t>
              </a:r>
              <a:r>
                <a:rPr lang="zh-CN" altLang="en-US" sz="1200" dirty="0">
                  <a:latin typeface="华文细黑" pitchFamily="2" charset="-122"/>
                  <a:ea typeface="华文细黑" pitchFamily="2" charset="-122"/>
                </a:rPr>
                <a:t>定义可能的需求</a:t>
              </a:r>
            </a:p>
            <a:p>
              <a:pPr eaLnBrk="0" hangingPunct="0"/>
              <a:r>
                <a:rPr lang="zh-CN" altLang="en-US" sz="1200" dirty="0">
                  <a:latin typeface="华文细黑" pitchFamily="2" charset="-122"/>
                  <a:ea typeface="华文细黑" pitchFamily="2" charset="-122"/>
                </a:rPr>
                <a:t>    状态</a:t>
              </a:r>
            </a:p>
            <a:p>
              <a:pPr eaLnBrk="0" hangingPunct="0"/>
              <a:r>
                <a:rPr lang="zh-CN" altLang="en-US" sz="1200" dirty="0">
                  <a:latin typeface="华文细黑" pitchFamily="2" charset="-122"/>
                  <a:ea typeface="华文细黑" pitchFamily="2" charset="-122"/>
                </a:rPr>
                <a:t>● 记录每一个需求</a:t>
              </a:r>
            </a:p>
            <a:p>
              <a:pPr eaLnBrk="0" hangingPunct="0"/>
              <a:r>
                <a:rPr lang="zh-CN" altLang="en-US" sz="1200" dirty="0">
                  <a:latin typeface="华文细黑" pitchFamily="2" charset="-122"/>
                  <a:ea typeface="华文细黑" pitchFamily="2" charset="-122"/>
                </a:rPr>
                <a:t>    的状态</a:t>
              </a:r>
            </a:p>
            <a:p>
              <a:pPr eaLnBrk="0" hangingPunct="0"/>
              <a:r>
                <a:rPr lang="zh-CN" altLang="en-US" sz="1200" dirty="0">
                  <a:latin typeface="华文细黑" pitchFamily="2" charset="-122"/>
                  <a:ea typeface="华文细黑" pitchFamily="2" charset="-122"/>
                </a:rPr>
                <a:t>● 报告所有需求的</a:t>
              </a:r>
            </a:p>
            <a:p>
              <a:pPr eaLnBrk="0" hangingPunct="0"/>
              <a:r>
                <a:rPr lang="zh-CN" altLang="en-US" sz="1200" dirty="0">
                  <a:latin typeface="华文细黑" pitchFamily="2" charset="-122"/>
                  <a:ea typeface="华文细黑" pitchFamily="2" charset="-122"/>
                </a:rPr>
                <a:t>     状态分布</a:t>
              </a:r>
            </a:p>
            <a:p>
              <a:pPr eaLnBrk="0" hangingPunct="0"/>
              <a:endParaRPr lang="zh-CN" altLang="en-US" sz="200" dirty="0">
                <a:latin typeface="华文细黑" pitchFamily="2" charset="-122"/>
                <a:ea typeface="华文细黑" pitchFamily="2" charset="-122"/>
              </a:endParaRPr>
            </a:p>
            <a:p>
              <a:pPr eaLnBrk="0" hangingPunct="0"/>
              <a:endParaRPr lang="en-US" altLang="zh-CN" sz="1400" dirty="0">
                <a:latin typeface="华文细黑" pitchFamily="2" charset="-122"/>
                <a:ea typeface="华文细黑" pitchFamily="2" charset="-122"/>
              </a:endParaRPr>
            </a:p>
          </p:txBody>
        </p:sp>
        <p:sp>
          <p:nvSpPr>
            <p:cNvPr id="13" name="Rectangle 13">
              <a:extLst>
                <a:ext uri="{FF2B5EF4-FFF2-40B4-BE49-F238E27FC236}">
                  <a16:creationId xmlns:a16="http://schemas.microsoft.com/office/drawing/2014/main" id="{19877D9A-BFDC-4340-9257-9827EC54698B}"/>
                </a:ext>
              </a:extLst>
            </p:cNvPr>
            <p:cNvSpPr>
              <a:spLocks noChangeArrowheads="1"/>
            </p:cNvSpPr>
            <p:nvPr/>
          </p:nvSpPr>
          <p:spPr bwMode="auto">
            <a:xfrm>
              <a:off x="4371" y="2251"/>
              <a:ext cx="1059" cy="1406"/>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lstStyle/>
            <a:p>
              <a:pPr eaLnBrk="0" hangingPunct="0"/>
              <a:endParaRPr lang="en-US" altLang="zh-CN" sz="1400" dirty="0">
                <a:latin typeface="华文细黑" pitchFamily="2" charset="-122"/>
                <a:ea typeface="华文细黑" pitchFamily="2" charset="-122"/>
              </a:endParaRPr>
            </a:p>
            <a:p>
              <a:pPr eaLnBrk="0" hangingPunct="0"/>
              <a:r>
                <a:rPr lang="en-US" altLang="zh-CN" sz="1200" dirty="0">
                  <a:latin typeface="华文细黑" pitchFamily="2" charset="-122"/>
                  <a:ea typeface="华文细黑" pitchFamily="2" charset="-122"/>
                </a:rPr>
                <a:t>● </a:t>
              </a:r>
              <a:r>
                <a:rPr lang="zh-CN" altLang="en-US" sz="1200" dirty="0">
                  <a:latin typeface="华文细黑" pitchFamily="2" charset="-122"/>
                  <a:ea typeface="华文细黑" pitchFamily="2" charset="-122"/>
                </a:rPr>
                <a:t>定义需求之间</a:t>
              </a:r>
            </a:p>
            <a:p>
              <a:pPr eaLnBrk="0" hangingPunct="0"/>
              <a:r>
                <a:rPr lang="zh-CN" altLang="en-US" sz="1200" dirty="0">
                  <a:latin typeface="华文细黑" pitchFamily="2" charset="-122"/>
                  <a:ea typeface="华文细黑" pitchFamily="2" charset="-122"/>
                </a:rPr>
                <a:t>     链接</a:t>
              </a:r>
            </a:p>
            <a:p>
              <a:pPr eaLnBrk="0" hangingPunct="0"/>
              <a:r>
                <a:rPr lang="zh-CN" altLang="en-US" sz="1200" dirty="0">
                  <a:latin typeface="华文细黑" pitchFamily="2" charset="-122"/>
                  <a:ea typeface="华文细黑" pitchFamily="2" charset="-122"/>
                </a:rPr>
                <a:t>● 定义需求与其</a:t>
              </a:r>
            </a:p>
            <a:p>
              <a:pPr eaLnBrk="0" hangingPunct="0"/>
              <a:r>
                <a:rPr lang="zh-CN" altLang="en-US" sz="1200" dirty="0">
                  <a:latin typeface="华文细黑" pitchFamily="2" charset="-122"/>
                  <a:ea typeface="华文细黑" pitchFamily="2" charset="-122"/>
                </a:rPr>
                <a:t>     它系统元素之</a:t>
              </a:r>
            </a:p>
            <a:p>
              <a:pPr eaLnBrk="0" hangingPunct="0"/>
              <a:r>
                <a:rPr lang="zh-CN" altLang="en-US" sz="1200" dirty="0">
                  <a:latin typeface="华文细黑" pitchFamily="2" charset="-122"/>
                  <a:ea typeface="华文细黑" pitchFamily="2" charset="-122"/>
                </a:rPr>
                <a:t>     间的链接</a:t>
              </a:r>
            </a:p>
            <a:p>
              <a:pPr eaLnBrk="0" hangingPunct="0"/>
              <a:endParaRPr lang="en-US" altLang="zh-CN" sz="1200" dirty="0">
                <a:latin typeface="华文细黑" pitchFamily="2" charset="-122"/>
                <a:ea typeface="华文细黑" pitchFamily="2" charset="-122"/>
              </a:endParaRPr>
            </a:p>
          </p:txBody>
        </p:sp>
        <p:sp>
          <p:nvSpPr>
            <p:cNvPr id="14" name="Line 14">
              <a:extLst>
                <a:ext uri="{FF2B5EF4-FFF2-40B4-BE49-F238E27FC236}">
                  <a16:creationId xmlns:a16="http://schemas.microsoft.com/office/drawing/2014/main" id="{1A5F7385-7170-49ED-B0F8-D2F196B2E65E}"/>
                </a:ext>
              </a:extLst>
            </p:cNvPr>
            <p:cNvSpPr>
              <a:spLocks noChangeShapeType="1"/>
            </p:cNvSpPr>
            <p:nvPr/>
          </p:nvSpPr>
          <p:spPr bwMode="auto">
            <a:xfrm flipH="1">
              <a:off x="1111" y="1536"/>
              <a:ext cx="1073" cy="488"/>
            </a:xfrm>
            <a:prstGeom prst="line">
              <a:avLst/>
            </a:prstGeom>
            <a:ln>
              <a:headEnd/>
              <a:tailEnd/>
            </a:ln>
          </p:spPr>
          <p:style>
            <a:lnRef idx="2">
              <a:schemeClr val="accent4"/>
            </a:lnRef>
            <a:fillRef idx="1">
              <a:schemeClr val="lt1"/>
            </a:fillRef>
            <a:effectRef idx="0">
              <a:schemeClr val="accent4"/>
            </a:effectRef>
            <a:fontRef idx="minor">
              <a:schemeClr val="dk1"/>
            </a:fontRef>
          </p:style>
          <p:txBody>
            <a:bodyPr wrap="none"/>
            <a:lstStyle/>
            <a:p>
              <a:endParaRPr lang="zh-CN" altLang="en-US" b="0" i="0">
                <a:latin typeface="华文细黑" pitchFamily="2" charset="-122"/>
                <a:ea typeface="华文细黑" pitchFamily="2" charset="-122"/>
              </a:endParaRPr>
            </a:p>
          </p:txBody>
        </p:sp>
        <p:sp>
          <p:nvSpPr>
            <p:cNvPr id="15" name="Line 15">
              <a:extLst>
                <a:ext uri="{FF2B5EF4-FFF2-40B4-BE49-F238E27FC236}">
                  <a16:creationId xmlns:a16="http://schemas.microsoft.com/office/drawing/2014/main" id="{E409EAB5-723F-4704-943D-1CE680B45920}"/>
                </a:ext>
              </a:extLst>
            </p:cNvPr>
            <p:cNvSpPr>
              <a:spLocks noChangeShapeType="1"/>
            </p:cNvSpPr>
            <p:nvPr/>
          </p:nvSpPr>
          <p:spPr bwMode="auto">
            <a:xfrm flipH="1">
              <a:off x="2336" y="1536"/>
              <a:ext cx="363" cy="488"/>
            </a:xfrm>
            <a:prstGeom prst="line">
              <a:avLst/>
            </a:prstGeom>
            <a:ln>
              <a:headEnd/>
              <a:tailEnd/>
            </a:ln>
          </p:spPr>
          <p:style>
            <a:lnRef idx="2">
              <a:schemeClr val="accent4"/>
            </a:lnRef>
            <a:fillRef idx="1">
              <a:schemeClr val="lt1"/>
            </a:fillRef>
            <a:effectRef idx="0">
              <a:schemeClr val="accent4"/>
            </a:effectRef>
            <a:fontRef idx="minor">
              <a:schemeClr val="dk1"/>
            </a:fontRef>
          </p:style>
          <p:txBody>
            <a:bodyPr wrap="none"/>
            <a:lstStyle/>
            <a:p>
              <a:endParaRPr lang="zh-CN" altLang="en-US" b="0" i="0">
                <a:latin typeface="华文细黑" pitchFamily="2" charset="-122"/>
                <a:ea typeface="华文细黑" pitchFamily="2" charset="-122"/>
              </a:endParaRPr>
            </a:p>
          </p:txBody>
        </p:sp>
        <p:sp>
          <p:nvSpPr>
            <p:cNvPr id="16" name="Line 16">
              <a:extLst>
                <a:ext uri="{FF2B5EF4-FFF2-40B4-BE49-F238E27FC236}">
                  <a16:creationId xmlns:a16="http://schemas.microsoft.com/office/drawing/2014/main" id="{626B4D85-4199-40C1-A2A7-8A4FE97D79DF}"/>
                </a:ext>
              </a:extLst>
            </p:cNvPr>
            <p:cNvSpPr>
              <a:spLocks noChangeShapeType="1"/>
            </p:cNvSpPr>
            <p:nvPr/>
          </p:nvSpPr>
          <p:spPr bwMode="auto">
            <a:xfrm>
              <a:off x="2971" y="1536"/>
              <a:ext cx="544" cy="488"/>
            </a:xfrm>
            <a:prstGeom prst="line">
              <a:avLst/>
            </a:prstGeom>
            <a:ln>
              <a:headEnd/>
              <a:tailEnd/>
            </a:ln>
          </p:spPr>
          <p:style>
            <a:lnRef idx="2">
              <a:schemeClr val="accent4"/>
            </a:lnRef>
            <a:fillRef idx="1">
              <a:schemeClr val="lt1"/>
            </a:fillRef>
            <a:effectRef idx="0">
              <a:schemeClr val="accent4"/>
            </a:effectRef>
            <a:fontRef idx="minor">
              <a:schemeClr val="dk1"/>
            </a:fontRef>
          </p:style>
          <p:txBody>
            <a:bodyPr wrap="none"/>
            <a:lstStyle/>
            <a:p>
              <a:endParaRPr lang="zh-CN" altLang="en-US" b="0" i="0">
                <a:latin typeface="华文细黑" pitchFamily="2" charset="-122"/>
                <a:ea typeface="华文细黑" pitchFamily="2" charset="-122"/>
              </a:endParaRPr>
            </a:p>
          </p:txBody>
        </p:sp>
        <p:sp>
          <p:nvSpPr>
            <p:cNvPr id="17" name="Line 17">
              <a:extLst>
                <a:ext uri="{FF2B5EF4-FFF2-40B4-BE49-F238E27FC236}">
                  <a16:creationId xmlns:a16="http://schemas.microsoft.com/office/drawing/2014/main" id="{F314CD0B-EEDB-4FB6-A5F4-06D977A788A5}"/>
                </a:ext>
              </a:extLst>
            </p:cNvPr>
            <p:cNvSpPr>
              <a:spLocks noChangeShapeType="1"/>
            </p:cNvSpPr>
            <p:nvPr/>
          </p:nvSpPr>
          <p:spPr bwMode="auto">
            <a:xfrm>
              <a:off x="3515" y="1536"/>
              <a:ext cx="1179" cy="488"/>
            </a:xfrm>
            <a:prstGeom prst="line">
              <a:avLst/>
            </a:prstGeom>
            <a:ln>
              <a:headEnd/>
              <a:tailEnd/>
            </a:ln>
          </p:spPr>
          <p:style>
            <a:lnRef idx="2">
              <a:schemeClr val="accent4"/>
            </a:lnRef>
            <a:fillRef idx="1">
              <a:schemeClr val="lt1"/>
            </a:fillRef>
            <a:effectRef idx="0">
              <a:schemeClr val="accent4"/>
            </a:effectRef>
            <a:fontRef idx="minor">
              <a:schemeClr val="dk1"/>
            </a:fontRef>
          </p:style>
          <p:txBody>
            <a:bodyPr wrap="none"/>
            <a:lstStyle/>
            <a:p>
              <a:endParaRPr lang="zh-CN" altLang="en-US" b="0" i="0">
                <a:latin typeface="华文细黑" pitchFamily="2" charset="-122"/>
                <a:ea typeface="华文细黑" pitchFamily="2" charset="-122"/>
              </a:endParaRPr>
            </a:p>
          </p:txBody>
        </p:sp>
      </p:grpSp>
      <p:sp>
        <p:nvSpPr>
          <p:cNvPr id="18" name="云形标注 18">
            <a:extLst>
              <a:ext uri="{FF2B5EF4-FFF2-40B4-BE49-F238E27FC236}">
                <a16:creationId xmlns:a16="http://schemas.microsoft.com/office/drawing/2014/main" id="{B873F5B0-D290-4CD1-A641-E27B48651BD0}"/>
              </a:ext>
            </a:extLst>
          </p:cNvPr>
          <p:cNvSpPr/>
          <p:nvPr/>
        </p:nvSpPr>
        <p:spPr>
          <a:xfrm>
            <a:off x="2304415" y="5127474"/>
            <a:ext cx="1939926" cy="731794"/>
          </a:xfrm>
          <a:prstGeom prst="cloudCallout">
            <a:avLst>
              <a:gd name="adj1" fmla="val -7984"/>
              <a:gd name="adj2" fmla="val -98885"/>
            </a:avLst>
          </a:prstGeom>
          <a:solidFill>
            <a:srgbClr val="FF99C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00050">
              <a:lnSpc>
                <a:spcPct val="90000"/>
              </a:lnSpc>
              <a:spcAft>
                <a:spcPct val="35000"/>
              </a:spcAft>
            </a:pPr>
            <a:r>
              <a:rPr lang="zh-CN" altLang="en-US" sz="1200" dirty="0">
                <a:solidFill>
                  <a:schemeClr val="tx1"/>
                </a:solidFill>
                <a:latin typeface="华文细黑" pitchFamily="2" charset="-122"/>
                <a:ea typeface="华文细黑" pitchFamily="2" charset="-122"/>
              </a:rPr>
              <a:t>控制对需求基线的变动，跟踪基线中需求的状态</a:t>
            </a:r>
          </a:p>
        </p:txBody>
      </p:sp>
      <p:sp>
        <p:nvSpPr>
          <p:cNvPr id="19" name="云形标注 19">
            <a:extLst>
              <a:ext uri="{FF2B5EF4-FFF2-40B4-BE49-F238E27FC236}">
                <a16:creationId xmlns:a16="http://schemas.microsoft.com/office/drawing/2014/main" id="{69B1AA59-AB0F-4C7F-9590-EE8C6AE999DE}"/>
              </a:ext>
            </a:extLst>
          </p:cNvPr>
          <p:cNvSpPr/>
          <p:nvPr/>
        </p:nvSpPr>
        <p:spPr>
          <a:xfrm>
            <a:off x="4391695" y="5127474"/>
            <a:ext cx="1939926" cy="731794"/>
          </a:xfrm>
          <a:prstGeom prst="cloudCallout">
            <a:avLst>
              <a:gd name="adj1" fmla="val -7984"/>
              <a:gd name="adj2" fmla="val -98885"/>
            </a:avLst>
          </a:prstGeom>
          <a:solidFill>
            <a:srgbClr val="FF99C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00050">
              <a:lnSpc>
                <a:spcPct val="90000"/>
              </a:lnSpc>
              <a:spcAft>
                <a:spcPct val="35000"/>
              </a:spcAft>
            </a:pPr>
            <a:r>
              <a:rPr lang="zh-CN" altLang="en-US" sz="1200" dirty="0">
                <a:solidFill>
                  <a:schemeClr val="tx1"/>
                </a:solidFill>
                <a:latin typeface="华文细黑" pitchFamily="2" charset="-122"/>
                <a:ea typeface="华文细黑" pitchFamily="2" charset="-122"/>
              </a:rPr>
              <a:t>控制单个需求和需求文档的版本情况</a:t>
            </a:r>
          </a:p>
        </p:txBody>
      </p:sp>
      <p:sp>
        <p:nvSpPr>
          <p:cNvPr id="20" name="云形标注 20">
            <a:extLst>
              <a:ext uri="{FF2B5EF4-FFF2-40B4-BE49-F238E27FC236}">
                <a16:creationId xmlns:a16="http://schemas.microsoft.com/office/drawing/2014/main" id="{3887D4AA-4348-41DB-95BC-5ACDE01A9BA4}"/>
              </a:ext>
            </a:extLst>
          </p:cNvPr>
          <p:cNvSpPr/>
          <p:nvPr/>
        </p:nvSpPr>
        <p:spPr>
          <a:xfrm>
            <a:off x="7139941" y="5127474"/>
            <a:ext cx="2059518" cy="884194"/>
          </a:xfrm>
          <a:prstGeom prst="cloudCallout">
            <a:avLst>
              <a:gd name="adj1" fmla="val -7984"/>
              <a:gd name="adj2" fmla="val -98885"/>
            </a:avLst>
          </a:prstGeom>
          <a:solidFill>
            <a:srgbClr val="FF99C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00050">
              <a:lnSpc>
                <a:spcPct val="90000"/>
              </a:lnSpc>
              <a:spcAft>
                <a:spcPct val="35000"/>
              </a:spcAft>
            </a:pPr>
            <a:r>
              <a:rPr lang="zh-CN" altLang="zh-CN" sz="1200" dirty="0">
                <a:solidFill>
                  <a:schemeClr val="tx1"/>
                </a:solidFill>
                <a:latin typeface="华文细黑" pitchFamily="2" charset="-122"/>
                <a:ea typeface="华文细黑" pitchFamily="2" charset="-122"/>
              </a:rPr>
              <a:t>管理单个需求和其他项目工作产品之间的逻辑联系链</a:t>
            </a:r>
            <a:endParaRPr lang="zh-CN" altLang="en-US" sz="1200" dirty="0">
              <a:solidFill>
                <a:schemeClr val="tx1"/>
              </a:solidFill>
              <a:latin typeface="华文细黑" pitchFamily="2" charset="-122"/>
              <a:ea typeface="华文细黑" pitchFamily="2" charset="-122"/>
            </a:endParaRPr>
          </a:p>
        </p:txBody>
      </p:sp>
    </p:spTree>
    <p:extLst>
      <p:ext uri="{BB962C8B-B14F-4D97-AF65-F5344CB8AC3E}">
        <p14:creationId xmlns:p14="http://schemas.microsoft.com/office/powerpoint/2010/main" val="68173399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FE64A-2284-4EFF-BB96-D6D241C757F9}"/>
              </a:ext>
            </a:extLst>
          </p:cNvPr>
          <p:cNvSpPr>
            <a:spLocks noGrp="1"/>
          </p:cNvSpPr>
          <p:nvPr>
            <p:ph type="title"/>
          </p:nvPr>
        </p:nvSpPr>
        <p:spPr>
          <a:xfrm>
            <a:off x="304512" y="29059"/>
            <a:ext cx="10515224" cy="536139"/>
          </a:xfrm>
        </p:spPr>
        <p:txBody>
          <a:bodyPr>
            <a:normAutofit/>
          </a:bodyPr>
          <a:lstStyle/>
          <a:p>
            <a:r>
              <a:rPr lang="zh-CN" altLang="en-US" dirty="0"/>
              <a:t>需求管理的流程</a:t>
            </a:r>
          </a:p>
        </p:txBody>
      </p:sp>
      <p:graphicFrame>
        <p:nvGraphicFramePr>
          <p:cNvPr id="3" name="Object 1">
            <a:extLst>
              <a:ext uri="{FF2B5EF4-FFF2-40B4-BE49-F238E27FC236}">
                <a16:creationId xmlns:a16="http://schemas.microsoft.com/office/drawing/2014/main" id="{F0A4A3E1-7F2A-4CD4-A053-B4FA0F7573B2}"/>
              </a:ext>
            </a:extLst>
          </p:cNvPr>
          <p:cNvGraphicFramePr>
            <a:graphicFrameLocks noChangeAspect="1"/>
          </p:cNvGraphicFramePr>
          <p:nvPr>
            <p:extLst>
              <p:ext uri="{D42A27DB-BD31-4B8C-83A1-F6EECF244321}">
                <p14:modId xmlns:p14="http://schemas.microsoft.com/office/powerpoint/2010/main" val="3414410458"/>
              </p:ext>
            </p:extLst>
          </p:nvPr>
        </p:nvGraphicFramePr>
        <p:xfrm>
          <a:off x="4583833" y="1268760"/>
          <a:ext cx="7162233" cy="3200400"/>
        </p:xfrm>
        <a:graphic>
          <a:graphicData uri="http://schemas.openxmlformats.org/presentationml/2006/ole">
            <mc:AlternateContent xmlns:mc="http://schemas.openxmlformats.org/markup-compatibility/2006">
              <mc:Choice xmlns:v="urn:schemas-microsoft-com:vml" Requires="v">
                <p:oleObj spid="_x0000_s19654" name="Visio" r:id="rId3" imgW="6526816" imgH="2920651" progId="Visio.Drawing.11">
                  <p:embed/>
                </p:oleObj>
              </mc:Choice>
              <mc:Fallback>
                <p:oleObj name="Visio" r:id="rId3" imgW="6526816" imgH="2920651" progId="Visio.Drawing.11">
                  <p:embed/>
                  <p:pic>
                    <p:nvPicPr>
                      <p:cNvPr id="4"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833" y="1268760"/>
                        <a:ext cx="7162233" cy="320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云形标注 4">
            <a:extLst>
              <a:ext uri="{FF2B5EF4-FFF2-40B4-BE49-F238E27FC236}">
                <a16:creationId xmlns:a16="http://schemas.microsoft.com/office/drawing/2014/main" id="{7F56B158-39C3-4067-B9F8-FBFAEB297007}"/>
              </a:ext>
            </a:extLst>
          </p:cNvPr>
          <p:cNvSpPr/>
          <p:nvPr/>
        </p:nvSpPr>
        <p:spPr>
          <a:xfrm>
            <a:off x="9501906" y="1146566"/>
            <a:ext cx="1939926" cy="731794"/>
          </a:xfrm>
          <a:prstGeom prst="cloudCallout">
            <a:avLst>
              <a:gd name="adj1" fmla="val -35480"/>
              <a:gd name="adj2" fmla="val 59910"/>
            </a:avLst>
          </a:prstGeom>
          <a:solidFill>
            <a:srgbClr val="FF99C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00050">
              <a:lnSpc>
                <a:spcPct val="90000"/>
              </a:lnSpc>
              <a:spcAft>
                <a:spcPct val="35000"/>
              </a:spcAft>
            </a:pPr>
            <a:r>
              <a:rPr lang="zh-CN" altLang="en-US" sz="1200" dirty="0">
                <a:solidFill>
                  <a:schemeClr val="tx1"/>
                </a:solidFill>
                <a:latin typeface="华文细黑" pitchFamily="2" charset="-122"/>
                <a:ea typeface="华文细黑" pitchFamily="2" charset="-122"/>
              </a:rPr>
              <a:t>控制对需求基线的变动，跟踪基线中需求的状态</a:t>
            </a:r>
          </a:p>
        </p:txBody>
      </p:sp>
      <p:sp>
        <p:nvSpPr>
          <p:cNvPr id="5" name="云形标注 5">
            <a:extLst>
              <a:ext uri="{FF2B5EF4-FFF2-40B4-BE49-F238E27FC236}">
                <a16:creationId xmlns:a16="http://schemas.microsoft.com/office/drawing/2014/main" id="{57ED5AE1-DAE5-4AC1-9142-392F4CF0C54D}"/>
              </a:ext>
            </a:extLst>
          </p:cNvPr>
          <p:cNvSpPr/>
          <p:nvPr/>
        </p:nvSpPr>
        <p:spPr>
          <a:xfrm>
            <a:off x="6412632" y="1146567"/>
            <a:ext cx="2320926" cy="808939"/>
          </a:xfrm>
          <a:prstGeom prst="cloudCallout">
            <a:avLst>
              <a:gd name="adj1" fmla="val -35480"/>
              <a:gd name="adj2" fmla="val 59910"/>
            </a:avLst>
          </a:prstGeom>
          <a:solidFill>
            <a:srgbClr val="FF99C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00050">
              <a:lnSpc>
                <a:spcPct val="90000"/>
              </a:lnSpc>
              <a:spcAft>
                <a:spcPct val="35000"/>
              </a:spcAft>
            </a:pPr>
            <a:r>
              <a:rPr lang="zh-CN" altLang="zh-CN" sz="1200" dirty="0">
                <a:solidFill>
                  <a:schemeClr val="tx1"/>
                </a:solidFill>
                <a:latin typeface="华文细黑" pitchFamily="2" charset="-122"/>
                <a:ea typeface="华文细黑" pitchFamily="2" charset="-122"/>
              </a:rPr>
              <a:t>管理单个需求和其他项目工作产品之间的逻辑联系链</a:t>
            </a:r>
            <a:endParaRPr lang="zh-CN" altLang="en-US" sz="1200" dirty="0">
              <a:solidFill>
                <a:schemeClr val="tx1"/>
              </a:solidFill>
              <a:latin typeface="华文细黑" pitchFamily="2" charset="-122"/>
              <a:ea typeface="华文细黑" pitchFamily="2" charset="-122"/>
            </a:endParaRPr>
          </a:p>
        </p:txBody>
      </p:sp>
      <p:sp>
        <p:nvSpPr>
          <p:cNvPr id="6" name="云形标注 6">
            <a:extLst>
              <a:ext uri="{FF2B5EF4-FFF2-40B4-BE49-F238E27FC236}">
                <a16:creationId xmlns:a16="http://schemas.microsoft.com/office/drawing/2014/main" id="{72A715DF-1143-44E7-AE9F-91235CDE22E1}"/>
              </a:ext>
            </a:extLst>
          </p:cNvPr>
          <p:cNvSpPr/>
          <p:nvPr/>
        </p:nvSpPr>
        <p:spPr>
          <a:xfrm>
            <a:off x="5006106" y="4337441"/>
            <a:ext cx="1939926" cy="731794"/>
          </a:xfrm>
          <a:prstGeom prst="cloudCallout">
            <a:avLst>
              <a:gd name="adj1" fmla="val -31061"/>
              <a:gd name="adj2" fmla="val -93678"/>
            </a:avLst>
          </a:prstGeom>
          <a:solidFill>
            <a:srgbClr val="FF99C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00050">
              <a:lnSpc>
                <a:spcPct val="90000"/>
              </a:lnSpc>
              <a:spcAft>
                <a:spcPct val="35000"/>
              </a:spcAft>
            </a:pPr>
            <a:r>
              <a:rPr lang="zh-CN" altLang="en-US" sz="1200" dirty="0">
                <a:solidFill>
                  <a:schemeClr val="tx1"/>
                </a:solidFill>
                <a:latin typeface="华文细黑" pitchFamily="2" charset="-122"/>
                <a:ea typeface="华文细黑" pitchFamily="2" charset="-122"/>
              </a:rPr>
              <a:t>控制单个需求和需求文档的版本情况</a:t>
            </a:r>
          </a:p>
        </p:txBody>
      </p:sp>
      <p:graphicFrame>
        <p:nvGraphicFramePr>
          <p:cNvPr id="7" name="对象 6">
            <a:extLst>
              <a:ext uri="{FF2B5EF4-FFF2-40B4-BE49-F238E27FC236}">
                <a16:creationId xmlns:a16="http://schemas.microsoft.com/office/drawing/2014/main" id="{F3927E5D-3C90-48FA-BD31-4C9B3C246E52}"/>
              </a:ext>
            </a:extLst>
          </p:cNvPr>
          <p:cNvGraphicFramePr>
            <a:graphicFrameLocks noChangeAspect="1"/>
          </p:cNvGraphicFramePr>
          <p:nvPr>
            <p:extLst>
              <p:ext uri="{D42A27DB-BD31-4B8C-83A1-F6EECF244321}">
                <p14:modId xmlns:p14="http://schemas.microsoft.com/office/powerpoint/2010/main" val="2369902479"/>
              </p:ext>
            </p:extLst>
          </p:nvPr>
        </p:nvGraphicFramePr>
        <p:xfrm>
          <a:off x="10321280" y="4631551"/>
          <a:ext cx="914400" cy="828675"/>
        </p:xfrm>
        <a:graphic>
          <a:graphicData uri="http://schemas.openxmlformats.org/presentationml/2006/ole">
            <mc:AlternateContent xmlns:mc="http://schemas.openxmlformats.org/markup-compatibility/2006">
              <mc:Choice xmlns:v="urn:schemas-microsoft-com:vml" Requires="v">
                <p:oleObj spid="_x0000_s19655" name="Worksheet" showAsIcon="1" r:id="rId5" imgW="914400" imgH="828720" progId="Excel.Sheet.8">
                  <p:embed/>
                </p:oleObj>
              </mc:Choice>
              <mc:Fallback>
                <p:oleObj name="Worksheet" showAsIcon="1" r:id="rId5" imgW="914400" imgH="828720" progId="Excel.Sheet.8">
                  <p:embed/>
                  <p:pic>
                    <p:nvPicPr>
                      <p:cNvPr id="8"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21280" y="4631551"/>
                        <a:ext cx="914400"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9461" name="Picture 5" descr="https://timgsa.baidu.com/timg?image&amp;quality=80&amp;size=b9999_10000&amp;sec=1557929775735&amp;di=1f2090b0621096721d46e225bcfb1672&amp;imgtype=0&amp;src=http%3A%2F%2Fpic2.zhimg.com%2Fv2-5639b0ec7b06836e00b7d5c8ed0b81f5_r.png">
            <a:extLst>
              <a:ext uri="{FF2B5EF4-FFF2-40B4-BE49-F238E27FC236}">
                <a16:creationId xmlns:a16="http://schemas.microsoft.com/office/drawing/2014/main" id="{91D6FEBF-C7CA-40E8-A386-6463C496E6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009" y="1299518"/>
            <a:ext cx="4133850"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48961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B85E3-9E09-4530-8ECD-B777E297029D}"/>
              </a:ext>
            </a:extLst>
          </p:cNvPr>
          <p:cNvSpPr>
            <a:spLocks noGrp="1"/>
          </p:cNvSpPr>
          <p:nvPr>
            <p:ph type="title"/>
          </p:nvPr>
        </p:nvSpPr>
        <p:spPr>
          <a:xfrm>
            <a:off x="304512" y="29059"/>
            <a:ext cx="10515224" cy="536139"/>
          </a:xfrm>
        </p:spPr>
        <p:txBody>
          <a:bodyPr>
            <a:normAutofit/>
          </a:bodyPr>
          <a:lstStyle/>
          <a:p>
            <a:r>
              <a:rPr lang="zh-CN" altLang="en-US" dirty="0"/>
              <a:t>评审的概念</a:t>
            </a:r>
          </a:p>
        </p:txBody>
      </p:sp>
      <p:sp>
        <p:nvSpPr>
          <p:cNvPr id="3" name="Text Box 4">
            <a:extLst>
              <a:ext uri="{FF2B5EF4-FFF2-40B4-BE49-F238E27FC236}">
                <a16:creationId xmlns:a16="http://schemas.microsoft.com/office/drawing/2014/main" id="{E910951B-5906-4280-A7C4-E8F998205ECD}"/>
              </a:ext>
            </a:extLst>
          </p:cNvPr>
          <p:cNvSpPr txBox="1">
            <a:spLocks noChangeArrowheads="1"/>
          </p:cNvSpPr>
          <p:nvPr/>
        </p:nvSpPr>
        <p:spPr bwMode="auto">
          <a:xfrm>
            <a:off x="335360" y="1271855"/>
            <a:ext cx="7272338" cy="1603115"/>
          </a:xfrm>
          <a:prstGeom prst="rect">
            <a:avLst/>
          </a:prstGeom>
          <a:noFill/>
          <a:ln w="25400">
            <a:solidFill>
              <a:srgbClr val="CC6600"/>
            </a:solidFill>
            <a:miter lim="800000"/>
            <a:headEnd/>
            <a:tailEnd/>
          </a:ln>
          <a:effectLst/>
        </p:spPr>
        <p:txBody>
          <a:bodyPr lIns="91424" tIns="45712" rIns="91424" bIns="45712">
            <a:spAutoFit/>
          </a:bodyPr>
          <a:lstStyle/>
          <a:p>
            <a:pPr marL="342842" indent="-342842">
              <a:lnSpc>
                <a:spcPct val="125000"/>
              </a:lnSpc>
              <a:buClr>
                <a:srgbClr val="990000"/>
              </a:buClr>
              <a:buFontTx/>
              <a:buChar char="•"/>
            </a:pPr>
            <a:r>
              <a:rPr lang="zh-CN" altLang="en-US" sz="1600" dirty="0">
                <a:latin typeface="微软雅黑"/>
                <a:ea typeface="微软雅黑"/>
              </a:rPr>
              <a:t>在软件开发过程中邀请同行对工作产品进行审查，以图尽早查找出工作产品缺陷，进行</a:t>
            </a:r>
            <a:r>
              <a:rPr lang="zh-CN" altLang="en-US" sz="1600" dirty="0">
                <a:solidFill>
                  <a:srgbClr val="FF0000"/>
                </a:solidFill>
                <a:latin typeface="微软雅黑"/>
                <a:ea typeface="微软雅黑"/>
              </a:rPr>
              <a:t>质量控制</a:t>
            </a:r>
            <a:r>
              <a:rPr lang="zh-CN" altLang="en-US" sz="1600" dirty="0">
                <a:latin typeface="微软雅黑"/>
                <a:ea typeface="微软雅黑"/>
              </a:rPr>
              <a:t>的一种</a:t>
            </a:r>
            <a:r>
              <a:rPr lang="zh-CN" altLang="en-US" sz="1600" dirty="0">
                <a:solidFill>
                  <a:srgbClr val="FF0000"/>
                </a:solidFill>
                <a:latin typeface="微软雅黑"/>
                <a:ea typeface="微软雅黑"/>
              </a:rPr>
              <a:t>质量活动</a:t>
            </a:r>
            <a:r>
              <a:rPr lang="zh-CN" altLang="en-US" sz="1600" dirty="0">
                <a:latin typeface="微软雅黑"/>
                <a:ea typeface="微软雅黑"/>
              </a:rPr>
              <a:t>。</a:t>
            </a:r>
            <a:endParaRPr lang="en-US" altLang="zh-CN" sz="1600" dirty="0">
              <a:latin typeface="微软雅黑"/>
              <a:ea typeface="微软雅黑"/>
            </a:endParaRPr>
          </a:p>
          <a:p>
            <a:pPr marL="342842" indent="-342842">
              <a:lnSpc>
                <a:spcPct val="125000"/>
              </a:lnSpc>
              <a:buClr>
                <a:srgbClr val="990000"/>
              </a:buClr>
              <a:buFontTx/>
              <a:buChar char="•"/>
            </a:pPr>
            <a:r>
              <a:rPr lang="en-US" altLang="zh-CN" sz="1600" dirty="0">
                <a:latin typeface="微软雅黑"/>
                <a:ea typeface="微软雅黑"/>
              </a:rPr>
              <a:t>Review</a:t>
            </a:r>
            <a:r>
              <a:rPr lang="zh-CN" altLang="en-US" sz="1600" dirty="0">
                <a:latin typeface="微软雅黑"/>
                <a:ea typeface="微软雅黑"/>
              </a:rPr>
              <a:t>需要前期准备、计划，安排好时间进度表，而且越早开展对项目越有价值。</a:t>
            </a:r>
            <a:endParaRPr lang="en-US" altLang="zh-CN" sz="1600" dirty="0">
              <a:latin typeface="微软雅黑"/>
              <a:ea typeface="微软雅黑"/>
            </a:endParaRPr>
          </a:p>
          <a:p>
            <a:pPr marL="342842" indent="-342842">
              <a:lnSpc>
                <a:spcPct val="125000"/>
              </a:lnSpc>
              <a:buClr>
                <a:srgbClr val="990000"/>
              </a:buClr>
              <a:buFontTx/>
              <a:buChar char="•"/>
            </a:pPr>
            <a:r>
              <a:rPr lang="zh-CN" altLang="en-US" sz="1600" dirty="0">
                <a:latin typeface="微软雅黑"/>
                <a:ea typeface="微软雅黑"/>
              </a:rPr>
              <a:t>目的：尽早地发现缺陷，去除缺陷，降低成本，提高质量</a:t>
            </a:r>
          </a:p>
        </p:txBody>
      </p:sp>
      <p:sp>
        <p:nvSpPr>
          <p:cNvPr id="4" name="TextBox 6">
            <a:extLst>
              <a:ext uri="{FF2B5EF4-FFF2-40B4-BE49-F238E27FC236}">
                <a16:creationId xmlns:a16="http://schemas.microsoft.com/office/drawing/2014/main" id="{84D3477D-ACFF-4EF6-B419-AD30C155F403}"/>
              </a:ext>
            </a:extLst>
          </p:cNvPr>
          <p:cNvSpPr txBox="1"/>
          <p:nvPr/>
        </p:nvSpPr>
        <p:spPr>
          <a:xfrm>
            <a:off x="366560" y="3415439"/>
            <a:ext cx="4577311" cy="2004379"/>
          </a:xfrm>
          <a:prstGeom prst="rect">
            <a:avLst/>
          </a:prstGeom>
        </p:spPr>
        <p:style>
          <a:lnRef idx="1">
            <a:schemeClr val="accent2"/>
          </a:lnRef>
          <a:fillRef idx="2">
            <a:schemeClr val="accent2"/>
          </a:fillRef>
          <a:effectRef idx="1">
            <a:schemeClr val="accent2"/>
          </a:effectRef>
          <a:fontRef idx="minor">
            <a:schemeClr val="dk1"/>
          </a:fontRef>
        </p:style>
        <p:txBody>
          <a:bodyPr wrap="square" lIns="91424" tIns="45712" rIns="91424" bIns="45712" rtlCol="0">
            <a:spAutoFit/>
          </a:bodyPr>
          <a:lstStyle/>
          <a:p>
            <a:pPr marL="282528" lvl="1" indent="-341255">
              <a:lnSpc>
                <a:spcPct val="125000"/>
              </a:lnSpc>
              <a:buClr>
                <a:srgbClr val="990000"/>
              </a:buClr>
              <a:defRPr/>
            </a:pPr>
            <a:r>
              <a:rPr lang="zh-CN" altLang="en-US" sz="1700" kern="0" dirty="0">
                <a:solidFill>
                  <a:srgbClr val="0000FF"/>
                </a:solidFill>
                <a:latin typeface="华文细黑" pitchFamily="2" charset="-122"/>
                <a:ea typeface="华文细黑" pitchFamily="2" charset="-122"/>
              </a:rPr>
              <a:t>业界的一些数据</a:t>
            </a:r>
            <a:endParaRPr lang="en-US" altLang="zh-CN" sz="1700" kern="0" dirty="0">
              <a:solidFill>
                <a:srgbClr val="0000FF"/>
              </a:solidFill>
              <a:latin typeface="华文细黑" pitchFamily="2" charset="-122"/>
              <a:ea typeface="华文细黑" pitchFamily="2" charset="-122"/>
            </a:endParaRPr>
          </a:p>
          <a:p>
            <a:pPr marL="282528" lvl="1" indent="-341255">
              <a:lnSpc>
                <a:spcPct val="125000"/>
              </a:lnSpc>
              <a:buClr>
                <a:srgbClr val="990000"/>
              </a:buClr>
              <a:buFontTx/>
              <a:buChar char="•"/>
              <a:defRPr/>
            </a:pPr>
            <a:r>
              <a:rPr lang="zh-CN" altLang="en-US" sz="1700" kern="0" dirty="0">
                <a:latin typeface="华文细黑" pitchFamily="2" charset="-122"/>
                <a:ea typeface="华文细黑" pitchFamily="2" charset="-122"/>
              </a:rPr>
              <a:t>若</a:t>
            </a:r>
            <a:r>
              <a:rPr lang="en-US" altLang="zh-CN" sz="1700" kern="0" dirty="0">
                <a:latin typeface="华文细黑" pitchFamily="2" charset="-122"/>
                <a:ea typeface="华文细黑" pitchFamily="2" charset="-122"/>
              </a:rPr>
              <a:t>Review</a:t>
            </a:r>
            <a:r>
              <a:rPr lang="zh-CN" altLang="en-US" sz="1700" kern="0" dirty="0">
                <a:latin typeface="华文细黑" pitchFamily="2" charset="-122"/>
                <a:ea typeface="华文细黑" pitchFamily="2" charset="-122"/>
              </a:rPr>
              <a:t>发现缺陷的返工成本为</a:t>
            </a:r>
            <a:r>
              <a:rPr lang="en-US" altLang="zh-CN" sz="1700" kern="0" dirty="0">
                <a:solidFill>
                  <a:srgbClr val="FF0000"/>
                </a:solidFill>
                <a:latin typeface="华文细黑" pitchFamily="2" charset="-122"/>
                <a:ea typeface="华文细黑" pitchFamily="2" charset="-122"/>
              </a:rPr>
              <a:t>1</a:t>
            </a:r>
            <a:r>
              <a:rPr lang="zh-CN" altLang="en-US" sz="1700" kern="0" dirty="0">
                <a:latin typeface="华文细黑" pitchFamily="2" charset="-122"/>
                <a:ea typeface="华文细黑" pitchFamily="2" charset="-122"/>
              </a:rPr>
              <a:t>，则</a:t>
            </a:r>
          </a:p>
          <a:p>
            <a:pPr marL="287289" indent="-228561">
              <a:lnSpc>
                <a:spcPct val="125000"/>
              </a:lnSpc>
              <a:buFont typeface="Wingdings" pitchFamily="2" charset="2"/>
              <a:buChar char="ü"/>
              <a:defRPr/>
            </a:pPr>
            <a:r>
              <a:rPr lang="zh-CN" altLang="en-US" sz="1700" kern="0" dirty="0">
                <a:latin typeface="华文细黑" pitchFamily="2" charset="-122"/>
                <a:ea typeface="华文细黑" pitchFamily="2" charset="-122"/>
              </a:rPr>
              <a:t>测试发现缺陷的返工成本是其</a:t>
            </a:r>
            <a:r>
              <a:rPr lang="en-US" altLang="zh-CN" sz="1700" kern="0" dirty="0">
                <a:solidFill>
                  <a:srgbClr val="FF0000"/>
                </a:solidFill>
                <a:latin typeface="华文细黑" pitchFamily="2" charset="-122"/>
                <a:ea typeface="华文细黑" pitchFamily="2" charset="-122"/>
              </a:rPr>
              <a:t>14.5</a:t>
            </a:r>
            <a:r>
              <a:rPr lang="zh-CN" altLang="en-US" sz="1700" kern="0" dirty="0">
                <a:latin typeface="华文细黑" pitchFamily="2" charset="-122"/>
                <a:ea typeface="华文细黑" pitchFamily="2" charset="-122"/>
              </a:rPr>
              <a:t>倍</a:t>
            </a:r>
            <a:r>
              <a:rPr lang="en-US" altLang="zh-CN" sz="1700" kern="0" dirty="0">
                <a:latin typeface="华文细黑" pitchFamily="2" charset="-122"/>
                <a:ea typeface="华文细黑" pitchFamily="2" charset="-122"/>
              </a:rPr>
              <a:t>,</a:t>
            </a:r>
          </a:p>
          <a:p>
            <a:pPr marL="287289" indent="-228561">
              <a:lnSpc>
                <a:spcPct val="125000"/>
              </a:lnSpc>
              <a:buFont typeface="Wingdings" pitchFamily="2" charset="2"/>
              <a:buChar char="ü"/>
              <a:defRPr/>
            </a:pPr>
            <a:r>
              <a:rPr lang="en-US" altLang="zh-CN" sz="1700" kern="0" dirty="0">
                <a:latin typeface="华文细黑" pitchFamily="2" charset="-122"/>
                <a:ea typeface="华文细黑" pitchFamily="2" charset="-122"/>
              </a:rPr>
              <a:t>SDV</a:t>
            </a:r>
            <a:r>
              <a:rPr lang="zh-CN" altLang="en-US" sz="1700" kern="0" dirty="0">
                <a:latin typeface="华文细黑" pitchFamily="2" charset="-122"/>
                <a:ea typeface="华文细黑" pitchFamily="2" charset="-122"/>
              </a:rPr>
              <a:t>测试后发现缺陷的返工成本是</a:t>
            </a:r>
            <a:r>
              <a:rPr lang="en-US" altLang="zh-CN" sz="1700" kern="0" dirty="0">
                <a:solidFill>
                  <a:srgbClr val="FF0000"/>
                </a:solidFill>
                <a:latin typeface="华文细黑" pitchFamily="2" charset="-122"/>
                <a:ea typeface="华文细黑" pitchFamily="2" charset="-122"/>
              </a:rPr>
              <a:t>45</a:t>
            </a:r>
            <a:r>
              <a:rPr lang="zh-CN" altLang="en-US" sz="1700" kern="0" dirty="0">
                <a:latin typeface="华文细黑" pitchFamily="2" charset="-122"/>
                <a:ea typeface="华文细黑" pitchFamily="2" charset="-122"/>
              </a:rPr>
              <a:t>倍，</a:t>
            </a:r>
            <a:endParaRPr lang="en-US" altLang="zh-CN" sz="1700" kern="0" dirty="0">
              <a:latin typeface="华文细黑" pitchFamily="2" charset="-122"/>
              <a:ea typeface="华文细黑" pitchFamily="2" charset="-122"/>
            </a:endParaRPr>
          </a:p>
          <a:p>
            <a:pPr marL="287289" indent="-228561">
              <a:lnSpc>
                <a:spcPct val="125000"/>
              </a:lnSpc>
              <a:buFont typeface="Wingdings" pitchFamily="2" charset="2"/>
              <a:buChar char="ü"/>
              <a:defRPr/>
            </a:pPr>
            <a:r>
              <a:rPr lang="zh-CN" altLang="en-US" sz="1700" kern="0" dirty="0">
                <a:latin typeface="华文细黑" pitchFamily="2" charset="-122"/>
                <a:ea typeface="华文细黑" pitchFamily="2" charset="-122"/>
              </a:rPr>
              <a:t>而客户发现缺陷的返工成本是其</a:t>
            </a:r>
            <a:r>
              <a:rPr lang="en-US" altLang="zh-CN" sz="1700" kern="0" dirty="0">
                <a:solidFill>
                  <a:srgbClr val="FF0000"/>
                </a:solidFill>
                <a:latin typeface="华文细黑" pitchFamily="2" charset="-122"/>
                <a:ea typeface="华文细黑" pitchFamily="2" charset="-122"/>
              </a:rPr>
              <a:t>68</a:t>
            </a:r>
            <a:r>
              <a:rPr lang="zh-CN" altLang="en-US" sz="1700" kern="0" dirty="0">
                <a:latin typeface="华文细黑" pitchFamily="2" charset="-122"/>
                <a:ea typeface="华文细黑" pitchFamily="2" charset="-122"/>
              </a:rPr>
              <a:t>倍；</a:t>
            </a:r>
            <a:endParaRPr lang="en-US" altLang="zh-CN" sz="1700" kern="0" dirty="0">
              <a:latin typeface="华文细黑" pitchFamily="2" charset="-122"/>
              <a:ea typeface="华文细黑" pitchFamily="2" charset="-122"/>
            </a:endParaRPr>
          </a:p>
          <a:p>
            <a:endParaRPr lang="zh-CN" altLang="en-US" dirty="0">
              <a:latin typeface="华文细黑" pitchFamily="2" charset="-122"/>
              <a:ea typeface="华文细黑" pitchFamily="2" charset="-122"/>
            </a:endParaRPr>
          </a:p>
        </p:txBody>
      </p:sp>
      <p:sp>
        <p:nvSpPr>
          <p:cNvPr id="5" name="TextBox 8">
            <a:extLst>
              <a:ext uri="{FF2B5EF4-FFF2-40B4-BE49-F238E27FC236}">
                <a16:creationId xmlns:a16="http://schemas.microsoft.com/office/drawing/2014/main" id="{7A2E7646-8538-4A4E-A27A-C0A355B224B8}"/>
              </a:ext>
            </a:extLst>
          </p:cNvPr>
          <p:cNvSpPr txBox="1"/>
          <p:nvPr/>
        </p:nvSpPr>
        <p:spPr>
          <a:xfrm>
            <a:off x="5312906" y="3406109"/>
            <a:ext cx="2286016" cy="2023038"/>
          </a:xfrm>
          <a:prstGeom prst="rect">
            <a:avLst/>
          </a:prstGeom>
        </p:spPr>
        <p:style>
          <a:lnRef idx="1">
            <a:schemeClr val="accent2"/>
          </a:lnRef>
          <a:fillRef idx="2">
            <a:schemeClr val="accent2"/>
          </a:fillRef>
          <a:effectRef idx="1">
            <a:schemeClr val="accent2"/>
          </a:effectRef>
          <a:fontRef idx="minor">
            <a:schemeClr val="dk1"/>
          </a:fontRef>
        </p:style>
        <p:txBody>
          <a:bodyPr wrap="square" lIns="91424" tIns="45712" rIns="91424" bIns="45712" rtlCol="0">
            <a:spAutoFit/>
          </a:bodyPr>
          <a:lstStyle/>
          <a:p>
            <a:pPr marL="282528" lvl="1" indent="-341255">
              <a:lnSpc>
                <a:spcPct val="125000"/>
              </a:lnSpc>
              <a:buClr>
                <a:srgbClr val="990000"/>
              </a:buClr>
              <a:buFontTx/>
              <a:buChar char="•"/>
              <a:defRPr/>
            </a:pPr>
            <a:r>
              <a:rPr lang="en-US" altLang="zh-CN" sz="1700" kern="0" dirty="0">
                <a:latin typeface="华文细黑" pitchFamily="2" charset="-122"/>
                <a:ea typeface="华文细黑" pitchFamily="2" charset="-122"/>
              </a:rPr>
              <a:t>Review</a:t>
            </a:r>
            <a:r>
              <a:rPr lang="zh-CN" altLang="en-US" sz="1700" kern="0" dirty="0">
                <a:latin typeface="华文细黑" pitchFamily="2" charset="-122"/>
                <a:ea typeface="华文细黑" pitchFamily="2" charset="-122"/>
              </a:rPr>
              <a:t>工具</a:t>
            </a:r>
          </a:p>
          <a:p>
            <a:pPr marL="287289" lvl="1" indent="-228561">
              <a:lnSpc>
                <a:spcPct val="125000"/>
              </a:lnSpc>
              <a:buFont typeface="Wingdings" pitchFamily="2" charset="2"/>
              <a:buChar char="ü"/>
              <a:defRPr/>
            </a:pPr>
            <a:r>
              <a:rPr lang="zh-CN" altLang="en-US" sz="1700" kern="0" dirty="0">
                <a:latin typeface="华文细黑" pitchFamily="2" charset="-122"/>
                <a:ea typeface="华文细黑" pitchFamily="2" charset="-122"/>
              </a:rPr>
              <a:t>预审表单</a:t>
            </a:r>
            <a:endParaRPr lang="en-US" altLang="zh-CN" sz="1700" kern="0" dirty="0">
              <a:latin typeface="华文细黑" pitchFamily="2" charset="-122"/>
              <a:ea typeface="华文细黑" pitchFamily="2" charset="-122"/>
            </a:endParaRPr>
          </a:p>
          <a:p>
            <a:pPr marL="287289" lvl="1" indent="-228561">
              <a:lnSpc>
                <a:spcPct val="125000"/>
              </a:lnSpc>
              <a:buFont typeface="Wingdings" pitchFamily="2" charset="2"/>
              <a:buChar char="ü"/>
              <a:defRPr/>
            </a:pPr>
            <a:r>
              <a:rPr lang="zh-CN" altLang="en-US" sz="1700" kern="0" dirty="0">
                <a:latin typeface="华文细黑" pitchFamily="2" charset="-122"/>
                <a:ea typeface="华文细黑" pitchFamily="2" charset="-122"/>
              </a:rPr>
              <a:t>汇总表单</a:t>
            </a:r>
          </a:p>
          <a:p>
            <a:pPr marL="287289" lvl="1" indent="-228561">
              <a:lnSpc>
                <a:spcPct val="125000"/>
              </a:lnSpc>
              <a:buFont typeface="Wingdings" pitchFamily="2" charset="2"/>
              <a:buChar char="ü"/>
              <a:defRPr/>
            </a:pPr>
            <a:r>
              <a:rPr lang="zh-CN" altLang="en-US" sz="1700" kern="0" dirty="0">
                <a:latin typeface="华文细黑" pitchFamily="2" charset="-122"/>
                <a:ea typeface="华文细黑" pitchFamily="2" charset="-122"/>
              </a:rPr>
              <a:t>工作产品评审</a:t>
            </a:r>
            <a:r>
              <a:rPr lang="en-US" altLang="zh-CN" sz="1700" kern="0" dirty="0">
                <a:latin typeface="华文细黑" pitchFamily="2" charset="-122"/>
                <a:ea typeface="华文细黑" pitchFamily="2" charset="-122"/>
              </a:rPr>
              <a:t>(</a:t>
            </a:r>
            <a:r>
              <a:rPr lang="zh-CN" altLang="en-US" sz="1700" kern="0" dirty="0">
                <a:latin typeface="华文细黑" pitchFamily="2" charset="-122"/>
                <a:ea typeface="华文细黑" pitchFamily="2" charset="-122"/>
              </a:rPr>
              <a:t>自检</a:t>
            </a:r>
            <a:r>
              <a:rPr lang="en-US" altLang="zh-CN" sz="1700" kern="0" dirty="0">
                <a:latin typeface="华文细黑" pitchFamily="2" charset="-122"/>
                <a:ea typeface="华文细黑" pitchFamily="2" charset="-122"/>
              </a:rPr>
              <a:t>)Checklist</a:t>
            </a:r>
          </a:p>
          <a:p>
            <a:pPr marL="287289" lvl="1" indent="-228561">
              <a:lnSpc>
                <a:spcPct val="125000"/>
              </a:lnSpc>
              <a:buFont typeface="Wingdings" pitchFamily="2" charset="2"/>
              <a:buChar char="ü"/>
              <a:defRPr/>
            </a:pPr>
            <a:endParaRPr lang="zh-CN" altLang="en-US" sz="1700" kern="0" dirty="0">
              <a:latin typeface="华文细黑" pitchFamily="2" charset="-122"/>
              <a:ea typeface="华文细黑" pitchFamily="2" charset="-122"/>
            </a:endParaRPr>
          </a:p>
        </p:txBody>
      </p:sp>
      <p:pic>
        <p:nvPicPr>
          <p:cNvPr id="35842" name="Picture 2" descr="https://timgsa.baidu.com/timg?image&amp;quality=80&amp;size=b9999_10000&amp;sec=1557936338058&amp;di=f4bd77b7cfc7eba250775c1a7edf955f&amp;imgtype=0&amp;src=http%3A%2F%2Fmmbiz.qpic.cn%2Fmmbiz_jpg%2Fr6onCgwSSJlaeDaqPTmRy2oySD9c4Ke0zy7picaPr8nfScER2mmuKSOPmkmmtztB91vfjJiaQn8LdxhWcy0XTcdg%2F0%3Fwx_fmt%3Djpeg">
            <a:extLst>
              <a:ext uri="{FF2B5EF4-FFF2-40B4-BE49-F238E27FC236}">
                <a16:creationId xmlns:a16="http://schemas.microsoft.com/office/drawing/2014/main" id="{C70D75D9-5C17-4018-9459-0D8B93708B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240" r="21020"/>
          <a:stretch/>
        </p:blipFill>
        <p:spPr bwMode="auto">
          <a:xfrm>
            <a:off x="8331224" y="1578476"/>
            <a:ext cx="3528392"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41096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https://timgsa.baidu.com/timg?image&amp;quality=80&amp;size=b9999_10000&amp;sec=1557833025098&amp;di=ee1a3f3ab8aa6bada0ebb4fc12c4bb29&amp;imgtype=0&amp;src=http%3A%2F%2Fimg008.hc360.cn%2Fg3%2FM04%2F78%2F21%2FwKhQvFL7Kp-EQVpZAAAAAG7zwKs367.jpg">
            <a:extLst>
              <a:ext uri="{FF2B5EF4-FFF2-40B4-BE49-F238E27FC236}">
                <a16:creationId xmlns:a16="http://schemas.microsoft.com/office/drawing/2014/main" id="{DB0EA9B9-A21F-431B-B055-601DED1A9E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5367" y="3696291"/>
            <a:ext cx="4406633" cy="241752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C7B61A15-74AD-477C-92CB-AF99ABA2D3A7}"/>
              </a:ext>
            </a:extLst>
          </p:cNvPr>
          <p:cNvSpPr>
            <a:spLocks noGrp="1"/>
          </p:cNvSpPr>
          <p:nvPr>
            <p:ph type="title"/>
          </p:nvPr>
        </p:nvSpPr>
        <p:spPr>
          <a:xfrm>
            <a:off x="304512" y="29059"/>
            <a:ext cx="10515224" cy="536139"/>
          </a:xfrm>
        </p:spPr>
        <p:txBody>
          <a:bodyPr>
            <a:normAutofit/>
          </a:bodyPr>
          <a:lstStyle/>
          <a:p>
            <a:r>
              <a:rPr lang="zh-CN" altLang="en-US" dirty="0"/>
              <a:t>定义</a:t>
            </a:r>
          </a:p>
        </p:txBody>
      </p:sp>
      <p:sp>
        <p:nvSpPr>
          <p:cNvPr id="8" name="剪去单角的矩形 19">
            <a:extLst>
              <a:ext uri="{FF2B5EF4-FFF2-40B4-BE49-F238E27FC236}">
                <a16:creationId xmlns:a16="http://schemas.microsoft.com/office/drawing/2014/main" id="{2202017A-AE07-4919-9124-0202947A2ADC}"/>
              </a:ext>
            </a:extLst>
          </p:cNvPr>
          <p:cNvSpPr/>
          <p:nvPr/>
        </p:nvSpPr>
        <p:spPr>
          <a:xfrm>
            <a:off x="0" y="908720"/>
            <a:ext cx="6069334" cy="490770"/>
          </a:xfrm>
          <a:prstGeom prst="snip1Rect">
            <a:avLst>
              <a:gd name="adj" fmla="val 50000"/>
            </a:avLst>
          </a:prstGeom>
          <a:solidFill>
            <a:srgbClr val="C00000"/>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45718" tIns="0" rIns="45718" bIns="0" numCol="1" spcCol="38100" rtlCol="0" anchor="t">
            <a:noAutofit/>
          </a:bodyPr>
          <a:lstStyle/>
          <a:p>
            <a:pPr algn="ctr" fontAlgn="auto">
              <a:spcBef>
                <a:spcPts val="0"/>
              </a:spcBef>
              <a:spcAft>
                <a:spcPts val="0"/>
              </a:spcAft>
            </a:pPr>
            <a:r>
              <a:rPr lang="zh-CN" altLang="en-US" sz="2000" b="1" dirty="0">
                <a:solidFill>
                  <a:schemeClr val="bg1"/>
                </a:solidFill>
                <a:latin typeface="微软雅黑" panose="020B0503020204020204" pitchFamily="34" charset="-122"/>
                <a:ea typeface="微软雅黑" panose="020B0503020204020204" pitchFamily="34" charset="-122"/>
                <a:sym typeface="Calibri" panose="020F0502020204030204"/>
              </a:rPr>
              <a:t>标准和规范的区别与联系</a:t>
            </a:r>
          </a:p>
        </p:txBody>
      </p:sp>
      <p:sp>
        <p:nvSpPr>
          <p:cNvPr id="9" name="剪去对角的矩形 4">
            <a:extLst>
              <a:ext uri="{FF2B5EF4-FFF2-40B4-BE49-F238E27FC236}">
                <a16:creationId xmlns:a16="http://schemas.microsoft.com/office/drawing/2014/main" id="{DF82668E-222E-4CA3-BF8C-6C38B9BFA597}"/>
              </a:ext>
            </a:extLst>
          </p:cNvPr>
          <p:cNvSpPr/>
          <p:nvPr/>
        </p:nvSpPr>
        <p:spPr>
          <a:xfrm>
            <a:off x="0" y="1399492"/>
            <a:ext cx="8991601" cy="1518930"/>
          </a:xfrm>
          <a:prstGeom prst="snip2DiagRect">
            <a:avLst>
              <a:gd name="adj1" fmla="val 0"/>
              <a:gd name="adj2" fmla="val 13965"/>
            </a:avLst>
          </a:prstGeom>
          <a:solidFill>
            <a:srgbClr val="FFEBEB"/>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285750" indent="-285750">
              <a:lnSpc>
                <a:spcPts val="2500"/>
              </a:lnSpc>
              <a:spcAft>
                <a:spcPts val="600"/>
              </a:spcAft>
              <a:buFont typeface="Arial" panose="020B0604020202020204" pitchFamily="34" charset="0"/>
              <a:buChar char="•"/>
            </a:pPr>
            <a:endParaRPr lang="en-US" altLang="zh-CN" sz="1600" dirty="0">
              <a:latin typeface="微软雅黑"/>
              <a:ea typeface="微软雅黑"/>
              <a:cs typeface="微软雅黑"/>
            </a:endParaRPr>
          </a:p>
          <a:p>
            <a:pPr marL="342900" indent="-342900" algn="just">
              <a:lnSpc>
                <a:spcPct val="150000"/>
              </a:lnSpc>
              <a:buFont typeface="Wingdings" panose="05000000000000000000" pitchFamily="2" charset="2"/>
              <a:buChar char="Ø"/>
            </a:pPr>
            <a:r>
              <a:rPr lang="zh-CN" altLang="zh-CN" sz="1600" b="1" dirty="0">
                <a:solidFill>
                  <a:srgbClr val="333333"/>
                </a:solidFill>
                <a:latin typeface="+mj-ea"/>
              </a:rPr>
              <a:t>标准、规范、规程都是标准的一种表现形式，习惯上统称为标准，只有针对具体对象才加以区别</a:t>
            </a:r>
            <a:r>
              <a:rPr lang="zh-CN" altLang="en-US" sz="1600" b="1" dirty="0">
                <a:solidFill>
                  <a:srgbClr val="333333"/>
                </a:solidFill>
                <a:latin typeface="+mj-ea"/>
              </a:rPr>
              <a:t>。</a:t>
            </a:r>
            <a:r>
              <a:rPr lang="zh-CN" altLang="zh-CN" sz="1600" b="1" dirty="0">
                <a:solidFill>
                  <a:srgbClr val="333333"/>
                </a:solidFill>
                <a:latin typeface="+mj-ea"/>
              </a:rPr>
              <a:t>当针对产品、方法、符号、概念等基础标准时，一般采用“标准”，如《土工试验方法标准》、《道路工程标准》等</a:t>
            </a:r>
            <a:r>
              <a:rPr lang="zh-CN" altLang="en-US" sz="1600" dirty="0">
                <a:latin typeface="微软雅黑"/>
                <a:ea typeface="微软雅黑"/>
                <a:cs typeface="微软雅黑"/>
              </a:rPr>
              <a:t>。</a:t>
            </a:r>
            <a:endParaRPr lang="en-US" altLang="zh-CN" sz="1600" dirty="0">
              <a:latin typeface="微软雅黑"/>
              <a:ea typeface="微软雅黑"/>
              <a:cs typeface="微软雅黑"/>
            </a:endParaRPr>
          </a:p>
          <a:p>
            <a:pPr>
              <a:lnSpc>
                <a:spcPts val="2500"/>
              </a:lnSpc>
              <a:spcAft>
                <a:spcPts val="600"/>
              </a:spcAft>
            </a:pPr>
            <a:endParaRPr lang="en-US" altLang="zh-CN" sz="1600" dirty="0">
              <a:latin typeface="微软雅黑"/>
              <a:ea typeface="微软雅黑"/>
              <a:cs typeface="微软雅黑"/>
            </a:endParaRPr>
          </a:p>
        </p:txBody>
      </p:sp>
      <p:sp>
        <p:nvSpPr>
          <p:cNvPr id="10" name="剪去对角的矩形 4">
            <a:extLst>
              <a:ext uri="{FF2B5EF4-FFF2-40B4-BE49-F238E27FC236}">
                <a16:creationId xmlns:a16="http://schemas.microsoft.com/office/drawing/2014/main" id="{971DAF20-D61A-4A23-AE6E-B2CC47A5AFD4}"/>
              </a:ext>
            </a:extLst>
          </p:cNvPr>
          <p:cNvSpPr/>
          <p:nvPr/>
        </p:nvSpPr>
        <p:spPr>
          <a:xfrm>
            <a:off x="0" y="2918421"/>
            <a:ext cx="8991601" cy="1597699"/>
          </a:xfrm>
          <a:prstGeom prst="snip2DiagRect">
            <a:avLst>
              <a:gd name="adj1" fmla="val 0"/>
              <a:gd name="adj2" fmla="val 13965"/>
            </a:avLst>
          </a:prstGeom>
          <a:solidFill>
            <a:schemeClr val="accent4">
              <a:lumMod val="40000"/>
              <a:lumOff val="60000"/>
            </a:schemeClr>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285750" indent="-285750">
              <a:lnSpc>
                <a:spcPts val="2500"/>
              </a:lnSpc>
              <a:spcAft>
                <a:spcPts val="600"/>
              </a:spcAft>
              <a:buFont typeface="Arial" panose="020B0604020202020204" pitchFamily="34" charset="0"/>
              <a:buChar char="•"/>
            </a:pPr>
            <a:endParaRPr lang="en-US" altLang="zh-CN" sz="1600" dirty="0">
              <a:latin typeface="微软雅黑"/>
              <a:ea typeface="微软雅黑"/>
              <a:cs typeface="微软雅黑"/>
            </a:endParaRPr>
          </a:p>
          <a:p>
            <a:pPr marL="342900" indent="-342900" algn="just">
              <a:lnSpc>
                <a:spcPct val="150000"/>
              </a:lnSpc>
              <a:buFont typeface="Wingdings" panose="05000000000000000000" pitchFamily="2" charset="2"/>
              <a:buChar char="Ø"/>
            </a:pPr>
            <a:r>
              <a:rPr lang="zh-CN" altLang="zh-CN" sz="1600" b="1" dirty="0">
                <a:solidFill>
                  <a:srgbClr val="333333"/>
                </a:solidFill>
                <a:latin typeface="+mj-ea"/>
              </a:rPr>
              <a:t>当针对工程勘察、规划、设计、施工等通用的技术事项做出规定时，一般采用“规范”，如：《混凝土设计规范》、《建设设计防火规范》、《住宅建筑设计规范》等</a:t>
            </a:r>
            <a:endParaRPr lang="en-US" altLang="zh-CN" sz="1600" b="1" dirty="0">
              <a:solidFill>
                <a:srgbClr val="333333"/>
              </a:solidFill>
              <a:latin typeface="+mj-ea"/>
            </a:endParaRPr>
          </a:p>
          <a:p>
            <a:pPr marL="342900" indent="-342900" algn="just">
              <a:lnSpc>
                <a:spcPct val="150000"/>
              </a:lnSpc>
              <a:buFont typeface="Wingdings" panose="05000000000000000000" pitchFamily="2" charset="2"/>
              <a:buChar char="Ø"/>
            </a:pPr>
            <a:endParaRPr lang="en-US" altLang="zh-CN" sz="1600" dirty="0">
              <a:latin typeface="微软雅黑"/>
              <a:ea typeface="微软雅黑"/>
              <a:cs typeface="微软雅黑"/>
            </a:endParaRPr>
          </a:p>
        </p:txBody>
      </p:sp>
      <p:sp>
        <p:nvSpPr>
          <p:cNvPr id="11" name="剪去对角的矩形 4">
            <a:extLst>
              <a:ext uri="{FF2B5EF4-FFF2-40B4-BE49-F238E27FC236}">
                <a16:creationId xmlns:a16="http://schemas.microsoft.com/office/drawing/2014/main" id="{2D9BBB58-8451-490D-86DF-CBD5F53DE752}"/>
              </a:ext>
            </a:extLst>
          </p:cNvPr>
          <p:cNvSpPr/>
          <p:nvPr/>
        </p:nvSpPr>
        <p:spPr>
          <a:xfrm>
            <a:off x="23639" y="4516120"/>
            <a:ext cx="8991601" cy="1597699"/>
          </a:xfrm>
          <a:prstGeom prst="snip2DiagRect">
            <a:avLst>
              <a:gd name="adj1" fmla="val 0"/>
              <a:gd name="adj2" fmla="val 13965"/>
            </a:avLst>
          </a:prstGeom>
          <a:solidFill>
            <a:schemeClr val="accent4">
              <a:lumMod val="20000"/>
              <a:lumOff val="80000"/>
            </a:schemeClr>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285750" indent="-285750">
              <a:lnSpc>
                <a:spcPts val="2500"/>
              </a:lnSpc>
              <a:spcAft>
                <a:spcPts val="600"/>
              </a:spcAft>
              <a:buFont typeface="Arial" panose="020B0604020202020204" pitchFamily="34" charset="0"/>
              <a:buChar char="•"/>
            </a:pPr>
            <a:endParaRPr lang="en-US" altLang="zh-CN" sz="1600" dirty="0">
              <a:latin typeface="微软雅黑"/>
              <a:ea typeface="微软雅黑"/>
              <a:cs typeface="微软雅黑"/>
            </a:endParaRPr>
          </a:p>
          <a:p>
            <a:pPr marL="342900" indent="-342900" algn="just">
              <a:lnSpc>
                <a:spcPct val="150000"/>
              </a:lnSpc>
              <a:buFont typeface="Wingdings" panose="05000000000000000000" pitchFamily="2" charset="2"/>
              <a:buChar char="Ø"/>
            </a:pPr>
            <a:r>
              <a:rPr lang="zh-CN" altLang="en-US" sz="1600" b="1">
                <a:solidFill>
                  <a:srgbClr val="333333"/>
                </a:solidFill>
                <a:latin typeface="+mj-ea"/>
              </a:rPr>
              <a:t>目前对</a:t>
            </a:r>
            <a:r>
              <a:rPr lang="zh-CN" altLang="zh-CN" sz="1600" b="1">
                <a:solidFill>
                  <a:srgbClr val="333333"/>
                </a:solidFill>
                <a:latin typeface="+mj-ea"/>
              </a:rPr>
              <a:t>具有</a:t>
            </a:r>
            <a:r>
              <a:rPr lang="zh-CN" altLang="zh-CN" sz="1600" b="1" dirty="0">
                <a:solidFill>
                  <a:srgbClr val="333333"/>
                </a:solidFill>
                <a:latin typeface="+mj-ea"/>
              </a:rPr>
              <a:t>一定强制性约束力的规范性文件，</a:t>
            </a:r>
            <a:r>
              <a:rPr lang="zh-CN" altLang="zh-CN" sz="1600" b="1" dirty="0">
                <a:solidFill>
                  <a:srgbClr val="FF0000"/>
                </a:solidFill>
                <a:latin typeface="+mj-ea"/>
              </a:rPr>
              <a:t>统一冠名</a:t>
            </a:r>
            <a:r>
              <a:rPr lang="zh-CN" altLang="zh-CN" sz="1600" b="1" dirty="0">
                <a:solidFill>
                  <a:srgbClr val="333333"/>
                </a:solidFill>
                <a:latin typeface="+mj-ea"/>
              </a:rPr>
              <a:t>为“技术规范”或“规范”；</a:t>
            </a:r>
            <a:endParaRPr lang="en-US" altLang="zh-CN" sz="1600" b="1" dirty="0">
              <a:solidFill>
                <a:srgbClr val="333333"/>
              </a:solidFill>
              <a:latin typeface="+mj-ea"/>
            </a:endParaRPr>
          </a:p>
          <a:p>
            <a:pPr marL="342900" indent="-342900" algn="just">
              <a:lnSpc>
                <a:spcPct val="150000"/>
              </a:lnSpc>
              <a:buFont typeface="Wingdings" panose="05000000000000000000" pitchFamily="2" charset="2"/>
              <a:buChar char="Ø"/>
            </a:pPr>
            <a:endParaRPr lang="en-US" altLang="zh-CN" sz="1600" dirty="0">
              <a:latin typeface="微软雅黑"/>
              <a:ea typeface="微软雅黑"/>
              <a:cs typeface="微软雅黑"/>
            </a:endParaRPr>
          </a:p>
        </p:txBody>
      </p:sp>
    </p:spTree>
    <p:extLst>
      <p:ext uri="{BB962C8B-B14F-4D97-AF65-F5344CB8AC3E}">
        <p14:creationId xmlns:p14="http://schemas.microsoft.com/office/powerpoint/2010/main" val="178916360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897CE-93F6-4D81-BCF2-E78F4A3B79B8}"/>
              </a:ext>
            </a:extLst>
          </p:cNvPr>
          <p:cNvSpPr>
            <a:spLocks noGrp="1"/>
          </p:cNvSpPr>
          <p:nvPr>
            <p:ph type="title"/>
          </p:nvPr>
        </p:nvSpPr>
        <p:spPr>
          <a:xfrm>
            <a:off x="304512" y="29059"/>
            <a:ext cx="10515224" cy="536139"/>
          </a:xfrm>
        </p:spPr>
        <p:txBody>
          <a:bodyPr>
            <a:normAutofit/>
          </a:bodyPr>
          <a:lstStyle/>
          <a:p>
            <a:r>
              <a:rPr lang="zh-CN" altLang="en-US" dirty="0"/>
              <a:t>评审过程</a:t>
            </a:r>
          </a:p>
        </p:txBody>
      </p:sp>
      <p:grpSp>
        <p:nvGrpSpPr>
          <p:cNvPr id="5" name="Group 506">
            <a:extLst>
              <a:ext uri="{FF2B5EF4-FFF2-40B4-BE49-F238E27FC236}">
                <a16:creationId xmlns:a16="http://schemas.microsoft.com/office/drawing/2014/main" id="{D973D92B-27DA-41E6-BAE8-161908639B3F}"/>
              </a:ext>
            </a:extLst>
          </p:cNvPr>
          <p:cNvGrpSpPr>
            <a:grpSpLocks/>
          </p:cNvGrpSpPr>
          <p:nvPr/>
        </p:nvGrpSpPr>
        <p:grpSpPr bwMode="auto">
          <a:xfrm>
            <a:off x="1522513" y="863415"/>
            <a:ext cx="1676633" cy="822487"/>
            <a:chOff x="1278" y="1085"/>
            <a:chExt cx="1152" cy="640"/>
          </a:xfrm>
        </p:grpSpPr>
        <p:sp>
          <p:nvSpPr>
            <p:cNvPr id="6" name="Freeform 507">
              <a:extLst>
                <a:ext uri="{FF2B5EF4-FFF2-40B4-BE49-F238E27FC236}">
                  <a16:creationId xmlns:a16="http://schemas.microsoft.com/office/drawing/2014/main" id="{B268EA0B-1B92-4DBD-8B2A-490E736C1E2F}"/>
                </a:ext>
              </a:extLst>
            </p:cNvPr>
            <p:cNvSpPr>
              <a:spLocks/>
            </p:cNvSpPr>
            <p:nvPr/>
          </p:nvSpPr>
          <p:spPr bwMode="auto">
            <a:xfrm>
              <a:off x="1278" y="1085"/>
              <a:ext cx="1152" cy="640"/>
            </a:xfrm>
            <a:custGeom>
              <a:avLst/>
              <a:gdLst>
                <a:gd name="T0" fmla="*/ 0 w 943"/>
                <a:gd name="T1" fmla="*/ 639 h 640"/>
                <a:gd name="T2" fmla="*/ 942 w 943"/>
                <a:gd name="T3" fmla="*/ 639 h 640"/>
                <a:gd name="T4" fmla="*/ 942 w 943"/>
                <a:gd name="T5" fmla="*/ 0 h 640"/>
                <a:gd name="T6" fmla="*/ 0 w 943"/>
                <a:gd name="T7" fmla="*/ 0 h 640"/>
                <a:gd name="T8" fmla="*/ 0 w 943"/>
                <a:gd name="T9" fmla="*/ 639 h 640"/>
                <a:gd name="T10" fmla="*/ 0 w 943"/>
                <a:gd name="T11" fmla="*/ 639 h 640"/>
                <a:gd name="T12" fmla="*/ 0 60000 65536"/>
                <a:gd name="T13" fmla="*/ 0 60000 65536"/>
                <a:gd name="T14" fmla="*/ 0 60000 65536"/>
                <a:gd name="T15" fmla="*/ 0 60000 65536"/>
                <a:gd name="T16" fmla="*/ 0 60000 65536"/>
                <a:gd name="T17" fmla="*/ 0 60000 65536"/>
                <a:gd name="T18" fmla="*/ 0 w 943"/>
                <a:gd name="T19" fmla="*/ 0 h 640"/>
                <a:gd name="T20" fmla="*/ 943 w 943"/>
                <a:gd name="T21" fmla="*/ 640 h 640"/>
              </a:gdLst>
              <a:ahLst/>
              <a:cxnLst>
                <a:cxn ang="T12">
                  <a:pos x="T0" y="T1"/>
                </a:cxn>
                <a:cxn ang="T13">
                  <a:pos x="T2" y="T3"/>
                </a:cxn>
                <a:cxn ang="T14">
                  <a:pos x="T4" y="T5"/>
                </a:cxn>
                <a:cxn ang="T15">
                  <a:pos x="T6" y="T7"/>
                </a:cxn>
                <a:cxn ang="T16">
                  <a:pos x="T8" y="T9"/>
                </a:cxn>
                <a:cxn ang="T17">
                  <a:pos x="T10" y="T11"/>
                </a:cxn>
              </a:cxnLst>
              <a:rect l="T18" t="T19" r="T20" b="T21"/>
              <a:pathLst>
                <a:path w="943" h="640">
                  <a:moveTo>
                    <a:pt x="0" y="639"/>
                  </a:moveTo>
                  <a:lnTo>
                    <a:pt x="942" y="639"/>
                  </a:lnTo>
                  <a:lnTo>
                    <a:pt x="942" y="0"/>
                  </a:lnTo>
                  <a:lnTo>
                    <a:pt x="0" y="0"/>
                  </a:lnTo>
                  <a:lnTo>
                    <a:pt x="0" y="639"/>
                  </a:lnTo>
                </a:path>
              </a:pathLst>
            </a:custGeom>
            <a:gradFill rotWithShape="0">
              <a:gsLst>
                <a:gs pos="0">
                  <a:srgbClr val="0080FF"/>
                </a:gs>
                <a:gs pos="50000">
                  <a:srgbClr val="FFFFFF"/>
                </a:gs>
                <a:gs pos="100000">
                  <a:srgbClr val="0080FF"/>
                </a:gs>
              </a:gsLst>
              <a:lin ang="0" scaled="1"/>
            </a:gradFill>
            <a:ln w="18815">
              <a:solidFill>
                <a:srgbClr val="000000"/>
              </a:solidFill>
              <a:round/>
              <a:headEnd/>
              <a:tailEnd/>
            </a:ln>
          </p:spPr>
          <p:txBody>
            <a:bodyPr/>
            <a:lstStyle/>
            <a:p>
              <a:endParaRPr lang="zh-CN" altLang="en-US" sz="2000">
                <a:latin typeface="华文细黑" pitchFamily="2" charset="-122"/>
                <a:ea typeface="华文细黑" pitchFamily="2" charset="-122"/>
              </a:endParaRPr>
            </a:p>
          </p:txBody>
        </p:sp>
        <p:sp>
          <p:nvSpPr>
            <p:cNvPr id="7" name="Text Box 508">
              <a:extLst>
                <a:ext uri="{FF2B5EF4-FFF2-40B4-BE49-F238E27FC236}">
                  <a16:creationId xmlns:a16="http://schemas.microsoft.com/office/drawing/2014/main" id="{1068F675-A640-4A47-8C7C-5BDF5F5838B9}"/>
                </a:ext>
              </a:extLst>
            </p:cNvPr>
            <p:cNvSpPr txBox="1">
              <a:spLocks noChangeArrowheads="1"/>
            </p:cNvSpPr>
            <p:nvPr/>
          </p:nvSpPr>
          <p:spPr bwMode="auto">
            <a:xfrm>
              <a:off x="1355" y="1168"/>
              <a:ext cx="1075" cy="493"/>
            </a:xfrm>
            <a:prstGeom prst="rect">
              <a:avLst/>
            </a:prstGeom>
            <a:noFill/>
            <a:ln w="9525">
              <a:noFill/>
              <a:miter lim="800000"/>
              <a:headEnd/>
              <a:tailEnd/>
            </a:ln>
          </p:spPr>
          <p:txBody>
            <a:bodyPr lIns="0" tIns="0" rIns="0" bIns="0" anchor="ctr"/>
            <a:lstStyle/>
            <a:p>
              <a:pPr defTabSz="338138">
                <a:buClr>
                  <a:srgbClr val="4000A2"/>
                </a:buClr>
                <a:buSzPct val="90000"/>
              </a:pPr>
              <a:r>
                <a:rPr lang="en-US" altLang="zh-CN" sz="2000" dirty="0">
                  <a:solidFill>
                    <a:srgbClr val="000000"/>
                  </a:solidFill>
                  <a:latin typeface="华文细黑" pitchFamily="2" charset="-122"/>
                  <a:ea typeface="华文细黑" pitchFamily="2" charset="-122"/>
                </a:rPr>
                <a:t>1.</a:t>
              </a:r>
              <a:r>
                <a:rPr lang="zh-CN" altLang="en-US" sz="2000" dirty="0">
                  <a:solidFill>
                    <a:srgbClr val="000000"/>
                  </a:solidFill>
                  <a:latin typeface="华文细黑" pitchFamily="2" charset="-122"/>
                  <a:ea typeface="华文细黑" pitchFamily="2" charset="-122"/>
                </a:rPr>
                <a:t>计划阶段</a:t>
              </a:r>
              <a:endParaRPr lang="zh-CN" altLang="en-US" sz="2000" dirty="0">
                <a:latin typeface="华文细黑" pitchFamily="2" charset="-122"/>
                <a:ea typeface="华文细黑" pitchFamily="2" charset="-122"/>
              </a:endParaRPr>
            </a:p>
          </p:txBody>
        </p:sp>
      </p:grpSp>
      <p:grpSp>
        <p:nvGrpSpPr>
          <p:cNvPr id="8" name="Group 542">
            <a:extLst>
              <a:ext uri="{FF2B5EF4-FFF2-40B4-BE49-F238E27FC236}">
                <a16:creationId xmlns:a16="http://schemas.microsoft.com/office/drawing/2014/main" id="{AAC8404A-48D2-4FAB-9BE1-D0289C268CB0}"/>
              </a:ext>
            </a:extLst>
          </p:cNvPr>
          <p:cNvGrpSpPr>
            <a:grpSpLocks/>
          </p:cNvGrpSpPr>
          <p:nvPr/>
        </p:nvGrpSpPr>
        <p:grpSpPr bwMode="auto">
          <a:xfrm>
            <a:off x="1522513" y="3135924"/>
            <a:ext cx="1676633" cy="832311"/>
            <a:chOff x="2731" y="1631"/>
            <a:chExt cx="1512" cy="695"/>
          </a:xfrm>
        </p:grpSpPr>
        <p:sp>
          <p:nvSpPr>
            <p:cNvPr id="9" name="Freeform 543">
              <a:extLst>
                <a:ext uri="{FF2B5EF4-FFF2-40B4-BE49-F238E27FC236}">
                  <a16:creationId xmlns:a16="http://schemas.microsoft.com/office/drawing/2014/main" id="{2E9F6F5E-451B-4BF6-8C5E-8EE6ACB2E486}"/>
                </a:ext>
              </a:extLst>
            </p:cNvPr>
            <p:cNvSpPr>
              <a:spLocks/>
            </p:cNvSpPr>
            <p:nvPr/>
          </p:nvSpPr>
          <p:spPr bwMode="auto">
            <a:xfrm>
              <a:off x="2731" y="1631"/>
              <a:ext cx="1512" cy="695"/>
            </a:xfrm>
            <a:custGeom>
              <a:avLst/>
              <a:gdLst>
                <a:gd name="T0" fmla="*/ 0 w 1293"/>
                <a:gd name="T1" fmla="*/ 694 h 695"/>
                <a:gd name="T2" fmla="*/ 1292 w 1293"/>
                <a:gd name="T3" fmla="*/ 694 h 695"/>
                <a:gd name="T4" fmla="*/ 1292 w 1293"/>
                <a:gd name="T5" fmla="*/ 0 h 695"/>
                <a:gd name="T6" fmla="*/ 0 w 1293"/>
                <a:gd name="T7" fmla="*/ 0 h 695"/>
                <a:gd name="T8" fmla="*/ 0 w 1293"/>
                <a:gd name="T9" fmla="*/ 694 h 695"/>
                <a:gd name="T10" fmla="*/ 0 w 1293"/>
                <a:gd name="T11" fmla="*/ 694 h 695"/>
                <a:gd name="T12" fmla="*/ 0 60000 65536"/>
                <a:gd name="T13" fmla="*/ 0 60000 65536"/>
                <a:gd name="T14" fmla="*/ 0 60000 65536"/>
                <a:gd name="T15" fmla="*/ 0 60000 65536"/>
                <a:gd name="T16" fmla="*/ 0 60000 65536"/>
                <a:gd name="T17" fmla="*/ 0 60000 65536"/>
                <a:gd name="T18" fmla="*/ 0 w 1293"/>
                <a:gd name="T19" fmla="*/ 0 h 695"/>
                <a:gd name="T20" fmla="*/ 1293 w 1293"/>
                <a:gd name="T21" fmla="*/ 695 h 695"/>
              </a:gdLst>
              <a:ahLst/>
              <a:cxnLst>
                <a:cxn ang="T12">
                  <a:pos x="T0" y="T1"/>
                </a:cxn>
                <a:cxn ang="T13">
                  <a:pos x="T2" y="T3"/>
                </a:cxn>
                <a:cxn ang="T14">
                  <a:pos x="T4" y="T5"/>
                </a:cxn>
                <a:cxn ang="T15">
                  <a:pos x="T6" y="T7"/>
                </a:cxn>
                <a:cxn ang="T16">
                  <a:pos x="T8" y="T9"/>
                </a:cxn>
                <a:cxn ang="T17">
                  <a:pos x="T10" y="T11"/>
                </a:cxn>
              </a:cxnLst>
              <a:rect l="T18" t="T19" r="T20" b="T21"/>
              <a:pathLst>
                <a:path w="1293" h="695">
                  <a:moveTo>
                    <a:pt x="0" y="694"/>
                  </a:moveTo>
                  <a:lnTo>
                    <a:pt x="1292" y="694"/>
                  </a:lnTo>
                  <a:lnTo>
                    <a:pt x="1292" y="0"/>
                  </a:lnTo>
                  <a:lnTo>
                    <a:pt x="0" y="0"/>
                  </a:lnTo>
                  <a:lnTo>
                    <a:pt x="0" y="694"/>
                  </a:lnTo>
                </a:path>
              </a:pathLst>
            </a:custGeom>
            <a:gradFill rotWithShape="0">
              <a:gsLst>
                <a:gs pos="0">
                  <a:srgbClr val="0080FF"/>
                </a:gs>
                <a:gs pos="50000">
                  <a:srgbClr val="FFFFFF"/>
                </a:gs>
                <a:gs pos="100000">
                  <a:srgbClr val="0080FF"/>
                </a:gs>
              </a:gsLst>
              <a:lin ang="0" scaled="1"/>
            </a:gradFill>
            <a:ln w="18815">
              <a:solidFill>
                <a:srgbClr val="000000"/>
              </a:solidFill>
              <a:round/>
              <a:headEnd/>
              <a:tailEnd/>
            </a:ln>
          </p:spPr>
          <p:txBody>
            <a:bodyPr/>
            <a:lstStyle/>
            <a:p>
              <a:endParaRPr lang="zh-CN" altLang="en-US" sz="2000">
                <a:latin typeface="华文细黑" pitchFamily="2" charset="-122"/>
                <a:ea typeface="华文细黑" pitchFamily="2" charset="-122"/>
              </a:endParaRPr>
            </a:p>
          </p:txBody>
        </p:sp>
        <p:sp>
          <p:nvSpPr>
            <p:cNvPr id="10" name="Text Box 544">
              <a:extLst>
                <a:ext uri="{FF2B5EF4-FFF2-40B4-BE49-F238E27FC236}">
                  <a16:creationId xmlns:a16="http://schemas.microsoft.com/office/drawing/2014/main" id="{55C1CA57-317B-431D-926A-3918048C10FC}"/>
                </a:ext>
              </a:extLst>
            </p:cNvPr>
            <p:cNvSpPr txBox="1">
              <a:spLocks noChangeArrowheads="1"/>
            </p:cNvSpPr>
            <p:nvPr/>
          </p:nvSpPr>
          <p:spPr bwMode="auto">
            <a:xfrm>
              <a:off x="2837" y="1785"/>
              <a:ext cx="1406" cy="536"/>
            </a:xfrm>
            <a:prstGeom prst="rect">
              <a:avLst/>
            </a:prstGeom>
            <a:noFill/>
            <a:ln w="9525">
              <a:noFill/>
              <a:miter lim="800000"/>
              <a:headEnd/>
              <a:tailEnd/>
            </a:ln>
          </p:spPr>
          <p:txBody>
            <a:bodyPr lIns="0" tIns="0" rIns="0" bIns="0" anchor="ctr"/>
            <a:lstStyle/>
            <a:p>
              <a:pPr defTabSz="338138">
                <a:buClr>
                  <a:srgbClr val="4000A2"/>
                </a:buClr>
                <a:buSzPct val="90000"/>
              </a:pPr>
              <a:r>
                <a:rPr lang="en-US" altLang="zh-CN" sz="2000" dirty="0">
                  <a:solidFill>
                    <a:srgbClr val="000000"/>
                  </a:solidFill>
                  <a:latin typeface="华文细黑" pitchFamily="2" charset="-122"/>
                  <a:ea typeface="华文细黑" pitchFamily="2" charset="-122"/>
                </a:rPr>
                <a:t>3.</a:t>
              </a:r>
              <a:r>
                <a:rPr lang="zh-CN" altLang="en-US" sz="2000" dirty="0">
                  <a:solidFill>
                    <a:srgbClr val="000000"/>
                  </a:solidFill>
                  <a:latin typeface="华文细黑" pitchFamily="2" charset="-122"/>
                  <a:ea typeface="华文细黑" pitchFamily="2" charset="-122"/>
                </a:rPr>
                <a:t>评审会议</a:t>
              </a:r>
              <a:endParaRPr lang="zh-CN" altLang="en-US" sz="2000" dirty="0">
                <a:latin typeface="华文细黑" pitchFamily="2" charset="-122"/>
                <a:ea typeface="华文细黑" pitchFamily="2" charset="-122"/>
              </a:endParaRPr>
            </a:p>
          </p:txBody>
        </p:sp>
      </p:grpSp>
      <p:grpSp>
        <p:nvGrpSpPr>
          <p:cNvPr id="11" name="Group 506">
            <a:extLst>
              <a:ext uri="{FF2B5EF4-FFF2-40B4-BE49-F238E27FC236}">
                <a16:creationId xmlns:a16="http://schemas.microsoft.com/office/drawing/2014/main" id="{3560F1CF-6BBF-4B2B-AEE7-0AD266EBABFE}"/>
              </a:ext>
            </a:extLst>
          </p:cNvPr>
          <p:cNvGrpSpPr>
            <a:grpSpLocks/>
          </p:cNvGrpSpPr>
          <p:nvPr/>
        </p:nvGrpSpPr>
        <p:grpSpPr bwMode="auto">
          <a:xfrm>
            <a:off x="1522513" y="1992924"/>
            <a:ext cx="1676633" cy="822487"/>
            <a:chOff x="1278" y="1085"/>
            <a:chExt cx="1152" cy="640"/>
          </a:xfrm>
        </p:grpSpPr>
        <p:sp>
          <p:nvSpPr>
            <p:cNvPr id="12" name="Freeform 507">
              <a:extLst>
                <a:ext uri="{FF2B5EF4-FFF2-40B4-BE49-F238E27FC236}">
                  <a16:creationId xmlns:a16="http://schemas.microsoft.com/office/drawing/2014/main" id="{81253B5F-3973-44DF-B259-1BC948A20FC8}"/>
                </a:ext>
              </a:extLst>
            </p:cNvPr>
            <p:cNvSpPr>
              <a:spLocks/>
            </p:cNvSpPr>
            <p:nvPr/>
          </p:nvSpPr>
          <p:spPr bwMode="auto">
            <a:xfrm>
              <a:off x="1278" y="1085"/>
              <a:ext cx="1152" cy="640"/>
            </a:xfrm>
            <a:custGeom>
              <a:avLst/>
              <a:gdLst>
                <a:gd name="T0" fmla="*/ 0 w 943"/>
                <a:gd name="T1" fmla="*/ 639 h 640"/>
                <a:gd name="T2" fmla="*/ 942 w 943"/>
                <a:gd name="T3" fmla="*/ 639 h 640"/>
                <a:gd name="T4" fmla="*/ 942 w 943"/>
                <a:gd name="T5" fmla="*/ 0 h 640"/>
                <a:gd name="T6" fmla="*/ 0 w 943"/>
                <a:gd name="T7" fmla="*/ 0 h 640"/>
                <a:gd name="T8" fmla="*/ 0 w 943"/>
                <a:gd name="T9" fmla="*/ 639 h 640"/>
                <a:gd name="T10" fmla="*/ 0 w 943"/>
                <a:gd name="T11" fmla="*/ 639 h 640"/>
                <a:gd name="T12" fmla="*/ 0 60000 65536"/>
                <a:gd name="T13" fmla="*/ 0 60000 65536"/>
                <a:gd name="T14" fmla="*/ 0 60000 65536"/>
                <a:gd name="T15" fmla="*/ 0 60000 65536"/>
                <a:gd name="T16" fmla="*/ 0 60000 65536"/>
                <a:gd name="T17" fmla="*/ 0 60000 65536"/>
                <a:gd name="T18" fmla="*/ 0 w 943"/>
                <a:gd name="T19" fmla="*/ 0 h 640"/>
                <a:gd name="T20" fmla="*/ 943 w 943"/>
                <a:gd name="T21" fmla="*/ 640 h 640"/>
              </a:gdLst>
              <a:ahLst/>
              <a:cxnLst>
                <a:cxn ang="T12">
                  <a:pos x="T0" y="T1"/>
                </a:cxn>
                <a:cxn ang="T13">
                  <a:pos x="T2" y="T3"/>
                </a:cxn>
                <a:cxn ang="T14">
                  <a:pos x="T4" y="T5"/>
                </a:cxn>
                <a:cxn ang="T15">
                  <a:pos x="T6" y="T7"/>
                </a:cxn>
                <a:cxn ang="T16">
                  <a:pos x="T8" y="T9"/>
                </a:cxn>
                <a:cxn ang="T17">
                  <a:pos x="T10" y="T11"/>
                </a:cxn>
              </a:cxnLst>
              <a:rect l="T18" t="T19" r="T20" b="T21"/>
              <a:pathLst>
                <a:path w="943" h="640">
                  <a:moveTo>
                    <a:pt x="0" y="639"/>
                  </a:moveTo>
                  <a:lnTo>
                    <a:pt x="942" y="639"/>
                  </a:lnTo>
                  <a:lnTo>
                    <a:pt x="942" y="0"/>
                  </a:lnTo>
                  <a:lnTo>
                    <a:pt x="0" y="0"/>
                  </a:lnTo>
                  <a:lnTo>
                    <a:pt x="0" y="639"/>
                  </a:lnTo>
                </a:path>
              </a:pathLst>
            </a:custGeom>
            <a:gradFill rotWithShape="0">
              <a:gsLst>
                <a:gs pos="0">
                  <a:srgbClr val="0080FF"/>
                </a:gs>
                <a:gs pos="50000">
                  <a:srgbClr val="FFFFFF"/>
                </a:gs>
                <a:gs pos="100000">
                  <a:srgbClr val="0080FF"/>
                </a:gs>
              </a:gsLst>
              <a:lin ang="0" scaled="1"/>
            </a:gradFill>
            <a:ln w="18815">
              <a:solidFill>
                <a:srgbClr val="000000"/>
              </a:solidFill>
              <a:round/>
              <a:headEnd/>
              <a:tailEnd/>
            </a:ln>
          </p:spPr>
          <p:txBody>
            <a:bodyPr/>
            <a:lstStyle/>
            <a:p>
              <a:endParaRPr lang="zh-CN" altLang="en-US" sz="2000">
                <a:latin typeface="华文细黑" pitchFamily="2" charset="-122"/>
                <a:ea typeface="华文细黑" pitchFamily="2" charset="-122"/>
              </a:endParaRPr>
            </a:p>
          </p:txBody>
        </p:sp>
        <p:sp>
          <p:nvSpPr>
            <p:cNvPr id="13" name="Text Box 508">
              <a:extLst>
                <a:ext uri="{FF2B5EF4-FFF2-40B4-BE49-F238E27FC236}">
                  <a16:creationId xmlns:a16="http://schemas.microsoft.com/office/drawing/2014/main" id="{0981F0D4-5A1F-457C-8BA1-1B5CDD6B39D5}"/>
                </a:ext>
              </a:extLst>
            </p:cNvPr>
            <p:cNvSpPr txBox="1">
              <a:spLocks noChangeArrowheads="1"/>
            </p:cNvSpPr>
            <p:nvPr/>
          </p:nvSpPr>
          <p:spPr bwMode="auto">
            <a:xfrm>
              <a:off x="1355" y="1168"/>
              <a:ext cx="1075" cy="493"/>
            </a:xfrm>
            <a:prstGeom prst="rect">
              <a:avLst/>
            </a:prstGeom>
            <a:noFill/>
            <a:ln w="9525">
              <a:noFill/>
              <a:miter lim="800000"/>
              <a:headEnd/>
              <a:tailEnd/>
            </a:ln>
          </p:spPr>
          <p:txBody>
            <a:bodyPr lIns="0" tIns="0" rIns="0" bIns="0" anchor="ctr"/>
            <a:lstStyle/>
            <a:p>
              <a:pPr defTabSz="338138">
                <a:buClr>
                  <a:srgbClr val="4000A2"/>
                </a:buClr>
                <a:buSzPct val="90000"/>
              </a:pPr>
              <a:r>
                <a:rPr lang="en-US" altLang="zh-CN" sz="2000" dirty="0">
                  <a:solidFill>
                    <a:srgbClr val="000000"/>
                  </a:solidFill>
                  <a:latin typeface="华文细黑" pitchFamily="2" charset="-122"/>
                  <a:ea typeface="华文细黑" pitchFamily="2" charset="-122"/>
                </a:rPr>
                <a:t>2.</a:t>
              </a:r>
              <a:r>
                <a:rPr lang="zh-CN" altLang="en-US" sz="2000" dirty="0">
                  <a:solidFill>
                    <a:srgbClr val="000000"/>
                  </a:solidFill>
                  <a:latin typeface="华文细黑" pitchFamily="2" charset="-122"/>
                  <a:ea typeface="华文细黑" pitchFamily="2" charset="-122"/>
                </a:rPr>
                <a:t>准确阶段</a:t>
              </a:r>
              <a:endParaRPr lang="zh-CN" altLang="en-US" sz="2000" dirty="0">
                <a:latin typeface="华文细黑" pitchFamily="2" charset="-122"/>
                <a:ea typeface="华文细黑" pitchFamily="2" charset="-122"/>
              </a:endParaRPr>
            </a:p>
          </p:txBody>
        </p:sp>
      </p:grpSp>
      <p:grpSp>
        <p:nvGrpSpPr>
          <p:cNvPr id="14" name="Group 542">
            <a:extLst>
              <a:ext uri="{FF2B5EF4-FFF2-40B4-BE49-F238E27FC236}">
                <a16:creationId xmlns:a16="http://schemas.microsoft.com/office/drawing/2014/main" id="{B2F79D1C-BA3F-471C-894C-DCC1E3535F32}"/>
              </a:ext>
            </a:extLst>
          </p:cNvPr>
          <p:cNvGrpSpPr>
            <a:grpSpLocks/>
          </p:cNvGrpSpPr>
          <p:nvPr/>
        </p:nvGrpSpPr>
        <p:grpSpPr bwMode="auto">
          <a:xfrm>
            <a:off x="1522280" y="4278923"/>
            <a:ext cx="1676633" cy="797878"/>
            <a:chOff x="2731" y="1695"/>
            <a:chExt cx="1512" cy="695"/>
          </a:xfrm>
        </p:grpSpPr>
        <p:sp>
          <p:nvSpPr>
            <p:cNvPr id="15" name="Freeform 543">
              <a:extLst>
                <a:ext uri="{FF2B5EF4-FFF2-40B4-BE49-F238E27FC236}">
                  <a16:creationId xmlns:a16="http://schemas.microsoft.com/office/drawing/2014/main" id="{979CB9AF-CD0E-44D9-9437-F1F4960ECFB8}"/>
                </a:ext>
              </a:extLst>
            </p:cNvPr>
            <p:cNvSpPr>
              <a:spLocks/>
            </p:cNvSpPr>
            <p:nvPr/>
          </p:nvSpPr>
          <p:spPr bwMode="auto">
            <a:xfrm>
              <a:off x="2731" y="1695"/>
              <a:ext cx="1512" cy="695"/>
            </a:xfrm>
            <a:custGeom>
              <a:avLst/>
              <a:gdLst>
                <a:gd name="T0" fmla="*/ 0 w 1293"/>
                <a:gd name="T1" fmla="*/ 694 h 695"/>
                <a:gd name="T2" fmla="*/ 1292 w 1293"/>
                <a:gd name="T3" fmla="*/ 694 h 695"/>
                <a:gd name="T4" fmla="*/ 1292 w 1293"/>
                <a:gd name="T5" fmla="*/ 0 h 695"/>
                <a:gd name="T6" fmla="*/ 0 w 1293"/>
                <a:gd name="T7" fmla="*/ 0 h 695"/>
                <a:gd name="T8" fmla="*/ 0 w 1293"/>
                <a:gd name="T9" fmla="*/ 694 h 695"/>
                <a:gd name="T10" fmla="*/ 0 w 1293"/>
                <a:gd name="T11" fmla="*/ 694 h 695"/>
                <a:gd name="T12" fmla="*/ 0 60000 65536"/>
                <a:gd name="T13" fmla="*/ 0 60000 65536"/>
                <a:gd name="T14" fmla="*/ 0 60000 65536"/>
                <a:gd name="T15" fmla="*/ 0 60000 65536"/>
                <a:gd name="T16" fmla="*/ 0 60000 65536"/>
                <a:gd name="T17" fmla="*/ 0 60000 65536"/>
                <a:gd name="T18" fmla="*/ 0 w 1293"/>
                <a:gd name="T19" fmla="*/ 0 h 695"/>
                <a:gd name="T20" fmla="*/ 1293 w 1293"/>
                <a:gd name="T21" fmla="*/ 695 h 695"/>
              </a:gdLst>
              <a:ahLst/>
              <a:cxnLst>
                <a:cxn ang="T12">
                  <a:pos x="T0" y="T1"/>
                </a:cxn>
                <a:cxn ang="T13">
                  <a:pos x="T2" y="T3"/>
                </a:cxn>
                <a:cxn ang="T14">
                  <a:pos x="T4" y="T5"/>
                </a:cxn>
                <a:cxn ang="T15">
                  <a:pos x="T6" y="T7"/>
                </a:cxn>
                <a:cxn ang="T16">
                  <a:pos x="T8" y="T9"/>
                </a:cxn>
                <a:cxn ang="T17">
                  <a:pos x="T10" y="T11"/>
                </a:cxn>
              </a:cxnLst>
              <a:rect l="T18" t="T19" r="T20" b="T21"/>
              <a:pathLst>
                <a:path w="1293" h="695">
                  <a:moveTo>
                    <a:pt x="0" y="694"/>
                  </a:moveTo>
                  <a:lnTo>
                    <a:pt x="1292" y="694"/>
                  </a:lnTo>
                  <a:lnTo>
                    <a:pt x="1292" y="0"/>
                  </a:lnTo>
                  <a:lnTo>
                    <a:pt x="0" y="0"/>
                  </a:lnTo>
                  <a:lnTo>
                    <a:pt x="0" y="694"/>
                  </a:lnTo>
                </a:path>
              </a:pathLst>
            </a:custGeom>
            <a:gradFill rotWithShape="0">
              <a:gsLst>
                <a:gs pos="0">
                  <a:srgbClr val="0080FF"/>
                </a:gs>
                <a:gs pos="50000">
                  <a:srgbClr val="FFFFFF"/>
                </a:gs>
                <a:gs pos="100000">
                  <a:srgbClr val="0080FF"/>
                </a:gs>
              </a:gsLst>
              <a:lin ang="0" scaled="1"/>
            </a:gradFill>
            <a:ln w="18815">
              <a:solidFill>
                <a:srgbClr val="000000"/>
              </a:solidFill>
              <a:round/>
              <a:headEnd/>
              <a:tailEnd/>
            </a:ln>
          </p:spPr>
          <p:txBody>
            <a:bodyPr/>
            <a:lstStyle/>
            <a:p>
              <a:endParaRPr lang="zh-CN" altLang="en-US" sz="2000">
                <a:latin typeface="华文细黑" pitchFamily="2" charset="-122"/>
                <a:ea typeface="华文细黑" pitchFamily="2" charset="-122"/>
              </a:endParaRPr>
            </a:p>
          </p:txBody>
        </p:sp>
        <p:sp>
          <p:nvSpPr>
            <p:cNvPr id="16" name="Text Box 544">
              <a:extLst>
                <a:ext uri="{FF2B5EF4-FFF2-40B4-BE49-F238E27FC236}">
                  <a16:creationId xmlns:a16="http://schemas.microsoft.com/office/drawing/2014/main" id="{A9CC5573-ACE2-4A06-AB27-A6906C41F5F9}"/>
                </a:ext>
              </a:extLst>
            </p:cNvPr>
            <p:cNvSpPr txBox="1">
              <a:spLocks noChangeArrowheads="1"/>
            </p:cNvSpPr>
            <p:nvPr/>
          </p:nvSpPr>
          <p:spPr bwMode="auto">
            <a:xfrm>
              <a:off x="2837" y="1785"/>
              <a:ext cx="1406" cy="536"/>
            </a:xfrm>
            <a:prstGeom prst="rect">
              <a:avLst/>
            </a:prstGeom>
            <a:noFill/>
            <a:ln w="9525">
              <a:noFill/>
              <a:miter lim="800000"/>
              <a:headEnd/>
              <a:tailEnd/>
            </a:ln>
          </p:spPr>
          <p:txBody>
            <a:bodyPr lIns="0" tIns="0" rIns="0" bIns="0" anchor="ctr"/>
            <a:lstStyle/>
            <a:p>
              <a:pPr defTabSz="338138">
                <a:buClr>
                  <a:srgbClr val="4000A2"/>
                </a:buClr>
                <a:buSzPct val="90000"/>
              </a:pPr>
              <a:r>
                <a:rPr lang="en-US" altLang="zh-CN" sz="2000" dirty="0">
                  <a:solidFill>
                    <a:srgbClr val="000000"/>
                  </a:solidFill>
                  <a:latin typeface="华文细黑" pitchFamily="2" charset="-122"/>
                  <a:ea typeface="华文细黑" pitchFamily="2" charset="-122"/>
                </a:rPr>
                <a:t>4.</a:t>
              </a:r>
              <a:r>
                <a:rPr lang="zh-CN" altLang="en-US" sz="2000" dirty="0">
                  <a:solidFill>
                    <a:srgbClr val="000000"/>
                  </a:solidFill>
                  <a:latin typeface="华文细黑" pitchFamily="2" charset="-122"/>
                  <a:ea typeface="华文细黑" pitchFamily="2" charset="-122"/>
                </a:rPr>
                <a:t>返工阶段</a:t>
              </a:r>
              <a:endParaRPr lang="zh-CN" altLang="en-US" sz="2000" dirty="0">
                <a:latin typeface="华文细黑" pitchFamily="2" charset="-122"/>
                <a:ea typeface="华文细黑" pitchFamily="2" charset="-122"/>
              </a:endParaRPr>
            </a:p>
          </p:txBody>
        </p:sp>
      </p:grpSp>
      <p:grpSp>
        <p:nvGrpSpPr>
          <p:cNvPr id="17" name="Group 542">
            <a:extLst>
              <a:ext uri="{FF2B5EF4-FFF2-40B4-BE49-F238E27FC236}">
                <a16:creationId xmlns:a16="http://schemas.microsoft.com/office/drawing/2014/main" id="{8BB7E3A2-21AF-4E41-8455-AA5AFBC6496F}"/>
              </a:ext>
            </a:extLst>
          </p:cNvPr>
          <p:cNvGrpSpPr>
            <a:grpSpLocks/>
          </p:cNvGrpSpPr>
          <p:nvPr/>
        </p:nvGrpSpPr>
        <p:grpSpPr bwMode="auto">
          <a:xfrm>
            <a:off x="1522513" y="5386045"/>
            <a:ext cx="1676633" cy="797878"/>
            <a:chOff x="2731" y="1695"/>
            <a:chExt cx="1512" cy="695"/>
          </a:xfrm>
        </p:grpSpPr>
        <p:sp>
          <p:nvSpPr>
            <p:cNvPr id="18" name="Freeform 543">
              <a:extLst>
                <a:ext uri="{FF2B5EF4-FFF2-40B4-BE49-F238E27FC236}">
                  <a16:creationId xmlns:a16="http://schemas.microsoft.com/office/drawing/2014/main" id="{EEF5D15D-2A8F-4323-8CDB-F26AA43B3274}"/>
                </a:ext>
              </a:extLst>
            </p:cNvPr>
            <p:cNvSpPr>
              <a:spLocks/>
            </p:cNvSpPr>
            <p:nvPr/>
          </p:nvSpPr>
          <p:spPr bwMode="auto">
            <a:xfrm>
              <a:off x="2731" y="1695"/>
              <a:ext cx="1512" cy="695"/>
            </a:xfrm>
            <a:custGeom>
              <a:avLst/>
              <a:gdLst>
                <a:gd name="T0" fmla="*/ 0 w 1293"/>
                <a:gd name="T1" fmla="*/ 694 h 695"/>
                <a:gd name="T2" fmla="*/ 1292 w 1293"/>
                <a:gd name="T3" fmla="*/ 694 h 695"/>
                <a:gd name="T4" fmla="*/ 1292 w 1293"/>
                <a:gd name="T5" fmla="*/ 0 h 695"/>
                <a:gd name="T6" fmla="*/ 0 w 1293"/>
                <a:gd name="T7" fmla="*/ 0 h 695"/>
                <a:gd name="T8" fmla="*/ 0 w 1293"/>
                <a:gd name="T9" fmla="*/ 694 h 695"/>
                <a:gd name="T10" fmla="*/ 0 w 1293"/>
                <a:gd name="T11" fmla="*/ 694 h 695"/>
                <a:gd name="T12" fmla="*/ 0 60000 65536"/>
                <a:gd name="T13" fmla="*/ 0 60000 65536"/>
                <a:gd name="T14" fmla="*/ 0 60000 65536"/>
                <a:gd name="T15" fmla="*/ 0 60000 65536"/>
                <a:gd name="T16" fmla="*/ 0 60000 65536"/>
                <a:gd name="T17" fmla="*/ 0 60000 65536"/>
                <a:gd name="T18" fmla="*/ 0 w 1293"/>
                <a:gd name="T19" fmla="*/ 0 h 695"/>
                <a:gd name="T20" fmla="*/ 1293 w 1293"/>
                <a:gd name="T21" fmla="*/ 695 h 695"/>
              </a:gdLst>
              <a:ahLst/>
              <a:cxnLst>
                <a:cxn ang="T12">
                  <a:pos x="T0" y="T1"/>
                </a:cxn>
                <a:cxn ang="T13">
                  <a:pos x="T2" y="T3"/>
                </a:cxn>
                <a:cxn ang="T14">
                  <a:pos x="T4" y="T5"/>
                </a:cxn>
                <a:cxn ang="T15">
                  <a:pos x="T6" y="T7"/>
                </a:cxn>
                <a:cxn ang="T16">
                  <a:pos x="T8" y="T9"/>
                </a:cxn>
                <a:cxn ang="T17">
                  <a:pos x="T10" y="T11"/>
                </a:cxn>
              </a:cxnLst>
              <a:rect l="T18" t="T19" r="T20" b="T21"/>
              <a:pathLst>
                <a:path w="1293" h="695">
                  <a:moveTo>
                    <a:pt x="0" y="694"/>
                  </a:moveTo>
                  <a:lnTo>
                    <a:pt x="1292" y="694"/>
                  </a:lnTo>
                  <a:lnTo>
                    <a:pt x="1292" y="0"/>
                  </a:lnTo>
                  <a:lnTo>
                    <a:pt x="0" y="0"/>
                  </a:lnTo>
                  <a:lnTo>
                    <a:pt x="0" y="694"/>
                  </a:lnTo>
                </a:path>
              </a:pathLst>
            </a:custGeom>
            <a:gradFill rotWithShape="0">
              <a:gsLst>
                <a:gs pos="0">
                  <a:srgbClr val="0080FF"/>
                </a:gs>
                <a:gs pos="50000">
                  <a:srgbClr val="FFFFFF"/>
                </a:gs>
                <a:gs pos="100000">
                  <a:srgbClr val="0080FF"/>
                </a:gs>
              </a:gsLst>
              <a:lin ang="0" scaled="1"/>
            </a:gradFill>
            <a:ln w="18815">
              <a:solidFill>
                <a:srgbClr val="000000"/>
              </a:solidFill>
              <a:round/>
              <a:headEnd/>
              <a:tailEnd/>
            </a:ln>
          </p:spPr>
          <p:txBody>
            <a:bodyPr/>
            <a:lstStyle/>
            <a:p>
              <a:endParaRPr lang="zh-CN" altLang="en-US" sz="2000">
                <a:latin typeface="华文细黑" pitchFamily="2" charset="-122"/>
                <a:ea typeface="华文细黑" pitchFamily="2" charset="-122"/>
              </a:endParaRPr>
            </a:p>
          </p:txBody>
        </p:sp>
        <p:sp>
          <p:nvSpPr>
            <p:cNvPr id="19" name="Text Box 544">
              <a:extLst>
                <a:ext uri="{FF2B5EF4-FFF2-40B4-BE49-F238E27FC236}">
                  <a16:creationId xmlns:a16="http://schemas.microsoft.com/office/drawing/2014/main" id="{DC17EA95-28A8-44F1-B23A-40E1F697EF4F}"/>
                </a:ext>
              </a:extLst>
            </p:cNvPr>
            <p:cNvSpPr txBox="1">
              <a:spLocks noChangeArrowheads="1"/>
            </p:cNvSpPr>
            <p:nvPr/>
          </p:nvSpPr>
          <p:spPr bwMode="auto">
            <a:xfrm>
              <a:off x="2837" y="1785"/>
              <a:ext cx="1406" cy="536"/>
            </a:xfrm>
            <a:prstGeom prst="rect">
              <a:avLst/>
            </a:prstGeom>
            <a:noFill/>
            <a:ln w="9525">
              <a:noFill/>
              <a:miter lim="800000"/>
              <a:headEnd/>
              <a:tailEnd/>
            </a:ln>
          </p:spPr>
          <p:txBody>
            <a:bodyPr lIns="0" tIns="0" rIns="0" bIns="0" anchor="ctr"/>
            <a:lstStyle/>
            <a:p>
              <a:pPr defTabSz="338138">
                <a:buClr>
                  <a:srgbClr val="4000A2"/>
                </a:buClr>
                <a:buSzPct val="90000"/>
              </a:pPr>
              <a:r>
                <a:rPr lang="en-US" altLang="zh-CN" sz="2000" dirty="0">
                  <a:solidFill>
                    <a:srgbClr val="000000"/>
                  </a:solidFill>
                  <a:latin typeface="华文细黑" pitchFamily="2" charset="-122"/>
                  <a:ea typeface="华文细黑" pitchFamily="2" charset="-122"/>
                </a:rPr>
                <a:t>5.</a:t>
              </a:r>
              <a:r>
                <a:rPr lang="zh-CN" altLang="en-US" sz="2000" dirty="0">
                  <a:solidFill>
                    <a:srgbClr val="000000"/>
                  </a:solidFill>
                  <a:latin typeface="华文细黑" pitchFamily="2" charset="-122"/>
                  <a:ea typeface="华文细黑" pitchFamily="2" charset="-122"/>
                </a:rPr>
                <a:t>跟踪阶段</a:t>
              </a:r>
              <a:endParaRPr lang="zh-CN" altLang="en-US" sz="2000" dirty="0">
                <a:latin typeface="华文细黑" pitchFamily="2" charset="-122"/>
                <a:ea typeface="华文细黑" pitchFamily="2" charset="-122"/>
              </a:endParaRPr>
            </a:p>
          </p:txBody>
        </p:sp>
      </p:grpSp>
      <p:sp>
        <p:nvSpPr>
          <p:cNvPr id="20" name="下箭头 75">
            <a:extLst>
              <a:ext uri="{FF2B5EF4-FFF2-40B4-BE49-F238E27FC236}">
                <a16:creationId xmlns:a16="http://schemas.microsoft.com/office/drawing/2014/main" id="{CE5A4E5F-9D27-4395-8B34-555E08F8B7FC}"/>
              </a:ext>
            </a:extLst>
          </p:cNvPr>
          <p:cNvSpPr/>
          <p:nvPr/>
        </p:nvSpPr>
        <p:spPr>
          <a:xfrm>
            <a:off x="2284512" y="1685901"/>
            <a:ext cx="152400" cy="30702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b="0" i="0">
              <a:latin typeface="华文细黑" pitchFamily="2" charset="-122"/>
              <a:ea typeface="华文细黑" pitchFamily="2" charset="-122"/>
            </a:endParaRPr>
          </a:p>
        </p:txBody>
      </p:sp>
      <p:sp>
        <p:nvSpPr>
          <p:cNvPr id="21" name="下箭头 76">
            <a:extLst>
              <a:ext uri="{FF2B5EF4-FFF2-40B4-BE49-F238E27FC236}">
                <a16:creationId xmlns:a16="http://schemas.microsoft.com/office/drawing/2014/main" id="{A25EC916-6A14-4B82-A4C4-D0E0742A49E2}"/>
              </a:ext>
            </a:extLst>
          </p:cNvPr>
          <p:cNvSpPr/>
          <p:nvPr/>
        </p:nvSpPr>
        <p:spPr>
          <a:xfrm>
            <a:off x="2284512" y="2815411"/>
            <a:ext cx="152400" cy="32051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b="0" i="0">
              <a:latin typeface="华文细黑" pitchFamily="2" charset="-122"/>
              <a:ea typeface="华文细黑" pitchFamily="2" charset="-122"/>
            </a:endParaRPr>
          </a:p>
        </p:txBody>
      </p:sp>
      <p:sp>
        <p:nvSpPr>
          <p:cNvPr id="22" name="下箭头 79">
            <a:extLst>
              <a:ext uri="{FF2B5EF4-FFF2-40B4-BE49-F238E27FC236}">
                <a16:creationId xmlns:a16="http://schemas.microsoft.com/office/drawing/2014/main" id="{EAB2173B-C6B6-4CF9-AED5-DE02CE68727C}"/>
              </a:ext>
            </a:extLst>
          </p:cNvPr>
          <p:cNvSpPr/>
          <p:nvPr/>
        </p:nvSpPr>
        <p:spPr>
          <a:xfrm>
            <a:off x="2284512" y="3968235"/>
            <a:ext cx="152400" cy="31068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b="0" i="0">
              <a:latin typeface="华文细黑" pitchFamily="2" charset="-122"/>
              <a:ea typeface="华文细黑" pitchFamily="2" charset="-122"/>
            </a:endParaRPr>
          </a:p>
        </p:txBody>
      </p:sp>
      <p:sp>
        <p:nvSpPr>
          <p:cNvPr id="23" name="下箭头 83">
            <a:extLst>
              <a:ext uri="{FF2B5EF4-FFF2-40B4-BE49-F238E27FC236}">
                <a16:creationId xmlns:a16="http://schemas.microsoft.com/office/drawing/2014/main" id="{70648992-74C7-4E65-A66C-85EFC5E816B9}"/>
              </a:ext>
            </a:extLst>
          </p:cNvPr>
          <p:cNvSpPr/>
          <p:nvPr/>
        </p:nvSpPr>
        <p:spPr>
          <a:xfrm>
            <a:off x="2284512" y="5076801"/>
            <a:ext cx="152400" cy="30924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b="0" i="0">
              <a:latin typeface="华文细黑" pitchFamily="2" charset="-122"/>
              <a:ea typeface="华文细黑" pitchFamily="2" charset="-122"/>
            </a:endParaRPr>
          </a:p>
        </p:txBody>
      </p:sp>
      <p:sp>
        <p:nvSpPr>
          <p:cNvPr id="24" name="矩形 23">
            <a:extLst>
              <a:ext uri="{FF2B5EF4-FFF2-40B4-BE49-F238E27FC236}">
                <a16:creationId xmlns:a16="http://schemas.microsoft.com/office/drawing/2014/main" id="{0CA2DAE9-4581-4465-BC6A-93930186B658}"/>
              </a:ext>
            </a:extLst>
          </p:cNvPr>
          <p:cNvSpPr/>
          <p:nvPr/>
        </p:nvSpPr>
        <p:spPr>
          <a:xfrm>
            <a:off x="3503712" y="764705"/>
            <a:ext cx="9810750" cy="944939"/>
          </a:xfrm>
          <a:prstGeom prst="rect">
            <a:avLst/>
          </a:prstGeom>
        </p:spPr>
        <p:txBody>
          <a:bodyPr wrap="square">
            <a:spAutoFit/>
          </a:bodyPr>
          <a:lstStyle/>
          <a:p>
            <a:pPr marL="177800" lvl="1" indent="-177800">
              <a:lnSpc>
                <a:spcPts val="2300"/>
              </a:lnSpc>
              <a:buFont typeface="Wingdings" pitchFamily="2" charset="2"/>
              <a:buChar char="Ø"/>
            </a:pPr>
            <a:r>
              <a:rPr lang="en-US" altLang="zh-CN" sz="1400" dirty="0">
                <a:latin typeface="华文细黑" pitchFamily="2" charset="-122"/>
                <a:ea typeface="华文细黑" pitchFamily="2" charset="-122"/>
              </a:rPr>
              <a:t>PM</a:t>
            </a:r>
            <a:r>
              <a:rPr lang="zh-CN" altLang="en-US" sz="1400" dirty="0">
                <a:latin typeface="华文细黑" pitchFamily="2" charset="-122"/>
                <a:ea typeface="华文细黑" pitchFamily="2" charset="-122"/>
              </a:rPr>
              <a:t>在团队工作计划中制订</a:t>
            </a:r>
            <a:r>
              <a:rPr lang="en-US" altLang="zh-CN" sz="1400" dirty="0">
                <a:latin typeface="华文细黑" pitchFamily="2" charset="-122"/>
                <a:ea typeface="华文细黑" pitchFamily="2" charset="-122"/>
              </a:rPr>
              <a:t>Review</a:t>
            </a:r>
            <a:r>
              <a:rPr lang="zh-CN" altLang="en-US" sz="1400" dirty="0">
                <a:latin typeface="华文细黑" pitchFamily="2" charset="-122"/>
                <a:ea typeface="华文细黑" pitchFamily="2" charset="-122"/>
              </a:rPr>
              <a:t>计划；</a:t>
            </a:r>
          </a:p>
          <a:p>
            <a:pPr marL="177800" lvl="1" indent="-177800">
              <a:lnSpc>
                <a:spcPts val="2300"/>
              </a:lnSpc>
              <a:buFont typeface="Wingdings" pitchFamily="2" charset="2"/>
              <a:buChar char="Ø"/>
            </a:pPr>
            <a:r>
              <a:rPr lang="en-US" altLang="zh-CN" sz="1400" dirty="0">
                <a:latin typeface="华文细黑" pitchFamily="2" charset="-122"/>
                <a:ea typeface="华文细黑" pitchFamily="2" charset="-122"/>
              </a:rPr>
              <a:t>PM</a:t>
            </a:r>
            <a:r>
              <a:rPr lang="zh-CN" altLang="en-US" sz="1400" dirty="0">
                <a:latin typeface="华文细黑" pitchFamily="2" charset="-122"/>
                <a:ea typeface="华文细黑" pitchFamily="2" charset="-122"/>
              </a:rPr>
              <a:t>指定组织者规划本次评审，组织者应该熟悉评审流程，必要时由</a:t>
            </a:r>
            <a:r>
              <a:rPr lang="en-US" altLang="zh-CN" sz="1400" dirty="0">
                <a:latin typeface="华文细黑" pitchFamily="2" charset="-122"/>
                <a:ea typeface="华文细黑" pitchFamily="2" charset="-122"/>
              </a:rPr>
              <a:t>QA</a:t>
            </a:r>
            <a:r>
              <a:rPr lang="zh-CN" altLang="en-US" sz="1400" dirty="0">
                <a:latin typeface="华文细黑" pitchFamily="2" charset="-122"/>
                <a:ea typeface="华文细黑" pitchFamily="2" charset="-122"/>
              </a:rPr>
              <a:t>协助；</a:t>
            </a:r>
            <a:endParaRPr lang="en-US" altLang="zh-CN" sz="1400" dirty="0">
              <a:latin typeface="华文细黑" pitchFamily="2" charset="-122"/>
              <a:ea typeface="华文细黑" pitchFamily="2" charset="-122"/>
            </a:endParaRPr>
          </a:p>
          <a:p>
            <a:pPr marL="177800" lvl="1" indent="-177800">
              <a:lnSpc>
                <a:spcPts val="2300"/>
              </a:lnSpc>
              <a:buFont typeface="Wingdings" pitchFamily="2" charset="2"/>
              <a:buChar char="Ø"/>
            </a:pPr>
            <a:r>
              <a:rPr lang="zh-CN" altLang="en-US" sz="1400" dirty="0">
                <a:latin typeface="华文细黑" pitchFamily="2" charset="-122"/>
                <a:ea typeface="华文细黑" pitchFamily="2" charset="-122"/>
              </a:rPr>
              <a:t>组织者和作者一起确定评审工作产品及评审重点；</a:t>
            </a:r>
            <a:endParaRPr lang="en-US" altLang="zh-CN" sz="1400" dirty="0">
              <a:latin typeface="华文细黑" pitchFamily="2" charset="-122"/>
              <a:ea typeface="华文细黑" pitchFamily="2" charset="-122"/>
            </a:endParaRPr>
          </a:p>
        </p:txBody>
      </p:sp>
      <p:sp>
        <p:nvSpPr>
          <p:cNvPr id="25" name="矩形 24">
            <a:extLst>
              <a:ext uri="{FF2B5EF4-FFF2-40B4-BE49-F238E27FC236}">
                <a16:creationId xmlns:a16="http://schemas.microsoft.com/office/drawing/2014/main" id="{DD66B9DE-4842-4D5F-9A67-7C07A20FCC12}"/>
              </a:ext>
            </a:extLst>
          </p:cNvPr>
          <p:cNvSpPr/>
          <p:nvPr/>
        </p:nvSpPr>
        <p:spPr>
          <a:xfrm>
            <a:off x="3503712" y="1916723"/>
            <a:ext cx="9246914" cy="649986"/>
          </a:xfrm>
          <a:prstGeom prst="rect">
            <a:avLst/>
          </a:prstGeom>
        </p:spPr>
        <p:txBody>
          <a:bodyPr wrap="square">
            <a:spAutoFit/>
          </a:bodyPr>
          <a:lstStyle/>
          <a:p>
            <a:pPr marL="177800" lvl="1" indent="-177800">
              <a:lnSpc>
                <a:spcPts val="2300"/>
              </a:lnSpc>
              <a:buFont typeface="Wingdings" pitchFamily="2" charset="2"/>
              <a:buChar char="Ø"/>
            </a:pPr>
            <a:r>
              <a:rPr lang="zh-CN" altLang="en-US" sz="1400" dirty="0">
                <a:latin typeface="华文细黑" pitchFamily="2" charset="-122"/>
                <a:ea typeface="华文细黑" pitchFamily="2" charset="-122"/>
              </a:rPr>
              <a:t>评审人员评审工作产品、发现缺陷；填写 预审表单反馈给组织者；</a:t>
            </a:r>
            <a:endParaRPr lang="en-US" altLang="zh-CN" sz="1400" dirty="0">
              <a:latin typeface="华文细黑" pitchFamily="2" charset="-122"/>
              <a:ea typeface="华文细黑" pitchFamily="2" charset="-122"/>
            </a:endParaRPr>
          </a:p>
          <a:p>
            <a:pPr marL="177800" lvl="1" indent="-177800">
              <a:lnSpc>
                <a:spcPts val="2300"/>
              </a:lnSpc>
              <a:buFont typeface="Wingdings" pitchFamily="2" charset="2"/>
              <a:buChar char="Ø"/>
            </a:pPr>
            <a:r>
              <a:rPr lang="zh-CN" altLang="en-US" sz="1400" dirty="0">
                <a:latin typeface="华文细黑" pitchFamily="2" charset="-122"/>
                <a:ea typeface="华文细黑" pitchFamily="2" charset="-122"/>
              </a:rPr>
              <a:t>组织者汇总 预审表单 中的问题到 汇总表单 中（纳入配置库中）裁决是否需要增加预审投入；</a:t>
            </a:r>
            <a:endParaRPr lang="en-US" altLang="zh-CN" sz="1400" dirty="0">
              <a:latin typeface="华文细黑" pitchFamily="2" charset="-122"/>
              <a:ea typeface="华文细黑" pitchFamily="2" charset="-122"/>
            </a:endParaRPr>
          </a:p>
        </p:txBody>
      </p:sp>
      <p:sp>
        <p:nvSpPr>
          <p:cNvPr id="26" name="矩形 25">
            <a:extLst>
              <a:ext uri="{FF2B5EF4-FFF2-40B4-BE49-F238E27FC236}">
                <a16:creationId xmlns:a16="http://schemas.microsoft.com/office/drawing/2014/main" id="{0A88A2FA-8A83-465C-B994-8A8D3C3C586B}"/>
              </a:ext>
            </a:extLst>
          </p:cNvPr>
          <p:cNvSpPr/>
          <p:nvPr/>
        </p:nvSpPr>
        <p:spPr>
          <a:xfrm>
            <a:off x="3503712" y="3135923"/>
            <a:ext cx="9246914" cy="738664"/>
          </a:xfrm>
          <a:prstGeom prst="rect">
            <a:avLst/>
          </a:prstGeom>
        </p:spPr>
        <p:txBody>
          <a:bodyPr wrap="square">
            <a:spAutoFit/>
          </a:bodyPr>
          <a:lstStyle/>
          <a:p>
            <a:pPr marL="177800" lvl="1" indent="-177800">
              <a:buFont typeface="Wingdings" pitchFamily="2" charset="2"/>
              <a:buChar char="Ø"/>
            </a:pPr>
            <a:r>
              <a:rPr lang="zh-CN" altLang="en-US" sz="1400" dirty="0">
                <a:latin typeface="华文细黑" pitchFamily="2" charset="-122"/>
                <a:ea typeface="华文细黑" pitchFamily="2" charset="-122"/>
              </a:rPr>
              <a:t>组织者召开评审会议，组织者应控制评审会议的时间，评审会议时间不超过</a:t>
            </a:r>
            <a:r>
              <a:rPr lang="en-US" altLang="zh-CN" sz="1400" dirty="0">
                <a:latin typeface="华文细黑" pitchFamily="2" charset="-122"/>
                <a:ea typeface="华文细黑" pitchFamily="2" charset="-122"/>
              </a:rPr>
              <a:t>2</a:t>
            </a:r>
            <a:r>
              <a:rPr lang="zh-CN" altLang="en-US" sz="1400" dirty="0">
                <a:latin typeface="华文细黑" pitchFamily="2" charset="-122"/>
                <a:ea typeface="华文细黑" pitchFamily="2" charset="-122"/>
              </a:rPr>
              <a:t>小时；</a:t>
            </a:r>
            <a:endParaRPr lang="en-US" altLang="zh-CN" sz="1400" dirty="0">
              <a:latin typeface="华文细黑" pitchFamily="2" charset="-122"/>
              <a:ea typeface="华文细黑" pitchFamily="2" charset="-122"/>
            </a:endParaRPr>
          </a:p>
          <a:p>
            <a:pPr marL="177800" lvl="1" indent="-177800">
              <a:buFont typeface="Wingdings" pitchFamily="2" charset="2"/>
              <a:buChar char="Ø"/>
            </a:pPr>
            <a:r>
              <a:rPr lang="zh-CN" altLang="en-US" sz="1400" b="1" dirty="0">
                <a:solidFill>
                  <a:srgbClr val="FF0000"/>
                </a:solidFill>
                <a:latin typeface="华文细黑" pitchFamily="2" charset="-122"/>
                <a:ea typeface="华文细黑" pitchFamily="2" charset="-122"/>
              </a:rPr>
              <a:t>大家共同确认问题</a:t>
            </a:r>
            <a:r>
              <a:rPr lang="zh-CN" altLang="en-US" sz="1400" dirty="0">
                <a:solidFill>
                  <a:schemeClr val="accent2"/>
                </a:solidFill>
                <a:latin typeface="华文细黑" pitchFamily="2" charset="-122"/>
                <a:ea typeface="华文细黑" pitchFamily="2" charset="-122"/>
              </a:rPr>
              <a:t>，</a:t>
            </a:r>
            <a:r>
              <a:rPr lang="zh-CN" altLang="en-US" sz="1400" dirty="0">
                <a:latin typeface="华文细黑" pitchFamily="2" charset="-122"/>
                <a:ea typeface="华文细黑" pitchFamily="2" charset="-122"/>
              </a:rPr>
              <a:t>会上发现的问题争执不下时组织者应做出裁决；</a:t>
            </a:r>
            <a:endParaRPr lang="en-US" altLang="zh-CN" sz="1400" dirty="0">
              <a:latin typeface="华文细黑" pitchFamily="2" charset="-122"/>
              <a:ea typeface="华文细黑" pitchFamily="2" charset="-122"/>
            </a:endParaRPr>
          </a:p>
          <a:p>
            <a:pPr marL="177800" lvl="1" indent="-177800">
              <a:buFont typeface="Wingdings" pitchFamily="2" charset="2"/>
              <a:buChar char="Ø"/>
            </a:pPr>
            <a:r>
              <a:rPr lang="zh-CN" altLang="en-US" sz="1400" dirty="0">
                <a:latin typeface="华文细黑" pitchFamily="2" charset="-122"/>
                <a:ea typeface="华文细黑" pitchFamily="2" charset="-122"/>
              </a:rPr>
              <a:t>组织者确定是否召开第三小时会议，对讨论的问题进行决议，已确认的问题讨论解决方案</a:t>
            </a:r>
            <a:endParaRPr lang="en-US" altLang="zh-CN" sz="1400" dirty="0">
              <a:latin typeface="华文细黑" pitchFamily="2" charset="-122"/>
              <a:ea typeface="华文细黑" pitchFamily="2" charset="-122"/>
            </a:endParaRPr>
          </a:p>
        </p:txBody>
      </p:sp>
      <p:sp>
        <p:nvSpPr>
          <p:cNvPr id="27" name="矩形 26">
            <a:extLst>
              <a:ext uri="{FF2B5EF4-FFF2-40B4-BE49-F238E27FC236}">
                <a16:creationId xmlns:a16="http://schemas.microsoft.com/office/drawing/2014/main" id="{C0212FAD-2C5D-447D-B14F-0B859BDDA563}"/>
              </a:ext>
            </a:extLst>
          </p:cNvPr>
          <p:cNvSpPr/>
          <p:nvPr/>
        </p:nvSpPr>
        <p:spPr>
          <a:xfrm>
            <a:off x="3503712" y="4431323"/>
            <a:ext cx="9246914" cy="523220"/>
          </a:xfrm>
          <a:prstGeom prst="rect">
            <a:avLst/>
          </a:prstGeom>
        </p:spPr>
        <p:txBody>
          <a:bodyPr wrap="square">
            <a:spAutoFit/>
          </a:bodyPr>
          <a:lstStyle/>
          <a:p>
            <a:pPr marL="177800" lvl="1" indent="-177800">
              <a:buFont typeface="Wingdings" pitchFamily="2" charset="2"/>
              <a:buChar char="Ø"/>
            </a:pPr>
            <a:r>
              <a:rPr lang="zh-CN" altLang="en-US" sz="1400" dirty="0">
                <a:latin typeface="华文细黑" pitchFamily="2" charset="-122"/>
                <a:ea typeface="华文细黑" pitchFamily="2" charset="-122"/>
              </a:rPr>
              <a:t>根据评审意见，作者修改工作产品中的</a:t>
            </a:r>
            <a:r>
              <a:rPr lang="en-US" altLang="zh-CN" sz="1400" dirty="0">
                <a:latin typeface="华文细黑" pitchFamily="2" charset="-122"/>
                <a:ea typeface="华文细黑" pitchFamily="2" charset="-122"/>
              </a:rPr>
              <a:t>Bug</a:t>
            </a:r>
            <a:r>
              <a:rPr lang="zh-CN" altLang="en-US" sz="1400" dirty="0">
                <a:latin typeface="华文细黑" pitchFamily="2" charset="-122"/>
                <a:ea typeface="华文细黑" pitchFamily="2" charset="-122"/>
              </a:rPr>
              <a:t>；</a:t>
            </a:r>
            <a:endParaRPr lang="en-US" altLang="zh-CN" sz="1400" dirty="0">
              <a:latin typeface="华文细黑" pitchFamily="2" charset="-122"/>
              <a:ea typeface="华文细黑" pitchFamily="2" charset="-122"/>
            </a:endParaRPr>
          </a:p>
          <a:p>
            <a:pPr marL="177800" lvl="1" indent="-177800">
              <a:buFont typeface="Wingdings" pitchFamily="2" charset="2"/>
              <a:buChar char="Ø"/>
            </a:pPr>
            <a:r>
              <a:rPr lang="zh-CN" altLang="en-US" sz="1400" dirty="0">
                <a:latin typeface="华文细黑" pitchFamily="2" charset="-122"/>
                <a:ea typeface="华文细黑" pitchFamily="2" charset="-122"/>
              </a:rPr>
              <a:t>更新汇总表单，注明修改情况；</a:t>
            </a:r>
            <a:endParaRPr lang="en-US" altLang="zh-CN" sz="1400" dirty="0">
              <a:latin typeface="华文细黑" pitchFamily="2" charset="-122"/>
              <a:ea typeface="华文细黑" pitchFamily="2" charset="-122"/>
            </a:endParaRPr>
          </a:p>
        </p:txBody>
      </p:sp>
      <p:sp>
        <p:nvSpPr>
          <p:cNvPr id="28" name="矩形 27">
            <a:extLst>
              <a:ext uri="{FF2B5EF4-FFF2-40B4-BE49-F238E27FC236}">
                <a16:creationId xmlns:a16="http://schemas.microsoft.com/office/drawing/2014/main" id="{B0EA9F31-4662-4697-81A7-77F58EBE5ADC}"/>
              </a:ext>
            </a:extLst>
          </p:cNvPr>
          <p:cNvSpPr/>
          <p:nvPr/>
        </p:nvSpPr>
        <p:spPr>
          <a:xfrm>
            <a:off x="3503712" y="5120807"/>
            <a:ext cx="9246914" cy="1169551"/>
          </a:xfrm>
          <a:prstGeom prst="rect">
            <a:avLst/>
          </a:prstGeom>
        </p:spPr>
        <p:txBody>
          <a:bodyPr wrap="square">
            <a:spAutoFit/>
          </a:bodyPr>
          <a:lstStyle/>
          <a:p>
            <a:pPr marL="177800" lvl="1" indent="-177800">
              <a:buFont typeface="Wingdings" pitchFamily="2" charset="2"/>
              <a:buChar char="Ø"/>
            </a:pPr>
            <a:r>
              <a:rPr lang="zh-CN" altLang="en-US" sz="1400" dirty="0">
                <a:latin typeface="华文细黑" pitchFamily="2" charset="-122"/>
                <a:ea typeface="华文细黑" pitchFamily="2" charset="-122"/>
              </a:rPr>
              <a:t>评审人员对照汇总表单验证工作产品中的缺陷</a:t>
            </a:r>
            <a:endParaRPr lang="en-US" altLang="zh-CN" sz="1400" dirty="0">
              <a:latin typeface="华文细黑" pitchFamily="2" charset="-122"/>
              <a:ea typeface="华文细黑" pitchFamily="2" charset="-122"/>
            </a:endParaRPr>
          </a:p>
          <a:p>
            <a:pPr marL="635000" lvl="2" indent="-177800">
              <a:buFont typeface="Arial" pitchFamily="34" charset="0"/>
              <a:buChar char="•"/>
            </a:pPr>
            <a:r>
              <a:rPr lang="zh-CN" altLang="en-US" sz="1400" dirty="0">
                <a:latin typeface="华文细黑" pitchFamily="2" charset="-122"/>
                <a:ea typeface="华文细黑" pitchFamily="2" charset="-122"/>
              </a:rPr>
              <a:t>所有接受的问题都已经被正确修改</a:t>
            </a:r>
            <a:endParaRPr lang="en-US" altLang="zh-CN" sz="1400" dirty="0">
              <a:latin typeface="华文细黑" pitchFamily="2" charset="-122"/>
              <a:ea typeface="华文细黑" pitchFamily="2" charset="-122"/>
            </a:endParaRPr>
          </a:p>
          <a:p>
            <a:pPr marL="635000" lvl="2" indent="-177800">
              <a:buFont typeface="Arial" pitchFamily="34" charset="0"/>
              <a:buChar char="•"/>
            </a:pPr>
            <a:r>
              <a:rPr lang="zh-CN" altLang="en-US" sz="1400" dirty="0">
                <a:latin typeface="华文细黑" pitchFamily="2" charset="-122"/>
                <a:ea typeface="华文细黑" pitchFamily="2" charset="-122"/>
              </a:rPr>
              <a:t>所有错误或者讨论的问题都已经写明原因</a:t>
            </a:r>
          </a:p>
          <a:p>
            <a:pPr marL="177800" lvl="1" indent="-177800">
              <a:buFont typeface="Wingdings" pitchFamily="2" charset="2"/>
              <a:buChar char="Ø"/>
            </a:pPr>
            <a:r>
              <a:rPr lang="zh-CN" altLang="en-US" sz="1400" dirty="0">
                <a:latin typeface="华文细黑" pitchFamily="2" charset="-122"/>
                <a:ea typeface="华文细黑" pitchFamily="2" charset="-122"/>
              </a:rPr>
              <a:t>不正确、未实施的返工返回给作者继续修改</a:t>
            </a:r>
            <a:endParaRPr lang="en-US" altLang="zh-CN" sz="1400" dirty="0">
              <a:latin typeface="华文细黑" pitchFamily="2" charset="-122"/>
              <a:ea typeface="华文细黑" pitchFamily="2" charset="-122"/>
            </a:endParaRPr>
          </a:p>
          <a:p>
            <a:pPr marL="177800" lvl="1" indent="-177800">
              <a:buFont typeface="Wingdings" pitchFamily="2" charset="2"/>
              <a:buChar char="Ø"/>
            </a:pPr>
            <a:r>
              <a:rPr lang="zh-CN" altLang="en-US" sz="1400" dirty="0">
                <a:latin typeface="华文细黑" pitchFamily="2" charset="-122"/>
                <a:ea typeface="华文细黑" pitchFamily="2" charset="-122"/>
              </a:rPr>
              <a:t>更新汇总表单</a:t>
            </a:r>
          </a:p>
        </p:txBody>
      </p:sp>
    </p:spTree>
    <p:extLst>
      <p:ext uri="{BB962C8B-B14F-4D97-AF65-F5344CB8AC3E}">
        <p14:creationId xmlns:p14="http://schemas.microsoft.com/office/powerpoint/2010/main" val="100510090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37607D-4F1E-4950-BFA1-3E0D513384CB}"/>
              </a:ext>
            </a:extLst>
          </p:cNvPr>
          <p:cNvSpPr>
            <a:spLocks noGrp="1"/>
          </p:cNvSpPr>
          <p:nvPr>
            <p:ph type="title"/>
          </p:nvPr>
        </p:nvSpPr>
        <p:spPr>
          <a:xfrm>
            <a:off x="1055440" y="3573016"/>
            <a:ext cx="4935125" cy="714441"/>
          </a:xfrm>
        </p:spPr>
        <p:txBody>
          <a:bodyPr>
            <a:normAutofit/>
          </a:bodyPr>
          <a:lstStyle/>
          <a:p>
            <a:r>
              <a:rPr lang="en-US" altLang="zh-CN" dirty="0"/>
              <a:t>05 </a:t>
            </a:r>
            <a:r>
              <a:rPr lang="zh-CN" altLang="en-US" dirty="0"/>
              <a:t>代码规范</a:t>
            </a:r>
          </a:p>
        </p:txBody>
      </p:sp>
    </p:spTree>
    <p:extLst>
      <p:ext uri="{BB962C8B-B14F-4D97-AF65-F5344CB8AC3E}">
        <p14:creationId xmlns:p14="http://schemas.microsoft.com/office/powerpoint/2010/main" val="209636728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EF68AA8-FB6C-49A8-AD31-74BF9C118339}"/>
              </a:ext>
            </a:extLst>
          </p:cNvPr>
          <p:cNvSpPr>
            <a:spLocks noGrp="1"/>
          </p:cNvSpPr>
          <p:nvPr>
            <p:ph type="title"/>
          </p:nvPr>
        </p:nvSpPr>
        <p:spPr>
          <a:xfrm>
            <a:off x="304512" y="29059"/>
            <a:ext cx="10515224" cy="536139"/>
          </a:xfrm>
        </p:spPr>
        <p:txBody>
          <a:bodyPr>
            <a:normAutofit/>
          </a:bodyPr>
          <a:lstStyle/>
          <a:p>
            <a:r>
              <a:rPr lang="zh-CN" altLang="en-US" dirty="0"/>
              <a:t>开发中相关的规范和标准</a:t>
            </a:r>
          </a:p>
        </p:txBody>
      </p:sp>
      <p:sp>
        <p:nvSpPr>
          <p:cNvPr id="6" name="剪去单角的矩形 19">
            <a:extLst>
              <a:ext uri="{FF2B5EF4-FFF2-40B4-BE49-F238E27FC236}">
                <a16:creationId xmlns:a16="http://schemas.microsoft.com/office/drawing/2014/main" id="{1B17D3FF-590A-4739-9940-B7CFE41A169C}"/>
              </a:ext>
            </a:extLst>
          </p:cNvPr>
          <p:cNvSpPr/>
          <p:nvPr/>
        </p:nvSpPr>
        <p:spPr>
          <a:xfrm>
            <a:off x="9550" y="1036776"/>
            <a:ext cx="4474392" cy="490770"/>
          </a:xfrm>
          <a:prstGeom prst="snip1Rect">
            <a:avLst>
              <a:gd name="adj" fmla="val 50000"/>
            </a:avLst>
          </a:prstGeom>
          <a:solidFill>
            <a:schemeClr val="accent3">
              <a:lumMod val="40000"/>
              <a:lumOff val="60000"/>
            </a:schemeClr>
          </a:solidFill>
          <a:ln w="25400" cap="flat">
            <a:solidFill>
              <a:schemeClr val="bg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0" rIns="45718" bIns="0" numCol="1" spcCol="38100" rtlCol="0" anchor="t">
            <a:noAutofit/>
          </a:bodyPr>
          <a:lstStyle/>
          <a:p>
            <a:pPr fontAlgn="auto">
              <a:spcBef>
                <a:spcPts val="0"/>
              </a:spcBef>
              <a:spcAft>
                <a:spcPts val="0"/>
              </a:spcAft>
            </a:pPr>
            <a:r>
              <a:rPr lang="zh-CN" altLang="en-US" sz="2000" b="1" dirty="0">
                <a:solidFill>
                  <a:schemeClr val="bg1"/>
                </a:solidFill>
                <a:latin typeface="微软雅黑" panose="020B0503020204020204" pitchFamily="34" charset="-122"/>
                <a:ea typeface="微软雅黑" panose="020B0503020204020204" pitchFamily="34" charset="-122"/>
                <a:sym typeface="Calibri" panose="020F0502020204030204"/>
              </a:rPr>
              <a:t>  项目文件结构标准</a:t>
            </a:r>
          </a:p>
        </p:txBody>
      </p:sp>
      <p:sp>
        <p:nvSpPr>
          <p:cNvPr id="7" name="剪去单角的矩形 19">
            <a:extLst>
              <a:ext uri="{FF2B5EF4-FFF2-40B4-BE49-F238E27FC236}">
                <a16:creationId xmlns:a16="http://schemas.microsoft.com/office/drawing/2014/main" id="{9D5B112D-541B-4983-88FA-64EF16280661}"/>
              </a:ext>
            </a:extLst>
          </p:cNvPr>
          <p:cNvSpPr/>
          <p:nvPr/>
        </p:nvSpPr>
        <p:spPr>
          <a:xfrm>
            <a:off x="9550" y="1619984"/>
            <a:ext cx="4474392" cy="490770"/>
          </a:xfrm>
          <a:prstGeom prst="snip1Rect">
            <a:avLst>
              <a:gd name="adj" fmla="val 50000"/>
            </a:avLst>
          </a:prstGeom>
          <a:solidFill>
            <a:srgbClr val="0062AA"/>
          </a:solidFill>
          <a:ln w="25400" cap="flat">
            <a:solidFill>
              <a:schemeClr val="bg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0" rIns="45718" bIns="0" numCol="1" spcCol="38100" rtlCol="0" anchor="t">
            <a:noAutofit/>
          </a:bodyPr>
          <a:lstStyle/>
          <a:p>
            <a:pPr fontAlgn="auto">
              <a:spcBef>
                <a:spcPts val="0"/>
              </a:spcBef>
              <a:spcAft>
                <a:spcPts val="0"/>
              </a:spcAft>
            </a:pPr>
            <a:r>
              <a:rPr lang="zh-CN" altLang="en-US" sz="2000" b="1" dirty="0">
                <a:solidFill>
                  <a:schemeClr val="bg1"/>
                </a:solidFill>
                <a:latin typeface="微软雅黑" panose="020B0503020204020204" pitchFamily="34" charset="-122"/>
                <a:ea typeface="微软雅黑" panose="020B0503020204020204" pitchFamily="34" charset="-122"/>
                <a:sym typeface="Calibri" panose="020F0502020204030204"/>
              </a:rPr>
              <a:t>  项目命名标准</a:t>
            </a:r>
          </a:p>
        </p:txBody>
      </p:sp>
      <p:sp>
        <p:nvSpPr>
          <p:cNvPr id="8" name="剪去单角的矩形 19">
            <a:extLst>
              <a:ext uri="{FF2B5EF4-FFF2-40B4-BE49-F238E27FC236}">
                <a16:creationId xmlns:a16="http://schemas.microsoft.com/office/drawing/2014/main" id="{BC1113EA-5192-4FBB-8E8C-A0A5A0D88B02}"/>
              </a:ext>
            </a:extLst>
          </p:cNvPr>
          <p:cNvSpPr/>
          <p:nvPr/>
        </p:nvSpPr>
        <p:spPr>
          <a:xfrm>
            <a:off x="9550" y="2198959"/>
            <a:ext cx="4474392" cy="490770"/>
          </a:xfrm>
          <a:prstGeom prst="snip1Rect">
            <a:avLst>
              <a:gd name="adj" fmla="val 50000"/>
            </a:avLst>
          </a:prstGeom>
          <a:solidFill>
            <a:srgbClr val="404040"/>
          </a:solidFill>
          <a:ln w="25400" cap="flat">
            <a:solidFill>
              <a:schemeClr val="bg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0" rIns="45718" bIns="0" numCol="1" spcCol="38100" rtlCol="0" anchor="t">
            <a:noAutofit/>
          </a:bodyPr>
          <a:lstStyle/>
          <a:p>
            <a:pPr fontAlgn="auto">
              <a:spcBef>
                <a:spcPts val="0"/>
              </a:spcBef>
              <a:spcAft>
                <a:spcPts val="0"/>
              </a:spcAft>
            </a:pPr>
            <a:r>
              <a:rPr lang="zh-CN" altLang="en-US" sz="2000" b="1" dirty="0">
                <a:solidFill>
                  <a:schemeClr val="bg1"/>
                </a:solidFill>
                <a:latin typeface="微软雅黑" panose="020B0503020204020204" pitchFamily="34" charset="-122"/>
                <a:ea typeface="微软雅黑" panose="020B0503020204020204" pitchFamily="34" charset="-122"/>
                <a:sym typeface="Calibri" panose="020F0502020204030204"/>
              </a:rPr>
              <a:t>  可靠性标准</a:t>
            </a:r>
          </a:p>
        </p:txBody>
      </p:sp>
      <p:sp>
        <p:nvSpPr>
          <p:cNvPr id="9" name="剪去单角的矩形 19">
            <a:extLst>
              <a:ext uri="{FF2B5EF4-FFF2-40B4-BE49-F238E27FC236}">
                <a16:creationId xmlns:a16="http://schemas.microsoft.com/office/drawing/2014/main" id="{234565DE-F1DB-4F13-BE43-189920CB4BDF}"/>
              </a:ext>
            </a:extLst>
          </p:cNvPr>
          <p:cNvSpPr/>
          <p:nvPr/>
        </p:nvSpPr>
        <p:spPr>
          <a:xfrm>
            <a:off x="18771" y="2777934"/>
            <a:ext cx="4474392" cy="490770"/>
          </a:xfrm>
          <a:prstGeom prst="snip1Rect">
            <a:avLst>
              <a:gd name="adj" fmla="val 50000"/>
            </a:avLst>
          </a:prstGeom>
          <a:solidFill>
            <a:srgbClr val="0093C9"/>
          </a:solidFill>
          <a:ln w="25400" cap="flat">
            <a:solidFill>
              <a:schemeClr val="bg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0" rIns="45718" bIns="0" numCol="1" spcCol="38100" rtlCol="0" anchor="t">
            <a:noAutofit/>
          </a:bodyPr>
          <a:lstStyle/>
          <a:p>
            <a:pPr fontAlgn="auto">
              <a:spcBef>
                <a:spcPts val="0"/>
              </a:spcBef>
              <a:spcAft>
                <a:spcPts val="0"/>
              </a:spcAft>
            </a:pPr>
            <a:r>
              <a:rPr lang="zh-CN" altLang="en-US" sz="2000" b="1" dirty="0">
                <a:solidFill>
                  <a:schemeClr val="bg1"/>
                </a:solidFill>
                <a:latin typeface="微软雅黑" panose="020B0503020204020204" pitchFamily="34" charset="-122"/>
                <a:ea typeface="微软雅黑" panose="020B0503020204020204" pitchFamily="34" charset="-122"/>
                <a:sym typeface="Calibri" panose="020F0502020204030204"/>
              </a:rPr>
              <a:t>  运算精度标准</a:t>
            </a:r>
          </a:p>
        </p:txBody>
      </p:sp>
      <p:sp>
        <p:nvSpPr>
          <p:cNvPr id="10" name="剪去单角的矩形 19">
            <a:extLst>
              <a:ext uri="{FF2B5EF4-FFF2-40B4-BE49-F238E27FC236}">
                <a16:creationId xmlns:a16="http://schemas.microsoft.com/office/drawing/2014/main" id="{A3DB5743-27EE-4301-926D-A68FFDE694EF}"/>
              </a:ext>
            </a:extLst>
          </p:cNvPr>
          <p:cNvSpPr/>
          <p:nvPr/>
        </p:nvSpPr>
        <p:spPr>
          <a:xfrm>
            <a:off x="10275" y="3354081"/>
            <a:ext cx="4474392" cy="490770"/>
          </a:xfrm>
          <a:prstGeom prst="snip1Rect">
            <a:avLst>
              <a:gd name="adj" fmla="val 50000"/>
            </a:avLst>
          </a:prstGeom>
          <a:solidFill>
            <a:srgbClr val="C00000"/>
          </a:solidFill>
          <a:ln w="25400" cap="flat">
            <a:solidFill>
              <a:schemeClr val="bg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0" rIns="45718" bIns="0" numCol="1" spcCol="38100" rtlCol="0" anchor="t">
            <a:noAutofit/>
          </a:bodyPr>
          <a:lstStyle/>
          <a:p>
            <a:pPr fontAlgn="auto">
              <a:spcBef>
                <a:spcPts val="0"/>
              </a:spcBef>
              <a:spcAft>
                <a:spcPts val="0"/>
              </a:spcAft>
            </a:pPr>
            <a:r>
              <a:rPr lang="zh-CN" altLang="en-US" sz="2000" b="1" dirty="0">
                <a:solidFill>
                  <a:schemeClr val="bg1"/>
                </a:solidFill>
                <a:latin typeface="微软雅黑" panose="020B0503020204020204" pitchFamily="34" charset="-122"/>
                <a:ea typeface="微软雅黑" panose="020B0503020204020204" pitchFamily="34" charset="-122"/>
                <a:sym typeface="Calibri" panose="020F0502020204030204"/>
              </a:rPr>
              <a:t>  可维护性标准</a:t>
            </a:r>
          </a:p>
        </p:txBody>
      </p:sp>
      <p:sp>
        <p:nvSpPr>
          <p:cNvPr id="11" name="剪去单角的矩形 19">
            <a:extLst>
              <a:ext uri="{FF2B5EF4-FFF2-40B4-BE49-F238E27FC236}">
                <a16:creationId xmlns:a16="http://schemas.microsoft.com/office/drawing/2014/main" id="{B5A16A05-0624-48B9-9AFA-5CE6000F730D}"/>
              </a:ext>
            </a:extLst>
          </p:cNvPr>
          <p:cNvSpPr/>
          <p:nvPr/>
        </p:nvSpPr>
        <p:spPr>
          <a:xfrm>
            <a:off x="0" y="3922887"/>
            <a:ext cx="4474392" cy="490770"/>
          </a:xfrm>
          <a:prstGeom prst="snip1Rect">
            <a:avLst>
              <a:gd name="adj" fmla="val 50000"/>
            </a:avLst>
          </a:prstGeom>
          <a:solidFill>
            <a:srgbClr val="00B050"/>
          </a:solidFill>
          <a:ln w="25400" cap="flat">
            <a:solidFill>
              <a:schemeClr val="bg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0" rIns="45718" bIns="0" numCol="1" spcCol="38100" rtlCol="0" anchor="t">
            <a:noAutofit/>
          </a:bodyPr>
          <a:lstStyle/>
          <a:p>
            <a:pPr fontAlgn="auto">
              <a:spcBef>
                <a:spcPts val="0"/>
              </a:spcBef>
              <a:spcAft>
                <a:spcPts val="0"/>
              </a:spcAft>
            </a:pPr>
            <a:r>
              <a:rPr lang="zh-CN" altLang="en-US" sz="2000" b="1" dirty="0">
                <a:solidFill>
                  <a:schemeClr val="bg1"/>
                </a:solidFill>
                <a:latin typeface="微软雅黑" panose="020B0503020204020204" pitchFamily="34" charset="-122"/>
                <a:ea typeface="微软雅黑" panose="020B0503020204020204" pitchFamily="34" charset="-122"/>
                <a:sym typeface="Calibri" panose="020F0502020204030204"/>
              </a:rPr>
              <a:t>  项目使用技术标准</a:t>
            </a:r>
          </a:p>
        </p:txBody>
      </p:sp>
      <p:sp>
        <p:nvSpPr>
          <p:cNvPr id="12" name="剪去单角的矩形 19">
            <a:extLst>
              <a:ext uri="{FF2B5EF4-FFF2-40B4-BE49-F238E27FC236}">
                <a16:creationId xmlns:a16="http://schemas.microsoft.com/office/drawing/2014/main" id="{E7F637CD-E3F5-49EC-BCD0-F7727DB7F085}"/>
              </a:ext>
            </a:extLst>
          </p:cNvPr>
          <p:cNvSpPr/>
          <p:nvPr/>
        </p:nvSpPr>
        <p:spPr>
          <a:xfrm>
            <a:off x="0" y="4498965"/>
            <a:ext cx="4474392" cy="490770"/>
          </a:xfrm>
          <a:prstGeom prst="snip1Rect">
            <a:avLst>
              <a:gd name="adj" fmla="val 50000"/>
            </a:avLst>
          </a:prstGeom>
          <a:solidFill>
            <a:schemeClr val="accent5">
              <a:lumMod val="60000"/>
              <a:lumOff val="40000"/>
            </a:schemeClr>
          </a:solidFill>
          <a:ln w="25400" cap="flat">
            <a:solidFill>
              <a:schemeClr val="bg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0" rIns="45718" bIns="0" numCol="1" spcCol="38100" rtlCol="0" anchor="t">
            <a:noAutofit/>
          </a:bodyPr>
          <a:lstStyle/>
          <a:p>
            <a:pPr fontAlgn="auto">
              <a:spcBef>
                <a:spcPts val="0"/>
              </a:spcBef>
              <a:spcAft>
                <a:spcPts val="0"/>
              </a:spcAft>
            </a:pPr>
            <a:r>
              <a:rPr lang="zh-CN" altLang="en-US" sz="2000" b="1" dirty="0">
                <a:solidFill>
                  <a:schemeClr val="bg1"/>
                </a:solidFill>
                <a:latin typeface="微软雅黑" panose="020B0503020204020204" pitchFamily="34" charset="-122"/>
                <a:ea typeface="微软雅黑" panose="020B0503020204020204" pitchFamily="34" charset="-122"/>
                <a:sym typeface="Calibri" panose="020F0502020204030204"/>
              </a:rPr>
              <a:t>  项目框架标准</a:t>
            </a:r>
          </a:p>
        </p:txBody>
      </p:sp>
      <p:grpSp>
        <p:nvGrpSpPr>
          <p:cNvPr id="15" name="Group 3">
            <a:extLst>
              <a:ext uri="{FF2B5EF4-FFF2-40B4-BE49-F238E27FC236}">
                <a16:creationId xmlns:a16="http://schemas.microsoft.com/office/drawing/2014/main" id="{B11DBA37-D184-4F00-8406-C7E17BE8C4F1}"/>
              </a:ext>
            </a:extLst>
          </p:cNvPr>
          <p:cNvGrpSpPr>
            <a:grpSpLocks/>
          </p:cNvGrpSpPr>
          <p:nvPr/>
        </p:nvGrpSpPr>
        <p:grpSpPr bwMode="auto">
          <a:xfrm>
            <a:off x="5807968" y="1287419"/>
            <a:ext cx="5343525" cy="657225"/>
            <a:chOff x="612" y="1056"/>
            <a:chExt cx="4652" cy="414"/>
          </a:xfrm>
        </p:grpSpPr>
        <p:sp>
          <p:nvSpPr>
            <p:cNvPr id="16" name="Rectangle 4">
              <a:extLst>
                <a:ext uri="{FF2B5EF4-FFF2-40B4-BE49-F238E27FC236}">
                  <a16:creationId xmlns:a16="http://schemas.microsoft.com/office/drawing/2014/main" id="{317A249B-AA28-4B81-8EC0-401C90B02B6F}"/>
                </a:ext>
              </a:extLst>
            </p:cNvPr>
            <p:cNvSpPr>
              <a:spLocks noChangeArrowheads="1"/>
            </p:cNvSpPr>
            <p:nvPr/>
          </p:nvSpPr>
          <p:spPr bwMode="auto">
            <a:xfrm>
              <a:off x="612" y="1298"/>
              <a:ext cx="4627" cy="172"/>
            </a:xfrm>
            <a:prstGeom prst="rect">
              <a:avLst/>
            </a:prstGeom>
            <a:gradFill rotWithShape="1">
              <a:gsLst>
                <a:gs pos="0">
                  <a:srgbClr val="080808">
                    <a:alpha val="80000"/>
                  </a:srgbClr>
                </a:gs>
                <a:gs pos="100000">
                  <a:schemeClr val="bg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pPr algn="ctr"/>
              <a:endParaRPr lang="zh-CN" altLang="en-US" i="0"/>
            </a:p>
          </p:txBody>
        </p:sp>
        <p:sp>
          <p:nvSpPr>
            <p:cNvPr id="17" name="AutoShape 5">
              <a:extLst>
                <a:ext uri="{FF2B5EF4-FFF2-40B4-BE49-F238E27FC236}">
                  <a16:creationId xmlns:a16="http://schemas.microsoft.com/office/drawing/2014/main" id="{9A87D691-3F42-4F08-8EC6-AF488CB58742}"/>
                </a:ext>
              </a:extLst>
            </p:cNvPr>
            <p:cNvSpPr>
              <a:spLocks noChangeArrowheads="1"/>
            </p:cNvSpPr>
            <p:nvPr/>
          </p:nvSpPr>
          <p:spPr bwMode="auto">
            <a:xfrm>
              <a:off x="748" y="1056"/>
              <a:ext cx="4516" cy="333"/>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wrap="none" anchor="ct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pPr algn="ctr" eaLnBrk="1" hangingPunct="1">
                <a:spcBef>
                  <a:spcPct val="20000"/>
                </a:spcBef>
                <a:buClr>
                  <a:srgbClr val="E1B40C"/>
                </a:buClr>
                <a:buFont typeface="Wingdings" panose="05000000000000000000" pitchFamily="2" charset="2"/>
                <a:buNone/>
              </a:pPr>
              <a:r>
                <a:rPr lang="zh-CN" altLang="en-US" i="0">
                  <a:hlinkClick r:id="rId2" action="ppaction://hlinksldjump"/>
                </a:rPr>
                <a:t>规范的代码可以促进团队合作</a:t>
              </a:r>
              <a:r>
                <a:rPr lang="zh-CN" altLang="en-US">
                  <a:hlinkClick r:id="rId2" action="ppaction://hlinksldjump"/>
                </a:rPr>
                <a:t> </a:t>
              </a:r>
              <a:endParaRPr lang="zh-CN" altLang="en-US"/>
            </a:p>
          </p:txBody>
        </p:sp>
        <p:sp>
          <p:nvSpPr>
            <p:cNvPr id="18" name="AutoShape 6">
              <a:extLst>
                <a:ext uri="{FF2B5EF4-FFF2-40B4-BE49-F238E27FC236}">
                  <a16:creationId xmlns:a16="http://schemas.microsoft.com/office/drawing/2014/main" id="{DDDD1525-4DDF-4684-A140-072EF6DEF7C0}"/>
                </a:ext>
              </a:extLst>
            </p:cNvPr>
            <p:cNvSpPr>
              <a:spLocks noChangeArrowheads="1"/>
            </p:cNvSpPr>
            <p:nvPr/>
          </p:nvSpPr>
          <p:spPr bwMode="auto">
            <a:xfrm>
              <a:off x="983" y="1071"/>
              <a:ext cx="4262" cy="204"/>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pPr algn="ctr"/>
              <a:endParaRPr lang="zh-CN" altLang="en-US"/>
            </a:p>
          </p:txBody>
        </p:sp>
      </p:grpSp>
      <p:grpSp>
        <p:nvGrpSpPr>
          <p:cNvPr id="19" name="Group 7">
            <a:extLst>
              <a:ext uri="{FF2B5EF4-FFF2-40B4-BE49-F238E27FC236}">
                <a16:creationId xmlns:a16="http://schemas.microsoft.com/office/drawing/2014/main" id="{2A523EE8-0669-449B-BDEC-FC2D1D5FE160}"/>
              </a:ext>
            </a:extLst>
          </p:cNvPr>
          <p:cNvGrpSpPr>
            <a:grpSpLocks/>
          </p:cNvGrpSpPr>
          <p:nvPr/>
        </p:nvGrpSpPr>
        <p:grpSpPr bwMode="auto">
          <a:xfrm>
            <a:off x="5663506" y="2224047"/>
            <a:ext cx="5343525" cy="655638"/>
            <a:chOff x="612" y="1647"/>
            <a:chExt cx="4652" cy="413"/>
          </a:xfrm>
        </p:grpSpPr>
        <p:sp>
          <p:nvSpPr>
            <p:cNvPr id="20" name="Rectangle 8">
              <a:extLst>
                <a:ext uri="{FF2B5EF4-FFF2-40B4-BE49-F238E27FC236}">
                  <a16:creationId xmlns:a16="http://schemas.microsoft.com/office/drawing/2014/main" id="{AA097BF8-F7AA-4F6F-A61B-26D6159480FC}"/>
                </a:ext>
              </a:extLst>
            </p:cNvPr>
            <p:cNvSpPr>
              <a:spLocks noChangeArrowheads="1"/>
            </p:cNvSpPr>
            <p:nvPr/>
          </p:nvSpPr>
          <p:spPr bwMode="auto">
            <a:xfrm>
              <a:off x="612" y="1888"/>
              <a:ext cx="4627" cy="172"/>
            </a:xfrm>
            <a:prstGeom prst="rect">
              <a:avLst/>
            </a:prstGeom>
            <a:gradFill rotWithShape="1">
              <a:gsLst>
                <a:gs pos="0">
                  <a:srgbClr val="080808">
                    <a:alpha val="80000"/>
                  </a:srgbClr>
                </a:gs>
                <a:gs pos="100000">
                  <a:schemeClr val="bg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pPr algn="ctr"/>
              <a:endParaRPr lang="zh-CN" altLang="en-US" i="0"/>
            </a:p>
          </p:txBody>
        </p:sp>
        <p:sp>
          <p:nvSpPr>
            <p:cNvPr id="21" name="AutoShape 9">
              <a:extLst>
                <a:ext uri="{FF2B5EF4-FFF2-40B4-BE49-F238E27FC236}">
                  <a16:creationId xmlns:a16="http://schemas.microsoft.com/office/drawing/2014/main" id="{A61CF542-316E-4DC7-A096-E31A8D0FFC09}"/>
                </a:ext>
              </a:extLst>
            </p:cNvPr>
            <p:cNvSpPr>
              <a:spLocks noChangeArrowheads="1"/>
            </p:cNvSpPr>
            <p:nvPr/>
          </p:nvSpPr>
          <p:spPr bwMode="auto">
            <a:xfrm>
              <a:off x="748" y="1647"/>
              <a:ext cx="4516" cy="333"/>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wrap="none" anchor="ct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pPr algn="ctr" eaLnBrk="1" hangingPunct="1">
                <a:spcBef>
                  <a:spcPct val="20000"/>
                </a:spcBef>
                <a:buClr>
                  <a:srgbClr val="E1B40C"/>
                </a:buClr>
                <a:buFont typeface="Wingdings" panose="05000000000000000000" pitchFamily="2" charset="2"/>
                <a:buNone/>
              </a:pPr>
              <a:r>
                <a:rPr lang="zh-CN" altLang="en-US" i="0">
                  <a:effectLst>
                    <a:outerShdw blurRad="38100" dist="38100" dir="2700000" algn="tl">
                      <a:srgbClr val="C0C0C0"/>
                    </a:outerShdw>
                  </a:effectLst>
                  <a:hlinkClick r:id="rId3" action="ppaction://hlinksldjump"/>
                </a:rPr>
                <a:t>规范的代码可以减少</a:t>
              </a:r>
              <a:r>
                <a:rPr lang="en-US" altLang="zh-CN" i="0">
                  <a:effectLst>
                    <a:outerShdw blurRad="38100" dist="38100" dir="2700000" algn="tl">
                      <a:srgbClr val="C0C0C0"/>
                    </a:outerShdw>
                  </a:effectLst>
                  <a:hlinkClick r:id="rId3" action="ppaction://hlinksldjump"/>
                </a:rPr>
                <a:t>bug</a:t>
              </a:r>
              <a:r>
                <a:rPr lang="zh-CN" altLang="en-US" i="0">
                  <a:effectLst>
                    <a:outerShdw blurRad="38100" dist="38100" dir="2700000" algn="tl">
                      <a:srgbClr val="C0C0C0"/>
                    </a:outerShdw>
                  </a:effectLst>
                  <a:hlinkClick r:id="rId3" action="ppaction://hlinksldjump"/>
                </a:rPr>
                <a:t>处理</a:t>
              </a:r>
              <a:r>
                <a:rPr lang="zh-CN" altLang="en-US">
                  <a:hlinkClick r:id="rId3" action="ppaction://hlinksldjump"/>
                </a:rPr>
                <a:t> </a:t>
              </a:r>
              <a:endParaRPr lang="zh-CN" altLang="en-US"/>
            </a:p>
          </p:txBody>
        </p:sp>
        <p:sp>
          <p:nvSpPr>
            <p:cNvPr id="22" name="AutoShape 10">
              <a:extLst>
                <a:ext uri="{FF2B5EF4-FFF2-40B4-BE49-F238E27FC236}">
                  <a16:creationId xmlns:a16="http://schemas.microsoft.com/office/drawing/2014/main" id="{F3C60149-0607-4753-A43B-85E8A195291F}"/>
                </a:ext>
              </a:extLst>
            </p:cNvPr>
            <p:cNvSpPr>
              <a:spLocks noChangeArrowheads="1"/>
            </p:cNvSpPr>
            <p:nvPr/>
          </p:nvSpPr>
          <p:spPr bwMode="auto">
            <a:xfrm>
              <a:off x="983" y="1661"/>
              <a:ext cx="4262" cy="204"/>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endParaRPr lang="zh-CN" altLang="en-US" dirty="0"/>
            </a:p>
          </p:txBody>
        </p:sp>
      </p:grpSp>
      <p:grpSp>
        <p:nvGrpSpPr>
          <p:cNvPr id="23" name="Group 11">
            <a:extLst>
              <a:ext uri="{FF2B5EF4-FFF2-40B4-BE49-F238E27FC236}">
                <a16:creationId xmlns:a16="http://schemas.microsoft.com/office/drawing/2014/main" id="{C0419C61-2A16-4D83-8908-EC92FBA4012A}"/>
              </a:ext>
            </a:extLst>
          </p:cNvPr>
          <p:cNvGrpSpPr>
            <a:grpSpLocks/>
          </p:cNvGrpSpPr>
          <p:nvPr/>
        </p:nvGrpSpPr>
        <p:grpSpPr bwMode="auto">
          <a:xfrm>
            <a:off x="5663506" y="3160669"/>
            <a:ext cx="5343525" cy="654050"/>
            <a:chOff x="612" y="2238"/>
            <a:chExt cx="4652" cy="412"/>
          </a:xfrm>
        </p:grpSpPr>
        <p:sp>
          <p:nvSpPr>
            <p:cNvPr id="24" name="Rectangle 12">
              <a:extLst>
                <a:ext uri="{FF2B5EF4-FFF2-40B4-BE49-F238E27FC236}">
                  <a16:creationId xmlns:a16="http://schemas.microsoft.com/office/drawing/2014/main" id="{9959BA1F-1A20-4107-9572-50B1051BB9D6}"/>
                </a:ext>
              </a:extLst>
            </p:cNvPr>
            <p:cNvSpPr>
              <a:spLocks noChangeArrowheads="1"/>
            </p:cNvSpPr>
            <p:nvPr/>
          </p:nvSpPr>
          <p:spPr bwMode="auto">
            <a:xfrm>
              <a:off x="612" y="2478"/>
              <a:ext cx="4627" cy="172"/>
            </a:xfrm>
            <a:prstGeom prst="rect">
              <a:avLst/>
            </a:prstGeom>
            <a:gradFill rotWithShape="1">
              <a:gsLst>
                <a:gs pos="0">
                  <a:srgbClr val="080808">
                    <a:alpha val="80000"/>
                  </a:srgbClr>
                </a:gs>
                <a:gs pos="100000">
                  <a:schemeClr val="bg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pPr algn="ctr"/>
              <a:endParaRPr lang="zh-CN" altLang="en-US" i="0"/>
            </a:p>
          </p:txBody>
        </p:sp>
        <p:sp>
          <p:nvSpPr>
            <p:cNvPr id="25" name="AutoShape 13">
              <a:extLst>
                <a:ext uri="{FF2B5EF4-FFF2-40B4-BE49-F238E27FC236}">
                  <a16:creationId xmlns:a16="http://schemas.microsoft.com/office/drawing/2014/main" id="{F99A6D71-380D-444C-93EE-EEE53F7AD88E}"/>
                </a:ext>
              </a:extLst>
            </p:cNvPr>
            <p:cNvSpPr>
              <a:spLocks noChangeArrowheads="1"/>
            </p:cNvSpPr>
            <p:nvPr/>
          </p:nvSpPr>
          <p:spPr bwMode="auto">
            <a:xfrm>
              <a:off x="748" y="2238"/>
              <a:ext cx="4516" cy="333"/>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wrap="none" anchor="ct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pPr algn="ctr" eaLnBrk="1" hangingPunct="1">
                <a:spcBef>
                  <a:spcPct val="20000"/>
                </a:spcBef>
                <a:buClr>
                  <a:srgbClr val="E1B40C"/>
                </a:buClr>
                <a:buFont typeface="Wingdings" panose="05000000000000000000" pitchFamily="2" charset="2"/>
                <a:buNone/>
              </a:pPr>
              <a:r>
                <a:rPr lang="zh-CN" altLang="en-US" i="0">
                  <a:effectLst>
                    <a:outerShdw blurRad="38100" dist="38100" dir="2700000" algn="tl">
                      <a:srgbClr val="C0C0C0"/>
                    </a:outerShdw>
                  </a:effectLst>
                  <a:hlinkClick r:id="rId4" action="ppaction://hlinksldjump"/>
                </a:rPr>
                <a:t>规范的代码可以降低维护成本</a:t>
              </a:r>
              <a:r>
                <a:rPr lang="zh-CN" altLang="en-US">
                  <a:hlinkClick r:id="rId4" action="ppaction://hlinksldjump"/>
                </a:rPr>
                <a:t> </a:t>
              </a:r>
              <a:endParaRPr lang="zh-CN" altLang="en-US"/>
            </a:p>
          </p:txBody>
        </p:sp>
        <p:sp>
          <p:nvSpPr>
            <p:cNvPr id="26" name="AutoShape 14">
              <a:extLst>
                <a:ext uri="{FF2B5EF4-FFF2-40B4-BE49-F238E27FC236}">
                  <a16:creationId xmlns:a16="http://schemas.microsoft.com/office/drawing/2014/main" id="{C66230ED-B176-4A72-B171-FFD77EEB4676}"/>
                </a:ext>
              </a:extLst>
            </p:cNvPr>
            <p:cNvSpPr>
              <a:spLocks noChangeArrowheads="1"/>
            </p:cNvSpPr>
            <p:nvPr/>
          </p:nvSpPr>
          <p:spPr bwMode="auto">
            <a:xfrm>
              <a:off x="983" y="2251"/>
              <a:ext cx="4262" cy="204"/>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endParaRPr lang="zh-CN" altLang="en-US"/>
            </a:p>
          </p:txBody>
        </p:sp>
      </p:grpSp>
      <p:grpSp>
        <p:nvGrpSpPr>
          <p:cNvPr id="27" name="Group 15">
            <a:extLst>
              <a:ext uri="{FF2B5EF4-FFF2-40B4-BE49-F238E27FC236}">
                <a16:creationId xmlns:a16="http://schemas.microsoft.com/office/drawing/2014/main" id="{C77EDC91-81AF-468E-8243-9243896AC788}"/>
              </a:ext>
            </a:extLst>
          </p:cNvPr>
          <p:cNvGrpSpPr>
            <a:grpSpLocks/>
          </p:cNvGrpSpPr>
          <p:nvPr/>
        </p:nvGrpSpPr>
        <p:grpSpPr bwMode="auto">
          <a:xfrm>
            <a:off x="5663506" y="4095706"/>
            <a:ext cx="5343525" cy="650875"/>
            <a:chOff x="612" y="2829"/>
            <a:chExt cx="4652" cy="410"/>
          </a:xfrm>
        </p:grpSpPr>
        <p:sp>
          <p:nvSpPr>
            <p:cNvPr id="28" name="Rectangle 16">
              <a:extLst>
                <a:ext uri="{FF2B5EF4-FFF2-40B4-BE49-F238E27FC236}">
                  <a16:creationId xmlns:a16="http://schemas.microsoft.com/office/drawing/2014/main" id="{540BC983-C39A-4F6C-8AA7-4E4EBCFD7ED8}"/>
                </a:ext>
              </a:extLst>
            </p:cNvPr>
            <p:cNvSpPr>
              <a:spLocks noChangeArrowheads="1"/>
            </p:cNvSpPr>
            <p:nvPr/>
          </p:nvSpPr>
          <p:spPr bwMode="auto">
            <a:xfrm>
              <a:off x="612" y="3067"/>
              <a:ext cx="4627" cy="172"/>
            </a:xfrm>
            <a:prstGeom prst="rect">
              <a:avLst/>
            </a:prstGeom>
            <a:gradFill rotWithShape="1">
              <a:gsLst>
                <a:gs pos="0">
                  <a:srgbClr val="080808">
                    <a:alpha val="80000"/>
                  </a:srgbClr>
                </a:gs>
                <a:gs pos="100000">
                  <a:schemeClr val="bg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pPr algn="ctr"/>
              <a:endParaRPr lang="zh-CN" altLang="en-US" i="0"/>
            </a:p>
          </p:txBody>
        </p:sp>
        <p:sp>
          <p:nvSpPr>
            <p:cNvPr id="29" name="AutoShape 17">
              <a:extLst>
                <a:ext uri="{FF2B5EF4-FFF2-40B4-BE49-F238E27FC236}">
                  <a16:creationId xmlns:a16="http://schemas.microsoft.com/office/drawing/2014/main" id="{531EC89E-779F-4F4B-ACB1-0A397D7CC198}"/>
                </a:ext>
              </a:extLst>
            </p:cNvPr>
            <p:cNvSpPr>
              <a:spLocks noChangeArrowheads="1"/>
            </p:cNvSpPr>
            <p:nvPr/>
          </p:nvSpPr>
          <p:spPr bwMode="auto">
            <a:xfrm>
              <a:off x="748" y="2829"/>
              <a:ext cx="4516" cy="333"/>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wrap="none" anchor="ct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pPr algn="ctr" eaLnBrk="1" hangingPunct="1">
                <a:spcBef>
                  <a:spcPct val="20000"/>
                </a:spcBef>
                <a:buClr>
                  <a:srgbClr val="E1B40C"/>
                </a:buClr>
                <a:buFont typeface="Wingdings" panose="05000000000000000000" pitchFamily="2" charset="2"/>
                <a:buNone/>
              </a:pPr>
              <a:r>
                <a:rPr lang="zh-CN" altLang="en-US" i="0">
                  <a:effectLst>
                    <a:outerShdw blurRad="38100" dist="38100" dir="2700000" algn="tl">
                      <a:srgbClr val="C0C0C0"/>
                    </a:outerShdw>
                  </a:effectLst>
                  <a:hlinkClick r:id="rId5" action="ppaction://hlinksldjump"/>
                </a:rPr>
                <a:t>规范的代码有助于代码审查</a:t>
              </a:r>
              <a:r>
                <a:rPr lang="zh-CN" altLang="en-US">
                  <a:hlinkClick r:id="rId5" action="ppaction://hlinksldjump"/>
                </a:rPr>
                <a:t> </a:t>
              </a:r>
              <a:endParaRPr lang="zh-CN" altLang="en-US"/>
            </a:p>
          </p:txBody>
        </p:sp>
        <p:sp>
          <p:nvSpPr>
            <p:cNvPr id="30" name="AutoShape 18">
              <a:extLst>
                <a:ext uri="{FF2B5EF4-FFF2-40B4-BE49-F238E27FC236}">
                  <a16:creationId xmlns:a16="http://schemas.microsoft.com/office/drawing/2014/main" id="{95B84CD8-98C3-4D9E-87D8-646A7D0AFB45}"/>
                </a:ext>
              </a:extLst>
            </p:cNvPr>
            <p:cNvSpPr>
              <a:spLocks noChangeArrowheads="1"/>
            </p:cNvSpPr>
            <p:nvPr/>
          </p:nvSpPr>
          <p:spPr bwMode="auto">
            <a:xfrm>
              <a:off x="983" y="2851"/>
              <a:ext cx="4262" cy="204"/>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endParaRPr lang="zh-CN" altLang="en-US"/>
            </a:p>
          </p:txBody>
        </p:sp>
      </p:grpSp>
      <p:grpSp>
        <p:nvGrpSpPr>
          <p:cNvPr id="31" name="Group 19">
            <a:extLst>
              <a:ext uri="{FF2B5EF4-FFF2-40B4-BE49-F238E27FC236}">
                <a16:creationId xmlns:a16="http://schemas.microsoft.com/office/drawing/2014/main" id="{BC3D6BA5-8926-45A1-AA53-4A1088E586D6}"/>
              </a:ext>
            </a:extLst>
          </p:cNvPr>
          <p:cNvGrpSpPr>
            <a:grpSpLocks/>
          </p:cNvGrpSpPr>
          <p:nvPr/>
        </p:nvGrpSpPr>
        <p:grpSpPr bwMode="auto">
          <a:xfrm>
            <a:off x="5663506" y="5032331"/>
            <a:ext cx="5905500" cy="647700"/>
            <a:chOff x="612" y="3421"/>
            <a:chExt cx="4652" cy="408"/>
          </a:xfrm>
        </p:grpSpPr>
        <p:sp>
          <p:nvSpPr>
            <p:cNvPr id="32" name="Rectangle 20">
              <a:extLst>
                <a:ext uri="{FF2B5EF4-FFF2-40B4-BE49-F238E27FC236}">
                  <a16:creationId xmlns:a16="http://schemas.microsoft.com/office/drawing/2014/main" id="{618BEFBB-06AD-4CFA-A521-ECDCEB7DC499}"/>
                </a:ext>
              </a:extLst>
            </p:cNvPr>
            <p:cNvSpPr>
              <a:spLocks noChangeArrowheads="1"/>
            </p:cNvSpPr>
            <p:nvPr/>
          </p:nvSpPr>
          <p:spPr bwMode="auto">
            <a:xfrm>
              <a:off x="612" y="3657"/>
              <a:ext cx="4627" cy="172"/>
            </a:xfrm>
            <a:prstGeom prst="rect">
              <a:avLst/>
            </a:prstGeom>
            <a:gradFill rotWithShape="1">
              <a:gsLst>
                <a:gs pos="0">
                  <a:srgbClr val="080808">
                    <a:alpha val="80000"/>
                  </a:srgbClr>
                </a:gs>
                <a:gs pos="100000">
                  <a:schemeClr val="bg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pPr algn="ctr"/>
              <a:endParaRPr lang="zh-CN" altLang="en-US" i="0"/>
            </a:p>
          </p:txBody>
        </p:sp>
        <p:sp>
          <p:nvSpPr>
            <p:cNvPr id="33" name="AutoShape 21">
              <a:extLst>
                <a:ext uri="{FF2B5EF4-FFF2-40B4-BE49-F238E27FC236}">
                  <a16:creationId xmlns:a16="http://schemas.microsoft.com/office/drawing/2014/main" id="{4A5F76EF-FE23-44A1-ADAB-26585B38053B}"/>
                </a:ext>
              </a:extLst>
            </p:cNvPr>
            <p:cNvSpPr>
              <a:spLocks noChangeArrowheads="1"/>
            </p:cNvSpPr>
            <p:nvPr/>
          </p:nvSpPr>
          <p:spPr bwMode="auto">
            <a:xfrm>
              <a:off x="748" y="3421"/>
              <a:ext cx="4516" cy="333"/>
            </a:xfrm>
            <a:prstGeom prst="roundRect">
              <a:avLst>
                <a:gd name="adj" fmla="val 5444"/>
              </a:avLst>
            </a:prstGeom>
            <a:gradFill rotWithShape="1">
              <a:gsLst>
                <a:gs pos="0">
                  <a:srgbClr val="FFFFFF"/>
                </a:gs>
                <a:gs pos="100000">
                  <a:srgbClr val="FFFFFF">
                    <a:gamma/>
                    <a:shade val="84706"/>
                    <a:invGamma/>
                  </a:srgbClr>
                </a:gs>
              </a:gsLst>
              <a:lin ang="0" scaled="1"/>
            </a:gradFill>
            <a:ln w="6350" algn="ctr">
              <a:solidFill>
                <a:srgbClr val="808080"/>
              </a:solidFill>
              <a:round/>
              <a:headEnd/>
              <a:tailEnd/>
            </a:ln>
            <a:effectLst/>
            <a:extLst>
              <a:ext uri="{AF507438-7753-43E0-B8FC-AC1667EBCBE1}">
                <a14:hiddenEffects xmlns:a14="http://schemas.microsoft.com/office/drawing/2010/main">
                  <a:effectLst>
                    <a:outerShdw dist="17961" dir="13500000" algn="ctr" rotWithShape="0">
                      <a:srgbClr val="808080">
                        <a:gamma/>
                        <a:shade val="60000"/>
                        <a:invGamma/>
                      </a:srgbClr>
                    </a:outerShdw>
                  </a:effectLst>
                </a14:hiddenEffects>
              </a:ext>
            </a:extLst>
          </p:spPr>
          <p:txBody>
            <a:bodyPr wrap="none" anchor="ct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pPr algn="ctr" eaLnBrk="1" hangingPunct="1">
                <a:spcBef>
                  <a:spcPct val="20000"/>
                </a:spcBef>
                <a:buClr>
                  <a:srgbClr val="E1B40C"/>
                </a:buClr>
                <a:buFont typeface="Wingdings" panose="05000000000000000000" pitchFamily="2" charset="2"/>
                <a:buNone/>
              </a:pPr>
              <a:r>
                <a:rPr lang="zh-CN" altLang="en-US" i="0">
                  <a:effectLst>
                    <a:outerShdw blurRad="38100" dist="38100" dir="2700000" algn="tl">
                      <a:srgbClr val="C0C0C0"/>
                    </a:outerShdw>
                  </a:effectLst>
                  <a:hlinkClick r:id="rId6" action="ppaction://hlinksldjump"/>
                </a:rPr>
                <a:t>养成代码规范的习惯，有助于程序员自身的成长</a:t>
              </a:r>
              <a:r>
                <a:rPr lang="zh-CN" altLang="en-US">
                  <a:hlinkClick r:id="rId6" action="ppaction://hlinksldjump"/>
                </a:rPr>
                <a:t> </a:t>
              </a:r>
              <a:endParaRPr lang="zh-CN" altLang="en-US"/>
            </a:p>
          </p:txBody>
        </p:sp>
        <p:sp>
          <p:nvSpPr>
            <p:cNvPr id="34" name="AutoShape 22">
              <a:extLst>
                <a:ext uri="{FF2B5EF4-FFF2-40B4-BE49-F238E27FC236}">
                  <a16:creationId xmlns:a16="http://schemas.microsoft.com/office/drawing/2014/main" id="{8A7B15A9-AFAA-45C5-AD29-A596641B5B54}"/>
                </a:ext>
              </a:extLst>
            </p:cNvPr>
            <p:cNvSpPr>
              <a:spLocks noChangeArrowheads="1"/>
            </p:cNvSpPr>
            <p:nvPr/>
          </p:nvSpPr>
          <p:spPr bwMode="auto">
            <a:xfrm>
              <a:off x="983" y="3439"/>
              <a:ext cx="4262" cy="204"/>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endParaRPr lang="zh-CN" altLang="en-US"/>
            </a:p>
          </p:txBody>
        </p:sp>
      </p:grpSp>
      <p:grpSp>
        <p:nvGrpSpPr>
          <p:cNvPr id="35" name="Group 23">
            <a:extLst>
              <a:ext uri="{FF2B5EF4-FFF2-40B4-BE49-F238E27FC236}">
                <a16:creationId xmlns:a16="http://schemas.microsoft.com/office/drawing/2014/main" id="{61AAE234-1DC9-41E0-A7BD-C1E10AE92D12}"/>
              </a:ext>
            </a:extLst>
          </p:cNvPr>
          <p:cNvGrpSpPr>
            <a:grpSpLocks/>
          </p:cNvGrpSpPr>
          <p:nvPr/>
        </p:nvGrpSpPr>
        <p:grpSpPr bwMode="auto">
          <a:xfrm>
            <a:off x="5447606" y="1000081"/>
            <a:ext cx="895350" cy="925513"/>
            <a:chOff x="1037" y="1611"/>
            <a:chExt cx="1752" cy="1812"/>
          </a:xfrm>
        </p:grpSpPr>
        <p:sp>
          <p:nvSpPr>
            <p:cNvPr id="36" name="Freeform 24">
              <a:extLst>
                <a:ext uri="{FF2B5EF4-FFF2-40B4-BE49-F238E27FC236}">
                  <a16:creationId xmlns:a16="http://schemas.microsoft.com/office/drawing/2014/main" id="{397658C6-3B4E-49C3-93CF-9CBE6F68037F}"/>
                </a:ext>
              </a:extLst>
            </p:cNvPr>
            <p:cNvSpPr>
              <a:spLocks/>
            </p:cNvSpPr>
            <p:nvPr/>
          </p:nvSpPr>
          <p:spPr bwMode="auto">
            <a:xfrm>
              <a:off x="1037" y="1611"/>
              <a:ext cx="1752" cy="1812"/>
            </a:xfrm>
            <a:custGeom>
              <a:avLst/>
              <a:gdLst>
                <a:gd name="T0" fmla="*/ 1262 w 1752"/>
                <a:gd name="T1" fmla="*/ 1812 h 1812"/>
                <a:gd name="T2" fmla="*/ 0 w 1752"/>
                <a:gd name="T3" fmla="*/ 1356 h 1812"/>
                <a:gd name="T4" fmla="*/ 491 w 1752"/>
                <a:gd name="T5" fmla="*/ 0 h 1812"/>
                <a:gd name="T6" fmla="*/ 1752 w 1752"/>
                <a:gd name="T7" fmla="*/ 458 h 1812"/>
                <a:gd name="T8" fmla="*/ 1262 w 1752"/>
                <a:gd name="T9" fmla="*/ 1812 h 1812"/>
              </a:gdLst>
              <a:ahLst/>
              <a:cxnLst>
                <a:cxn ang="0">
                  <a:pos x="T0" y="T1"/>
                </a:cxn>
                <a:cxn ang="0">
                  <a:pos x="T2" y="T3"/>
                </a:cxn>
                <a:cxn ang="0">
                  <a:pos x="T4" y="T5"/>
                </a:cxn>
                <a:cxn ang="0">
                  <a:pos x="T6" y="T7"/>
                </a:cxn>
                <a:cxn ang="0">
                  <a:pos x="T8" y="T9"/>
                </a:cxn>
              </a:cxnLst>
              <a:rect l="0" t="0" r="r" b="b"/>
              <a:pathLst>
                <a:path w="1752" h="1812">
                  <a:moveTo>
                    <a:pt x="1262" y="1812"/>
                  </a:moveTo>
                  <a:lnTo>
                    <a:pt x="0" y="1356"/>
                  </a:lnTo>
                  <a:lnTo>
                    <a:pt x="491" y="0"/>
                  </a:lnTo>
                  <a:lnTo>
                    <a:pt x="1752" y="458"/>
                  </a:lnTo>
                  <a:lnTo>
                    <a:pt x="1262" y="1812"/>
                  </a:lnTo>
                  <a:close/>
                </a:path>
              </a:pathLst>
            </a:custGeom>
            <a:gradFill rotWithShape="1">
              <a:gsLst>
                <a:gs pos="0">
                  <a:srgbClr val="F8F8F8"/>
                </a:gs>
                <a:gs pos="100000">
                  <a:srgbClr val="DDDDDD"/>
                </a:gs>
              </a:gsLst>
              <a:lin ang="2700000" scaled="1"/>
            </a:gradFill>
            <a:ln w="9525" cap="flat" cmpd="sng">
              <a:solidFill>
                <a:srgbClr val="C0C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endParaRPr lang="zh-CN" altLang="en-US"/>
            </a:p>
          </p:txBody>
        </p:sp>
        <p:sp>
          <p:nvSpPr>
            <p:cNvPr id="37" name="Freeform 25">
              <a:extLst>
                <a:ext uri="{FF2B5EF4-FFF2-40B4-BE49-F238E27FC236}">
                  <a16:creationId xmlns:a16="http://schemas.microsoft.com/office/drawing/2014/main" id="{181C596E-C3E9-44AC-BD4F-5F882A7CDE96}"/>
                </a:ext>
              </a:extLst>
            </p:cNvPr>
            <p:cNvSpPr>
              <a:spLocks/>
            </p:cNvSpPr>
            <p:nvPr/>
          </p:nvSpPr>
          <p:spPr bwMode="auto">
            <a:xfrm>
              <a:off x="1162" y="1677"/>
              <a:ext cx="1562" cy="1518"/>
            </a:xfrm>
            <a:custGeom>
              <a:avLst/>
              <a:gdLst>
                <a:gd name="T0" fmla="*/ 1166 w 1562"/>
                <a:gd name="T1" fmla="*/ 1518 h 1518"/>
                <a:gd name="T2" fmla="*/ 0 w 1562"/>
                <a:gd name="T3" fmla="*/ 1095 h 1518"/>
                <a:gd name="T4" fmla="*/ 397 w 1562"/>
                <a:gd name="T5" fmla="*/ 0 h 1518"/>
                <a:gd name="T6" fmla="*/ 1562 w 1562"/>
                <a:gd name="T7" fmla="*/ 422 h 1518"/>
                <a:gd name="T8" fmla="*/ 1166 w 1562"/>
                <a:gd name="T9" fmla="*/ 1518 h 1518"/>
              </a:gdLst>
              <a:ahLst/>
              <a:cxnLst>
                <a:cxn ang="0">
                  <a:pos x="T0" y="T1"/>
                </a:cxn>
                <a:cxn ang="0">
                  <a:pos x="T2" y="T3"/>
                </a:cxn>
                <a:cxn ang="0">
                  <a:pos x="T4" y="T5"/>
                </a:cxn>
                <a:cxn ang="0">
                  <a:pos x="T6" y="T7"/>
                </a:cxn>
                <a:cxn ang="0">
                  <a:pos x="T8" y="T9"/>
                </a:cxn>
              </a:cxnLst>
              <a:rect l="0" t="0" r="r" b="b"/>
              <a:pathLst>
                <a:path w="1562" h="1518">
                  <a:moveTo>
                    <a:pt x="1166" y="1518"/>
                  </a:moveTo>
                  <a:lnTo>
                    <a:pt x="0" y="1095"/>
                  </a:lnTo>
                  <a:lnTo>
                    <a:pt x="397" y="0"/>
                  </a:lnTo>
                  <a:lnTo>
                    <a:pt x="1562" y="422"/>
                  </a:lnTo>
                  <a:lnTo>
                    <a:pt x="1166" y="151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endParaRPr lang="zh-CN" altLang="en-US"/>
            </a:p>
          </p:txBody>
        </p:sp>
      </p:grpSp>
      <p:grpSp>
        <p:nvGrpSpPr>
          <p:cNvPr id="38" name="Group 26">
            <a:extLst>
              <a:ext uri="{FF2B5EF4-FFF2-40B4-BE49-F238E27FC236}">
                <a16:creationId xmlns:a16="http://schemas.microsoft.com/office/drawing/2014/main" id="{3F1666FF-F964-4102-BCFC-69250E3797D7}"/>
              </a:ext>
            </a:extLst>
          </p:cNvPr>
          <p:cNvGrpSpPr>
            <a:grpSpLocks/>
          </p:cNvGrpSpPr>
          <p:nvPr/>
        </p:nvGrpSpPr>
        <p:grpSpPr bwMode="auto">
          <a:xfrm>
            <a:off x="5453956" y="1938294"/>
            <a:ext cx="895350" cy="925512"/>
            <a:chOff x="1037" y="1611"/>
            <a:chExt cx="1752" cy="1812"/>
          </a:xfrm>
        </p:grpSpPr>
        <p:sp>
          <p:nvSpPr>
            <p:cNvPr id="39" name="Freeform 27">
              <a:extLst>
                <a:ext uri="{FF2B5EF4-FFF2-40B4-BE49-F238E27FC236}">
                  <a16:creationId xmlns:a16="http://schemas.microsoft.com/office/drawing/2014/main" id="{DC084CDA-C16D-4DA4-B5F2-3AF1EE13DE89}"/>
                </a:ext>
              </a:extLst>
            </p:cNvPr>
            <p:cNvSpPr>
              <a:spLocks/>
            </p:cNvSpPr>
            <p:nvPr/>
          </p:nvSpPr>
          <p:spPr bwMode="auto">
            <a:xfrm>
              <a:off x="1037" y="1611"/>
              <a:ext cx="1752" cy="1812"/>
            </a:xfrm>
            <a:custGeom>
              <a:avLst/>
              <a:gdLst>
                <a:gd name="T0" fmla="*/ 1262 w 1752"/>
                <a:gd name="T1" fmla="*/ 1812 h 1812"/>
                <a:gd name="T2" fmla="*/ 0 w 1752"/>
                <a:gd name="T3" fmla="*/ 1356 h 1812"/>
                <a:gd name="T4" fmla="*/ 491 w 1752"/>
                <a:gd name="T5" fmla="*/ 0 h 1812"/>
                <a:gd name="T6" fmla="*/ 1752 w 1752"/>
                <a:gd name="T7" fmla="*/ 458 h 1812"/>
                <a:gd name="T8" fmla="*/ 1262 w 1752"/>
                <a:gd name="T9" fmla="*/ 1812 h 1812"/>
              </a:gdLst>
              <a:ahLst/>
              <a:cxnLst>
                <a:cxn ang="0">
                  <a:pos x="T0" y="T1"/>
                </a:cxn>
                <a:cxn ang="0">
                  <a:pos x="T2" y="T3"/>
                </a:cxn>
                <a:cxn ang="0">
                  <a:pos x="T4" y="T5"/>
                </a:cxn>
                <a:cxn ang="0">
                  <a:pos x="T6" y="T7"/>
                </a:cxn>
                <a:cxn ang="0">
                  <a:pos x="T8" y="T9"/>
                </a:cxn>
              </a:cxnLst>
              <a:rect l="0" t="0" r="r" b="b"/>
              <a:pathLst>
                <a:path w="1752" h="1812">
                  <a:moveTo>
                    <a:pt x="1262" y="1812"/>
                  </a:moveTo>
                  <a:lnTo>
                    <a:pt x="0" y="1356"/>
                  </a:lnTo>
                  <a:lnTo>
                    <a:pt x="491" y="0"/>
                  </a:lnTo>
                  <a:lnTo>
                    <a:pt x="1752" y="458"/>
                  </a:lnTo>
                  <a:lnTo>
                    <a:pt x="1262" y="1812"/>
                  </a:lnTo>
                  <a:close/>
                </a:path>
              </a:pathLst>
            </a:custGeom>
            <a:gradFill rotWithShape="1">
              <a:gsLst>
                <a:gs pos="0">
                  <a:srgbClr val="F8F8F8"/>
                </a:gs>
                <a:gs pos="100000">
                  <a:srgbClr val="DDDDDD"/>
                </a:gs>
              </a:gsLst>
              <a:lin ang="2700000" scaled="1"/>
            </a:gradFill>
            <a:ln w="9525" cap="flat" cmpd="sng">
              <a:solidFill>
                <a:srgbClr val="C0C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endParaRPr lang="zh-CN" altLang="en-US"/>
            </a:p>
          </p:txBody>
        </p:sp>
        <p:sp>
          <p:nvSpPr>
            <p:cNvPr id="40" name="Freeform 28">
              <a:extLst>
                <a:ext uri="{FF2B5EF4-FFF2-40B4-BE49-F238E27FC236}">
                  <a16:creationId xmlns:a16="http://schemas.microsoft.com/office/drawing/2014/main" id="{C8D8A503-62F9-489B-86CC-1D99AF0322A6}"/>
                </a:ext>
              </a:extLst>
            </p:cNvPr>
            <p:cNvSpPr>
              <a:spLocks/>
            </p:cNvSpPr>
            <p:nvPr/>
          </p:nvSpPr>
          <p:spPr bwMode="auto">
            <a:xfrm>
              <a:off x="1162" y="1677"/>
              <a:ext cx="1562" cy="1518"/>
            </a:xfrm>
            <a:custGeom>
              <a:avLst/>
              <a:gdLst>
                <a:gd name="T0" fmla="*/ 1166 w 1562"/>
                <a:gd name="T1" fmla="*/ 1518 h 1518"/>
                <a:gd name="T2" fmla="*/ 0 w 1562"/>
                <a:gd name="T3" fmla="*/ 1095 h 1518"/>
                <a:gd name="T4" fmla="*/ 397 w 1562"/>
                <a:gd name="T5" fmla="*/ 0 h 1518"/>
                <a:gd name="T6" fmla="*/ 1562 w 1562"/>
                <a:gd name="T7" fmla="*/ 422 h 1518"/>
                <a:gd name="T8" fmla="*/ 1166 w 1562"/>
                <a:gd name="T9" fmla="*/ 1518 h 1518"/>
              </a:gdLst>
              <a:ahLst/>
              <a:cxnLst>
                <a:cxn ang="0">
                  <a:pos x="T0" y="T1"/>
                </a:cxn>
                <a:cxn ang="0">
                  <a:pos x="T2" y="T3"/>
                </a:cxn>
                <a:cxn ang="0">
                  <a:pos x="T4" y="T5"/>
                </a:cxn>
                <a:cxn ang="0">
                  <a:pos x="T6" y="T7"/>
                </a:cxn>
                <a:cxn ang="0">
                  <a:pos x="T8" y="T9"/>
                </a:cxn>
              </a:cxnLst>
              <a:rect l="0" t="0" r="r" b="b"/>
              <a:pathLst>
                <a:path w="1562" h="1518">
                  <a:moveTo>
                    <a:pt x="1166" y="1518"/>
                  </a:moveTo>
                  <a:lnTo>
                    <a:pt x="0" y="1095"/>
                  </a:lnTo>
                  <a:lnTo>
                    <a:pt x="397" y="0"/>
                  </a:lnTo>
                  <a:lnTo>
                    <a:pt x="1562" y="422"/>
                  </a:lnTo>
                  <a:lnTo>
                    <a:pt x="1166" y="151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endParaRPr lang="zh-CN" altLang="en-US"/>
            </a:p>
          </p:txBody>
        </p:sp>
      </p:grpSp>
      <p:grpSp>
        <p:nvGrpSpPr>
          <p:cNvPr id="41" name="Group 29">
            <a:extLst>
              <a:ext uri="{FF2B5EF4-FFF2-40B4-BE49-F238E27FC236}">
                <a16:creationId xmlns:a16="http://schemas.microsoft.com/office/drawing/2014/main" id="{F2F57E08-8283-4F5F-AA3C-E63AFEA16E71}"/>
              </a:ext>
            </a:extLst>
          </p:cNvPr>
          <p:cNvGrpSpPr>
            <a:grpSpLocks/>
          </p:cNvGrpSpPr>
          <p:nvPr/>
        </p:nvGrpSpPr>
        <p:grpSpPr bwMode="auto">
          <a:xfrm>
            <a:off x="5453956" y="2876506"/>
            <a:ext cx="895350" cy="925513"/>
            <a:chOff x="1037" y="1611"/>
            <a:chExt cx="1752" cy="1812"/>
          </a:xfrm>
        </p:grpSpPr>
        <p:sp>
          <p:nvSpPr>
            <p:cNvPr id="42" name="Freeform 30">
              <a:extLst>
                <a:ext uri="{FF2B5EF4-FFF2-40B4-BE49-F238E27FC236}">
                  <a16:creationId xmlns:a16="http://schemas.microsoft.com/office/drawing/2014/main" id="{5D615D1D-4269-4AB0-8CEC-D863CEB49112}"/>
                </a:ext>
              </a:extLst>
            </p:cNvPr>
            <p:cNvSpPr>
              <a:spLocks/>
            </p:cNvSpPr>
            <p:nvPr/>
          </p:nvSpPr>
          <p:spPr bwMode="auto">
            <a:xfrm>
              <a:off x="1037" y="1611"/>
              <a:ext cx="1752" cy="1812"/>
            </a:xfrm>
            <a:custGeom>
              <a:avLst/>
              <a:gdLst>
                <a:gd name="T0" fmla="*/ 1262 w 1752"/>
                <a:gd name="T1" fmla="*/ 1812 h 1812"/>
                <a:gd name="T2" fmla="*/ 0 w 1752"/>
                <a:gd name="T3" fmla="*/ 1356 h 1812"/>
                <a:gd name="T4" fmla="*/ 491 w 1752"/>
                <a:gd name="T5" fmla="*/ 0 h 1812"/>
                <a:gd name="T6" fmla="*/ 1752 w 1752"/>
                <a:gd name="T7" fmla="*/ 458 h 1812"/>
                <a:gd name="T8" fmla="*/ 1262 w 1752"/>
                <a:gd name="T9" fmla="*/ 1812 h 1812"/>
              </a:gdLst>
              <a:ahLst/>
              <a:cxnLst>
                <a:cxn ang="0">
                  <a:pos x="T0" y="T1"/>
                </a:cxn>
                <a:cxn ang="0">
                  <a:pos x="T2" y="T3"/>
                </a:cxn>
                <a:cxn ang="0">
                  <a:pos x="T4" y="T5"/>
                </a:cxn>
                <a:cxn ang="0">
                  <a:pos x="T6" y="T7"/>
                </a:cxn>
                <a:cxn ang="0">
                  <a:pos x="T8" y="T9"/>
                </a:cxn>
              </a:cxnLst>
              <a:rect l="0" t="0" r="r" b="b"/>
              <a:pathLst>
                <a:path w="1752" h="1812">
                  <a:moveTo>
                    <a:pt x="1262" y="1812"/>
                  </a:moveTo>
                  <a:lnTo>
                    <a:pt x="0" y="1356"/>
                  </a:lnTo>
                  <a:lnTo>
                    <a:pt x="491" y="0"/>
                  </a:lnTo>
                  <a:lnTo>
                    <a:pt x="1752" y="458"/>
                  </a:lnTo>
                  <a:lnTo>
                    <a:pt x="1262" y="1812"/>
                  </a:lnTo>
                  <a:close/>
                </a:path>
              </a:pathLst>
            </a:custGeom>
            <a:gradFill rotWithShape="1">
              <a:gsLst>
                <a:gs pos="0">
                  <a:srgbClr val="F8F8F8"/>
                </a:gs>
                <a:gs pos="100000">
                  <a:srgbClr val="DDDDDD"/>
                </a:gs>
              </a:gsLst>
              <a:lin ang="2700000" scaled="1"/>
            </a:gradFill>
            <a:ln w="9525" cap="flat" cmpd="sng">
              <a:solidFill>
                <a:srgbClr val="C0C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endParaRPr lang="zh-CN" altLang="en-US"/>
            </a:p>
          </p:txBody>
        </p:sp>
        <p:sp>
          <p:nvSpPr>
            <p:cNvPr id="43" name="Freeform 31">
              <a:extLst>
                <a:ext uri="{FF2B5EF4-FFF2-40B4-BE49-F238E27FC236}">
                  <a16:creationId xmlns:a16="http://schemas.microsoft.com/office/drawing/2014/main" id="{216ED33D-53BC-4BED-9735-F8C0A53D491A}"/>
                </a:ext>
              </a:extLst>
            </p:cNvPr>
            <p:cNvSpPr>
              <a:spLocks/>
            </p:cNvSpPr>
            <p:nvPr/>
          </p:nvSpPr>
          <p:spPr bwMode="auto">
            <a:xfrm>
              <a:off x="1162" y="1677"/>
              <a:ext cx="1562" cy="1518"/>
            </a:xfrm>
            <a:custGeom>
              <a:avLst/>
              <a:gdLst>
                <a:gd name="T0" fmla="*/ 1166 w 1562"/>
                <a:gd name="T1" fmla="*/ 1518 h 1518"/>
                <a:gd name="T2" fmla="*/ 0 w 1562"/>
                <a:gd name="T3" fmla="*/ 1095 h 1518"/>
                <a:gd name="T4" fmla="*/ 397 w 1562"/>
                <a:gd name="T5" fmla="*/ 0 h 1518"/>
                <a:gd name="T6" fmla="*/ 1562 w 1562"/>
                <a:gd name="T7" fmla="*/ 422 h 1518"/>
                <a:gd name="T8" fmla="*/ 1166 w 1562"/>
                <a:gd name="T9" fmla="*/ 1518 h 1518"/>
              </a:gdLst>
              <a:ahLst/>
              <a:cxnLst>
                <a:cxn ang="0">
                  <a:pos x="T0" y="T1"/>
                </a:cxn>
                <a:cxn ang="0">
                  <a:pos x="T2" y="T3"/>
                </a:cxn>
                <a:cxn ang="0">
                  <a:pos x="T4" y="T5"/>
                </a:cxn>
                <a:cxn ang="0">
                  <a:pos x="T6" y="T7"/>
                </a:cxn>
                <a:cxn ang="0">
                  <a:pos x="T8" y="T9"/>
                </a:cxn>
              </a:cxnLst>
              <a:rect l="0" t="0" r="r" b="b"/>
              <a:pathLst>
                <a:path w="1562" h="1518">
                  <a:moveTo>
                    <a:pt x="1166" y="1518"/>
                  </a:moveTo>
                  <a:lnTo>
                    <a:pt x="0" y="1095"/>
                  </a:lnTo>
                  <a:lnTo>
                    <a:pt x="397" y="0"/>
                  </a:lnTo>
                  <a:lnTo>
                    <a:pt x="1562" y="422"/>
                  </a:lnTo>
                  <a:lnTo>
                    <a:pt x="1166" y="151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endParaRPr lang="zh-CN" altLang="en-US"/>
            </a:p>
          </p:txBody>
        </p:sp>
      </p:grpSp>
      <p:grpSp>
        <p:nvGrpSpPr>
          <p:cNvPr id="44" name="Group 32">
            <a:extLst>
              <a:ext uri="{FF2B5EF4-FFF2-40B4-BE49-F238E27FC236}">
                <a16:creationId xmlns:a16="http://schemas.microsoft.com/office/drawing/2014/main" id="{FBCBD36B-A5E5-4C43-88B1-419FA681D648}"/>
              </a:ext>
            </a:extLst>
          </p:cNvPr>
          <p:cNvGrpSpPr>
            <a:grpSpLocks/>
          </p:cNvGrpSpPr>
          <p:nvPr/>
        </p:nvGrpSpPr>
        <p:grpSpPr bwMode="auto">
          <a:xfrm>
            <a:off x="5453956" y="3814719"/>
            <a:ext cx="895350" cy="925512"/>
            <a:chOff x="1037" y="1611"/>
            <a:chExt cx="1752" cy="1812"/>
          </a:xfrm>
        </p:grpSpPr>
        <p:sp>
          <p:nvSpPr>
            <p:cNvPr id="45" name="Freeform 33">
              <a:extLst>
                <a:ext uri="{FF2B5EF4-FFF2-40B4-BE49-F238E27FC236}">
                  <a16:creationId xmlns:a16="http://schemas.microsoft.com/office/drawing/2014/main" id="{98ADCD64-AA96-4EC4-B54B-1EF2749BFA57}"/>
                </a:ext>
              </a:extLst>
            </p:cNvPr>
            <p:cNvSpPr>
              <a:spLocks/>
            </p:cNvSpPr>
            <p:nvPr/>
          </p:nvSpPr>
          <p:spPr bwMode="auto">
            <a:xfrm>
              <a:off x="1037" y="1611"/>
              <a:ext cx="1752" cy="1812"/>
            </a:xfrm>
            <a:custGeom>
              <a:avLst/>
              <a:gdLst>
                <a:gd name="T0" fmla="*/ 1262 w 1752"/>
                <a:gd name="T1" fmla="*/ 1812 h 1812"/>
                <a:gd name="T2" fmla="*/ 0 w 1752"/>
                <a:gd name="T3" fmla="*/ 1356 h 1812"/>
                <a:gd name="T4" fmla="*/ 491 w 1752"/>
                <a:gd name="T5" fmla="*/ 0 h 1812"/>
                <a:gd name="T6" fmla="*/ 1752 w 1752"/>
                <a:gd name="T7" fmla="*/ 458 h 1812"/>
                <a:gd name="T8" fmla="*/ 1262 w 1752"/>
                <a:gd name="T9" fmla="*/ 1812 h 1812"/>
              </a:gdLst>
              <a:ahLst/>
              <a:cxnLst>
                <a:cxn ang="0">
                  <a:pos x="T0" y="T1"/>
                </a:cxn>
                <a:cxn ang="0">
                  <a:pos x="T2" y="T3"/>
                </a:cxn>
                <a:cxn ang="0">
                  <a:pos x="T4" y="T5"/>
                </a:cxn>
                <a:cxn ang="0">
                  <a:pos x="T6" y="T7"/>
                </a:cxn>
                <a:cxn ang="0">
                  <a:pos x="T8" y="T9"/>
                </a:cxn>
              </a:cxnLst>
              <a:rect l="0" t="0" r="r" b="b"/>
              <a:pathLst>
                <a:path w="1752" h="1812">
                  <a:moveTo>
                    <a:pt x="1262" y="1812"/>
                  </a:moveTo>
                  <a:lnTo>
                    <a:pt x="0" y="1356"/>
                  </a:lnTo>
                  <a:lnTo>
                    <a:pt x="491" y="0"/>
                  </a:lnTo>
                  <a:lnTo>
                    <a:pt x="1752" y="458"/>
                  </a:lnTo>
                  <a:lnTo>
                    <a:pt x="1262" y="1812"/>
                  </a:lnTo>
                  <a:close/>
                </a:path>
              </a:pathLst>
            </a:custGeom>
            <a:gradFill rotWithShape="1">
              <a:gsLst>
                <a:gs pos="0">
                  <a:srgbClr val="F8F8F8"/>
                </a:gs>
                <a:gs pos="100000">
                  <a:srgbClr val="DDDDDD"/>
                </a:gs>
              </a:gsLst>
              <a:lin ang="2700000" scaled="1"/>
            </a:gradFill>
            <a:ln w="9525" cap="flat" cmpd="sng">
              <a:solidFill>
                <a:srgbClr val="C0C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endParaRPr lang="zh-CN" altLang="en-US"/>
            </a:p>
          </p:txBody>
        </p:sp>
        <p:sp>
          <p:nvSpPr>
            <p:cNvPr id="46" name="Freeform 34">
              <a:extLst>
                <a:ext uri="{FF2B5EF4-FFF2-40B4-BE49-F238E27FC236}">
                  <a16:creationId xmlns:a16="http://schemas.microsoft.com/office/drawing/2014/main" id="{30FA80D3-977B-4072-9A37-450EB1BF7C6E}"/>
                </a:ext>
              </a:extLst>
            </p:cNvPr>
            <p:cNvSpPr>
              <a:spLocks/>
            </p:cNvSpPr>
            <p:nvPr/>
          </p:nvSpPr>
          <p:spPr bwMode="auto">
            <a:xfrm>
              <a:off x="1162" y="1677"/>
              <a:ext cx="1562" cy="1518"/>
            </a:xfrm>
            <a:custGeom>
              <a:avLst/>
              <a:gdLst>
                <a:gd name="T0" fmla="*/ 1166 w 1562"/>
                <a:gd name="T1" fmla="*/ 1518 h 1518"/>
                <a:gd name="T2" fmla="*/ 0 w 1562"/>
                <a:gd name="T3" fmla="*/ 1095 h 1518"/>
                <a:gd name="T4" fmla="*/ 397 w 1562"/>
                <a:gd name="T5" fmla="*/ 0 h 1518"/>
                <a:gd name="T6" fmla="*/ 1562 w 1562"/>
                <a:gd name="T7" fmla="*/ 422 h 1518"/>
                <a:gd name="T8" fmla="*/ 1166 w 1562"/>
                <a:gd name="T9" fmla="*/ 1518 h 1518"/>
              </a:gdLst>
              <a:ahLst/>
              <a:cxnLst>
                <a:cxn ang="0">
                  <a:pos x="T0" y="T1"/>
                </a:cxn>
                <a:cxn ang="0">
                  <a:pos x="T2" y="T3"/>
                </a:cxn>
                <a:cxn ang="0">
                  <a:pos x="T4" y="T5"/>
                </a:cxn>
                <a:cxn ang="0">
                  <a:pos x="T6" y="T7"/>
                </a:cxn>
                <a:cxn ang="0">
                  <a:pos x="T8" y="T9"/>
                </a:cxn>
              </a:cxnLst>
              <a:rect l="0" t="0" r="r" b="b"/>
              <a:pathLst>
                <a:path w="1562" h="1518">
                  <a:moveTo>
                    <a:pt x="1166" y="1518"/>
                  </a:moveTo>
                  <a:lnTo>
                    <a:pt x="0" y="1095"/>
                  </a:lnTo>
                  <a:lnTo>
                    <a:pt x="397" y="0"/>
                  </a:lnTo>
                  <a:lnTo>
                    <a:pt x="1562" y="422"/>
                  </a:lnTo>
                  <a:lnTo>
                    <a:pt x="1166" y="151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endParaRPr lang="zh-CN" altLang="en-US"/>
            </a:p>
          </p:txBody>
        </p:sp>
      </p:grpSp>
      <p:sp>
        <p:nvSpPr>
          <p:cNvPr id="47" name="Freeform 35">
            <a:extLst>
              <a:ext uri="{FF2B5EF4-FFF2-40B4-BE49-F238E27FC236}">
                <a16:creationId xmlns:a16="http://schemas.microsoft.com/office/drawing/2014/main" id="{E3282315-747D-40DD-9076-2C7F2F74F87D}"/>
              </a:ext>
            </a:extLst>
          </p:cNvPr>
          <p:cNvSpPr>
            <a:spLocks/>
          </p:cNvSpPr>
          <p:nvPr/>
        </p:nvSpPr>
        <p:spPr bwMode="auto">
          <a:xfrm>
            <a:off x="5453956" y="4754519"/>
            <a:ext cx="895350" cy="925512"/>
          </a:xfrm>
          <a:custGeom>
            <a:avLst/>
            <a:gdLst>
              <a:gd name="T0" fmla="*/ 1262 w 1752"/>
              <a:gd name="T1" fmla="*/ 1812 h 1812"/>
              <a:gd name="T2" fmla="*/ 0 w 1752"/>
              <a:gd name="T3" fmla="*/ 1356 h 1812"/>
              <a:gd name="T4" fmla="*/ 491 w 1752"/>
              <a:gd name="T5" fmla="*/ 0 h 1812"/>
              <a:gd name="T6" fmla="*/ 1752 w 1752"/>
              <a:gd name="T7" fmla="*/ 458 h 1812"/>
              <a:gd name="T8" fmla="*/ 1262 w 1752"/>
              <a:gd name="T9" fmla="*/ 1812 h 1812"/>
            </a:gdLst>
            <a:ahLst/>
            <a:cxnLst>
              <a:cxn ang="0">
                <a:pos x="T0" y="T1"/>
              </a:cxn>
              <a:cxn ang="0">
                <a:pos x="T2" y="T3"/>
              </a:cxn>
              <a:cxn ang="0">
                <a:pos x="T4" y="T5"/>
              </a:cxn>
              <a:cxn ang="0">
                <a:pos x="T6" y="T7"/>
              </a:cxn>
              <a:cxn ang="0">
                <a:pos x="T8" y="T9"/>
              </a:cxn>
            </a:cxnLst>
            <a:rect l="0" t="0" r="r" b="b"/>
            <a:pathLst>
              <a:path w="1752" h="1812">
                <a:moveTo>
                  <a:pt x="1262" y="1812"/>
                </a:moveTo>
                <a:lnTo>
                  <a:pt x="0" y="1356"/>
                </a:lnTo>
                <a:lnTo>
                  <a:pt x="491" y="0"/>
                </a:lnTo>
                <a:lnTo>
                  <a:pt x="1752" y="458"/>
                </a:lnTo>
                <a:lnTo>
                  <a:pt x="1262" y="1812"/>
                </a:lnTo>
                <a:close/>
              </a:path>
            </a:pathLst>
          </a:custGeom>
          <a:gradFill rotWithShape="1">
            <a:gsLst>
              <a:gs pos="0">
                <a:srgbClr val="F8F8F8"/>
              </a:gs>
              <a:gs pos="100000">
                <a:srgbClr val="DDDDDD"/>
              </a:gs>
            </a:gsLst>
            <a:lin ang="2700000" scaled="1"/>
          </a:gradFill>
          <a:ln w="9525" cap="flat" cmpd="sng">
            <a:solidFill>
              <a:srgbClr val="C0C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endParaRPr lang="zh-CN" altLang="en-US"/>
          </a:p>
        </p:txBody>
      </p:sp>
      <p:sp>
        <p:nvSpPr>
          <p:cNvPr id="48" name="Freeform 36">
            <a:extLst>
              <a:ext uri="{FF2B5EF4-FFF2-40B4-BE49-F238E27FC236}">
                <a16:creationId xmlns:a16="http://schemas.microsoft.com/office/drawing/2014/main" id="{27EF39DA-30E0-422E-9588-BB43A152A00D}"/>
              </a:ext>
            </a:extLst>
          </p:cNvPr>
          <p:cNvSpPr>
            <a:spLocks/>
          </p:cNvSpPr>
          <p:nvPr/>
        </p:nvSpPr>
        <p:spPr bwMode="auto">
          <a:xfrm>
            <a:off x="5517456" y="4787856"/>
            <a:ext cx="798512" cy="776288"/>
          </a:xfrm>
          <a:custGeom>
            <a:avLst/>
            <a:gdLst>
              <a:gd name="T0" fmla="*/ 1166 w 1562"/>
              <a:gd name="T1" fmla="*/ 1518 h 1518"/>
              <a:gd name="T2" fmla="*/ 0 w 1562"/>
              <a:gd name="T3" fmla="*/ 1095 h 1518"/>
              <a:gd name="T4" fmla="*/ 397 w 1562"/>
              <a:gd name="T5" fmla="*/ 0 h 1518"/>
              <a:gd name="T6" fmla="*/ 1562 w 1562"/>
              <a:gd name="T7" fmla="*/ 422 h 1518"/>
              <a:gd name="T8" fmla="*/ 1166 w 1562"/>
              <a:gd name="T9" fmla="*/ 1518 h 1518"/>
            </a:gdLst>
            <a:ahLst/>
            <a:cxnLst>
              <a:cxn ang="0">
                <a:pos x="T0" y="T1"/>
              </a:cxn>
              <a:cxn ang="0">
                <a:pos x="T2" y="T3"/>
              </a:cxn>
              <a:cxn ang="0">
                <a:pos x="T4" y="T5"/>
              </a:cxn>
              <a:cxn ang="0">
                <a:pos x="T6" y="T7"/>
              </a:cxn>
              <a:cxn ang="0">
                <a:pos x="T8" y="T9"/>
              </a:cxn>
            </a:cxnLst>
            <a:rect l="0" t="0" r="r" b="b"/>
            <a:pathLst>
              <a:path w="1562" h="1518">
                <a:moveTo>
                  <a:pt x="1166" y="1518"/>
                </a:moveTo>
                <a:lnTo>
                  <a:pt x="0" y="1095"/>
                </a:lnTo>
                <a:lnTo>
                  <a:pt x="397" y="0"/>
                </a:lnTo>
                <a:lnTo>
                  <a:pt x="1562" y="422"/>
                </a:lnTo>
                <a:lnTo>
                  <a:pt x="1166" y="151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endParaRPr lang="zh-CN" altLang="en-US"/>
          </a:p>
        </p:txBody>
      </p:sp>
      <p:sp>
        <p:nvSpPr>
          <p:cNvPr id="49" name="WordArt 37">
            <a:extLst>
              <a:ext uri="{FF2B5EF4-FFF2-40B4-BE49-F238E27FC236}">
                <a16:creationId xmlns:a16="http://schemas.microsoft.com/office/drawing/2014/main" id="{BBE44EFC-CF9A-41B9-92B9-EA99C6FC0DE3}"/>
              </a:ext>
            </a:extLst>
          </p:cNvPr>
          <p:cNvSpPr>
            <a:spLocks noChangeArrowheads="1" noChangeShapeType="1" noTextEdit="1"/>
          </p:cNvSpPr>
          <p:nvPr/>
        </p:nvSpPr>
        <p:spPr bwMode="auto">
          <a:xfrm>
            <a:off x="5779393" y="1233444"/>
            <a:ext cx="214313" cy="361950"/>
          </a:xfrm>
          <a:prstGeom prst="rect">
            <a:avLst/>
          </a:prstGeom>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14:hiddenEffects>
            </a:ext>
          </a:extLst>
        </p:spPr>
        <p:txBody>
          <a:bodyPr wrap="none" numCol="1" fromWordArt="1">
            <a:prstTxWarp prst="textPlain">
              <a:avLst>
                <a:gd name="adj" fmla="val 50000"/>
              </a:avLst>
            </a:prstTxWarp>
          </a:bodyP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pPr algn="ctr"/>
            <a:r>
              <a:rPr lang="en-US" altLang="zh-CN" sz="1400" kern="10" spc="-70" dirty="0">
                <a:solidFill>
                  <a:schemeClr val="bg1"/>
                </a:solidFill>
                <a:latin typeface="Arial Black" panose="020B0A04020102020204" pitchFamily="34" charset="0"/>
              </a:rPr>
              <a:t>1</a:t>
            </a:r>
            <a:endParaRPr lang="zh-CN" altLang="en-US" sz="1400" kern="10" spc="-70" dirty="0">
              <a:solidFill>
                <a:schemeClr val="bg1"/>
              </a:solidFill>
              <a:latin typeface="Arial Black" panose="020B0A04020102020204" pitchFamily="34" charset="0"/>
            </a:endParaRPr>
          </a:p>
        </p:txBody>
      </p:sp>
      <p:sp>
        <p:nvSpPr>
          <p:cNvPr id="50" name="WordArt 38">
            <a:extLst>
              <a:ext uri="{FF2B5EF4-FFF2-40B4-BE49-F238E27FC236}">
                <a16:creationId xmlns:a16="http://schemas.microsoft.com/office/drawing/2014/main" id="{BA119EBB-A520-4659-8661-EEABD9CF644D}"/>
              </a:ext>
            </a:extLst>
          </p:cNvPr>
          <p:cNvSpPr>
            <a:spLocks noChangeArrowheads="1" noChangeShapeType="1" noTextEdit="1"/>
          </p:cNvSpPr>
          <p:nvPr/>
        </p:nvSpPr>
        <p:spPr bwMode="auto">
          <a:xfrm>
            <a:off x="5779393" y="2171656"/>
            <a:ext cx="285750" cy="361950"/>
          </a:xfrm>
          <a:prstGeom prst="rect">
            <a:avLst/>
          </a:prstGeom>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14:hiddenEffects>
            </a:ext>
          </a:extLst>
        </p:spPr>
        <p:txBody>
          <a:bodyPr wrap="none" numCol="1" fromWordArt="1">
            <a:prstTxWarp prst="textPlain">
              <a:avLst>
                <a:gd name="adj" fmla="val 50000"/>
              </a:avLst>
            </a:prstTxWarp>
          </a:bodyP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pPr algn="ctr"/>
            <a:r>
              <a:rPr lang="en-US" altLang="zh-CN" sz="1400" kern="10" spc="-70">
                <a:solidFill>
                  <a:schemeClr val="bg1"/>
                </a:solidFill>
                <a:latin typeface="Arial Black" panose="020B0A04020102020204" pitchFamily="34" charset="0"/>
              </a:rPr>
              <a:t>2</a:t>
            </a:r>
            <a:endParaRPr lang="zh-CN" altLang="en-US" sz="1400" kern="10" spc="-70">
              <a:solidFill>
                <a:schemeClr val="bg1"/>
              </a:solidFill>
              <a:latin typeface="Arial Black" panose="020B0A04020102020204" pitchFamily="34" charset="0"/>
            </a:endParaRPr>
          </a:p>
        </p:txBody>
      </p:sp>
      <p:sp>
        <p:nvSpPr>
          <p:cNvPr id="51" name="WordArt 39">
            <a:extLst>
              <a:ext uri="{FF2B5EF4-FFF2-40B4-BE49-F238E27FC236}">
                <a16:creationId xmlns:a16="http://schemas.microsoft.com/office/drawing/2014/main" id="{DD657ED3-3EE2-4C8D-8D15-811D14CB64CC}"/>
              </a:ext>
            </a:extLst>
          </p:cNvPr>
          <p:cNvSpPr>
            <a:spLocks noChangeArrowheads="1" noChangeShapeType="1" noTextEdit="1"/>
          </p:cNvSpPr>
          <p:nvPr/>
        </p:nvSpPr>
        <p:spPr bwMode="auto">
          <a:xfrm>
            <a:off x="5779393" y="3109869"/>
            <a:ext cx="285750" cy="361950"/>
          </a:xfrm>
          <a:prstGeom prst="rect">
            <a:avLst/>
          </a:prstGeom>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14:hiddenEffects>
            </a:ext>
          </a:extLst>
        </p:spPr>
        <p:txBody>
          <a:bodyPr wrap="none" numCol="1" fromWordArt="1">
            <a:prstTxWarp prst="textPlain">
              <a:avLst>
                <a:gd name="adj" fmla="val 50000"/>
              </a:avLst>
            </a:prstTxWarp>
          </a:bodyP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pPr algn="ctr"/>
            <a:r>
              <a:rPr lang="en-US" altLang="zh-CN" sz="1400" kern="10" spc="-70">
                <a:solidFill>
                  <a:schemeClr val="bg1"/>
                </a:solidFill>
                <a:latin typeface="Arial Black" panose="020B0A04020102020204" pitchFamily="34" charset="0"/>
              </a:rPr>
              <a:t>3</a:t>
            </a:r>
            <a:endParaRPr lang="zh-CN" altLang="en-US" sz="1400" kern="10" spc="-70">
              <a:solidFill>
                <a:schemeClr val="bg1"/>
              </a:solidFill>
              <a:latin typeface="Arial Black" panose="020B0A04020102020204" pitchFamily="34" charset="0"/>
            </a:endParaRPr>
          </a:p>
        </p:txBody>
      </p:sp>
      <p:sp>
        <p:nvSpPr>
          <p:cNvPr id="52" name="WordArt 40">
            <a:extLst>
              <a:ext uri="{FF2B5EF4-FFF2-40B4-BE49-F238E27FC236}">
                <a16:creationId xmlns:a16="http://schemas.microsoft.com/office/drawing/2014/main" id="{27F93476-D00C-41F9-B648-6F0D5054001A}"/>
              </a:ext>
            </a:extLst>
          </p:cNvPr>
          <p:cNvSpPr>
            <a:spLocks noChangeArrowheads="1" noChangeShapeType="1" noTextEdit="1"/>
          </p:cNvSpPr>
          <p:nvPr/>
        </p:nvSpPr>
        <p:spPr bwMode="auto">
          <a:xfrm>
            <a:off x="5779393" y="4048081"/>
            <a:ext cx="285750" cy="361950"/>
          </a:xfrm>
          <a:prstGeom prst="rect">
            <a:avLst/>
          </a:prstGeom>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14:hiddenEffects>
            </a:ext>
          </a:extLst>
        </p:spPr>
        <p:txBody>
          <a:bodyPr wrap="none" numCol="1" fromWordArt="1">
            <a:prstTxWarp prst="textPlain">
              <a:avLst>
                <a:gd name="adj" fmla="val 50000"/>
              </a:avLst>
            </a:prstTxWarp>
          </a:bodyP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pPr algn="ctr"/>
            <a:r>
              <a:rPr lang="en-US" altLang="zh-CN" sz="1400" kern="10" spc="-70">
                <a:solidFill>
                  <a:schemeClr val="bg1"/>
                </a:solidFill>
                <a:latin typeface="Arial Black" panose="020B0A04020102020204" pitchFamily="34" charset="0"/>
              </a:rPr>
              <a:t>4</a:t>
            </a:r>
            <a:endParaRPr lang="zh-CN" altLang="en-US" sz="1400" kern="10" spc="-70">
              <a:solidFill>
                <a:schemeClr val="bg1"/>
              </a:solidFill>
              <a:latin typeface="Arial Black" panose="020B0A04020102020204" pitchFamily="34" charset="0"/>
            </a:endParaRPr>
          </a:p>
        </p:txBody>
      </p:sp>
      <p:sp>
        <p:nvSpPr>
          <p:cNvPr id="53" name="WordArt 41">
            <a:extLst>
              <a:ext uri="{FF2B5EF4-FFF2-40B4-BE49-F238E27FC236}">
                <a16:creationId xmlns:a16="http://schemas.microsoft.com/office/drawing/2014/main" id="{BD8352EB-A092-4849-85C9-7CD373EA9E0C}"/>
              </a:ext>
            </a:extLst>
          </p:cNvPr>
          <p:cNvSpPr>
            <a:spLocks noChangeArrowheads="1" noChangeShapeType="1" noTextEdit="1"/>
          </p:cNvSpPr>
          <p:nvPr/>
        </p:nvSpPr>
        <p:spPr bwMode="auto">
          <a:xfrm>
            <a:off x="5779393" y="4987881"/>
            <a:ext cx="285750" cy="361950"/>
          </a:xfrm>
          <a:prstGeom prst="rect">
            <a:avLst/>
          </a:prstGeom>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14:hiddenEffects>
            </a:ext>
          </a:extLst>
        </p:spPr>
        <p:txBody>
          <a:bodyPr wrap="none" numCol="1" fromWordArt="1">
            <a:prstTxWarp prst="textPlain">
              <a:avLst>
                <a:gd name="adj" fmla="val 50000"/>
              </a:avLst>
            </a:prstTxWarp>
          </a:bodyPr>
          <a:lstStyle>
            <a:defPPr>
              <a:defRPr lang="zh-CN"/>
            </a:defPPr>
            <a:lvl1pPr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b="1"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i="1" kern="1200">
                <a:solidFill>
                  <a:schemeClr val="tx1"/>
                </a:solidFill>
                <a:latin typeface="Arial" panose="020B0604020202020204" pitchFamily="34" charset="0"/>
                <a:ea typeface="华文细黑" panose="02010600040101010101" pitchFamily="2" charset="-122"/>
                <a:cs typeface="+mn-cs"/>
              </a:defRPr>
            </a:lvl9pPr>
          </a:lstStyle>
          <a:p>
            <a:pPr algn="ctr"/>
            <a:r>
              <a:rPr lang="en-US" altLang="zh-CN" sz="1400" kern="10" spc="-70">
                <a:solidFill>
                  <a:schemeClr val="bg1"/>
                </a:solidFill>
                <a:latin typeface="Arial Black" panose="020B0A04020102020204" pitchFamily="34" charset="0"/>
              </a:rPr>
              <a:t>5</a:t>
            </a:r>
            <a:endParaRPr lang="zh-CN" altLang="en-US" sz="1400" kern="10" spc="-70">
              <a:solidFill>
                <a:schemeClr val="bg1"/>
              </a:solidFill>
              <a:latin typeface="Arial Black" panose="020B0A04020102020204" pitchFamily="34" charset="0"/>
            </a:endParaRPr>
          </a:p>
        </p:txBody>
      </p:sp>
    </p:spTree>
    <p:extLst>
      <p:ext uri="{BB962C8B-B14F-4D97-AF65-F5344CB8AC3E}">
        <p14:creationId xmlns:p14="http://schemas.microsoft.com/office/powerpoint/2010/main" val="264514208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22CE1C-5341-4379-AD6A-1F552921887E}"/>
              </a:ext>
            </a:extLst>
          </p:cNvPr>
          <p:cNvSpPr>
            <a:spLocks noGrp="1"/>
          </p:cNvSpPr>
          <p:nvPr>
            <p:ph type="title"/>
          </p:nvPr>
        </p:nvSpPr>
        <p:spPr>
          <a:xfrm>
            <a:off x="304512" y="29059"/>
            <a:ext cx="10515224" cy="536139"/>
          </a:xfrm>
        </p:spPr>
        <p:txBody>
          <a:bodyPr>
            <a:normAutofit/>
          </a:bodyPr>
          <a:lstStyle/>
          <a:p>
            <a:r>
              <a:rPr lang="zh-CN" altLang="en-US" dirty="0"/>
              <a:t>相关规范</a:t>
            </a:r>
          </a:p>
        </p:txBody>
      </p:sp>
      <p:sp>
        <p:nvSpPr>
          <p:cNvPr id="4" name="内容占位符 20">
            <a:extLst>
              <a:ext uri="{FF2B5EF4-FFF2-40B4-BE49-F238E27FC236}">
                <a16:creationId xmlns:a16="http://schemas.microsoft.com/office/drawing/2014/main" id="{48603621-432C-4843-AAA6-760BCD7BB257}"/>
              </a:ext>
            </a:extLst>
          </p:cNvPr>
          <p:cNvSpPr txBox="1">
            <a:spLocks/>
          </p:cNvSpPr>
          <p:nvPr/>
        </p:nvSpPr>
        <p:spPr>
          <a:xfrm>
            <a:off x="2567608" y="1194146"/>
            <a:ext cx="3816424" cy="3382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endParaRPr lang="zh-CN" altLang="en-US" sz="2000" dirty="0">
              <a:latin typeface="Arial" pitchFamily="34" charset="0"/>
              <a:ea typeface="宋体" pitchFamily="2" charset="-122"/>
            </a:endParaRPr>
          </a:p>
          <a:p>
            <a:pPr lvl="1" indent="0" fontAlgn="auto">
              <a:lnSpc>
                <a:spcPts val="2375"/>
              </a:lnSpc>
              <a:spcAft>
                <a:spcPts val="0"/>
              </a:spcAft>
            </a:pPr>
            <a:r>
              <a:rPr lang="en-US" altLang="zh-CN" sz="1200" dirty="0">
                <a:ea typeface="宋体" pitchFamily="2" charset="-122"/>
              </a:rPr>
              <a:t>·</a:t>
            </a:r>
            <a:r>
              <a:rPr lang="zh-CN" altLang="en-US" sz="1200" dirty="0">
                <a:ea typeface="宋体" pitchFamily="2" charset="-122"/>
              </a:rPr>
              <a:t> </a:t>
            </a:r>
            <a:r>
              <a:rPr lang="en-US" altLang="zh-CN" sz="1200" dirty="0">
                <a:latin typeface="Arial" panose="020B0604020202020204" pitchFamily="34" charset="0"/>
                <a:ea typeface="宋体" panose="02010600030101010101" pitchFamily="2" charset="-122"/>
                <a:cs typeface="+mn-ea"/>
              </a:rPr>
              <a:t>k</a:t>
            </a:r>
            <a:r>
              <a:rPr lang="zh-CN" altLang="en-US" sz="1200" dirty="0">
                <a:latin typeface="Arial" panose="020B0604020202020204" pitchFamily="34" charset="0"/>
                <a:ea typeface="宋体" panose="02010600030101010101" pitchFamily="2" charset="-122"/>
                <a:cs typeface="+mn-ea"/>
              </a:rPr>
              <a:t>afka、kestrel 消息 （待定）</a:t>
            </a:r>
          </a:p>
          <a:p>
            <a:pPr lvl="1" indent="0" fontAlgn="auto">
              <a:lnSpc>
                <a:spcPts val="2075"/>
              </a:lnSpc>
              <a:spcAft>
                <a:spcPts val="0"/>
              </a:spcAft>
            </a:pPr>
            <a:r>
              <a:rPr lang="en-US" altLang="zh-CN" sz="1200" dirty="0">
                <a:latin typeface="Arial" panose="020B0604020202020204" pitchFamily="34" charset="0"/>
                <a:ea typeface="宋体" panose="02010600030101010101" pitchFamily="2" charset="-122"/>
                <a:cs typeface="+mn-ea"/>
              </a:rPr>
              <a:t> e</a:t>
            </a:r>
            <a:r>
              <a:rPr lang="zh-CN" altLang="en-US" sz="1200" dirty="0">
                <a:latin typeface="Arial" panose="020B0604020202020204" pitchFamily="34" charset="0"/>
                <a:ea typeface="宋体" panose="02010600030101010101" pitchFamily="2" charset="-122"/>
                <a:cs typeface="+mn-ea"/>
              </a:rPr>
              <a:t>lasticSearch、Solr 搜索引擎（待定）</a:t>
            </a:r>
          </a:p>
          <a:p>
            <a:pPr lvl="1" indent="0" fontAlgn="auto">
              <a:lnSpc>
                <a:spcPts val="2075"/>
              </a:lnSpc>
              <a:spcAft>
                <a:spcPts val="0"/>
              </a:spcAft>
            </a:pPr>
            <a:r>
              <a:rPr lang="zh-CN" altLang="en-US" sz="1200" dirty="0">
                <a:latin typeface="Arial" panose="020B0604020202020204" pitchFamily="34" charset="0"/>
                <a:ea typeface="宋体" panose="02010600030101010101" pitchFamily="2" charset="-122"/>
                <a:cs typeface="+mn-ea"/>
              </a:rPr>
              <a:t> </a:t>
            </a:r>
            <a:r>
              <a:rPr lang="en-US" altLang="zh-CN" sz="1200" dirty="0">
                <a:latin typeface="Arial" panose="020B0604020202020204" pitchFamily="34" charset="0"/>
                <a:ea typeface="宋体" panose="02010600030101010101" pitchFamily="2" charset="-122"/>
                <a:cs typeface="+mn-ea"/>
              </a:rPr>
              <a:t>python3.0 </a:t>
            </a:r>
            <a:r>
              <a:rPr lang="zh-CN" altLang="en-US" sz="1200" dirty="0">
                <a:latin typeface="Arial" panose="020B0604020202020204" pitchFamily="34" charset="0"/>
                <a:ea typeface="宋体" panose="02010600030101010101" pitchFamily="2" charset="-122"/>
                <a:cs typeface="+mn-ea"/>
              </a:rPr>
              <a:t>脚本（统计、爬虫）</a:t>
            </a:r>
          </a:p>
          <a:p>
            <a:pPr lvl="1" indent="0" fontAlgn="auto">
              <a:lnSpc>
                <a:spcPts val="2075"/>
              </a:lnSpc>
              <a:spcAft>
                <a:spcPts val="0"/>
              </a:spcAft>
            </a:pPr>
            <a:r>
              <a:rPr lang="zh-CN" altLang="en-US" sz="1200" dirty="0">
                <a:latin typeface="Arial" panose="020B0604020202020204" pitchFamily="34" charset="0"/>
                <a:ea typeface="宋体" panose="02010600030101010101" pitchFamily="2" charset="-122"/>
                <a:cs typeface="+mn-ea"/>
              </a:rPr>
              <a:t> </a:t>
            </a:r>
            <a:r>
              <a:rPr lang="en-US" altLang="en-US" sz="1200" dirty="0">
                <a:latin typeface="Arial" panose="020B0604020202020204" pitchFamily="34" charset="0"/>
                <a:ea typeface="宋体" panose="02010600030101010101" pitchFamily="2" charset="-122"/>
                <a:cs typeface="+mn-ea"/>
              </a:rPr>
              <a:t>tomcat 7  </a:t>
            </a:r>
            <a:r>
              <a:rPr lang="zh-CN" altLang="en-US" sz="1200" dirty="0">
                <a:latin typeface="Arial" panose="020B0604020202020204" pitchFamily="34" charset="0"/>
                <a:ea typeface="宋体" panose="02010600030101010101" pitchFamily="2" charset="-122"/>
                <a:cs typeface="+mn-ea"/>
              </a:rPr>
              <a:t>容器</a:t>
            </a:r>
          </a:p>
          <a:p>
            <a:pPr lvl="1" indent="0" fontAlgn="auto">
              <a:lnSpc>
                <a:spcPts val="2075"/>
              </a:lnSpc>
              <a:spcAft>
                <a:spcPts val="0"/>
              </a:spcAft>
            </a:pPr>
            <a:r>
              <a:rPr lang="zh-CN" altLang="en-US" sz="1200" dirty="0">
                <a:latin typeface="Arial" panose="020B0604020202020204" pitchFamily="34" charset="0"/>
                <a:ea typeface="宋体" panose="02010600030101010101" pitchFamily="2" charset="-122"/>
                <a:cs typeface="+mn-ea"/>
              </a:rPr>
              <a:t> </a:t>
            </a:r>
            <a:r>
              <a:rPr lang="en-US" altLang="zh-CN" sz="1200" dirty="0">
                <a:latin typeface="Arial" panose="020B0604020202020204" pitchFamily="34" charset="0"/>
                <a:ea typeface="宋体" panose="02010600030101010101" pitchFamily="2" charset="-122"/>
                <a:cs typeface="+mn-ea"/>
              </a:rPr>
              <a:t>n</a:t>
            </a:r>
            <a:r>
              <a:rPr lang="zh-CN" altLang="en-US" sz="1200" dirty="0">
                <a:latin typeface="Arial" panose="020B0604020202020204" pitchFamily="34" charset="0"/>
                <a:ea typeface="宋体" panose="02010600030101010101" pitchFamily="2" charset="-122"/>
                <a:cs typeface="+mn-ea"/>
              </a:rPr>
              <a:t>ginx1.4 反向代理</a:t>
            </a:r>
          </a:p>
          <a:p>
            <a:pPr lvl="1" indent="0" fontAlgn="auto">
              <a:lnSpc>
                <a:spcPts val="2075"/>
              </a:lnSpc>
              <a:spcAft>
                <a:spcPts val="0"/>
              </a:spcAft>
            </a:pPr>
            <a:r>
              <a:rPr lang="en-US" altLang="zh-CN" sz="1200" dirty="0">
                <a:latin typeface="Arial" panose="020B0604020202020204" pitchFamily="34" charset="0"/>
                <a:ea typeface="宋体" panose="02010600030101010101" pitchFamily="2" charset="-122"/>
                <a:cs typeface="+mn-ea"/>
              </a:rPr>
              <a:t> </a:t>
            </a:r>
            <a:r>
              <a:rPr lang="en-US" altLang="zh-CN" sz="1200" dirty="0" err="1">
                <a:latin typeface="Arial" panose="020B0604020202020204" pitchFamily="34" charset="0"/>
                <a:ea typeface="宋体" panose="02010600030101010101" pitchFamily="2" charset="-122"/>
                <a:cs typeface="+mn-ea"/>
              </a:rPr>
              <a:t>shiro</a:t>
            </a:r>
            <a:r>
              <a:rPr lang="zh-CN" altLang="en-US" sz="1200" dirty="0">
                <a:latin typeface="Arial" panose="020B0604020202020204" pitchFamily="34" charset="0"/>
                <a:ea typeface="宋体" panose="02010600030101010101" pitchFamily="2" charset="-122"/>
                <a:cs typeface="+mn-ea"/>
              </a:rPr>
              <a:t> 权限</a:t>
            </a:r>
          </a:p>
          <a:p>
            <a:pPr lvl="1" indent="0" fontAlgn="auto">
              <a:lnSpc>
                <a:spcPts val="2075"/>
              </a:lnSpc>
              <a:spcAft>
                <a:spcPts val="0"/>
              </a:spcAft>
            </a:pPr>
            <a:r>
              <a:rPr lang="en-US" altLang="zh-CN" sz="1200" dirty="0">
                <a:latin typeface="Arial" panose="020B0604020202020204" pitchFamily="34" charset="0"/>
                <a:ea typeface="宋体" panose="02010600030101010101" pitchFamily="2" charset="-122"/>
                <a:cs typeface="+mn-ea"/>
              </a:rPr>
              <a:t> </a:t>
            </a:r>
            <a:r>
              <a:rPr lang="en-US" altLang="zh-CN" sz="1200" dirty="0" err="1">
                <a:latin typeface="Arial" panose="020B0604020202020204" pitchFamily="34" charset="0"/>
                <a:ea typeface="宋体" panose="02010600030101010101" pitchFamily="2" charset="-122"/>
                <a:cs typeface="+mn-ea"/>
              </a:rPr>
              <a:t>jenkins</a:t>
            </a:r>
            <a:r>
              <a:rPr lang="en-US" altLang="zh-CN" sz="1200" dirty="0">
                <a:latin typeface="Arial" panose="020B0604020202020204" pitchFamily="34" charset="0"/>
                <a:ea typeface="宋体" panose="02010600030101010101" pitchFamily="2" charset="-122"/>
                <a:cs typeface="+mn-ea"/>
              </a:rPr>
              <a:t> </a:t>
            </a:r>
            <a:r>
              <a:rPr lang="zh-CN" altLang="en-US" sz="1200" dirty="0">
                <a:latin typeface="Arial" panose="020B0604020202020204" pitchFamily="34" charset="0"/>
                <a:ea typeface="宋体" panose="02010600030101010101" pitchFamily="2" charset="-122"/>
                <a:cs typeface="+mn-ea"/>
              </a:rPr>
              <a:t>待定</a:t>
            </a:r>
          </a:p>
          <a:p>
            <a:pPr lvl="1" indent="0" fontAlgn="auto">
              <a:lnSpc>
                <a:spcPts val="2075"/>
              </a:lnSpc>
              <a:spcAft>
                <a:spcPts val="0"/>
              </a:spcAft>
            </a:pPr>
            <a:r>
              <a:rPr lang="en-US" altLang="zh-CN" sz="1200" dirty="0">
                <a:latin typeface="Arial" panose="020B0604020202020204" pitchFamily="34" charset="0"/>
                <a:ea typeface="宋体" panose="02010600030101010101" pitchFamily="2" charset="-122"/>
                <a:cs typeface="+mn-ea"/>
              </a:rPr>
              <a:t> docker </a:t>
            </a:r>
            <a:r>
              <a:rPr lang="zh-CN" altLang="en-US" sz="1200" dirty="0">
                <a:latin typeface="Arial" panose="020B0604020202020204" pitchFamily="34" charset="0"/>
                <a:ea typeface="宋体" panose="02010600030101010101" pitchFamily="2" charset="-122"/>
                <a:cs typeface="+mn-ea"/>
              </a:rPr>
              <a:t>待定</a:t>
            </a:r>
          </a:p>
          <a:p>
            <a:pPr lvl="1" indent="0" fontAlgn="auto">
              <a:lnSpc>
                <a:spcPts val="2075"/>
              </a:lnSpc>
              <a:spcAft>
                <a:spcPts val="0"/>
              </a:spcAft>
            </a:pPr>
            <a:r>
              <a:rPr lang="en-US" altLang="zh-CN" sz="1200" dirty="0">
                <a:latin typeface="Arial" panose="020B0604020202020204" pitchFamily="34" charset="0"/>
                <a:ea typeface="宋体" panose="02010600030101010101" pitchFamily="2" charset="-122"/>
                <a:cs typeface="+mn-ea"/>
              </a:rPr>
              <a:t> </a:t>
            </a:r>
            <a:r>
              <a:rPr lang="en-US" altLang="zh-CN" sz="1200" dirty="0" err="1">
                <a:latin typeface="Arial" panose="020B0604020202020204" pitchFamily="34" charset="0"/>
                <a:ea typeface="宋体" panose="02010600030101010101" pitchFamily="2" charset="-122"/>
                <a:cs typeface="+mn-ea"/>
              </a:rPr>
              <a:t>netty</a:t>
            </a:r>
            <a:r>
              <a:rPr lang="en-US" altLang="zh-CN" sz="1200" dirty="0">
                <a:latin typeface="Arial" panose="020B0604020202020204" pitchFamily="34" charset="0"/>
                <a:ea typeface="宋体" panose="02010600030101010101" pitchFamily="2" charset="-122"/>
                <a:cs typeface="+mn-ea"/>
              </a:rPr>
              <a:t> </a:t>
            </a:r>
            <a:endParaRPr lang="zh-CN" altLang="en-US" sz="1200" dirty="0">
              <a:latin typeface="Arial" panose="020B0604020202020204" pitchFamily="34" charset="0"/>
              <a:ea typeface="宋体" panose="02010600030101010101" pitchFamily="2" charset="-122"/>
              <a:cs typeface="+mn-ea"/>
            </a:endParaRPr>
          </a:p>
          <a:p>
            <a:pPr lvl="1" indent="0" fontAlgn="auto">
              <a:lnSpc>
                <a:spcPts val="2075"/>
              </a:lnSpc>
              <a:spcAft>
                <a:spcPts val="0"/>
              </a:spcAft>
            </a:pPr>
            <a:endParaRPr lang="zh-CN" altLang="en-US" sz="1200" dirty="0">
              <a:ea typeface="宋体" pitchFamily="2" charset="-122"/>
            </a:endParaRPr>
          </a:p>
        </p:txBody>
      </p:sp>
      <p:sp>
        <p:nvSpPr>
          <p:cNvPr id="5" name="内容占位符 20">
            <a:extLst>
              <a:ext uri="{FF2B5EF4-FFF2-40B4-BE49-F238E27FC236}">
                <a16:creationId xmlns:a16="http://schemas.microsoft.com/office/drawing/2014/main" id="{2F2AAE6E-D9F1-4BB6-9695-E87A87821330}"/>
              </a:ext>
            </a:extLst>
          </p:cNvPr>
          <p:cNvSpPr>
            <a:spLocks noGrp="1"/>
          </p:cNvSpPr>
          <p:nvPr/>
        </p:nvSpPr>
        <p:spPr>
          <a:xfrm>
            <a:off x="-455531" y="1268759"/>
            <a:ext cx="3326556" cy="3233738"/>
          </a:xfrm>
          <a:prstGeom prst="rect">
            <a:avLst/>
          </a:prstGeom>
          <a:noFill/>
          <a:ln w="9525">
            <a:noFill/>
          </a:ln>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marL="0" indent="0">
              <a:buNone/>
              <a:defRPr/>
            </a:pPr>
            <a:r>
              <a:rPr lang="en-US" altLang="zh-CN" sz="2000" noProof="1">
                <a:solidFill>
                  <a:schemeClr val="tx1"/>
                </a:solidFill>
                <a:latin typeface="Arial" panose="020B0604020202020204" pitchFamily="34" charset="0"/>
                <a:ea typeface="宋体" panose="02010600030101010101" pitchFamily="2" charset="-122"/>
                <a:cs typeface="+mn-ea"/>
                <a:sym typeface="+mn-ea"/>
              </a:rPr>
              <a:t>       </a:t>
            </a:r>
            <a:endParaRPr lang="zh-CN" altLang="en-US" sz="2000" noProof="1">
              <a:solidFill>
                <a:schemeClr val="tx1"/>
              </a:solidFill>
              <a:latin typeface="Arial" panose="020B0604020202020204" pitchFamily="34" charset="0"/>
              <a:ea typeface="宋体" panose="02010600030101010101" pitchFamily="2" charset="-122"/>
              <a:cs typeface="+mn-ea"/>
            </a:endParaRPr>
          </a:p>
          <a:p>
            <a:pPr lvl="1" indent="0">
              <a:lnSpc>
                <a:spcPts val="2375"/>
              </a:lnSpc>
              <a:defRPr/>
            </a:pPr>
            <a:r>
              <a:rPr lang="zh-CN" altLang="en-US" sz="1200" noProof="1">
                <a:cs typeface="+mn-ea"/>
                <a:sym typeface="+mn-ea"/>
              </a:rPr>
              <a:t> Jdk 7  版本</a:t>
            </a:r>
            <a:endParaRPr lang="zh-CN" altLang="en-US" sz="1200" noProof="1"/>
          </a:p>
          <a:p>
            <a:pPr lvl="1" indent="0">
              <a:lnSpc>
                <a:spcPts val="2075"/>
              </a:lnSpc>
              <a:defRPr/>
            </a:pPr>
            <a:r>
              <a:rPr lang="zh-CN" altLang="en-US" sz="1200" noProof="1">
                <a:cs typeface="+mn-ea"/>
                <a:sym typeface="+mn-ea"/>
              </a:rPr>
              <a:t> Spring 4.2  管理器</a:t>
            </a:r>
            <a:endParaRPr lang="zh-CN" altLang="en-US" sz="1200" noProof="1"/>
          </a:p>
          <a:p>
            <a:pPr lvl="1" indent="0">
              <a:lnSpc>
                <a:spcPts val="2075"/>
              </a:lnSpc>
              <a:defRPr/>
            </a:pPr>
            <a:r>
              <a:rPr lang="zh-CN" altLang="en-US" sz="1200" noProof="1">
                <a:cs typeface="+mn-ea"/>
                <a:sym typeface="+mn-ea"/>
              </a:rPr>
              <a:t> mybatis 3.4  持久模板</a:t>
            </a:r>
            <a:endParaRPr lang="zh-CN" altLang="en-US" sz="1200" noProof="1"/>
          </a:p>
          <a:p>
            <a:pPr lvl="1" indent="0">
              <a:lnSpc>
                <a:spcPts val="2075"/>
              </a:lnSpc>
              <a:defRPr/>
            </a:pPr>
            <a:r>
              <a:rPr lang="zh-CN" altLang="en-US" sz="1200" noProof="1">
                <a:cs typeface="+mn-ea"/>
                <a:sym typeface="+mn-ea"/>
              </a:rPr>
              <a:t> dubbox-2.8.0 服务治理</a:t>
            </a:r>
            <a:endParaRPr lang="zh-CN" altLang="en-US" sz="1200" noProof="1"/>
          </a:p>
          <a:p>
            <a:pPr lvl="1" indent="0">
              <a:lnSpc>
                <a:spcPts val="2075"/>
              </a:lnSpc>
              <a:defRPr/>
            </a:pPr>
            <a:r>
              <a:rPr lang="zh-CN" altLang="en-US" sz="1200" noProof="1">
                <a:cs typeface="+mn-ea"/>
                <a:sym typeface="+mn-ea"/>
              </a:rPr>
              <a:t> zookeeper-3.4.6  代理中心</a:t>
            </a:r>
            <a:endParaRPr lang="zh-CN" altLang="en-US" sz="1200" noProof="1"/>
          </a:p>
          <a:p>
            <a:pPr lvl="1" indent="0">
              <a:lnSpc>
                <a:spcPts val="2075"/>
              </a:lnSpc>
              <a:defRPr/>
            </a:pPr>
            <a:r>
              <a:rPr lang="zh-CN" altLang="en-US" sz="1200" noProof="1">
                <a:cs typeface="+mn-ea"/>
                <a:sym typeface="+mn-ea"/>
              </a:rPr>
              <a:t> logback 1.1.7  日志插件</a:t>
            </a:r>
            <a:endParaRPr lang="en-US" altLang="zh-CN" sz="1200" noProof="1"/>
          </a:p>
          <a:p>
            <a:pPr lvl="1" indent="0">
              <a:lnSpc>
                <a:spcPts val="2075"/>
              </a:lnSpc>
              <a:defRPr/>
            </a:pPr>
            <a:r>
              <a:rPr lang="zh-CN" altLang="en-US" sz="1200" noProof="1">
                <a:cs typeface="+mn-ea"/>
                <a:sym typeface="+mn-ea"/>
              </a:rPr>
              <a:t> redis3.0 缓存集群</a:t>
            </a:r>
            <a:endParaRPr lang="zh-CN" altLang="en-US" sz="1200" noProof="1"/>
          </a:p>
          <a:p>
            <a:pPr lvl="1" indent="0">
              <a:lnSpc>
                <a:spcPts val="2075"/>
              </a:lnSpc>
              <a:defRPr/>
            </a:pPr>
            <a:r>
              <a:rPr lang="zh-CN" altLang="en-US" sz="1200" noProof="1">
                <a:cs typeface="+mn-ea"/>
                <a:sym typeface="+mn-ea"/>
              </a:rPr>
              <a:t> </a:t>
            </a:r>
            <a:r>
              <a:rPr lang="en-US" altLang="zh-CN" sz="1200" noProof="1">
                <a:cs typeface="+mn-ea"/>
                <a:sym typeface="+mn-ea"/>
              </a:rPr>
              <a:t>m</a:t>
            </a:r>
            <a:r>
              <a:rPr lang="zh-CN" altLang="en-US" sz="1200" noProof="1">
                <a:cs typeface="+mn-ea"/>
                <a:sym typeface="+mn-ea"/>
              </a:rPr>
              <a:t>ongoDB 3.2 文件系统集群</a:t>
            </a:r>
            <a:endParaRPr lang="zh-CN" altLang="en-US" sz="1200" noProof="1">
              <a:sym typeface="+mn-ea"/>
            </a:endParaRPr>
          </a:p>
          <a:p>
            <a:pPr lvl="1" indent="0">
              <a:lnSpc>
                <a:spcPts val="2075"/>
              </a:lnSpc>
              <a:defRPr/>
            </a:pPr>
            <a:r>
              <a:rPr lang="zh-CN" altLang="en-US" sz="1200" noProof="1">
                <a:cs typeface="+mn-ea"/>
                <a:sym typeface="+mn-ea"/>
              </a:rPr>
              <a:t> </a:t>
            </a:r>
            <a:r>
              <a:rPr lang="en-US" altLang="zh-CN" sz="1200" noProof="1">
                <a:cs typeface="+mn-ea"/>
                <a:sym typeface="+mn-ea"/>
              </a:rPr>
              <a:t>h</a:t>
            </a:r>
            <a:r>
              <a:rPr lang="zh-CN" altLang="en-US" sz="1200" noProof="1">
                <a:cs typeface="+mn-ea"/>
                <a:sym typeface="+mn-ea"/>
              </a:rPr>
              <a:t>adoop、hbase（大数据分类）</a:t>
            </a:r>
          </a:p>
          <a:p>
            <a:pPr lvl="1" indent="0">
              <a:lnSpc>
                <a:spcPts val="2075"/>
              </a:lnSpc>
              <a:defRPr/>
            </a:pPr>
            <a:endParaRPr lang="zh-CN" altLang="en-US" sz="1200" dirty="0">
              <a:cs typeface="+mn-ea"/>
            </a:endParaRPr>
          </a:p>
        </p:txBody>
      </p:sp>
      <p:sp>
        <p:nvSpPr>
          <p:cNvPr id="7" name="内容占位符 20">
            <a:extLst>
              <a:ext uri="{FF2B5EF4-FFF2-40B4-BE49-F238E27FC236}">
                <a16:creationId xmlns:a16="http://schemas.microsoft.com/office/drawing/2014/main" id="{B6F998A4-4A57-4D74-8EB8-C4714B1A3377}"/>
              </a:ext>
            </a:extLst>
          </p:cNvPr>
          <p:cNvSpPr txBox="1">
            <a:spLocks/>
          </p:cNvSpPr>
          <p:nvPr/>
        </p:nvSpPr>
        <p:spPr>
          <a:xfrm>
            <a:off x="6600403" y="1556792"/>
            <a:ext cx="5199782" cy="3672407"/>
          </a:xfrm>
          <a:prstGeom prst="rect">
            <a:avLst/>
          </a:prstGeom>
        </p:spPr>
        <p:style>
          <a:lnRef idx="2">
            <a:schemeClr val="accent2"/>
          </a:lnRef>
          <a:fillRef idx="1">
            <a:schemeClr val="lt1"/>
          </a:fillRef>
          <a:effectRef idx="0">
            <a:schemeClr val="accent2"/>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fontAlgn="auto">
              <a:lnSpc>
                <a:spcPts val="1500"/>
              </a:lnSpc>
              <a:spcAft>
                <a:spcPts val="0"/>
              </a:spcAft>
              <a:buNone/>
            </a:pPr>
            <a:endParaRPr lang="zh-CN" altLang="en-US" sz="1400" dirty="0">
              <a:ea typeface="宋体" pitchFamily="2" charset="-122"/>
            </a:endParaRPr>
          </a:p>
          <a:p>
            <a:pPr fontAlgn="auto">
              <a:lnSpc>
                <a:spcPts val="1500"/>
              </a:lnSpc>
              <a:spcAft>
                <a:spcPts val="0"/>
              </a:spcAft>
            </a:pPr>
            <a:r>
              <a:rPr lang="zh-CN" altLang="en-US" sz="1200" dirty="0">
                <a:ea typeface="宋体" pitchFamily="2" charset="-122"/>
              </a:rPr>
              <a:t>标准名称</a:t>
            </a:r>
          </a:p>
          <a:p>
            <a:pPr marL="457200" lvl="1" indent="0" fontAlgn="auto">
              <a:lnSpc>
                <a:spcPts val="1500"/>
              </a:lnSpc>
              <a:spcAft>
                <a:spcPts val="0"/>
              </a:spcAft>
            </a:pPr>
            <a:r>
              <a:rPr lang="en-US" altLang="zh-CN" sz="1200" dirty="0">
                <a:ea typeface="宋体" pitchFamily="2" charset="-122"/>
              </a:rPr>
              <a:t>web</a:t>
            </a:r>
            <a:r>
              <a:rPr lang="zh-CN" altLang="en-US" sz="1200" dirty="0">
                <a:ea typeface="宋体" pitchFamily="2" charset="-122"/>
              </a:rPr>
              <a:t>层，形如 </a:t>
            </a:r>
            <a:r>
              <a:rPr lang="en-US" altLang="zh-CN" sz="1200" dirty="0" err="1">
                <a:ea typeface="宋体" pitchFamily="2" charset="-122"/>
              </a:rPr>
              <a:t>xlhy</a:t>
            </a:r>
            <a:r>
              <a:rPr lang="zh-CN" altLang="en-US" sz="1200" dirty="0">
                <a:ea typeface="宋体" pitchFamily="2" charset="-122"/>
              </a:rPr>
              <a:t>-projectName projectName采用lowerCamelCase风格，比如 </a:t>
            </a:r>
            <a:r>
              <a:rPr lang="en-US" altLang="zh-CN" sz="1200" dirty="0" err="1">
                <a:ea typeface="宋体" pitchFamily="2" charset="-122"/>
              </a:rPr>
              <a:t>xlhy</a:t>
            </a:r>
            <a:r>
              <a:rPr lang="en-US" altLang="zh-CN" sz="1200" dirty="0">
                <a:ea typeface="宋体" pitchFamily="2" charset="-122"/>
              </a:rPr>
              <a:t>-admin</a:t>
            </a:r>
            <a:r>
              <a:rPr lang="zh-CN" altLang="en-US" sz="1200" dirty="0">
                <a:ea typeface="宋体" pitchFamily="2" charset="-122"/>
              </a:rPr>
              <a:t>（后台管理）</a:t>
            </a:r>
          </a:p>
          <a:p>
            <a:pPr marL="457200" lvl="1" indent="0" fontAlgn="auto">
              <a:lnSpc>
                <a:spcPts val="1500"/>
              </a:lnSpc>
              <a:spcAft>
                <a:spcPts val="0"/>
              </a:spcAft>
            </a:pPr>
            <a:r>
              <a:rPr lang="zh-CN" altLang="en-US" sz="1200" dirty="0">
                <a:ea typeface="宋体" pitchFamily="2" charset="-122"/>
              </a:rPr>
              <a:t>支付中心服务层，实现层</a:t>
            </a:r>
            <a:r>
              <a:rPr lang="en-US" altLang="zh-CN" sz="1200" dirty="0" err="1">
                <a:ea typeface="宋体" pitchFamily="2" charset="-122"/>
              </a:rPr>
              <a:t>xlhy-paymentCenter</a:t>
            </a:r>
            <a:r>
              <a:rPr lang="zh-CN" altLang="en-US" sz="1200" dirty="0">
                <a:ea typeface="宋体" pitchFamily="2" charset="-122"/>
              </a:rPr>
              <a:t>；对应接口层</a:t>
            </a:r>
            <a:r>
              <a:rPr lang="en-US" altLang="zh-CN" sz="1200" dirty="0" err="1">
                <a:ea typeface="宋体" pitchFamily="2" charset="-122"/>
              </a:rPr>
              <a:t>xlhy-paymentCenter-api</a:t>
            </a:r>
            <a:endParaRPr lang="zh-CN" altLang="en-US" sz="1200" dirty="0">
              <a:ea typeface="宋体" pitchFamily="2" charset="-122"/>
            </a:endParaRPr>
          </a:p>
          <a:p>
            <a:pPr fontAlgn="auto">
              <a:lnSpc>
                <a:spcPts val="1500"/>
              </a:lnSpc>
              <a:spcAft>
                <a:spcPts val="0"/>
              </a:spcAft>
            </a:pPr>
            <a:r>
              <a:rPr lang="zh-CN" altLang="en-US" sz="1200" dirty="0">
                <a:ea typeface="宋体" pitchFamily="2" charset="-122"/>
              </a:rPr>
              <a:t>lowerCamelCase</a:t>
            </a:r>
          </a:p>
          <a:p>
            <a:pPr marL="457200" lvl="1" indent="0" fontAlgn="auto">
              <a:lnSpc>
                <a:spcPts val="1500"/>
              </a:lnSpc>
              <a:spcAft>
                <a:spcPts val="0"/>
              </a:spcAft>
            </a:pPr>
            <a:r>
              <a:rPr lang="zh-CN" altLang="en-US" sz="1200" dirty="0">
                <a:ea typeface="宋体" pitchFamily="2" charset="-122"/>
              </a:rPr>
              <a:t>lowerCamelCase（CamelCase的一部分）是一种命名惯例，它的名字是由多个和在一起的词组合成的一个单词且它们的每个词（除了第一个词以外）的第一个字母大写。另一种变形是UpperCamelCase，第一个词Upper使得它与lowerCamelCase 名字容易地能很容易的区别出来。（名字来自于CamelCase 名字里的像驼峰一样出现的字母。）CamelCase的优点是在任何计算机系统里字母都是连续的（中间没有空格），这样可以用一列描述性的词来取有含义的名字而且还不会违反命名限制。</a:t>
            </a:r>
          </a:p>
          <a:p>
            <a:pPr marL="914400" lvl="2" indent="0" fontAlgn="auto">
              <a:lnSpc>
                <a:spcPts val="1500"/>
              </a:lnSpc>
              <a:spcAft>
                <a:spcPts val="0"/>
              </a:spcAft>
              <a:buNone/>
            </a:pPr>
            <a:endParaRPr lang="zh-CN" altLang="en-US" sz="1100" dirty="0">
              <a:ea typeface="宋体" pitchFamily="2" charset="-122"/>
            </a:endParaRPr>
          </a:p>
        </p:txBody>
      </p:sp>
      <p:sp>
        <p:nvSpPr>
          <p:cNvPr id="10" name="矩形 9">
            <a:extLst>
              <a:ext uri="{FF2B5EF4-FFF2-40B4-BE49-F238E27FC236}">
                <a16:creationId xmlns:a16="http://schemas.microsoft.com/office/drawing/2014/main" id="{14E590E2-76A6-41B2-BE0E-310AD40F3D55}"/>
              </a:ext>
            </a:extLst>
          </p:cNvPr>
          <p:cNvSpPr/>
          <p:nvPr/>
        </p:nvSpPr>
        <p:spPr>
          <a:xfrm>
            <a:off x="324336" y="1043444"/>
            <a:ext cx="1656223" cy="369332"/>
          </a:xfrm>
          <a:prstGeom prst="rect">
            <a:avLst/>
          </a:prstGeom>
        </p:spPr>
        <p:txBody>
          <a:bodyPr wrap="none">
            <a:spAutoFit/>
          </a:bodyPr>
          <a:lstStyle/>
          <a:p>
            <a:pPr>
              <a:buFont typeface="Wingdings" pitchFamily="2" charset="2"/>
              <a:buChar char="Ø"/>
            </a:pPr>
            <a:r>
              <a:rPr lang="zh-CN" altLang="en-US" b="0" i="0" dirty="0">
                <a:solidFill>
                  <a:schemeClr val="tx2">
                    <a:lumMod val="75000"/>
                  </a:schemeClr>
                </a:solidFill>
                <a:latin typeface="华文细黑" pitchFamily="2" charset="-122"/>
                <a:ea typeface="华文细黑" pitchFamily="2" charset="-122"/>
              </a:rPr>
              <a:t> </a:t>
            </a:r>
            <a:r>
              <a:rPr lang="zh-CN" altLang="en-US" sz="1600" dirty="0">
                <a:solidFill>
                  <a:schemeClr val="tx2"/>
                </a:solidFill>
                <a:latin typeface="微软雅黑"/>
                <a:ea typeface="微软雅黑"/>
              </a:rPr>
              <a:t>项目技术标准</a:t>
            </a:r>
          </a:p>
        </p:txBody>
      </p:sp>
      <p:sp>
        <p:nvSpPr>
          <p:cNvPr id="11" name="矩形 10">
            <a:extLst>
              <a:ext uri="{FF2B5EF4-FFF2-40B4-BE49-F238E27FC236}">
                <a16:creationId xmlns:a16="http://schemas.microsoft.com/office/drawing/2014/main" id="{0EE47B1C-8D7A-42B7-9424-0041538B212C}"/>
              </a:ext>
            </a:extLst>
          </p:cNvPr>
          <p:cNvSpPr/>
          <p:nvPr/>
        </p:nvSpPr>
        <p:spPr>
          <a:xfrm>
            <a:off x="6610631" y="1043444"/>
            <a:ext cx="1656223" cy="369332"/>
          </a:xfrm>
          <a:prstGeom prst="rect">
            <a:avLst/>
          </a:prstGeom>
        </p:spPr>
        <p:txBody>
          <a:bodyPr wrap="none">
            <a:spAutoFit/>
          </a:bodyPr>
          <a:lstStyle/>
          <a:p>
            <a:pPr>
              <a:buFont typeface="Wingdings" pitchFamily="2" charset="2"/>
              <a:buChar char="Ø"/>
            </a:pPr>
            <a:r>
              <a:rPr lang="zh-CN" altLang="en-US" b="0" i="0" dirty="0">
                <a:solidFill>
                  <a:schemeClr val="tx2">
                    <a:lumMod val="75000"/>
                  </a:schemeClr>
                </a:solidFill>
                <a:latin typeface="华文细黑" pitchFamily="2" charset="-122"/>
                <a:ea typeface="华文细黑" pitchFamily="2" charset="-122"/>
              </a:rPr>
              <a:t> </a:t>
            </a:r>
            <a:r>
              <a:rPr lang="zh-CN" altLang="en-US" sz="1600" dirty="0">
                <a:solidFill>
                  <a:schemeClr val="tx2"/>
                </a:solidFill>
                <a:latin typeface="微软雅黑"/>
                <a:ea typeface="微软雅黑"/>
              </a:rPr>
              <a:t>项目命名标准</a:t>
            </a:r>
          </a:p>
        </p:txBody>
      </p:sp>
      <p:sp>
        <p:nvSpPr>
          <p:cNvPr id="3" name="矩形 2">
            <a:extLst>
              <a:ext uri="{FF2B5EF4-FFF2-40B4-BE49-F238E27FC236}">
                <a16:creationId xmlns:a16="http://schemas.microsoft.com/office/drawing/2014/main" id="{BC57E1F9-4C07-438B-B0B0-261D1120B0E9}"/>
              </a:ext>
            </a:extLst>
          </p:cNvPr>
          <p:cNvSpPr/>
          <p:nvPr/>
        </p:nvSpPr>
        <p:spPr>
          <a:xfrm rot="20243912">
            <a:off x="80541" y="4744392"/>
            <a:ext cx="2523073" cy="923330"/>
          </a:xfrm>
          <a:prstGeom prst="rect">
            <a:avLst/>
          </a:prstGeom>
          <a:noFill/>
        </p:spPr>
        <p:txBody>
          <a:bodyPr wrap="squar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方正粗黑宋简体" panose="02000000000000000000" pitchFamily="2" charset="-122"/>
                <a:ea typeface="方正粗黑宋简体" panose="02000000000000000000" pitchFamily="2" charset="-122"/>
              </a:rPr>
              <a:t>示例</a:t>
            </a:r>
          </a:p>
        </p:txBody>
      </p:sp>
    </p:spTree>
    <p:extLst>
      <p:ext uri="{BB962C8B-B14F-4D97-AF65-F5344CB8AC3E}">
        <p14:creationId xmlns:p14="http://schemas.microsoft.com/office/powerpoint/2010/main" val="416711807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s://timgsa.baidu.com/timg?image&amp;quality=80&amp;size=b9999_10000&amp;sec=1557932985013&amp;di=e42b8d1db714ac5901433bed01d07eed&amp;imgtype=0&amp;src=http%3A%2F%2Fimg011.hc360.cn%2Fy1%2FM03%2F83%2F28%2FwKhQc1TAZpiEMP8BAAAAAMTlCmg162.jpg">
            <a:extLst>
              <a:ext uri="{FF2B5EF4-FFF2-40B4-BE49-F238E27FC236}">
                <a16:creationId xmlns:a16="http://schemas.microsoft.com/office/drawing/2014/main" id="{535FF398-7401-44F7-B781-3BF210C42E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75" t="2086" r="2351"/>
          <a:stretch/>
        </p:blipFill>
        <p:spPr bwMode="auto">
          <a:xfrm>
            <a:off x="7752184" y="2420888"/>
            <a:ext cx="4392488" cy="3096344"/>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23263CAB-9B78-4A55-B089-630346DBA0FC}"/>
              </a:ext>
            </a:extLst>
          </p:cNvPr>
          <p:cNvSpPr>
            <a:spLocks noGrp="1"/>
          </p:cNvSpPr>
          <p:nvPr>
            <p:ph type="title"/>
          </p:nvPr>
        </p:nvSpPr>
        <p:spPr>
          <a:xfrm>
            <a:off x="304512" y="29059"/>
            <a:ext cx="10515224" cy="536139"/>
          </a:xfrm>
        </p:spPr>
        <p:txBody>
          <a:bodyPr>
            <a:normAutofit/>
          </a:bodyPr>
          <a:lstStyle/>
          <a:p>
            <a:r>
              <a:rPr lang="zh-CN" altLang="en-US" dirty="0"/>
              <a:t>相关规范</a:t>
            </a:r>
          </a:p>
        </p:txBody>
      </p:sp>
      <p:sp>
        <p:nvSpPr>
          <p:cNvPr id="4" name="内容占位符 20">
            <a:extLst>
              <a:ext uri="{FF2B5EF4-FFF2-40B4-BE49-F238E27FC236}">
                <a16:creationId xmlns:a16="http://schemas.microsoft.com/office/drawing/2014/main" id="{4704E397-36AC-486A-A818-711AA5D5EBE3}"/>
              </a:ext>
            </a:extLst>
          </p:cNvPr>
          <p:cNvSpPr txBox="1">
            <a:spLocks/>
          </p:cNvSpPr>
          <p:nvPr/>
        </p:nvSpPr>
        <p:spPr>
          <a:xfrm>
            <a:off x="0" y="980728"/>
            <a:ext cx="9408368" cy="53112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fontAlgn="auto">
              <a:lnSpc>
                <a:spcPts val="1300"/>
              </a:lnSpc>
              <a:spcAft>
                <a:spcPts val="0"/>
              </a:spcAft>
              <a:buNone/>
              <a:defRPr/>
            </a:pPr>
            <a:endParaRPr lang="zh-CN" altLang="en-US" sz="1200" dirty="0">
              <a:ea typeface="宋体" panose="02010600030101010101" pitchFamily="2" charset="-122"/>
              <a:sym typeface="+mn-ea"/>
            </a:endParaRPr>
          </a:p>
          <a:p>
            <a:pPr marL="0" indent="0" fontAlgn="auto">
              <a:lnSpc>
                <a:spcPts val="1300"/>
              </a:lnSpc>
              <a:spcAft>
                <a:spcPts val="0"/>
              </a:spcAft>
              <a:buNone/>
              <a:defRPr/>
            </a:pPr>
            <a:r>
              <a:rPr lang="en-US" altLang="zh-CN" sz="1400" dirty="0" err="1">
                <a:latin typeface="Arial" panose="020B0604020202020204" pitchFamily="34" charset="0"/>
                <a:ea typeface="宋体" panose="02010600030101010101" pitchFamily="2" charset="-122"/>
                <a:sym typeface="+mn-ea"/>
              </a:rPr>
              <a:t>com.issCollege</a:t>
            </a:r>
            <a:r>
              <a:rPr lang="zh-CN" altLang="en-US" sz="1400" dirty="0">
                <a:latin typeface="Arial" panose="020B0604020202020204" pitchFamily="34" charset="0"/>
                <a:ea typeface="宋体" panose="02010600030101010101" pitchFamily="2" charset="-122"/>
                <a:sym typeface="+mn-ea"/>
              </a:rPr>
              <a:t>.project-name.web.action   请求控制器    </a:t>
            </a:r>
            <a:endParaRPr lang="en-US" altLang="zh-CN" sz="1400" dirty="0">
              <a:latin typeface="Arial" panose="020B0604020202020204" pitchFamily="34" charset="0"/>
              <a:ea typeface="宋体" panose="02010600030101010101" pitchFamily="2" charset="-122"/>
              <a:sym typeface="+mn-ea"/>
            </a:endParaRPr>
          </a:p>
          <a:p>
            <a:pPr marL="0" indent="0" fontAlgn="auto">
              <a:lnSpc>
                <a:spcPts val="1300"/>
              </a:lnSpc>
              <a:spcAft>
                <a:spcPts val="0"/>
              </a:spcAft>
              <a:buNone/>
              <a:defRPr/>
            </a:pPr>
            <a:r>
              <a:rPr lang="en-US" altLang="zh-CN" sz="1400" dirty="0" err="1">
                <a:latin typeface="Arial" panose="020B0604020202020204" pitchFamily="34" charset="0"/>
                <a:ea typeface="宋体" panose="02010600030101010101" pitchFamily="2" charset="-122"/>
                <a:sym typeface="+mn-ea"/>
              </a:rPr>
              <a:t>com.issCollege</a:t>
            </a:r>
            <a:r>
              <a:rPr lang="zh-CN" altLang="en-US" sz="1400" dirty="0">
                <a:latin typeface="Arial" panose="020B0604020202020204" pitchFamily="34" charset="0"/>
                <a:ea typeface="宋体" panose="02010600030101010101" pitchFamily="2" charset="-122"/>
                <a:sym typeface="+mn-ea"/>
              </a:rPr>
              <a:t>.project-name.web.filter  过滤器</a:t>
            </a:r>
            <a:endParaRPr lang="en-US" altLang="zh-CN" sz="1400" dirty="0">
              <a:latin typeface="Arial" panose="020B0604020202020204" pitchFamily="34" charset="0"/>
              <a:ea typeface="宋体" panose="02010600030101010101" pitchFamily="2" charset="-122"/>
              <a:sym typeface="+mn-ea"/>
            </a:endParaRPr>
          </a:p>
          <a:p>
            <a:pPr marL="0" indent="0" fontAlgn="auto">
              <a:lnSpc>
                <a:spcPts val="1300"/>
              </a:lnSpc>
              <a:spcAft>
                <a:spcPts val="0"/>
              </a:spcAft>
              <a:buNone/>
              <a:defRPr/>
            </a:pPr>
            <a:r>
              <a:rPr lang="en-US" altLang="zh-CN" sz="1400" dirty="0" err="1">
                <a:latin typeface="Arial" panose="020B0604020202020204" pitchFamily="34" charset="0"/>
                <a:ea typeface="宋体" panose="02010600030101010101" pitchFamily="2" charset="-122"/>
                <a:sym typeface="+mn-ea"/>
              </a:rPr>
              <a:t>com.issCollege</a:t>
            </a:r>
            <a:r>
              <a:rPr lang="zh-CN" altLang="en-US" sz="1400" dirty="0">
                <a:latin typeface="Arial" panose="020B0604020202020204" pitchFamily="34" charset="0"/>
                <a:ea typeface="宋体" panose="02010600030101010101" pitchFamily="2" charset="-122"/>
                <a:sym typeface="+mn-ea"/>
              </a:rPr>
              <a:t>.project-name.web.interceptor 拦截器</a:t>
            </a:r>
            <a:endParaRPr lang="en-US" altLang="zh-CN" sz="1400" dirty="0">
              <a:latin typeface="Arial" panose="020B0604020202020204" pitchFamily="34" charset="0"/>
              <a:ea typeface="宋体" panose="02010600030101010101" pitchFamily="2" charset="-122"/>
              <a:sym typeface="+mn-ea"/>
            </a:endParaRPr>
          </a:p>
          <a:p>
            <a:pPr marL="0" indent="0" fontAlgn="auto">
              <a:lnSpc>
                <a:spcPts val="1300"/>
              </a:lnSpc>
              <a:spcAft>
                <a:spcPts val="0"/>
              </a:spcAft>
              <a:buNone/>
              <a:defRPr/>
            </a:pPr>
            <a:r>
              <a:rPr lang="en-US" altLang="zh-CN" sz="1400" dirty="0" err="1">
                <a:latin typeface="Arial" panose="020B0604020202020204" pitchFamily="34" charset="0"/>
                <a:ea typeface="宋体" panose="02010600030101010101" pitchFamily="2" charset="-122"/>
                <a:sym typeface="+mn-ea"/>
              </a:rPr>
              <a:t>com.issCollege</a:t>
            </a:r>
            <a:r>
              <a:rPr lang="zh-CN" altLang="en-US" sz="1400" dirty="0">
                <a:latin typeface="Arial" panose="020B0604020202020204" pitchFamily="34" charset="0"/>
                <a:ea typeface="宋体" panose="02010600030101010101" pitchFamily="2" charset="-122"/>
                <a:sym typeface="+mn-ea"/>
              </a:rPr>
              <a:t>.project-name.service   业务逻辑接口</a:t>
            </a:r>
            <a:endParaRPr lang="en-US" altLang="zh-CN" sz="1400" dirty="0">
              <a:latin typeface="Arial" panose="020B0604020202020204" pitchFamily="34" charset="0"/>
              <a:ea typeface="宋体" panose="02010600030101010101" pitchFamily="2" charset="-122"/>
              <a:sym typeface="+mn-ea"/>
            </a:endParaRPr>
          </a:p>
          <a:p>
            <a:pPr marL="0" indent="0" fontAlgn="auto">
              <a:lnSpc>
                <a:spcPts val="1300"/>
              </a:lnSpc>
              <a:spcAft>
                <a:spcPts val="0"/>
              </a:spcAft>
              <a:buNone/>
              <a:defRPr/>
            </a:pPr>
            <a:r>
              <a:rPr lang="en-US" altLang="zh-CN" sz="1400" dirty="0" err="1">
                <a:latin typeface="Arial" panose="020B0604020202020204" pitchFamily="34" charset="0"/>
                <a:ea typeface="宋体" panose="02010600030101010101" pitchFamily="2" charset="-122"/>
                <a:sym typeface="+mn-ea"/>
              </a:rPr>
              <a:t>com.issCollege</a:t>
            </a:r>
            <a:r>
              <a:rPr lang="zh-CN" altLang="en-US" sz="1400" dirty="0">
                <a:latin typeface="Arial" panose="020B0604020202020204" pitchFamily="34" charset="0"/>
                <a:ea typeface="宋体" panose="02010600030101010101" pitchFamily="2" charset="-122"/>
                <a:sym typeface="+mn-ea"/>
              </a:rPr>
              <a:t>.project-name.service.impl   业务逻辑实现</a:t>
            </a:r>
            <a:endParaRPr lang="en-US" altLang="zh-CN" sz="1400" dirty="0">
              <a:latin typeface="Arial" panose="020B0604020202020204" pitchFamily="34" charset="0"/>
              <a:ea typeface="宋体" panose="02010600030101010101" pitchFamily="2" charset="-122"/>
              <a:sym typeface="+mn-ea"/>
            </a:endParaRPr>
          </a:p>
          <a:p>
            <a:pPr marL="0" indent="0" fontAlgn="auto">
              <a:lnSpc>
                <a:spcPts val="1300"/>
              </a:lnSpc>
              <a:spcAft>
                <a:spcPts val="0"/>
              </a:spcAft>
              <a:buNone/>
              <a:defRPr/>
            </a:pPr>
            <a:r>
              <a:rPr lang="en-US" altLang="zh-CN" sz="1400" dirty="0" err="1">
                <a:latin typeface="Arial" panose="020B0604020202020204" pitchFamily="34" charset="0"/>
                <a:ea typeface="宋体" panose="02010600030101010101" pitchFamily="2" charset="-122"/>
                <a:sym typeface="+mn-ea"/>
              </a:rPr>
              <a:t>com.issCollege</a:t>
            </a:r>
            <a:r>
              <a:rPr lang="zh-CN" altLang="en-US" sz="1400" dirty="0">
                <a:latin typeface="Arial" panose="020B0604020202020204" pitchFamily="34" charset="0"/>
                <a:ea typeface="宋体" panose="02010600030101010101" pitchFamily="2" charset="-122"/>
                <a:sym typeface="+mn-ea"/>
              </a:rPr>
              <a:t>.project-name.persistence.dao  数据访问接口</a:t>
            </a:r>
            <a:endParaRPr lang="en-US" altLang="zh-CN" sz="1400" dirty="0">
              <a:latin typeface="Arial" panose="020B0604020202020204" pitchFamily="34" charset="0"/>
              <a:ea typeface="宋体" panose="02010600030101010101" pitchFamily="2" charset="-122"/>
              <a:sym typeface="+mn-ea"/>
            </a:endParaRPr>
          </a:p>
          <a:p>
            <a:pPr marL="0" indent="0" fontAlgn="auto">
              <a:lnSpc>
                <a:spcPts val="1300"/>
              </a:lnSpc>
              <a:spcAft>
                <a:spcPts val="0"/>
              </a:spcAft>
              <a:buNone/>
              <a:defRPr/>
            </a:pPr>
            <a:r>
              <a:rPr lang="en-US" altLang="zh-CN" sz="1400" dirty="0" err="1">
                <a:latin typeface="Arial" panose="020B0604020202020204" pitchFamily="34" charset="0"/>
                <a:ea typeface="宋体" panose="02010600030101010101" pitchFamily="2" charset="-122"/>
                <a:sym typeface="+mn-ea"/>
              </a:rPr>
              <a:t>com.issCollege</a:t>
            </a:r>
            <a:r>
              <a:rPr lang="zh-CN" altLang="en-US" sz="1400" dirty="0">
                <a:latin typeface="Arial" panose="020B0604020202020204" pitchFamily="34" charset="0"/>
                <a:ea typeface="宋体" panose="02010600030101010101" pitchFamily="2" charset="-122"/>
                <a:sym typeface="+mn-ea"/>
              </a:rPr>
              <a:t>.project-name.persistence.dao.file    文件访问实现</a:t>
            </a:r>
            <a:endParaRPr lang="en-US" altLang="zh-CN" sz="1400" dirty="0">
              <a:latin typeface="Arial" panose="020B0604020202020204" pitchFamily="34" charset="0"/>
              <a:ea typeface="宋体" panose="02010600030101010101" pitchFamily="2" charset="-122"/>
              <a:sym typeface="+mn-ea"/>
            </a:endParaRPr>
          </a:p>
          <a:p>
            <a:pPr marL="0" indent="0" fontAlgn="auto">
              <a:lnSpc>
                <a:spcPts val="1300"/>
              </a:lnSpc>
              <a:spcAft>
                <a:spcPts val="0"/>
              </a:spcAft>
              <a:buNone/>
              <a:defRPr/>
            </a:pPr>
            <a:r>
              <a:rPr lang="en-US" altLang="zh-CN" sz="1400" dirty="0" err="1">
                <a:latin typeface="Arial" panose="020B0604020202020204" pitchFamily="34" charset="0"/>
                <a:ea typeface="宋体" panose="02010600030101010101" pitchFamily="2" charset="-122"/>
                <a:sym typeface="+mn-ea"/>
              </a:rPr>
              <a:t>com.issCollege</a:t>
            </a:r>
            <a:r>
              <a:rPr lang="zh-CN" altLang="en-US" sz="1400" dirty="0">
                <a:latin typeface="Arial" panose="020B0604020202020204" pitchFamily="34" charset="0"/>
                <a:ea typeface="宋体" panose="02010600030101010101" pitchFamily="2" charset="-122"/>
                <a:sym typeface="+mn-ea"/>
              </a:rPr>
              <a:t>.project-name.persistence.dao.mysql  mysql数据库访问实现</a:t>
            </a:r>
            <a:endParaRPr lang="en-US" altLang="zh-CN" sz="1400" dirty="0">
              <a:latin typeface="Arial" panose="020B0604020202020204" pitchFamily="34" charset="0"/>
              <a:ea typeface="宋体" panose="02010600030101010101" pitchFamily="2" charset="-122"/>
              <a:sym typeface="+mn-ea"/>
            </a:endParaRPr>
          </a:p>
          <a:p>
            <a:pPr marL="0" indent="0" fontAlgn="auto">
              <a:lnSpc>
                <a:spcPts val="1300"/>
              </a:lnSpc>
              <a:spcAft>
                <a:spcPts val="0"/>
              </a:spcAft>
              <a:buNone/>
              <a:defRPr/>
            </a:pPr>
            <a:r>
              <a:rPr lang="en-US" altLang="zh-CN" sz="1400" dirty="0" err="1">
                <a:latin typeface="Arial" panose="020B0604020202020204" pitchFamily="34" charset="0"/>
                <a:ea typeface="宋体" panose="02010600030101010101" pitchFamily="2" charset="-122"/>
                <a:sym typeface="+mn-ea"/>
              </a:rPr>
              <a:t>com.issCollege</a:t>
            </a:r>
            <a:r>
              <a:rPr lang="zh-CN" altLang="en-US" sz="1400" dirty="0">
                <a:latin typeface="Arial" panose="020B0604020202020204" pitchFamily="34" charset="0"/>
                <a:ea typeface="宋体" panose="02010600030101010101" pitchFamily="2" charset="-122"/>
                <a:sym typeface="+mn-ea"/>
              </a:rPr>
              <a:t>.project-name.persistence.dao.http   http接口访问实现</a:t>
            </a:r>
            <a:endParaRPr lang="en-US" altLang="zh-CN" sz="1400" dirty="0">
              <a:latin typeface="Arial" panose="020B0604020202020204" pitchFamily="34" charset="0"/>
              <a:ea typeface="宋体" panose="02010600030101010101" pitchFamily="2" charset="-122"/>
              <a:sym typeface="+mn-ea"/>
            </a:endParaRPr>
          </a:p>
          <a:p>
            <a:pPr marL="0" indent="0" fontAlgn="auto">
              <a:lnSpc>
                <a:spcPts val="1300"/>
              </a:lnSpc>
              <a:spcAft>
                <a:spcPts val="0"/>
              </a:spcAft>
              <a:buNone/>
              <a:defRPr/>
            </a:pPr>
            <a:r>
              <a:rPr lang="en-US" altLang="zh-CN" sz="1400" dirty="0" err="1">
                <a:latin typeface="Arial" panose="020B0604020202020204" pitchFamily="34" charset="0"/>
                <a:ea typeface="宋体" panose="02010600030101010101" pitchFamily="2" charset="-122"/>
                <a:sym typeface="+mn-ea"/>
              </a:rPr>
              <a:t>com.issCollege</a:t>
            </a:r>
            <a:r>
              <a:rPr lang="zh-CN" altLang="en-US" sz="1400" dirty="0">
                <a:latin typeface="Arial" panose="020B0604020202020204" pitchFamily="34" charset="0"/>
                <a:ea typeface="宋体" panose="02010600030101010101" pitchFamily="2" charset="-122"/>
                <a:sym typeface="+mn-ea"/>
              </a:rPr>
              <a:t>.project-name.persistence.dao.hbase   hbase访问实现</a:t>
            </a:r>
            <a:endParaRPr lang="en-US" altLang="zh-CN" sz="1400" dirty="0">
              <a:latin typeface="Arial" panose="020B0604020202020204" pitchFamily="34" charset="0"/>
              <a:ea typeface="宋体" panose="02010600030101010101" pitchFamily="2" charset="-122"/>
              <a:sym typeface="+mn-ea"/>
            </a:endParaRPr>
          </a:p>
          <a:p>
            <a:pPr marL="0" indent="0" fontAlgn="auto">
              <a:lnSpc>
                <a:spcPts val="1300"/>
              </a:lnSpc>
              <a:spcAft>
                <a:spcPts val="0"/>
              </a:spcAft>
              <a:buNone/>
              <a:defRPr/>
            </a:pPr>
            <a:r>
              <a:rPr lang="en-US" altLang="zh-CN" sz="1400" dirty="0" err="1">
                <a:latin typeface="Arial" panose="020B0604020202020204" pitchFamily="34" charset="0"/>
                <a:ea typeface="宋体" panose="02010600030101010101" pitchFamily="2" charset="-122"/>
                <a:sym typeface="+mn-ea"/>
              </a:rPr>
              <a:t>com.issCollege</a:t>
            </a:r>
            <a:r>
              <a:rPr lang="zh-CN" altLang="en-US" sz="1400" dirty="0">
                <a:latin typeface="Arial" panose="020B0604020202020204" pitchFamily="34" charset="0"/>
                <a:ea typeface="宋体" panose="02010600030101010101" pitchFamily="2" charset="-122"/>
                <a:sym typeface="+mn-ea"/>
              </a:rPr>
              <a:t>.project-name.persistence.dao.redis    redis访问实现</a:t>
            </a:r>
            <a:endParaRPr lang="en-US" altLang="zh-CN" sz="1400" dirty="0">
              <a:latin typeface="Arial" panose="020B0604020202020204" pitchFamily="34" charset="0"/>
              <a:ea typeface="宋体" panose="02010600030101010101" pitchFamily="2" charset="-122"/>
              <a:sym typeface="+mn-ea"/>
            </a:endParaRPr>
          </a:p>
          <a:p>
            <a:pPr marL="0" indent="0" fontAlgn="auto">
              <a:lnSpc>
                <a:spcPts val="1300"/>
              </a:lnSpc>
              <a:spcAft>
                <a:spcPts val="0"/>
              </a:spcAft>
              <a:buNone/>
              <a:defRPr/>
            </a:pPr>
            <a:r>
              <a:rPr lang="en-US" altLang="zh-CN" sz="1400" dirty="0" err="1">
                <a:latin typeface="Arial" panose="020B0604020202020204" pitchFamily="34" charset="0"/>
                <a:ea typeface="宋体" panose="02010600030101010101" pitchFamily="2" charset="-122"/>
                <a:sym typeface="+mn-ea"/>
              </a:rPr>
              <a:t>com.issCollege</a:t>
            </a:r>
            <a:r>
              <a:rPr lang="zh-CN" altLang="en-US" sz="1400" dirty="0">
                <a:latin typeface="Arial" panose="020B0604020202020204" pitchFamily="34" charset="0"/>
                <a:ea typeface="宋体" panose="02010600030101010101" pitchFamily="2" charset="-122"/>
                <a:sym typeface="+mn-ea"/>
              </a:rPr>
              <a:t>.project-name.persistence.dao.kafka    kafka的访问实现</a:t>
            </a:r>
            <a:endParaRPr lang="en-US" altLang="zh-CN" sz="1400" dirty="0">
              <a:latin typeface="Arial" panose="020B0604020202020204" pitchFamily="34" charset="0"/>
              <a:ea typeface="宋体" panose="02010600030101010101" pitchFamily="2" charset="-122"/>
              <a:sym typeface="+mn-ea"/>
            </a:endParaRPr>
          </a:p>
          <a:p>
            <a:pPr marL="0" indent="0" fontAlgn="auto">
              <a:lnSpc>
                <a:spcPts val="1300"/>
              </a:lnSpc>
              <a:spcAft>
                <a:spcPts val="0"/>
              </a:spcAft>
              <a:buNone/>
              <a:defRPr/>
            </a:pPr>
            <a:r>
              <a:rPr lang="en-US" altLang="zh-CN" sz="1400" dirty="0" err="1">
                <a:latin typeface="Arial" panose="020B0604020202020204" pitchFamily="34" charset="0"/>
                <a:ea typeface="宋体" panose="02010600030101010101" pitchFamily="2" charset="-122"/>
                <a:sym typeface="+mn-ea"/>
              </a:rPr>
              <a:t>com.issCollege</a:t>
            </a:r>
            <a:r>
              <a:rPr lang="zh-CN" altLang="en-US" sz="1400" dirty="0">
                <a:latin typeface="Arial" panose="020B0604020202020204" pitchFamily="34" charset="0"/>
                <a:ea typeface="宋体" panose="02010600030101010101" pitchFamily="2" charset="-122"/>
                <a:sym typeface="+mn-ea"/>
              </a:rPr>
              <a:t>.project-name.persistence.dao.mongodb   mongodb访问</a:t>
            </a:r>
            <a:endParaRPr lang="en-US" altLang="zh-CN" sz="1400" dirty="0">
              <a:latin typeface="Arial" panose="020B0604020202020204" pitchFamily="34" charset="0"/>
              <a:ea typeface="宋体" panose="02010600030101010101" pitchFamily="2" charset="-122"/>
              <a:sym typeface="+mn-ea"/>
            </a:endParaRPr>
          </a:p>
          <a:p>
            <a:pPr marL="0" indent="0" fontAlgn="auto">
              <a:lnSpc>
                <a:spcPts val="1300"/>
              </a:lnSpc>
              <a:spcAft>
                <a:spcPts val="0"/>
              </a:spcAft>
              <a:buNone/>
              <a:defRPr/>
            </a:pPr>
            <a:r>
              <a:rPr lang="en-US" altLang="zh-CN" sz="1400" dirty="0" err="1">
                <a:latin typeface="Arial" panose="020B0604020202020204" pitchFamily="34" charset="0"/>
                <a:ea typeface="宋体" panose="02010600030101010101" pitchFamily="2" charset="-122"/>
                <a:sym typeface="+mn-ea"/>
              </a:rPr>
              <a:t>com.issCollege</a:t>
            </a:r>
            <a:r>
              <a:rPr lang="zh-CN" altLang="en-US" sz="1400" dirty="0">
                <a:latin typeface="Arial" panose="020B0604020202020204" pitchFamily="34" charset="0"/>
                <a:ea typeface="宋体" panose="02010600030101010101" pitchFamily="2" charset="-122"/>
                <a:sym typeface="+mn-ea"/>
              </a:rPr>
              <a:t>.project-name.persistence.cache  缓存接口</a:t>
            </a:r>
            <a:endParaRPr lang="en-US" altLang="zh-CN" sz="1400" dirty="0">
              <a:latin typeface="Arial" panose="020B0604020202020204" pitchFamily="34" charset="0"/>
              <a:ea typeface="宋体" panose="02010600030101010101" pitchFamily="2" charset="-122"/>
              <a:sym typeface="+mn-ea"/>
            </a:endParaRPr>
          </a:p>
          <a:p>
            <a:pPr marL="0" indent="0" fontAlgn="auto">
              <a:lnSpc>
                <a:spcPts val="1300"/>
              </a:lnSpc>
              <a:spcAft>
                <a:spcPts val="0"/>
              </a:spcAft>
              <a:buNone/>
              <a:defRPr/>
            </a:pPr>
            <a:r>
              <a:rPr lang="en-US" altLang="zh-CN" sz="1400" dirty="0" err="1">
                <a:latin typeface="Arial" panose="020B0604020202020204" pitchFamily="34" charset="0"/>
                <a:ea typeface="宋体" panose="02010600030101010101" pitchFamily="2" charset="-122"/>
                <a:sym typeface="+mn-ea"/>
              </a:rPr>
              <a:t>com.issCollege</a:t>
            </a:r>
            <a:r>
              <a:rPr lang="zh-CN" altLang="en-US" sz="1400" dirty="0">
                <a:latin typeface="Arial" panose="020B0604020202020204" pitchFamily="34" charset="0"/>
                <a:ea typeface="宋体" panose="02010600030101010101" pitchFamily="2" charset="-122"/>
                <a:sym typeface="+mn-ea"/>
              </a:rPr>
              <a:t>.project-name.persistence.cache.redis    redis缓存实现（redis作为cache使用）</a:t>
            </a:r>
            <a:endParaRPr lang="en-US" altLang="zh-CN" sz="1400" dirty="0">
              <a:latin typeface="Arial" panose="020B0604020202020204" pitchFamily="34" charset="0"/>
              <a:ea typeface="宋体" panose="02010600030101010101" pitchFamily="2" charset="-122"/>
              <a:sym typeface="+mn-ea"/>
            </a:endParaRPr>
          </a:p>
          <a:p>
            <a:pPr marL="0" indent="0" fontAlgn="auto">
              <a:lnSpc>
                <a:spcPts val="1300"/>
              </a:lnSpc>
              <a:spcAft>
                <a:spcPts val="0"/>
              </a:spcAft>
              <a:buNone/>
              <a:defRPr/>
            </a:pPr>
            <a:r>
              <a:rPr lang="en-US" altLang="zh-CN" sz="1400" dirty="0" err="1">
                <a:latin typeface="Arial" panose="020B0604020202020204" pitchFamily="34" charset="0"/>
                <a:ea typeface="宋体" panose="02010600030101010101" pitchFamily="2" charset="-122"/>
                <a:sym typeface="+mn-ea"/>
              </a:rPr>
              <a:t>com.issCollege</a:t>
            </a:r>
            <a:r>
              <a:rPr lang="zh-CN" altLang="en-US" sz="1400" dirty="0">
                <a:latin typeface="Arial" panose="020B0604020202020204" pitchFamily="34" charset="0"/>
                <a:ea typeface="宋体" panose="02010600030101010101" pitchFamily="2" charset="-122"/>
                <a:sym typeface="+mn-ea"/>
              </a:rPr>
              <a:t>.project-name.persistence.cache.memcache   memcache缓存实现</a:t>
            </a:r>
            <a:endParaRPr lang="en-US" altLang="zh-CN" sz="1400" dirty="0">
              <a:latin typeface="Arial" panose="020B0604020202020204" pitchFamily="34" charset="0"/>
              <a:ea typeface="宋体" panose="02010600030101010101" pitchFamily="2" charset="-122"/>
              <a:sym typeface="+mn-ea"/>
            </a:endParaRPr>
          </a:p>
          <a:p>
            <a:pPr marL="0" indent="0" fontAlgn="auto">
              <a:lnSpc>
                <a:spcPts val="1300"/>
              </a:lnSpc>
              <a:spcAft>
                <a:spcPts val="0"/>
              </a:spcAft>
              <a:buNone/>
              <a:defRPr/>
            </a:pPr>
            <a:r>
              <a:rPr lang="en-US" altLang="zh-CN" sz="1400" dirty="0" err="1">
                <a:latin typeface="Arial" panose="020B0604020202020204" pitchFamily="34" charset="0"/>
                <a:ea typeface="宋体" panose="02010600030101010101" pitchFamily="2" charset="-122"/>
                <a:sym typeface="+mn-ea"/>
              </a:rPr>
              <a:t>com.issCollege</a:t>
            </a:r>
            <a:r>
              <a:rPr lang="zh-CN" altLang="en-US" sz="1400" dirty="0">
                <a:latin typeface="Arial" panose="020B0604020202020204" pitchFamily="34" charset="0"/>
                <a:ea typeface="宋体" panose="02010600030101010101" pitchFamily="2" charset="-122"/>
                <a:sym typeface="+mn-ea"/>
              </a:rPr>
              <a:t>.project-name.utils   工具类（公用工具提交有公共jar包实现，特定项目工具可以放在自己项目）</a:t>
            </a:r>
          </a:p>
        </p:txBody>
      </p:sp>
      <p:sp>
        <p:nvSpPr>
          <p:cNvPr id="5" name="内容占位符 20">
            <a:extLst>
              <a:ext uri="{FF2B5EF4-FFF2-40B4-BE49-F238E27FC236}">
                <a16:creationId xmlns:a16="http://schemas.microsoft.com/office/drawing/2014/main" id="{40D4403E-4C46-4C89-9EB9-21DDE2959FF4}"/>
              </a:ext>
            </a:extLst>
          </p:cNvPr>
          <p:cNvSpPr txBox="1">
            <a:spLocks/>
          </p:cNvSpPr>
          <p:nvPr/>
        </p:nvSpPr>
        <p:spPr>
          <a:xfrm>
            <a:off x="6096000" y="1287400"/>
            <a:ext cx="5832648" cy="16838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defRPr/>
            </a:pPr>
            <a:r>
              <a:rPr lang="en-US" altLang="zh-CN" sz="1400" dirty="0" err="1">
                <a:latin typeface="Arial" panose="020B0604020202020204" pitchFamily="34" charset="0"/>
                <a:ea typeface="宋体" panose="02010600030101010101" pitchFamily="2" charset="-122"/>
                <a:sym typeface="+mn-ea"/>
              </a:rPr>
              <a:t>com.issCollege</a:t>
            </a:r>
            <a:r>
              <a:rPr lang="zh-CN" altLang="en-US" sz="1400" dirty="0">
                <a:latin typeface="Arial" panose="020B0604020202020204" pitchFamily="34" charset="0"/>
                <a:ea typeface="宋体" panose="02010600030101010101" pitchFamily="2" charset="-122"/>
                <a:sym typeface="+mn-ea"/>
              </a:rPr>
              <a:t>.project-name.bean   pojo对象，简单javabean对象</a:t>
            </a:r>
          </a:p>
          <a:p>
            <a:pPr marL="0" indent="0" fontAlgn="auto">
              <a:spcAft>
                <a:spcPts val="0"/>
              </a:spcAft>
              <a:buNone/>
              <a:defRPr/>
            </a:pPr>
            <a:r>
              <a:rPr lang="en-US" altLang="zh-CN" sz="1400" dirty="0" err="1">
                <a:latin typeface="Arial" panose="020B0604020202020204" pitchFamily="34" charset="0"/>
                <a:ea typeface="宋体" panose="02010600030101010101" pitchFamily="2" charset="-122"/>
                <a:sym typeface="+mn-ea"/>
              </a:rPr>
              <a:t>com.issCollege</a:t>
            </a:r>
            <a:r>
              <a:rPr lang="zh-CN" altLang="en-US" sz="1400" dirty="0">
                <a:latin typeface="Arial" panose="020B0604020202020204" pitchFamily="34" charset="0"/>
                <a:ea typeface="宋体" panose="02010600030101010101" pitchFamily="2" charset="-122"/>
                <a:sym typeface="+mn-ea"/>
              </a:rPr>
              <a:t>.project-name.job    定时任务</a:t>
            </a:r>
          </a:p>
          <a:p>
            <a:pPr marL="0" indent="0" fontAlgn="auto">
              <a:spcAft>
                <a:spcPts val="0"/>
              </a:spcAft>
              <a:buNone/>
              <a:defRPr/>
            </a:pPr>
            <a:r>
              <a:rPr lang="en-US" altLang="zh-CN" sz="1400" dirty="0" err="1">
                <a:latin typeface="Arial" panose="020B0604020202020204" pitchFamily="34" charset="0"/>
                <a:ea typeface="宋体" panose="02010600030101010101" pitchFamily="2" charset="-122"/>
                <a:sym typeface="+mn-ea"/>
              </a:rPr>
              <a:t>com.issCollege</a:t>
            </a:r>
            <a:r>
              <a:rPr lang="zh-CN" altLang="en-US" sz="1400" dirty="0">
                <a:latin typeface="Arial" panose="020B0604020202020204" pitchFamily="34" charset="0"/>
                <a:ea typeface="宋体" panose="02010600030101010101" pitchFamily="2" charset="-122"/>
                <a:sym typeface="+mn-ea"/>
              </a:rPr>
              <a:t>.project-name.queuedeal   队列处理</a:t>
            </a:r>
          </a:p>
        </p:txBody>
      </p:sp>
      <p:sp>
        <p:nvSpPr>
          <p:cNvPr id="9" name="矩形 8">
            <a:extLst>
              <a:ext uri="{FF2B5EF4-FFF2-40B4-BE49-F238E27FC236}">
                <a16:creationId xmlns:a16="http://schemas.microsoft.com/office/drawing/2014/main" id="{45E1E64E-821C-4C89-A6D8-398CA2646D9A}"/>
              </a:ext>
            </a:extLst>
          </p:cNvPr>
          <p:cNvSpPr/>
          <p:nvPr/>
        </p:nvSpPr>
        <p:spPr>
          <a:xfrm>
            <a:off x="24555" y="843536"/>
            <a:ext cx="1861407" cy="369332"/>
          </a:xfrm>
          <a:prstGeom prst="rect">
            <a:avLst/>
          </a:prstGeom>
        </p:spPr>
        <p:txBody>
          <a:bodyPr wrap="none">
            <a:spAutoFit/>
          </a:bodyPr>
          <a:lstStyle/>
          <a:p>
            <a:pPr>
              <a:buFont typeface="Wingdings" pitchFamily="2" charset="2"/>
              <a:buChar char="Ø"/>
            </a:pPr>
            <a:r>
              <a:rPr lang="zh-CN" altLang="en-US" b="0" i="0" dirty="0">
                <a:solidFill>
                  <a:schemeClr val="tx2">
                    <a:lumMod val="75000"/>
                  </a:schemeClr>
                </a:solidFill>
                <a:latin typeface="华文细黑" pitchFamily="2" charset="-122"/>
                <a:ea typeface="华文细黑" pitchFamily="2" charset="-122"/>
              </a:rPr>
              <a:t> </a:t>
            </a:r>
            <a:r>
              <a:rPr lang="zh-CN" altLang="en-US" sz="1600" dirty="0">
                <a:solidFill>
                  <a:schemeClr val="tx2"/>
                </a:solidFill>
                <a:latin typeface="微软雅黑"/>
                <a:ea typeface="微软雅黑"/>
              </a:rPr>
              <a:t>项目包结构标准</a:t>
            </a:r>
          </a:p>
        </p:txBody>
      </p:sp>
      <p:sp>
        <p:nvSpPr>
          <p:cNvPr id="10" name="矩形 9">
            <a:extLst>
              <a:ext uri="{FF2B5EF4-FFF2-40B4-BE49-F238E27FC236}">
                <a16:creationId xmlns:a16="http://schemas.microsoft.com/office/drawing/2014/main" id="{9AC7AF70-05D6-4E71-96EB-9D09999B9BB2}"/>
              </a:ext>
            </a:extLst>
          </p:cNvPr>
          <p:cNvSpPr/>
          <p:nvPr/>
        </p:nvSpPr>
        <p:spPr>
          <a:xfrm rot="20243912">
            <a:off x="9920957" y="4889647"/>
            <a:ext cx="2523073" cy="923330"/>
          </a:xfrm>
          <a:prstGeom prst="rect">
            <a:avLst/>
          </a:prstGeom>
          <a:noFill/>
        </p:spPr>
        <p:txBody>
          <a:bodyPr wrap="squar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方正粗黑宋简体" panose="02000000000000000000" pitchFamily="2" charset="-122"/>
                <a:ea typeface="方正粗黑宋简体" panose="02000000000000000000" pitchFamily="2" charset="-122"/>
              </a:rPr>
              <a:t>示例</a:t>
            </a:r>
          </a:p>
        </p:txBody>
      </p:sp>
    </p:spTree>
    <p:extLst>
      <p:ext uri="{BB962C8B-B14F-4D97-AF65-F5344CB8AC3E}">
        <p14:creationId xmlns:p14="http://schemas.microsoft.com/office/powerpoint/2010/main" val="222495309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1964A2-BD9E-4364-A20A-53A7F667929B}"/>
              </a:ext>
            </a:extLst>
          </p:cNvPr>
          <p:cNvSpPr>
            <a:spLocks noGrp="1"/>
          </p:cNvSpPr>
          <p:nvPr>
            <p:ph type="title"/>
          </p:nvPr>
        </p:nvSpPr>
        <p:spPr>
          <a:xfrm>
            <a:off x="304512" y="29059"/>
            <a:ext cx="10515224" cy="536139"/>
          </a:xfrm>
        </p:spPr>
        <p:txBody>
          <a:bodyPr>
            <a:normAutofit/>
          </a:bodyPr>
          <a:lstStyle/>
          <a:p>
            <a:r>
              <a:rPr lang="zh-CN" altLang="en-US" dirty="0"/>
              <a:t>名企代码规范</a:t>
            </a:r>
          </a:p>
        </p:txBody>
      </p:sp>
      <p:sp>
        <p:nvSpPr>
          <p:cNvPr id="6" name="剪去对角的矩形 4">
            <a:extLst>
              <a:ext uri="{FF2B5EF4-FFF2-40B4-BE49-F238E27FC236}">
                <a16:creationId xmlns:a16="http://schemas.microsoft.com/office/drawing/2014/main" id="{63EF706B-7FDB-470C-9E77-BBA5100062B6}"/>
              </a:ext>
            </a:extLst>
          </p:cNvPr>
          <p:cNvSpPr/>
          <p:nvPr/>
        </p:nvSpPr>
        <p:spPr>
          <a:xfrm>
            <a:off x="0" y="1662669"/>
            <a:ext cx="12192000" cy="2947432"/>
          </a:xfrm>
          <a:prstGeom prst="snip2DiagRect">
            <a:avLst>
              <a:gd name="adj1" fmla="val 0"/>
              <a:gd name="adj2" fmla="val 7157"/>
            </a:avLst>
          </a:prstGeom>
          <a:solidFill>
            <a:schemeClr val="accent6">
              <a:lumMod val="20000"/>
              <a:lumOff val="80000"/>
            </a:schemeClr>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285750" indent="-285750">
              <a:lnSpc>
                <a:spcPts val="2500"/>
              </a:lnSpc>
              <a:spcAft>
                <a:spcPts val="600"/>
              </a:spcAft>
              <a:buFont typeface="Arial" panose="020B0604020202020204" pitchFamily="34" charset="0"/>
              <a:buChar char="•"/>
            </a:pPr>
            <a:r>
              <a:rPr lang="zh-CN" altLang="en-US" sz="1600" b="1" dirty="0">
                <a:solidFill>
                  <a:srgbClr val="FF0000"/>
                </a:solidFill>
                <a:latin typeface="微软雅黑"/>
                <a:ea typeface="微软雅黑"/>
              </a:rPr>
              <a:t>军规：</a:t>
            </a:r>
            <a:r>
              <a:rPr lang="zh-CN" altLang="en-US" sz="1600" dirty="0">
                <a:latin typeface="微软雅黑"/>
                <a:ea typeface="微软雅黑"/>
                <a:cs typeface="微软雅黑"/>
              </a:rPr>
              <a:t>像部队的规定一样，必须无条件的执行。</a:t>
            </a:r>
            <a:endParaRPr lang="en-US" altLang="zh-CN" sz="1600" dirty="0">
              <a:latin typeface="微软雅黑"/>
              <a:ea typeface="微软雅黑"/>
              <a:cs typeface="微软雅黑"/>
            </a:endParaRPr>
          </a:p>
          <a:p>
            <a:pPr marL="285750" indent="-285750">
              <a:lnSpc>
                <a:spcPts val="2500"/>
              </a:lnSpc>
              <a:spcAft>
                <a:spcPts val="600"/>
              </a:spcAft>
              <a:buFont typeface="Arial" panose="020B0604020202020204" pitchFamily="34" charset="0"/>
              <a:buChar char="•"/>
            </a:pPr>
            <a:r>
              <a:rPr lang="zh-CN" altLang="en-US" sz="1600" dirty="0">
                <a:latin typeface="微软雅黑"/>
                <a:ea typeface="微软雅黑"/>
                <a:cs typeface="微软雅黑"/>
                <a:hlinkClick r:id="rId2" action="ppaction://hlinkfile"/>
              </a:rPr>
              <a:t>编程军规条例</a:t>
            </a:r>
            <a:r>
              <a:rPr lang="zh-CN" altLang="en-US" sz="1600" dirty="0">
                <a:latin typeface="微软雅黑"/>
                <a:ea typeface="微软雅黑"/>
                <a:cs typeface="微软雅黑"/>
              </a:rPr>
              <a:t>（</a:t>
            </a:r>
            <a:r>
              <a:rPr lang="en-US" altLang="zh-CN" sz="1600" dirty="0">
                <a:latin typeface="微软雅黑"/>
                <a:ea typeface="微软雅黑"/>
                <a:cs typeface="微软雅黑"/>
              </a:rPr>
              <a:t>21</a:t>
            </a:r>
            <a:r>
              <a:rPr lang="zh-CN" altLang="en-US" sz="1600" dirty="0">
                <a:latin typeface="微软雅黑"/>
                <a:ea typeface="微软雅黑"/>
                <a:cs typeface="微软雅黑"/>
              </a:rPr>
              <a:t>条）</a:t>
            </a:r>
            <a:endParaRPr lang="en-US" altLang="zh-CN" sz="1600" dirty="0">
              <a:latin typeface="微软雅黑"/>
              <a:ea typeface="微软雅黑"/>
              <a:cs typeface="微软雅黑"/>
            </a:endParaRPr>
          </a:p>
          <a:p>
            <a:pPr marL="925830" lvl="1" indent="-285750">
              <a:lnSpc>
                <a:spcPts val="2500"/>
              </a:lnSpc>
              <a:spcAft>
                <a:spcPts val="600"/>
              </a:spcAft>
              <a:buFont typeface="Arial" panose="020B0604020202020204" pitchFamily="34" charset="0"/>
              <a:buChar char="•"/>
            </a:pPr>
            <a:r>
              <a:rPr lang="zh-CN" altLang="en-US" sz="1600" dirty="0">
                <a:solidFill>
                  <a:srgbClr val="1B2F4D"/>
                </a:solidFill>
                <a:latin typeface="微软雅黑"/>
                <a:ea typeface="微软雅黑"/>
                <a:cs typeface="微软雅黑"/>
              </a:rPr>
              <a:t>可靠性管理规定</a:t>
            </a:r>
            <a:endParaRPr lang="en-US" altLang="zh-CN" sz="1600" dirty="0">
              <a:solidFill>
                <a:srgbClr val="1B2F4D"/>
              </a:solidFill>
              <a:latin typeface="微软雅黑"/>
              <a:ea typeface="微软雅黑"/>
              <a:cs typeface="微软雅黑"/>
            </a:endParaRPr>
          </a:p>
          <a:p>
            <a:pPr marL="925830" lvl="1" indent="-285750">
              <a:lnSpc>
                <a:spcPts val="2500"/>
              </a:lnSpc>
              <a:spcAft>
                <a:spcPts val="600"/>
              </a:spcAft>
              <a:buFont typeface="Arial" panose="020B0604020202020204" pitchFamily="34" charset="0"/>
              <a:buChar char="•"/>
            </a:pPr>
            <a:r>
              <a:rPr lang="zh-CN" altLang="en-US" sz="1600" dirty="0">
                <a:solidFill>
                  <a:srgbClr val="1B2F4D"/>
                </a:solidFill>
                <a:latin typeface="微软雅黑"/>
                <a:ea typeface="微软雅黑"/>
                <a:cs typeface="微软雅黑"/>
              </a:rPr>
              <a:t>可维护性管理规定</a:t>
            </a:r>
            <a:endParaRPr lang="en-US" altLang="zh-CN" sz="1600" dirty="0">
              <a:solidFill>
                <a:srgbClr val="1B2F4D"/>
              </a:solidFill>
              <a:latin typeface="微软雅黑"/>
              <a:ea typeface="微软雅黑"/>
              <a:cs typeface="微软雅黑"/>
            </a:endParaRPr>
          </a:p>
          <a:p>
            <a:pPr marL="925830" lvl="1" indent="-285750">
              <a:lnSpc>
                <a:spcPts val="2500"/>
              </a:lnSpc>
              <a:spcAft>
                <a:spcPts val="600"/>
              </a:spcAft>
              <a:buFont typeface="Arial" panose="020B0604020202020204" pitchFamily="34" charset="0"/>
              <a:buChar char="•"/>
            </a:pPr>
            <a:r>
              <a:rPr lang="zh-CN" altLang="en-US" sz="1600" dirty="0">
                <a:solidFill>
                  <a:srgbClr val="1B2F4D"/>
                </a:solidFill>
                <a:latin typeface="微软雅黑"/>
                <a:ea typeface="微软雅黑"/>
                <a:cs typeface="微软雅黑"/>
              </a:rPr>
              <a:t>性能管理规定</a:t>
            </a:r>
            <a:endParaRPr lang="en-US" altLang="zh-CN" sz="1600" dirty="0">
              <a:solidFill>
                <a:srgbClr val="1B2F4D"/>
              </a:solidFill>
              <a:latin typeface="微软雅黑"/>
              <a:ea typeface="微软雅黑"/>
              <a:cs typeface="微软雅黑"/>
            </a:endParaRPr>
          </a:p>
          <a:p>
            <a:pPr marL="925830" lvl="1" indent="-285750">
              <a:lnSpc>
                <a:spcPts val="2500"/>
              </a:lnSpc>
              <a:spcAft>
                <a:spcPts val="600"/>
              </a:spcAft>
              <a:buFont typeface="Arial" panose="020B0604020202020204" pitchFamily="34" charset="0"/>
              <a:buChar char="•"/>
            </a:pPr>
            <a:r>
              <a:rPr lang="zh-CN" altLang="en-US" sz="1600" dirty="0">
                <a:solidFill>
                  <a:srgbClr val="1B2F4D"/>
                </a:solidFill>
                <a:latin typeface="微软雅黑"/>
                <a:ea typeface="微软雅黑"/>
                <a:cs typeface="微软雅黑"/>
              </a:rPr>
              <a:t>线程安全管理规定</a:t>
            </a:r>
            <a:endParaRPr lang="zh-CN" altLang="en-US" sz="1600" b="1" dirty="0">
              <a:solidFill>
                <a:srgbClr val="1B2F4D"/>
              </a:solidFill>
              <a:latin typeface="微软雅黑"/>
              <a:ea typeface="微软雅黑"/>
              <a:cs typeface="微软雅黑"/>
            </a:endParaRPr>
          </a:p>
        </p:txBody>
      </p:sp>
      <p:sp>
        <p:nvSpPr>
          <p:cNvPr id="7" name="剪去单角的矩形 19">
            <a:extLst>
              <a:ext uri="{FF2B5EF4-FFF2-40B4-BE49-F238E27FC236}">
                <a16:creationId xmlns:a16="http://schemas.microsoft.com/office/drawing/2014/main" id="{53DA1571-E66F-4C06-B5A6-3EC5FCD36D02}"/>
              </a:ext>
            </a:extLst>
          </p:cNvPr>
          <p:cNvSpPr/>
          <p:nvPr/>
        </p:nvSpPr>
        <p:spPr>
          <a:xfrm>
            <a:off x="1" y="1171898"/>
            <a:ext cx="4773190" cy="490770"/>
          </a:xfrm>
          <a:prstGeom prst="snip1Rect">
            <a:avLst>
              <a:gd name="adj" fmla="val 50000"/>
            </a:avLst>
          </a:prstGeom>
          <a:solidFill>
            <a:srgbClr val="FF0000"/>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45718" tIns="0" rIns="45718" bIns="0" numCol="1" spcCol="38100" rtlCol="0" anchor="t">
            <a:noAutofit/>
          </a:bodyPr>
          <a:lstStyle/>
          <a:p>
            <a:pPr algn="ctr" fontAlgn="auto">
              <a:spcBef>
                <a:spcPts val="0"/>
              </a:spcBef>
              <a:spcAft>
                <a:spcPts val="0"/>
              </a:spcAft>
            </a:pPr>
            <a:r>
              <a:rPr lang="zh-CN" altLang="en-US" sz="2000" b="1" dirty="0">
                <a:solidFill>
                  <a:schemeClr val="bg1"/>
                </a:solidFill>
                <a:latin typeface="微软雅黑" panose="020B0503020204020204" pitchFamily="34" charset="-122"/>
                <a:ea typeface="微软雅黑" panose="020B0503020204020204" pitchFamily="34" charset="-122"/>
                <a:sym typeface="Calibri" panose="020F0502020204030204"/>
              </a:rPr>
              <a:t>华为</a:t>
            </a:r>
            <a:r>
              <a:rPr lang="en-US" altLang="zh-CN" sz="2000" b="1" dirty="0">
                <a:solidFill>
                  <a:schemeClr val="bg1"/>
                </a:solidFill>
                <a:latin typeface="微软雅黑" panose="020B0503020204020204" pitchFamily="34" charset="-122"/>
                <a:ea typeface="微软雅黑" panose="020B0503020204020204" pitchFamily="34" charset="-122"/>
                <a:sym typeface="Calibri" panose="020F0502020204030204"/>
              </a:rPr>
              <a:t>JAVA</a:t>
            </a:r>
            <a:r>
              <a:rPr lang="zh-CN" altLang="en-US" sz="2000" b="1" dirty="0">
                <a:solidFill>
                  <a:schemeClr val="bg1"/>
                </a:solidFill>
                <a:latin typeface="微软雅黑" panose="020B0503020204020204" pitchFamily="34" charset="-122"/>
                <a:ea typeface="微软雅黑" panose="020B0503020204020204" pitchFamily="34" charset="-122"/>
                <a:sym typeface="Calibri" panose="020F0502020204030204"/>
              </a:rPr>
              <a:t>开发军规</a:t>
            </a:r>
          </a:p>
        </p:txBody>
      </p:sp>
      <p:pic>
        <p:nvPicPr>
          <p:cNvPr id="27650" name="Picture 2" descr="https://timgsa.baidu.com/timg?image&amp;quality=80&amp;size=b9999_10000&amp;sec=1557933063898&amp;di=7caec3ab84f6dc2db3c3374dd90dee45&amp;imgtype=0&amp;src=http%3A%2F%2Fs4.sinaimg.cn%2Fmw690%2F005uQQTdzy7flrRqWLF53%26690">
            <a:extLst>
              <a:ext uri="{FF2B5EF4-FFF2-40B4-BE49-F238E27FC236}">
                <a16:creationId xmlns:a16="http://schemas.microsoft.com/office/drawing/2014/main" id="{1E390639-638C-43C5-9F60-540BCB9DCC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9295" y="2165624"/>
            <a:ext cx="2448272" cy="194152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7652" name="Picture 4" descr="https://ss0.bdstatic.com/70cFuHSh_Q1YnxGkpoWK1HF6hhy/it/u=1465669217,4148809515&amp;fm=26&amp;gp=0.jpg">
            <a:extLst>
              <a:ext uri="{FF2B5EF4-FFF2-40B4-BE49-F238E27FC236}">
                <a16:creationId xmlns:a16="http://schemas.microsoft.com/office/drawing/2014/main" id="{BAD2A2AC-EECB-4673-BC9D-E370A4CB3B3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124" t="382" r="27326" b="382"/>
          <a:stretch/>
        </p:blipFill>
        <p:spPr bwMode="auto">
          <a:xfrm>
            <a:off x="8832304" y="836712"/>
            <a:ext cx="2795157" cy="538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18499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D4665-F412-45BA-B151-1FE22855E51C}"/>
              </a:ext>
            </a:extLst>
          </p:cNvPr>
          <p:cNvSpPr>
            <a:spLocks noGrp="1"/>
          </p:cNvSpPr>
          <p:nvPr>
            <p:ph type="title"/>
          </p:nvPr>
        </p:nvSpPr>
        <p:spPr>
          <a:xfrm>
            <a:off x="304512" y="29059"/>
            <a:ext cx="10515224" cy="536139"/>
          </a:xfrm>
        </p:spPr>
        <p:txBody>
          <a:bodyPr>
            <a:normAutofit/>
          </a:bodyPr>
          <a:lstStyle/>
          <a:p>
            <a:r>
              <a:rPr lang="zh-CN" altLang="en-US" dirty="0"/>
              <a:t>编程军规</a:t>
            </a:r>
            <a:r>
              <a:rPr lang="en-US" altLang="zh-CN" dirty="0"/>
              <a:t>21</a:t>
            </a:r>
            <a:r>
              <a:rPr lang="zh-CN" altLang="en-US" dirty="0"/>
              <a:t>条</a:t>
            </a:r>
          </a:p>
        </p:txBody>
      </p:sp>
      <p:sp>
        <p:nvSpPr>
          <p:cNvPr id="3" name="剪去对角的矩形 4">
            <a:extLst>
              <a:ext uri="{FF2B5EF4-FFF2-40B4-BE49-F238E27FC236}">
                <a16:creationId xmlns:a16="http://schemas.microsoft.com/office/drawing/2014/main" id="{91666B6A-0B69-4B7E-BE4D-9A7766D89B8A}"/>
              </a:ext>
            </a:extLst>
          </p:cNvPr>
          <p:cNvSpPr/>
          <p:nvPr/>
        </p:nvSpPr>
        <p:spPr>
          <a:xfrm>
            <a:off x="479376" y="1052736"/>
            <a:ext cx="11233248" cy="4968552"/>
          </a:xfrm>
          <a:prstGeom prst="snip2DiagRect">
            <a:avLst>
              <a:gd name="adj1" fmla="val 0"/>
              <a:gd name="adj2" fmla="val 7157"/>
            </a:avLst>
          </a:prstGeom>
          <a:solidFill>
            <a:schemeClr val="tx2">
              <a:lumMod val="20000"/>
              <a:lumOff val="80000"/>
            </a:schemeClr>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342900" indent="-342900">
              <a:lnSpc>
                <a:spcPts val="2200"/>
              </a:lnSpc>
              <a:buFont typeface="+mj-lt"/>
              <a:buAutoNum type="arabicPeriod"/>
            </a:pPr>
            <a:r>
              <a:rPr lang="en-US" altLang="zh-CN" sz="1600" dirty="0">
                <a:latin typeface="微软雅黑"/>
                <a:ea typeface="微软雅黑"/>
              </a:rPr>
              <a:t>【public </a:t>
            </a:r>
            <a:r>
              <a:rPr lang="zh-CN" altLang="en-US" sz="1600" dirty="0">
                <a:latin typeface="微软雅黑"/>
                <a:ea typeface="微软雅黑"/>
              </a:rPr>
              <a:t>方法参数的合法性检查应由方法本身负责，每个 </a:t>
            </a:r>
            <a:r>
              <a:rPr lang="en-US" altLang="zh-CN" sz="1600" dirty="0">
                <a:solidFill>
                  <a:srgbClr val="0062AA"/>
                </a:solidFill>
                <a:latin typeface="微软雅黑"/>
                <a:ea typeface="微软雅黑"/>
              </a:rPr>
              <a:t>public</a:t>
            </a:r>
            <a:r>
              <a:rPr lang="en-US" altLang="zh-CN" sz="1600" dirty="0">
                <a:latin typeface="微软雅黑"/>
                <a:ea typeface="微软雅黑"/>
              </a:rPr>
              <a:t> </a:t>
            </a:r>
            <a:r>
              <a:rPr lang="zh-CN" altLang="en-US" sz="1600" dirty="0">
                <a:latin typeface="微软雅黑"/>
                <a:ea typeface="微软雅黑"/>
              </a:rPr>
              <a:t>方法必须保证自己的健壮性。</a:t>
            </a:r>
            <a:r>
              <a:rPr lang="en-US" altLang="zh-CN" sz="1600" dirty="0">
                <a:latin typeface="微软雅黑"/>
                <a:ea typeface="微软雅黑"/>
              </a:rPr>
              <a:t>】</a:t>
            </a:r>
          </a:p>
          <a:p>
            <a:pPr marL="342900" indent="-342900">
              <a:lnSpc>
                <a:spcPts val="2200"/>
              </a:lnSpc>
              <a:buFont typeface="+mj-lt"/>
              <a:buAutoNum type="arabicPeriod"/>
            </a:pPr>
            <a:r>
              <a:rPr lang="en-US" altLang="zh-CN" sz="1600" dirty="0">
                <a:latin typeface="微软雅黑"/>
                <a:ea typeface="微软雅黑"/>
              </a:rPr>
              <a:t>【</a:t>
            </a:r>
            <a:r>
              <a:rPr lang="zh-CN" altLang="en-US" sz="1600" dirty="0">
                <a:latin typeface="微软雅黑"/>
                <a:ea typeface="微软雅黑"/>
              </a:rPr>
              <a:t>调用方法获取返回结果后必须进行有效性校验，以确保后续代码在运行过程中不会抛出异常或产生逻辑错误。</a:t>
            </a:r>
            <a:r>
              <a:rPr lang="en-US" altLang="zh-CN" sz="1600" dirty="0">
                <a:latin typeface="微软雅黑"/>
                <a:ea typeface="微软雅黑"/>
              </a:rPr>
              <a:t>】</a:t>
            </a:r>
          </a:p>
          <a:p>
            <a:pPr marL="342900" indent="-342900">
              <a:lnSpc>
                <a:spcPts val="2200"/>
              </a:lnSpc>
              <a:buFont typeface="+mj-lt"/>
              <a:buAutoNum type="arabicPeriod"/>
            </a:pPr>
            <a:r>
              <a:rPr lang="en-US" altLang="zh-CN" sz="1600" dirty="0">
                <a:latin typeface="微软雅黑"/>
                <a:ea typeface="微软雅黑"/>
              </a:rPr>
              <a:t>【</a:t>
            </a:r>
            <a:r>
              <a:rPr lang="zh-CN" altLang="en-US" sz="1600" dirty="0">
                <a:latin typeface="微软雅黑"/>
                <a:ea typeface="微软雅黑"/>
              </a:rPr>
              <a:t>在进行数据库操作或 </a:t>
            </a:r>
            <a:r>
              <a:rPr lang="en-US" altLang="zh-CN" sz="1600" dirty="0">
                <a:solidFill>
                  <a:srgbClr val="0062AA"/>
                </a:solidFill>
                <a:latin typeface="微软雅黑"/>
                <a:ea typeface="微软雅黑"/>
              </a:rPr>
              <a:t>IO</a:t>
            </a:r>
            <a:r>
              <a:rPr lang="en-US" altLang="zh-CN" sz="1600" dirty="0">
                <a:latin typeface="微软雅黑"/>
                <a:ea typeface="微软雅黑"/>
              </a:rPr>
              <a:t> </a:t>
            </a:r>
            <a:r>
              <a:rPr lang="zh-CN" altLang="en-US" sz="1600" dirty="0">
                <a:latin typeface="微软雅黑"/>
                <a:ea typeface="微软雅黑"/>
              </a:rPr>
              <a:t>操作时，必须确保资源在使用完毕后得到释放，并且必须确保释放操作在 </a:t>
            </a:r>
            <a:r>
              <a:rPr lang="en-US" altLang="zh-CN" sz="1600" dirty="0">
                <a:solidFill>
                  <a:srgbClr val="0062AA"/>
                </a:solidFill>
                <a:latin typeface="微软雅黑"/>
                <a:ea typeface="微软雅黑"/>
              </a:rPr>
              <a:t>finally</a:t>
            </a:r>
            <a:r>
              <a:rPr lang="en-US" altLang="zh-CN" sz="1600" dirty="0">
                <a:latin typeface="微软雅黑"/>
                <a:ea typeface="微软雅黑"/>
              </a:rPr>
              <a:t> </a:t>
            </a:r>
            <a:r>
              <a:rPr lang="zh-CN" altLang="en-US" sz="1600" dirty="0">
                <a:latin typeface="微软雅黑"/>
                <a:ea typeface="微软雅黑"/>
              </a:rPr>
              <a:t>中进行。</a:t>
            </a:r>
            <a:r>
              <a:rPr lang="en-US" altLang="zh-CN" sz="1600" dirty="0">
                <a:latin typeface="微软雅黑"/>
                <a:ea typeface="微软雅黑"/>
              </a:rPr>
              <a:t>】</a:t>
            </a:r>
          </a:p>
          <a:p>
            <a:pPr marL="342900" indent="-342900">
              <a:lnSpc>
                <a:spcPts val="2200"/>
              </a:lnSpc>
              <a:buFont typeface="+mj-lt"/>
              <a:buAutoNum type="arabicPeriod"/>
            </a:pPr>
            <a:r>
              <a:rPr lang="en-US" altLang="zh-CN" sz="1600" dirty="0">
                <a:latin typeface="微软雅黑"/>
                <a:ea typeface="微软雅黑"/>
              </a:rPr>
              <a:t>【</a:t>
            </a:r>
            <a:r>
              <a:rPr lang="zh-CN" altLang="en-US" sz="1600" dirty="0">
                <a:latin typeface="微软雅黑"/>
                <a:ea typeface="微软雅黑"/>
              </a:rPr>
              <a:t>对于 </a:t>
            </a:r>
            <a:r>
              <a:rPr lang="en-US" altLang="zh-CN" sz="1600" dirty="0">
                <a:solidFill>
                  <a:srgbClr val="0062AA"/>
                </a:solidFill>
                <a:latin typeface="微软雅黑"/>
                <a:ea typeface="微软雅黑"/>
              </a:rPr>
              <a:t>if    else if  </a:t>
            </a:r>
            <a:r>
              <a:rPr lang="en-US" altLang="zh-CN" sz="1600" dirty="0">
                <a:latin typeface="微软雅黑"/>
                <a:ea typeface="微软雅黑"/>
              </a:rPr>
              <a:t>  ( </a:t>
            </a:r>
            <a:r>
              <a:rPr lang="zh-CN" altLang="en-US" sz="1600" dirty="0">
                <a:latin typeface="微软雅黑"/>
                <a:ea typeface="微软雅黑"/>
              </a:rPr>
              <a:t>后续可能有多个 </a:t>
            </a:r>
            <a:r>
              <a:rPr lang="en-US" altLang="zh-CN" sz="1600" dirty="0">
                <a:solidFill>
                  <a:srgbClr val="0062AA"/>
                </a:solidFill>
                <a:latin typeface="微软雅黑"/>
                <a:ea typeface="微软雅黑"/>
              </a:rPr>
              <a:t>else if </a:t>
            </a:r>
            <a:r>
              <a:rPr lang="en-US" altLang="zh-CN" sz="1600" dirty="0">
                <a:latin typeface="微软雅黑"/>
                <a:ea typeface="微软雅黑"/>
              </a:rPr>
              <a:t>) </a:t>
            </a:r>
            <a:r>
              <a:rPr lang="zh-CN" altLang="en-US" sz="1600" dirty="0">
                <a:latin typeface="微软雅黑"/>
                <a:ea typeface="微软雅黑"/>
              </a:rPr>
              <a:t>这种类型的条件判断， 最后必须包含一个 </a:t>
            </a:r>
            <a:r>
              <a:rPr lang="en-US" altLang="zh-CN" sz="1600" dirty="0">
                <a:solidFill>
                  <a:srgbClr val="0062AA"/>
                </a:solidFill>
                <a:latin typeface="微软雅黑"/>
                <a:ea typeface="微软雅黑"/>
              </a:rPr>
              <a:t>else</a:t>
            </a:r>
            <a:r>
              <a:rPr lang="en-US" altLang="zh-CN" sz="1600" dirty="0">
                <a:latin typeface="微软雅黑"/>
                <a:ea typeface="微软雅黑"/>
              </a:rPr>
              <a:t> </a:t>
            </a:r>
            <a:r>
              <a:rPr lang="zh-CN" altLang="en-US" sz="1600" dirty="0">
                <a:latin typeface="微软雅黑"/>
                <a:ea typeface="微软雅黑"/>
              </a:rPr>
              <a:t>分支，避免出现分支遗漏， 造成错误； 每个 </a:t>
            </a:r>
            <a:r>
              <a:rPr lang="en-US" altLang="zh-CN" sz="1600" dirty="0">
                <a:latin typeface="微软雅黑"/>
                <a:ea typeface="微软雅黑"/>
              </a:rPr>
              <a:t>switch-case </a:t>
            </a:r>
            <a:r>
              <a:rPr lang="zh-CN" altLang="en-US" sz="1600" dirty="0">
                <a:latin typeface="微软雅黑"/>
                <a:ea typeface="微软雅黑"/>
              </a:rPr>
              <a:t>语句都必须保证有 </a:t>
            </a:r>
            <a:r>
              <a:rPr lang="en-US" altLang="zh-CN" sz="1600" dirty="0">
                <a:latin typeface="微软雅黑"/>
                <a:ea typeface="微软雅黑"/>
              </a:rPr>
              <a:t>default</a:t>
            </a:r>
            <a:r>
              <a:rPr lang="zh-CN" altLang="en-US" sz="1600" dirty="0">
                <a:latin typeface="微软雅黑"/>
                <a:ea typeface="微软雅黑"/>
              </a:rPr>
              <a:t>，避免出现分支遗漏，造成错误。</a:t>
            </a:r>
            <a:r>
              <a:rPr lang="en-US" altLang="zh-CN" sz="1600" dirty="0">
                <a:latin typeface="微软雅黑"/>
                <a:ea typeface="微软雅黑"/>
              </a:rPr>
              <a:t>】</a:t>
            </a:r>
          </a:p>
          <a:p>
            <a:pPr marL="342900" indent="-342900">
              <a:lnSpc>
                <a:spcPts val="2200"/>
              </a:lnSpc>
              <a:buFont typeface="+mj-lt"/>
              <a:buAutoNum type="arabicPeriod"/>
            </a:pPr>
            <a:r>
              <a:rPr lang="en-US" altLang="zh-CN" sz="1600" dirty="0">
                <a:latin typeface="微软雅黑"/>
                <a:ea typeface="微软雅黑"/>
              </a:rPr>
              <a:t>【</a:t>
            </a:r>
            <a:r>
              <a:rPr lang="zh-CN" altLang="en-US" sz="1600" dirty="0">
                <a:latin typeface="微软雅黑"/>
                <a:ea typeface="微软雅黑"/>
              </a:rPr>
              <a:t>在使用 </a:t>
            </a:r>
            <a:r>
              <a:rPr lang="en-US" altLang="zh-CN" sz="1600" dirty="0">
                <a:solidFill>
                  <a:srgbClr val="0062AA"/>
                </a:solidFill>
                <a:latin typeface="微软雅黑"/>
                <a:ea typeface="微软雅黑"/>
              </a:rPr>
              <a:t>Timer </a:t>
            </a:r>
            <a:r>
              <a:rPr lang="zh-CN" altLang="en-US" sz="1600" dirty="0">
                <a:latin typeface="微软雅黑"/>
                <a:ea typeface="微软雅黑"/>
              </a:rPr>
              <a:t>或者 </a:t>
            </a:r>
            <a:r>
              <a:rPr lang="en-US" altLang="zh-CN" sz="1600" dirty="0" err="1">
                <a:solidFill>
                  <a:srgbClr val="0062AA"/>
                </a:solidFill>
                <a:latin typeface="微软雅黑"/>
                <a:ea typeface="微软雅黑"/>
              </a:rPr>
              <a:t>ScheduledThreadPoolExecutor</a:t>
            </a:r>
            <a:r>
              <a:rPr lang="en-US" altLang="zh-CN" sz="1600" dirty="0">
                <a:solidFill>
                  <a:srgbClr val="0062AA"/>
                </a:solidFill>
                <a:latin typeface="微软雅黑"/>
                <a:ea typeface="微软雅黑"/>
              </a:rPr>
              <a:t> </a:t>
            </a:r>
            <a:r>
              <a:rPr lang="zh-CN" altLang="en-US" sz="1600" dirty="0">
                <a:latin typeface="微软雅黑"/>
                <a:ea typeface="微软雅黑"/>
              </a:rPr>
              <a:t>执行周期性任务时， 实现 </a:t>
            </a:r>
            <a:r>
              <a:rPr lang="en-US" altLang="zh-CN" sz="1600" dirty="0">
                <a:solidFill>
                  <a:srgbClr val="0062AA"/>
                </a:solidFill>
                <a:latin typeface="微软雅黑"/>
                <a:ea typeface="微软雅黑"/>
              </a:rPr>
              <a:t>Runnable</a:t>
            </a:r>
            <a:r>
              <a:rPr lang="en-US" altLang="zh-CN" sz="1600" dirty="0">
                <a:latin typeface="微软雅黑"/>
                <a:ea typeface="微软雅黑"/>
              </a:rPr>
              <a:t> </a:t>
            </a:r>
            <a:r>
              <a:rPr lang="zh-CN" altLang="en-US" sz="1600" dirty="0">
                <a:latin typeface="微软雅黑"/>
                <a:ea typeface="微软雅黑"/>
              </a:rPr>
              <a:t>接口必须在方法内捕获异常，避免因为异常抛出导致周期性住务失效，后续不会继续执行。</a:t>
            </a:r>
            <a:r>
              <a:rPr lang="en-US" altLang="zh-CN" sz="1600" dirty="0">
                <a:latin typeface="微软雅黑"/>
                <a:ea typeface="微软雅黑"/>
              </a:rPr>
              <a:t>】</a:t>
            </a:r>
          </a:p>
          <a:p>
            <a:pPr marL="342900" indent="-342900">
              <a:lnSpc>
                <a:spcPts val="2200"/>
              </a:lnSpc>
              <a:buFont typeface="+mj-lt"/>
              <a:buAutoNum type="arabicPeriod"/>
            </a:pPr>
            <a:r>
              <a:rPr lang="en-US" altLang="zh-CN" sz="1600" dirty="0">
                <a:latin typeface="微软雅黑"/>
                <a:ea typeface="微软雅黑"/>
              </a:rPr>
              <a:t>【</a:t>
            </a:r>
            <a:r>
              <a:rPr lang="zh-CN" altLang="en-US" sz="1600" dirty="0">
                <a:latin typeface="微软雅黑"/>
                <a:ea typeface="微软雅黑"/>
              </a:rPr>
              <a:t>确定需要覆盖对象 </a:t>
            </a:r>
            <a:r>
              <a:rPr lang="en-US" altLang="zh-CN" sz="1600" dirty="0">
                <a:solidFill>
                  <a:srgbClr val="0062AA"/>
                </a:solidFill>
                <a:latin typeface="微软雅黑"/>
                <a:ea typeface="微软雅黑"/>
              </a:rPr>
              <a:t>equals() </a:t>
            </a:r>
            <a:r>
              <a:rPr lang="zh-CN" altLang="en-US" sz="1600" dirty="0">
                <a:latin typeface="微软雅黑"/>
                <a:ea typeface="微软雅黑"/>
              </a:rPr>
              <a:t>方法时，必须同吋覆盖 </a:t>
            </a:r>
            <a:r>
              <a:rPr lang="en-US" altLang="zh-CN" sz="1600" dirty="0" err="1">
                <a:solidFill>
                  <a:srgbClr val="0062AA"/>
                </a:solidFill>
                <a:latin typeface="微软雅黑"/>
                <a:ea typeface="微软雅黑"/>
              </a:rPr>
              <a:t>hashCode</a:t>
            </a:r>
            <a:r>
              <a:rPr lang="en-US" altLang="zh-CN" sz="1600" dirty="0">
                <a:solidFill>
                  <a:srgbClr val="0062AA"/>
                </a:solidFill>
                <a:latin typeface="微软雅黑"/>
                <a:ea typeface="微软雅黑"/>
              </a:rPr>
              <a:t>() </a:t>
            </a:r>
            <a:r>
              <a:rPr lang="zh-CN" altLang="en-US" sz="1600" dirty="0">
                <a:latin typeface="微软雅黑"/>
                <a:ea typeface="微软雅黑"/>
              </a:rPr>
              <a:t>方法。</a:t>
            </a:r>
            <a:r>
              <a:rPr lang="en-US" altLang="zh-CN" sz="1600" dirty="0">
                <a:latin typeface="微软雅黑"/>
                <a:ea typeface="微软雅黑"/>
              </a:rPr>
              <a:t>】</a:t>
            </a:r>
          </a:p>
          <a:p>
            <a:pPr marL="342900" indent="-342900">
              <a:lnSpc>
                <a:spcPts val="2200"/>
              </a:lnSpc>
              <a:buFont typeface="+mj-lt"/>
              <a:buAutoNum type="arabicPeriod"/>
            </a:pPr>
            <a:r>
              <a:rPr lang="en-US" altLang="zh-CN" sz="1600" dirty="0">
                <a:latin typeface="微软雅黑"/>
                <a:ea typeface="微软雅黑"/>
              </a:rPr>
              <a:t>【</a:t>
            </a:r>
            <a:r>
              <a:rPr lang="zh-CN" altLang="en-US" sz="1600" dirty="0">
                <a:latin typeface="微软雅黑"/>
                <a:ea typeface="微软雅黑"/>
              </a:rPr>
              <a:t>在进行精确计算时</a:t>
            </a:r>
            <a:r>
              <a:rPr lang="en-US" altLang="zh-CN" sz="1600" dirty="0">
                <a:latin typeface="微软雅黑"/>
                <a:ea typeface="微软雅黑"/>
              </a:rPr>
              <a:t>( </a:t>
            </a:r>
            <a:r>
              <a:rPr lang="zh-CN" altLang="en-US" sz="1600" dirty="0">
                <a:latin typeface="微软雅黑"/>
                <a:ea typeface="微软雅黑"/>
              </a:rPr>
              <a:t>例如：货币计算</a:t>
            </a:r>
            <a:r>
              <a:rPr lang="en-US" altLang="zh-CN" sz="1600" dirty="0">
                <a:latin typeface="微软雅黑"/>
                <a:ea typeface="微软雅黑"/>
              </a:rPr>
              <a:t>) </a:t>
            </a:r>
            <a:r>
              <a:rPr lang="zh-CN" altLang="en-US" sz="1600" dirty="0">
                <a:latin typeface="微软雅黑"/>
                <a:ea typeface="微软雅黑"/>
              </a:rPr>
              <a:t>避免使用 </a:t>
            </a:r>
            <a:r>
              <a:rPr lang="en-US" altLang="zh-CN" sz="1600" dirty="0">
                <a:solidFill>
                  <a:srgbClr val="0062AA"/>
                </a:solidFill>
                <a:latin typeface="微软雅黑"/>
                <a:ea typeface="微软雅黑"/>
              </a:rPr>
              <a:t>float</a:t>
            </a:r>
            <a:r>
              <a:rPr lang="en-US" altLang="zh-CN" sz="1600" dirty="0">
                <a:latin typeface="微软雅黑"/>
                <a:ea typeface="微软雅黑"/>
              </a:rPr>
              <a:t> </a:t>
            </a:r>
            <a:r>
              <a:rPr lang="zh-CN" altLang="en-US" sz="1600" dirty="0">
                <a:latin typeface="微软雅黑"/>
                <a:ea typeface="微软雅黑"/>
              </a:rPr>
              <a:t>和 </a:t>
            </a:r>
            <a:r>
              <a:rPr lang="en-US" altLang="zh-CN" sz="1600" dirty="0">
                <a:solidFill>
                  <a:srgbClr val="0062AA"/>
                </a:solidFill>
                <a:latin typeface="微软雅黑"/>
                <a:ea typeface="微软雅黑"/>
              </a:rPr>
              <a:t>double</a:t>
            </a:r>
            <a:r>
              <a:rPr lang="en-US" altLang="zh-CN" sz="1600" dirty="0">
                <a:latin typeface="微软雅黑"/>
                <a:ea typeface="微软雅黑"/>
              </a:rPr>
              <a:t>, </a:t>
            </a:r>
            <a:r>
              <a:rPr lang="zh-CN" altLang="en-US" sz="1600" dirty="0">
                <a:latin typeface="微软雅黑"/>
                <a:ea typeface="微软雅黑"/>
              </a:rPr>
              <a:t>浮点数计算都是不精确的，必须使用 </a:t>
            </a:r>
            <a:r>
              <a:rPr lang="en-US" altLang="zh-CN" sz="1600" dirty="0" err="1">
                <a:solidFill>
                  <a:srgbClr val="0062AA"/>
                </a:solidFill>
                <a:latin typeface="微软雅黑"/>
                <a:ea typeface="微软雅黑"/>
              </a:rPr>
              <a:t>BigDecimal</a:t>
            </a:r>
            <a:r>
              <a:rPr lang="en-US" altLang="zh-CN" sz="1600" dirty="0">
                <a:latin typeface="微软雅黑"/>
                <a:ea typeface="微软雅黑"/>
              </a:rPr>
              <a:t> </a:t>
            </a:r>
            <a:r>
              <a:rPr lang="zh-CN" altLang="en-US" sz="1600" dirty="0">
                <a:latin typeface="微软雅黑"/>
                <a:ea typeface="微软雅黑"/>
              </a:rPr>
              <a:t>或者将浮点数运算转换为整型运算。</a:t>
            </a:r>
            <a:r>
              <a:rPr lang="en-US" altLang="zh-CN" sz="1600" dirty="0">
                <a:latin typeface="微软雅黑"/>
                <a:ea typeface="微软雅黑"/>
              </a:rPr>
              <a:t>】</a:t>
            </a:r>
          </a:p>
          <a:p>
            <a:pPr marL="342900" indent="-342900">
              <a:lnSpc>
                <a:spcPts val="2200"/>
              </a:lnSpc>
              <a:buFont typeface="+mj-lt"/>
              <a:buAutoNum type="arabicPeriod"/>
            </a:pPr>
            <a:r>
              <a:rPr lang="en-US" altLang="zh-CN" sz="1600" dirty="0">
                <a:latin typeface="微软雅黑"/>
                <a:ea typeface="微软雅黑"/>
              </a:rPr>
              <a:t>【</a:t>
            </a:r>
            <a:r>
              <a:rPr lang="zh-CN" altLang="en-US" sz="1600" dirty="0">
                <a:latin typeface="微软雅黑"/>
                <a:ea typeface="微软雅黑"/>
              </a:rPr>
              <a:t>确保程序不再持有无用对象的引用，避免程序内存泄露。</a:t>
            </a:r>
            <a:r>
              <a:rPr lang="en-US" altLang="zh-CN" sz="1600" dirty="0">
                <a:latin typeface="微软雅黑"/>
                <a:ea typeface="微软雅黑"/>
              </a:rPr>
              <a:t>】</a:t>
            </a:r>
          </a:p>
          <a:p>
            <a:pPr marL="342900" indent="-342900">
              <a:lnSpc>
                <a:spcPts val="2200"/>
              </a:lnSpc>
              <a:buFont typeface="+mj-lt"/>
              <a:buAutoNum type="arabicPeriod"/>
            </a:pPr>
            <a:r>
              <a:rPr lang="en-US" altLang="zh-CN" sz="1600" dirty="0">
                <a:latin typeface="微软雅黑"/>
                <a:ea typeface="微软雅黑"/>
              </a:rPr>
              <a:t>【</a:t>
            </a:r>
            <a:r>
              <a:rPr lang="zh-CN" altLang="en-US" sz="1600" dirty="0">
                <a:latin typeface="微软雅黑"/>
                <a:ea typeface="微软雅黑"/>
              </a:rPr>
              <a:t>对象比较必须使用 </a:t>
            </a:r>
            <a:r>
              <a:rPr lang="en-US" altLang="zh-CN" sz="1600" dirty="0">
                <a:solidFill>
                  <a:srgbClr val="0062AA"/>
                </a:solidFill>
                <a:latin typeface="微软雅黑"/>
                <a:ea typeface="微软雅黑"/>
              </a:rPr>
              <a:t>equals </a:t>
            </a:r>
            <a:r>
              <a:rPr lang="zh-CN" altLang="en-US" sz="1600" dirty="0">
                <a:latin typeface="微软雅黑"/>
                <a:ea typeface="微软雅黑"/>
              </a:rPr>
              <a:t>方法，而不是</a:t>
            </a:r>
            <a:r>
              <a:rPr lang="en-US" altLang="zh-CN" sz="1600" dirty="0">
                <a:latin typeface="微软雅黑"/>
                <a:ea typeface="微软雅黑"/>
              </a:rPr>
              <a:t>”</a:t>
            </a:r>
            <a:r>
              <a:rPr lang="en-US" altLang="zh-CN" sz="1600" dirty="0">
                <a:solidFill>
                  <a:srgbClr val="0062AA"/>
                </a:solidFill>
                <a:latin typeface="微软雅黑"/>
                <a:ea typeface="微软雅黑"/>
              </a:rPr>
              <a:t>== </a:t>
            </a:r>
            <a:r>
              <a:rPr lang="en-US" altLang="zh-CN" sz="1600" dirty="0">
                <a:latin typeface="微软雅黑"/>
                <a:ea typeface="微软雅黑"/>
              </a:rPr>
              <a:t>”</a:t>
            </a:r>
            <a:r>
              <a:rPr lang="zh-CN" altLang="en-US" sz="1600" dirty="0">
                <a:latin typeface="微软雅黑"/>
                <a:ea typeface="微软雅黑"/>
              </a:rPr>
              <a:t>。</a:t>
            </a:r>
            <a:r>
              <a:rPr lang="en-US" altLang="zh-CN" sz="1600" dirty="0">
                <a:latin typeface="微软雅黑"/>
                <a:ea typeface="微软雅黑"/>
              </a:rPr>
              <a:t>】</a:t>
            </a:r>
          </a:p>
          <a:p>
            <a:pPr marL="342900" indent="-342900">
              <a:lnSpc>
                <a:spcPts val="2200"/>
              </a:lnSpc>
              <a:buFont typeface="+mj-lt"/>
              <a:buAutoNum type="arabicPeriod"/>
            </a:pPr>
            <a:r>
              <a:rPr lang="en-US" altLang="zh-CN" sz="1600" dirty="0">
                <a:latin typeface="微软雅黑"/>
                <a:ea typeface="微软雅黑"/>
              </a:rPr>
              <a:t>【</a:t>
            </a:r>
            <a:r>
              <a:rPr lang="zh-CN" altLang="en-US" sz="1600" dirty="0">
                <a:latin typeface="微软雅黑"/>
                <a:ea typeface="微软雅黑"/>
              </a:rPr>
              <a:t>访问数组、 </a:t>
            </a:r>
            <a:r>
              <a:rPr lang="en-US" altLang="zh-CN" sz="1600" dirty="0">
                <a:solidFill>
                  <a:srgbClr val="0062AA"/>
                </a:solidFill>
                <a:latin typeface="微软雅黑"/>
                <a:ea typeface="微软雅黑"/>
              </a:rPr>
              <a:t>List </a:t>
            </a:r>
            <a:r>
              <a:rPr lang="zh-CN" altLang="en-US" sz="1600" dirty="0">
                <a:latin typeface="微软雅黑"/>
                <a:ea typeface="微软雅黑"/>
              </a:rPr>
              <a:t>等容器内的元素时，必须首先检查下标是否越界，以杜绝下标越界异常的发生。</a:t>
            </a:r>
            <a:r>
              <a:rPr lang="en-US" altLang="zh-CN" sz="1600" dirty="0">
                <a:latin typeface="微软雅黑"/>
                <a:ea typeface="微软雅黑"/>
              </a:rPr>
              <a:t>】</a:t>
            </a:r>
          </a:p>
          <a:p>
            <a:pPr marL="342900" indent="-342900">
              <a:lnSpc>
                <a:spcPts val="2200"/>
              </a:lnSpc>
              <a:buFont typeface="+mj-lt"/>
              <a:buAutoNum type="arabicPeriod"/>
            </a:pPr>
            <a:r>
              <a:rPr lang="en-US" altLang="zh-CN" sz="1600" dirty="0">
                <a:latin typeface="微软雅黑"/>
                <a:ea typeface="微软雅黑"/>
              </a:rPr>
              <a:t>【</a:t>
            </a:r>
            <a:r>
              <a:rPr lang="zh-CN" altLang="en-US" sz="1600" dirty="0">
                <a:latin typeface="微软雅黑"/>
                <a:ea typeface="微软雅黑"/>
              </a:rPr>
              <a:t>将对象存入 </a:t>
            </a:r>
            <a:r>
              <a:rPr lang="en-US" altLang="zh-CN" sz="1600" dirty="0">
                <a:solidFill>
                  <a:srgbClr val="0062AA"/>
                </a:solidFill>
                <a:latin typeface="微软雅黑"/>
                <a:ea typeface="微软雅黑"/>
              </a:rPr>
              <a:t>HashSet</a:t>
            </a:r>
            <a:r>
              <a:rPr lang="en-US" altLang="zh-CN" sz="1600" dirty="0">
                <a:latin typeface="微软雅黑"/>
                <a:ea typeface="微软雅黑"/>
              </a:rPr>
              <a:t> </a:t>
            </a:r>
            <a:r>
              <a:rPr lang="zh-CN" altLang="en-US" sz="1600" dirty="0">
                <a:latin typeface="微软雅黑"/>
                <a:ea typeface="微软雅黑"/>
              </a:rPr>
              <a:t>或作为 </a:t>
            </a:r>
            <a:r>
              <a:rPr lang="en-US" altLang="zh-CN" sz="1600" dirty="0">
                <a:solidFill>
                  <a:srgbClr val="0062AA"/>
                </a:solidFill>
                <a:latin typeface="微软雅黑"/>
                <a:ea typeface="微软雅黑"/>
              </a:rPr>
              <a:t>key</a:t>
            </a:r>
            <a:r>
              <a:rPr lang="en-US" altLang="zh-CN" sz="1600" dirty="0">
                <a:latin typeface="微软雅黑"/>
                <a:ea typeface="微软雅黑"/>
              </a:rPr>
              <a:t> </a:t>
            </a:r>
            <a:r>
              <a:rPr lang="zh-CN" altLang="en-US" sz="1600" dirty="0">
                <a:latin typeface="微软雅黑"/>
                <a:ea typeface="微软雅黑"/>
              </a:rPr>
              <a:t>存入 </a:t>
            </a:r>
            <a:r>
              <a:rPr lang="en-US" altLang="zh-CN" sz="1600" dirty="0">
                <a:solidFill>
                  <a:srgbClr val="0062AA"/>
                </a:solidFill>
                <a:latin typeface="微软雅黑"/>
                <a:ea typeface="微软雅黑"/>
              </a:rPr>
              <a:t>HashMap</a:t>
            </a:r>
            <a:r>
              <a:rPr lang="zh-CN" altLang="en-US" sz="1600" dirty="0">
                <a:latin typeface="微软雅黑"/>
                <a:ea typeface="微软雅黑"/>
              </a:rPr>
              <a:t>（或 </a:t>
            </a:r>
            <a:r>
              <a:rPr lang="en-US" altLang="zh-CN" sz="1600" dirty="0" err="1">
                <a:solidFill>
                  <a:srgbClr val="0062AA"/>
                </a:solidFill>
                <a:latin typeface="微软雅黑"/>
                <a:ea typeface="微软雅黑"/>
              </a:rPr>
              <a:t>HashTable</a:t>
            </a:r>
            <a:r>
              <a:rPr lang="en-US" altLang="zh-CN" sz="1600" dirty="0">
                <a:solidFill>
                  <a:srgbClr val="0062AA"/>
                </a:solidFill>
                <a:latin typeface="微软雅黑"/>
                <a:ea typeface="微软雅黑"/>
              </a:rPr>
              <a:t> </a:t>
            </a:r>
            <a:r>
              <a:rPr lang="zh-CN" altLang="en-US" sz="1600" dirty="0">
                <a:latin typeface="微软雅黑"/>
                <a:ea typeface="微软雅黑"/>
              </a:rPr>
              <a:t>）后，必须确保该对象的 </a:t>
            </a:r>
            <a:r>
              <a:rPr lang="en-US" altLang="zh-CN" sz="1600" dirty="0" err="1">
                <a:solidFill>
                  <a:srgbClr val="0062AA"/>
                </a:solidFill>
                <a:latin typeface="微软雅黑"/>
                <a:ea typeface="微软雅黑"/>
              </a:rPr>
              <a:t>hashcode</a:t>
            </a:r>
            <a:r>
              <a:rPr lang="en-US" altLang="zh-CN" sz="1600" dirty="0">
                <a:latin typeface="微软雅黑"/>
                <a:ea typeface="微软雅黑"/>
              </a:rPr>
              <a:t> </a:t>
            </a:r>
            <a:r>
              <a:rPr lang="zh-CN" altLang="en-US" sz="1600" dirty="0">
                <a:latin typeface="微软雅黑"/>
                <a:ea typeface="微软雅黑"/>
              </a:rPr>
              <a:t>值不变，避免因为 </a:t>
            </a:r>
            <a:r>
              <a:rPr lang="en-US" altLang="zh-CN" sz="1600" dirty="0" err="1">
                <a:solidFill>
                  <a:srgbClr val="0062AA"/>
                </a:solidFill>
                <a:latin typeface="微软雅黑"/>
                <a:ea typeface="微软雅黑"/>
              </a:rPr>
              <a:t>hashcode</a:t>
            </a:r>
            <a:r>
              <a:rPr lang="en-US" altLang="zh-CN" sz="1600" dirty="0">
                <a:latin typeface="微软雅黑"/>
                <a:ea typeface="微软雅黑"/>
              </a:rPr>
              <a:t> </a:t>
            </a:r>
            <a:r>
              <a:rPr lang="zh-CN" altLang="en-US" sz="1600" dirty="0">
                <a:latin typeface="微软雅黑"/>
                <a:ea typeface="微软雅黑"/>
              </a:rPr>
              <a:t>值的变化导致不能从容器内删除该对象，进而引起内存泄露的问题。</a:t>
            </a:r>
            <a:r>
              <a:rPr lang="en-US" altLang="zh-CN" sz="1600" dirty="0">
                <a:latin typeface="微软雅黑"/>
                <a:ea typeface="微软雅黑"/>
              </a:rPr>
              <a:t>】</a:t>
            </a:r>
          </a:p>
          <a:p>
            <a:pPr marL="342900" indent="-342900">
              <a:lnSpc>
                <a:spcPts val="2200"/>
              </a:lnSpc>
              <a:buFont typeface="+mj-lt"/>
              <a:buAutoNum type="arabicPeriod"/>
            </a:pPr>
            <a:endParaRPr lang="en-US" altLang="zh-CN" sz="1600" dirty="0"/>
          </a:p>
        </p:txBody>
      </p:sp>
    </p:spTree>
    <p:extLst>
      <p:ext uri="{BB962C8B-B14F-4D97-AF65-F5344CB8AC3E}">
        <p14:creationId xmlns:p14="http://schemas.microsoft.com/office/powerpoint/2010/main" val="32012666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CB4BEE-DE4F-4E01-B466-553E48423B69}"/>
              </a:ext>
            </a:extLst>
          </p:cNvPr>
          <p:cNvSpPr>
            <a:spLocks noGrp="1"/>
          </p:cNvSpPr>
          <p:nvPr>
            <p:ph type="title"/>
          </p:nvPr>
        </p:nvSpPr>
        <p:spPr>
          <a:xfrm>
            <a:off x="304512" y="29059"/>
            <a:ext cx="10515224" cy="536139"/>
          </a:xfrm>
        </p:spPr>
        <p:txBody>
          <a:bodyPr>
            <a:normAutofit/>
          </a:bodyPr>
          <a:lstStyle/>
          <a:p>
            <a:r>
              <a:rPr lang="zh-CN" altLang="en-US" dirty="0"/>
              <a:t>编程军规</a:t>
            </a:r>
            <a:r>
              <a:rPr lang="en-US" altLang="zh-CN" dirty="0"/>
              <a:t>21</a:t>
            </a:r>
            <a:r>
              <a:rPr lang="zh-CN" altLang="en-US" dirty="0"/>
              <a:t>条</a:t>
            </a:r>
          </a:p>
        </p:txBody>
      </p:sp>
      <p:sp>
        <p:nvSpPr>
          <p:cNvPr id="4" name="剪去对角的矩形 4">
            <a:extLst>
              <a:ext uri="{FF2B5EF4-FFF2-40B4-BE49-F238E27FC236}">
                <a16:creationId xmlns:a16="http://schemas.microsoft.com/office/drawing/2014/main" id="{5795C84A-2261-4B51-8BCB-F031F7840701}"/>
              </a:ext>
            </a:extLst>
          </p:cNvPr>
          <p:cNvSpPr/>
          <p:nvPr/>
        </p:nvSpPr>
        <p:spPr>
          <a:xfrm>
            <a:off x="695400" y="1268760"/>
            <a:ext cx="10945216" cy="4176464"/>
          </a:xfrm>
          <a:prstGeom prst="snip2DiagRect">
            <a:avLst>
              <a:gd name="adj1" fmla="val 0"/>
              <a:gd name="adj2" fmla="val 7157"/>
            </a:avLst>
          </a:prstGeom>
          <a:solidFill>
            <a:schemeClr val="bg2">
              <a:lumMod val="90000"/>
            </a:schemeClr>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342900" indent="-342900">
              <a:lnSpc>
                <a:spcPts val="2200"/>
              </a:lnSpc>
              <a:buFont typeface="+mj-lt"/>
              <a:buAutoNum type="arabicPeriod" startAt="12"/>
            </a:pPr>
            <a:r>
              <a:rPr lang="en-US" altLang="zh-CN" sz="1600" dirty="0">
                <a:latin typeface="微软雅黑"/>
                <a:ea typeface="微软雅黑"/>
              </a:rPr>
              <a:t>【</a:t>
            </a:r>
            <a:r>
              <a:rPr lang="zh-CN" altLang="en-US" sz="1600" dirty="0">
                <a:latin typeface="微软雅黑"/>
                <a:ea typeface="微软雅黑"/>
              </a:rPr>
              <a:t>在编码过程中，必须在适当的位置，以适当的级别打印日志，便于代码出现问题后进行定位分析。 例如：方法入口，出口以 </a:t>
            </a:r>
            <a:r>
              <a:rPr lang="en-US" altLang="zh-CN" sz="1600" dirty="0">
                <a:solidFill>
                  <a:srgbClr val="0062AA"/>
                </a:solidFill>
                <a:latin typeface="微软雅黑"/>
                <a:ea typeface="微软雅黑"/>
              </a:rPr>
              <a:t>Debug</a:t>
            </a:r>
            <a:r>
              <a:rPr lang="en-US" altLang="zh-CN" sz="1600" dirty="0">
                <a:latin typeface="微软雅黑"/>
                <a:ea typeface="微软雅黑"/>
              </a:rPr>
              <a:t> </a:t>
            </a:r>
            <a:r>
              <a:rPr lang="zh-CN" altLang="en-US" sz="1600" dirty="0">
                <a:latin typeface="微软雅黑"/>
                <a:ea typeface="微软雅黑"/>
              </a:rPr>
              <a:t>打印：异常分支使用 </a:t>
            </a:r>
            <a:r>
              <a:rPr lang="en-US" altLang="zh-CN" sz="1600" dirty="0">
                <a:latin typeface="微软雅黑"/>
                <a:ea typeface="微软雅黑"/>
              </a:rPr>
              <a:t>ERROR,</a:t>
            </a:r>
            <a:r>
              <a:rPr lang="zh-CN" altLang="en-US" sz="1600" dirty="0">
                <a:latin typeface="微软雅黑"/>
                <a:ea typeface="微软雅黑"/>
              </a:rPr>
              <a:t>关键参数打印使用 </a:t>
            </a:r>
            <a:r>
              <a:rPr lang="en-US" altLang="zh-CN" sz="1600" dirty="0">
                <a:solidFill>
                  <a:srgbClr val="0062AA"/>
                </a:solidFill>
                <a:latin typeface="微软雅黑"/>
                <a:ea typeface="微软雅黑"/>
              </a:rPr>
              <a:t>INFO</a:t>
            </a:r>
            <a:r>
              <a:rPr lang="zh-CN" altLang="en-US" sz="1600" dirty="0">
                <a:latin typeface="微软雅黑"/>
                <a:ea typeface="微软雅黑"/>
              </a:rPr>
              <a:t>。</a:t>
            </a:r>
            <a:r>
              <a:rPr lang="en-US" altLang="zh-CN" sz="1600" dirty="0">
                <a:latin typeface="微软雅黑"/>
                <a:ea typeface="微软雅黑"/>
              </a:rPr>
              <a:t>】</a:t>
            </a:r>
          </a:p>
          <a:p>
            <a:pPr marL="342900" indent="-342900">
              <a:lnSpc>
                <a:spcPts val="2200"/>
              </a:lnSpc>
              <a:buFont typeface="+mj-lt"/>
              <a:buAutoNum type="arabicPeriod" startAt="12"/>
            </a:pPr>
            <a:r>
              <a:rPr lang="en-US" altLang="zh-CN" sz="1600" dirty="0">
                <a:latin typeface="微软雅黑"/>
                <a:ea typeface="微软雅黑"/>
              </a:rPr>
              <a:t>【</a:t>
            </a:r>
            <a:r>
              <a:rPr lang="zh-CN" altLang="en-US" sz="1600" dirty="0">
                <a:latin typeface="微软雅黑"/>
                <a:ea typeface="微软雅黑"/>
              </a:rPr>
              <a:t>避免在程序中使用魔鬼数字，必须用有意义的常量来标识。</a:t>
            </a:r>
            <a:r>
              <a:rPr lang="en-US" altLang="zh-CN" sz="1600" dirty="0">
                <a:latin typeface="微软雅黑"/>
                <a:ea typeface="微软雅黑"/>
              </a:rPr>
              <a:t>】</a:t>
            </a:r>
          </a:p>
          <a:p>
            <a:pPr marL="342900" indent="-342900">
              <a:lnSpc>
                <a:spcPts val="2200"/>
              </a:lnSpc>
              <a:buFont typeface="+mj-lt"/>
              <a:buAutoNum type="arabicPeriod" startAt="12"/>
            </a:pPr>
            <a:r>
              <a:rPr lang="en-US" altLang="zh-CN" sz="1600" dirty="0">
                <a:latin typeface="微软雅黑"/>
                <a:ea typeface="微软雅黑"/>
              </a:rPr>
              <a:t>【</a:t>
            </a:r>
            <a:r>
              <a:rPr lang="zh-CN" altLang="en-US" sz="1600" dirty="0">
                <a:latin typeface="微软雅黑"/>
                <a:ea typeface="微软雅黑"/>
              </a:rPr>
              <a:t>将字符串转换为数字时必须处理 </a:t>
            </a:r>
            <a:r>
              <a:rPr lang="en-US" altLang="zh-CN" sz="1600" dirty="0" err="1">
                <a:solidFill>
                  <a:srgbClr val="0062AA"/>
                </a:solidFill>
                <a:latin typeface="微软雅黑"/>
                <a:ea typeface="微软雅黑"/>
              </a:rPr>
              <a:t>NumberFormatException</a:t>
            </a:r>
            <a:r>
              <a:rPr lang="en-US" altLang="zh-CN" sz="1600" dirty="0">
                <a:latin typeface="微软雅黑"/>
                <a:ea typeface="微软雅黑"/>
              </a:rPr>
              <a:t> </a:t>
            </a:r>
            <a:r>
              <a:rPr lang="zh-CN" altLang="en-US" sz="1600" dirty="0">
                <a:latin typeface="微软雅黑"/>
                <a:ea typeface="微软雅黑"/>
              </a:rPr>
              <a:t>异常。</a:t>
            </a:r>
            <a:r>
              <a:rPr lang="en-US" altLang="zh-CN" sz="1600" dirty="0">
                <a:latin typeface="微软雅黑"/>
                <a:ea typeface="微软雅黑"/>
              </a:rPr>
              <a:t>】</a:t>
            </a:r>
          </a:p>
          <a:p>
            <a:pPr marL="342900" indent="-342900">
              <a:lnSpc>
                <a:spcPts val="2200"/>
              </a:lnSpc>
              <a:buFont typeface="+mj-lt"/>
              <a:buAutoNum type="arabicPeriod" startAt="12"/>
            </a:pPr>
            <a:r>
              <a:rPr lang="en-US" altLang="zh-CN" sz="1600" dirty="0">
                <a:latin typeface="微软雅黑"/>
                <a:ea typeface="微软雅黑"/>
              </a:rPr>
              <a:t>【</a:t>
            </a:r>
            <a:r>
              <a:rPr lang="zh-CN" altLang="en-US" sz="1600" dirty="0">
                <a:latin typeface="微软雅黑"/>
                <a:ea typeface="微软雅黑"/>
              </a:rPr>
              <a:t>在进行三个字符串（不包含三个）以上的串联操作时必须使用 </a:t>
            </a:r>
            <a:r>
              <a:rPr lang="en-US" altLang="zh-CN" sz="1600" dirty="0">
                <a:solidFill>
                  <a:srgbClr val="0062AA"/>
                </a:solidFill>
                <a:latin typeface="微软雅黑"/>
                <a:ea typeface="微软雅黑"/>
              </a:rPr>
              <a:t>StringBuilder</a:t>
            </a:r>
            <a:r>
              <a:rPr lang="en-US" altLang="zh-CN" sz="1600" dirty="0">
                <a:latin typeface="微软雅黑"/>
                <a:ea typeface="微软雅黑"/>
              </a:rPr>
              <a:t> </a:t>
            </a:r>
            <a:r>
              <a:rPr lang="zh-CN" altLang="en-US" sz="1600" dirty="0">
                <a:latin typeface="微软雅黑"/>
                <a:ea typeface="微软雅黑"/>
              </a:rPr>
              <a:t>或 </a:t>
            </a:r>
            <a:r>
              <a:rPr lang="en-US" altLang="zh-CN" sz="1600" dirty="0" err="1">
                <a:solidFill>
                  <a:srgbClr val="0062AA"/>
                </a:solidFill>
                <a:latin typeface="微软雅黑"/>
                <a:ea typeface="微软雅黑"/>
              </a:rPr>
              <a:t>StringBuffer</a:t>
            </a:r>
            <a:r>
              <a:rPr lang="en-US" altLang="zh-CN" sz="1600" dirty="0">
                <a:latin typeface="微软雅黑"/>
                <a:ea typeface="微软雅黑"/>
              </a:rPr>
              <a:t> </a:t>
            </a:r>
            <a:r>
              <a:rPr lang="zh-CN" altLang="en-US" sz="1600" dirty="0">
                <a:latin typeface="微软雅黑"/>
                <a:ea typeface="微软雅黑"/>
              </a:rPr>
              <a:t>，禁止使用“</a:t>
            </a:r>
            <a:r>
              <a:rPr lang="en-US" altLang="zh-CN" sz="1600" dirty="0">
                <a:solidFill>
                  <a:srgbClr val="0062AA"/>
                </a:solidFill>
                <a:latin typeface="微软雅黑"/>
                <a:ea typeface="微软雅黑"/>
              </a:rPr>
              <a:t>+ </a:t>
            </a:r>
            <a:r>
              <a:rPr lang="en-US" altLang="zh-CN" sz="1600" dirty="0">
                <a:latin typeface="微软雅黑"/>
                <a:ea typeface="微软雅黑"/>
              </a:rPr>
              <a:t>”</a:t>
            </a:r>
            <a:r>
              <a:rPr lang="zh-CN" altLang="en-US" sz="1600" dirty="0">
                <a:latin typeface="微软雅黑"/>
                <a:ea typeface="微软雅黑"/>
              </a:rPr>
              <a:t>。</a:t>
            </a:r>
            <a:r>
              <a:rPr lang="en-US" altLang="zh-CN" sz="1600" dirty="0">
                <a:latin typeface="微软雅黑"/>
                <a:ea typeface="微软雅黑"/>
              </a:rPr>
              <a:t>】</a:t>
            </a:r>
          </a:p>
          <a:p>
            <a:pPr marL="342900" indent="-342900">
              <a:lnSpc>
                <a:spcPts val="2200"/>
              </a:lnSpc>
              <a:buFont typeface="+mj-lt"/>
              <a:buAutoNum type="arabicPeriod" startAt="12"/>
            </a:pPr>
            <a:r>
              <a:rPr lang="en-US" altLang="zh-CN" sz="1600" dirty="0">
                <a:latin typeface="微软雅黑"/>
                <a:ea typeface="微软雅黑"/>
              </a:rPr>
              <a:t>【</a:t>
            </a:r>
            <a:r>
              <a:rPr lang="zh-CN" altLang="en-US" sz="1600" dirty="0">
                <a:latin typeface="微软雅黑"/>
                <a:ea typeface="微软雅黑"/>
              </a:rPr>
              <a:t>根据应用场景选择最适合的容器，避免因为容器选择不当造成程序性能问题。</a:t>
            </a:r>
            <a:r>
              <a:rPr lang="en-US" altLang="zh-CN" sz="1600" dirty="0">
                <a:latin typeface="微软雅黑"/>
                <a:ea typeface="微软雅黑"/>
              </a:rPr>
              <a:t>】</a:t>
            </a:r>
          </a:p>
          <a:p>
            <a:pPr marL="342900" indent="-342900">
              <a:lnSpc>
                <a:spcPts val="2200"/>
              </a:lnSpc>
              <a:buFont typeface="+mj-lt"/>
              <a:buAutoNum type="arabicPeriod" startAt="12"/>
            </a:pPr>
            <a:r>
              <a:rPr lang="en-US" altLang="zh-CN" sz="1600" dirty="0">
                <a:latin typeface="微软雅黑"/>
                <a:ea typeface="微软雅黑"/>
              </a:rPr>
              <a:t>【</a:t>
            </a:r>
            <a:r>
              <a:rPr lang="zh-CN" altLang="en-US" sz="1600" dirty="0">
                <a:latin typeface="微软雅黑"/>
                <a:ea typeface="微软雅黑"/>
              </a:rPr>
              <a:t>必须在进行 </a:t>
            </a:r>
            <a:r>
              <a:rPr lang="en-US" altLang="zh-CN" sz="1600" dirty="0">
                <a:latin typeface="微软雅黑"/>
                <a:ea typeface="微软雅黑"/>
              </a:rPr>
              <a:t>I/O </a:t>
            </a:r>
            <a:r>
              <a:rPr lang="zh-CN" altLang="en-US" sz="1600" dirty="0">
                <a:latin typeface="微软雅黑"/>
                <a:ea typeface="微软雅黑"/>
              </a:rPr>
              <a:t>操作时使用缓存。</a:t>
            </a:r>
            <a:r>
              <a:rPr lang="en-US" altLang="zh-CN" sz="1600" dirty="0">
                <a:latin typeface="微软雅黑"/>
                <a:ea typeface="微软雅黑"/>
              </a:rPr>
              <a:t>】</a:t>
            </a:r>
          </a:p>
          <a:p>
            <a:pPr marL="342900" indent="-342900">
              <a:lnSpc>
                <a:spcPts val="2200"/>
              </a:lnSpc>
              <a:buFont typeface="+mj-lt"/>
              <a:buAutoNum type="arabicPeriod" startAt="12"/>
            </a:pPr>
            <a:r>
              <a:rPr lang="en-US" altLang="zh-CN" sz="1600" dirty="0">
                <a:latin typeface="微软雅黑"/>
                <a:ea typeface="微软雅黑"/>
              </a:rPr>
              <a:t>【</a:t>
            </a:r>
            <a:r>
              <a:rPr lang="zh-CN" altLang="en-US" sz="1600" dirty="0">
                <a:latin typeface="微软雅黑"/>
                <a:ea typeface="微软雅黑"/>
              </a:rPr>
              <a:t>在程序中必须考虑对象重用，避免创建不必要的垃圾对象。</a:t>
            </a:r>
            <a:r>
              <a:rPr lang="en-US" altLang="zh-CN" sz="1600" dirty="0">
                <a:latin typeface="微软雅黑"/>
                <a:ea typeface="微软雅黑"/>
              </a:rPr>
              <a:t>】</a:t>
            </a:r>
          </a:p>
          <a:p>
            <a:pPr marL="342900" indent="-342900">
              <a:lnSpc>
                <a:spcPts val="2200"/>
              </a:lnSpc>
              <a:buFont typeface="+mj-lt"/>
              <a:buAutoNum type="arabicPeriod" startAt="12"/>
            </a:pPr>
            <a:r>
              <a:rPr lang="en-US" altLang="zh-CN" sz="1600" dirty="0">
                <a:latin typeface="微软雅黑"/>
                <a:ea typeface="微软雅黑"/>
              </a:rPr>
              <a:t>【</a:t>
            </a:r>
            <a:r>
              <a:rPr lang="zh-CN" altLang="en-US" sz="1600" dirty="0">
                <a:latin typeface="微软雅黑"/>
                <a:ea typeface="微软雅黑"/>
              </a:rPr>
              <a:t>对多线程访问的变量、方法，必须加锁保护，避免出现多线程并发访问引起的问题。</a:t>
            </a:r>
            <a:r>
              <a:rPr lang="en-US" altLang="zh-CN" sz="1600" dirty="0">
                <a:latin typeface="微软雅黑"/>
                <a:ea typeface="微软雅黑"/>
              </a:rPr>
              <a:t>】</a:t>
            </a:r>
          </a:p>
          <a:p>
            <a:pPr marL="342900" indent="-342900">
              <a:lnSpc>
                <a:spcPts val="2200"/>
              </a:lnSpc>
              <a:buFont typeface="+mj-lt"/>
              <a:buAutoNum type="arabicPeriod" startAt="12"/>
            </a:pPr>
            <a:r>
              <a:rPr lang="en-US" altLang="zh-CN" sz="1600" dirty="0">
                <a:latin typeface="微软雅黑"/>
                <a:ea typeface="微软雅黑"/>
              </a:rPr>
              <a:t>【</a:t>
            </a:r>
            <a:r>
              <a:rPr lang="zh-CN" altLang="en-US" sz="1600" dirty="0">
                <a:latin typeface="微软雅黑"/>
                <a:ea typeface="微软雅黑"/>
              </a:rPr>
              <a:t>新起一个线程时，都要使用 </a:t>
            </a:r>
            <a:r>
              <a:rPr lang="en-US" altLang="zh-CN" sz="1600" dirty="0" err="1">
                <a:solidFill>
                  <a:srgbClr val="0062AA"/>
                </a:solidFill>
                <a:latin typeface="微软雅黑"/>
                <a:ea typeface="微软雅黑"/>
              </a:rPr>
              <a:t>Thread.setName</a:t>
            </a:r>
            <a:r>
              <a:rPr lang="en-US" altLang="zh-CN" sz="1600" dirty="0">
                <a:latin typeface="微软雅黑"/>
                <a:ea typeface="微软雅黑"/>
              </a:rPr>
              <a:t> </a:t>
            </a:r>
            <a:r>
              <a:rPr lang="en-US" altLang="zh-CN" sz="1600" dirty="0">
                <a:solidFill>
                  <a:srgbClr val="0062AA"/>
                </a:solidFill>
                <a:latin typeface="微软雅黑"/>
                <a:ea typeface="微软雅黑"/>
              </a:rPr>
              <a:t>(</a:t>
            </a:r>
            <a:r>
              <a:rPr lang="zh-CN" altLang="en-US" sz="1600" dirty="0">
                <a:solidFill>
                  <a:srgbClr val="0062AA"/>
                </a:solidFill>
                <a:latin typeface="微软雅黑"/>
                <a:ea typeface="微软雅黑"/>
              </a:rPr>
              <a:t>“ ”</a:t>
            </a:r>
            <a:r>
              <a:rPr lang="en-US" altLang="zh-CN" sz="1600" dirty="0">
                <a:solidFill>
                  <a:srgbClr val="0062AA"/>
                </a:solidFill>
                <a:latin typeface="微软雅黑"/>
                <a:ea typeface="微软雅黑"/>
              </a:rPr>
              <a:t>)</a:t>
            </a:r>
            <a:r>
              <a:rPr lang="zh-CN" altLang="en-US" sz="1600" dirty="0">
                <a:latin typeface="微软雅黑"/>
                <a:ea typeface="微软雅黑"/>
              </a:rPr>
              <a:t>设置线程名。</a:t>
            </a:r>
            <a:r>
              <a:rPr lang="en-US" altLang="zh-CN" sz="1600" dirty="0">
                <a:latin typeface="微软雅黑"/>
                <a:ea typeface="微软雅黑"/>
              </a:rPr>
              <a:t>】</a:t>
            </a:r>
          </a:p>
          <a:p>
            <a:pPr marL="342900" indent="-342900">
              <a:lnSpc>
                <a:spcPts val="2200"/>
              </a:lnSpc>
              <a:buFont typeface="+mj-lt"/>
              <a:buAutoNum type="arabicPeriod" startAt="12"/>
            </a:pPr>
            <a:r>
              <a:rPr lang="en-US" altLang="zh-CN" sz="1600" dirty="0">
                <a:latin typeface="微软雅黑"/>
                <a:ea typeface="微软雅黑"/>
              </a:rPr>
              <a:t>【</a:t>
            </a:r>
            <a:r>
              <a:rPr lang="zh-CN" altLang="en-US" sz="1600" dirty="0">
                <a:latin typeface="微软雅黑"/>
                <a:ea typeface="微软雅黑"/>
              </a:rPr>
              <a:t>线程使用时， 要在代码框架中使用线程池， 避免创建不可复用的线程。禁止在循环中创建新线程，否则会引起	</a:t>
            </a:r>
            <a:r>
              <a:rPr lang="en-US" altLang="zh-CN" sz="1600" dirty="0">
                <a:latin typeface="微软雅黑"/>
                <a:ea typeface="微软雅黑"/>
              </a:rPr>
              <a:t>JVM </a:t>
            </a:r>
            <a:r>
              <a:rPr lang="zh-CN" altLang="en-US" sz="1600" dirty="0">
                <a:latin typeface="微软雅黑"/>
                <a:ea typeface="微软雅黑"/>
              </a:rPr>
              <a:t>资源耗尽。</a:t>
            </a:r>
            <a:r>
              <a:rPr lang="en-US" altLang="zh-CN" sz="1600" dirty="0">
                <a:latin typeface="微软雅黑"/>
                <a:ea typeface="微软雅黑"/>
              </a:rPr>
              <a:t>】</a:t>
            </a:r>
            <a:endParaRPr lang="zh-CN" altLang="en-US" sz="1600" dirty="0">
              <a:latin typeface="微软雅黑"/>
              <a:ea typeface="微软雅黑"/>
            </a:endParaRPr>
          </a:p>
          <a:p>
            <a:pPr marL="342900" indent="-342900">
              <a:lnSpc>
                <a:spcPts val="2200"/>
              </a:lnSpc>
              <a:buFont typeface="+mj-lt"/>
              <a:buAutoNum type="arabicPeriod" startAt="12"/>
            </a:pPr>
            <a:endParaRPr lang="en-US" altLang="zh-CN" sz="1600" dirty="0"/>
          </a:p>
        </p:txBody>
      </p:sp>
    </p:spTree>
    <p:extLst>
      <p:ext uri="{BB962C8B-B14F-4D97-AF65-F5344CB8AC3E}">
        <p14:creationId xmlns:p14="http://schemas.microsoft.com/office/powerpoint/2010/main" val="367862056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83632" y="2852936"/>
            <a:ext cx="7391151" cy="1569660"/>
          </a:xfrm>
          <a:prstGeom prst="rect">
            <a:avLst/>
          </a:prstGeom>
        </p:spPr>
        <p:txBody>
          <a:bodyPr wrap="square">
            <a:spAutoFit/>
          </a:bodyPr>
          <a:lstStyle/>
          <a:p>
            <a:pPr lvl="0"/>
            <a:r>
              <a:rPr lang="en-US" altLang="zh-CN" sz="9600" kern="2000" dirty="0">
                <a:solidFill>
                  <a:prstClr val="white"/>
                </a:solidFill>
                <a:latin typeface="Arial" panose="020B0604020202020204" pitchFamily="34" charset="0"/>
                <a:ea typeface="方正正准黑简体" panose="02000000000000000000" pitchFamily="2" charset="-122"/>
                <a:cs typeface="Arial" panose="020B0604020202020204" pitchFamily="34" charset="0"/>
                <a:sym typeface="Arial" panose="020B0604020202020204" pitchFamily="34" charset="0"/>
              </a:rPr>
              <a:t>THANK YOU</a:t>
            </a:r>
            <a:endParaRPr lang="zh-CN" altLang="en-US" sz="9600" kern="2000" dirty="0">
              <a:solidFill>
                <a:prstClr val="white"/>
              </a:solidFill>
              <a:latin typeface="Arial" panose="020B0604020202020204" pitchFamily="34" charset="0"/>
              <a:ea typeface="方正正准黑简体" panose="02000000000000000000" pitchFamily="2" charset="-122"/>
              <a:cs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1271464" y="3501008"/>
            <a:ext cx="501107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defTabSz="1029970"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1029970"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1029970"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1029970"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lang="en-US" altLang="zh-CN" sz="40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01 </a:t>
            </a:r>
            <a:r>
              <a:rPr lang="zh-CN" altLang="en-US" sz="40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软件开发过程标准</a:t>
            </a:r>
            <a:endParaRPr lang="en-US" altLang="zh-CN" sz="40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a:p>
            <a:pPr algn="ctr"/>
            <a:r>
              <a:rPr lang="zh-CN" altLang="en-US" sz="40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国标规范</a:t>
            </a:r>
          </a:p>
        </p:txBody>
      </p:sp>
    </p:spTree>
    <p:extLst>
      <p:ext uri="{BB962C8B-B14F-4D97-AF65-F5344CB8AC3E}">
        <p14:creationId xmlns:p14="http://schemas.microsoft.com/office/powerpoint/2010/main" val="26832046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3"/>
          <p:cNvSpPr txBox="1"/>
          <p:nvPr/>
        </p:nvSpPr>
        <p:spPr>
          <a:xfrm>
            <a:off x="263352" y="-10245"/>
            <a:ext cx="6756282" cy="591989"/>
          </a:xfrm>
          <a:prstGeom prst="rect">
            <a:avLst/>
          </a:prstGeom>
        </p:spPr>
        <p:txBody>
          <a:bodyPr vert="horz"/>
          <a:lstStyle>
            <a:lvl1pPr marL="0" indent="0" algn="l" defTabSz="963930"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3930"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3930"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3930"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pPr lvl="0">
              <a:spcBef>
                <a:spcPct val="0"/>
              </a:spcBef>
            </a:pPr>
            <a:r>
              <a:rPr lang="zh-CN" altLang="en-US" sz="32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国标</a:t>
            </a:r>
            <a:endParaRPr lang="zh-CN" altLang="en-US" sz="3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6" name="文本框 5">
            <a:extLst>
              <a:ext uri="{FF2B5EF4-FFF2-40B4-BE49-F238E27FC236}">
                <a16:creationId xmlns:a16="http://schemas.microsoft.com/office/drawing/2014/main" id="{DE720EAB-F2AC-4C56-96AB-2B39CFBDA75E}"/>
              </a:ext>
            </a:extLst>
          </p:cNvPr>
          <p:cNvSpPr txBox="1"/>
          <p:nvPr/>
        </p:nvSpPr>
        <p:spPr>
          <a:xfrm>
            <a:off x="320628" y="1440190"/>
            <a:ext cx="7176965" cy="5000728"/>
          </a:xfrm>
          <a:prstGeom prst="rect">
            <a:avLst/>
          </a:prstGeom>
          <a:noFill/>
        </p:spPr>
        <p:txBody>
          <a:bodyPr wrap="none" rtlCol="0">
            <a:spAutoFit/>
          </a:bodyPr>
          <a:lstStyle/>
          <a:p>
            <a:pPr marL="285750" indent="-285750">
              <a:lnSpc>
                <a:spcPts val="2400"/>
              </a:lnSpc>
              <a:buFont typeface="Arial" panose="020B0604020202020204" pitchFamily="34" charset="0"/>
              <a:buChar char="•"/>
            </a:pPr>
            <a:r>
              <a:rPr lang="en-US" altLang="zh-CN" dirty="0"/>
              <a:t>GB/T 11457-2006</a:t>
            </a:r>
            <a:r>
              <a:rPr lang="zh-CN" altLang="en-US" dirty="0"/>
              <a:t> 信息技术 软件工程术语 </a:t>
            </a:r>
            <a:endParaRPr lang="en-US" altLang="zh-CN" dirty="0"/>
          </a:p>
          <a:p>
            <a:pPr marL="285750" indent="-285750">
              <a:lnSpc>
                <a:spcPts val="2400"/>
              </a:lnSpc>
              <a:buFont typeface="Arial" panose="020B0604020202020204" pitchFamily="34" charset="0"/>
              <a:buChar char="•"/>
            </a:pPr>
            <a:r>
              <a:rPr lang="en-US" altLang="zh-CN" dirty="0"/>
              <a:t>GB/T 14394-2008</a:t>
            </a:r>
            <a:r>
              <a:rPr lang="zh-CN" altLang="en-US" dirty="0"/>
              <a:t> 计算机软件可靠性和可维护性管理 </a:t>
            </a:r>
            <a:endParaRPr lang="en-US" altLang="zh-CN" dirty="0"/>
          </a:p>
          <a:p>
            <a:pPr marL="285750" indent="-285750">
              <a:lnSpc>
                <a:spcPts val="2400"/>
              </a:lnSpc>
              <a:buFont typeface="Arial" panose="020B0604020202020204" pitchFamily="34" charset="0"/>
              <a:buChar char="•"/>
            </a:pPr>
            <a:r>
              <a:rPr lang="en-US" altLang="zh-CN" dirty="0"/>
              <a:t>GB/T 15532-2008</a:t>
            </a:r>
            <a:r>
              <a:rPr lang="zh-CN" altLang="en-US" dirty="0"/>
              <a:t> 计算机软件测试规范 </a:t>
            </a:r>
            <a:endParaRPr lang="en-US" altLang="zh-CN" dirty="0"/>
          </a:p>
          <a:p>
            <a:pPr marL="285750" indent="-285750">
              <a:lnSpc>
                <a:spcPts val="2400"/>
              </a:lnSpc>
              <a:buFont typeface="Arial" panose="020B0604020202020204" pitchFamily="34" charset="0"/>
              <a:buChar char="•"/>
            </a:pPr>
            <a:r>
              <a:rPr lang="en-US" altLang="zh-CN" dirty="0"/>
              <a:t>GB/T 16260.1-2006</a:t>
            </a:r>
            <a:r>
              <a:rPr lang="zh-CN" altLang="en-US" dirty="0"/>
              <a:t> 软件工程 产品质量 第</a:t>
            </a:r>
            <a:r>
              <a:rPr lang="en-US" altLang="zh-CN" dirty="0"/>
              <a:t>1</a:t>
            </a:r>
            <a:r>
              <a:rPr lang="zh-CN" altLang="en-US" dirty="0"/>
              <a:t>部分</a:t>
            </a:r>
            <a:r>
              <a:rPr lang="en-US" altLang="zh-CN" dirty="0"/>
              <a:t>:</a:t>
            </a:r>
            <a:r>
              <a:rPr lang="zh-CN" altLang="en-US" dirty="0"/>
              <a:t>质量模型 </a:t>
            </a:r>
            <a:endParaRPr lang="en-US" altLang="zh-CN" dirty="0"/>
          </a:p>
          <a:p>
            <a:pPr marL="285750" indent="-285750">
              <a:lnSpc>
                <a:spcPts val="2400"/>
              </a:lnSpc>
              <a:buFont typeface="Arial" panose="020B0604020202020204" pitchFamily="34" charset="0"/>
              <a:buChar char="•"/>
            </a:pPr>
            <a:r>
              <a:rPr lang="en-US" altLang="zh-CN" dirty="0"/>
              <a:t>GB/T 8566-2007 </a:t>
            </a:r>
            <a:r>
              <a:rPr lang="zh-CN" altLang="en-US" dirty="0"/>
              <a:t>信息技术 软件生存周期过程 </a:t>
            </a:r>
            <a:endParaRPr lang="en-US" altLang="zh-CN" dirty="0"/>
          </a:p>
          <a:p>
            <a:pPr marL="285750" indent="-285750">
              <a:lnSpc>
                <a:spcPts val="2400"/>
              </a:lnSpc>
              <a:buFont typeface="Arial" panose="020B0604020202020204" pitchFamily="34" charset="0"/>
              <a:buChar char="•"/>
            </a:pPr>
            <a:r>
              <a:rPr lang="en-US" altLang="zh-CN" dirty="0"/>
              <a:t>GB/T 8567-2006</a:t>
            </a:r>
            <a:r>
              <a:rPr lang="zh-CN" altLang="en-US" dirty="0"/>
              <a:t> 计算机软件文档编制规范 </a:t>
            </a:r>
            <a:endParaRPr lang="en-US" altLang="zh-CN" dirty="0"/>
          </a:p>
          <a:p>
            <a:pPr marL="285750" indent="-285750">
              <a:lnSpc>
                <a:spcPts val="2400"/>
              </a:lnSpc>
              <a:buFont typeface="Arial" panose="020B0604020202020204" pitchFamily="34" charset="0"/>
              <a:buChar char="•"/>
            </a:pPr>
            <a:r>
              <a:rPr lang="en-US" altLang="zh-CN" dirty="0"/>
              <a:t>GB/T 9385-2008</a:t>
            </a:r>
            <a:r>
              <a:rPr lang="zh-CN" altLang="en-US" dirty="0"/>
              <a:t> 计算机软件需求规格说明规范 </a:t>
            </a:r>
            <a:endParaRPr lang="en-US" altLang="zh-CN" dirty="0"/>
          </a:p>
          <a:p>
            <a:pPr marL="285750" indent="-285750">
              <a:lnSpc>
                <a:spcPts val="2400"/>
              </a:lnSpc>
              <a:buFont typeface="Arial" panose="020B0604020202020204" pitchFamily="34" charset="0"/>
              <a:buChar char="•"/>
            </a:pPr>
            <a:r>
              <a:rPr lang="en-US" altLang="zh-CN" dirty="0"/>
              <a:t>GB/T 9386-2008</a:t>
            </a:r>
            <a:r>
              <a:rPr lang="zh-CN" altLang="en-US" dirty="0"/>
              <a:t> 计算机软件测试文件编制规范 </a:t>
            </a:r>
            <a:endParaRPr lang="en-US" altLang="zh-CN" dirty="0"/>
          </a:p>
          <a:p>
            <a:pPr marL="285750" indent="-285750">
              <a:lnSpc>
                <a:spcPts val="2400"/>
              </a:lnSpc>
              <a:buFont typeface="Arial" panose="020B0604020202020204" pitchFamily="34" charset="0"/>
              <a:buChar char="•"/>
            </a:pPr>
            <a:r>
              <a:rPr lang="en-US" altLang="zh-CN" dirty="0"/>
              <a:t>GB/Z 18493-2001 </a:t>
            </a:r>
            <a:r>
              <a:rPr lang="zh-CN" altLang="en-US" dirty="0"/>
              <a:t>信息技术 软件生存周期过程指南 </a:t>
            </a:r>
            <a:endParaRPr lang="en-US" altLang="zh-CN" dirty="0"/>
          </a:p>
          <a:p>
            <a:pPr marL="285750" indent="-285750">
              <a:lnSpc>
                <a:spcPts val="2400"/>
              </a:lnSpc>
              <a:buFont typeface="Arial" panose="020B0604020202020204" pitchFamily="34" charset="0"/>
              <a:buChar char="•"/>
            </a:pPr>
            <a:r>
              <a:rPr lang="en-US" altLang="zh-CN" dirty="0"/>
              <a:t>GB/Z 20156-2006 </a:t>
            </a:r>
            <a:r>
              <a:rPr lang="zh-CN" altLang="en-US" dirty="0"/>
              <a:t>软件工程 软件生存周期过程 用于项目管理的指南 </a:t>
            </a:r>
            <a:endParaRPr lang="en-US" altLang="zh-CN" dirty="0"/>
          </a:p>
          <a:p>
            <a:pPr marL="285750" indent="-285750">
              <a:lnSpc>
                <a:spcPts val="2400"/>
              </a:lnSpc>
              <a:buFont typeface="Arial" panose="020B0604020202020204" pitchFamily="34" charset="0"/>
              <a:buChar char="•"/>
            </a:pPr>
            <a:r>
              <a:rPr lang="en-US" altLang="zh-CN" dirty="0"/>
              <a:t>GJB 437-1988</a:t>
            </a:r>
            <a:r>
              <a:rPr lang="zh-CN" altLang="en-US" dirty="0"/>
              <a:t> 军用软件开发规范 </a:t>
            </a:r>
            <a:endParaRPr lang="en-US" altLang="zh-CN" dirty="0"/>
          </a:p>
          <a:p>
            <a:pPr marL="285750" indent="-285750">
              <a:lnSpc>
                <a:spcPts val="2400"/>
              </a:lnSpc>
              <a:buFont typeface="Arial" panose="020B0604020202020204" pitchFamily="34" charset="0"/>
              <a:buChar char="•"/>
            </a:pPr>
            <a:r>
              <a:rPr lang="en-US" altLang="zh-CN" dirty="0"/>
              <a:t>MH/T 0019-1999</a:t>
            </a:r>
            <a:r>
              <a:rPr lang="zh-CN" altLang="en-US" dirty="0"/>
              <a:t> 中国民用航空总局管理信息系统基础信息规范 </a:t>
            </a:r>
            <a:endParaRPr lang="en-US" altLang="zh-CN" dirty="0"/>
          </a:p>
          <a:p>
            <a:pPr marL="285750" indent="-285750">
              <a:lnSpc>
                <a:spcPts val="2400"/>
              </a:lnSpc>
              <a:buFont typeface="Arial" panose="020B0604020202020204" pitchFamily="34" charset="0"/>
              <a:buChar char="•"/>
            </a:pPr>
            <a:r>
              <a:rPr lang="en-US" altLang="zh-CN" dirty="0"/>
              <a:t>SB/T 10264-1996</a:t>
            </a:r>
            <a:r>
              <a:rPr lang="zh-CN" altLang="en-US" dirty="0"/>
              <a:t> 餐饮业计算机管理软件开发设计基本规范 </a:t>
            </a:r>
            <a:endParaRPr lang="en-US" altLang="zh-CN" dirty="0"/>
          </a:p>
          <a:p>
            <a:pPr marL="285750" indent="-285750">
              <a:lnSpc>
                <a:spcPts val="2400"/>
              </a:lnSpc>
              <a:buFont typeface="Arial" panose="020B0604020202020204" pitchFamily="34" charset="0"/>
              <a:buChar char="•"/>
            </a:pPr>
            <a:r>
              <a:rPr lang="en-US" altLang="zh-CN" dirty="0"/>
              <a:t>SB/T 10265-1996</a:t>
            </a:r>
            <a:r>
              <a:rPr lang="zh-CN" altLang="en-US" dirty="0"/>
              <a:t> 饭店业计算机管理软件开发设计基本规范</a:t>
            </a:r>
            <a:endParaRPr lang="en-US" altLang="zh-CN" dirty="0"/>
          </a:p>
          <a:p>
            <a:pPr marL="285750" indent="-285750">
              <a:lnSpc>
                <a:spcPts val="2400"/>
              </a:lnSpc>
              <a:buFont typeface="Arial" panose="020B0604020202020204" pitchFamily="34" charset="0"/>
              <a:buChar char="•"/>
            </a:pPr>
            <a:r>
              <a:rPr lang="en-US" altLang="zh-CN" dirty="0"/>
              <a:t>SJ 20681-1998</a:t>
            </a:r>
            <a:r>
              <a:rPr lang="zh-CN" altLang="en-US" dirty="0"/>
              <a:t> 地空导弹指挥自动化系统软件模块通用规范  </a:t>
            </a:r>
            <a:endParaRPr lang="en-US" altLang="zh-CN" dirty="0"/>
          </a:p>
          <a:p>
            <a:pPr marL="285750" indent="-285750">
              <a:lnSpc>
                <a:spcPts val="2400"/>
              </a:lnSpc>
              <a:buFont typeface="Arial" panose="020B0604020202020204" pitchFamily="34" charset="0"/>
              <a:buChar char="•"/>
            </a:pPr>
            <a:endParaRPr lang="zh-CN" altLang="en-US" dirty="0"/>
          </a:p>
        </p:txBody>
      </p:sp>
      <p:pic>
        <p:nvPicPr>
          <p:cNvPr id="1026" name="Picture 2" descr="http://www.mianfeiwendang.com/pic/4233445a7711a3fd6031cddc/1-810-jpg_6-1440.72-0-0-1440.72.jpg">
            <a:extLst>
              <a:ext uri="{FF2B5EF4-FFF2-40B4-BE49-F238E27FC236}">
                <a16:creationId xmlns:a16="http://schemas.microsoft.com/office/drawing/2014/main" id="{4604A678-DAEF-4F77-92F3-C5AD9F9B1F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8" t="35381" r="40333" b="11055"/>
          <a:stretch/>
        </p:blipFill>
        <p:spPr bwMode="auto">
          <a:xfrm>
            <a:off x="7649235" y="3814142"/>
            <a:ext cx="4522558" cy="2376264"/>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4" descr="http://pic.58pic.com/58pic/15/41/01/73m58PICC9s_1024.jpg">
            <a:extLst>
              <a:ext uri="{FF2B5EF4-FFF2-40B4-BE49-F238E27FC236}">
                <a16:creationId xmlns:a16="http://schemas.microsoft.com/office/drawing/2014/main" id="{5BE1B19D-3D1C-45A1-BD36-8C2E6F9523A2}"/>
              </a:ext>
            </a:extLst>
          </p:cNvPr>
          <p:cNvSpPr>
            <a:spLocks noChangeAspect="1" noChangeArrowheads="1"/>
          </p:cNvSpPr>
          <p:nvPr/>
        </p:nvSpPr>
        <p:spPr bwMode="auto">
          <a:xfrm>
            <a:off x="1528764" y="1844824"/>
            <a:ext cx="6869093" cy="47274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思想气泡: 云 16">
            <a:extLst>
              <a:ext uri="{FF2B5EF4-FFF2-40B4-BE49-F238E27FC236}">
                <a16:creationId xmlns:a16="http://schemas.microsoft.com/office/drawing/2014/main" id="{2B4DE16A-0043-4EBC-906F-5F85096BA1F2}"/>
              </a:ext>
            </a:extLst>
          </p:cNvPr>
          <p:cNvSpPr/>
          <p:nvPr/>
        </p:nvSpPr>
        <p:spPr>
          <a:xfrm>
            <a:off x="7683047" y="1437878"/>
            <a:ext cx="3672408" cy="2376264"/>
          </a:xfrm>
          <a:prstGeom prst="cloudCallout">
            <a:avLst>
              <a:gd name="adj1" fmla="val -43361"/>
              <a:gd name="adj2" fmla="val 51873"/>
            </a:avLst>
          </a:prstGeom>
          <a:ln>
            <a:solidFill>
              <a:schemeClr val="tx2">
                <a:lumMod val="75000"/>
              </a:schemeClr>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r>
              <a:rPr lang="zh-CN" altLang="en-US" sz="2100" b="1" dirty="0">
                <a:ln w="0"/>
                <a:solidFill>
                  <a:schemeClr val="accent1"/>
                </a:solidFill>
                <a:effectLst>
                  <a:outerShdw blurRad="38100" dist="25400" dir="5400000" algn="ctr" rotWithShape="0">
                    <a:srgbClr val="6E747A">
                      <a:alpha val="43000"/>
                    </a:srgbClr>
                  </a:outerShdw>
                </a:effectLst>
                <a:latin typeface="+mj-ea"/>
                <a:ea typeface="+mj-ea"/>
              </a:rPr>
              <a:t>国家对于软件行业有很多推荐性规范</a:t>
            </a:r>
          </a:p>
        </p:txBody>
      </p:sp>
      <p:sp>
        <p:nvSpPr>
          <p:cNvPr id="19" name="剪去单角的矩形 19">
            <a:extLst>
              <a:ext uri="{FF2B5EF4-FFF2-40B4-BE49-F238E27FC236}">
                <a16:creationId xmlns:a16="http://schemas.microsoft.com/office/drawing/2014/main" id="{E0A70ACE-1EA5-42C5-A07E-A07E7E976738}"/>
              </a:ext>
            </a:extLst>
          </p:cNvPr>
          <p:cNvSpPr/>
          <p:nvPr/>
        </p:nvSpPr>
        <p:spPr>
          <a:xfrm>
            <a:off x="0" y="947108"/>
            <a:ext cx="6069334" cy="490770"/>
          </a:xfrm>
          <a:prstGeom prst="snip1Rect">
            <a:avLst>
              <a:gd name="adj" fmla="val 50000"/>
            </a:avLst>
          </a:prstGeom>
          <a:solidFill>
            <a:srgbClr val="C00000"/>
          </a:solidFill>
          <a:ln w="25400" cap="flat">
            <a:no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45718" tIns="0" rIns="45718" bIns="0" numCol="1" spcCol="38100" rtlCol="0" anchor="t">
            <a:noAutofit/>
          </a:bodyPr>
          <a:lstStyle/>
          <a:p>
            <a:pPr algn="ctr" fontAlgn="auto">
              <a:spcBef>
                <a:spcPts val="0"/>
              </a:spcBef>
              <a:spcAft>
                <a:spcPts val="0"/>
              </a:spcAft>
            </a:pPr>
            <a:r>
              <a:rPr lang="zh-CN" altLang="en-US" sz="2000" b="1" dirty="0">
                <a:solidFill>
                  <a:schemeClr val="bg1"/>
                </a:solidFill>
                <a:latin typeface="微软雅黑" panose="020B0503020204020204" pitchFamily="34" charset="-122"/>
                <a:ea typeface="微软雅黑" panose="020B0503020204020204" pitchFamily="34" charset="-122"/>
                <a:sym typeface="Calibri" panose="020F0502020204030204"/>
              </a:rPr>
              <a:t>软件工程中国家标准、行业标准</a:t>
            </a:r>
          </a:p>
        </p:txBody>
      </p:sp>
    </p:spTree>
    <p:extLst>
      <p:ext uri="{BB962C8B-B14F-4D97-AF65-F5344CB8AC3E}">
        <p14:creationId xmlns:p14="http://schemas.microsoft.com/office/powerpoint/2010/main" val="78118353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F8E3C35-B87B-4187-B858-29F3B73BE09D}"/>
              </a:ext>
            </a:extLst>
          </p:cNvPr>
          <p:cNvSpPr/>
          <p:nvPr/>
        </p:nvSpPr>
        <p:spPr>
          <a:xfrm>
            <a:off x="-15860" y="764705"/>
            <a:ext cx="11810936" cy="1204304"/>
          </a:xfrm>
          <a:prstGeom prst="rect">
            <a:avLst/>
          </a:prstGeom>
        </p:spPr>
        <p:txBody>
          <a:bodyPr wrap="square">
            <a:spAutoFit/>
          </a:bodyPr>
          <a:lstStyle/>
          <a:p>
            <a:pPr marL="342900" indent="-342900" algn="just">
              <a:buFont typeface="Wingdings" panose="05000000000000000000" pitchFamily="2" charset="2"/>
              <a:buChar char="Ø"/>
            </a:pPr>
            <a:r>
              <a:rPr lang="zh-CN" altLang="en-US" sz="1600" b="1" spc="300" dirty="0">
                <a:solidFill>
                  <a:srgbClr val="333333"/>
                </a:solidFill>
                <a:latin typeface="+mj-ea"/>
                <a:ea typeface="+mj-ea"/>
              </a:rPr>
              <a:t>计算机软件产品开发文件编制指南</a:t>
            </a:r>
            <a:r>
              <a:rPr lang="en-US" altLang="zh-CN" sz="1600" b="1" spc="300" dirty="0">
                <a:solidFill>
                  <a:srgbClr val="333333"/>
                </a:solidFill>
                <a:latin typeface="+mj-ea"/>
                <a:ea typeface="+mj-ea"/>
              </a:rPr>
              <a:t>》</a:t>
            </a:r>
            <a:r>
              <a:rPr lang="zh-CN" altLang="en-US" sz="1600" b="1" spc="300" dirty="0">
                <a:solidFill>
                  <a:srgbClr val="333333"/>
                </a:solidFill>
                <a:latin typeface="+mj-ea"/>
                <a:ea typeface="+mj-ea"/>
              </a:rPr>
              <a:t>国家标准</a:t>
            </a:r>
            <a:r>
              <a:rPr lang="en-US" altLang="zh-CN" sz="1600" b="1" spc="300" dirty="0">
                <a:solidFill>
                  <a:srgbClr val="333333"/>
                </a:solidFill>
                <a:latin typeface="+mj-ea"/>
                <a:ea typeface="+mj-ea"/>
              </a:rPr>
              <a:t>GB8567-88</a:t>
            </a:r>
            <a:r>
              <a:rPr lang="zh-CN" altLang="en-US" sz="1600" b="1" spc="300" dirty="0">
                <a:solidFill>
                  <a:srgbClr val="333333"/>
                </a:solidFill>
                <a:latin typeface="+mj-ea"/>
                <a:ea typeface="+mj-ea"/>
              </a:rPr>
              <a:t>，</a:t>
            </a:r>
            <a:r>
              <a:rPr lang="en-US" altLang="zh-CN" sz="1600" b="1" spc="300" dirty="0">
                <a:solidFill>
                  <a:srgbClr val="333333"/>
                </a:solidFill>
                <a:latin typeface="+mj-ea"/>
                <a:ea typeface="+mj-ea"/>
              </a:rPr>
              <a:t>《</a:t>
            </a:r>
            <a:r>
              <a:rPr lang="zh-CN" altLang="en-US" sz="1600" b="1" spc="300" dirty="0">
                <a:solidFill>
                  <a:srgbClr val="333333"/>
                </a:solidFill>
                <a:latin typeface="+mj-ea"/>
                <a:ea typeface="+mj-ea"/>
              </a:rPr>
              <a:t>计算机软件需求说明编制指南</a:t>
            </a:r>
            <a:r>
              <a:rPr lang="en-US" altLang="zh-CN" sz="1600" b="1" spc="300" dirty="0">
                <a:solidFill>
                  <a:srgbClr val="333333"/>
                </a:solidFill>
                <a:latin typeface="+mj-ea"/>
                <a:ea typeface="+mj-ea"/>
              </a:rPr>
              <a:t>》</a:t>
            </a:r>
            <a:r>
              <a:rPr lang="zh-CN" altLang="en-US" sz="1600" b="1" spc="300" dirty="0">
                <a:solidFill>
                  <a:srgbClr val="333333"/>
                </a:solidFill>
                <a:latin typeface="+mj-ea"/>
                <a:ea typeface="+mj-ea"/>
              </a:rPr>
              <a:t>国家标准</a:t>
            </a:r>
            <a:r>
              <a:rPr lang="en-US" altLang="zh-CN" sz="1600" b="1" spc="300" dirty="0">
                <a:solidFill>
                  <a:srgbClr val="333333"/>
                </a:solidFill>
                <a:latin typeface="+mj-ea"/>
                <a:ea typeface="+mj-ea"/>
              </a:rPr>
              <a:t>GB9385-88</a:t>
            </a:r>
            <a:r>
              <a:rPr lang="zh-CN" altLang="en-US" sz="1600" b="1" spc="300" dirty="0">
                <a:solidFill>
                  <a:srgbClr val="333333"/>
                </a:solidFill>
                <a:latin typeface="+mj-ea"/>
                <a:ea typeface="+mj-ea"/>
              </a:rPr>
              <a:t>，</a:t>
            </a:r>
            <a:r>
              <a:rPr lang="en-US" altLang="zh-CN" sz="1600" b="1" spc="300" dirty="0">
                <a:solidFill>
                  <a:srgbClr val="333333"/>
                </a:solidFill>
                <a:latin typeface="+mj-ea"/>
                <a:ea typeface="+mj-ea"/>
              </a:rPr>
              <a:t>《</a:t>
            </a:r>
            <a:r>
              <a:rPr lang="zh-CN" altLang="en-US" sz="1600" b="1" spc="300" dirty="0">
                <a:solidFill>
                  <a:srgbClr val="333333"/>
                </a:solidFill>
                <a:latin typeface="+mj-ea"/>
                <a:ea typeface="+mj-ea"/>
              </a:rPr>
              <a:t>计算机软件测试文件编制规范</a:t>
            </a:r>
            <a:r>
              <a:rPr lang="en-US" altLang="zh-CN" sz="1600" b="1" spc="300" dirty="0">
                <a:solidFill>
                  <a:srgbClr val="333333"/>
                </a:solidFill>
                <a:latin typeface="+mj-ea"/>
                <a:ea typeface="+mj-ea"/>
              </a:rPr>
              <a:t>》</a:t>
            </a:r>
            <a:r>
              <a:rPr lang="zh-CN" altLang="en-US" sz="1600" b="1" spc="300" dirty="0">
                <a:solidFill>
                  <a:srgbClr val="333333"/>
                </a:solidFill>
                <a:latin typeface="+mj-ea"/>
                <a:ea typeface="+mj-ea"/>
              </a:rPr>
              <a:t>国家标准</a:t>
            </a:r>
            <a:r>
              <a:rPr lang="en-US" altLang="zh-CN" sz="1600" b="1" spc="300" dirty="0">
                <a:solidFill>
                  <a:srgbClr val="333333"/>
                </a:solidFill>
                <a:latin typeface="+mj-ea"/>
                <a:ea typeface="+mj-ea"/>
              </a:rPr>
              <a:t>GB9386-88</a:t>
            </a:r>
            <a:r>
              <a:rPr lang="zh-CN" altLang="en-US" sz="1600" b="1" spc="300" dirty="0">
                <a:solidFill>
                  <a:srgbClr val="333333"/>
                </a:solidFill>
                <a:latin typeface="+mj-ea"/>
                <a:ea typeface="+mj-ea"/>
              </a:rPr>
              <a:t>，对软件开发过程中的</a:t>
            </a:r>
            <a:r>
              <a:rPr lang="en-US" altLang="zh-CN" sz="1600" b="1" spc="300" dirty="0">
                <a:solidFill>
                  <a:srgbClr val="333333"/>
                </a:solidFill>
                <a:latin typeface="+mj-ea"/>
                <a:ea typeface="+mj-ea"/>
              </a:rPr>
              <a:t>14</a:t>
            </a:r>
            <a:r>
              <a:rPr lang="zh-CN" altLang="en-US" sz="1600" b="1" spc="300" dirty="0">
                <a:solidFill>
                  <a:srgbClr val="333333"/>
                </a:solidFill>
                <a:latin typeface="+mj-ea"/>
                <a:ea typeface="+mj-ea"/>
              </a:rPr>
              <a:t>套文档进行了规定。</a:t>
            </a:r>
            <a:endParaRPr lang="en-US" altLang="zh-CN" sz="1600" b="1" spc="300" dirty="0">
              <a:solidFill>
                <a:srgbClr val="333333"/>
              </a:solidFill>
              <a:latin typeface="+mj-ea"/>
              <a:ea typeface="+mj-ea"/>
            </a:endParaRPr>
          </a:p>
          <a:p>
            <a:pPr marL="342900" indent="-342900" algn="just">
              <a:lnSpc>
                <a:spcPct val="150000"/>
              </a:lnSpc>
              <a:buFont typeface="Wingdings" panose="05000000000000000000" pitchFamily="2" charset="2"/>
              <a:buChar char="Ø"/>
            </a:pPr>
            <a:endParaRPr lang="en-US" altLang="zh-CN" b="1" spc="300" dirty="0">
              <a:solidFill>
                <a:srgbClr val="333333"/>
              </a:solidFill>
              <a:latin typeface="+mj-ea"/>
              <a:ea typeface="+mj-ea"/>
            </a:endParaRPr>
          </a:p>
        </p:txBody>
      </p:sp>
      <p:sp>
        <p:nvSpPr>
          <p:cNvPr id="2" name="标题 1">
            <a:extLst>
              <a:ext uri="{FF2B5EF4-FFF2-40B4-BE49-F238E27FC236}">
                <a16:creationId xmlns:a16="http://schemas.microsoft.com/office/drawing/2014/main" id="{A783FD4A-2163-480D-BE17-69545C1CF1C5}"/>
              </a:ext>
            </a:extLst>
          </p:cNvPr>
          <p:cNvSpPr>
            <a:spLocks noGrp="1"/>
          </p:cNvSpPr>
          <p:nvPr>
            <p:ph type="title"/>
          </p:nvPr>
        </p:nvSpPr>
        <p:spPr>
          <a:xfrm>
            <a:off x="304512" y="29059"/>
            <a:ext cx="10515224" cy="536139"/>
          </a:xfrm>
        </p:spPr>
        <p:txBody>
          <a:bodyPr>
            <a:normAutofit/>
          </a:bodyPr>
          <a:lstStyle/>
          <a:p>
            <a:r>
              <a:rPr lang="zh-CN" altLang="en-US" dirty="0"/>
              <a:t>国标文档规范</a:t>
            </a:r>
          </a:p>
        </p:txBody>
      </p:sp>
      <p:sp>
        <p:nvSpPr>
          <p:cNvPr id="4" name="Rectangle 3">
            <a:extLst>
              <a:ext uri="{FF2B5EF4-FFF2-40B4-BE49-F238E27FC236}">
                <a16:creationId xmlns:a16="http://schemas.microsoft.com/office/drawing/2014/main" id="{140F4C62-0FCE-411C-9265-93E955839978}"/>
              </a:ext>
            </a:extLst>
          </p:cNvPr>
          <p:cNvSpPr>
            <a:spLocks noChangeArrowheads="1"/>
          </p:cNvSpPr>
          <p:nvPr/>
        </p:nvSpPr>
        <p:spPr bwMode="auto">
          <a:xfrm>
            <a:off x="119336" y="1556792"/>
            <a:ext cx="16954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400" b="1" dirty="0">
                <a:latin typeface="Times New Roman" panose="02020603050405020304" pitchFamily="18" charset="0"/>
              </a:rPr>
              <a:t>1</a:t>
            </a:r>
            <a:r>
              <a:rPr lang="zh-CN" altLang="en-US" sz="1400" b="1" dirty="0">
                <a:latin typeface="Times New Roman" panose="02020603050405020304" pitchFamily="18" charset="0"/>
              </a:rPr>
              <a:t>、可</a:t>
            </a:r>
            <a:r>
              <a:rPr lang="zh-CN" altLang="en-US" sz="1400" b="1" dirty="0">
                <a:latin typeface="黑体" panose="02010609060101010101" pitchFamily="49" charset="-122"/>
              </a:rPr>
              <a:t>行性研究报告</a:t>
            </a:r>
            <a:endParaRPr lang="zh-CN" altLang="en-US" sz="1400" dirty="0">
              <a:latin typeface="Times New Roman" panose="02020603050405020304" pitchFamily="18" charset="0"/>
            </a:endParaRPr>
          </a:p>
        </p:txBody>
      </p:sp>
      <p:graphicFrame>
        <p:nvGraphicFramePr>
          <p:cNvPr id="5" name="Group 21">
            <a:extLst>
              <a:ext uri="{FF2B5EF4-FFF2-40B4-BE49-F238E27FC236}">
                <a16:creationId xmlns:a16="http://schemas.microsoft.com/office/drawing/2014/main" id="{C64C3258-ADF7-4FF5-B91F-2AB698CE3D60}"/>
              </a:ext>
            </a:extLst>
          </p:cNvPr>
          <p:cNvGraphicFramePr>
            <a:graphicFrameLocks noGrp="1"/>
          </p:cNvGraphicFramePr>
          <p:nvPr>
            <p:extLst>
              <p:ext uri="{D42A27DB-BD31-4B8C-83A1-F6EECF244321}">
                <p14:modId xmlns:p14="http://schemas.microsoft.com/office/powerpoint/2010/main" val="915502395"/>
              </p:ext>
            </p:extLst>
          </p:nvPr>
        </p:nvGraphicFramePr>
        <p:xfrm>
          <a:off x="240303" y="1887055"/>
          <a:ext cx="5921375" cy="4206240"/>
        </p:xfrm>
        <a:graphic>
          <a:graphicData uri="http://schemas.openxmlformats.org/drawingml/2006/table">
            <a:tbl>
              <a:tblPr/>
              <a:tblGrid>
                <a:gridCol w="2933700">
                  <a:extLst>
                    <a:ext uri="{9D8B030D-6E8A-4147-A177-3AD203B41FA5}">
                      <a16:colId xmlns:a16="http://schemas.microsoft.com/office/drawing/2014/main" val="4164467966"/>
                    </a:ext>
                  </a:extLst>
                </a:gridCol>
                <a:gridCol w="2987675">
                  <a:extLst>
                    <a:ext uri="{9D8B030D-6E8A-4147-A177-3AD203B41FA5}">
                      <a16:colId xmlns:a16="http://schemas.microsoft.com/office/drawing/2014/main" val="1718243905"/>
                    </a:ext>
                  </a:extLst>
                </a:gridCol>
              </a:tblGrid>
              <a:tr h="31432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引言</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编写目的</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背景</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参考资料</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可行性研究的前提</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要求</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目标</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条件假定和限制</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进行可行性研究的方法</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评价尺度</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对现有系统的分析</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数据流程和处理流程</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工作负荷</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费用开支</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人员</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设备</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3.6</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局限性</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所建议的系统</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对所建议系统的说明</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数据流程和处理流程</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改进之处</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影响</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4.4.1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对设备的影响</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4.4.2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对软件的影响</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4.4.3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对用户单位机构的影响</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4.4.4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对系统运行环境的影响</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4.4.5</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对开发的影响</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4.4.6</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对地点和设施的影响</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4.4.7</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对经费开支的影响</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4.5</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局限性</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4.6</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技术条件方面的可行性</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可选择的其他系统方案</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可选择的系统方案</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5.2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可选择的系统方案</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技资及收益分析</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支出</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6.1.1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基本建设投资</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6.1.2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其他一次性支出</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6.1.3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非一次性支出</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收益</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6.2.1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一次性收益</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6.2.2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非一次性收益</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6.2.3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不可定量的收益</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收益</a:t>
                      </a:r>
                      <a:r>
                        <a:rPr kumimoji="1" lang="zh-CN" altLang="en-US" sz="1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投资比</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投资回收周期</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6.5</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敏感性分析</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社会条件方面的可行性</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法律方面的可行性</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使用方面的可行性</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结论</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5501404"/>
                  </a:ext>
                </a:extLst>
              </a:tr>
            </a:tbl>
          </a:graphicData>
        </a:graphic>
      </p:graphicFrame>
      <p:sp>
        <p:nvSpPr>
          <p:cNvPr id="6" name="Rectangle 3">
            <a:extLst>
              <a:ext uri="{FF2B5EF4-FFF2-40B4-BE49-F238E27FC236}">
                <a16:creationId xmlns:a16="http://schemas.microsoft.com/office/drawing/2014/main" id="{4F6C5097-4562-45BC-8E71-2570146D8109}"/>
              </a:ext>
            </a:extLst>
          </p:cNvPr>
          <p:cNvSpPr>
            <a:spLocks noChangeArrowheads="1"/>
          </p:cNvSpPr>
          <p:nvPr/>
        </p:nvSpPr>
        <p:spPr bwMode="auto">
          <a:xfrm>
            <a:off x="6240016" y="1593733"/>
            <a:ext cx="1517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400" b="1" dirty="0">
                <a:latin typeface="宋体" panose="02010600030101010101" pitchFamily="2" charset="-122"/>
              </a:rPr>
              <a:t>2</a:t>
            </a:r>
            <a:r>
              <a:rPr lang="zh-CN" altLang="en-US" sz="1400" b="1" dirty="0">
                <a:latin typeface="宋体" panose="02010600030101010101" pitchFamily="2" charset="-122"/>
              </a:rPr>
              <a:t>、项目开发计划</a:t>
            </a:r>
            <a:endParaRPr lang="zh-CN" altLang="en-US" sz="1400" dirty="0">
              <a:latin typeface="Times New Roman" panose="02020603050405020304" pitchFamily="18" charset="0"/>
            </a:endParaRPr>
          </a:p>
        </p:txBody>
      </p:sp>
      <p:graphicFrame>
        <p:nvGraphicFramePr>
          <p:cNvPr id="7" name="Group 20">
            <a:extLst>
              <a:ext uri="{FF2B5EF4-FFF2-40B4-BE49-F238E27FC236}">
                <a16:creationId xmlns:a16="http://schemas.microsoft.com/office/drawing/2014/main" id="{156B6CFE-F2E4-4C87-A6C9-D419BE083211}"/>
              </a:ext>
            </a:extLst>
          </p:cNvPr>
          <p:cNvGraphicFramePr>
            <a:graphicFrameLocks noGrp="1"/>
          </p:cNvGraphicFramePr>
          <p:nvPr>
            <p:extLst>
              <p:ext uri="{D42A27DB-BD31-4B8C-83A1-F6EECF244321}">
                <p14:modId xmlns:p14="http://schemas.microsoft.com/office/powerpoint/2010/main" val="3080165125"/>
              </p:ext>
            </p:extLst>
          </p:nvPr>
        </p:nvGraphicFramePr>
        <p:xfrm>
          <a:off x="6346831" y="1887055"/>
          <a:ext cx="5604866" cy="2951163"/>
        </p:xfrm>
        <a:graphic>
          <a:graphicData uri="http://schemas.openxmlformats.org/drawingml/2006/table">
            <a:tbl>
              <a:tblPr/>
              <a:tblGrid>
                <a:gridCol w="2801678">
                  <a:extLst>
                    <a:ext uri="{9D8B030D-6E8A-4147-A177-3AD203B41FA5}">
                      <a16:colId xmlns:a16="http://schemas.microsoft.com/office/drawing/2014/main" val="2653963828"/>
                    </a:ext>
                  </a:extLst>
                </a:gridCol>
                <a:gridCol w="2803188">
                  <a:extLst>
                    <a:ext uri="{9D8B030D-6E8A-4147-A177-3AD203B41FA5}">
                      <a16:colId xmlns:a16="http://schemas.microsoft.com/office/drawing/2014/main" val="1324851858"/>
                    </a:ext>
                  </a:extLst>
                </a:gridCol>
              </a:tblGrid>
              <a:tr h="295116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引言</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编写目的</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背景</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参考资料</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项目概述</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工作内容</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主要参加人员</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产品及成果</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程序</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文件</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服务</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非移交产品</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验收标准</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完成项目的最迟期限</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本计划的审查者与批准者</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实施总计划</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工作任务的分解</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接口人员</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进度</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预算</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关键问题</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支持条件</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计算机系统支持</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需要用户承担的工作</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需由外单位提供的条件</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专题计划要点</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71335028"/>
                  </a:ext>
                </a:extLst>
              </a:tr>
            </a:tbl>
          </a:graphicData>
        </a:graphic>
      </p:graphicFrame>
    </p:spTree>
    <p:extLst>
      <p:ext uri="{BB962C8B-B14F-4D97-AF65-F5344CB8AC3E}">
        <p14:creationId xmlns:p14="http://schemas.microsoft.com/office/powerpoint/2010/main" val="241281355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EFF4E7-98A5-46BD-978C-FCC22B4F3D58}"/>
              </a:ext>
            </a:extLst>
          </p:cNvPr>
          <p:cNvSpPr>
            <a:spLocks noGrp="1"/>
          </p:cNvSpPr>
          <p:nvPr>
            <p:ph type="title"/>
          </p:nvPr>
        </p:nvSpPr>
        <p:spPr>
          <a:xfrm>
            <a:off x="304512" y="29059"/>
            <a:ext cx="10515224" cy="536139"/>
          </a:xfrm>
        </p:spPr>
        <p:txBody>
          <a:bodyPr>
            <a:normAutofit/>
          </a:bodyPr>
          <a:lstStyle/>
          <a:p>
            <a:r>
              <a:rPr lang="zh-CN" altLang="en-US" dirty="0"/>
              <a:t>国标文档规范</a:t>
            </a:r>
          </a:p>
        </p:txBody>
      </p:sp>
      <p:sp>
        <p:nvSpPr>
          <p:cNvPr id="3" name="Text Box 2">
            <a:extLst>
              <a:ext uri="{FF2B5EF4-FFF2-40B4-BE49-F238E27FC236}">
                <a16:creationId xmlns:a16="http://schemas.microsoft.com/office/drawing/2014/main" id="{6C7B0613-E1AC-4663-9806-1BC9249FEB3A}"/>
              </a:ext>
            </a:extLst>
          </p:cNvPr>
          <p:cNvSpPr txBox="1">
            <a:spLocks noChangeArrowheads="1"/>
          </p:cNvSpPr>
          <p:nvPr/>
        </p:nvSpPr>
        <p:spPr bwMode="auto">
          <a:xfrm>
            <a:off x="632516" y="1225674"/>
            <a:ext cx="79200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p>
        </p:txBody>
      </p:sp>
      <p:sp>
        <p:nvSpPr>
          <p:cNvPr id="7" name="Rectangle 3">
            <a:extLst>
              <a:ext uri="{FF2B5EF4-FFF2-40B4-BE49-F238E27FC236}">
                <a16:creationId xmlns:a16="http://schemas.microsoft.com/office/drawing/2014/main" id="{C29464E0-0594-4B3D-A4D0-68540B3A56F0}"/>
              </a:ext>
            </a:extLst>
          </p:cNvPr>
          <p:cNvSpPr>
            <a:spLocks noChangeArrowheads="1"/>
          </p:cNvSpPr>
          <p:nvPr/>
        </p:nvSpPr>
        <p:spPr bwMode="auto">
          <a:xfrm>
            <a:off x="17859" y="764704"/>
            <a:ext cx="16954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400" b="1" dirty="0">
                <a:latin typeface="宋体" panose="02010600030101010101" pitchFamily="2" charset="-122"/>
              </a:rPr>
              <a:t>3</a:t>
            </a:r>
            <a:r>
              <a:rPr lang="zh-CN" altLang="en-US" sz="1400" b="1" dirty="0">
                <a:latin typeface="宋体" panose="02010600030101010101" pitchFamily="2" charset="-122"/>
              </a:rPr>
              <a:t>、软件需求说明书</a:t>
            </a:r>
            <a:endParaRPr lang="zh-CN" altLang="en-US" sz="1400" dirty="0">
              <a:latin typeface="Times New Roman" panose="02020603050405020304" pitchFamily="18" charset="0"/>
            </a:endParaRPr>
          </a:p>
        </p:txBody>
      </p:sp>
      <p:graphicFrame>
        <p:nvGraphicFramePr>
          <p:cNvPr id="8" name="Group 17">
            <a:extLst>
              <a:ext uri="{FF2B5EF4-FFF2-40B4-BE49-F238E27FC236}">
                <a16:creationId xmlns:a16="http://schemas.microsoft.com/office/drawing/2014/main" id="{1D0748E9-3314-4941-8448-A388A3D6FE82}"/>
              </a:ext>
            </a:extLst>
          </p:cNvPr>
          <p:cNvGraphicFramePr>
            <a:graphicFrameLocks noGrp="1"/>
          </p:cNvGraphicFramePr>
          <p:nvPr>
            <p:extLst>
              <p:ext uri="{D42A27DB-BD31-4B8C-83A1-F6EECF244321}">
                <p14:modId xmlns:p14="http://schemas.microsoft.com/office/powerpoint/2010/main" val="3282217752"/>
              </p:ext>
            </p:extLst>
          </p:nvPr>
        </p:nvGraphicFramePr>
        <p:xfrm>
          <a:off x="125686" y="1140942"/>
          <a:ext cx="5897562" cy="2072640"/>
        </p:xfrm>
        <a:graphic>
          <a:graphicData uri="http://schemas.openxmlformats.org/drawingml/2006/table">
            <a:tbl>
              <a:tblPr/>
              <a:tblGrid>
                <a:gridCol w="2947987">
                  <a:extLst>
                    <a:ext uri="{9D8B030D-6E8A-4147-A177-3AD203B41FA5}">
                      <a16:colId xmlns:a16="http://schemas.microsoft.com/office/drawing/2014/main" val="1970816981"/>
                    </a:ext>
                  </a:extLst>
                </a:gridCol>
                <a:gridCol w="2949575">
                  <a:extLst>
                    <a:ext uri="{9D8B030D-6E8A-4147-A177-3AD203B41FA5}">
                      <a16:colId xmlns:a16="http://schemas.microsoft.com/office/drawing/2014/main" val="2343115683"/>
                    </a:ext>
                  </a:extLst>
                </a:gridCol>
              </a:tblGrid>
              <a:tr h="18669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引言</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编写目的</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背景</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参考资料</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任务概述</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目标</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用户的特点</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假定的约束</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需求规定</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对功能的规定</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对性能的规定</a:t>
                      </a:r>
                      <a:endPar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indent="2286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228600" algn="l"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精度</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时间特性要求</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灵活性</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输入输出要求</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数据管理能力要求</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故障处理要求</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3.6</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其他专门要求</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运行环境规定</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设备</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支撑软件</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接口</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控制</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30885032"/>
                  </a:ext>
                </a:extLst>
              </a:tr>
            </a:tbl>
          </a:graphicData>
        </a:graphic>
      </p:graphicFrame>
      <p:sp>
        <p:nvSpPr>
          <p:cNvPr id="10" name="Rectangle 19">
            <a:extLst>
              <a:ext uri="{FF2B5EF4-FFF2-40B4-BE49-F238E27FC236}">
                <a16:creationId xmlns:a16="http://schemas.microsoft.com/office/drawing/2014/main" id="{D853AB92-B29C-4966-8B21-DCD514F0F9CC}"/>
              </a:ext>
            </a:extLst>
          </p:cNvPr>
          <p:cNvSpPr>
            <a:spLocks noChangeArrowheads="1"/>
          </p:cNvSpPr>
          <p:nvPr/>
        </p:nvSpPr>
        <p:spPr bwMode="auto">
          <a:xfrm>
            <a:off x="24209" y="3741862"/>
            <a:ext cx="16954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400" b="1" dirty="0">
                <a:latin typeface="宋体" panose="02010600030101010101" pitchFamily="2" charset="-122"/>
              </a:rPr>
              <a:t>4</a:t>
            </a:r>
            <a:r>
              <a:rPr lang="zh-CN" altLang="en-US" sz="1400" b="1" dirty="0">
                <a:latin typeface="宋体" panose="02010600030101010101" pitchFamily="2" charset="-122"/>
              </a:rPr>
              <a:t>、数据要求说明书</a:t>
            </a:r>
            <a:endParaRPr lang="zh-CN" altLang="en-US" sz="1400" dirty="0">
              <a:latin typeface="Times New Roman" panose="02020603050405020304" pitchFamily="18" charset="0"/>
            </a:endParaRPr>
          </a:p>
        </p:txBody>
      </p:sp>
      <p:graphicFrame>
        <p:nvGraphicFramePr>
          <p:cNvPr id="11" name="Group 33">
            <a:extLst>
              <a:ext uri="{FF2B5EF4-FFF2-40B4-BE49-F238E27FC236}">
                <a16:creationId xmlns:a16="http://schemas.microsoft.com/office/drawing/2014/main" id="{805F8F06-EEF7-44A5-B197-D735C30E22F5}"/>
              </a:ext>
            </a:extLst>
          </p:cNvPr>
          <p:cNvGraphicFramePr>
            <a:graphicFrameLocks noGrp="1"/>
          </p:cNvGraphicFramePr>
          <p:nvPr>
            <p:extLst>
              <p:ext uri="{D42A27DB-BD31-4B8C-83A1-F6EECF244321}">
                <p14:modId xmlns:p14="http://schemas.microsoft.com/office/powerpoint/2010/main" val="2254196114"/>
              </p:ext>
            </p:extLst>
          </p:nvPr>
        </p:nvGraphicFramePr>
        <p:xfrm>
          <a:off x="119336" y="4071268"/>
          <a:ext cx="5897562" cy="1463040"/>
        </p:xfrm>
        <a:graphic>
          <a:graphicData uri="http://schemas.openxmlformats.org/drawingml/2006/table">
            <a:tbl>
              <a:tblPr/>
              <a:tblGrid>
                <a:gridCol w="2947987">
                  <a:extLst>
                    <a:ext uri="{9D8B030D-6E8A-4147-A177-3AD203B41FA5}">
                      <a16:colId xmlns:a16="http://schemas.microsoft.com/office/drawing/2014/main" val="1524800600"/>
                    </a:ext>
                  </a:extLst>
                </a:gridCol>
                <a:gridCol w="2949575">
                  <a:extLst>
                    <a:ext uri="{9D8B030D-6E8A-4147-A177-3AD203B41FA5}">
                      <a16:colId xmlns:a16="http://schemas.microsoft.com/office/drawing/2014/main" val="1167940114"/>
                    </a:ext>
                  </a:extLst>
                </a:gridCol>
              </a:tblGrid>
              <a:tr h="13208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引言</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编写目的</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背景</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参考资料</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数据的逻辑描述</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静态数据</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动态输入数据</a:t>
                      </a:r>
                      <a:endPar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动态输出数据</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内部生成数据</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数据约定</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数据的采集</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要求和范围</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输入的承担者</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处理</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影响</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79390908"/>
                  </a:ext>
                </a:extLst>
              </a:tr>
            </a:tbl>
          </a:graphicData>
        </a:graphic>
      </p:graphicFrame>
      <p:sp>
        <p:nvSpPr>
          <p:cNvPr id="12" name="Text Box 2">
            <a:extLst>
              <a:ext uri="{FF2B5EF4-FFF2-40B4-BE49-F238E27FC236}">
                <a16:creationId xmlns:a16="http://schemas.microsoft.com/office/drawing/2014/main" id="{1A92246E-A6CC-4BBE-9B53-72C737EB6C12}"/>
              </a:ext>
            </a:extLst>
          </p:cNvPr>
          <p:cNvSpPr txBox="1">
            <a:spLocks noChangeArrowheads="1"/>
          </p:cNvSpPr>
          <p:nvPr/>
        </p:nvSpPr>
        <p:spPr bwMode="auto">
          <a:xfrm>
            <a:off x="5585812" y="1024855"/>
            <a:ext cx="62651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zh-CN"/>
          </a:p>
        </p:txBody>
      </p:sp>
      <p:sp>
        <p:nvSpPr>
          <p:cNvPr id="13" name="Rectangle 3">
            <a:extLst>
              <a:ext uri="{FF2B5EF4-FFF2-40B4-BE49-F238E27FC236}">
                <a16:creationId xmlns:a16="http://schemas.microsoft.com/office/drawing/2014/main" id="{FEA0A717-8347-418B-BE6D-889452580BFC}"/>
              </a:ext>
            </a:extLst>
          </p:cNvPr>
          <p:cNvSpPr>
            <a:spLocks noChangeArrowheads="1"/>
          </p:cNvSpPr>
          <p:nvPr/>
        </p:nvSpPr>
        <p:spPr bwMode="auto">
          <a:xfrm>
            <a:off x="6122386" y="764704"/>
            <a:ext cx="16954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400" b="1" dirty="0">
                <a:latin typeface="宋体" panose="02010600030101010101" pitchFamily="2" charset="-122"/>
              </a:rPr>
              <a:t>5</a:t>
            </a:r>
            <a:r>
              <a:rPr lang="zh-CN" altLang="en-US" sz="1400" b="1" dirty="0">
                <a:latin typeface="宋体" panose="02010600030101010101" pitchFamily="2" charset="-122"/>
              </a:rPr>
              <a:t>、概要设计说明书</a:t>
            </a:r>
            <a:endParaRPr lang="zh-CN" altLang="en-US" sz="1400" dirty="0">
              <a:latin typeface="Times New Roman" panose="02020603050405020304" pitchFamily="18" charset="0"/>
            </a:endParaRPr>
          </a:p>
        </p:txBody>
      </p:sp>
      <p:graphicFrame>
        <p:nvGraphicFramePr>
          <p:cNvPr id="14" name="Group 17">
            <a:extLst>
              <a:ext uri="{FF2B5EF4-FFF2-40B4-BE49-F238E27FC236}">
                <a16:creationId xmlns:a16="http://schemas.microsoft.com/office/drawing/2014/main" id="{A6B300A5-0BB8-4047-BD3C-0C8CCBE3A21C}"/>
              </a:ext>
            </a:extLst>
          </p:cNvPr>
          <p:cNvGraphicFramePr>
            <a:graphicFrameLocks noGrp="1"/>
          </p:cNvGraphicFramePr>
          <p:nvPr>
            <p:extLst>
              <p:ext uri="{D42A27DB-BD31-4B8C-83A1-F6EECF244321}">
                <p14:modId xmlns:p14="http://schemas.microsoft.com/office/powerpoint/2010/main" val="1119561931"/>
              </p:ext>
            </p:extLst>
          </p:nvPr>
        </p:nvGraphicFramePr>
        <p:xfrm>
          <a:off x="6233511" y="1140942"/>
          <a:ext cx="5897562" cy="2529840"/>
        </p:xfrm>
        <a:graphic>
          <a:graphicData uri="http://schemas.openxmlformats.org/drawingml/2006/table">
            <a:tbl>
              <a:tblPr/>
              <a:tblGrid>
                <a:gridCol w="2947987">
                  <a:extLst>
                    <a:ext uri="{9D8B030D-6E8A-4147-A177-3AD203B41FA5}">
                      <a16:colId xmlns:a16="http://schemas.microsoft.com/office/drawing/2014/main" val="3998468291"/>
                    </a:ext>
                  </a:extLst>
                </a:gridCol>
                <a:gridCol w="2949575">
                  <a:extLst>
                    <a:ext uri="{9D8B030D-6E8A-4147-A177-3AD203B41FA5}">
                      <a16:colId xmlns:a16="http://schemas.microsoft.com/office/drawing/2014/main" val="1263261009"/>
                    </a:ext>
                  </a:extLst>
                </a:gridCol>
              </a:tblGrid>
              <a:tr h="227647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引言</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编写目的</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背景</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参考资料</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总体设计</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需求规定</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运行环境</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基本设计概念和处理流程</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结构</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功能需求与程序的关系</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人工处理过程</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2.7</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尚未解决的问题</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接口设计</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用户接口</a:t>
                      </a:r>
                      <a:endPar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外部接口</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内部接口</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运行设计</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运行模块组合</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运行控制</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运行时间</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系统数据结构设计</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逻辑结构设计要点</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物理结构设计要点</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数据结构设计要点</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系统出错处理设计</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出借信息</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补救措施</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系统维护设计</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46230493"/>
                  </a:ext>
                </a:extLst>
              </a:tr>
            </a:tbl>
          </a:graphicData>
        </a:graphic>
      </p:graphicFrame>
      <p:sp>
        <p:nvSpPr>
          <p:cNvPr id="15" name="Rectangle 18">
            <a:extLst>
              <a:ext uri="{FF2B5EF4-FFF2-40B4-BE49-F238E27FC236}">
                <a16:creationId xmlns:a16="http://schemas.microsoft.com/office/drawing/2014/main" id="{FA717620-17C0-4FA7-A7ED-25E439D31583}"/>
              </a:ext>
            </a:extLst>
          </p:cNvPr>
          <p:cNvSpPr>
            <a:spLocks noChangeArrowheads="1"/>
          </p:cNvSpPr>
          <p:nvPr/>
        </p:nvSpPr>
        <p:spPr bwMode="auto">
          <a:xfrm>
            <a:off x="6130129" y="3741862"/>
            <a:ext cx="16954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400" b="1" dirty="0">
                <a:latin typeface="宋体" panose="02010600030101010101" pitchFamily="2" charset="-122"/>
              </a:rPr>
              <a:t>6</a:t>
            </a:r>
            <a:r>
              <a:rPr lang="zh-CN" altLang="en-US" sz="1400" b="1" dirty="0">
                <a:latin typeface="宋体" panose="02010600030101010101" pitchFamily="2" charset="-122"/>
              </a:rPr>
              <a:t>、详细设计说明书</a:t>
            </a:r>
            <a:endParaRPr lang="zh-CN" altLang="en-US" sz="1400" dirty="0">
              <a:latin typeface="Times New Roman" panose="02020603050405020304" pitchFamily="18" charset="0"/>
            </a:endParaRPr>
          </a:p>
        </p:txBody>
      </p:sp>
      <p:graphicFrame>
        <p:nvGraphicFramePr>
          <p:cNvPr id="16" name="Group 32">
            <a:extLst>
              <a:ext uri="{FF2B5EF4-FFF2-40B4-BE49-F238E27FC236}">
                <a16:creationId xmlns:a16="http://schemas.microsoft.com/office/drawing/2014/main" id="{EE7FBEE5-7411-44E3-A436-FD26B4DAD37D}"/>
              </a:ext>
            </a:extLst>
          </p:cNvPr>
          <p:cNvGraphicFramePr>
            <a:graphicFrameLocks noGrp="1"/>
          </p:cNvGraphicFramePr>
          <p:nvPr>
            <p:extLst>
              <p:ext uri="{D42A27DB-BD31-4B8C-83A1-F6EECF244321}">
                <p14:modId xmlns:p14="http://schemas.microsoft.com/office/powerpoint/2010/main" val="2709861541"/>
              </p:ext>
            </p:extLst>
          </p:nvPr>
        </p:nvGraphicFramePr>
        <p:xfrm>
          <a:off x="6242552" y="4071268"/>
          <a:ext cx="5897562" cy="1920240"/>
        </p:xfrm>
        <a:graphic>
          <a:graphicData uri="http://schemas.openxmlformats.org/drawingml/2006/table">
            <a:tbl>
              <a:tblPr/>
              <a:tblGrid>
                <a:gridCol w="2947987">
                  <a:extLst>
                    <a:ext uri="{9D8B030D-6E8A-4147-A177-3AD203B41FA5}">
                      <a16:colId xmlns:a16="http://schemas.microsoft.com/office/drawing/2014/main" val="313551810"/>
                    </a:ext>
                  </a:extLst>
                </a:gridCol>
                <a:gridCol w="2949575">
                  <a:extLst>
                    <a:ext uri="{9D8B030D-6E8A-4147-A177-3AD203B41FA5}">
                      <a16:colId xmlns:a16="http://schemas.microsoft.com/office/drawing/2014/main" val="2115670569"/>
                    </a:ext>
                  </a:extLst>
                </a:gridCol>
              </a:tblGrid>
              <a:tr h="173037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引言</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编写目的</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背景</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参考资料</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程序系统的组织结构</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程序</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（标识符）设计说明</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程序描述</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性能</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输入项</a:t>
                      </a:r>
                      <a:endPar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输出项</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3.6</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算法</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3.7</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流程逻辑</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3.8</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接口</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3.9</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存储分配</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3.10</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注释设计</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限制条件</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测试计划</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尚未解决的问题</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程序</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（标识符）设计说明</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23894937"/>
                  </a:ext>
                </a:extLst>
              </a:tr>
            </a:tbl>
          </a:graphicData>
        </a:graphic>
      </p:graphicFrame>
      <p:sp>
        <p:nvSpPr>
          <p:cNvPr id="17" name="Rectangle 33">
            <a:extLst>
              <a:ext uri="{FF2B5EF4-FFF2-40B4-BE49-F238E27FC236}">
                <a16:creationId xmlns:a16="http://schemas.microsoft.com/office/drawing/2014/main" id="{1E2A4A0F-D548-4E62-B4BA-F0F4A52F9C9F}"/>
              </a:ext>
            </a:extLst>
          </p:cNvPr>
          <p:cNvSpPr>
            <a:spLocks noChangeArrowheads="1"/>
          </p:cNvSpPr>
          <p:nvPr/>
        </p:nvSpPr>
        <p:spPr bwMode="auto">
          <a:xfrm>
            <a:off x="4901598" y="535027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zh-CN">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6643895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6076D-A2D4-4601-9936-3B391E590A57}"/>
              </a:ext>
            </a:extLst>
          </p:cNvPr>
          <p:cNvSpPr>
            <a:spLocks noGrp="1"/>
          </p:cNvSpPr>
          <p:nvPr>
            <p:ph type="title"/>
          </p:nvPr>
        </p:nvSpPr>
        <p:spPr>
          <a:xfrm>
            <a:off x="304512" y="29059"/>
            <a:ext cx="10515224" cy="536139"/>
          </a:xfrm>
        </p:spPr>
        <p:txBody>
          <a:bodyPr>
            <a:normAutofit/>
          </a:bodyPr>
          <a:lstStyle/>
          <a:p>
            <a:r>
              <a:rPr lang="zh-CN" altLang="en-US" dirty="0"/>
              <a:t>国标文档规范</a:t>
            </a:r>
          </a:p>
        </p:txBody>
      </p:sp>
      <p:sp>
        <p:nvSpPr>
          <p:cNvPr id="4" name="Rectangle 3">
            <a:extLst>
              <a:ext uri="{FF2B5EF4-FFF2-40B4-BE49-F238E27FC236}">
                <a16:creationId xmlns:a16="http://schemas.microsoft.com/office/drawing/2014/main" id="{DDF97B6B-72D7-4DDD-B5D6-E26D09B06B39}"/>
              </a:ext>
            </a:extLst>
          </p:cNvPr>
          <p:cNvSpPr>
            <a:spLocks noChangeArrowheads="1"/>
          </p:cNvSpPr>
          <p:nvPr/>
        </p:nvSpPr>
        <p:spPr bwMode="auto">
          <a:xfrm>
            <a:off x="96650" y="750887"/>
            <a:ext cx="1873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400" b="1" dirty="0">
                <a:latin typeface="宋体" panose="02010600030101010101" pitchFamily="2" charset="-122"/>
              </a:rPr>
              <a:t>7</a:t>
            </a:r>
            <a:r>
              <a:rPr lang="zh-CN" altLang="en-US" sz="1400" b="1" dirty="0">
                <a:latin typeface="宋体" panose="02010600030101010101" pitchFamily="2" charset="-122"/>
              </a:rPr>
              <a:t>、数据库设计说明书</a:t>
            </a:r>
            <a:endParaRPr lang="zh-CN" altLang="en-US" sz="1400" dirty="0">
              <a:latin typeface="Times New Roman" panose="02020603050405020304" pitchFamily="18" charset="0"/>
            </a:endParaRPr>
          </a:p>
        </p:txBody>
      </p:sp>
      <p:graphicFrame>
        <p:nvGraphicFramePr>
          <p:cNvPr id="5" name="Group 34">
            <a:extLst>
              <a:ext uri="{FF2B5EF4-FFF2-40B4-BE49-F238E27FC236}">
                <a16:creationId xmlns:a16="http://schemas.microsoft.com/office/drawing/2014/main" id="{62C7954D-8731-4DFA-A9CA-A7FF6C1C697D}"/>
              </a:ext>
            </a:extLst>
          </p:cNvPr>
          <p:cNvGraphicFramePr>
            <a:graphicFrameLocks noGrp="1"/>
          </p:cNvGraphicFramePr>
          <p:nvPr>
            <p:extLst>
              <p:ext uri="{D42A27DB-BD31-4B8C-83A1-F6EECF244321}">
                <p14:modId xmlns:p14="http://schemas.microsoft.com/office/powerpoint/2010/main" val="1402743980"/>
              </p:ext>
            </p:extLst>
          </p:nvPr>
        </p:nvGraphicFramePr>
        <p:xfrm>
          <a:off x="199282" y="1124744"/>
          <a:ext cx="5686070" cy="1615440"/>
        </p:xfrm>
        <a:graphic>
          <a:graphicData uri="http://schemas.openxmlformats.org/drawingml/2006/table">
            <a:tbl>
              <a:tblPr/>
              <a:tblGrid>
                <a:gridCol w="2842269">
                  <a:extLst>
                    <a:ext uri="{9D8B030D-6E8A-4147-A177-3AD203B41FA5}">
                      <a16:colId xmlns:a16="http://schemas.microsoft.com/office/drawing/2014/main" val="3220216795"/>
                    </a:ext>
                  </a:extLst>
                </a:gridCol>
                <a:gridCol w="2843801">
                  <a:extLst>
                    <a:ext uri="{9D8B030D-6E8A-4147-A177-3AD203B41FA5}">
                      <a16:colId xmlns:a16="http://schemas.microsoft.com/office/drawing/2014/main" val="453150239"/>
                    </a:ext>
                  </a:extLst>
                </a:gridCol>
              </a:tblGrid>
              <a:tr h="1458913">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引言</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编写目的</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背景</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参考资料</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外部设计</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标识符和状态</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使用它的程序</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约定</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indent="2286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228600" algn="l"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专门指导</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支撑软件</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结构设计</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概念结构设计</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逻辑结构设计</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物理结构设计</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运用设计</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数据字典设计</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安全保密设计</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81984077"/>
                  </a:ext>
                </a:extLst>
              </a:tr>
            </a:tbl>
          </a:graphicData>
        </a:graphic>
      </p:graphicFrame>
      <p:sp>
        <p:nvSpPr>
          <p:cNvPr id="6" name="Rectangle 18">
            <a:extLst>
              <a:ext uri="{FF2B5EF4-FFF2-40B4-BE49-F238E27FC236}">
                <a16:creationId xmlns:a16="http://schemas.microsoft.com/office/drawing/2014/main" id="{50F46195-3A84-426D-8E10-55B78F3E2707}"/>
              </a:ext>
            </a:extLst>
          </p:cNvPr>
          <p:cNvSpPr>
            <a:spLocks noChangeArrowheads="1"/>
          </p:cNvSpPr>
          <p:nvPr/>
        </p:nvSpPr>
        <p:spPr bwMode="auto">
          <a:xfrm>
            <a:off x="96650" y="3212976"/>
            <a:ext cx="1162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400" b="1">
                <a:latin typeface="宋体" panose="02010600030101010101" pitchFamily="2" charset="-122"/>
              </a:rPr>
              <a:t>8</a:t>
            </a:r>
            <a:r>
              <a:rPr lang="zh-CN" altLang="en-US" sz="1400" b="1">
                <a:latin typeface="宋体" panose="02010600030101010101" pitchFamily="2" charset="-122"/>
              </a:rPr>
              <a:t>、用户手册</a:t>
            </a:r>
            <a:endParaRPr lang="zh-CN" altLang="en-US" sz="1400">
              <a:latin typeface="Times New Roman" panose="02020603050405020304" pitchFamily="18" charset="0"/>
            </a:endParaRPr>
          </a:p>
        </p:txBody>
      </p:sp>
      <p:graphicFrame>
        <p:nvGraphicFramePr>
          <p:cNvPr id="7" name="Group 32">
            <a:extLst>
              <a:ext uri="{FF2B5EF4-FFF2-40B4-BE49-F238E27FC236}">
                <a16:creationId xmlns:a16="http://schemas.microsoft.com/office/drawing/2014/main" id="{F0D680A8-35F5-4B8D-87F4-DCBA60A1E567}"/>
              </a:ext>
            </a:extLst>
          </p:cNvPr>
          <p:cNvGraphicFramePr>
            <a:graphicFrameLocks noGrp="1"/>
          </p:cNvGraphicFramePr>
          <p:nvPr>
            <p:extLst>
              <p:ext uri="{D42A27DB-BD31-4B8C-83A1-F6EECF244321}">
                <p14:modId xmlns:p14="http://schemas.microsoft.com/office/powerpoint/2010/main" val="1968343122"/>
              </p:ext>
            </p:extLst>
          </p:nvPr>
        </p:nvGraphicFramePr>
        <p:xfrm>
          <a:off x="191344" y="3623346"/>
          <a:ext cx="5686071" cy="2377440"/>
        </p:xfrm>
        <a:graphic>
          <a:graphicData uri="http://schemas.openxmlformats.org/drawingml/2006/table">
            <a:tbl>
              <a:tblPr/>
              <a:tblGrid>
                <a:gridCol w="2842270">
                  <a:extLst>
                    <a:ext uri="{9D8B030D-6E8A-4147-A177-3AD203B41FA5}">
                      <a16:colId xmlns:a16="http://schemas.microsoft.com/office/drawing/2014/main" val="3039067826"/>
                    </a:ext>
                  </a:extLst>
                </a:gridCol>
                <a:gridCol w="2843801">
                  <a:extLst>
                    <a:ext uri="{9D8B030D-6E8A-4147-A177-3AD203B41FA5}">
                      <a16:colId xmlns:a16="http://schemas.microsoft.com/office/drawing/2014/main" val="3321666897"/>
                    </a:ext>
                  </a:extLst>
                </a:gridCol>
              </a:tblGrid>
              <a:tr h="2139950">
                <a:tc>
                  <a:txBody>
                    <a:bodyPr/>
                    <a:lstStyle>
                      <a:lvl1pPr indent="114300">
                        <a:spcBef>
                          <a:spcPct val="20000"/>
                        </a:spcBef>
                        <a:buClr>
                          <a:schemeClr val="folHlink"/>
                        </a:buClr>
                        <a:buSzPct val="60000"/>
                        <a:buFont typeface="Wingdings" panose="05000000000000000000" pitchFamily="2" charset="2"/>
                        <a:tabLst>
                          <a:tab pos="495300" algn="l"/>
                        </a:tabLst>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tabLst>
                          <a:tab pos="495300" algn="l"/>
                        </a:tabLst>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tabLst>
                          <a:tab pos="495300" algn="l"/>
                        </a:tabLst>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tabLst>
                          <a:tab pos="495300" algn="l"/>
                        </a:tabLst>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tabLst>
                          <a:tab pos="495300" algn="l"/>
                        </a:tabLst>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tabLst>
                          <a:tab pos="495300" algn="l"/>
                        </a:tabLst>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tabLst>
                          <a:tab pos="495300" algn="l"/>
                        </a:tabLst>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tabLst>
                          <a:tab pos="495300" algn="l"/>
                        </a:tabLst>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tabLst>
                          <a:tab pos="495300" algn="l"/>
                        </a:tabLst>
                        <a:defRPr kumimoji="1">
                          <a:solidFill>
                            <a:schemeClr val="tx1"/>
                          </a:solidFill>
                          <a:latin typeface="Tahoma" panose="020B0604030504040204" pitchFamily="34" charset="0"/>
                          <a:ea typeface="宋体" panose="02010600030101010101" pitchFamily="2" charset="-122"/>
                        </a:defRPr>
                      </a:lvl9pPr>
                    </a:lstStyle>
                    <a:p>
                      <a:pPr marL="0" marR="0" lvl="0" indent="114300" algn="l" defTabSz="914400" rtl="0" eaLnBrk="1" fontAlgn="base" latinLnBrk="0" hangingPunct="1">
                        <a:lnSpc>
                          <a:spcPct val="100000"/>
                        </a:lnSpc>
                        <a:spcBef>
                          <a:spcPct val="0"/>
                        </a:spcBef>
                        <a:spcAft>
                          <a:spcPct val="0"/>
                        </a:spcAft>
                        <a:buClrTx/>
                        <a:buSzTx/>
                        <a:buFontTx/>
                        <a:buNone/>
                        <a:tabLst>
                          <a:tab pos="495300" algn="l"/>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114300" algn="l" defTabSz="914400" rtl="0" eaLnBrk="0" fontAlgn="base" latinLnBrk="0" hangingPunct="0">
                        <a:lnSpc>
                          <a:spcPct val="100000"/>
                        </a:lnSpc>
                        <a:spcBef>
                          <a:spcPct val="0"/>
                        </a:spcBef>
                        <a:spcAft>
                          <a:spcPct val="0"/>
                        </a:spcAft>
                        <a:buClrTx/>
                        <a:buSzTx/>
                        <a:buFontTx/>
                        <a:buNone/>
                        <a:tabLst>
                          <a:tab pos="495300" algn="l"/>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引言</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114300" algn="l" defTabSz="914400" rtl="0" eaLnBrk="0" fontAlgn="base" latinLnBrk="0" hangingPunct="0">
                        <a:lnSpc>
                          <a:spcPct val="100000"/>
                        </a:lnSpc>
                        <a:spcBef>
                          <a:spcPct val="0"/>
                        </a:spcBef>
                        <a:spcAft>
                          <a:spcPct val="0"/>
                        </a:spcAft>
                        <a:buClrTx/>
                        <a:buSzTx/>
                        <a:buFontTx/>
                        <a:buNone/>
                        <a:tabLst>
                          <a:tab pos="495300" algn="l"/>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编写目的</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114300" algn="l" defTabSz="914400" rtl="0" eaLnBrk="0" fontAlgn="base" latinLnBrk="0" hangingPunct="0">
                        <a:lnSpc>
                          <a:spcPct val="100000"/>
                        </a:lnSpc>
                        <a:spcBef>
                          <a:spcPct val="0"/>
                        </a:spcBef>
                        <a:spcAft>
                          <a:spcPct val="0"/>
                        </a:spcAft>
                        <a:buClrTx/>
                        <a:buSzTx/>
                        <a:buFontTx/>
                        <a:buNone/>
                        <a:tabLst>
                          <a:tab pos="495300" algn="l"/>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背景</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114300" algn="l" defTabSz="914400" rtl="0" eaLnBrk="0" fontAlgn="base" latinLnBrk="0" hangingPunct="0">
                        <a:lnSpc>
                          <a:spcPct val="100000"/>
                        </a:lnSpc>
                        <a:spcBef>
                          <a:spcPct val="0"/>
                        </a:spcBef>
                        <a:spcAft>
                          <a:spcPct val="0"/>
                        </a:spcAft>
                        <a:buClrTx/>
                        <a:buSzTx/>
                        <a:buFontTx/>
                        <a:buNone/>
                        <a:tabLst>
                          <a:tab pos="495300" algn="l"/>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114300" algn="l" defTabSz="914400" rtl="0" eaLnBrk="0" fontAlgn="base" latinLnBrk="0" hangingPunct="0">
                        <a:lnSpc>
                          <a:spcPct val="100000"/>
                        </a:lnSpc>
                        <a:spcBef>
                          <a:spcPct val="0"/>
                        </a:spcBef>
                        <a:spcAft>
                          <a:spcPct val="0"/>
                        </a:spcAft>
                        <a:buClrTx/>
                        <a:buSzTx/>
                        <a:buFontTx/>
                        <a:buNone/>
                        <a:tabLst>
                          <a:tab pos="495300" algn="l"/>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参考资料</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114300" algn="l" defTabSz="914400" rtl="0" eaLnBrk="0" fontAlgn="base" latinLnBrk="0" hangingPunct="0">
                        <a:lnSpc>
                          <a:spcPct val="100000"/>
                        </a:lnSpc>
                        <a:spcBef>
                          <a:spcPct val="0"/>
                        </a:spcBef>
                        <a:spcAft>
                          <a:spcPct val="0"/>
                        </a:spcAft>
                        <a:buClrTx/>
                        <a:buSzTx/>
                        <a:buFontTx/>
                        <a:buNone/>
                        <a:tabLst>
                          <a:tab pos="495300" algn="l"/>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用途</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114300" algn="l" defTabSz="914400" rtl="0" eaLnBrk="0" fontAlgn="base" latinLnBrk="0" hangingPunct="0">
                        <a:lnSpc>
                          <a:spcPct val="100000"/>
                        </a:lnSpc>
                        <a:spcBef>
                          <a:spcPct val="0"/>
                        </a:spcBef>
                        <a:spcAft>
                          <a:spcPct val="0"/>
                        </a:spcAft>
                        <a:buClrTx/>
                        <a:buSzTx/>
                        <a:buFontTx/>
                        <a:buNone/>
                        <a:tabLst>
                          <a:tab pos="495300" algn="l"/>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114300" algn="l" defTabSz="914400" rtl="0" eaLnBrk="0" fontAlgn="base" latinLnBrk="0" hangingPunct="0">
                        <a:lnSpc>
                          <a:spcPct val="100000"/>
                        </a:lnSpc>
                        <a:spcBef>
                          <a:spcPct val="0"/>
                        </a:spcBef>
                        <a:spcAft>
                          <a:spcPct val="0"/>
                        </a:spcAft>
                        <a:buClrTx/>
                        <a:buSzTx/>
                        <a:buFontTx/>
                        <a:buAutoNum type="arabicPeriod"/>
                        <a:tabLst>
                          <a:tab pos="495300" algn="l"/>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性能</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114300" algn="l" defTabSz="914400" rtl="0" eaLnBrk="0" fontAlgn="base" latinLnBrk="0" hangingPunct="0">
                        <a:lnSpc>
                          <a:spcPct val="100000"/>
                        </a:lnSpc>
                        <a:spcBef>
                          <a:spcPct val="0"/>
                        </a:spcBef>
                        <a:spcAft>
                          <a:spcPct val="0"/>
                        </a:spcAft>
                        <a:buClrTx/>
                        <a:buSzTx/>
                        <a:buFontTx/>
                        <a:buNone/>
                        <a:tabLst>
                          <a:tab pos="495300" algn="l"/>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精度</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114300" algn="l" defTabSz="914400" rtl="0" eaLnBrk="0" fontAlgn="base" latinLnBrk="0" hangingPunct="0">
                        <a:lnSpc>
                          <a:spcPct val="100000"/>
                        </a:lnSpc>
                        <a:spcBef>
                          <a:spcPct val="0"/>
                        </a:spcBef>
                        <a:spcAft>
                          <a:spcPct val="0"/>
                        </a:spcAft>
                        <a:buClrTx/>
                        <a:buSzTx/>
                        <a:buFontTx/>
                        <a:buNone/>
                        <a:tabLst>
                          <a:tab pos="495300" algn="l"/>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时间特性</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114300" algn="l" defTabSz="914400" rtl="0" eaLnBrk="0" fontAlgn="base" latinLnBrk="0" hangingPunct="0">
                        <a:lnSpc>
                          <a:spcPct val="100000"/>
                        </a:lnSpc>
                        <a:spcBef>
                          <a:spcPct val="0"/>
                        </a:spcBef>
                        <a:spcAft>
                          <a:spcPct val="0"/>
                        </a:spcAft>
                        <a:buClrTx/>
                        <a:buSzTx/>
                        <a:buFontTx/>
                        <a:buNone/>
                        <a:tabLst>
                          <a:tab pos="495300" algn="l"/>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2.2.3</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灵活性</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114300" algn="l" defTabSz="914400" rtl="0" eaLnBrk="0" fontAlgn="base" latinLnBrk="0" hangingPunct="0">
                        <a:lnSpc>
                          <a:spcPct val="100000"/>
                        </a:lnSpc>
                        <a:spcBef>
                          <a:spcPct val="0"/>
                        </a:spcBef>
                        <a:spcAft>
                          <a:spcPct val="0"/>
                        </a:spcAft>
                        <a:buClrTx/>
                        <a:buSzTx/>
                        <a:buFontTx/>
                        <a:buNone/>
                        <a:tabLst>
                          <a:tab pos="495300" algn="l"/>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运行环境</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114300" algn="l" defTabSz="914400" rtl="0" eaLnBrk="0" fontAlgn="base" latinLnBrk="0" hangingPunct="0">
                        <a:lnSpc>
                          <a:spcPct val="100000"/>
                        </a:lnSpc>
                        <a:spcBef>
                          <a:spcPct val="0"/>
                        </a:spcBef>
                        <a:spcAft>
                          <a:spcPct val="0"/>
                        </a:spcAft>
                        <a:buClrTx/>
                        <a:buSzTx/>
                        <a:buFontTx/>
                        <a:buNone/>
                        <a:tabLst>
                          <a:tab pos="495300" algn="l"/>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硬环境</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114300" algn="l" defTabSz="914400" rtl="0" eaLnBrk="0" fontAlgn="base" latinLnBrk="0" hangingPunct="0">
                        <a:lnSpc>
                          <a:spcPct val="100000"/>
                        </a:lnSpc>
                        <a:spcBef>
                          <a:spcPct val="0"/>
                        </a:spcBef>
                        <a:spcAft>
                          <a:spcPct val="0"/>
                        </a:spcAft>
                        <a:buClrTx/>
                        <a:buSzTx/>
                        <a:buFontTx/>
                        <a:buNone/>
                        <a:tabLst>
                          <a:tab pos="495300" algn="l"/>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支撑软件</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数据结构</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使用过程</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安装与初始化</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输入</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输入数据的现实背景</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输入格式</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输入举例</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输出</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4.3.1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输出数据的现实背景</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4.3.2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输出格式</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4.3.3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输出举例</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文卷查询</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4.5</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出错处理与恢复</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4.6</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终端操作</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64564444"/>
                  </a:ext>
                </a:extLst>
              </a:tr>
            </a:tbl>
          </a:graphicData>
        </a:graphic>
      </p:graphicFrame>
      <p:sp>
        <p:nvSpPr>
          <p:cNvPr id="9" name="Rectangle 3">
            <a:extLst>
              <a:ext uri="{FF2B5EF4-FFF2-40B4-BE49-F238E27FC236}">
                <a16:creationId xmlns:a16="http://schemas.microsoft.com/office/drawing/2014/main" id="{20D84BE0-A419-4338-9EA1-534387C74963}"/>
              </a:ext>
            </a:extLst>
          </p:cNvPr>
          <p:cNvSpPr>
            <a:spLocks noChangeArrowheads="1"/>
          </p:cNvSpPr>
          <p:nvPr/>
        </p:nvSpPr>
        <p:spPr bwMode="auto">
          <a:xfrm>
            <a:off x="6121586" y="761206"/>
            <a:ext cx="1162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400" b="1">
                <a:latin typeface="宋体" panose="02010600030101010101" pitchFamily="2" charset="-122"/>
              </a:rPr>
              <a:t>9</a:t>
            </a:r>
            <a:r>
              <a:rPr lang="zh-CN" altLang="en-US" sz="1400" b="1">
                <a:latin typeface="宋体" panose="02010600030101010101" pitchFamily="2" charset="-122"/>
              </a:rPr>
              <a:t>、操作手册</a:t>
            </a:r>
            <a:endParaRPr lang="zh-CN" altLang="en-US" sz="1400">
              <a:latin typeface="Times New Roman" panose="02020603050405020304" pitchFamily="18" charset="0"/>
            </a:endParaRPr>
          </a:p>
        </p:txBody>
      </p:sp>
      <p:graphicFrame>
        <p:nvGraphicFramePr>
          <p:cNvPr id="10" name="Group 28">
            <a:extLst>
              <a:ext uri="{FF2B5EF4-FFF2-40B4-BE49-F238E27FC236}">
                <a16:creationId xmlns:a16="http://schemas.microsoft.com/office/drawing/2014/main" id="{CCDC2B99-697A-4C06-BD5F-FC8FA8CD5016}"/>
              </a:ext>
            </a:extLst>
          </p:cNvPr>
          <p:cNvGraphicFramePr>
            <a:graphicFrameLocks noGrp="1"/>
          </p:cNvGraphicFramePr>
          <p:nvPr>
            <p:extLst>
              <p:ext uri="{D42A27DB-BD31-4B8C-83A1-F6EECF244321}">
                <p14:modId xmlns:p14="http://schemas.microsoft.com/office/powerpoint/2010/main" val="2474953580"/>
              </p:ext>
            </p:extLst>
          </p:nvPr>
        </p:nvGraphicFramePr>
        <p:xfrm>
          <a:off x="6193025" y="1124744"/>
          <a:ext cx="5902325" cy="2072640"/>
        </p:xfrm>
        <a:graphic>
          <a:graphicData uri="http://schemas.openxmlformats.org/drawingml/2006/table">
            <a:tbl>
              <a:tblPr/>
              <a:tblGrid>
                <a:gridCol w="2952750">
                  <a:extLst>
                    <a:ext uri="{9D8B030D-6E8A-4147-A177-3AD203B41FA5}">
                      <a16:colId xmlns:a16="http://schemas.microsoft.com/office/drawing/2014/main" val="3416252205"/>
                    </a:ext>
                  </a:extLst>
                </a:gridCol>
                <a:gridCol w="2949575">
                  <a:extLst>
                    <a:ext uri="{9D8B030D-6E8A-4147-A177-3AD203B41FA5}">
                      <a16:colId xmlns:a16="http://schemas.microsoft.com/office/drawing/2014/main" val="3154186682"/>
                    </a:ext>
                  </a:extLst>
                </a:gridCol>
              </a:tblGrid>
              <a:tr h="1866900">
                <a:tc>
                  <a:txBody>
                    <a:bodyPr/>
                    <a:lstStyle>
                      <a:lvl1pPr indent="2286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228600" algn="l" defTabSz="914400" rtl="0" eaLnBrk="1" fontAlgn="base" latinLnBrk="0" hangingPunct="1">
                        <a:lnSpc>
                          <a:spcPct val="100000"/>
                        </a:lnSpc>
                        <a:spcBef>
                          <a:spcPct val="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引言</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编写目的</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背景</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参考资料</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软件概述</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软件的结构</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程序表</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文卷表</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安装与初始化</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运行说明</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a:t>
                      </a:r>
                      <a:r>
                        <a:rPr kumimoji="1"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运行表</a:t>
                      </a:r>
                      <a:endParaRPr kumimoji="1"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indent="2286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228600" algn="l"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运行步聚</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运行</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（标识符）说明</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4.3.1</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运行控制</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4.3.2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操作信息</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4.3.3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输入</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输出文卷</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4.3.4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输出文段</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4.3.5</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输出文段的复制</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4.3.6</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启动恢复过程</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运行</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（标识符）说明</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a:t>
                      </a:r>
                      <a:r>
                        <a:rPr kumimoji="1" lang="zh-CN" altLang="en-US" sz="1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非常规过程</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6.</a:t>
                      </a:r>
                      <a:r>
                        <a:rPr kumimoji="1" lang="zh-CN" altLang="en-US" sz="1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远程操作</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147942907"/>
                  </a:ext>
                </a:extLst>
              </a:tr>
            </a:tbl>
          </a:graphicData>
        </a:graphic>
      </p:graphicFrame>
      <p:sp>
        <p:nvSpPr>
          <p:cNvPr id="11" name="Rectangle 18">
            <a:extLst>
              <a:ext uri="{FF2B5EF4-FFF2-40B4-BE49-F238E27FC236}">
                <a16:creationId xmlns:a16="http://schemas.microsoft.com/office/drawing/2014/main" id="{B10B3899-128C-4606-BC0B-8649A98A9FFD}"/>
              </a:ext>
            </a:extLst>
          </p:cNvPr>
          <p:cNvSpPr>
            <a:spLocks noChangeArrowheads="1"/>
          </p:cNvSpPr>
          <p:nvPr/>
        </p:nvSpPr>
        <p:spPr bwMode="auto">
          <a:xfrm>
            <a:off x="6150418" y="3247533"/>
            <a:ext cx="1606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400" b="1" dirty="0">
                <a:latin typeface="宋体" panose="02010600030101010101" pitchFamily="2" charset="-122"/>
              </a:rPr>
              <a:t>10</a:t>
            </a:r>
            <a:r>
              <a:rPr lang="zh-CN" altLang="en-US" sz="1400" b="1" dirty="0">
                <a:latin typeface="宋体" panose="02010600030101010101" pitchFamily="2" charset="-122"/>
              </a:rPr>
              <a:t>、模块开发卷宗</a:t>
            </a:r>
            <a:endParaRPr lang="zh-CN" altLang="en-US" sz="1400" dirty="0">
              <a:latin typeface="Times New Roman" panose="02020603050405020304" pitchFamily="18" charset="0"/>
            </a:endParaRPr>
          </a:p>
        </p:txBody>
      </p:sp>
      <p:graphicFrame>
        <p:nvGraphicFramePr>
          <p:cNvPr id="12" name="Group 29">
            <a:extLst>
              <a:ext uri="{FF2B5EF4-FFF2-40B4-BE49-F238E27FC236}">
                <a16:creationId xmlns:a16="http://schemas.microsoft.com/office/drawing/2014/main" id="{0E863283-B026-4502-9710-3170A380C781}"/>
              </a:ext>
            </a:extLst>
          </p:cNvPr>
          <p:cNvGraphicFramePr>
            <a:graphicFrameLocks noGrp="1"/>
          </p:cNvGraphicFramePr>
          <p:nvPr>
            <p:extLst>
              <p:ext uri="{D42A27DB-BD31-4B8C-83A1-F6EECF244321}">
                <p14:modId xmlns:p14="http://schemas.microsoft.com/office/powerpoint/2010/main" val="2323674850"/>
              </p:ext>
            </p:extLst>
          </p:nvPr>
        </p:nvGraphicFramePr>
        <p:xfrm>
          <a:off x="6193025" y="3626100"/>
          <a:ext cx="5902325" cy="1310640"/>
        </p:xfrm>
        <a:graphic>
          <a:graphicData uri="http://schemas.openxmlformats.org/drawingml/2006/table">
            <a:tbl>
              <a:tblPr/>
              <a:tblGrid>
                <a:gridCol w="5902325">
                  <a:extLst>
                    <a:ext uri="{9D8B030D-6E8A-4147-A177-3AD203B41FA5}">
                      <a16:colId xmlns:a16="http://schemas.microsoft.com/office/drawing/2014/main" val="4126160996"/>
                    </a:ext>
                  </a:extLst>
                </a:gridCol>
              </a:tblGrid>
              <a:tr h="118427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1" lang="zh-CN" altLang="en-US" sz="1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标题</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模块开发情况表</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见附表</a:t>
                      </a: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功能说明</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设计说明</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源代码清单</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测试说明</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r>
                        <a:rPr kumimoji="1"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复审的结论</a:t>
                      </a:r>
                      <a:endParaRPr kumimoji="1" lang="zh-CN" altLang="en-US" sz="1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159208077"/>
                  </a:ext>
                </a:extLst>
              </a:tr>
            </a:tbl>
          </a:graphicData>
        </a:graphic>
      </p:graphicFrame>
    </p:spTree>
    <p:extLst>
      <p:ext uri="{BB962C8B-B14F-4D97-AF65-F5344CB8AC3E}">
        <p14:creationId xmlns:p14="http://schemas.microsoft.com/office/powerpoint/2010/main" val="227366965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OTHERS"/>
  <p:tag name="ID" val="547130"/>
</p:tagLst>
</file>

<file path=ppt/tags/tag11.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AUTOCOLOR" val="TRUE"/>
  <p:tag name="MH_TYPE" val="CONTENTS"/>
  <p:tag name="ID" val="547130"/>
</p:tagLst>
</file>

<file path=ppt/tags/tag12.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4"/>
</p:tagLst>
</file>

<file path=ppt/tags/tag19.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2"/>
</p:tagLst>
</file>

<file path=ppt/tags/tag20.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21.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OTHERS"/>
  <p:tag name="ID" val="547130"/>
</p:tagLst>
</file>

<file path=ppt/tags/tag6.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OTHERS"/>
  <p:tag name="ID" val="547130"/>
</p:tagLst>
</file>

<file path=ppt/tags/tag7.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OTHERS"/>
  <p:tag name="ID" val="547130"/>
</p:tagLst>
</file>

<file path=ppt/theme/theme1.xml><?xml version="1.0" encoding="utf-8"?>
<a:theme xmlns:a="http://schemas.openxmlformats.org/drawingml/2006/main" name="2_自定义设计方案">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5689</Words>
  <Application>Microsoft Office PowerPoint</Application>
  <PresentationFormat>宽屏</PresentationFormat>
  <Paragraphs>852</Paragraphs>
  <Slides>48</Slides>
  <Notes>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48</vt:i4>
      </vt:variant>
    </vt:vector>
  </HeadingPairs>
  <TitlesOfParts>
    <vt:vector size="65" baseType="lpstr">
      <vt:lpstr>等线 Light</vt:lpstr>
      <vt:lpstr>方正粗黑宋简体</vt:lpstr>
      <vt:lpstr>黑体</vt:lpstr>
      <vt:lpstr>华文细黑</vt:lpstr>
      <vt:lpstr>宋体</vt:lpstr>
      <vt:lpstr>微软雅黑</vt:lpstr>
      <vt:lpstr>Arial</vt:lpstr>
      <vt:lpstr>Arial Black</vt:lpstr>
      <vt:lpstr>Calibri</vt:lpstr>
      <vt:lpstr>Calibri Light</vt:lpstr>
      <vt:lpstr>Century Gothic</vt:lpstr>
      <vt:lpstr>Times New Roman</vt:lpstr>
      <vt:lpstr>Wingdings</vt:lpstr>
      <vt:lpstr>2_自定义设计方案</vt:lpstr>
      <vt:lpstr>绘图</vt:lpstr>
      <vt:lpstr>Visio</vt:lpstr>
      <vt:lpstr>Worksheet</vt:lpstr>
      <vt:lpstr>PowerPoint 演示文稿</vt:lpstr>
      <vt:lpstr>PowerPoint 演示文稿</vt:lpstr>
      <vt:lpstr>标准规范的重要性</vt:lpstr>
      <vt:lpstr>定义</vt:lpstr>
      <vt:lpstr>PowerPoint 演示文稿</vt:lpstr>
      <vt:lpstr>PowerPoint 演示文稿</vt:lpstr>
      <vt:lpstr>国标文档规范</vt:lpstr>
      <vt:lpstr>国标文档规范</vt:lpstr>
      <vt:lpstr>国标文档规范</vt:lpstr>
      <vt:lpstr>国标文档规范</vt:lpstr>
      <vt:lpstr>国标文档规范</vt:lpstr>
      <vt:lpstr>PowerPoint 演示文稿</vt:lpstr>
      <vt:lpstr>企业规范</vt:lpstr>
      <vt:lpstr>切肤之痛</vt:lpstr>
      <vt:lpstr>切肤之痛</vt:lpstr>
      <vt:lpstr>某业务线流程体系</vt:lpstr>
      <vt:lpstr>PowerPoint 演示文稿</vt:lpstr>
      <vt:lpstr>项目开发流程介绍</vt:lpstr>
      <vt:lpstr>软件开发流程</vt:lpstr>
      <vt:lpstr>项目启动阶段</vt:lpstr>
      <vt:lpstr>项目计划阶段</vt:lpstr>
      <vt:lpstr>迭代开发阶段-CMMI（软件能力成熟度集成模型）</vt:lpstr>
      <vt:lpstr>迭代开发阶段-敏捷</vt:lpstr>
      <vt:lpstr>敏捷开发流程-Story分析</vt:lpstr>
      <vt:lpstr>敏捷开发流程-Story签收</vt:lpstr>
      <vt:lpstr>敏捷开发流程-Story测试</vt:lpstr>
      <vt:lpstr>敏捷开发-迭代测试</vt:lpstr>
      <vt:lpstr>迭代评估</vt:lpstr>
      <vt:lpstr>软件开发流程-系统集成测试</vt:lpstr>
      <vt:lpstr>04 项目工程活动规范</vt:lpstr>
      <vt:lpstr>项目管理-必要性</vt:lpstr>
      <vt:lpstr>版本控制规范</vt:lpstr>
      <vt:lpstr>估算基础知识</vt:lpstr>
      <vt:lpstr>Pert Sizing方法-关键步骤</vt:lpstr>
      <vt:lpstr>过程评估规范</vt:lpstr>
      <vt:lpstr>需求管理的目的</vt:lpstr>
      <vt:lpstr>需求管理的范围</vt:lpstr>
      <vt:lpstr>需求管理的流程</vt:lpstr>
      <vt:lpstr>评审的概念</vt:lpstr>
      <vt:lpstr>评审过程</vt:lpstr>
      <vt:lpstr>05 代码规范</vt:lpstr>
      <vt:lpstr>开发中相关的规范和标准</vt:lpstr>
      <vt:lpstr>相关规范</vt:lpstr>
      <vt:lpstr>相关规范</vt:lpstr>
      <vt:lpstr>名企代码规范</vt:lpstr>
      <vt:lpstr>编程军规21条</vt:lpstr>
      <vt:lpstr>编程军规21条</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bt391.pptx</dc:title>
  <dc:creator/>
  <cp:lastModifiedBy/>
  <cp:revision>3</cp:revision>
  <dcterms:created xsi:type="dcterms:W3CDTF">2016-10-17T14:00:00Z</dcterms:created>
  <dcterms:modified xsi:type="dcterms:W3CDTF">2019-06-03T11:01:54Z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