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9" r:id="rId4"/>
    <p:sldId id="277" r:id="rId5"/>
    <p:sldId id="261" r:id="rId6"/>
    <p:sldId id="276" r:id="rId7"/>
    <p:sldId id="280" r:id="rId8"/>
    <p:sldId id="281" r:id="rId9"/>
    <p:sldId id="278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60" r:id="rId25"/>
    <p:sldId id="269" r:id="rId26"/>
    <p:sldId id="271" r:id="rId27"/>
    <p:sldId id="295" r:id="rId28"/>
    <p:sldId id="296" r:id="rId29"/>
    <p:sldId id="274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4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5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71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0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1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2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4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1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8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5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6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5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birHasan/PatternLab--Anonymous-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70425"/>
            <a:ext cx="7766936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Group </a:t>
            </a:r>
            <a:r>
              <a:rPr lang="en-US" b="1" dirty="0" smtClean="0">
                <a:solidFill>
                  <a:schemeClr val="tx1"/>
                </a:solidFill>
              </a:rPr>
              <a:t>Anonymous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986178"/>
            <a:ext cx="7766936" cy="10968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https://github.com/XAbirHasan/PatternLab--Anonymous-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1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27224"/>
              </p:ext>
            </p:extLst>
          </p:nvPr>
        </p:nvGraphicFramePr>
        <p:xfrm>
          <a:off x="675794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n_features_to_select</a:t>
                      </a:r>
                      <a:r>
                        <a:rPr lang="en-US" b="0" dirty="0" smtClean="0"/>
                        <a:t> = 12 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Total</a:t>
                      </a:r>
                      <a:r>
                        <a:rPr lang="en-US" b="0" baseline="0" dirty="0" smtClean="0"/>
                        <a:t> feature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12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90083"/>
              </p:ext>
            </p:extLst>
          </p:nvPr>
        </p:nvGraphicFramePr>
        <p:xfrm>
          <a:off x="6575852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sorted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35286" y="5355772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group = Group1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649" y="770589"/>
            <a:ext cx="8883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Recursive feature elimination (RFE</a:t>
            </a:r>
            <a:r>
              <a:rPr lang="en-US" sz="2800" dirty="0" smtClean="0"/>
              <a:t>) on chi2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18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81168"/>
              </p:ext>
            </p:extLst>
          </p:nvPr>
        </p:nvGraphicFramePr>
        <p:xfrm>
          <a:off x="675794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n_features_to_select</a:t>
                      </a:r>
                      <a:r>
                        <a:rPr lang="en-US" b="0" dirty="0" smtClean="0"/>
                        <a:t> = 7 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Total</a:t>
                      </a:r>
                      <a:r>
                        <a:rPr lang="en-US" b="0" baseline="0" dirty="0" smtClean="0"/>
                        <a:t> feature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63765"/>
              </p:ext>
            </p:extLst>
          </p:nvPr>
        </p:nvGraphicFramePr>
        <p:xfrm>
          <a:off x="6575852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sorted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35286" y="5355772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group = Group1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649" y="770589"/>
            <a:ext cx="8883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Recursive feature elimination (RFE</a:t>
            </a:r>
            <a:r>
              <a:rPr lang="en-US" sz="2800" dirty="0" smtClean="0"/>
              <a:t>) on chi2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86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03379"/>
              </p:ext>
            </p:extLst>
          </p:nvPr>
        </p:nvGraphicFramePr>
        <p:xfrm>
          <a:off x="675794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n_features_to_select</a:t>
                      </a:r>
                      <a:r>
                        <a:rPr lang="en-US" b="0" dirty="0" smtClean="0"/>
                        <a:t> = 5 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Total</a:t>
                      </a:r>
                      <a:r>
                        <a:rPr lang="en-US" b="0" baseline="0" dirty="0" smtClean="0"/>
                        <a:t> feature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78415"/>
              </p:ext>
            </p:extLst>
          </p:nvPr>
        </p:nvGraphicFramePr>
        <p:xfrm>
          <a:off x="6575852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sorted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35286" y="5355772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group = Group1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649" y="770589"/>
            <a:ext cx="8883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Recursive feature elimination (RFE</a:t>
            </a:r>
            <a:r>
              <a:rPr lang="en-US" sz="2800" dirty="0" smtClean="0"/>
              <a:t>) on chi2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22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369" y="44613"/>
            <a:ext cx="4606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Feature Selection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040134" y="1791655"/>
            <a:ext cx="9128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Recursive feature elimination (RFE</a:t>
            </a:r>
            <a:r>
              <a:rPr lang="en-US" sz="2400" dirty="0" smtClean="0"/>
              <a:t>) on chi2 data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51009" y="2707700"/>
            <a:ext cx="777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Best </a:t>
            </a:r>
            <a:r>
              <a:rPr lang="en-US" dirty="0" err="1" smtClean="0"/>
              <a:t>n_features_to_select</a:t>
            </a:r>
            <a:r>
              <a:rPr lang="en-US" dirty="0" smtClean="0"/>
              <a:t> is 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Best Group = Group1 = kmer3[best Feature]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4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369" y="44613"/>
            <a:ext cx="4606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Feature Selection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844191" y="1745489"/>
            <a:ext cx="89915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</a:rPr>
              <a:t>Univariate feature </a:t>
            </a:r>
            <a:r>
              <a:rPr lang="en-US" sz="2800" dirty="0" smtClean="0">
                <a:latin typeface="Courier New" panose="02070309020205020404" pitchFamily="49" charset="0"/>
              </a:rPr>
              <a:t>selection on </a:t>
            </a:r>
            <a:r>
              <a:rPr lang="en-US" sz="2800" dirty="0" err="1" smtClean="0">
                <a:latin typeface="Courier New" panose="02070309020205020404" pitchFamily="49" charset="0"/>
              </a:rPr>
              <a:t>f_classif</a:t>
            </a:r>
            <a:endParaRPr lang="en-US" sz="28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8738" y="3354032"/>
            <a:ext cx="537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Total feature = 316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 value [1/5</a:t>
            </a:r>
            <a:r>
              <a:rPr lang="en-US" baseline="30000" dirty="0" smtClean="0"/>
              <a:t>th</a:t>
            </a:r>
            <a:r>
              <a:rPr lang="en-US" dirty="0" smtClean="0"/>
              <a:t>  = 63 and 1/10</a:t>
            </a:r>
            <a:r>
              <a:rPr lang="en-US" baseline="30000" dirty="0" smtClean="0"/>
              <a:t>th</a:t>
            </a:r>
            <a:r>
              <a:rPr lang="en-US" dirty="0" smtClean="0"/>
              <a:t> = 31]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2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1535" y="302414"/>
            <a:ext cx="7917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</a:rPr>
              <a:t>Univariate feature </a:t>
            </a:r>
            <a:r>
              <a:rPr lang="en-US" sz="2800" dirty="0" smtClean="0">
                <a:latin typeface="Courier New" panose="02070309020205020404" pitchFamily="49" charset="0"/>
              </a:rPr>
              <a:t>selection on chi2</a:t>
            </a:r>
            <a:endParaRPr lang="en-US" sz="2800" b="0" dirty="0"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84505"/>
              </p:ext>
            </p:extLst>
          </p:nvPr>
        </p:nvGraphicFramePr>
        <p:xfrm>
          <a:off x="708452" y="1865825"/>
          <a:ext cx="463731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 = 63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PseKNC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04427"/>
              </p:ext>
            </p:extLst>
          </p:nvPr>
        </p:nvGraphicFramePr>
        <p:xfrm>
          <a:off x="6575852" y="1865825"/>
          <a:ext cx="463731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sorted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59629" y="5731329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2 groups = Kmer3 and </a:t>
            </a:r>
            <a:r>
              <a:rPr lang="en-US" dirty="0" err="1" smtClean="0"/>
              <a:t>PCPseDNC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9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0521" y="404865"/>
            <a:ext cx="7917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</a:rPr>
              <a:t>Univariate feature </a:t>
            </a:r>
            <a:r>
              <a:rPr lang="en-US" sz="2800" dirty="0" smtClean="0">
                <a:latin typeface="Courier New" panose="02070309020205020404" pitchFamily="49" charset="0"/>
              </a:rPr>
              <a:t>selection on chi2</a:t>
            </a:r>
            <a:endParaRPr lang="en-US" sz="2800" b="0" dirty="0"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9255"/>
              </p:ext>
            </p:extLst>
          </p:nvPr>
        </p:nvGraphicFramePr>
        <p:xfrm>
          <a:off x="790096" y="2020887"/>
          <a:ext cx="463731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 = 31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PseKNC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68690"/>
              </p:ext>
            </p:extLst>
          </p:nvPr>
        </p:nvGraphicFramePr>
        <p:xfrm>
          <a:off x="6706481" y="2020887"/>
          <a:ext cx="463731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sorted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PCPseDNC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PseKNC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9629" y="5731329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2 groups = ENAC and Kmer2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4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369" y="44613"/>
            <a:ext cx="4606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Feature Selection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844191" y="1745489"/>
            <a:ext cx="7917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</a:rPr>
              <a:t>Univariate feature </a:t>
            </a:r>
            <a:r>
              <a:rPr lang="en-US" sz="2800" dirty="0" smtClean="0">
                <a:latin typeface="Courier New" panose="02070309020205020404" pitchFamily="49" charset="0"/>
              </a:rPr>
              <a:t>selection on chi2</a:t>
            </a:r>
            <a:endParaRPr lang="en-US" sz="28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2795" y="3126437"/>
            <a:ext cx="5372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Best K value is 63(randomly </a:t>
            </a:r>
            <a:r>
              <a:rPr lang="en-US" dirty="0" err="1" smtClean="0"/>
              <a:t>choosen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Group1 = Kmer3 [selected features]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Group3 = </a:t>
            </a:r>
            <a:r>
              <a:rPr lang="en-US" dirty="0" err="1" smtClean="0"/>
              <a:t>PCPseDNC</a:t>
            </a:r>
            <a:r>
              <a:rPr lang="en-US" dirty="0"/>
              <a:t> [selected </a:t>
            </a:r>
            <a:r>
              <a:rPr lang="en-US" dirty="0" smtClean="0"/>
              <a:t>features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67129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66628"/>
              </p:ext>
            </p:extLst>
          </p:nvPr>
        </p:nvGraphicFramePr>
        <p:xfrm>
          <a:off x="3233057" y="2759528"/>
          <a:ext cx="5917108" cy="1352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1172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307593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Group2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41372" y="1763485"/>
            <a:ext cx="440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Best 2 data 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782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369" y="44613"/>
            <a:ext cx="4606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Feature Selection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040134" y="1791655"/>
            <a:ext cx="79977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Recursive feature elimination (RFE</a:t>
            </a:r>
            <a:r>
              <a:rPr lang="en-US" sz="3600" dirty="0" smtClean="0"/>
              <a:t>) </a:t>
            </a:r>
          </a:p>
          <a:p>
            <a:r>
              <a:rPr lang="en-US" sz="3600" dirty="0" smtClean="0"/>
              <a:t>on </a:t>
            </a:r>
            <a:r>
              <a:rPr lang="en-US" sz="3600" dirty="0" err="1" smtClean="0"/>
              <a:t>f_classif</a:t>
            </a:r>
            <a:r>
              <a:rPr lang="en-US" sz="3600" dirty="0" smtClean="0"/>
              <a:t> data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538738" y="3354032"/>
            <a:ext cx="777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Total feature = 30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n_features_to_select</a:t>
            </a:r>
            <a:r>
              <a:rPr lang="en-US" b="1" dirty="0"/>
              <a:t> </a:t>
            </a:r>
            <a:r>
              <a:rPr lang="en-US" dirty="0" smtClean="0"/>
              <a:t>= [1/3</a:t>
            </a:r>
            <a:r>
              <a:rPr lang="en-US" baseline="30000" dirty="0" smtClean="0"/>
              <a:t>th</a:t>
            </a:r>
            <a:r>
              <a:rPr lang="en-US" dirty="0" smtClean="0"/>
              <a:t>  = 10 , 1/5</a:t>
            </a:r>
            <a:r>
              <a:rPr lang="en-US" baseline="30000" dirty="0" smtClean="0"/>
              <a:t>th</a:t>
            </a:r>
            <a:r>
              <a:rPr lang="en-US" dirty="0" smtClean="0"/>
              <a:t> = 6 and 1/7</a:t>
            </a:r>
            <a:r>
              <a:rPr lang="en-US" baseline="30000" dirty="0" smtClean="0"/>
              <a:t>th</a:t>
            </a:r>
            <a:r>
              <a:rPr lang="en-US" dirty="0" smtClean="0"/>
              <a:t> = 4 ]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10765"/>
              </p:ext>
            </p:extLst>
          </p:nvPr>
        </p:nvGraphicFramePr>
        <p:xfrm>
          <a:off x="1803396" y="1665516"/>
          <a:ext cx="8842832" cy="35114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416">
                  <a:extLst>
                    <a:ext uri="{9D8B030D-6E8A-4147-A177-3AD203B41FA5}">
                      <a16:colId xmlns:a16="http://schemas.microsoft.com/office/drawing/2014/main" val="2570845343"/>
                    </a:ext>
                  </a:extLst>
                </a:gridCol>
                <a:gridCol w="4421416">
                  <a:extLst>
                    <a:ext uri="{9D8B030D-6E8A-4147-A177-3AD203B41FA5}">
                      <a16:colId xmlns:a16="http://schemas.microsoft.com/office/drawing/2014/main" val="2660691121"/>
                    </a:ext>
                  </a:extLst>
                </a:gridCol>
              </a:tblGrid>
              <a:tr h="5016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79428"/>
                  </a:ext>
                </a:extLst>
              </a:tr>
              <a:tr h="5016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Md. Abir Hassan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011 171</a:t>
                      </a:r>
                      <a:r>
                        <a:rPr lang="en-US" baseline="0" dirty="0" smtClean="0"/>
                        <a:t> 146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45880"/>
                  </a:ext>
                </a:extLst>
              </a:tr>
              <a:tr h="5016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Aditi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Prosad</a:t>
                      </a:r>
                      <a:r>
                        <a:rPr lang="en-US" baseline="0" dirty="0" smtClean="0"/>
                        <a:t> Paul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011 171 161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0943"/>
                  </a:ext>
                </a:extLst>
              </a:tr>
              <a:tr h="5016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Sumaiya</a:t>
                      </a:r>
                      <a:r>
                        <a:rPr lang="en-US" dirty="0" smtClean="0"/>
                        <a:t> Begum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011 171 141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26700"/>
                  </a:ext>
                </a:extLst>
              </a:tr>
              <a:tr h="5016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Md</a:t>
                      </a:r>
                      <a:r>
                        <a:rPr lang="en-US" dirty="0" smtClean="0"/>
                        <a:t> Arafat Hossain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011 171 158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60834"/>
                  </a:ext>
                </a:extLst>
              </a:tr>
              <a:tr h="5016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Sharmin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Ara</a:t>
                      </a:r>
                      <a:r>
                        <a:rPr lang="en-US" dirty="0" smtClean="0"/>
                        <a:t> Karim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011 171 151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12974"/>
                  </a:ext>
                </a:extLst>
              </a:tr>
              <a:tr h="5016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Sajib</a:t>
                      </a:r>
                      <a:r>
                        <a:rPr lang="en-US" dirty="0" smtClean="0"/>
                        <a:t> Kumar </a:t>
                      </a:r>
                      <a:r>
                        <a:rPr lang="en-US" dirty="0" err="1" smtClean="0"/>
                        <a:t>Saha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011 171 167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2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5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62526"/>
              </p:ext>
            </p:extLst>
          </p:nvPr>
        </p:nvGraphicFramePr>
        <p:xfrm>
          <a:off x="675794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n_features_to_select</a:t>
                      </a:r>
                      <a:r>
                        <a:rPr lang="en-US" b="0" dirty="0" smtClean="0"/>
                        <a:t> = 10 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Total</a:t>
                      </a:r>
                      <a:r>
                        <a:rPr lang="en-US" b="0" baseline="0" dirty="0" smtClean="0"/>
                        <a:t> feature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53276"/>
              </p:ext>
            </p:extLst>
          </p:nvPr>
        </p:nvGraphicFramePr>
        <p:xfrm>
          <a:off x="6575852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sorted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35286" y="5355772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group = Group1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649" y="770589"/>
            <a:ext cx="8883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Recursive feature elimination (RFE</a:t>
            </a:r>
            <a:r>
              <a:rPr lang="en-US" sz="2800" dirty="0" smtClean="0"/>
              <a:t>) on chi2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648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24508"/>
              </p:ext>
            </p:extLst>
          </p:nvPr>
        </p:nvGraphicFramePr>
        <p:xfrm>
          <a:off x="675794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n_features_to_select</a:t>
                      </a:r>
                      <a:r>
                        <a:rPr lang="en-US" b="0" dirty="0" smtClean="0"/>
                        <a:t> = 6 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Total</a:t>
                      </a:r>
                      <a:r>
                        <a:rPr lang="en-US" b="0" baseline="0" dirty="0" smtClean="0"/>
                        <a:t> feature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10960"/>
              </p:ext>
            </p:extLst>
          </p:nvPr>
        </p:nvGraphicFramePr>
        <p:xfrm>
          <a:off x="6575852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sorted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35286" y="5355772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group = Group1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649" y="770589"/>
            <a:ext cx="8883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Recursive feature elimination (RFE</a:t>
            </a:r>
            <a:r>
              <a:rPr lang="en-US" sz="2800" dirty="0" smtClean="0"/>
              <a:t>) on chi2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057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592"/>
              </p:ext>
            </p:extLst>
          </p:nvPr>
        </p:nvGraphicFramePr>
        <p:xfrm>
          <a:off x="675794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n_features_to_select</a:t>
                      </a:r>
                      <a:r>
                        <a:rPr lang="en-US" b="0" dirty="0" smtClean="0"/>
                        <a:t> = 4 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Total</a:t>
                      </a:r>
                      <a:r>
                        <a:rPr lang="en-US" b="0" baseline="0" dirty="0" smtClean="0"/>
                        <a:t> feature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4937"/>
              </p:ext>
            </p:extLst>
          </p:nvPr>
        </p:nvGraphicFramePr>
        <p:xfrm>
          <a:off x="6575852" y="2163382"/>
          <a:ext cx="463731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sorted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Group2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35286" y="5355772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group = Group1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649" y="770589"/>
            <a:ext cx="8883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Recursive feature elimination (RFE</a:t>
            </a:r>
            <a:r>
              <a:rPr lang="en-US" sz="2800" dirty="0" smtClean="0"/>
              <a:t>) on chi2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8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369" y="44613"/>
            <a:ext cx="4606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Feature Selection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040134" y="1791655"/>
            <a:ext cx="9128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Recursive feature elimination (RFE</a:t>
            </a:r>
            <a:r>
              <a:rPr lang="en-US" sz="2400" dirty="0" smtClean="0"/>
              <a:t>) on chi2 data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51009" y="2707700"/>
            <a:ext cx="777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Best </a:t>
            </a:r>
            <a:r>
              <a:rPr lang="en-US" dirty="0" err="1" smtClean="0"/>
              <a:t>n_features_to_select</a:t>
            </a:r>
            <a:r>
              <a:rPr lang="en-US" dirty="0" smtClean="0"/>
              <a:t> is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Best Group = Group1 = kmer3[best Feature]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5714" y="1126671"/>
            <a:ext cx="631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X_train</a:t>
            </a:r>
            <a:r>
              <a:rPr lang="en-US" dirty="0" smtClean="0"/>
              <a:t> = Here Choose </a:t>
            </a:r>
            <a:r>
              <a:rPr lang="en-US" dirty="0" err="1" smtClean="0"/>
              <a:t>rfe</a:t>
            </a:r>
            <a:r>
              <a:rPr lang="en-US" dirty="0"/>
              <a:t> </a:t>
            </a:r>
            <a:r>
              <a:rPr lang="en-US" dirty="0" smtClean="0"/>
              <a:t>chi2 data [selected feature]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33946"/>
              </p:ext>
            </p:extLst>
          </p:nvPr>
        </p:nvGraphicFramePr>
        <p:xfrm>
          <a:off x="3233057" y="2759528"/>
          <a:ext cx="5917108" cy="901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1172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307593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X_train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0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619" y="2841172"/>
            <a:ext cx="741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Accuracy on : SVC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7131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74035"/>
              </p:ext>
            </p:extLst>
          </p:nvPr>
        </p:nvGraphicFramePr>
        <p:xfrm>
          <a:off x="1184240" y="1391246"/>
          <a:ext cx="101314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5780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3002041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820774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  <a:gridCol w="2532865">
                  <a:extLst>
                    <a:ext uri="{9D8B030D-6E8A-4147-A177-3AD203B41FA5}">
                      <a16:colId xmlns:a16="http://schemas.microsoft.com/office/drawing/2014/main" val="1134633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0.7593823132618964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0.5590655458579683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0.8228397959468932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0.6268499823477098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0.8450794570540532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0.6512412911644702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0.8579363594551037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0.6705272001680319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0.868098888503582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0.6852753980703142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0.8751890645372701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0.696052366971001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0.8794668203128035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0.7034270468835888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0.884406352587443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0.7088155536786032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0.8885423090872882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0.7145824898220023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0.8912602030114096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0.7169462878798035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61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9413" y="5812972"/>
            <a:ext cx="260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</a:t>
            </a:r>
            <a:r>
              <a:rPr lang="en-US" dirty="0" smtClean="0"/>
              <a:t>(80,100)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8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37684"/>
              </p:ext>
            </p:extLst>
          </p:nvPr>
        </p:nvGraphicFramePr>
        <p:xfrm>
          <a:off x="1184240" y="1391246"/>
          <a:ext cx="101314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5780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3002041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820774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  <a:gridCol w="2532865">
                  <a:extLst>
                    <a:ext uri="{9D8B030D-6E8A-4147-A177-3AD203B41FA5}">
                      <a16:colId xmlns:a16="http://schemas.microsoft.com/office/drawing/2014/main" val="1134633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0.8889440969746853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0.7153392144507456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0.8902203267616768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0.715528295056912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0.8904094017717732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0.7158118936214902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0.8910238690234268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0.7172300652017499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0.891472899132188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0.7184587539717653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0.8920401018204481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0.7201607475633136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0.8925836694342575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0.7199716669571474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0.89274910657715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0.7203497834801378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0.8933399499253678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0.7207281234498385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0.8935999134022937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0.7213900619841175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6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60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619" y="2841172"/>
            <a:ext cx="741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Accuracy on : SVC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6435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8578"/>
              </p:ext>
            </p:extLst>
          </p:nvPr>
        </p:nvGraphicFramePr>
        <p:xfrm>
          <a:off x="613314" y="1201523"/>
          <a:ext cx="1099629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9547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865611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943642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  <a:gridCol w="2857499">
                  <a:extLst>
                    <a:ext uri="{9D8B030D-6E8A-4147-A177-3AD203B41FA5}">
                      <a16:colId xmlns:a16="http://schemas.microsoft.com/office/drawing/2014/main" val="3134767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n_estimators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0.9760908549213358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0.17189197115955415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-0.8768914630878506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0.976246984929929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0.17208481512427448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-0.8504184398580645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0.9762977119826937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0.17224897051093374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-0.8428029480585137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0.9763095830685234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0.1721655869188477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-0.8388589976444769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0.9763242271725436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0.17190587313131284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-0.8311678926134247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0.9763195777983087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0.17193671666502341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-0.830260605797855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0.9763193328409582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0.17185292452840353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-0.8339097653394218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0.9763137586339499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0.1717952701387194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-0.8314121194733435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0.9763384012854933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0.17182792928139828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-0.8313781796463096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0.9763432223887332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0.1719105842150414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-0.8296615624812758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178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5355" y="6057900"/>
            <a:ext cx="42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n_estimators</a:t>
            </a:r>
            <a:r>
              <a:rPr lang="en-US" dirty="0" smtClean="0"/>
              <a:t> = </a:t>
            </a:r>
            <a:r>
              <a:rPr lang="en-US" dirty="0" smtClean="0"/>
              <a:t>15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6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8128"/>
              </p:ext>
            </p:extLst>
          </p:nvPr>
        </p:nvGraphicFramePr>
        <p:xfrm>
          <a:off x="3265714" y="1796142"/>
          <a:ext cx="5917108" cy="36072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1172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307593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PseKNC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12842"/>
              </p:ext>
            </p:extLst>
          </p:nvPr>
        </p:nvGraphicFramePr>
        <p:xfrm>
          <a:off x="538843" y="1930501"/>
          <a:ext cx="11152414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427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792892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909666589"/>
                    </a:ext>
                  </a:extLst>
                </a:gridCol>
                <a:gridCol w="3053443">
                  <a:extLst>
                    <a:ext uri="{9D8B030D-6E8A-4147-A177-3AD203B41FA5}">
                      <a16:colId xmlns:a16="http://schemas.microsoft.com/office/drawing/2014/main" val="147521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Max_depth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0.18404058564934772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0.02955649080192988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-0.2054708110007046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0.8084709638337871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0.12144468095499654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-0.6879032551058297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0.9414531982551729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0.1663380617374651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-0.7624208308355465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0.9721786292276373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0.17202033512659068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-0.8372369064951266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0.9761258331799482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0.17239174378963112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-0.8420605923895506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0.9762977119826937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0.17224897051093374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-0.8428029480585137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82262" y="5012871"/>
            <a:ext cx="91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n_estimators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/>
              <a:t>15</a:t>
            </a:r>
            <a:r>
              <a:rPr lang="en-US" dirty="0" smtClean="0"/>
              <a:t>0  </a:t>
            </a:r>
            <a:r>
              <a:rPr lang="en-US" dirty="0" smtClean="0"/>
              <a:t>, </a:t>
            </a:r>
            <a:r>
              <a:rPr lang="en-US" dirty="0" err="1" smtClean="0"/>
              <a:t>max_depth</a:t>
            </a:r>
            <a:r>
              <a:rPr lang="en-US" dirty="0" smtClean="0"/>
              <a:t> = </a:t>
            </a:r>
            <a:r>
              <a:rPr lang="en-US" dirty="0" smtClean="0"/>
              <a:t>15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95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369" y="44613"/>
            <a:ext cx="4606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Feature Selection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844191" y="1745489"/>
            <a:ext cx="7917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</a:rPr>
              <a:t>Univariate feature </a:t>
            </a:r>
            <a:r>
              <a:rPr lang="en-US" sz="2800" dirty="0" smtClean="0">
                <a:latin typeface="Courier New" panose="02070309020205020404" pitchFamily="49" charset="0"/>
              </a:rPr>
              <a:t>selection on chi2</a:t>
            </a:r>
            <a:endParaRPr lang="en-US" sz="28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8738" y="3354032"/>
            <a:ext cx="537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Total feature = 316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 value [1/5</a:t>
            </a:r>
            <a:r>
              <a:rPr lang="en-US" baseline="30000" dirty="0" smtClean="0"/>
              <a:t>th</a:t>
            </a:r>
            <a:r>
              <a:rPr lang="en-US" dirty="0" smtClean="0"/>
              <a:t>  = 63 and 1/10</a:t>
            </a:r>
            <a:r>
              <a:rPr lang="en-US" baseline="30000" dirty="0" smtClean="0"/>
              <a:t>th</a:t>
            </a:r>
            <a:r>
              <a:rPr lang="en-US" dirty="0" smtClean="0"/>
              <a:t> = 31]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1535" y="302414"/>
            <a:ext cx="7917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</a:rPr>
              <a:t>Univariate feature </a:t>
            </a:r>
            <a:r>
              <a:rPr lang="en-US" sz="2800" dirty="0" smtClean="0">
                <a:latin typeface="Courier New" panose="02070309020205020404" pitchFamily="49" charset="0"/>
              </a:rPr>
              <a:t>selection on chi2</a:t>
            </a:r>
            <a:endParaRPr lang="en-US" sz="2800" b="0" dirty="0"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28123"/>
              </p:ext>
            </p:extLst>
          </p:nvPr>
        </p:nvGraphicFramePr>
        <p:xfrm>
          <a:off x="708452" y="1865825"/>
          <a:ext cx="463731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 = 63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PseKNC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7871"/>
              </p:ext>
            </p:extLst>
          </p:nvPr>
        </p:nvGraphicFramePr>
        <p:xfrm>
          <a:off x="6575852" y="1865825"/>
          <a:ext cx="463731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sorted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59629" y="5731329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2 groups = Kmer3 and </a:t>
            </a:r>
            <a:r>
              <a:rPr lang="en-US" dirty="0" err="1" smtClean="0"/>
              <a:t>PCPseDNC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3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0521" y="404865"/>
            <a:ext cx="7917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</a:rPr>
              <a:t>Univariate feature </a:t>
            </a:r>
            <a:r>
              <a:rPr lang="en-US" sz="2800" dirty="0" smtClean="0">
                <a:latin typeface="Courier New" panose="02070309020205020404" pitchFamily="49" charset="0"/>
              </a:rPr>
              <a:t>selection on chi2</a:t>
            </a:r>
            <a:endParaRPr lang="en-US" sz="2800" b="0" dirty="0"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18720"/>
              </p:ext>
            </p:extLst>
          </p:nvPr>
        </p:nvGraphicFramePr>
        <p:xfrm>
          <a:off x="790096" y="2020887"/>
          <a:ext cx="463731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 = 31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PseKNC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72528"/>
              </p:ext>
            </p:extLst>
          </p:nvPr>
        </p:nvGraphicFramePr>
        <p:xfrm>
          <a:off x="6706481" y="2020887"/>
          <a:ext cx="463731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939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229937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3428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sorted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499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Selected 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PseKNC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5230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77696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PCPseDNC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6155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Kmer1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4059"/>
                  </a:ext>
                </a:extLst>
              </a:tr>
              <a:tr h="342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4785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9629" y="5731329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2 groups = ENAC and Kmer3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2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369" y="44613"/>
            <a:ext cx="4606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Feature Selection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844191" y="1745489"/>
            <a:ext cx="7917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</a:rPr>
              <a:t>Univariate feature </a:t>
            </a:r>
            <a:r>
              <a:rPr lang="en-US" sz="2800" dirty="0" smtClean="0">
                <a:latin typeface="Courier New" panose="02070309020205020404" pitchFamily="49" charset="0"/>
              </a:rPr>
              <a:t>selection on chi2</a:t>
            </a:r>
            <a:endParaRPr lang="en-US" sz="28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2795" y="3126437"/>
            <a:ext cx="5372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Best K value is 63(randomly </a:t>
            </a:r>
            <a:r>
              <a:rPr lang="en-US" dirty="0" err="1" smtClean="0"/>
              <a:t>choosen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Group1 = Kmer3 [selected features]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Group3 = </a:t>
            </a:r>
            <a:r>
              <a:rPr lang="en-US" dirty="0" err="1" smtClean="0"/>
              <a:t>PCPseDNC</a:t>
            </a:r>
            <a:r>
              <a:rPr lang="en-US" dirty="0"/>
              <a:t> [selected </a:t>
            </a:r>
            <a:r>
              <a:rPr lang="en-US" dirty="0" smtClean="0"/>
              <a:t>features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85434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93016"/>
              </p:ext>
            </p:extLst>
          </p:nvPr>
        </p:nvGraphicFramePr>
        <p:xfrm>
          <a:off x="3233057" y="2759528"/>
          <a:ext cx="5917108" cy="1352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1172">
                  <a:extLst>
                    <a:ext uri="{9D8B030D-6E8A-4147-A177-3AD203B41FA5}">
                      <a16:colId xmlns:a16="http://schemas.microsoft.com/office/drawing/2014/main" val="795185379"/>
                    </a:ext>
                  </a:extLst>
                </a:gridCol>
                <a:gridCol w="3075936">
                  <a:extLst>
                    <a:ext uri="{9D8B030D-6E8A-4147-A177-3AD203B41FA5}">
                      <a16:colId xmlns:a16="http://schemas.microsoft.com/office/drawing/2014/main" val="1510199995"/>
                    </a:ext>
                  </a:extLst>
                </a:gridCol>
              </a:tblGrid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512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58559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Group2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3676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41372" y="1763485"/>
            <a:ext cx="440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Best 2 data 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1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369" y="44613"/>
            <a:ext cx="4606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Feature Selection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040134" y="1791655"/>
            <a:ext cx="79977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Recursive feature elimination (RFE</a:t>
            </a:r>
            <a:r>
              <a:rPr lang="en-US" sz="3600" dirty="0" smtClean="0"/>
              <a:t>) </a:t>
            </a:r>
          </a:p>
          <a:p>
            <a:r>
              <a:rPr lang="en-US" sz="3600" dirty="0" smtClean="0"/>
              <a:t>on chi2 data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538738" y="3354032"/>
            <a:ext cx="777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Total feature = 37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n_features_to_select</a:t>
            </a:r>
            <a:r>
              <a:rPr lang="en-US" b="1" dirty="0"/>
              <a:t> </a:t>
            </a:r>
            <a:r>
              <a:rPr lang="en-US" dirty="0" smtClean="0"/>
              <a:t>= [1/3</a:t>
            </a:r>
            <a:r>
              <a:rPr lang="en-US" baseline="30000" dirty="0" smtClean="0"/>
              <a:t>th</a:t>
            </a:r>
            <a:r>
              <a:rPr lang="en-US" dirty="0" smtClean="0"/>
              <a:t>  = 12 , 1/5</a:t>
            </a:r>
            <a:r>
              <a:rPr lang="en-US" baseline="30000" dirty="0" smtClean="0"/>
              <a:t>th</a:t>
            </a:r>
            <a:r>
              <a:rPr lang="en-US" dirty="0" smtClean="0"/>
              <a:t> = 7 and 1/7</a:t>
            </a:r>
            <a:r>
              <a:rPr lang="en-US" baseline="30000" dirty="0" smtClean="0"/>
              <a:t>th</a:t>
            </a:r>
            <a:r>
              <a:rPr lang="en-US" dirty="0" smtClean="0"/>
              <a:t> = 5 ]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15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573</TotalTime>
  <Words>946</Words>
  <Application>Microsoft Office PowerPoint</Application>
  <PresentationFormat>Widescreen</PresentationFormat>
  <Paragraphs>516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Courier New</vt:lpstr>
      <vt:lpstr>Wingdings 3</vt:lpstr>
      <vt:lpstr>Ion</vt:lpstr>
      <vt:lpstr>Group Anonymous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 Hasan</dc:creator>
  <cp:lastModifiedBy>Abir Hasan</cp:lastModifiedBy>
  <cp:revision>38</cp:revision>
  <dcterms:created xsi:type="dcterms:W3CDTF">2020-09-12T15:35:59Z</dcterms:created>
  <dcterms:modified xsi:type="dcterms:W3CDTF">2020-09-26T23:13:26Z</dcterms:modified>
</cp:coreProperties>
</file>