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70"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636"/>
    <a:srgbClr val="3334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9" d="100"/>
          <a:sy n="109" d="100"/>
        </p:scale>
        <p:origin x="108" y="-2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7C3313-047A-45C1-8171-7C8EB85EAAB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19419-60B0-40DB-94FE-553A7D4107C1}" type="slidenum">
              <a:rPr lang="en-US" smtClean="0"/>
              <a:t>‹#›</a:t>
            </a:fld>
            <a:endParaRPr lang="en-US"/>
          </a:p>
        </p:txBody>
      </p:sp>
    </p:spTree>
    <p:extLst>
      <p:ext uri="{BB962C8B-B14F-4D97-AF65-F5344CB8AC3E}">
        <p14:creationId xmlns:p14="http://schemas.microsoft.com/office/powerpoint/2010/main" val="3391731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7C3313-047A-45C1-8171-7C8EB85EAAB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19419-60B0-40DB-94FE-553A7D4107C1}" type="slidenum">
              <a:rPr lang="en-US" smtClean="0"/>
              <a:t>‹#›</a:t>
            </a:fld>
            <a:endParaRPr lang="en-US"/>
          </a:p>
        </p:txBody>
      </p:sp>
    </p:spTree>
    <p:extLst>
      <p:ext uri="{BB962C8B-B14F-4D97-AF65-F5344CB8AC3E}">
        <p14:creationId xmlns:p14="http://schemas.microsoft.com/office/powerpoint/2010/main" val="335213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7C3313-047A-45C1-8171-7C8EB85EAAB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19419-60B0-40DB-94FE-553A7D4107C1}" type="slidenum">
              <a:rPr lang="en-US" smtClean="0"/>
              <a:t>‹#›</a:t>
            </a:fld>
            <a:endParaRPr lang="en-US"/>
          </a:p>
        </p:txBody>
      </p:sp>
    </p:spTree>
    <p:extLst>
      <p:ext uri="{BB962C8B-B14F-4D97-AF65-F5344CB8AC3E}">
        <p14:creationId xmlns:p14="http://schemas.microsoft.com/office/powerpoint/2010/main" val="85844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7C3313-047A-45C1-8171-7C8EB85EAAB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19419-60B0-40DB-94FE-553A7D4107C1}" type="slidenum">
              <a:rPr lang="en-US" smtClean="0"/>
              <a:t>‹#›</a:t>
            </a:fld>
            <a:endParaRPr lang="en-US"/>
          </a:p>
        </p:txBody>
      </p:sp>
    </p:spTree>
    <p:extLst>
      <p:ext uri="{BB962C8B-B14F-4D97-AF65-F5344CB8AC3E}">
        <p14:creationId xmlns:p14="http://schemas.microsoft.com/office/powerpoint/2010/main" val="8036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7C3313-047A-45C1-8171-7C8EB85EAAB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19419-60B0-40DB-94FE-553A7D4107C1}" type="slidenum">
              <a:rPr lang="en-US" smtClean="0"/>
              <a:t>‹#›</a:t>
            </a:fld>
            <a:endParaRPr lang="en-US"/>
          </a:p>
        </p:txBody>
      </p:sp>
    </p:spTree>
    <p:extLst>
      <p:ext uri="{BB962C8B-B14F-4D97-AF65-F5344CB8AC3E}">
        <p14:creationId xmlns:p14="http://schemas.microsoft.com/office/powerpoint/2010/main" val="329531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7C3313-047A-45C1-8171-7C8EB85EAAB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19419-60B0-40DB-94FE-553A7D4107C1}" type="slidenum">
              <a:rPr lang="en-US" smtClean="0"/>
              <a:t>‹#›</a:t>
            </a:fld>
            <a:endParaRPr lang="en-US"/>
          </a:p>
        </p:txBody>
      </p:sp>
    </p:spTree>
    <p:extLst>
      <p:ext uri="{BB962C8B-B14F-4D97-AF65-F5344CB8AC3E}">
        <p14:creationId xmlns:p14="http://schemas.microsoft.com/office/powerpoint/2010/main" val="172453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7C3313-047A-45C1-8171-7C8EB85EAAB3}"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19419-60B0-40DB-94FE-553A7D4107C1}" type="slidenum">
              <a:rPr lang="en-US" smtClean="0"/>
              <a:t>‹#›</a:t>
            </a:fld>
            <a:endParaRPr lang="en-US"/>
          </a:p>
        </p:txBody>
      </p:sp>
    </p:spTree>
    <p:extLst>
      <p:ext uri="{BB962C8B-B14F-4D97-AF65-F5344CB8AC3E}">
        <p14:creationId xmlns:p14="http://schemas.microsoft.com/office/powerpoint/2010/main" val="418036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7C3313-047A-45C1-8171-7C8EB85EAAB3}"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319419-60B0-40DB-94FE-553A7D4107C1}" type="slidenum">
              <a:rPr lang="en-US" smtClean="0"/>
              <a:t>‹#›</a:t>
            </a:fld>
            <a:endParaRPr lang="en-US"/>
          </a:p>
        </p:txBody>
      </p:sp>
    </p:spTree>
    <p:extLst>
      <p:ext uri="{BB962C8B-B14F-4D97-AF65-F5344CB8AC3E}">
        <p14:creationId xmlns:p14="http://schemas.microsoft.com/office/powerpoint/2010/main" val="73085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C3313-047A-45C1-8171-7C8EB85EAAB3}" type="datetimeFigureOut">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319419-60B0-40DB-94FE-553A7D4107C1}" type="slidenum">
              <a:rPr lang="en-US" smtClean="0"/>
              <a:t>‹#›</a:t>
            </a:fld>
            <a:endParaRPr lang="en-US"/>
          </a:p>
        </p:txBody>
      </p:sp>
    </p:spTree>
    <p:extLst>
      <p:ext uri="{BB962C8B-B14F-4D97-AF65-F5344CB8AC3E}">
        <p14:creationId xmlns:p14="http://schemas.microsoft.com/office/powerpoint/2010/main" val="135011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C3313-047A-45C1-8171-7C8EB85EAAB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19419-60B0-40DB-94FE-553A7D4107C1}" type="slidenum">
              <a:rPr lang="en-US" smtClean="0"/>
              <a:t>‹#›</a:t>
            </a:fld>
            <a:endParaRPr lang="en-US"/>
          </a:p>
        </p:txBody>
      </p:sp>
    </p:spTree>
    <p:extLst>
      <p:ext uri="{BB962C8B-B14F-4D97-AF65-F5344CB8AC3E}">
        <p14:creationId xmlns:p14="http://schemas.microsoft.com/office/powerpoint/2010/main" val="79094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C3313-047A-45C1-8171-7C8EB85EAAB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19419-60B0-40DB-94FE-553A7D4107C1}" type="slidenum">
              <a:rPr lang="en-US" smtClean="0"/>
              <a:t>‹#›</a:t>
            </a:fld>
            <a:endParaRPr lang="en-US"/>
          </a:p>
        </p:txBody>
      </p:sp>
    </p:spTree>
    <p:extLst>
      <p:ext uri="{BB962C8B-B14F-4D97-AF65-F5344CB8AC3E}">
        <p14:creationId xmlns:p14="http://schemas.microsoft.com/office/powerpoint/2010/main" val="80131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C3313-047A-45C1-8171-7C8EB85EAAB3}" type="datetimeFigureOut">
              <a:rPr lang="en-US" smtClean="0"/>
              <a:t>10/14/2020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19419-60B0-40DB-94FE-553A7D4107C1}" type="slidenum">
              <a:rPr lang="en-US" smtClean="0"/>
              <a:t>‹#›</a:t>
            </a:fld>
            <a:endParaRPr lang="en-US"/>
          </a:p>
        </p:txBody>
      </p:sp>
    </p:spTree>
    <p:extLst>
      <p:ext uri="{BB962C8B-B14F-4D97-AF65-F5344CB8AC3E}">
        <p14:creationId xmlns:p14="http://schemas.microsoft.com/office/powerpoint/2010/main" val="259759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735317" y="1109843"/>
            <a:ext cx="10515600" cy="1325563"/>
          </a:xfrm>
          <a:noFill/>
        </p:spPr>
        <p:txBody>
          <a:bodyPr anchor="t" anchorCtr="1">
            <a:noAutofit/>
          </a:bodyPr>
          <a:lstStyle/>
          <a:p>
            <a:r>
              <a:rPr lang="en-US" sz="10000" dirty="0" smtClean="0">
                <a:solidFill>
                  <a:schemeClr val="accent1">
                    <a:lumMod val="20000"/>
                    <a:lumOff val="80000"/>
                  </a:schemeClr>
                </a:solidFill>
                <a:latin typeface="Algerian" panose="04020705040A02060702" pitchFamily="82" charset="0"/>
              </a:rPr>
              <a:t>Welcome</a:t>
            </a:r>
            <a:endParaRPr lang="en-US" sz="10000" dirty="0">
              <a:solidFill>
                <a:schemeClr val="accent1">
                  <a:lumMod val="20000"/>
                  <a:lumOff val="80000"/>
                </a:schemeClr>
              </a:solidFill>
              <a:latin typeface="Algerian" panose="04020705040A02060702" pitchFamily="82" charset="0"/>
            </a:endParaRPr>
          </a:p>
        </p:txBody>
      </p:sp>
      <p:sp>
        <p:nvSpPr>
          <p:cNvPr id="6" name="Rounded Rectangle 5"/>
          <p:cNvSpPr/>
          <p:nvPr/>
        </p:nvSpPr>
        <p:spPr>
          <a:xfrm rot="18834770">
            <a:off x="5086656" y="-167445"/>
            <a:ext cx="7852836" cy="552604"/>
          </a:xfrm>
          <a:prstGeom prst="roundRect">
            <a:avLst>
              <a:gd name="adj"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8086801" y="-2574579"/>
            <a:ext cx="6495918" cy="8694406"/>
            <a:chOff x="7964352" y="-2442632"/>
            <a:chExt cx="6495918" cy="8694406"/>
          </a:xfrm>
          <a:blipFill>
            <a:blip r:embed="rId2"/>
            <a:stretch>
              <a:fillRect/>
            </a:stretch>
          </a:blipFill>
        </p:grpSpPr>
        <p:sp>
          <p:nvSpPr>
            <p:cNvPr id="7" name="Rounded Rectangle 6"/>
            <p:cNvSpPr/>
            <p:nvPr/>
          </p:nvSpPr>
          <p:spPr>
            <a:xfrm rot="18834770">
              <a:off x="4145910" y="1477234"/>
              <a:ext cx="8592982" cy="95609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18834770">
              <a:off x="5727269" y="1391275"/>
              <a:ext cx="8592982" cy="11280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18834770">
              <a:off x="7653814" y="1220425"/>
              <a:ext cx="8592982" cy="126686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rot="18834770">
              <a:off x="9530345" y="1273697"/>
              <a:ext cx="8592982" cy="126686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0" y="0"/>
            <a:ext cx="12395200" cy="21771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5892814" y="3061415"/>
            <a:ext cx="12395200" cy="21771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29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75968" y="914049"/>
            <a:ext cx="7440063" cy="502990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547463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347019" y="293624"/>
            <a:ext cx="2254102" cy="369332"/>
          </a:xfrm>
          <a:prstGeom prst="rect">
            <a:avLst/>
          </a:prstGeom>
          <a:noFill/>
        </p:spPr>
        <p:txBody>
          <a:bodyPr wrap="square" rtlCol="0">
            <a:spAutoFit/>
          </a:bodyPr>
          <a:lstStyle/>
          <a:p>
            <a:r>
              <a:rPr lang="en-US" dirty="0" smtClean="0">
                <a:solidFill>
                  <a:schemeClr val="bg1">
                    <a:lumMod val="95000"/>
                  </a:schemeClr>
                </a:solidFill>
              </a:rPr>
              <a:t>After you die</a:t>
            </a:r>
            <a:endParaRPr lang="en-US" dirty="0">
              <a:solidFill>
                <a:schemeClr val="bg1">
                  <a:lumMod val="95000"/>
                </a:schemeClr>
              </a:solidFill>
            </a:endParaRPr>
          </a:p>
        </p:txBody>
      </p:sp>
      <p:pic>
        <p:nvPicPr>
          <p:cNvPr id="5" name="Picture 4"/>
          <p:cNvPicPr>
            <a:picLocks noChangeAspect="1"/>
          </p:cNvPicPr>
          <p:nvPr/>
        </p:nvPicPr>
        <p:blipFill>
          <a:blip r:embed="rId2"/>
          <a:stretch>
            <a:fillRect/>
          </a:stretch>
        </p:blipFill>
        <p:spPr>
          <a:xfrm>
            <a:off x="2445932" y="889857"/>
            <a:ext cx="7563906" cy="520137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9266971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324867" y="400562"/>
            <a:ext cx="2743200" cy="369332"/>
          </a:xfrm>
          <a:prstGeom prst="rect">
            <a:avLst/>
          </a:prstGeom>
          <a:noFill/>
        </p:spPr>
        <p:txBody>
          <a:bodyPr wrap="square" rtlCol="0">
            <a:spAutoFit/>
          </a:bodyPr>
          <a:lstStyle/>
          <a:p>
            <a:r>
              <a:rPr lang="en-US" dirty="0" smtClean="0">
                <a:solidFill>
                  <a:schemeClr val="bg1">
                    <a:lumMod val="95000"/>
                  </a:schemeClr>
                </a:solidFill>
              </a:rPr>
              <a:t>instruction</a:t>
            </a:r>
            <a:endParaRPr lang="en-US" dirty="0">
              <a:solidFill>
                <a:schemeClr val="bg1">
                  <a:lumMod val="95000"/>
                </a:schemeClr>
              </a:solidFill>
            </a:endParaRPr>
          </a:p>
        </p:txBody>
      </p:sp>
      <p:pic>
        <p:nvPicPr>
          <p:cNvPr id="5" name="Picture 4"/>
          <p:cNvPicPr>
            <a:picLocks noChangeAspect="1"/>
          </p:cNvPicPr>
          <p:nvPr/>
        </p:nvPicPr>
        <p:blipFill>
          <a:blip r:embed="rId2"/>
          <a:stretch>
            <a:fillRect/>
          </a:stretch>
        </p:blipFill>
        <p:spPr>
          <a:xfrm>
            <a:off x="2161626" y="885470"/>
            <a:ext cx="7868748" cy="50870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375495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830730" y="322248"/>
            <a:ext cx="2328531" cy="369332"/>
          </a:xfrm>
          <a:prstGeom prst="rect">
            <a:avLst/>
          </a:prstGeom>
          <a:noFill/>
        </p:spPr>
        <p:txBody>
          <a:bodyPr wrap="square" rtlCol="0">
            <a:spAutoFit/>
          </a:bodyPr>
          <a:lstStyle/>
          <a:p>
            <a:r>
              <a:rPr lang="en-US" dirty="0" smtClean="0">
                <a:solidFill>
                  <a:schemeClr val="bg1">
                    <a:lumMod val="95000"/>
                  </a:schemeClr>
                </a:solidFill>
              </a:rPr>
              <a:t>exit</a:t>
            </a:r>
            <a:endParaRPr lang="en-US" dirty="0">
              <a:solidFill>
                <a:schemeClr val="bg1">
                  <a:lumMod val="95000"/>
                </a:schemeClr>
              </a:solidFill>
            </a:endParaRPr>
          </a:p>
        </p:txBody>
      </p:sp>
      <p:pic>
        <p:nvPicPr>
          <p:cNvPr id="6" name="Picture 5"/>
          <p:cNvPicPr>
            <a:picLocks noChangeAspect="1"/>
          </p:cNvPicPr>
          <p:nvPr/>
        </p:nvPicPr>
        <p:blipFill>
          <a:blip r:embed="rId2"/>
          <a:stretch>
            <a:fillRect/>
          </a:stretch>
        </p:blipFill>
        <p:spPr>
          <a:xfrm>
            <a:off x="2175915" y="890233"/>
            <a:ext cx="7840169" cy="507753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9643206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06" y="1790810"/>
            <a:ext cx="5081810" cy="3381888"/>
          </a:xfrm>
          <a:prstGeom prst="rect">
            <a:avLst/>
          </a:prstGeom>
        </p:spPr>
      </p:pic>
    </p:spTree>
    <p:extLst>
      <p:ext uri="{BB962C8B-B14F-4D97-AF65-F5344CB8AC3E}">
        <p14:creationId xmlns:p14="http://schemas.microsoft.com/office/powerpoint/2010/main" val="351962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47616" cy="1325563"/>
          </a:xfrm>
        </p:spPr>
        <p:txBody>
          <a:bodyPr/>
          <a:lstStyle/>
          <a:p>
            <a:r>
              <a:rPr lang="en-US" dirty="0" smtClean="0">
                <a:solidFill>
                  <a:schemeClr val="bg1"/>
                </a:solidFill>
                <a:latin typeface="Algerian" panose="04020705040A02060702" pitchFamily="82" charset="0"/>
              </a:rPr>
              <a:t>Presented by: </a:t>
            </a:r>
            <a:endParaRPr lang="en-US" dirty="0">
              <a:solidFill>
                <a:schemeClr val="bg1"/>
              </a:solidFill>
              <a:latin typeface="Algerian" panose="04020705040A02060702" pitchFamily="8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42092540"/>
              </p:ext>
            </p:extLst>
          </p:nvPr>
        </p:nvGraphicFramePr>
        <p:xfrm>
          <a:off x="2124271" y="2771709"/>
          <a:ext cx="8128000" cy="110400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548193">
                <a:tc>
                  <a:txBody>
                    <a:bodyPr/>
                    <a:lstStyle/>
                    <a:p>
                      <a:r>
                        <a:rPr lang="en-US" dirty="0" smtClean="0"/>
                        <a:t>                         </a:t>
                      </a:r>
                      <a:r>
                        <a:rPr lang="en-US" sz="2800" dirty="0" smtClean="0">
                          <a:latin typeface="Algerian" panose="04020705040A02060702" pitchFamily="82" charset="0"/>
                        </a:rPr>
                        <a:t>name</a:t>
                      </a:r>
                      <a:endParaRPr lang="en-US" sz="2800" dirty="0">
                        <a:latin typeface="Algerian" panose="04020705040A02060702" pitchFamily="82" charset="0"/>
                      </a:endParaRPr>
                    </a:p>
                  </a:txBody>
                  <a:tcPr/>
                </a:tc>
                <a:tc>
                  <a:txBody>
                    <a:bodyPr/>
                    <a:lstStyle/>
                    <a:p>
                      <a:r>
                        <a:rPr lang="en-US" dirty="0" smtClean="0"/>
                        <a:t>                              </a:t>
                      </a:r>
                      <a:r>
                        <a:rPr lang="en-US" sz="2800" dirty="0" smtClean="0"/>
                        <a:t> </a:t>
                      </a:r>
                      <a:r>
                        <a:rPr lang="en-US" sz="2800" dirty="0" smtClean="0">
                          <a:latin typeface="Algerian" panose="04020705040A02060702" pitchFamily="82" charset="0"/>
                        </a:rPr>
                        <a:t>id</a:t>
                      </a:r>
                      <a:endParaRPr lang="en-US" sz="2800" dirty="0">
                        <a:latin typeface="Algerian" panose="04020705040A02060702" pitchFamily="82" charset="0"/>
                      </a:endParaRPr>
                    </a:p>
                  </a:txBody>
                  <a:tcPr/>
                </a:tc>
                <a:extLst>
                  <a:ext uri="{0D108BD9-81ED-4DB2-BD59-A6C34878D82A}">
                    <a16:rowId xmlns:a16="http://schemas.microsoft.com/office/drawing/2014/main" val="10000"/>
                  </a:ext>
                </a:extLst>
              </a:tr>
              <a:tr h="555807">
                <a:tc>
                  <a:txBody>
                    <a:bodyPr/>
                    <a:lstStyle/>
                    <a:p>
                      <a:pPr algn="ctr"/>
                      <a:r>
                        <a:rPr lang="en-US" dirty="0" smtClean="0"/>
                        <a:t>Md</a:t>
                      </a:r>
                      <a:r>
                        <a:rPr lang="en-US" baseline="0" dirty="0" smtClean="0"/>
                        <a:t>. Abir Hassan</a:t>
                      </a:r>
                      <a:endParaRPr lang="en-US" dirty="0"/>
                    </a:p>
                  </a:txBody>
                  <a:tcPr/>
                </a:tc>
                <a:tc>
                  <a:txBody>
                    <a:bodyPr/>
                    <a:lstStyle/>
                    <a:p>
                      <a:pPr algn="ctr"/>
                      <a:r>
                        <a:rPr lang="en-US" dirty="0" smtClean="0"/>
                        <a:t>011 171 146</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48887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lgerian" panose="04020705040A02060702" pitchFamily="82" charset="0"/>
              </a:rPr>
              <a:t>Project  :     game</a:t>
            </a:r>
            <a:endParaRPr lang="en-US" dirty="0">
              <a:solidFill>
                <a:schemeClr val="bg1"/>
              </a:solidFill>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660" y="1562672"/>
            <a:ext cx="8126984" cy="4571428"/>
          </a:xfrm>
          <a:prstGeom prst="rect">
            <a:avLst/>
          </a:prstGeom>
          <a:effectLst>
            <a:outerShdw blurRad="673100" sx="1000" sy="1000" algn="ctr" rotWithShape="0">
              <a:srgbClr val="000000"/>
            </a:outerShdw>
          </a:effectLst>
        </p:spPr>
      </p:pic>
    </p:spTree>
    <p:extLst>
      <p:ext uri="{BB962C8B-B14F-4D97-AF65-F5344CB8AC3E}">
        <p14:creationId xmlns:p14="http://schemas.microsoft.com/office/powerpoint/2010/main" val="409911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50000"/>
            </a:schemeClr>
          </a:solidFill>
        </p:spPr>
        <p:txBody>
          <a:bodyPr/>
          <a:lstStyle/>
          <a:p>
            <a:r>
              <a:rPr lang="en-US" dirty="0">
                <a:solidFill>
                  <a:schemeClr val="bg1"/>
                </a:solidFill>
                <a:latin typeface="Algerian" panose="04020705040A02060702" pitchFamily="82" charset="0"/>
              </a:rPr>
              <a:t>Introduction :</a:t>
            </a:r>
            <a:endParaRPr lang="en-US" dirty="0"/>
          </a:p>
        </p:txBody>
      </p:sp>
      <p:sp>
        <p:nvSpPr>
          <p:cNvPr id="5" name="TextBox 4"/>
          <p:cNvSpPr txBox="1"/>
          <p:nvPr/>
        </p:nvSpPr>
        <p:spPr>
          <a:xfrm>
            <a:off x="3968496" y="1717168"/>
            <a:ext cx="7845552" cy="923330"/>
          </a:xfrm>
          <a:prstGeom prst="rect">
            <a:avLst/>
          </a:prstGeom>
          <a:noFill/>
        </p:spPr>
        <p:txBody>
          <a:bodyPr wrap="square" rtlCol="0">
            <a:spAutoFit/>
          </a:bodyPr>
          <a:lstStyle/>
          <a:p>
            <a:r>
              <a:rPr lang="en-US" dirty="0">
                <a:solidFill>
                  <a:schemeClr val="bg1"/>
                </a:solidFill>
              </a:rPr>
              <a:t>The game called "Snake" or "Snake Game" </a:t>
            </a:r>
            <a:endParaRPr lang="en-US" dirty="0" smtClean="0">
              <a:solidFill>
                <a:schemeClr val="bg1"/>
              </a:solidFill>
            </a:endParaRPr>
          </a:p>
          <a:p>
            <a:endParaRPr lang="en-US" dirty="0">
              <a:solidFill>
                <a:schemeClr val="bg1"/>
              </a:solidFill>
            </a:endParaRPr>
          </a:p>
          <a:p>
            <a:endParaRPr lang="en-US" dirty="0"/>
          </a:p>
        </p:txBody>
      </p:sp>
      <p:sp>
        <p:nvSpPr>
          <p:cNvPr id="6" name="TextBox 5"/>
          <p:cNvSpPr txBox="1"/>
          <p:nvPr/>
        </p:nvSpPr>
        <p:spPr>
          <a:xfrm>
            <a:off x="1377696" y="3282696"/>
            <a:ext cx="9976104" cy="2308324"/>
          </a:xfrm>
          <a:prstGeom prst="rect">
            <a:avLst/>
          </a:prstGeom>
          <a:noFill/>
        </p:spPr>
        <p:txBody>
          <a:bodyPr wrap="square" rtlCol="0">
            <a:spAutoFit/>
          </a:bodyPr>
          <a:lstStyle/>
          <a:p>
            <a:r>
              <a:rPr lang="en-US" dirty="0">
                <a:solidFill>
                  <a:schemeClr val="bg1"/>
                </a:solidFill>
              </a:rPr>
              <a:t>The Snake has appeared in many different forms over the decades, but it’s first appearance took place in the mid 1970s and was called Blockade. It was the creation of Gremlin Industries, who specialized in coin-operated arcade machines. In 1984, they closed their doors, never to open again. But their game still lives on. </a:t>
            </a:r>
            <a:endParaRPr lang="en-US" dirty="0" smtClean="0">
              <a:solidFill>
                <a:schemeClr val="bg1"/>
              </a:solidFill>
            </a:endParaRPr>
          </a:p>
          <a:p>
            <a:endParaRPr lang="en-US" dirty="0">
              <a:solidFill>
                <a:schemeClr val="bg1"/>
              </a:solidFill>
            </a:endParaRPr>
          </a:p>
          <a:p>
            <a:r>
              <a:rPr lang="en-US" dirty="0" smtClean="0">
                <a:solidFill>
                  <a:schemeClr val="bg1"/>
                </a:solidFill>
              </a:rPr>
              <a:t>By </a:t>
            </a:r>
            <a:r>
              <a:rPr lang="en-US" dirty="0">
                <a:solidFill>
                  <a:schemeClr val="bg1"/>
                </a:solidFill>
              </a:rPr>
              <a:t>1997, it had found its way into people’s pockets, onto their Nokia phones and created the craze of mobile gaming among teenagers. The Nokia 6110 was Nokia’s first phone with Snake and they continued to manufacture new models with the game installed throughout the next decade.</a:t>
            </a:r>
          </a:p>
        </p:txBody>
      </p:sp>
    </p:spTree>
    <p:extLst>
      <p:ext uri="{BB962C8B-B14F-4D97-AF65-F5344CB8AC3E}">
        <p14:creationId xmlns:p14="http://schemas.microsoft.com/office/powerpoint/2010/main" val="276965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286" y="259450"/>
            <a:ext cx="10515600" cy="1325563"/>
          </a:xfrm>
        </p:spPr>
        <p:txBody>
          <a:bodyPr/>
          <a:lstStyle/>
          <a:p>
            <a:r>
              <a:rPr lang="en-US" dirty="0">
                <a:solidFill>
                  <a:schemeClr val="bg1"/>
                </a:solidFill>
                <a:latin typeface="Algerian" panose="04020705040A02060702" pitchFamily="82" charset="0"/>
              </a:rPr>
              <a:t>features :</a:t>
            </a:r>
            <a:endParaRPr lang="en-US" dirty="0"/>
          </a:p>
        </p:txBody>
      </p:sp>
      <p:grpSp>
        <p:nvGrpSpPr>
          <p:cNvPr id="107" name="Group 106"/>
          <p:cNvGrpSpPr/>
          <p:nvPr/>
        </p:nvGrpSpPr>
        <p:grpSpPr>
          <a:xfrm>
            <a:off x="513588" y="922231"/>
            <a:ext cx="11098911" cy="5516641"/>
            <a:chOff x="83820" y="815007"/>
            <a:chExt cx="11098911" cy="5516641"/>
          </a:xfrm>
        </p:grpSpPr>
        <p:sp>
          <p:nvSpPr>
            <p:cNvPr id="3" name="Oval 2"/>
            <p:cNvSpPr/>
            <p:nvPr/>
          </p:nvSpPr>
          <p:spPr>
            <a:xfrm>
              <a:off x="83820" y="1870044"/>
              <a:ext cx="1508760" cy="897064"/>
            </a:xfrm>
            <a:prstGeom prst="ellipse">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720722" y="1907096"/>
              <a:ext cx="2679192" cy="822960"/>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670548" y="815007"/>
              <a:ext cx="1749552" cy="787337"/>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70548" y="2424884"/>
              <a:ext cx="1749552" cy="787337"/>
            </a:xfrm>
            <a:prstGeom prst="rect">
              <a:avLst/>
            </a:prstGeom>
          </p:spPr>
          <p:style>
            <a:lnRef idx="1">
              <a:schemeClr val="dk1"/>
            </a:lnRef>
            <a:fillRef idx="1003">
              <a:schemeClr val="lt2"/>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6670548" y="4139231"/>
              <a:ext cx="1749552" cy="787337"/>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673971" y="5434584"/>
              <a:ext cx="1508760" cy="897064"/>
            </a:xfrm>
            <a:prstGeom prst="ellipse">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4" idx="3"/>
              <a:endCxn id="5" idx="1"/>
            </p:cNvCxnSpPr>
            <p:nvPr/>
          </p:nvCxnSpPr>
          <p:spPr>
            <a:xfrm flipV="1">
              <a:off x="5399914" y="1208676"/>
              <a:ext cx="1270634" cy="1109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p:cNvCxnSpPr>
              <a:stCxn id="4" idx="3"/>
              <a:endCxn id="6" idx="1"/>
            </p:cNvCxnSpPr>
            <p:nvPr/>
          </p:nvCxnSpPr>
          <p:spPr>
            <a:xfrm>
              <a:off x="5399914" y="2318576"/>
              <a:ext cx="1270634" cy="49997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a:stCxn id="4" idx="3"/>
              <a:endCxn id="7" idx="1"/>
            </p:cNvCxnSpPr>
            <p:nvPr/>
          </p:nvCxnSpPr>
          <p:spPr>
            <a:xfrm>
              <a:off x="5399914" y="2318576"/>
              <a:ext cx="1270634" cy="221432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1" name="Elbow Connector 40"/>
            <p:cNvCxnSpPr>
              <a:stCxn id="6" idx="3"/>
            </p:cNvCxnSpPr>
            <p:nvPr/>
          </p:nvCxnSpPr>
          <p:spPr>
            <a:xfrm flipH="1">
              <a:off x="4060318" y="2818553"/>
              <a:ext cx="4359782" cy="966499"/>
            </a:xfrm>
            <a:prstGeom prst="bentConnector3">
              <a:avLst>
                <a:gd name="adj1" fmla="val -5243"/>
              </a:avLst>
            </a:prstGeom>
            <a:ln w="12700">
              <a:solidFill>
                <a:schemeClr val="bg2">
                  <a:lumMod val="90000"/>
                </a:schemeClr>
              </a:solidFill>
              <a:headEnd w="med" len="sm"/>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 idx="2"/>
            </p:cNvCxnSpPr>
            <p:nvPr/>
          </p:nvCxnSpPr>
          <p:spPr>
            <a:xfrm flipV="1">
              <a:off x="4060318" y="2730056"/>
              <a:ext cx="0" cy="1021589"/>
            </a:xfrm>
            <a:prstGeom prst="straightConnector1">
              <a:avLst/>
            </a:prstGeom>
            <a:ln w="12700">
              <a:solidFill>
                <a:schemeClr val="bg2">
                  <a:lumMod val="90000"/>
                </a:schemeClr>
              </a:solidFill>
              <a:headEnd w="med" len="sm"/>
              <a:tailEnd type="triangle" w="sm" len="med"/>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5" idx="3"/>
              <a:endCxn id="60" idx="0"/>
            </p:cNvCxnSpPr>
            <p:nvPr/>
          </p:nvCxnSpPr>
          <p:spPr>
            <a:xfrm>
              <a:off x="8420100" y="1208676"/>
              <a:ext cx="2008251" cy="3089004"/>
            </a:xfrm>
            <a:prstGeom prst="bentConnector2">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0122408" y="4297680"/>
              <a:ext cx="611886" cy="53035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stCxn id="7" idx="3"/>
              <a:endCxn id="60" idx="2"/>
            </p:cNvCxnSpPr>
            <p:nvPr/>
          </p:nvCxnSpPr>
          <p:spPr>
            <a:xfrm>
              <a:off x="8420100" y="4532900"/>
              <a:ext cx="1702308" cy="29956"/>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0" idx="4"/>
              <a:endCxn id="9" idx="0"/>
            </p:cNvCxnSpPr>
            <p:nvPr/>
          </p:nvCxnSpPr>
          <p:spPr>
            <a:xfrm>
              <a:off x="10428351" y="4828032"/>
              <a:ext cx="0" cy="606552"/>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 idx="6"/>
              <a:endCxn id="4" idx="1"/>
            </p:cNvCxnSpPr>
            <p:nvPr/>
          </p:nvCxnSpPr>
          <p:spPr>
            <a:xfrm>
              <a:off x="1592580" y="2318576"/>
              <a:ext cx="1128142" cy="0"/>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535688" y="2129252"/>
              <a:ext cx="914400" cy="369332"/>
            </a:xfrm>
            <a:prstGeom prst="rect">
              <a:avLst/>
            </a:prstGeom>
            <a:noFill/>
          </p:spPr>
          <p:txBody>
            <a:bodyPr wrap="square" rtlCol="0">
              <a:spAutoFit/>
            </a:bodyPr>
            <a:lstStyle/>
            <a:p>
              <a:r>
                <a:rPr lang="en-US" dirty="0" smtClean="0"/>
                <a:t>start</a:t>
              </a:r>
              <a:endParaRPr lang="en-US" dirty="0"/>
            </a:p>
          </p:txBody>
        </p:sp>
        <p:sp>
          <p:nvSpPr>
            <p:cNvPr id="96" name="TextBox 95"/>
            <p:cNvSpPr txBox="1"/>
            <p:nvPr/>
          </p:nvSpPr>
          <p:spPr>
            <a:xfrm>
              <a:off x="3205354" y="2129252"/>
              <a:ext cx="2194560" cy="369332"/>
            </a:xfrm>
            <a:prstGeom prst="rect">
              <a:avLst/>
            </a:prstGeom>
            <a:noFill/>
          </p:spPr>
          <p:txBody>
            <a:bodyPr wrap="square" rtlCol="0">
              <a:spAutoFit/>
            </a:bodyPr>
            <a:lstStyle/>
            <a:p>
              <a:r>
                <a:rPr lang="en-US" dirty="0" smtClean="0"/>
                <a:t>Game menu</a:t>
              </a:r>
              <a:endParaRPr lang="en-US" dirty="0"/>
            </a:p>
          </p:txBody>
        </p:sp>
        <p:sp>
          <p:nvSpPr>
            <p:cNvPr id="97" name="TextBox 96"/>
            <p:cNvSpPr txBox="1"/>
            <p:nvPr/>
          </p:nvSpPr>
          <p:spPr>
            <a:xfrm>
              <a:off x="7149466" y="1027906"/>
              <a:ext cx="791716" cy="371126"/>
            </a:xfrm>
            <a:prstGeom prst="rect">
              <a:avLst/>
            </a:prstGeom>
            <a:noFill/>
          </p:spPr>
          <p:txBody>
            <a:bodyPr wrap="square" rtlCol="0">
              <a:spAutoFit/>
            </a:bodyPr>
            <a:lstStyle/>
            <a:p>
              <a:r>
                <a:rPr lang="en-US" dirty="0" smtClean="0"/>
                <a:t>play</a:t>
              </a:r>
              <a:endParaRPr lang="en-US" dirty="0"/>
            </a:p>
          </p:txBody>
        </p:sp>
        <p:sp>
          <p:nvSpPr>
            <p:cNvPr id="98" name="TextBox 97"/>
            <p:cNvSpPr txBox="1"/>
            <p:nvPr/>
          </p:nvSpPr>
          <p:spPr>
            <a:xfrm>
              <a:off x="6995921" y="2633886"/>
              <a:ext cx="1197105" cy="369332"/>
            </a:xfrm>
            <a:prstGeom prst="rect">
              <a:avLst/>
            </a:prstGeom>
            <a:noFill/>
          </p:spPr>
          <p:txBody>
            <a:bodyPr wrap="square" rtlCol="0">
              <a:spAutoFit/>
            </a:bodyPr>
            <a:lstStyle/>
            <a:p>
              <a:r>
                <a:rPr lang="en-US" dirty="0" smtClean="0"/>
                <a:t>instruction</a:t>
              </a:r>
              <a:endParaRPr lang="en-US" dirty="0"/>
            </a:p>
          </p:txBody>
        </p:sp>
        <p:sp>
          <p:nvSpPr>
            <p:cNvPr id="99" name="TextBox 98"/>
            <p:cNvSpPr txBox="1"/>
            <p:nvPr/>
          </p:nvSpPr>
          <p:spPr>
            <a:xfrm>
              <a:off x="7240811" y="4348233"/>
              <a:ext cx="1134806" cy="369332"/>
            </a:xfrm>
            <a:prstGeom prst="rect">
              <a:avLst/>
            </a:prstGeom>
            <a:noFill/>
          </p:spPr>
          <p:txBody>
            <a:bodyPr wrap="square" rtlCol="0">
              <a:spAutoFit/>
            </a:bodyPr>
            <a:lstStyle/>
            <a:p>
              <a:r>
                <a:rPr lang="en-US" dirty="0" smtClean="0"/>
                <a:t>exit</a:t>
              </a:r>
              <a:endParaRPr lang="en-US" dirty="0"/>
            </a:p>
          </p:txBody>
        </p:sp>
        <p:sp>
          <p:nvSpPr>
            <p:cNvPr id="101" name="TextBox 100"/>
            <p:cNvSpPr txBox="1"/>
            <p:nvPr/>
          </p:nvSpPr>
          <p:spPr>
            <a:xfrm>
              <a:off x="10130790" y="5698450"/>
              <a:ext cx="768096" cy="369332"/>
            </a:xfrm>
            <a:prstGeom prst="rect">
              <a:avLst/>
            </a:prstGeom>
            <a:noFill/>
          </p:spPr>
          <p:txBody>
            <a:bodyPr wrap="square" rtlCol="0">
              <a:spAutoFit/>
            </a:bodyPr>
            <a:lstStyle/>
            <a:p>
              <a:r>
                <a:rPr lang="en-US" dirty="0" smtClean="0"/>
                <a:t>end</a:t>
              </a:r>
              <a:endParaRPr lang="en-US" dirty="0"/>
            </a:p>
          </p:txBody>
        </p:sp>
      </p:grpSp>
    </p:spTree>
    <p:extLst>
      <p:ext uri="{BB962C8B-B14F-4D97-AF65-F5344CB8AC3E}">
        <p14:creationId xmlns:p14="http://schemas.microsoft.com/office/powerpoint/2010/main" val="94983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anim calcmode="lin" valueType="num">
                                      <p:cBhvr>
                                        <p:cTn id="8" dur="1000" fill="hold"/>
                                        <p:tgtEl>
                                          <p:spTgt spid="107"/>
                                        </p:tgtEl>
                                        <p:attrNameLst>
                                          <p:attrName>ppt_x</p:attrName>
                                        </p:attrNameLst>
                                      </p:cBhvr>
                                      <p:tavLst>
                                        <p:tav tm="0">
                                          <p:val>
                                            <p:strVal val="#ppt_x"/>
                                          </p:val>
                                        </p:tav>
                                        <p:tav tm="100000">
                                          <p:val>
                                            <p:strVal val="#ppt_x"/>
                                          </p:val>
                                        </p:tav>
                                      </p:tavLst>
                                    </p:anim>
                                    <p:anim calcmode="lin" valueType="num">
                                      <p:cBhvr>
                                        <p:cTn id="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lgerian" panose="04020705040A02060702" pitchFamily="82" charset="0"/>
              </a:rPr>
              <a:t>features :</a:t>
            </a:r>
            <a:endParaRPr lang="en-US" dirty="0">
              <a:solidFill>
                <a:schemeClr val="bg1"/>
              </a:solidFill>
              <a:latin typeface="Algerian" panose="04020705040A02060702" pitchFamily="82" charset="0"/>
            </a:endParaRPr>
          </a:p>
        </p:txBody>
      </p:sp>
      <p:sp>
        <p:nvSpPr>
          <p:cNvPr id="3" name="TextBox 2"/>
          <p:cNvSpPr txBox="1"/>
          <p:nvPr/>
        </p:nvSpPr>
        <p:spPr>
          <a:xfrm>
            <a:off x="1700784" y="2496312"/>
            <a:ext cx="9930384" cy="3416320"/>
          </a:xfrm>
          <a:prstGeom prst="rect">
            <a:avLst/>
          </a:prstGeom>
          <a:noFill/>
        </p:spPr>
        <p:txBody>
          <a:bodyPr wrap="square" rtlCol="0">
            <a:spAutoFit/>
          </a:bodyPr>
          <a:lstStyle/>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 The most common version of the game involves the snake </a:t>
            </a:r>
            <a:r>
              <a:rPr lang="en-US" dirty="0" smtClean="0">
                <a:solidFill>
                  <a:schemeClr val="bg1"/>
                </a:solidFill>
              </a:rPr>
              <a:t> </a:t>
            </a:r>
            <a:r>
              <a:rPr lang="en-US" dirty="0">
                <a:solidFill>
                  <a:schemeClr val="bg1"/>
                </a:solidFill>
              </a:rPr>
              <a:t>eating items which make it </a:t>
            </a:r>
            <a:r>
              <a:rPr lang="en-US" dirty="0" smtClean="0">
                <a:solidFill>
                  <a:schemeClr val="bg1"/>
                </a:solidFill>
              </a:rPr>
              <a:t>longer.</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player loses when the snake either runs </a:t>
            </a:r>
            <a:r>
              <a:rPr lang="en-US" dirty="0" smtClean="0">
                <a:solidFill>
                  <a:schemeClr val="bg1"/>
                </a:solidFill>
              </a:rPr>
              <a:t>into </a:t>
            </a:r>
            <a:r>
              <a:rPr lang="en-US" dirty="0">
                <a:solidFill>
                  <a:schemeClr val="bg1"/>
                </a:solidFill>
              </a:rPr>
              <a:t>its own body</a:t>
            </a:r>
            <a:r>
              <a:rPr lang="en-US" dirty="0" smtClean="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lumMod val="95000"/>
                  </a:schemeClr>
                </a:solidFill>
              </a:rPr>
              <a:t>The number keys </a:t>
            </a:r>
            <a:r>
              <a:rPr lang="en-US" dirty="0" smtClean="0">
                <a:solidFill>
                  <a:schemeClr val="bg1">
                    <a:lumMod val="95000"/>
                  </a:schemeClr>
                </a:solidFill>
              </a:rPr>
              <a:t>“ d , a , w , s ” </a:t>
            </a:r>
            <a:r>
              <a:rPr lang="en-US" dirty="0">
                <a:solidFill>
                  <a:schemeClr val="bg1">
                    <a:lumMod val="95000"/>
                  </a:schemeClr>
                </a:solidFill>
              </a:rPr>
              <a:t>has been set within the program to move the snake to right, left, top and bottom </a:t>
            </a:r>
            <a:r>
              <a:rPr lang="en-US" dirty="0" smtClean="0">
                <a:solidFill>
                  <a:schemeClr val="bg1">
                    <a:lumMod val="95000"/>
                  </a:schemeClr>
                </a:solidFill>
              </a:rPr>
              <a:t>respectively</a:t>
            </a:r>
          </a:p>
          <a:p>
            <a:pPr marL="285750" indent="-285750">
              <a:buFont typeface="Arial" panose="020B0604020202020204" pitchFamily="34" charset="0"/>
              <a:buChar char="•"/>
            </a:pPr>
            <a:endParaRPr lang="en-US" dirty="0" smtClean="0">
              <a:solidFill>
                <a:schemeClr val="bg1">
                  <a:lumMod val="95000"/>
                </a:schemeClr>
              </a:solidFill>
            </a:endParaRPr>
          </a:p>
          <a:p>
            <a:pPr marL="285750" indent="-285750">
              <a:buFont typeface="Arial" panose="020B0604020202020204" pitchFamily="34" charset="0"/>
              <a:buChar char="•"/>
            </a:pPr>
            <a:r>
              <a:rPr lang="en-US" dirty="0" smtClean="0">
                <a:solidFill>
                  <a:schemeClr val="bg1">
                    <a:lumMod val="95000"/>
                  </a:schemeClr>
                </a:solidFill>
              </a:rPr>
              <a:t>Update difficulty according with score</a:t>
            </a:r>
          </a:p>
          <a:p>
            <a:pPr marL="285750" indent="-285750">
              <a:buFont typeface="Arial" panose="020B0604020202020204" pitchFamily="34" charset="0"/>
              <a:buChar char="•"/>
            </a:pPr>
            <a:endParaRPr lang="en-US" dirty="0">
              <a:solidFill>
                <a:schemeClr val="bg1">
                  <a:lumMod val="95000"/>
                </a:schemeClr>
              </a:solidFill>
            </a:endParaRPr>
          </a:p>
          <a:p>
            <a:pPr marL="285750" indent="-285750">
              <a:buFont typeface="Arial" panose="020B0604020202020204" pitchFamily="34" charset="0"/>
              <a:buChar char="•"/>
            </a:pPr>
            <a:r>
              <a:rPr lang="en-US" dirty="0" smtClean="0">
                <a:solidFill>
                  <a:schemeClr val="bg1">
                    <a:lumMod val="95000"/>
                  </a:schemeClr>
                </a:solidFill>
              </a:rPr>
              <a:t>High score </a:t>
            </a:r>
            <a:endParaRPr lang="en-US" dirty="0">
              <a:solidFill>
                <a:schemeClr val="bg1">
                  <a:lumMod val="95000"/>
                </a:schemeClr>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4138736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74431" y="154109"/>
            <a:ext cx="4191000" cy="1325563"/>
          </a:xfrm>
        </p:spPr>
        <p:txBody>
          <a:bodyPr/>
          <a:lstStyle/>
          <a:p>
            <a:r>
              <a:rPr lang="en-US" dirty="0" smtClean="0">
                <a:solidFill>
                  <a:schemeClr val="bg1">
                    <a:lumMod val="95000"/>
                  </a:schemeClr>
                </a:solidFill>
                <a:latin typeface="Algerian" panose="04020705040A02060702" pitchFamily="82" charset="0"/>
              </a:rPr>
              <a:t>methods </a:t>
            </a:r>
            <a:r>
              <a:rPr lang="en-US" dirty="0" smtClean="0">
                <a:solidFill>
                  <a:schemeClr val="bg1">
                    <a:lumMod val="95000"/>
                  </a:schemeClr>
                </a:solidFill>
                <a:latin typeface="Algerian" panose="04020705040A02060702" pitchFamily="82" charset="0"/>
              </a:rPr>
              <a:t>:</a:t>
            </a:r>
            <a:endParaRPr lang="en-US" dirty="0">
              <a:solidFill>
                <a:schemeClr val="bg1">
                  <a:lumMod val="95000"/>
                </a:schemeClr>
              </a:solidFill>
              <a:latin typeface="Algerian" panose="04020705040A02060702" pitchFamily="82" charset="0"/>
            </a:endParaRPr>
          </a:p>
        </p:txBody>
      </p:sp>
      <p:sp>
        <p:nvSpPr>
          <p:cNvPr id="4" name="TextBox 3"/>
          <p:cNvSpPr txBox="1"/>
          <p:nvPr/>
        </p:nvSpPr>
        <p:spPr>
          <a:xfrm>
            <a:off x="3422048" y="1526198"/>
            <a:ext cx="6368902" cy="420435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dirty="0">
                <a:solidFill>
                  <a:schemeClr val="bg1">
                    <a:lumMod val="95000"/>
                  </a:schemeClr>
                </a:solidFill>
              </a:rPr>
              <a:t>void movement</a:t>
            </a:r>
            <a:r>
              <a:rPr lang="en-US" dirty="0" smtClean="0">
                <a:solidFill>
                  <a:schemeClr val="bg1">
                    <a:lumMod val="95000"/>
                  </a:schemeClr>
                </a:solidFill>
              </a:rPr>
              <a:t>();</a:t>
            </a:r>
            <a:endParaRPr lang="en-US" dirty="0">
              <a:solidFill>
                <a:schemeClr val="bg1">
                  <a:lumMod val="95000"/>
                </a:schemeClr>
              </a:solidFill>
            </a:endParaRPr>
          </a:p>
          <a:p>
            <a:pPr marL="457200" indent="-457200">
              <a:lnSpc>
                <a:spcPct val="150000"/>
              </a:lnSpc>
              <a:buFont typeface="Wingdings" panose="05000000000000000000" pitchFamily="2" charset="2"/>
              <a:buChar char="q"/>
            </a:pPr>
            <a:r>
              <a:rPr lang="en-US" dirty="0">
                <a:solidFill>
                  <a:schemeClr val="bg1">
                    <a:lumMod val="95000"/>
                  </a:schemeClr>
                </a:solidFill>
              </a:rPr>
              <a:t>void </a:t>
            </a:r>
            <a:r>
              <a:rPr lang="en-US" dirty="0" err="1">
                <a:solidFill>
                  <a:schemeClr val="bg1">
                    <a:lumMod val="95000"/>
                  </a:schemeClr>
                </a:solidFill>
              </a:rPr>
              <a:t>Eat_and_dead</a:t>
            </a:r>
            <a:r>
              <a:rPr lang="en-US" dirty="0" smtClean="0">
                <a:solidFill>
                  <a:schemeClr val="bg1">
                    <a:lumMod val="95000"/>
                  </a:schemeClr>
                </a:solidFill>
              </a:rPr>
              <a:t>();</a:t>
            </a:r>
            <a:endParaRPr lang="en-US" dirty="0">
              <a:solidFill>
                <a:schemeClr val="bg1">
                  <a:lumMod val="95000"/>
                </a:schemeClr>
              </a:solidFill>
            </a:endParaRPr>
          </a:p>
          <a:p>
            <a:pPr marL="457200" indent="-457200">
              <a:lnSpc>
                <a:spcPct val="150000"/>
              </a:lnSpc>
              <a:buFont typeface="Wingdings" panose="05000000000000000000" pitchFamily="2" charset="2"/>
              <a:buChar char="q"/>
            </a:pPr>
            <a:r>
              <a:rPr lang="en-US" dirty="0">
                <a:solidFill>
                  <a:schemeClr val="bg1">
                    <a:lumMod val="95000"/>
                  </a:schemeClr>
                </a:solidFill>
              </a:rPr>
              <a:t>void </a:t>
            </a:r>
            <a:r>
              <a:rPr lang="en-US" dirty="0" err="1">
                <a:solidFill>
                  <a:schemeClr val="bg1">
                    <a:lumMod val="95000"/>
                  </a:schemeClr>
                </a:solidFill>
              </a:rPr>
              <a:t>key_input</a:t>
            </a:r>
            <a:r>
              <a:rPr lang="en-US" dirty="0" smtClean="0">
                <a:solidFill>
                  <a:schemeClr val="bg1">
                    <a:lumMod val="95000"/>
                  </a:schemeClr>
                </a:solidFill>
              </a:rPr>
              <a:t>();</a:t>
            </a:r>
            <a:endParaRPr lang="en-US" dirty="0">
              <a:solidFill>
                <a:schemeClr val="bg1">
                  <a:lumMod val="95000"/>
                </a:schemeClr>
              </a:solidFill>
            </a:endParaRPr>
          </a:p>
          <a:p>
            <a:pPr marL="457200" indent="-457200">
              <a:lnSpc>
                <a:spcPct val="150000"/>
              </a:lnSpc>
              <a:buFont typeface="Wingdings" panose="05000000000000000000" pitchFamily="2" charset="2"/>
              <a:buChar char="q"/>
            </a:pPr>
            <a:r>
              <a:rPr lang="en-US" dirty="0">
                <a:solidFill>
                  <a:schemeClr val="bg1">
                    <a:lumMod val="95000"/>
                  </a:schemeClr>
                </a:solidFill>
              </a:rPr>
              <a:t>void </a:t>
            </a:r>
            <a:r>
              <a:rPr lang="en-US" dirty="0" err="1">
                <a:solidFill>
                  <a:schemeClr val="bg1">
                    <a:lumMod val="95000"/>
                  </a:schemeClr>
                </a:solidFill>
              </a:rPr>
              <a:t>Draw_board</a:t>
            </a:r>
            <a:r>
              <a:rPr lang="en-US" dirty="0" smtClean="0">
                <a:solidFill>
                  <a:schemeClr val="bg1">
                    <a:lumMod val="95000"/>
                  </a:schemeClr>
                </a:solidFill>
              </a:rPr>
              <a:t>();</a:t>
            </a:r>
            <a:endParaRPr lang="en-US" dirty="0">
              <a:solidFill>
                <a:schemeClr val="bg1">
                  <a:lumMod val="95000"/>
                </a:schemeClr>
              </a:solidFill>
            </a:endParaRPr>
          </a:p>
          <a:p>
            <a:pPr marL="457200" indent="-457200">
              <a:lnSpc>
                <a:spcPct val="150000"/>
              </a:lnSpc>
              <a:buFont typeface="Wingdings" panose="05000000000000000000" pitchFamily="2" charset="2"/>
              <a:buChar char="q"/>
            </a:pPr>
            <a:r>
              <a:rPr lang="en-US" dirty="0" err="1">
                <a:solidFill>
                  <a:schemeClr val="bg1">
                    <a:lumMod val="95000"/>
                  </a:schemeClr>
                </a:solidFill>
              </a:rPr>
              <a:t>int</a:t>
            </a:r>
            <a:r>
              <a:rPr lang="en-US" dirty="0">
                <a:solidFill>
                  <a:schemeClr val="bg1">
                    <a:lumMod val="95000"/>
                  </a:schemeClr>
                </a:solidFill>
              </a:rPr>
              <a:t> </a:t>
            </a:r>
            <a:r>
              <a:rPr lang="en-US" dirty="0" err="1">
                <a:solidFill>
                  <a:schemeClr val="bg1">
                    <a:lumMod val="95000"/>
                  </a:schemeClr>
                </a:solidFill>
              </a:rPr>
              <a:t>high_score</a:t>
            </a:r>
            <a:r>
              <a:rPr lang="en-US" dirty="0">
                <a:solidFill>
                  <a:schemeClr val="bg1">
                    <a:lumMod val="95000"/>
                  </a:schemeClr>
                </a:solidFill>
              </a:rPr>
              <a:t>(</a:t>
            </a:r>
            <a:r>
              <a:rPr lang="en-US" dirty="0" err="1">
                <a:solidFill>
                  <a:schemeClr val="bg1">
                    <a:lumMod val="95000"/>
                  </a:schemeClr>
                </a:solidFill>
              </a:rPr>
              <a:t>int</a:t>
            </a:r>
            <a:r>
              <a:rPr lang="en-US" dirty="0">
                <a:solidFill>
                  <a:schemeClr val="bg1">
                    <a:lumMod val="95000"/>
                  </a:schemeClr>
                </a:solidFill>
              </a:rPr>
              <a:t> read</a:t>
            </a:r>
            <a:r>
              <a:rPr lang="en-US" dirty="0" smtClean="0">
                <a:solidFill>
                  <a:schemeClr val="bg1">
                    <a:lumMod val="95000"/>
                  </a:schemeClr>
                </a:solidFill>
              </a:rPr>
              <a:t>);</a:t>
            </a:r>
            <a:endParaRPr lang="en-US" dirty="0">
              <a:solidFill>
                <a:schemeClr val="bg1">
                  <a:lumMod val="95000"/>
                </a:schemeClr>
              </a:solidFill>
            </a:endParaRPr>
          </a:p>
          <a:p>
            <a:pPr marL="457200" indent="-457200">
              <a:lnSpc>
                <a:spcPct val="150000"/>
              </a:lnSpc>
              <a:buFont typeface="Wingdings" panose="05000000000000000000" pitchFamily="2" charset="2"/>
              <a:buChar char="q"/>
            </a:pPr>
            <a:r>
              <a:rPr lang="en-US" dirty="0">
                <a:solidFill>
                  <a:schemeClr val="bg1">
                    <a:lumMod val="95000"/>
                  </a:schemeClr>
                </a:solidFill>
              </a:rPr>
              <a:t>void </a:t>
            </a:r>
            <a:r>
              <a:rPr lang="en-US" dirty="0" err="1">
                <a:solidFill>
                  <a:schemeClr val="bg1">
                    <a:lumMod val="95000"/>
                  </a:schemeClr>
                </a:solidFill>
              </a:rPr>
              <a:t>update_difficulty</a:t>
            </a:r>
            <a:r>
              <a:rPr lang="en-US" dirty="0">
                <a:solidFill>
                  <a:schemeClr val="bg1">
                    <a:lumMod val="95000"/>
                  </a:schemeClr>
                </a:solidFill>
              </a:rPr>
              <a:t>();</a:t>
            </a:r>
          </a:p>
          <a:p>
            <a:pPr marL="457200" indent="-457200">
              <a:lnSpc>
                <a:spcPct val="150000"/>
              </a:lnSpc>
              <a:buFont typeface="Wingdings" panose="05000000000000000000" pitchFamily="2" charset="2"/>
              <a:buChar char="q"/>
            </a:pPr>
            <a:r>
              <a:rPr lang="en-US" dirty="0">
                <a:solidFill>
                  <a:schemeClr val="bg1">
                    <a:lumMod val="95000"/>
                  </a:schemeClr>
                </a:solidFill>
              </a:rPr>
              <a:t>void </a:t>
            </a:r>
            <a:r>
              <a:rPr lang="en-US" dirty="0" err="1">
                <a:solidFill>
                  <a:schemeClr val="bg1">
                    <a:lumMod val="95000"/>
                  </a:schemeClr>
                </a:solidFill>
              </a:rPr>
              <a:t>welcome_show</a:t>
            </a:r>
            <a:r>
              <a:rPr lang="en-US" dirty="0">
                <a:solidFill>
                  <a:schemeClr val="bg1">
                    <a:lumMod val="95000"/>
                  </a:schemeClr>
                </a:solidFill>
              </a:rPr>
              <a:t>();</a:t>
            </a:r>
          </a:p>
          <a:p>
            <a:pPr marL="457200" indent="-457200">
              <a:lnSpc>
                <a:spcPct val="150000"/>
              </a:lnSpc>
              <a:buFont typeface="Wingdings" panose="05000000000000000000" pitchFamily="2" charset="2"/>
              <a:buChar char="q"/>
            </a:pPr>
            <a:r>
              <a:rPr lang="en-US" dirty="0">
                <a:solidFill>
                  <a:schemeClr val="bg1">
                    <a:lumMod val="95000"/>
                  </a:schemeClr>
                </a:solidFill>
              </a:rPr>
              <a:t>void instructions();</a:t>
            </a:r>
          </a:p>
          <a:p>
            <a:pPr marL="457200" indent="-457200">
              <a:lnSpc>
                <a:spcPct val="150000"/>
              </a:lnSpc>
              <a:buFont typeface="Wingdings" panose="05000000000000000000" pitchFamily="2" charset="2"/>
              <a:buChar char="q"/>
            </a:pPr>
            <a:r>
              <a:rPr lang="en-US" dirty="0">
                <a:solidFill>
                  <a:schemeClr val="bg1">
                    <a:lumMod val="95000"/>
                  </a:schemeClr>
                </a:solidFill>
              </a:rPr>
              <a:t>void </a:t>
            </a:r>
            <a:r>
              <a:rPr lang="en-US" dirty="0" err="1">
                <a:solidFill>
                  <a:schemeClr val="bg1">
                    <a:lumMod val="95000"/>
                  </a:schemeClr>
                </a:solidFill>
              </a:rPr>
              <a:t>thank_show</a:t>
            </a:r>
            <a:r>
              <a:rPr lang="en-US" dirty="0">
                <a:solidFill>
                  <a:schemeClr val="bg1">
                    <a:lumMod val="95000"/>
                  </a:schemeClr>
                </a:solidFill>
              </a:rPr>
              <a:t>();</a:t>
            </a:r>
          </a:p>
          <a:p>
            <a:pPr marL="457200" indent="-457200">
              <a:lnSpc>
                <a:spcPct val="150000"/>
              </a:lnSpc>
              <a:buFont typeface="Wingdings" panose="05000000000000000000" pitchFamily="2" charset="2"/>
              <a:buChar char="q"/>
            </a:pPr>
            <a:r>
              <a:rPr lang="en-US" dirty="0">
                <a:solidFill>
                  <a:schemeClr val="bg1">
                    <a:lumMod val="95000"/>
                  </a:schemeClr>
                </a:solidFill>
              </a:rPr>
              <a:t>void game();</a:t>
            </a:r>
            <a:endParaRPr lang="en-US" dirty="0">
              <a:solidFill>
                <a:schemeClr val="bg1">
                  <a:lumMod val="95000"/>
                </a:schemeClr>
              </a:solidFill>
            </a:endParaRPr>
          </a:p>
        </p:txBody>
      </p:sp>
    </p:spTree>
    <p:extLst>
      <p:ext uri="{BB962C8B-B14F-4D97-AF65-F5344CB8AC3E}">
        <p14:creationId xmlns:p14="http://schemas.microsoft.com/office/powerpoint/2010/main" val="1750861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985" y="74979"/>
            <a:ext cx="10515600" cy="1325563"/>
          </a:xfrm>
        </p:spPr>
        <p:txBody>
          <a:bodyPr/>
          <a:lstStyle/>
          <a:p>
            <a:r>
              <a:rPr lang="en-US" dirty="0" smtClean="0">
                <a:solidFill>
                  <a:schemeClr val="bg1"/>
                </a:solidFill>
                <a:latin typeface="Algerian" panose="04020705040A02060702" pitchFamily="82" charset="0"/>
              </a:rPr>
              <a:t>Screenshot :</a:t>
            </a:r>
            <a:endParaRPr lang="en-US" dirty="0">
              <a:solidFill>
                <a:schemeClr val="bg1"/>
              </a:solidFill>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3007546" y="1132388"/>
            <a:ext cx="7478169" cy="506800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8328846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474"/>
            <a:ext cx="3455581" cy="517377"/>
          </a:xfrm>
        </p:spPr>
        <p:txBody>
          <a:bodyPr>
            <a:normAutofit fontScale="90000"/>
          </a:bodyPr>
          <a:lstStyle/>
          <a:p>
            <a:endParaRPr lang="en-US" dirty="0"/>
          </a:p>
        </p:txBody>
      </p:sp>
      <p:pic>
        <p:nvPicPr>
          <p:cNvPr id="6" name="Picture 5"/>
          <p:cNvPicPr>
            <a:picLocks noChangeAspect="1"/>
          </p:cNvPicPr>
          <p:nvPr/>
        </p:nvPicPr>
        <p:blipFill>
          <a:blip r:embed="rId2"/>
          <a:stretch>
            <a:fillRect/>
          </a:stretch>
        </p:blipFill>
        <p:spPr>
          <a:xfrm>
            <a:off x="2430550" y="967161"/>
            <a:ext cx="7506748" cy="51346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25111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195</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Calibri Light</vt:lpstr>
      <vt:lpstr>Wingdings</vt:lpstr>
      <vt:lpstr>Office Theme</vt:lpstr>
      <vt:lpstr>Welcome</vt:lpstr>
      <vt:lpstr>Presented by: </vt:lpstr>
      <vt:lpstr>Project  :     game</vt:lpstr>
      <vt:lpstr>Introduction :</vt:lpstr>
      <vt:lpstr>features :</vt:lpstr>
      <vt:lpstr>features :</vt:lpstr>
      <vt:lpstr>methods :</vt:lpstr>
      <vt:lpstr>Screenshot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Abir Hasan</dc:creator>
  <cp:lastModifiedBy>Abir Hasan</cp:lastModifiedBy>
  <cp:revision>63</cp:revision>
  <dcterms:created xsi:type="dcterms:W3CDTF">2017-04-10T17:46:25Z</dcterms:created>
  <dcterms:modified xsi:type="dcterms:W3CDTF">2020-10-14T00:46:50Z</dcterms:modified>
</cp:coreProperties>
</file>