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handoutMasterIdLst>
    <p:handoutMasterId r:id="rId22"/>
  </p:handoutMasterIdLst>
  <p:sldIdLst>
    <p:sldId id="319" r:id="rId2"/>
    <p:sldId id="257" r:id="rId3"/>
    <p:sldId id="298" r:id="rId4"/>
    <p:sldId id="299" r:id="rId5"/>
    <p:sldId id="309" r:id="rId6"/>
    <p:sldId id="329" r:id="rId7"/>
    <p:sldId id="262" r:id="rId8"/>
    <p:sldId id="261" r:id="rId9"/>
    <p:sldId id="285" r:id="rId10"/>
    <p:sldId id="336" r:id="rId11"/>
    <p:sldId id="264" r:id="rId12"/>
    <p:sldId id="337" r:id="rId13"/>
    <p:sldId id="304" r:id="rId14"/>
    <p:sldId id="339" r:id="rId15"/>
    <p:sldId id="330" r:id="rId16"/>
    <p:sldId id="328" r:id="rId17"/>
    <p:sldId id="325" r:id="rId18"/>
    <p:sldId id="340" r:id="rId19"/>
    <p:sldId id="342" r:id="rId20"/>
  </p:sldIdLst>
  <p:sldSz cx="12192000" cy="6858000"/>
  <p:notesSz cx="7099300" cy="10234613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6482" autoAdjust="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7.png"/><Relationship Id="rId5" Type="http://schemas.openxmlformats.org/officeDocument/2006/relationships/tags" Target="../tags/tag33.xml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tags" Target="../tags/tag32.xml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1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5.png"/><Relationship Id="rId5" Type="http://schemas.openxmlformats.org/officeDocument/2006/relationships/tags" Target="../tags/tag40.xml"/><Relationship Id="rId10" Type="http://schemas.openxmlformats.org/officeDocument/2006/relationships/image" Target="../media/image34.png"/><Relationship Id="rId4" Type="http://schemas.openxmlformats.org/officeDocument/2006/relationships/tags" Target="../tags/tag39.xml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3.png"/><Relationship Id="rId18" Type="http://schemas.openxmlformats.org/officeDocument/2006/relationships/image" Target="../media/image42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4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5" Type="http://schemas.openxmlformats.org/officeDocument/2006/relationships/image" Target="../media/image39.png"/><Relationship Id="rId10" Type="http://schemas.openxmlformats.org/officeDocument/2006/relationships/tags" Target="../tags/tag51.xml"/><Relationship Id="rId19" Type="http://schemas.openxmlformats.org/officeDocument/2006/relationships/image" Target="../media/image4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5.xml"/><Relationship Id="rId7" Type="http://schemas.openxmlformats.org/officeDocument/2006/relationships/image" Target="../media/image4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10" Type="http://schemas.openxmlformats.org/officeDocument/2006/relationships/image" Target="../media/image47.png"/><Relationship Id="rId4" Type="http://schemas.openxmlformats.org/officeDocument/2006/relationships/tags" Target="../tags/tag56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tags" Target="../tags/tag60.xml"/><Relationship Id="rId21" Type="http://schemas.openxmlformats.org/officeDocument/2006/relationships/image" Target="../media/image55.png"/><Relationship Id="rId7" Type="http://schemas.openxmlformats.org/officeDocument/2006/relationships/tags" Target="../tags/tag6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3.png"/><Relationship Id="rId2" Type="http://schemas.openxmlformats.org/officeDocument/2006/relationships/tags" Target="../tags/tag59.xml"/><Relationship Id="rId16" Type="http://schemas.openxmlformats.org/officeDocument/2006/relationships/image" Target="../media/image51.png"/><Relationship Id="rId20" Type="http://schemas.openxmlformats.org/officeDocument/2006/relationships/image" Target="../media/image54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image" Target="../media/image50.png"/><Relationship Id="rId10" Type="http://schemas.openxmlformats.org/officeDocument/2006/relationships/tags" Target="../tags/tag67.xml"/><Relationship Id="rId19" Type="http://schemas.openxmlformats.org/officeDocument/2006/relationships/image" Target="../media/image53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49.png"/><Relationship Id="rId22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.png"/><Relationship Id="rId3" Type="http://schemas.openxmlformats.org/officeDocument/2006/relationships/tags" Target="../tags/tag71.xml"/><Relationship Id="rId21" Type="http://schemas.openxmlformats.org/officeDocument/2006/relationships/image" Target="../media/image63.png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60.png"/><Relationship Id="rId2" Type="http://schemas.openxmlformats.org/officeDocument/2006/relationships/tags" Target="../tags/tag70.xml"/><Relationship Id="rId16" Type="http://schemas.openxmlformats.org/officeDocument/2006/relationships/image" Target="../media/image59.png"/><Relationship Id="rId20" Type="http://schemas.openxmlformats.org/officeDocument/2006/relationships/image" Target="../media/image62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image" Target="../media/image65.png"/><Relationship Id="rId5" Type="http://schemas.openxmlformats.org/officeDocument/2006/relationships/tags" Target="../tags/tag73.xml"/><Relationship Id="rId15" Type="http://schemas.openxmlformats.org/officeDocument/2006/relationships/image" Target="../media/image58.png"/><Relationship Id="rId23" Type="http://schemas.openxmlformats.org/officeDocument/2006/relationships/image" Target="../media/image56.png"/><Relationship Id="rId10" Type="http://schemas.openxmlformats.org/officeDocument/2006/relationships/tags" Target="../tags/tag78.xml"/><Relationship Id="rId19" Type="http://schemas.openxmlformats.org/officeDocument/2006/relationships/image" Target="../media/image61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57.png"/><Relationship Id="rId22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8.png"/><Relationship Id="rId1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7.png"/><Relationship Id="rId17" Type="http://schemas.openxmlformats.org/officeDocument/2006/relationships/image" Target="../media/image14.png"/><Relationship Id="rId2" Type="http://schemas.openxmlformats.org/officeDocument/2006/relationships/tags" Target="../tags/tag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12.png"/><Relationship Id="rId10" Type="http://schemas.openxmlformats.org/officeDocument/2006/relationships/tags" Target="../tags/tag15.xml"/><Relationship Id="rId19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0.png"/><Relationship Id="rId5" Type="http://schemas.openxmlformats.org/officeDocument/2006/relationships/tags" Target="../tags/tag20.xml"/><Relationship Id="rId10" Type="http://schemas.openxmlformats.org/officeDocument/2006/relationships/image" Target="../media/image19.png"/><Relationship Id="rId4" Type="http://schemas.openxmlformats.org/officeDocument/2006/relationships/tags" Target="../tags/tag1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2"/>
    </mc:Choice>
    <mc:Fallback xmlns="">
      <p:transition spd="slow" advTm="2398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88"/>
    </mc:Choice>
    <mc:Fallback xmlns="">
      <p:transition spd="slow" advTm="11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54"/>
    </mc:Choice>
    <mc:Fallback xmlns="">
      <p:transition spd="slow" advTm="232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64"/>
    </mc:Choice>
    <mc:Fallback xmlns="">
      <p:transition spd="slow" advTm="42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71"/>
    </mc:Choice>
    <mc:Fallback xmlns="">
      <p:transition spd="slow" advTm="393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95"/>
    </mc:Choice>
    <mc:Fallback xmlns="">
      <p:transition spd="slow" advTm="23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148"/>
    </mc:Choice>
    <mc:Fallback xmlns="">
      <p:transition spd="slow" advTm="296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21"/>
    </mc:Choice>
    <mc:Fallback xmlns="">
      <p:transition spd="slow" advTm="179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65"/>
    </mc:Choice>
    <mc:Fallback xmlns="">
      <p:transition spd="slow" advTm="232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6"/>
    </mc:Choice>
    <mc:Fallback xmlns="">
      <p:transition spd="slow" advTm="648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E978-FB05-4A33-A644-77A5236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8719-4951-4EBB-A9EF-52405D05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5374289" cy="4729164"/>
          </a:xfrm>
        </p:spPr>
        <p:txBody>
          <a:bodyPr/>
          <a:lstStyle/>
          <a:p>
            <a:r>
              <a:rPr lang="en-CA" dirty="0"/>
              <a:t>Juice bar survey:</a:t>
            </a:r>
          </a:p>
          <a:p>
            <a:r>
              <a:rPr lang="en-CA" sz="2400" dirty="0"/>
              <a:t>8 male students, 5 female students,     3 male teachers and 2 female teachers bought orange juice </a:t>
            </a:r>
          </a:p>
          <a:p>
            <a:r>
              <a:rPr lang="en-CA" sz="2400" dirty="0"/>
              <a:t>6 male students, 7 female students,     2 male teachers and 4 female teachers bought mango juice </a:t>
            </a:r>
          </a:p>
          <a:p>
            <a:r>
              <a:rPr lang="en-CA" sz="2400" dirty="0"/>
              <a:t>4 male students, 5 female students,     2 male teachers and 2 female teachers bought lemon juice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3773-78B4-41C8-9548-C799B08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E083F-3ECE-4F1A-8748-0A6E9887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02209"/>
              </p:ext>
            </p:extLst>
          </p:nvPr>
        </p:nvGraphicFramePr>
        <p:xfrm>
          <a:off x="6096000" y="1251300"/>
          <a:ext cx="5402318" cy="4953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1000">
                  <a:extLst>
                    <a:ext uri="{9D8B030D-6E8A-4147-A177-3AD203B41FA5}">
                      <a16:colId xmlns:a16="http://schemas.microsoft.com/office/drawing/2014/main" val="3444737812"/>
                    </a:ext>
                  </a:extLst>
                </a:gridCol>
                <a:gridCol w="1575469">
                  <a:extLst>
                    <a:ext uri="{9D8B030D-6E8A-4147-A177-3AD203B41FA5}">
                      <a16:colId xmlns:a16="http://schemas.microsoft.com/office/drawing/2014/main" val="2374425966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1677521083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2837612319"/>
                    </a:ext>
                  </a:extLst>
                </a:gridCol>
              </a:tblGrid>
              <a:tr h="370871">
                <a:tc>
                  <a:txBody>
                    <a:bodyPr/>
                    <a:lstStyle/>
                    <a:p>
                      <a:r>
                        <a:rPr lang="en-CA" dirty="0"/>
                        <a:t>Gender(G)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Category(C)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Juice(J)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P(G,C,J)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68978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96822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12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67994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57269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73744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50559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20761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528152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41638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85894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2416"/>
                  </a:ext>
                </a:extLst>
              </a:tr>
              <a:tr h="37087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2/50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692"/>
    </mc:Choice>
    <mc:Fallback xmlns="">
      <p:transition spd="slow" advTm="6396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/>
              <a:t>Probability</a:t>
            </a:r>
          </a:p>
          <a:p>
            <a:pPr lvl="8"/>
            <a:endParaRPr lang="en-US" sz="300" dirty="0"/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Product Rule, Chain Rule, 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lvl="1" eaLnBrk="1" hangingPunct="1"/>
            <a:r>
              <a:rPr lang="en-US" sz="2400" dirty="0"/>
              <a:t>Independence</a:t>
            </a:r>
          </a:p>
          <a:p>
            <a:pPr lvl="2"/>
            <a:endParaRPr lang="en-US" sz="2000" dirty="0"/>
          </a:p>
          <a:p>
            <a:pPr eaLnBrk="1" hangingPunct="1"/>
            <a:r>
              <a:rPr lang="en-US" sz="2800" dirty="0"/>
              <a:t>You’ll need all this stuff A LOT for the next few weeks, so make sure you go over it now!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67"/>
    </mc:Choice>
    <mc:Fallback xmlns="">
      <p:transition spd="slow" advTm="1254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Uncertainty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967676" y="1500583"/>
            <a:ext cx="668928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General situation: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Observed variables (evidence)</a:t>
            </a:r>
            <a:r>
              <a:rPr lang="en-US" sz="2000" dirty="0"/>
              <a:t>: Agent knows certain things about the state of the world (e.g., sensor readings or symptoms)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Unobserved variables</a:t>
            </a:r>
            <a:r>
              <a:rPr lang="en-US" sz="2000" dirty="0"/>
              <a:t>: Agent needs to reason about other aspects (e.g. where an object is or what disease is present)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Model</a:t>
            </a:r>
            <a:r>
              <a:rPr lang="en-US" sz="2000" dirty="0"/>
              <a:t>: Agent knows something about how the known variables relate to the unknown variables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Probabilistic reasoning gives us a framework for managing our beliefs and knowledge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54406"/>
              </p:ext>
            </p:extLst>
          </p:nvPr>
        </p:nvGraphicFramePr>
        <p:xfrm>
          <a:off x="8542273" y="1526975"/>
          <a:ext cx="13874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Photo Editor Photo" r:id="rId3" imgW="2430476" imgH="2430476" progId="MSPhotoEd.3">
                  <p:embed/>
                </p:oleObj>
              </mc:Choice>
              <mc:Fallback>
                <p:oleObj name="Photo Editor Photo" r:id="rId3" imgW="2430476" imgH="243047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273" y="1526975"/>
                        <a:ext cx="13874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78546"/>
              </p:ext>
            </p:extLst>
          </p:nvPr>
        </p:nvGraphicFramePr>
        <p:xfrm>
          <a:off x="8542273" y="3127175"/>
          <a:ext cx="14255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Photo Editor Photo" r:id="rId5" imgW="2491956" imgH="2491956" progId="MSPhotoEd.3">
                  <p:embed/>
                </p:oleObj>
              </mc:Choice>
              <mc:Fallback>
                <p:oleObj name="Photo Editor Photo" r:id="rId5" imgW="2491956" imgH="2491956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273" y="3127175"/>
                        <a:ext cx="14255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534336" y="4727375"/>
            <a:ext cx="1414462" cy="1439863"/>
            <a:chOff x="4027" y="3072"/>
            <a:chExt cx="891" cy="907"/>
          </a:xfrm>
        </p:grpSpPr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4032" y="3072"/>
            <a:ext cx="88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" name="Photo Editor Photo" r:id="rId7" imgW="2461473" imgH="2446232" progId="MSPhotoEd.3">
                    <p:embed/>
                  </p:oleObj>
                </mc:Choice>
                <mc:Fallback>
                  <p:oleObj name="Photo Editor Photo" r:id="rId7" imgW="2461473" imgH="2446232" progId="MSPhotoEd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2"/>
                          <a:ext cx="886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3" name="Picture 1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43" r="62584" b="-1559"/>
            <a:stretch>
              <a:fillRect/>
            </a:stretch>
          </p:blipFill>
          <p:spPr bwMode="auto">
            <a:xfrm>
              <a:off x="4027" y="3643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45"/>
    </mc:Choice>
    <mc:Fallback xmlns="">
      <p:transition spd="slow" advTm="830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   (often write as {+r, </a:t>
            </a:r>
            <a:r>
              <a:rPr lang="en-US" sz="2000" dirty="0">
                <a:sym typeface="Symbol" pitchFamily="18" charset="2"/>
              </a:rPr>
              <a:t>-</a:t>
            </a:r>
            <a:r>
              <a:rPr lang="en-US" sz="20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636"/>
    </mc:Choice>
    <mc:Fallback xmlns="">
      <p:transition spd="slow" advTm="228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61"/>
    </mc:Choice>
    <mc:Fallback xmlns="">
      <p:transition spd="slow" advTm="202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020"/>
    </mc:Choice>
    <mc:Fallback xmlns="">
      <p:transition spd="slow" advTm="143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59"/>
    </mc:Choice>
    <mc:Fallback xmlns="">
      <p:transition spd="slow" advTm="237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09"/>
    </mc:Choice>
    <mc:Fallback xmlns="">
      <p:transition spd="slow" advTm="56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55"/>
    </mc:Choice>
    <mc:Fallback xmlns="">
      <p:transition spd="slow" advTm="292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8|2|131.6|26.4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7.6|26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|0.6|0.7|0.3|14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64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0.6|5.3|0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5|16.7|149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5|2.1|1.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|1.7|0.6|0.4|0.3|0.5|0.3|0.6|31.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.7|117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58.6|12.6|1.1|4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48210</TotalTime>
  <Words>1200</Words>
  <Application>Microsoft Office PowerPoint</Application>
  <PresentationFormat>Widescreen</PresentationFormat>
  <Paragraphs>521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dan-berkeley-nlp-v1</vt:lpstr>
      <vt:lpstr>Photo Editor Photo</vt:lpstr>
      <vt:lpstr>CS 188: Artificial Intelligence </vt:lpstr>
      <vt:lpstr> </vt:lpstr>
      <vt:lpstr>Uncertainty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Quiz: Normalization Trick</vt:lpstr>
      <vt:lpstr>Full Joint Probability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2621</cp:revision>
  <cp:lastPrinted>2014-02-27T08:03:23Z</cp:lastPrinted>
  <dcterms:created xsi:type="dcterms:W3CDTF">2004-08-27T04:16:05Z</dcterms:created>
  <dcterms:modified xsi:type="dcterms:W3CDTF">2020-05-04T14:08:01Z</dcterms:modified>
</cp:coreProperties>
</file>