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8"/>
  </p:notesMasterIdLst>
  <p:handoutMasterIdLst>
    <p:handoutMasterId r:id="rId19"/>
  </p:handoutMasterIdLst>
  <p:sldIdLst>
    <p:sldId id="319" r:id="rId2"/>
    <p:sldId id="259" r:id="rId3"/>
    <p:sldId id="293" r:id="rId4"/>
    <p:sldId id="286" r:id="rId5"/>
    <p:sldId id="332" r:id="rId6"/>
    <p:sldId id="333" r:id="rId7"/>
    <p:sldId id="277" r:id="rId8"/>
    <p:sldId id="317" r:id="rId9"/>
    <p:sldId id="334" r:id="rId10"/>
    <p:sldId id="269" r:id="rId11"/>
    <p:sldId id="272" r:id="rId12"/>
    <p:sldId id="341" r:id="rId13"/>
    <p:sldId id="342" r:id="rId14"/>
    <p:sldId id="309" r:id="rId15"/>
    <p:sldId id="306" r:id="rId16"/>
    <p:sldId id="307" r:id="rId17"/>
  </p:sldIdLst>
  <p:sldSz cx="12192000" cy="6858000"/>
  <p:notesSz cx="7099300" cy="10234613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7071"/>
    <a:srgbClr val="DE68FF"/>
    <a:srgbClr val="FF9786"/>
    <a:srgbClr val="D3000F"/>
    <a:srgbClr val="FFFF00"/>
    <a:srgbClr val="3333FF"/>
    <a:srgbClr val="FF3300"/>
    <a:srgbClr val="CC00CC"/>
    <a:srgbClr val="FFCC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44" autoAdjust="0"/>
    <p:restoredTop sz="86482" autoAdjust="0"/>
  </p:normalViewPr>
  <p:slideViewPr>
    <p:cSldViewPr snapToGrid="0">
      <p:cViewPr varScale="1">
        <p:scale>
          <a:sx n="91" d="100"/>
          <a:sy n="91" d="100"/>
        </p:scale>
        <p:origin x="37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EC49A0E-63A9-4A0D-AD2C-B7E2E2E8BB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09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28.36879" units="1/cm"/>
          <inkml:channelProperty channel="Y" name="resolution" value="28.30189" units="1/cm"/>
          <inkml:channelProperty channel="T" name="resolution" value="1" units="1/dev"/>
        </inkml:channelProperties>
      </inkml:inkSource>
      <inkml:timestamp xml:id="ts0" timeString="2020-05-07T06:57:39.1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17293 4466 0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4B81D889-D7E9-4039-B45C-464273848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43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99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DABA8-4680-42FF-B10E-AE1FC3D1E3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10310-2E6D-4EA4-A70B-C328C85CE2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B455C-2F30-403D-8294-12A3DB8E9C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BB908-676B-418D-A0F9-ADA2F5DFB00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DCFCB-D7C5-4C75-A1E1-65873653C0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C6CEC-5ACE-4C3E-B007-68E1136822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9AE46-61FD-4518-BCFE-BA431E7153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FAF4E-C055-4FE6-A9E8-15AB39EB0F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14710-EB38-4062-9830-60CCA75232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E0DB1-D860-4CA1-A6A1-6DFDDFDEC2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9DFEB-451B-4D89-A1CD-CEA9DA588C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4E5CA303-B04A-41A5-A1FA-65C0783B1E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age:Thomasbayes.jpg" TargetMode="External"/><Relationship Id="rId3" Type="http://schemas.openxmlformats.org/officeDocument/2006/relationships/tags" Target="../tags/tag22.xml"/><Relationship Id="rId7" Type="http://schemas.openxmlformats.org/officeDocument/2006/relationships/image" Target="../media/image26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27.xml"/><Relationship Id="rId7" Type="http://schemas.openxmlformats.org/officeDocument/2006/relationships/image" Target="../media/image36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30.xml"/><Relationship Id="rId7" Type="http://schemas.openxmlformats.org/officeDocument/2006/relationships/image" Target="../media/image38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3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.xml"/><Relationship Id="rId9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tags" Target="../tags/tag3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5.png"/><Relationship Id="rId17" Type="http://schemas.openxmlformats.org/officeDocument/2006/relationships/image" Target="../media/image58.emf"/><Relationship Id="rId2" Type="http://schemas.openxmlformats.org/officeDocument/2006/relationships/tags" Target="../tags/tag33.xml"/><Relationship Id="rId16" Type="http://schemas.openxmlformats.org/officeDocument/2006/relationships/customXml" Target="../ink/ink1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44.png"/><Relationship Id="rId5" Type="http://schemas.openxmlformats.org/officeDocument/2006/relationships/tags" Target="../tags/tag36.xml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tags" Target="../tags/tag35.xml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4.png"/><Relationship Id="rId18" Type="http://schemas.openxmlformats.org/officeDocument/2006/relationships/image" Target="../media/image9.png"/><Relationship Id="rId3" Type="http://schemas.openxmlformats.org/officeDocument/2006/relationships/tags" Target="../tags/tag4.xml"/><Relationship Id="rId21" Type="http://schemas.openxmlformats.org/officeDocument/2006/relationships/image" Target="../media/image12.png"/><Relationship Id="rId7" Type="http://schemas.openxmlformats.org/officeDocument/2006/relationships/tags" Target="../tags/tag8.xml"/><Relationship Id="rId12" Type="http://schemas.openxmlformats.org/officeDocument/2006/relationships/image" Target="../media/image3.png"/><Relationship Id="rId17" Type="http://schemas.openxmlformats.org/officeDocument/2006/relationships/image" Target="../media/image8.png"/><Relationship Id="rId2" Type="http://schemas.openxmlformats.org/officeDocument/2006/relationships/tags" Target="../tags/tag3.xml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15" Type="http://schemas.openxmlformats.org/officeDocument/2006/relationships/image" Target="../media/image6.png"/><Relationship Id="rId23" Type="http://schemas.openxmlformats.org/officeDocument/2006/relationships/image" Target="../media/image14.emf"/><Relationship Id="rId10" Type="http://schemas.openxmlformats.org/officeDocument/2006/relationships/tags" Target="../tags/tag11.xml"/><Relationship Id="rId19" Type="http://schemas.openxmlformats.org/officeDocument/2006/relationships/image" Target="../media/image10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5.png"/><Relationship Id="rId2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16.xml"/><Relationship Id="rId7" Type="http://schemas.openxmlformats.org/officeDocument/2006/relationships/image" Target="../media/image19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 188: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300" dirty="0"/>
              <a:t>Probability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082" y="1900985"/>
            <a:ext cx="5592576" cy="3728384"/>
          </a:xfrm>
          <a:prstGeom prst="rect">
            <a:avLst/>
          </a:prstGeom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6003922"/>
            <a:ext cx="12192000" cy="76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Instructors: Dan Klein and Pieter Abbeel --- University of California, Berkeley</a:t>
            </a:r>
          </a:p>
          <a:p>
            <a:pPr algn="ctr">
              <a:spcBef>
                <a:spcPct val="50000"/>
              </a:spcBef>
            </a:pPr>
            <a:r>
              <a:rPr lang="en-US" sz="1400" dirty="0">
                <a:latin typeface="Calibri"/>
                <a:cs typeface="Calibri"/>
              </a:rPr>
              <a:t>[These slides were created by Dan Klein and Pieter Abbeel for CS188 Intro to AI at UC Berkeley.  All CS188 materials are available at http://</a:t>
            </a:r>
            <a:r>
              <a:rPr lang="en-US" sz="1400" dirty="0" err="1">
                <a:latin typeface="Calibri"/>
                <a:cs typeface="Calibri"/>
              </a:rPr>
              <a:t>ai.berkeley.edu</a:t>
            </a:r>
            <a:r>
              <a:rPr lang="en-US" sz="1400" dirty="0">
                <a:latin typeface="Calibri"/>
                <a:cs typeface="Calibri"/>
              </a:rPr>
              <a:t>.]</a:t>
            </a:r>
          </a:p>
        </p:txBody>
      </p:sp>
    </p:spTree>
    <p:extLst>
      <p:ext uri="{BB962C8B-B14F-4D97-AF65-F5344CB8AC3E}">
        <p14:creationId xmlns:p14="http://schemas.microsoft.com/office/powerpoint/2010/main" val="1094162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Bayes’ Rule</a:t>
            </a:r>
          </a:p>
        </p:txBody>
      </p:sp>
      <p:sp>
        <p:nvSpPr>
          <p:cNvPr id="1017859" name="Rectangle 3"/>
          <p:cNvSpPr>
            <a:spLocks noGrp="1" noChangeArrowheads="1"/>
          </p:cNvSpPr>
          <p:nvPr>
            <p:ph idx="1"/>
          </p:nvPr>
        </p:nvSpPr>
        <p:spPr>
          <a:xfrm>
            <a:off x="694560" y="1600200"/>
            <a:ext cx="799224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Two ways to factor a joint distribution over two variables: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Dividing, we get: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Why is this at all helpful?</a:t>
            </a:r>
          </a:p>
          <a:p>
            <a:pPr lvl="6">
              <a:lnSpc>
                <a:spcPct val="80000"/>
              </a:lnSpc>
            </a:pPr>
            <a:endParaRPr lang="en-US" sz="12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Lets us build one conditional from its reverse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Often one conditional is tricky but the other one is simple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Foundation of many systems we’ll see later (e.g. ASR, MT)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In the running for most important AI equation!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</p:txBody>
      </p:sp>
      <p:pic>
        <p:nvPicPr>
          <p:cNvPr id="101786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310356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786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05200"/>
            <a:ext cx="308768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7865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63" y="2286000"/>
            <a:ext cx="201453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7869" name="Picture 13" descr="Thomas Bayes">
            <a:hlinkClick r:id="rId8" tooltip="Thomas Bayes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828" y="2735058"/>
            <a:ext cx="2927072" cy="313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7870" name="AutoShape 14"/>
          <p:cNvSpPr>
            <a:spLocks noChangeArrowheads="1"/>
          </p:cNvSpPr>
          <p:nvPr/>
        </p:nvSpPr>
        <p:spPr bwMode="auto">
          <a:xfrm>
            <a:off x="8051851" y="2041140"/>
            <a:ext cx="1905000" cy="457200"/>
          </a:xfrm>
          <a:prstGeom prst="wedgeRoundRectCallout">
            <a:avLst>
              <a:gd name="adj1" fmla="val -6000"/>
              <a:gd name="adj2" fmla="val 16388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That’s my rule!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Inference with Bayes’ Rule</a:t>
            </a:r>
          </a:p>
        </p:txBody>
      </p:sp>
      <p:sp>
        <p:nvSpPr>
          <p:cNvPr id="1020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Example: Diagnostic probability from causal probability: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Example:</a:t>
            </a:r>
          </a:p>
          <a:p>
            <a:pPr lvl="1" eaLnBrk="1" hangingPunct="1"/>
            <a:r>
              <a:rPr lang="en-US" sz="2000" dirty="0"/>
              <a:t>M: meningitis, S: stiff neck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lvl="4"/>
            <a:endParaRPr lang="en-US" sz="12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r>
              <a:rPr lang="en-US" sz="2000" dirty="0"/>
              <a:t>Note: posterior probability of meningitis still very small</a:t>
            </a:r>
          </a:p>
          <a:p>
            <a:pPr lvl="1" eaLnBrk="1" hangingPunct="1"/>
            <a:r>
              <a:rPr lang="en-US" sz="2000" dirty="0"/>
              <a:t>Note: you should still get stiff necks checked out!  Why?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7454900" y="3471863"/>
            <a:ext cx="239713" cy="10001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66" name="TextBox 14"/>
          <p:cNvSpPr txBox="1">
            <a:spLocks noChangeArrowheads="1"/>
          </p:cNvSpPr>
          <p:nvPr/>
        </p:nvSpPr>
        <p:spPr bwMode="auto">
          <a:xfrm>
            <a:off x="7818438" y="3641725"/>
            <a:ext cx="12017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Example</a:t>
            </a:r>
          </a:p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givens</a:t>
            </a:r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637" y="4229084"/>
            <a:ext cx="2580388" cy="324743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60" y="4945726"/>
            <a:ext cx="11345311" cy="566936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426" y="3479892"/>
            <a:ext cx="2228287" cy="317102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097" y="3831425"/>
            <a:ext cx="2381074" cy="316906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698" y="2006610"/>
            <a:ext cx="5445919" cy="7128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Quiz: Bayes’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P(W | dry) ? </a:t>
            </a:r>
          </a:p>
        </p:txBody>
      </p:sp>
      <p:graphicFrame>
        <p:nvGraphicFramePr>
          <p:cNvPr id="5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707432"/>
              </p:ext>
            </p:extLst>
          </p:nvPr>
        </p:nvGraphicFramePr>
        <p:xfrm>
          <a:off x="2232236" y="2263454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191431"/>
              </p:ext>
            </p:extLst>
          </p:nvPr>
        </p:nvGraphicFramePr>
        <p:xfrm>
          <a:off x="4442036" y="1758629"/>
          <a:ext cx="2209800" cy="1847944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0.9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0.7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049" y="1307779"/>
            <a:ext cx="1193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336" y="1871342"/>
            <a:ext cx="8509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868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Independence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81200"/>
            <a:ext cx="4662898" cy="411002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7772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Two variables are </a:t>
            </a:r>
            <a:r>
              <a:rPr lang="en-US" sz="2400" i="1" dirty="0">
                <a:latin typeface="Calibri"/>
                <a:cs typeface="Calibri"/>
              </a:rPr>
              <a:t>independent</a:t>
            </a:r>
            <a:r>
              <a:rPr lang="en-US" sz="2400" dirty="0">
                <a:latin typeface="Calibri"/>
                <a:cs typeface="Calibri"/>
              </a:rPr>
              <a:t> if: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This says that their joint distribution </a:t>
            </a:r>
            <a:r>
              <a:rPr lang="en-US" sz="2000" i="1" dirty="0">
                <a:latin typeface="Calibri"/>
                <a:cs typeface="Calibri"/>
              </a:rPr>
              <a:t>factors</a:t>
            </a:r>
            <a:r>
              <a:rPr lang="en-US" sz="2000" dirty="0">
                <a:latin typeface="Calibri"/>
                <a:cs typeface="Calibri"/>
              </a:rPr>
              <a:t> into a product two simpler distributions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Another form:</a:t>
            </a: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		</a:t>
            </a:r>
          </a:p>
          <a:p>
            <a:pPr lvl="4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We write: 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Independence is a simplifying </a:t>
            </a:r>
            <a:r>
              <a:rPr lang="en-US" sz="2400" i="1" dirty="0">
                <a:latin typeface="Calibri"/>
                <a:cs typeface="Calibri"/>
              </a:rPr>
              <a:t>modeling assumption</a:t>
            </a:r>
          </a:p>
          <a:p>
            <a:pPr lvl="6">
              <a:lnSpc>
                <a:spcPct val="80000"/>
              </a:lnSpc>
            </a:pPr>
            <a:endParaRPr lang="en-US" sz="1200" i="1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i="1" dirty="0">
                <a:latin typeface="Calibri"/>
                <a:cs typeface="Calibri"/>
              </a:rPr>
              <a:t>Empirical </a:t>
            </a:r>
            <a:r>
              <a:rPr lang="en-US" sz="2000" dirty="0">
                <a:latin typeface="Calibri"/>
                <a:cs typeface="Calibri"/>
              </a:rPr>
              <a:t>joint distributions: at best </a:t>
            </a: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close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r>
              <a:rPr lang="en-US" sz="2000" dirty="0">
                <a:latin typeface="Calibri"/>
                <a:cs typeface="Calibri"/>
              </a:rPr>
              <a:t> to independent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What could we assume for {Weather, Traffic, Cavity, Toothache}?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Independence</a:t>
            </a: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8488" y="1925638"/>
            <a:ext cx="3795712" cy="2988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1200" y="3886200"/>
            <a:ext cx="3048000" cy="3137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4600" y="4648200"/>
            <a:ext cx="1016000" cy="2627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769" y="1828800"/>
            <a:ext cx="4257231" cy="375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80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Independence?</a:t>
            </a:r>
          </a:p>
        </p:txBody>
      </p:sp>
      <p:graphicFrame>
        <p:nvGraphicFramePr>
          <p:cNvPr id="1041412" name="Group 4"/>
          <p:cNvGraphicFramePr>
            <a:graphicFrameLocks noGrp="1"/>
          </p:cNvGraphicFramePr>
          <p:nvPr/>
        </p:nvGraphicFramePr>
        <p:xfrm>
          <a:off x="2278114" y="3277390"/>
          <a:ext cx="2209800" cy="1854201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41438" name="Group 30"/>
          <p:cNvGraphicFramePr>
            <a:graphicFrameLocks noGrp="1"/>
          </p:cNvGraphicFramePr>
          <p:nvPr/>
        </p:nvGraphicFramePr>
        <p:xfrm>
          <a:off x="7394626" y="3285327"/>
          <a:ext cx="2209800" cy="1854201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41464" name="Group 56"/>
          <p:cNvGraphicFramePr>
            <a:graphicFrameLocks noGrp="1"/>
          </p:cNvGraphicFramePr>
          <p:nvPr/>
        </p:nvGraphicFramePr>
        <p:xfrm>
          <a:off x="5135614" y="2108990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41478" name="Group 70"/>
          <p:cNvGraphicFramePr>
            <a:graphicFrameLocks noGrp="1"/>
          </p:cNvGraphicFramePr>
          <p:nvPr/>
        </p:nvGraphicFramePr>
        <p:xfrm>
          <a:off x="5140376" y="5076027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2614" y="2848765"/>
            <a:ext cx="1296987" cy="2981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9789" y="1731165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7876" y="4704552"/>
            <a:ext cx="850900" cy="2985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6589" y="2853527"/>
            <a:ext cx="1298575" cy="2985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2637385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Example: Independence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N fair, independent coin flips:</a:t>
            </a:r>
          </a:p>
        </p:txBody>
      </p:sp>
      <p:graphicFrame>
        <p:nvGraphicFramePr>
          <p:cNvPr id="1043475" name="Group 19"/>
          <p:cNvGraphicFramePr>
            <a:graphicFrameLocks noGrp="1"/>
          </p:cNvGraphicFramePr>
          <p:nvPr/>
        </p:nvGraphicFramePr>
        <p:xfrm>
          <a:off x="699676" y="2892425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7663" name="Picture 2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64" y="2514600"/>
            <a:ext cx="9112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43477" name="Group 21"/>
          <p:cNvGraphicFramePr>
            <a:graphicFrameLocks noGrp="1"/>
          </p:cNvGraphicFramePr>
          <p:nvPr/>
        </p:nvGraphicFramePr>
        <p:xfrm>
          <a:off x="2471326" y="28892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3489" name="Group 33"/>
          <p:cNvGraphicFramePr>
            <a:graphicFrameLocks noGrp="1"/>
          </p:cNvGraphicFramePr>
          <p:nvPr/>
        </p:nvGraphicFramePr>
        <p:xfrm>
          <a:off x="5747926" y="28892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7686" name="Picture 4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851" y="2514600"/>
            <a:ext cx="9255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87" name="Picture 4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601" y="2514600"/>
            <a:ext cx="9112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88" name="Picture 4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876" y="3170238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89" name="AutoShape 49"/>
          <p:cNvSpPr>
            <a:spLocks/>
          </p:cNvSpPr>
          <p:nvPr/>
        </p:nvSpPr>
        <p:spPr bwMode="auto">
          <a:xfrm rot="-5400000">
            <a:off x="3804826" y="590550"/>
            <a:ext cx="381000" cy="7124700"/>
          </a:xfrm>
          <a:prstGeom prst="leftBrace">
            <a:avLst>
              <a:gd name="adj1" fmla="val 15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7690" name="Rectangle 52"/>
          <p:cNvSpPr>
            <a:spLocks noChangeArrowheads="1"/>
          </p:cNvSpPr>
          <p:nvPr/>
        </p:nvSpPr>
        <p:spPr bwMode="auto">
          <a:xfrm>
            <a:off x="2680876" y="5181600"/>
            <a:ext cx="2895600" cy="1295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7691" name="AutoShape 57"/>
          <p:cNvSpPr>
            <a:spLocks/>
          </p:cNvSpPr>
          <p:nvPr/>
        </p:nvSpPr>
        <p:spPr bwMode="auto">
          <a:xfrm>
            <a:off x="2299876" y="5105400"/>
            <a:ext cx="152400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27692" name="Picture 5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76" y="4800600"/>
            <a:ext cx="24653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93" name="Picture 59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676" y="5588000"/>
            <a:ext cx="3286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94" name="Freeform 60"/>
          <p:cNvSpPr>
            <a:spLocks/>
          </p:cNvSpPr>
          <p:nvPr/>
        </p:nvSpPr>
        <p:spPr bwMode="auto">
          <a:xfrm>
            <a:off x="2604676" y="5791200"/>
            <a:ext cx="2971800" cy="457200"/>
          </a:xfrm>
          <a:custGeom>
            <a:avLst/>
            <a:gdLst>
              <a:gd name="T0" fmla="*/ 0 w 1872"/>
              <a:gd name="T1" fmla="*/ 2147483647 h 288"/>
              <a:gd name="T2" fmla="*/ 2147483647 w 1872"/>
              <a:gd name="T3" fmla="*/ 0 h 288"/>
              <a:gd name="T4" fmla="*/ 2147483647 w 1872"/>
              <a:gd name="T5" fmla="*/ 2147483647 h 288"/>
              <a:gd name="T6" fmla="*/ 2147483647 w 1872"/>
              <a:gd name="T7" fmla="*/ 0 h 288"/>
              <a:gd name="T8" fmla="*/ 2147483647 w 1872"/>
              <a:gd name="T9" fmla="*/ 2147483647 h 288"/>
              <a:gd name="T10" fmla="*/ 2147483647 w 1872"/>
              <a:gd name="T11" fmla="*/ 0 h 288"/>
              <a:gd name="T12" fmla="*/ 2147483647 w 1872"/>
              <a:gd name="T13" fmla="*/ 2147483647 h 288"/>
              <a:gd name="T14" fmla="*/ 2147483647 w 1872"/>
              <a:gd name="T15" fmla="*/ 2147483647 h 288"/>
              <a:gd name="T16" fmla="*/ 2147483647 w 1872"/>
              <a:gd name="T17" fmla="*/ 2147483647 h 288"/>
              <a:gd name="T18" fmla="*/ 2147483647 w 1872"/>
              <a:gd name="T19" fmla="*/ 2147483647 h 288"/>
              <a:gd name="T20" fmla="*/ 2147483647 w 1872"/>
              <a:gd name="T21" fmla="*/ 2147483647 h 288"/>
              <a:gd name="T22" fmla="*/ 2147483647 w 1872"/>
              <a:gd name="T23" fmla="*/ 2147483647 h 288"/>
              <a:gd name="T24" fmla="*/ 2147483647 w 1872"/>
              <a:gd name="T25" fmla="*/ 2147483647 h 288"/>
              <a:gd name="T26" fmla="*/ 0 w 1872"/>
              <a:gd name="T27" fmla="*/ 2147483647 h 288"/>
              <a:gd name="T28" fmla="*/ 0 w 1872"/>
              <a:gd name="T29" fmla="*/ 2147483647 h 2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72"/>
              <a:gd name="T46" fmla="*/ 0 h 288"/>
              <a:gd name="T47" fmla="*/ 1872 w 1872"/>
              <a:gd name="T48" fmla="*/ 288 h 2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72" h="288">
                <a:moveTo>
                  <a:pt x="0" y="115"/>
                </a:moveTo>
                <a:lnTo>
                  <a:pt x="197" y="0"/>
                </a:lnTo>
                <a:lnTo>
                  <a:pt x="493" y="58"/>
                </a:lnTo>
                <a:lnTo>
                  <a:pt x="837" y="0"/>
                </a:lnTo>
                <a:lnTo>
                  <a:pt x="1182" y="115"/>
                </a:lnTo>
                <a:lnTo>
                  <a:pt x="1576" y="0"/>
                </a:lnTo>
                <a:lnTo>
                  <a:pt x="1872" y="115"/>
                </a:lnTo>
                <a:lnTo>
                  <a:pt x="1872" y="230"/>
                </a:lnTo>
                <a:lnTo>
                  <a:pt x="1576" y="173"/>
                </a:lnTo>
                <a:lnTo>
                  <a:pt x="1182" y="288"/>
                </a:lnTo>
                <a:lnTo>
                  <a:pt x="841" y="136"/>
                </a:lnTo>
                <a:lnTo>
                  <a:pt x="502" y="201"/>
                </a:lnTo>
                <a:lnTo>
                  <a:pt x="197" y="173"/>
                </a:lnTo>
                <a:lnTo>
                  <a:pt x="0" y="230"/>
                </a:lnTo>
                <a:lnTo>
                  <a:pt x="0" y="1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524" y="1150853"/>
            <a:ext cx="3229661" cy="30854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609" y="4749346"/>
            <a:ext cx="4115264" cy="18606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519FCC-9E70-4348-848A-8AA2BAC4C285}"/>
                  </a:ext>
                </a:extLst>
              </p14:cNvPr>
              <p14:cNvContentPartPr/>
              <p14:nvPr/>
            </p14:nvContentPartPr>
            <p14:xfrm>
              <a:off x="6225480" y="160776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519FCC-9E70-4348-848A-8AA2BAC4C28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16120" y="15984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8315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Probabilistic Inference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79413" y="1407089"/>
            <a:ext cx="6854237" cy="4773049"/>
          </a:xfrm>
        </p:spPr>
        <p:txBody>
          <a:bodyPr/>
          <a:lstStyle/>
          <a:p>
            <a:pPr eaLnBrk="1" hangingPunct="1"/>
            <a:r>
              <a:rPr lang="en-US" sz="2400" dirty="0"/>
              <a:t>Probabilistic inference: compute a desired probability from other known probabilities (e.g. conditional from joint)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We generally compute conditional probabilities </a:t>
            </a:r>
          </a:p>
          <a:p>
            <a:pPr lvl="1" eaLnBrk="1" hangingPunct="1"/>
            <a:r>
              <a:rPr lang="en-US" sz="2000" dirty="0"/>
              <a:t>P(on time | no reported accidents) = 0.90</a:t>
            </a:r>
          </a:p>
          <a:p>
            <a:pPr lvl="1" eaLnBrk="1" hangingPunct="1"/>
            <a:r>
              <a:rPr lang="en-US" sz="2000" dirty="0"/>
              <a:t>These represent the agent’s </a:t>
            </a:r>
            <a:r>
              <a:rPr lang="en-US" sz="2000" i="1" dirty="0"/>
              <a:t>beliefs</a:t>
            </a:r>
            <a:r>
              <a:rPr lang="en-US" sz="2000" dirty="0"/>
              <a:t> given the evidence</a:t>
            </a:r>
            <a:endParaRPr lang="en-US" sz="2000" i="1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Probabilities change with new evidence:</a:t>
            </a:r>
          </a:p>
          <a:p>
            <a:pPr lvl="1" eaLnBrk="1" hangingPunct="1"/>
            <a:r>
              <a:rPr lang="en-US" sz="2000" dirty="0"/>
              <a:t>P(on time | no accidents, 5 a.m.) = 0.95</a:t>
            </a:r>
          </a:p>
          <a:p>
            <a:pPr lvl="1" eaLnBrk="1" hangingPunct="1"/>
            <a:r>
              <a:rPr lang="en-US" sz="2000" dirty="0"/>
              <a:t>P(on time | no accidents, 5 a.m., raining) = 0.80</a:t>
            </a:r>
          </a:p>
          <a:p>
            <a:pPr lvl="1" eaLnBrk="1" hangingPunct="1"/>
            <a:r>
              <a:rPr lang="en-US" sz="2000" dirty="0"/>
              <a:t>Observing new evidence causes </a:t>
            </a:r>
            <a:r>
              <a:rPr lang="en-US" sz="2000" i="1" dirty="0"/>
              <a:t>beliefs to be updated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016" y="1295018"/>
            <a:ext cx="5110454" cy="47286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pPr eaLnBrk="1" hangingPunct="1"/>
            <a:r>
              <a:rPr lang="en-US" dirty="0"/>
              <a:t>Inference by Enumeration</a:t>
            </a:r>
          </a:p>
        </p:txBody>
      </p:sp>
      <p:sp>
        <p:nvSpPr>
          <p:cNvPr id="1044483" name="Rectangle 3"/>
          <p:cNvSpPr>
            <a:spLocks noGrp="1" noChangeArrowheads="1"/>
          </p:cNvSpPr>
          <p:nvPr>
            <p:ph idx="1"/>
          </p:nvPr>
        </p:nvSpPr>
        <p:spPr>
          <a:xfrm>
            <a:off x="199221" y="1295813"/>
            <a:ext cx="8229600" cy="132753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General case: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Evidence variables: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Query* variable: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Hidden variables:</a:t>
            </a:r>
          </a:p>
          <a:p>
            <a:pPr lvl="1" eaLnBrk="1" hangingPunct="1">
              <a:lnSpc>
                <a:spcPct val="80000"/>
              </a:lnSpc>
            </a:pPr>
            <a:endParaRPr lang="en-US" sz="1600" dirty="0"/>
          </a:p>
          <a:p>
            <a:pPr lvl="1" eaLnBrk="1" hangingPunct="1">
              <a:lnSpc>
                <a:spcPct val="80000"/>
              </a:lnSpc>
            </a:pPr>
            <a:endParaRPr lang="en-US" sz="1600" dirty="0"/>
          </a:p>
        </p:txBody>
      </p:sp>
      <p:pic>
        <p:nvPicPr>
          <p:cNvPr id="18436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081" y="1699187"/>
            <a:ext cx="157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973" y="1610535"/>
            <a:ext cx="2095500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1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673" y="1929623"/>
            <a:ext cx="1698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748" y="2234423"/>
            <a:ext cx="9588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704" y="1873689"/>
            <a:ext cx="2067441" cy="35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24" y="6153402"/>
            <a:ext cx="188595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953" y="6071444"/>
            <a:ext cx="32575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00" name="AutoShape 20"/>
          <p:cNvSpPr>
            <a:spLocks/>
          </p:cNvSpPr>
          <p:nvPr/>
        </p:nvSpPr>
        <p:spPr bwMode="auto">
          <a:xfrm rot="-5400000">
            <a:off x="6489768" y="5379365"/>
            <a:ext cx="174830" cy="2134655"/>
          </a:xfrm>
          <a:prstGeom prst="leftBrace">
            <a:avLst>
              <a:gd name="adj1" fmla="val 10833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44501" name="Picture 21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065" y="6629400"/>
            <a:ext cx="157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5" name="AutoShape 22"/>
          <p:cNvSpPr>
            <a:spLocks/>
          </p:cNvSpPr>
          <p:nvPr/>
        </p:nvSpPr>
        <p:spPr bwMode="auto">
          <a:xfrm>
            <a:off x="5379898" y="1559239"/>
            <a:ext cx="228600" cy="9144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Text Box 23"/>
          <p:cNvSpPr txBox="1">
            <a:spLocks noChangeArrowheads="1"/>
          </p:cNvSpPr>
          <p:nvPr/>
        </p:nvSpPr>
        <p:spPr bwMode="auto">
          <a:xfrm>
            <a:off x="5751431" y="1968119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>
                <a:latin typeface="Calibri" pitchFamily="34" charset="0"/>
                <a:cs typeface="Calibri" pitchFamily="34" charset="0"/>
              </a:rPr>
              <a:t>All variables</a:t>
            </a:r>
          </a:p>
        </p:txBody>
      </p:sp>
      <p:sp>
        <p:nvSpPr>
          <p:cNvPr id="18447" name="TextBox 20"/>
          <p:cNvSpPr txBox="1">
            <a:spLocks noChangeArrowheads="1"/>
          </p:cNvSpPr>
          <p:nvPr/>
        </p:nvSpPr>
        <p:spPr bwMode="auto">
          <a:xfrm>
            <a:off x="10488610" y="1129148"/>
            <a:ext cx="155733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i="1" dirty="0">
                <a:latin typeface="Calibri" pitchFamily="34" charset="0"/>
                <a:cs typeface="Calibri" pitchFamily="34" charset="0"/>
              </a:rPr>
              <a:t>* Works fine with multiple query variables, too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7779228" y="1296460"/>
            <a:ext cx="3997028" cy="863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/>
              <a:t>We want:</a:t>
            </a:r>
          </a:p>
          <a:p>
            <a:pPr lvl="1">
              <a:lnSpc>
                <a:spcPct val="80000"/>
              </a:lnSpc>
            </a:pPr>
            <a:endParaRPr lang="en-US" sz="1600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59401" y="3085809"/>
            <a:ext cx="2826696" cy="1025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/>
              <a:t>Step 1: Select the entries consistent with the evidence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095697" y="3081163"/>
            <a:ext cx="3822722" cy="639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/>
              <a:t>Step 2: Sum out H to get joint of Query and evidence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8618168" y="3072764"/>
            <a:ext cx="2786348" cy="463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/>
              <a:t>Step 3: Normalize</a:t>
            </a:r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79" y="3954241"/>
            <a:ext cx="3561300" cy="20482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17" y="3737772"/>
            <a:ext cx="3114039" cy="2076026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292" y="5675132"/>
            <a:ext cx="2463800" cy="584200"/>
          </a:xfrm>
          <a:prstGeom prst="rect">
            <a:avLst/>
          </a:prstGeom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8358" y="6324600"/>
            <a:ext cx="3657600" cy="5334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 xmlns="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096" y="3665394"/>
            <a:ext cx="1123188" cy="151119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Inference by Enumeration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P(W)?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P(W | winter)?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P(W | winter, hot)?</a:t>
            </a:r>
          </a:p>
        </p:txBody>
      </p:sp>
      <p:graphicFrame>
        <p:nvGraphicFramePr>
          <p:cNvPr id="1037467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074790"/>
              </p:ext>
            </p:extLst>
          </p:nvPr>
        </p:nvGraphicFramePr>
        <p:xfrm>
          <a:off x="7852551" y="1515801"/>
          <a:ext cx="3484335" cy="4785360"/>
        </p:xfrm>
        <a:graphic>
          <a:graphicData uri="http://schemas.openxmlformats.org/drawingml/2006/table">
            <a:tbl>
              <a:tblPr/>
              <a:tblGrid>
                <a:gridCol w="1036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929087" y="1411489"/>
            <a:ext cx="8080342" cy="42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Obvious problems:</a:t>
            </a:r>
          </a:p>
          <a:p>
            <a:pPr lvl="3">
              <a:lnSpc>
                <a:spcPct val="80000"/>
              </a:lnSpc>
            </a:pPr>
            <a:endParaRPr lang="en-US" sz="12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Worst-case time complexity O(</a:t>
            </a:r>
            <a:r>
              <a:rPr lang="en-US" sz="2000" dirty="0" err="1"/>
              <a:t>d</a:t>
            </a:r>
            <a:r>
              <a:rPr lang="en-US" sz="2000" baseline="30000" dirty="0" err="1"/>
              <a:t>n</a:t>
            </a:r>
            <a:r>
              <a:rPr lang="en-US" sz="2000" dirty="0"/>
              <a:t>) </a:t>
            </a:r>
          </a:p>
          <a:p>
            <a:pPr lvl="6">
              <a:lnSpc>
                <a:spcPct val="80000"/>
              </a:lnSpc>
            </a:pPr>
            <a:endParaRPr lang="en-US" sz="12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Space complexity O(</a:t>
            </a:r>
            <a:r>
              <a:rPr lang="en-US" sz="2000" dirty="0" err="1"/>
              <a:t>d</a:t>
            </a:r>
            <a:r>
              <a:rPr lang="en-US" sz="2000" baseline="30000" dirty="0" err="1"/>
              <a:t>n</a:t>
            </a:r>
            <a:r>
              <a:rPr lang="en-US" sz="2000" dirty="0"/>
              <a:t>) to store the joint distribution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endParaRPr lang="en-US" sz="20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by Enumeration</a:t>
            </a:r>
          </a:p>
        </p:txBody>
      </p:sp>
    </p:spTree>
    <p:extLst>
      <p:ext uri="{BB962C8B-B14F-4D97-AF65-F5344CB8AC3E}">
        <p14:creationId xmlns:p14="http://schemas.microsoft.com/office/powerpoint/2010/main" val="96498219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Product Rule</a:t>
            </a:r>
          </a:p>
        </p:txBody>
      </p:sp>
      <p:sp>
        <p:nvSpPr>
          <p:cNvPr id="1027075" name="Rectangle 3"/>
          <p:cNvSpPr>
            <a:spLocks noGrp="1" noChangeArrowheads="1"/>
          </p:cNvSpPr>
          <p:nvPr>
            <p:ph idx="1"/>
          </p:nvPr>
        </p:nvSpPr>
        <p:spPr>
          <a:xfrm>
            <a:off x="893005" y="1369120"/>
            <a:ext cx="7987470" cy="4757043"/>
          </a:xfrm>
        </p:spPr>
        <p:txBody>
          <a:bodyPr/>
          <a:lstStyle/>
          <a:p>
            <a:pPr eaLnBrk="1" hangingPunct="1"/>
            <a:r>
              <a:rPr lang="en-US" sz="2400" dirty="0"/>
              <a:t>Sometimes have conditional distributions but want the joint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pic>
        <p:nvPicPr>
          <p:cNvPr id="1027080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402" y="2225699"/>
            <a:ext cx="24479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949" y="2347356"/>
            <a:ext cx="5906965" cy="5992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1027216" name="AutoShape 144"/>
          <p:cNvSpPr>
            <a:spLocks noChangeArrowheads="1"/>
          </p:cNvSpPr>
          <p:nvPr/>
        </p:nvSpPr>
        <p:spPr bwMode="auto">
          <a:xfrm>
            <a:off x="8044687" y="2421643"/>
            <a:ext cx="914400" cy="381000"/>
          </a:xfrm>
          <a:prstGeom prst="leftRightArrow">
            <a:avLst>
              <a:gd name="adj1" fmla="val 50000"/>
              <a:gd name="adj2" fmla="val 48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637" y="3471580"/>
            <a:ext cx="5651673" cy="177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92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Product Rule</a:t>
            </a:r>
          </a:p>
        </p:txBody>
      </p:sp>
      <p:sp>
        <p:nvSpPr>
          <p:cNvPr id="1027075" name="Rectangle 3"/>
          <p:cNvSpPr>
            <a:spLocks noGrp="1" noChangeArrowheads="1"/>
          </p:cNvSpPr>
          <p:nvPr>
            <p:ph idx="1"/>
          </p:nvPr>
        </p:nvSpPr>
        <p:spPr>
          <a:xfrm>
            <a:off x="893005" y="1369120"/>
            <a:ext cx="7987470" cy="4757043"/>
          </a:xfrm>
        </p:spPr>
        <p:txBody>
          <a:bodyPr/>
          <a:lstStyle/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Example:</a:t>
            </a:r>
          </a:p>
          <a:p>
            <a:pPr eaLnBrk="1" hangingPunct="1"/>
            <a:endParaRPr lang="en-US" sz="2400" dirty="0"/>
          </a:p>
        </p:txBody>
      </p:sp>
      <p:graphicFrame>
        <p:nvGraphicFramePr>
          <p:cNvPr id="1027084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619804"/>
              </p:ext>
            </p:extLst>
          </p:nvPr>
        </p:nvGraphicFramePr>
        <p:xfrm>
          <a:off x="1383150" y="4244654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27160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154239"/>
              </p:ext>
            </p:extLst>
          </p:nvPr>
        </p:nvGraphicFramePr>
        <p:xfrm>
          <a:off x="3592950" y="3739829"/>
          <a:ext cx="2209800" cy="1847944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0.9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0.7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3" name="Picture 9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963" y="3288979"/>
            <a:ext cx="1193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7213" name="Group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181657"/>
              </p:ext>
            </p:extLst>
          </p:nvPr>
        </p:nvGraphicFramePr>
        <p:xfrm>
          <a:off x="7479150" y="3758879"/>
          <a:ext cx="2362200" cy="1847944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0.08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0.72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0.14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0.06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4" name="Picture 9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238" y="3287392"/>
            <a:ext cx="12414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215" name="AutoShape 143"/>
          <p:cNvSpPr>
            <a:spLocks noChangeArrowheads="1"/>
          </p:cNvSpPr>
          <p:nvPr/>
        </p:nvSpPr>
        <p:spPr bwMode="auto">
          <a:xfrm>
            <a:off x="6107550" y="4520879"/>
            <a:ext cx="990600" cy="533400"/>
          </a:xfrm>
          <a:prstGeom prst="leftRightArrow">
            <a:avLst>
              <a:gd name="adj1" fmla="val 50000"/>
              <a:gd name="adj2" fmla="val 371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50" y="3852542"/>
            <a:ext cx="8509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9207875" y="4176807"/>
            <a:ext cx="545725" cy="2480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01518" y="4577236"/>
            <a:ext cx="545725" cy="2480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234852" y="4928060"/>
            <a:ext cx="545725" cy="2480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248339" y="5298724"/>
            <a:ext cx="545725" cy="2480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7035" y="1447471"/>
            <a:ext cx="5906965" cy="5992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Chain Rule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69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More generally, can always write any joint distribution as an incremental product of conditional distributions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Why is this always true?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</p:txBody>
      </p:sp>
      <p:pic>
        <p:nvPicPr>
          <p:cNvPr id="21508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2640013"/>
            <a:ext cx="5707062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3286125"/>
            <a:ext cx="496411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Rule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318" y="1628745"/>
            <a:ext cx="7963334" cy="466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714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[&#10;Z = \sum_{q} P(Q, e_1 \cdots e_k)&#10;\]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7"/>
  <p:tag name="PICTUREFILESIZE" val="825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[&#10;P( Q | e_1 \cdots e_k )  = \frac{1}{Z}  P(Q, e_1 \cdots e_k)&#10;\]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4"/>
  <p:tag name="PICTUREFILESIZE" val="962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 | y) = \frac{P(x, y)}{P(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4"/>
  <p:tag name="PICTUREFILESIZE" val="1314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) P(x|y) = P(x, y) 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7"/>
  <p:tag name="PICTUREFILESIZE" val="1125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D| 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479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D, 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3"/>
  <p:tag name="PICTUREFILESIZE" val="486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9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) P(x|y) = P(x, y) 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7"/>
  <p:tag name="PICTUREFILESIZE" val="1125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x_1, x_2, x_3) = P(x_1) P(x_2 | x_1) P(x_3|x_1,x_2)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5"/>
  <p:tag name="PICTUREFILESIZE" val="2058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i P(x_i | x_1 \ldots x_{i-1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1"/>
  <p:tag name="PICTUREFILESIZE" val="1668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X_1, X_2, \ldots X_n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31"/>
  <p:tag name="PICTUREFILESIZE" val="625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, y) = P(x | y) P(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8"/>
  <p:tag name="PICTUREFILESIZE" val="1045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 | y) = \frac{P(y | x)}{P(y)} P(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7"/>
  <p:tag name="PICTUREFILESIZE" val="1633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= P(y | x) P(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35"/>
  <p:tag name="PICTUREFILESIZE" val="694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D| 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479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9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, y) = P(x) 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1245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 | y) = P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4"/>
  <p:tag name="PICTUREFILESIZE" val="1022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"/>
  <p:tag name="PICTUREFILESIZE" val="24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1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483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7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E_1 \ldots E_k = e_1 \ldots e_k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5"/>
  <p:tag name="PICTUREFILESIZE" val="609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8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2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526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360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2"/>
  <p:tag name="PICTUREFILESIZE" val="404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2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397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, X_2, \ldots 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5"/>
  <p:tag name="PICTUREFILESIZE" val="796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2^n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5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Q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"/>
  <p:tag name="PICTUREFILESIZE" val="148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_1 \ldots H_r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5"/>
  <p:tag name="PICTUREFILESIZE" val="232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Q | e_1 \ldots e_k)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8"/>
  <p:tag name="PICTUREFILESIZE" val="678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Q, e_1 \ldots e_k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7"/>
  <p:tag name="PICTUREFILESIZE" val="708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sum_{h_1 \ldots h_r} P(Q, h_1 \ldots h_r, e_1 \ldots e_k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1"/>
  <p:tag name="PICTUREFILESIZE" val="1551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X_1, X_2, \ldots X_n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31"/>
  <p:tag name="PICTUREFILESIZE" val="6256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52358</TotalTime>
  <Words>667</Words>
  <Application>Microsoft Office PowerPoint</Application>
  <PresentationFormat>Widescreen</PresentationFormat>
  <Paragraphs>273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dan-berkeley-nlp-v1</vt:lpstr>
      <vt:lpstr>CS 188: Artificial Intelligence </vt:lpstr>
      <vt:lpstr>Probabilistic Inference</vt:lpstr>
      <vt:lpstr>Inference by Enumeration</vt:lpstr>
      <vt:lpstr>Inference by Enumeration</vt:lpstr>
      <vt:lpstr>Inference by Enumeration</vt:lpstr>
      <vt:lpstr>The Product Rule</vt:lpstr>
      <vt:lpstr>The Product Rule</vt:lpstr>
      <vt:lpstr>The Chain Rule</vt:lpstr>
      <vt:lpstr>Bayes Rule</vt:lpstr>
      <vt:lpstr>Bayes’ Rule</vt:lpstr>
      <vt:lpstr>Inference with Bayes’ Rule</vt:lpstr>
      <vt:lpstr>Quiz: Bayes’ Rule</vt:lpstr>
      <vt:lpstr>Independence</vt:lpstr>
      <vt:lpstr>Independence</vt:lpstr>
      <vt:lpstr>Example: Independence?</vt:lpstr>
      <vt:lpstr>Example: Independence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home</cp:lastModifiedBy>
  <cp:revision>2626</cp:revision>
  <cp:lastPrinted>2014-02-27T08:03:23Z</cp:lastPrinted>
  <dcterms:created xsi:type="dcterms:W3CDTF">2004-08-27T04:16:05Z</dcterms:created>
  <dcterms:modified xsi:type="dcterms:W3CDTF">2020-05-08T15:42:17Z</dcterms:modified>
</cp:coreProperties>
</file>