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3"/>
  </p:notesMasterIdLst>
  <p:handoutMasterIdLst>
    <p:handoutMasterId r:id="rId14"/>
  </p:handoutMasterIdLst>
  <p:sldIdLst>
    <p:sldId id="302" r:id="rId2"/>
    <p:sldId id="299" r:id="rId3"/>
    <p:sldId id="427" r:id="rId4"/>
    <p:sldId id="428" r:id="rId5"/>
    <p:sldId id="303" r:id="rId6"/>
    <p:sldId id="444" r:id="rId7"/>
    <p:sldId id="305" r:id="rId8"/>
    <p:sldId id="446" r:id="rId9"/>
    <p:sldId id="445" r:id="rId10"/>
    <p:sldId id="447" r:id="rId11"/>
    <p:sldId id="448" r:id="rId12"/>
  </p:sldIdLst>
  <p:sldSz cx="12192000" cy="6858000"/>
  <p:notesSz cx="7302500" cy="95885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FF00"/>
    <a:srgbClr val="FF3300"/>
    <a:srgbClr val="CC00CC"/>
    <a:srgbClr val="FFCC00"/>
    <a:srgbClr val="FF9999"/>
    <a:srgbClr val="9900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6" autoAdjust="0"/>
    <p:restoredTop sz="94618" autoAdjust="0"/>
  </p:normalViewPr>
  <p:slideViewPr>
    <p:cSldViewPr>
      <p:cViewPr varScale="1">
        <p:scale>
          <a:sx n="86" d="100"/>
          <a:sy n="86" d="100"/>
        </p:scale>
        <p:origin x="73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5438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algn="r"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5438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927218C1-594E-A94E-95F4-26DFF0AD86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39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5438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algn="r"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5438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CD7DE18D-B477-5540-A418-45080CBABE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84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21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36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0E11D-7034-644F-ACDF-0961FF429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B7AE3-A7DC-6F48-B5B2-E849EC185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B3582B-6514-F64F-B98B-15EDDDED2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8E58B9-5DCE-C749-A388-A65B9B24CF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A45FB-0697-A64A-9D51-5116823B5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DD655-17A6-EB4F-8BC4-1ED74EF1A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B5484-33E2-FE4D-B1E3-75D9311FF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AEBA02-6DF4-4F48-8623-473B1E1CF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F0988-FE3D-BD44-95D6-6939512C4D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C8A888-4110-E642-8E4A-93BA40A9C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B8A1A2-B5DF-3D40-8B8B-515E22E761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5A20CE7E-3045-584A-B330-59BDFC9F30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6.xml"/><Relationship Id="rId7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tags" Target="../tags/tag11.xml"/><Relationship Id="rId21" Type="http://schemas.openxmlformats.org/officeDocument/2006/relationships/image" Target="../media/image20.png"/><Relationship Id="rId7" Type="http://schemas.openxmlformats.org/officeDocument/2006/relationships/tags" Target="../tags/tag15.xml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tags" Target="../tags/tag10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15" Type="http://schemas.openxmlformats.org/officeDocument/2006/relationships/image" Target="../media/image14.png"/><Relationship Id="rId23" Type="http://schemas.openxmlformats.org/officeDocument/2006/relationships/image" Target="../media/image22.emf"/><Relationship Id="rId10" Type="http://schemas.openxmlformats.org/officeDocument/2006/relationships/tags" Target="../tags/tag18.xml"/><Relationship Id="rId19" Type="http://schemas.openxmlformats.org/officeDocument/2006/relationships/image" Target="../media/image18.png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 dirty="0"/>
              <a:t>Bayes’ Nets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133600"/>
            <a:ext cx="4800599" cy="3498476"/>
          </a:xfrm>
          <a:prstGeom prst="rect">
            <a:avLst/>
          </a:prstGeom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6003922"/>
            <a:ext cx="12192000" cy="76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Instructors: Dan Klein and Pieter Abbeel --- University of California, Berkeley</a:t>
            </a:r>
          </a:p>
          <a:p>
            <a:pPr algn="ctr">
              <a:spcBef>
                <a:spcPct val="50000"/>
              </a:spcBef>
            </a:pPr>
            <a:r>
              <a:rPr lang="en-US" sz="1400" dirty="0">
                <a:latin typeface="Calibri"/>
                <a:cs typeface="Calibri"/>
              </a:rPr>
              <a:t>[These slides were created by Dan Klein and Pieter Abbeel for CS188 Intro to AI at UC Berkeley.  All CS188 materials are available at http://</a:t>
            </a:r>
            <a:r>
              <a:rPr lang="en-US" sz="1400" dirty="0" err="1">
                <a:latin typeface="Calibri"/>
                <a:cs typeface="Calibri"/>
              </a:rPr>
              <a:t>ai.berkeley.edu</a:t>
            </a:r>
            <a:r>
              <a:rPr lang="en-US" sz="1400" dirty="0">
                <a:latin typeface="Calibri"/>
                <a:cs typeface="Calibri"/>
              </a:rPr>
              <a:t>.]</a:t>
            </a:r>
          </a:p>
        </p:txBody>
      </p:sp>
    </p:spTree>
    <p:extLst>
      <p:ext uri="{BB962C8B-B14F-4D97-AF65-F5344CB8AC3E}">
        <p14:creationId xmlns:p14="http://schemas.microsoft.com/office/powerpoint/2010/main" val="881656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23CF-27B7-4A34-A218-7CB56F7A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Inference by Enumeration in Bayes’ Net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6F1DA-798F-46AC-8DB6-610754A7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58B9-5DCE-C749-A388-A65B9B24CF0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ED8FDA-BEAD-444E-9317-B5A1CB000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0"/>
            <a:ext cx="11379200" cy="4729163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/>
              <a:t>P(+b|+</a:t>
            </a:r>
            <a:r>
              <a:rPr lang="en-CA" sz="2800" dirty="0" err="1"/>
              <a:t>j,+m</a:t>
            </a:r>
            <a:r>
              <a:rPr lang="en-CA" sz="2800" dirty="0"/>
              <a:t>)=P(+</a:t>
            </a:r>
            <a:r>
              <a:rPr lang="en-CA" sz="2800" dirty="0" err="1"/>
              <a:t>b,+j,+m</a:t>
            </a:r>
            <a:r>
              <a:rPr lang="en-CA" sz="2800" dirty="0"/>
              <a:t>)/P(+</a:t>
            </a:r>
            <a:r>
              <a:rPr lang="en-CA" sz="2800" dirty="0" err="1"/>
              <a:t>j,+m</a:t>
            </a:r>
            <a:r>
              <a:rPr lang="en-CA" sz="2800" dirty="0"/>
              <a:t>)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/>
              <a:t>P(+</a:t>
            </a:r>
            <a:r>
              <a:rPr lang="en-CA" sz="2800" dirty="0" err="1"/>
              <a:t>b,+j,+m</a:t>
            </a:r>
            <a:r>
              <a:rPr lang="en-CA" sz="2800" dirty="0"/>
              <a:t>)=.0005922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/>
              <a:t>P(+</a:t>
            </a:r>
            <a:r>
              <a:rPr lang="en-CA" sz="2800" dirty="0" err="1"/>
              <a:t>j,+m</a:t>
            </a:r>
            <a:r>
              <a:rPr lang="en-CA" sz="2800" dirty="0"/>
              <a:t>)=P(+</a:t>
            </a:r>
            <a:r>
              <a:rPr lang="en-CA" sz="2800" dirty="0" err="1"/>
              <a:t>b,+j,+m</a:t>
            </a:r>
            <a:r>
              <a:rPr lang="en-CA" sz="2800" dirty="0"/>
              <a:t>)+P(-</a:t>
            </a:r>
            <a:r>
              <a:rPr lang="en-CA" sz="2800" dirty="0" err="1"/>
              <a:t>b,+j,+m</a:t>
            </a:r>
            <a:r>
              <a:rPr lang="en-CA" sz="2800" dirty="0"/>
              <a:t>)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/>
              <a:t>P(-</a:t>
            </a:r>
            <a:r>
              <a:rPr lang="en-CA" sz="2800" dirty="0" err="1"/>
              <a:t>b,+j,+m</a:t>
            </a:r>
            <a:r>
              <a:rPr lang="en-CA" sz="2800" dirty="0"/>
              <a:t>)</a:t>
            </a:r>
          </a:p>
          <a:p>
            <a:pPr marL="0" indent="0">
              <a:buNone/>
            </a:pPr>
            <a:r>
              <a:rPr lang="en-CA" sz="2800" dirty="0"/>
              <a:t>=P(-</a:t>
            </a:r>
            <a:r>
              <a:rPr lang="en-CA" sz="2800" dirty="0" err="1"/>
              <a:t>b,+e,+a,+j,+m</a:t>
            </a:r>
            <a:r>
              <a:rPr lang="en-CA" sz="2800" dirty="0"/>
              <a:t>)+P(-</a:t>
            </a:r>
            <a:r>
              <a:rPr lang="en-CA" sz="2800" dirty="0" err="1"/>
              <a:t>b,+e,-a,+j,+m</a:t>
            </a:r>
            <a:r>
              <a:rPr lang="en-CA" sz="2800" dirty="0"/>
              <a:t>)+P(-</a:t>
            </a:r>
            <a:r>
              <a:rPr lang="en-CA" sz="2800" dirty="0" err="1"/>
              <a:t>b,-e,+a,+j,+m</a:t>
            </a:r>
            <a:r>
              <a:rPr lang="en-CA" sz="2800" dirty="0"/>
              <a:t>)+P(-</a:t>
            </a:r>
            <a:r>
              <a:rPr lang="en-CA" sz="2800" dirty="0" err="1"/>
              <a:t>b,-e,-a,+j,+m</a:t>
            </a:r>
            <a:r>
              <a:rPr lang="en-CA" sz="2800" dirty="0"/>
              <a:t>)</a:t>
            </a:r>
          </a:p>
          <a:p>
            <a:pPr marL="0" indent="0">
              <a:buNone/>
            </a:pPr>
            <a:r>
              <a:rPr lang="en-CA" sz="2800" dirty="0"/>
              <a:t>=.0014917</a:t>
            </a:r>
            <a:endParaRPr lang="en-CA" sz="2400" dirty="0"/>
          </a:p>
          <a:p>
            <a:pPr marL="0" indent="0">
              <a:buNone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768058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F9005-0AB7-4EB1-90D4-165BF1C5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Independence in Bayes 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D4F79-B85E-421A-A72D-9DE13EF2E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2119312"/>
            <a:ext cx="11404600" cy="4602164"/>
          </a:xfrm>
        </p:spPr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400" dirty="0"/>
              <a:t>Determine if the following statements are True/False: </a:t>
            </a:r>
          </a:p>
          <a:p>
            <a:pPr marL="0" indent="0">
              <a:buNone/>
            </a:pPr>
            <a:r>
              <a:rPr lang="en-CA" sz="2400" dirty="0" err="1"/>
              <a:t>i.Pr</a:t>
            </a:r>
            <a:r>
              <a:rPr lang="en-CA" sz="2400" dirty="0"/>
              <a:t>(P8|P3,P7)=</a:t>
            </a:r>
            <a:r>
              <a:rPr lang="en-CA" sz="2400" dirty="0" err="1"/>
              <a:t>Pr</a:t>
            </a:r>
            <a:r>
              <a:rPr lang="en-CA" sz="2400" dirty="0"/>
              <a:t>(P8|P7) </a:t>
            </a:r>
          </a:p>
          <a:p>
            <a:pPr marL="0" indent="0">
              <a:buNone/>
            </a:pPr>
            <a:r>
              <a:rPr lang="en-CA" sz="2400" dirty="0" err="1"/>
              <a:t>ii.Pr</a:t>
            </a:r>
            <a:r>
              <a:rPr lang="en-CA" sz="2400" dirty="0"/>
              <a:t>(P3|P1,P5)=</a:t>
            </a:r>
            <a:r>
              <a:rPr lang="en-CA" sz="2400" dirty="0" err="1"/>
              <a:t>Pr</a:t>
            </a:r>
            <a:r>
              <a:rPr lang="en-CA" sz="2400" dirty="0"/>
              <a:t>(P3|P1) </a:t>
            </a:r>
          </a:p>
          <a:p>
            <a:pPr marL="0" indent="0">
              <a:buNone/>
            </a:pPr>
            <a:r>
              <a:rPr lang="en-CA" sz="2400" dirty="0" err="1"/>
              <a:t>iii.Pr</a:t>
            </a:r>
            <a:r>
              <a:rPr lang="en-CA" sz="2400" dirty="0"/>
              <a:t>(P4,P2|P3)=</a:t>
            </a:r>
            <a:r>
              <a:rPr lang="en-CA" sz="2400" dirty="0" err="1"/>
              <a:t>Pr</a:t>
            </a:r>
            <a:r>
              <a:rPr lang="en-CA" sz="2400" dirty="0"/>
              <a:t>(P4|P3)</a:t>
            </a:r>
            <a:r>
              <a:rPr lang="en-CA" sz="2400" dirty="0" err="1"/>
              <a:t>Pr</a:t>
            </a:r>
            <a:r>
              <a:rPr lang="en-CA" sz="2400" dirty="0"/>
              <a:t>(P2|P3) </a:t>
            </a:r>
          </a:p>
          <a:p>
            <a:pPr marL="0" indent="0">
              <a:buNone/>
            </a:pPr>
            <a:r>
              <a:rPr lang="en-CA" sz="2400" dirty="0" err="1"/>
              <a:t>iv.Pr</a:t>
            </a:r>
            <a:r>
              <a:rPr lang="en-CA" sz="2400" dirty="0"/>
              <a:t>(P5,P4|P1)=</a:t>
            </a:r>
            <a:r>
              <a:rPr lang="en-CA" sz="2400" dirty="0" err="1"/>
              <a:t>Pr</a:t>
            </a:r>
            <a:r>
              <a:rPr lang="en-CA" sz="2400" dirty="0"/>
              <a:t>(P5|P1)</a:t>
            </a:r>
            <a:r>
              <a:rPr lang="en-CA" sz="2400" dirty="0" err="1"/>
              <a:t>Pr</a:t>
            </a:r>
            <a:r>
              <a:rPr lang="en-CA" sz="2400" dirty="0"/>
              <a:t>(P4|P1)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2AF16-BF43-43D7-907E-2C2C8E3E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58B9-5DCE-C749-A388-A65B9B24CF0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 descr="A drawing of a clock&#10;&#10;Description automatically generated">
            <a:extLst>
              <a:ext uri="{FF2B5EF4-FFF2-40B4-BE49-F238E27FC236}">
                <a16:creationId xmlns:a16="http://schemas.microsoft.com/office/drawing/2014/main" id="{927F21C7-F5EA-4CB3-8A6A-50738F1D6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886200"/>
            <a:ext cx="3949432" cy="2209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48C83-8D4F-4CBC-AFCF-817F19F20BE7}"/>
              </a:ext>
            </a:extLst>
          </p:cNvPr>
          <p:cNvSpPr txBox="1"/>
          <p:nvPr/>
        </p:nvSpPr>
        <p:spPr>
          <a:xfrm>
            <a:off x="533400" y="1524000"/>
            <a:ext cx="1112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>
                <a:latin typeface="Calibri" panose="020F0502020204030204" pitchFamily="34" charset="0"/>
              </a:rPr>
              <a:t>Every variable in a </a:t>
            </a:r>
            <a:r>
              <a:rPr lang="en-CA" sz="4800" dirty="0" err="1">
                <a:latin typeface="Calibri" panose="020F0502020204030204" pitchFamily="34" charset="0"/>
              </a:rPr>
              <a:t>bayes</a:t>
            </a:r>
            <a:r>
              <a:rPr lang="en-CA" sz="4800" dirty="0">
                <a:latin typeface="Calibri" panose="020F0502020204030204" pitchFamily="34" charset="0"/>
              </a:rPr>
              <a:t> net is </a:t>
            </a:r>
            <a:r>
              <a:rPr lang="en-CA" sz="4800" dirty="0" err="1">
                <a:latin typeface="Calibri" panose="020F0502020204030204" pitchFamily="34" charset="0"/>
              </a:rPr>
              <a:t>inpendent</a:t>
            </a:r>
            <a:r>
              <a:rPr lang="en-CA" sz="4800" dirty="0">
                <a:latin typeface="Calibri" panose="020F0502020204030204" pitchFamily="34" charset="0"/>
              </a:rPr>
              <a:t> of its non-</a:t>
            </a:r>
            <a:r>
              <a:rPr lang="en-CA" sz="4800" dirty="0" err="1">
                <a:latin typeface="Calibri" panose="020F0502020204030204" pitchFamily="34" charset="0"/>
              </a:rPr>
              <a:t>descendents</a:t>
            </a:r>
            <a:r>
              <a:rPr lang="en-CA" sz="4800" dirty="0">
                <a:latin typeface="Calibri" panose="020F0502020204030204" pitchFamily="34" charset="0"/>
              </a:rPr>
              <a:t> given its parents.</a:t>
            </a:r>
          </a:p>
        </p:txBody>
      </p:sp>
    </p:spTree>
    <p:extLst>
      <p:ext uri="{BB962C8B-B14F-4D97-AF65-F5344CB8AC3E}">
        <p14:creationId xmlns:p14="http://schemas.microsoft.com/office/powerpoint/2010/main" val="86529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199" y="1143001"/>
            <a:ext cx="2666998" cy="1773729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sp>
        <p:nvSpPr>
          <p:cNvPr id="5" name="Oval 4"/>
          <p:cNvSpPr/>
          <p:nvPr/>
        </p:nvSpPr>
        <p:spPr>
          <a:xfrm>
            <a:off x="2971800" y="1554162"/>
            <a:ext cx="15240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B</a:t>
            </a:r>
            <a:r>
              <a:rPr lang="en-US" dirty="0">
                <a:latin typeface="Calibri"/>
                <a:cs typeface="Calibri"/>
              </a:rPr>
              <a:t>urglary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00600" y="1554162"/>
            <a:ext cx="14478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latin typeface="Calibri"/>
                <a:cs typeface="Calibri"/>
              </a:rPr>
              <a:t>E</a:t>
            </a:r>
            <a:r>
              <a:rPr lang="en-US" dirty="0" err="1">
                <a:latin typeface="Calibri"/>
                <a:cs typeface="Calibri"/>
              </a:rPr>
              <a:t>arthqk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62400" y="2544762"/>
            <a:ext cx="1143000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A</a:t>
            </a:r>
            <a:r>
              <a:rPr lang="en-US" dirty="0">
                <a:latin typeface="Calibri"/>
                <a:cs typeface="Calibri"/>
              </a:rPr>
              <a:t>larm</a:t>
            </a:r>
          </a:p>
        </p:txBody>
      </p:sp>
      <p:sp>
        <p:nvSpPr>
          <p:cNvPr id="8" name="Oval 7"/>
          <p:cNvSpPr/>
          <p:nvPr/>
        </p:nvSpPr>
        <p:spPr>
          <a:xfrm>
            <a:off x="2819400" y="3611562"/>
            <a:ext cx="1066800" cy="8985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J</a:t>
            </a:r>
            <a:r>
              <a:rPr lang="en-US" dirty="0">
                <a:latin typeface="Calibri"/>
                <a:cs typeface="Calibri"/>
              </a:rPr>
              <a:t>ohn calls</a:t>
            </a:r>
          </a:p>
        </p:txBody>
      </p:sp>
      <p:sp>
        <p:nvSpPr>
          <p:cNvPr id="9" name="Oval 8"/>
          <p:cNvSpPr/>
          <p:nvPr/>
        </p:nvSpPr>
        <p:spPr>
          <a:xfrm>
            <a:off x="5105400" y="3611562"/>
            <a:ext cx="10668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M</a:t>
            </a:r>
            <a:r>
              <a:rPr lang="en-US" dirty="0">
                <a:latin typeface="Calibri"/>
                <a:cs typeface="Calibri"/>
              </a:rPr>
              <a:t>ary calls</a:t>
            </a:r>
          </a:p>
        </p:txBody>
      </p:sp>
      <p:cxnSp>
        <p:nvCxnSpPr>
          <p:cNvPr id="11" name="Straight Arrow Connector 10"/>
          <p:cNvCxnSpPr>
            <a:stCxn id="5" idx="4"/>
            <a:endCxn id="7" idx="1"/>
          </p:cNvCxnSpPr>
          <p:nvPr/>
        </p:nvCxnSpPr>
        <p:spPr>
          <a:xfrm rot="16200000" flipH="1">
            <a:off x="3744912" y="2305050"/>
            <a:ext cx="373063" cy="395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7" idx="7"/>
          </p:cNvCxnSpPr>
          <p:nvPr/>
        </p:nvCxnSpPr>
        <p:spPr>
          <a:xfrm rot="5400000">
            <a:off x="5083175" y="2247900"/>
            <a:ext cx="296863" cy="585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rot="5400000">
            <a:off x="3630613" y="3113087"/>
            <a:ext cx="220662" cy="776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9" idx="0"/>
          </p:cNvCxnSpPr>
          <p:nvPr/>
        </p:nvCxnSpPr>
        <p:spPr>
          <a:xfrm rot="16200000" flipH="1">
            <a:off x="5178426" y="3151187"/>
            <a:ext cx="220662" cy="700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524000" y="1427162"/>
          <a:ext cx="129540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010400" y="1350962"/>
          <a:ext cx="1298575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7010400" y="3200400"/>
          <a:ext cx="2819400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676400" y="4678362"/>
          <a:ext cx="19812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267200" y="4678362"/>
          <a:ext cx="20574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1" y="1143000"/>
            <a:ext cx="2438398" cy="1621696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447800" y="1350313"/>
          <a:ext cx="129540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248400" y="1350313"/>
          <a:ext cx="1298575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8686800" y="3165132"/>
          <a:ext cx="2819400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62000" y="2923054"/>
          <a:ext cx="19812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248400" y="2923054"/>
          <a:ext cx="20574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69018" y="137300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B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5277150" y="137300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E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4266497" y="2484872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A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5388742" y="3733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M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3333449" y="3733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J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31" name="AutoShape 6"/>
          <p:cNvCxnSpPr>
            <a:cxnSpLocks noChangeShapeType="1"/>
            <a:stCxn id="26" idx="5"/>
            <a:endCxn id="27" idx="1"/>
          </p:cNvCxnSpPr>
          <p:nvPr/>
        </p:nvCxnSpPr>
        <p:spPr bwMode="auto">
          <a:xfrm>
            <a:off x="4916905" y="3135280"/>
            <a:ext cx="583429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6"/>
          <p:cNvCxnSpPr>
            <a:cxnSpLocks noChangeShapeType="1"/>
            <a:stCxn id="26" idx="3"/>
            <a:endCxn id="29" idx="7"/>
          </p:cNvCxnSpPr>
          <p:nvPr/>
        </p:nvCxnSpPr>
        <p:spPr bwMode="auto">
          <a:xfrm flipH="1">
            <a:off x="3983857" y="3135280"/>
            <a:ext cx="394232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6"/>
          <p:cNvCxnSpPr>
            <a:cxnSpLocks noChangeShapeType="1"/>
            <a:stCxn id="25" idx="3"/>
            <a:endCxn id="26" idx="7"/>
          </p:cNvCxnSpPr>
          <p:nvPr/>
        </p:nvCxnSpPr>
        <p:spPr bwMode="auto">
          <a:xfrm flipH="1">
            <a:off x="4916905" y="2023413"/>
            <a:ext cx="471837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6"/>
          <p:cNvCxnSpPr>
            <a:cxnSpLocks noChangeShapeType="1"/>
            <a:stCxn id="24" idx="5"/>
            <a:endCxn id="26" idx="1"/>
          </p:cNvCxnSpPr>
          <p:nvPr/>
        </p:nvCxnSpPr>
        <p:spPr bwMode="auto">
          <a:xfrm>
            <a:off x="3819426" y="2023413"/>
            <a:ext cx="558663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257800"/>
            <a:ext cx="4267200" cy="430635"/>
          </a:xfrm>
          <a:prstGeom prst="rect">
            <a:avLst/>
          </a:prstGeom>
        </p:spPr>
      </p:pic>
      <p:pic>
        <p:nvPicPr>
          <p:cNvPr id="19" name="Picture 1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5791200"/>
            <a:ext cx="8197144" cy="39034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04839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1143000"/>
            <a:ext cx="2438400" cy="1621696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447800" y="1350313"/>
          <a:ext cx="129540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248400" y="1350313"/>
          <a:ext cx="1298575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8686800" y="3165132"/>
          <a:ext cx="2819400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62000" y="2923054"/>
          <a:ext cx="19812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248400" y="2923054"/>
          <a:ext cx="20574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69018" y="137300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B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5277150" y="137300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E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4266497" y="2484872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A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5388742" y="3733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M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3333449" y="3733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J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31" name="AutoShape 6"/>
          <p:cNvCxnSpPr>
            <a:cxnSpLocks noChangeShapeType="1"/>
            <a:stCxn id="26" idx="5"/>
            <a:endCxn id="27" idx="1"/>
          </p:cNvCxnSpPr>
          <p:nvPr/>
        </p:nvCxnSpPr>
        <p:spPr bwMode="auto">
          <a:xfrm>
            <a:off x="4916905" y="3135280"/>
            <a:ext cx="583429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6"/>
          <p:cNvCxnSpPr>
            <a:cxnSpLocks noChangeShapeType="1"/>
            <a:stCxn id="26" idx="3"/>
            <a:endCxn id="29" idx="7"/>
          </p:cNvCxnSpPr>
          <p:nvPr/>
        </p:nvCxnSpPr>
        <p:spPr bwMode="auto">
          <a:xfrm flipH="1">
            <a:off x="3983857" y="3135280"/>
            <a:ext cx="394232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6"/>
          <p:cNvCxnSpPr>
            <a:cxnSpLocks noChangeShapeType="1"/>
            <a:stCxn id="25" idx="3"/>
            <a:endCxn id="26" idx="7"/>
          </p:cNvCxnSpPr>
          <p:nvPr/>
        </p:nvCxnSpPr>
        <p:spPr bwMode="auto">
          <a:xfrm flipH="1">
            <a:off x="4916905" y="2023413"/>
            <a:ext cx="471837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6"/>
          <p:cNvCxnSpPr>
            <a:cxnSpLocks noChangeShapeType="1"/>
            <a:stCxn id="24" idx="5"/>
            <a:endCxn id="26" idx="1"/>
          </p:cNvCxnSpPr>
          <p:nvPr/>
        </p:nvCxnSpPr>
        <p:spPr bwMode="auto">
          <a:xfrm>
            <a:off x="3819426" y="2023413"/>
            <a:ext cx="558663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257800"/>
            <a:ext cx="4267200" cy="430635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5791200"/>
            <a:ext cx="8197144" cy="39034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6324600"/>
            <a:ext cx="4896995" cy="283884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6010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400800" y="1447800"/>
            <a:ext cx="5410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Examples:</a:t>
            </a:r>
          </a:p>
          <a:p>
            <a:pPr lvl="8">
              <a:lnSpc>
                <a:spcPct val="90000"/>
              </a:lnSpc>
            </a:pPr>
            <a:endParaRPr lang="en-US" sz="10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Posterior probability</a:t>
            </a:r>
          </a:p>
          <a:p>
            <a:pPr lvl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Most likely explanation:</a:t>
            </a:r>
          </a:p>
          <a:p>
            <a:pPr lvl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Inference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54102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Inference: calculating some useful quantity from a joint probability distribution</a:t>
            </a:r>
          </a:p>
          <a:p>
            <a:pPr lvl="8">
              <a:lnSpc>
                <a:spcPct val="90000"/>
              </a:lnSpc>
            </a:pPr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19459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667000"/>
            <a:ext cx="3733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886200"/>
            <a:ext cx="44132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367513"/>
            <a:ext cx="10285809" cy="24771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Inference by Enumeration</a:t>
            </a:r>
          </a:p>
        </p:txBody>
      </p:sp>
      <p:sp>
        <p:nvSpPr>
          <p:cNvPr id="1044483" name="Rectangle 3"/>
          <p:cNvSpPr>
            <a:spLocks noGrp="1" noChangeArrowheads="1"/>
          </p:cNvSpPr>
          <p:nvPr>
            <p:ph idx="1"/>
          </p:nvPr>
        </p:nvSpPr>
        <p:spPr>
          <a:xfrm>
            <a:off x="199221" y="1295813"/>
            <a:ext cx="8229600" cy="132753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General case: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Evidence variables: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Query* variable: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Hidden variables:</a:t>
            </a:r>
          </a:p>
          <a:p>
            <a:pPr lvl="1" eaLnBrk="1" hangingPunct="1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</p:txBody>
      </p:sp>
      <p:pic>
        <p:nvPicPr>
          <p:cNvPr id="18436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081" y="1699187"/>
            <a:ext cx="157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973" y="1610535"/>
            <a:ext cx="2095500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673" y="1929623"/>
            <a:ext cx="1698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748" y="2234423"/>
            <a:ext cx="9588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704" y="1873689"/>
            <a:ext cx="2067441" cy="35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24" y="6153402"/>
            <a:ext cx="188595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953" y="6071444"/>
            <a:ext cx="32575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00" name="AutoShape 20"/>
          <p:cNvSpPr>
            <a:spLocks/>
          </p:cNvSpPr>
          <p:nvPr/>
        </p:nvSpPr>
        <p:spPr bwMode="auto">
          <a:xfrm rot="-5400000">
            <a:off x="6489768" y="5379365"/>
            <a:ext cx="174830" cy="2134655"/>
          </a:xfrm>
          <a:prstGeom prst="leftBrace">
            <a:avLst>
              <a:gd name="adj1" fmla="val 10833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1044501" name="Picture 21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065" y="6629400"/>
            <a:ext cx="157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5" name="AutoShape 22"/>
          <p:cNvSpPr>
            <a:spLocks/>
          </p:cNvSpPr>
          <p:nvPr/>
        </p:nvSpPr>
        <p:spPr bwMode="auto">
          <a:xfrm>
            <a:off x="5379898" y="1559239"/>
            <a:ext cx="228600" cy="9144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8446" name="Text Box 23"/>
          <p:cNvSpPr txBox="1">
            <a:spLocks noChangeArrowheads="1"/>
          </p:cNvSpPr>
          <p:nvPr/>
        </p:nvSpPr>
        <p:spPr bwMode="auto">
          <a:xfrm>
            <a:off x="5751431" y="1968119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latin typeface="Calibri"/>
                <a:cs typeface="Calibri"/>
              </a:rPr>
              <a:t>All variables</a:t>
            </a:r>
          </a:p>
        </p:txBody>
      </p:sp>
      <p:sp>
        <p:nvSpPr>
          <p:cNvPr id="18447" name="TextBox 20"/>
          <p:cNvSpPr txBox="1">
            <a:spLocks noChangeArrowheads="1"/>
          </p:cNvSpPr>
          <p:nvPr/>
        </p:nvSpPr>
        <p:spPr bwMode="auto">
          <a:xfrm>
            <a:off x="10488610" y="1129148"/>
            <a:ext cx="15573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i="1" dirty="0">
                <a:latin typeface="Calibri"/>
                <a:cs typeface="Calibri"/>
              </a:rPr>
              <a:t>* Works fine with multiple query variables, too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7779228" y="1296460"/>
            <a:ext cx="3997028" cy="863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We want:</a:t>
            </a:r>
          </a:p>
          <a:p>
            <a:pPr lvl="1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59401" y="3085809"/>
            <a:ext cx="2826696" cy="1025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Step 1: Select the entries consistent with the evidence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095697" y="3081163"/>
            <a:ext cx="3822722" cy="639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Step 2: Sum out H to get joint of Query and evidence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8618168" y="3072764"/>
            <a:ext cx="2786348" cy="46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Step 3: Normalize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79" y="3954241"/>
            <a:ext cx="3561300" cy="20482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17" y="3737772"/>
            <a:ext cx="3114039" cy="2076026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292" y="5675132"/>
            <a:ext cx="2463800" cy="584200"/>
          </a:xfrm>
          <a:prstGeom prst="rect">
            <a:avLst/>
          </a:prstGeom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8358" y="6324600"/>
            <a:ext cx="3657600" cy="533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096" y="3665394"/>
            <a:ext cx="1123188" cy="151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8999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Inference by Enumeration in Bayes’ Net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7391400" cy="4729164"/>
          </a:xfrm>
        </p:spPr>
        <p:txBody>
          <a:bodyPr/>
          <a:lstStyle/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Given unlimited time, inference in BNs is easy</a:t>
            </a:r>
          </a:p>
          <a:p>
            <a:pPr lvl="7"/>
            <a:endParaRPr lang="en-US" sz="500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Reminder of inference by enumeration by example:</a:t>
            </a:r>
          </a:p>
        </p:txBody>
      </p: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8360174" y="1303999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B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10468306" y="1303999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E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9457653" y="2415866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A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10583206" y="3670658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M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8527913" y="3670658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J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24" name="AutoShape 6"/>
          <p:cNvCxnSpPr>
            <a:cxnSpLocks noChangeShapeType="1"/>
            <a:endCxn id="22" idx="1"/>
          </p:cNvCxnSpPr>
          <p:nvPr/>
        </p:nvCxnSpPr>
        <p:spPr bwMode="auto">
          <a:xfrm>
            <a:off x="10111369" y="3072138"/>
            <a:ext cx="583429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" name="AutoShape 6"/>
          <p:cNvCxnSpPr>
            <a:cxnSpLocks noChangeShapeType="1"/>
            <a:endCxn id="23" idx="7"/>
          </p:cNvCxnSpPr>
          <p:nvPr/>
        </p:nvCxnSpPr>
        <p:spPr bwMode="auto">
          <a:xfrm flipH="1">
            <a:off x="9178321" y="3072138"/>
            <a:ext cx="394232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" name="AutoShape 6"/>
          <p:cNvCxnSpPr>
            <a:cxnSpLocks noChangeShapeType="1"/>
            <a:stCxn id="20" idx="3"/>
            <a:endCxn id="21" idx="7"/>
          </p:cNvCxnSpPr>
          <p:nvPr/>
        </p:nvCxnSpPr>
        <p:spPr bwMode="auto">
          <a:xfrm flipH="1">
            <a:off x="10108061" y="1954407"/>
            <a:ext cx="471837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AutoShape 6"/>
          <p:cNvCxnSpPr>
            <a:cxnSpLocks noChangeShapeType="1"/>
            <a:stCxn id="19" idx="5"/>
            <a:endCxn id="21" idx="1"/>
          </p:cNvCxnSpPr>
          <p:nvPr/>
        </p:nvCxnSpPr>
        <p:spPr bwMode="auto">
          <a:xfrm>
            <a:off x="9010582" y="1954407"/>
            <a:ext cx="558663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514600"/>
            <a:ext cx="2362200" cy="370345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438400"/>
            <a:ext cx="3048000" cy="407133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352800"/>
            <a:ext cx="3390249" cy="726482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419600"/>
            <a:ext cx="6324600" cy="765759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9837"/>
            <a:ext cx="12192000" cy="7089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6A56-EC80-4092-B2FB-6C9BBCD20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Inference by Enumeration in Bayes’ Net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F4C61-C7F1-4769-A0BB-C634ABA88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16061"/>
            <a:ext cx="11379200" cy="4729164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/>
              <a:t>P(+b|+</a:t>
            </a:r>
            <a:r>
              <a:rPr lang="en-CA" sz="2800" dirty="0" err="1"/>
              <a:t>j,+m</a:t>
            </a:r>
            <a:r>
              <a:rPr lang="en-CA" sz="2800" dirty="0"/>
              <a:t>)=P(+</a:t>
            </a:r>
            <a:r>
              <a:rPr lang="en-CA" sz="2800" dirty="0" err="1"/>
              <a:t>b,+j,+m</a:t>
            </a:r>
            <a:r>
              <a:rPr lang="en-CA" sz="2800" dirty="0"/>
              <a:t>)/P(+</a:t>
            </a:r>
            <a:r>
              <a:rPr lang="en-CA" sz="2800" dirty="0" err="1"/>
              <a:t>j,+m</a:t>
            </a:r>
            <a:r>
              <a:rPr lang="en-CA" sz="2800" dirty="0"/>
              <a:t>)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/>
              <a:t>P(+</a:t>
            </a:r>
            <a:r>
              <a:rPr lang="en-CA" sz="2800" dirty="0" err="1"/>
              <a:t>b,+j,+m</a:t>
            </a:r>
            <a:r>
              <a:rPr lang="en-CA" sz="2800" dirty="0"/>
              <a:t>)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/>
              <a:t>=P(+</a:t>
            </a:r>
            <a:r>
              <a:rPr lang="en-CA" sz="2800" dirty="0" err="1"/>
              <a:t>b,+e,+a,+j,+m</a:t>
            </a:r>
            <a:r>
              <a:rPr lang="en-CA" sz="2800" dirty="0"/>
              <a:t>)+P(+</a:t>
            </a:r>
            <a:r>
              <a:rPr lang="en-CA" sz="2800" dirty="0" err="1"/>
              <a:t>b,+e,-a,+j,+m</a:t>
            </a:r>
            <a:r>
              <a:rPr lang="en-CA" sz="2800" dirty="0"/>
              <a:t>)+P(+</a:t>
            </a:r>
            <a:r>
              <a:rPr lang="en-CA" sz="2800" dirty="0" err="1"/>
              <a:t>b,-e,+a,+j,+m</a:t>
            </a:r>
            <a:r>
              <a:rPr lang="en-CA" sz="2800" dirty="0"/>
              <a:t>)+P(+</a:t>
            </a:r>
            <a:r>
              <a:rPr lang="en-CA" sz="2800" dirty="0" err="1"/>
              <a:t>b,-e,-a,+j,+m</a:t>
            </a:r>
            <a:r>
              <a:rPr lang="en-CA" sz="2800" dirty="0"/>
              <a:t>)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/>
              <a:t>=</a:t>
            </a:r>
            <a:r>
              <a:rPr lang="en-CA" sz="2400" dirty="0"/>
              <a:t>P(+b)P(+e)P(+a|+</a:t>
            </a:r>
            <a:r>
              <a:rPr lang="en-CA" sz="2400" dirty="0" err="1"/>
              <a:t>b,+e</a:t>
            </a:r>
            <a:r>
              <a:rPr lang="en-CA" sz="2400" dirty="0"/>
              <a:t>)P(+j|+a)P(+m|+a)+ P(+b)P(+e)P(-a|+</a:t>
            </a:r>
            <a:r>
              <a:rPr lang="en-CA" sz="2400" dirty="0" err="1"/>
              <a:t>b,+e</a:t>
            </a:r>
            <a:r>
              <a:rPr lang="en-CA" sz="2400" dirty="0"/>
              <a:t>)P(+j|-a)P(+m|-a)</a:t>
            </a:r>
          </a:p>
          <a:p>
            <a:pPr marL="0" indent="0">
              <a:buNone/>
            </a:pPr>
            <a:r>
              <a:rPr lang="en-CA" sz="2400" dirty="0"/>
              <a:t>+P(+b)P(-e)P(+a|+b,-e)P(+j|+a)P(+m|+a)+ P(+b)P(-e)P(-a|+b,-e)P(+j|-a)P(+m|-a)</a:t>
            </a:r>
          </a:p>
          <a:p>
            <a:pPr marL="0" indent="0">
              <a:buNone/>
            </a:pP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FDB9C-3B29-4528-BD48-B609B389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58B9-5DCE-C749-A388-A65B9B24CF0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8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447800" y="1350313"/>
          <a:ext cx="129540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248400" y="1350313"/>
          <a:ext cx="1298575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584719"/>
              </p:ext>
            </p:extLst>
          </p:nvPr>
        </p:nvGraphicFramePr>
        <p:xfrm>
          <a:off x="8676414" y="1481790"/>
          <a:ext cx="2819400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62000" y="2923054"/>
          <a:ext cx="19812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248400" y="2923054"/>
          <a:ext cx="20574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69018" y="137300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B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5277150" y="137300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E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4266497" y="2484872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A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5388742" y="3733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M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3333449" y="3733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J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31" name="AutoShape 6"/>
          <p:cNvCxnSpPr>
            <a:cxnSpLocks noChangeShapeType="1"/>
            <a:stCxn id="26" idx="5"/>
            <a:endCxn id="27" idx="1"/>
          </p:cNvCxnSpPr>
          <p:nvPr/>
        </p:nvCxnSpPr>
        <p:spPr bwMode="auto">
          <a:xfrm>
            <a:off x="4916905" y="3135280"/>
            <a:ext cx="583429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6"/>
          <p:cNvCxnSpPr>
            <a:cxnSpLocks noChangeShapeType="1"/>
            <a:stCxn id="26" idx="3"/>
            <a:endCxn id="29" idx="7"/>
          </p:cNvCxnSpPr>
          <p:nvPr/>
        </p:nvCxnSpPr>
        <p:spPr bwMode="auto">
          <a:xfrm flipH="1">
            <a:off x="3983857" y="3135280"/>
            <a:ext cx="394232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6"/>
          <p:cNvCxnSpPr>
            <a:cxnSpLocks noChangeShapeType="1"/>
            <a:stCxn id="25" idx="3"/>
            <a:endCxn id="26" idx="7"/>
          </p:cNvCxnSpPr>
          <p:nvPr/>
        </p:nvCxnSpPr>
        <p:spPr bwMode="auto">
          <a:xfrm flipH="1">
            <a:off x="4916905" y="2023413"/>
            <a:ext cx="471837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6"/>
          <p:cNvCxnSpPr>
            <a:cxnSpLocks noChangeShapeType="1"/>
            <a:stCxn id="24" idx="5"/>
            <a:endCxn id="26" idx="1"/>
          </p:cNvCxnSpPr>
          <p:nvPr/>
        </p:nvCxnSpPr>
        <p:spPr bwMode="auto">
          <a:xfrm>
            <a:off x="3819426" y="2023413"/>
            <a:ext cx="558663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C1CA3CD-5AAB-4880-AA5B-18E9D9A1F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27" y="4812537"/>
            <a:ext cx="10309230" cy="10790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AA894E-3AB9-400B-B887-74A7B9B03976}"/>
              </a:ext>
            </a:extLst>
          </p:cNvPr>
          <p:cNvSpPr txBox="1"/>
          <p:nvPr/>
        </p:nvSpPr>
        <p:spPr>
          <a:xfrm>
            <a:off x="364273" y="5809903"/>
            <a:ext cx="998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=0.001X0.002X0.95X0.9X0.7+0.001X0.002X0.05X0.05X0.01</a:t>
            </a:r>
          </a:p>
          <a:p>
            <a:r>
              <a:rPr lang="en-CA" dirty="0"/>
              <a:t>+0.001X0.998X0.94X0.9X0.7+0.001X0.998X0.06X0.05X0.01</a:t>
            </a:r>
          </a:p>
          <a:p>
            <a:r>
              <a:rPr lang="en-CA" dirty="0"/>
              <a:t>=.000592</a:t>
            </a:r>
          </a:p>
        </p:txBody>
      </p:sp>
    </p:spTree>
    <p:extLst>
      <p:ext uri="{BB962C8B-B14F-4D97-AF65-F5344CB8AC3E}">
        <p14:creationId xmlns:p14="http://schemas.microsoft.com/office/powerpoint/2010/main" val="25485559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E_1 \ldots E_k = e_1 \ldots e_k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5"/>
  <p:tag name="PICTUREFILESIZE" val="609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Q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"/>
  <p:tag name="PICTUREFILESIZE" val="148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_1 \ldots H_r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5"/>
  <p:tag name="PICTUREFILESIZE" val="232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Q | e_1 \ldots e_k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8"/>
  <p:tag name="PICTUREFILESIZE" val="678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Q, e_1 \ldots e_k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7"/>
  <p:tag name="PICTUREFILESIZE" val="708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sum_{h_1 \ldots h_r} P(Q, h_1 \ldots h_r, e_1 \ldots e_k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1"/>
  <p:tag name="PICTUREFILESIZE" val="1551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_1, X_2, \ldots X_n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1"/>
  <p:tag name="PICTUREFILESIZE" val="625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[&#10;Z = \sum_{q} P(Q, e_1 \cdots e_k)&#10;\]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7"/>
  <p:tag name="PICTUREFILESIZE" val="825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[&#10;P( Q | e_1 \cdots e_k )  = \frac{1}{Z}  P(Q, e_1 \cdots e_k)&#10;\]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4"/>
  <p:tag name="PICTUREFILESIZE" val="962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$ P(+b, -e, +a, -j, +m) =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9"/>
  <p:tag name="PICTUREFILESIZE" val="558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 P(+b) P(-e) P(+a | +b, -e) P( -j | +a) P( +m | +a )  =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31"/>
  <p:tag name="PICTUREFILESIZE" val="1050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$ P(+b, -e, +a, -j, +m) =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9"/>
  <p:tag name="PICTUREFILESIZE" val="558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 P(+b) P(-e) P(+a | +b, -e) P( -j | +a) P( +m | +a )  =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31"/>
  <p:tag name="PICTUREFILESIZE" val="1050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 0.001 \times 0.998 \times 0.94 \times 0.1 \times 0.7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8"/>
  <p:tag name="PICTUREFILESIZE" val="69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P(Q| E_1 = e_1, \ldots E_k = e_k)&#10;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47"/>
  <p:tag name="PICTUREFILESIZE" val="1009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mbox{argmax}_q \,\, P(Q = q| E_1 = e_1 \ldots)&#10;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92"/>
  <p:tag name="PICTUREFILESIZE" val="1294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_1, X_2, \ldots X_n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1"/>
  <p:tag name="PICTUREFILESIZE" val="6256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12 -- probability.pptx</Template>
  <TotalTime>52684</TotalTime>
  <Words>1239</Words>
  <Application>Microsoft Office PowerPoint</Application>
  <PresentationFormat>Widescreen</PresentationFormat>
  <Paragraphs>415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dan-berkeley-nlp-v1</vt:lpstr>
      <vt:lpstr>CS 188: Artificial Intelligence </vt:lpstr>
      <vt:lpstr>Example: Alarm Network</vt:lpstr>
      <vt:lpstr>Example: Alarm Network</vt:lpstr>
      <vt:lpstr>Example: Alarm Network</vt:lpstr>
      <vt:lpstr>Inference</vt:lpstr>
      <vt:lpstr>Inference by Enumeration</vt:lpstr>
      <vt:lpstr>Inference by Enumeration in Bayes’ Net</vt:lpstr>
      <vt:lpstr>Inference by Enumeration in Bayes’ Net</vt:lpstr>
      <vt:lpstr>Example: Alarm Network</vt:lpstr>
      <vt:lpstr>Inference by Enumeration in Bayes’ Net</vt:lpstr>
      <vt:lpstr>Independence in Bayes Nets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home</cp:lastModifiedBy>
  <cp:revision>3304</cp:revision>
  <cp:lastPrinted>2014-03-18T18:14:25Z</cp:lastPrinted>
  <dcterms:created xsi:type="dcterms:W3CDTF">2004-08-27T04:16:05Z</dcterms:created>
  <dcterms:modified xsi:type="dcterms:W3CDTF">2020-05-12T04:00:11Z</dcterms:modified>
</cp:coreProperties>
</file>