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455" r:id="rId2"/>
    <p:sldId id="457" r:id="rId3"/>
    <p:sldId id="464" r:id="rId4"/>
    <p:sldId id="448" r:id="rId5"/>
    <p:sldId id="449" r:id="rId6"/>
    <p:sldId id="435" r:id="rId7"/>
    <p:sldId id="471" r:id="rId8"/>
    <p:sldId id="407" r:id="rId9"/>
    <p:sldId id="408" r:id="rId10"/>
    <p:sldId id="409" r:id="rId11"/>
    <p:sldId id="472" r:id="rId12"/>
    <p:sldId id="469" r:id="rId13"/>
  </p:sldIdLst>
  <p:sldSz cx="12192000" cy="6858000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7.png"/><Relationship Id="rId5" Type="http://schemas.openxmlformats.org/officeDocument/2006/relationships/tags" Target="../tags/tag9.xml"/><Relationship Id="rId10" Type="http://schemas.openxmlformats.org/officeDocument/2006/relationships/image" Target="../media/image16.png"/><Relationship Id="rId4" Type="http://schemas.openxmlformats.org/officeDocument/2006/relationships/tags" Target="../tags/tag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Naïve </a:t>
            </a:r>
            <a:r>
              <a:rPr lang="en-US" sz="3600" dirty="0" err="1"/>
              <a:t>Bayes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What do we need in order to use Naïve </a:t>
            </a:r>
            <a:r>
              <a:rPr lang="en-US" sz="2800" dirty="0" err="1"/>
              <a:t>Bayes</a:t>
            </a:r>
            <a:r>
              <a:rPr lang="en-US" sz="2800" dirty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Start with a bunch of probabilities: P(Y) and the 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Use standard inference to compute P(Y|F</a:t>
            </a:r>
            <a:r>
              <a:rPr lang="en-US" sz="2000" baseline="-25000" dirty="0"/>
              <a:t>1</a:t>
            </a:r>
            <a:r>
              <a:rPr lang="en-US" sz="2000" dirty="0"/>
              <a:t>…F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These probabilities are collectively called the </a:t>
            </a:r>
            <a:r>
              <a:rPr lang="en-US" sz="2000" i="1" dirty="0">
                <a:solidFill>
                  <a:srgbClr val="CC0000"/>
                </a:solidFill>
              </a:rPr>
              <a:t>parameters</a:t>
            </a:r>
            <a:r>
              <a:rPr lang="en-US" sz="2000" i="1" dirty="0"/>
              <a:t> </a:t>
            </a:r>
            <a:r>
              <a:rPr lang="en-US" sz="2000" dirty="0"/>
              <a:t>of the model and denoted by </a:t>
            </a:r>
            <a:r>
              <a:rPr lang="en-US" b="1" i="1" dirty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9441-88F9-44D9-949C-5995EBD0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7295E-0CA9-4916-AC77-7391F66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" y="1130610"/>
            <a:ext cx="7530310" cy="542259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BA96B5-35AF-4BB3-85C9-355E9BBC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57" y="1117600"/>
            <a:ext cx="2794943" cy="57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5B55E-22C5-4DB7-A1C6-8A794C65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117600"/>
            <a:ext cx="2794943" cy="572652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8311B-A80B-4F31-BDA8-7446EE6C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64" y="1117600"/>
            <a:ext cx="8662935" cy="55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8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Up until now: how use a model to make optimal decisions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Machine learning: how to acquire a model from data / experience</a:t>
            </a:r>
          </a:p>
          <a:p>
            <a:pPr lvl="1" eaLnBrk="1" hangingPunct="1"/>
            <a:r>
              <a:rPr lang="en-US" sz="2400" dirty="0"/>
              <a:t>Learning parameters (e.g. probabilities)</a:t>
            </a:r>
          </a:p>
          <a:p>
            <a:pPr lvl="1" eaLnBrk="1" hangingPunct="1"/>
            <a:r>
              <a:rPr lang="en-US" sz="2400" dirty="0"/>
              <a:t>Learning structure (e.g. BN graphs)</a:t>
            </a:r>
          </a:p>
          <a:p>
            <a:pPr lvl="1" eaLnBrk="1" hangingPunct="1"/>
            <a:r>
              <a:rPr lang="en-US" sz="2400" dirty="0"/>
              <a:t>Learning hidden concepts (e.g. clustering)</a:t>
            </a:r>
          </a:p>
          <a:p>
            <a:pPr lvl="1" eaLnBrk="1" hangingPunct="1"/>
            <a:endParaRPr lang="en-US" sz="2400" dirty="0"/>
          </a:p>
          <a:p>
            <a:r>
              <a:rPr lang="en-US" sz="2800" dirty="0"/>
              <a:t>Today: model-based classification with Naive </a:t>
            </a:r>
            <a:r>
              <a:rPr lang="en-US" sz="2800" dirty="0" err="1"/>
              <a:t>Bayes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Features: The attributes used to make the ham /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Features: </a:t>
            </a:r>
            <a:r>
              <a:rPr lang="en-US" sz="2000" dirty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Shape Patterns: </a:t>
            </a:r>
            <a:r>
              <a:rPr lang="en-US" sz="2000" dirty="0" err="1">
                <a:latin typeface="Calibri"/>
                <a:cs typeface="Calibri"/>
              </a:rPr>
              <a:t>NumComponents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AspectRatio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NumLoops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/>
              <a:t>Model-based approach</a:t>
            </a:r>
          </a:p>
          <a:p>
            <a:pPr lvl="1"/>
            <a:r>
              <a:rPr lang="en-US" sz="2400" dirty="0"/>
              <a:t>Build a model (e.g. Bayes’ net) where both the label and features are random variables</a:t>
            </a:r>
          </a:p>
          <a:p>
            <a:pPr lvl="1"/>
            <a:r>
              <a:rPr lang="en-US" sz="2400" dirty="0"/>
              <a:t>Instantiate any observed features</a:t>
            </a:r>
          </a:p>
          <a:p>
            <a:pPr lvl="1"/>
            <a:r>
              <a:rPr lang="en-US" sz="2400" dirty="0"/>
              <a:t>Query for the distribution of the label conditioned on the features</a:t>
            </a:r>
          </a:p>
          <a:p>
            <a:pPr lvl="4"/>
            <a:endParaRPr lang="en-US" dirty="0"/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400" dirty="0"/>
              <a:t>What structure should the BN have?</a:t>
            </a:r>
          </a:p>
          <a:p>
            <a:pPr lvl="1"/>
            <a:r>
              <a:rPr lang="en-US" sz="2400" dirty="0"/>
              <a:t>How should we learn its parameters?</a:t>
            </a:r>
            <a:endParaRPr lang="en-US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general 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Total number of parameters is </a:t>
            </a:r>
            <a:r>
              <a:rPr lang="en-US" sz="2400" i="1" dirty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49819</TotalTime>
  <Words>809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dan-berkeley-nlp-v1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General Naïve Bayes</vt:lpstr>
      <vt:lpstr>Inference for Naïve Bayes</vt:lpstr>
      <vt:lpstr>General Naïve Bayes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2675</cp:revision>
  <dcterms:created xsi:type="dcterms:W3CDTF">2004-08-27T04:16:05Z</dcterms:created>
  <dcterms:modified xsi:type="dcterms:W3CDTF">2020-05-13T15:21:35Z</dcterms:modified>
</cp:coreProperties>
</file>