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17"/>
  </p:notesMasterIdLst>
  <p:handoutMasterIdLst>
    <p:handoutMasterId r:id="rId18"/>
  </p:handoutMasterIdLst>
  <p:sldIdLst>
    <p:sldId id="474" r:id="rId2"/>
    <p:sldId id="375" r:id="rId3"/>
    <p:sldId id="377" r:id="rId4"/>
    <p:sldId id="452" r:id="rId5"/>
    <p:sldId id="453" r:id="rId6"/>
    <p:sldId id="465" r:id="rId7"/>
    <p:sldId id="467" r:id="rId8"/>
    <p:sldId id="398" r:id="rId9"/>
    <p:sldId id="432" r:id="rId10"/>
    <p:sldId id="382" r:id="rId11"/>
    <p:sldId id="384" r:id="rId12"/>
    <p:sldId id="473" r:id="rId13"/>
    <p:sldId id="475" r:id="rId14"/>
    <p:sldId id="476" r:id="rId15"/>
    <p:sldId id="477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6B"/>
    <a:srgbClr val="33CC33"/>
    <a:srgbClr val="3333FF"/>
    <a:srgbClr val="FFFF00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0C18FC-EE2D-42E8-B71B-E316FD607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200DAEC-8020-4CF7-A90A-331E0EE17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6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827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13922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2090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6969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837CE-2868-4A24-AB49-9D6ECFAE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6A190-8AB7-4691-9B1A-A7A256B1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2BF44-F5DC-417D-9079-2D308383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20002-19F1-4774-AF43-286B6C1B4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36B34-1B90-46F4-A9FD-203AD0F3F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37EC-F46C-4BDE-97B4-414C27CD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94C94-7C12-4DBB-8C4A-35B5A4CE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BA95B-2345-4C5A-9B56-F1F9E0D05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3B8CD-5DCF-4A13-886D-84358CFE1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A8097-C3C0-403A-AC97-EA80930ED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4B70B-A198-4F20-B03F-8CDDBD25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517FA1F-2885-4781-AF47-C9AEB50C4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2.png"/><Relationship Id="rId3" Type="http://schemas.openxmlformats.org/officeDocument/2006/relationships/tags" Target="../tags/tag10.xml"/><Relationship Id="rId21" Type="http://schemas.openxmlformats.org/officeDocument/2006/relationships/image" Target="../media/image25.pn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21.png"/><Relationship Id="rId2" Type="http://schemas.openxmlformats.org/officeDocument/2006/relationships/tags" Target="../tags/tag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tags" Target="../tags/tag17.xml"/><Relationship Id="rId19" Type="http://schemas.openxmlformats.org/officeDocument/2006/relationships/image" Target="../media/image23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Markov Models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2" y="2971800"/>
            <a:ext cx="6790812" cy="1495832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73516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Example Run of Mini-Forward Algorithm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8229600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sun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	</a:t>
            </a:r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rain</a:t>
            </a:r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yet another initial distribution P(X</a:t>
            </a:r>
            <a:r>
              <a:rPr lang="en-US" sz="2800" baseline="-25000" dirty="0"/>
              <a:t>1</a:t>
            </a:r>
            <a:r>
              <a:rPr lang="en-US" sz="2800" dirty="0"/>
              <a:t>):</a:t>
            </a:r>
          </a:p>
        </p:txBody>
      </p:sp>
      <p:pic>
        <p:nvPicPr>
          <p:cNvPr id="3072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71" y="1795463"/>
            <a:ext cx="10509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1792287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7625171" y="202406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757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32055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1792287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1792287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4805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87681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1792287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6405971" y="2586038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571" y="3736975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3733800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3733800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37338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39" name="AutoShape 8"/>
          <p:cNvSpPr>
            <a:spLocks noChangeArrowheads="1"/>
          </p:cNvSpPr>
          <p:nvPr/>
        </p:nvSpPr>
        <p:spPr bwMode="auto">
          <a:xfrm>
            <a:off x="7625171" y="39655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9"/>
          <p:cNvSpPr txBox="1">
            <a:spLocks noChangeArrowheads="1"/>
          </p:cNvSpPr>
          <p:nvPr/>
        </p:nvSpPr>
        <p:spPr bwMode="auto">
          <a:xfrm>
            <a:off x="1757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1" name="Text Box 10"/>
          <p:cNvSpPr txBox="1">
            <a:spLocks noChangeArrowheads="1"/>
          </p:cNvSpPr>
          <p:nvPr/>
        </p:nvSpPr>
        <p:spPr bwMode="auto">
          <a:xfrm>
            <a:off x="32055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2" name="Text Box 11"/>
          <p:cNvSpPr txBox="1">
            <a:spLocks noChangeArrowheads="1"/>
          </p:cNvSpPr>
          <p:nvPr/>
        </p:nvSpPr>
        <p:spPr bwMode="auto">
          <a:xfrm>
            <a:off x="4805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3" name="Text Box 12"/>
          <p:cNvSpPr txBox="1">
            <a:spLocks noChangeArrowheads="1"/>
          </p:cNvSpPr>
          <p:nvPr/>
        </p:nvSpPr>
        <p:spPr bwMode="auto">
          <a:xfrm>
            <a:off x="87681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3" name="Picture 12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3733800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45" name="Text Box 11"/>
          <p:cNvSpPr txBox="1">
            <a:spLocks noChangeArrowheads="1"/>
          </p:cNvSpPr>
          <p:nvPr/>
        </p:nvSpPr>
        <p:spPr bwMode="auto">
          <a:xfrm>
            <a:off x="6405971" y="44196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652" y="5565775"/>
            <a:ext cx="1321163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0" name="Picture 49" descr="txp_fig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916" y="55626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18339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9" name="Text Box 12"/>
          <p:cNvSpPr txBox="1">
            <a:spLocks noChangeArrowheads="1"/>
          </p:cNvSpPr>
          <p:nvPr/>
        </p:nvSpPr>
        <p:spPr bwMode="auto">
          <a:xfrm>
            <a:off x="88443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50" name="AutoShape 8"/>
          <p:cNvSpPr>
            <a:spLocks noChangeArrowheads="1"/>
          </p:cNvSpPr>
          <p:nvPr/>
        </p:nvSpPr>
        <p:spPr bwMode="auto">
          <a:xfrm>
            <a:off x="7625171" y="57943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Box 15"/>
          <p:cNvSpPr txBox="1">
            <a:spLocks noChangeArrowheads="1"/>
          </p:cNvSpPr>
          <p:nvPr/>
        </p:nvSpPr>
        <p:spPr bwMode="auto">
          <a:xfrm>
            <a:off x="4119971" y="58705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7800" y="6477000"/>
            <a:ext cx="194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[Demo: L13D1,2,3]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67400" y="1600201"/>
            <a:ext cx="6019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Stationary distribution: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The distribution we end up with is called the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stationary distribution </a:t>
            </a:r>
            <a:r>
              <a:rPr lang="en-US" sz="2400" dirty="0">
                <a:solidFill>
                  <a:srgbClr val="CC0000"/>
                </a:solidFill>
              </a:rPr>
              <a:t>  </a:t>
            </a:r>
            <a:r>
              <a:rPr lang="en-US" sz="2400" baseline="-25000" dirty="0">
                <a:solidFill>
                  <a:srgbClr val="CC0000"/>
                </a:solidFill>
                <a:latin typeface="cmsy10" pitchFamily="34" charset="0"/>
                <a:ea typeface="ＭＳ Ｐゴシック" pitchFamily="34" charset="-128"/>
              </a:rPr>
              <a:t>        </a:t>
            </a:r>
            <a:r>
              <a:rPr lang="en-US" sz="2400" dirty="0">
                <a:ea typeface="ＭＳ Ｐゴシック" pitchFamily="34" charset="-128"/>
              </a:rPr>
              <a:t>of the chain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It satisfies</a:t>
            </a:r>
          </a:p>
          <a:p>
            <a:pPr lvl="3">
              <a:lnSpc>
                <a:spcPct val="90000"/>
              </a:lnSpc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2" y="4051096"/>
            <a:ext cx="10971607" cy="2806902"/>
          </a:xfrm>
          <a:prstGeom prst="rect">
            <a:avLst/>
          </a:prstGeom>
        </p:spPr>
      </p:pic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Stationary Distributions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1"/>
            <a:ext cx="57150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For most chains: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Influence of the initial distribution gets less and less over time.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The distribution we end up in is independent of the initial distribution</a:t>
            </a:r>
          </a:p>
          <a:p>
            <a:pPr lvl="3">
              <a:lnSpc>
                <a:spcPct val="90000"/>
              </a:lnSpc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657600"/>
            <a:ext cx="5019304" cy="6096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0" y="2476500"/>
            <a:ext cx="451669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Stationary Distributions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Question: What’</a:t>
            </a:r>
            <a:r>
              <a:rPr lang="en-US" altLang="ja-JP" sz="2800" dirty="0">
                <a:ea typeface="ＭＳ Ｐゴシック" pitchFamily="34" charset="-128"/>
              </a:rPr>
              <a:t>s P(X) at time t = infinity?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31" y="1143000"/>
            <a:ext cx="3982967" cy="2438399"/>
          </a:xfrm>
          <a:prstGeom prst="rect">
            <a:avLst/>
          </a:prstGeom>
        </p:spPr>
      </p:pic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62600" y="2057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362200" y="2057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31" name="AutoShape 6"/>
          <p:cNvCxnSpPr>
            <a:cxnSpLocks noChangeShapeType="1"/>
            <a:stCxn id="32" idx="6"/>
            <a:endCxn id="30" idx="2"/>
          </p:cNvCxnSpPr>
          <p:nvPr/>
        </p:nvCxnSpPr>
        <p:spPr bwMode="auto">
          <a:xfrm>
            <a:off x="1995488" y="2324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447800" y="2057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276600" y="2057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4" name="AutoShape 9"/>
          <p:cNvCxnSpPr>
            <a:cxnSpLocks noChangeShapeType="1"/>
            <a:stCxn id="33" idx="6"/>
            <a:endCxn id="36" idx="2"/>
          </p:cNvCxnSpPr>
          <p:nvPr/>
        </p:nvCxnSpPr>
        <p:spPr bwMode="auto">
          <a:xfrm>
            <a:off x="3824288" y="2324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0"/>
          <p:cNvCxnSpPr>
            <a:cxnSpLocks noChangeShapeType="1"/>
            <a:stCxn id="30" idx="6"/>
            <a:endCxn id="33" idx="2"/>
          </p:cNvCxnSpPr>
          <p:nvPr/>
        </p:nvCxnSpPr>
        <p:spPr bwMode="auto">
          <a:xfrm>
            <a:off x="2909888" y="2324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4191000" y="2057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37" name="AutoShape 12"/>
          <p:cNvCxnSpPr>
            <a:cxnSpLocks noChangeShapeType="1"/>
            <a:stCxn id="36" idx="6"/>
            <a:endCxn id="29" idx="2"/>
          </p:cNvCxnSpPr>
          <p:nvPr/>
        </p:nvCxnSpPr>
        <p:spPr bwMode="auto">
          <a:xfrm>
            <a:off x="4738688" y="23241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97698"/>
              </p:ext>
            </p:extLst>
          </p:nvPr>
        </p:nvGraphicFramePr>
        <p:xfrm>
          <a:off x="9448800" y="3962400"/>
          <a:ext cx="2220913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6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1" i="0" u="none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7016259" cy="685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4800600" cy="70233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6800"/>
            <a:ext cx="2971800" cy="695202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19800"/>
            <a:ext cx="3270417" cy="304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5486400"/>
            <a:ext cx="2216150" cy="80346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041392" y="5638800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5867400"/>
            <a:ext cx="79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Also:</a:t>
            </a:r>
          </a:p>
        </p:txBody>
      </p:sp>
    </p:spTree>
    <p:extLst>
      <p:ext uri="{BB962C8B-B14F-4D97-AF65-F5344CB8AC3E}">
        <p14:creationId xmlns:p14="http://schemas.microsoft.com/office/powerpoint/2010/main" val="5062731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8B16A3-74F2-4950-B67A-8F4C7084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B8CD-5DCF-4A13-886D-84358CFE1E1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07FC9-26D3-4023-87AD-224BD324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8260796" cy="1176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EE334E-4475-4FCC-A8F9-08507E995652}"/>
                  </a:ext>
                </a:extLst>
              </p:cNvPr>
              <p:cNvSpPr txBox="1"/>
              <p:nvPr/>
            </p:nvSpPr>
            <p:spPr>
              <a:xfrm>
                <a:off x="1143000" y="1533408"/>
                <a:ext cx="10134600" cy="963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>
                    <a:latin typeface="Calibri" panose="020F0502020204030204" pitchFamily="34" charset="0"/>
                  </a:rPr>
                  <a:t>Random Variable X in {a, b, c}</a:t>
                </a: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r>
                  <a:rPr lang="en-CA" sz="3200" dirty="0">
                    <a:latin typeface="Calibri" panose="020F0502020204030204" pitchFamily="34" charset="0"/>
                  </a:rPr>
                  <a:t>Transition matrix: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  <m:e/>
                          <m:e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  <m:e/>
                          <m:e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f>
                              <m:f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  <a:p>
                <a:endParaRPr lang="en-CA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EE334E-4475-4FCC-A8F9-08507E995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33408"/>
                <a:ext cx="10134600" cy="9634112"/>
              </a:xfrm>
              <a:prstGeom prst="rect">
                <a:avLst/>
              </a:prstGeom>
              <a:blipFill>
                <a:blip r:embed="rId3"/>
                <a:stretch>
                  <a:fillRect l="-1564" t="-8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A24F13-B4EE-4059-B2AF-28C8FD543C0F}"/>
              </a:ext>
            </a:extLst>
          </p:cNvPr>
          <p:cNvSpPr txBox="1"/>
          <p:nvPr/>
        </p:nvSpPr>
        <p:spPr>
          <a:xfrm>
            <a:off x="5562600" y="3810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663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BECDB3-92A0-4A06-B1A2-C6CFAC81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B8CD-5DCF-4A13-886D-84358CFE1E1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34468-0F96-4F8B-84B1-0524C408E353}"/>
              </a:ext>
            </a:extLst>
          </p:cNvPr>
          <p:cNvSpPr/>
          <p:nvPr/>
        </p:nvSpPr>
        <p:spPr>
          <a:xfrm>
            <a:off x="1028700" y="1116031"/>
            <a:ext cx="10134600" cy="560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(a)= P(</a:t>
            </a:r>
            <a:r>
              <a:rPr lang="en-CA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a|a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)X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(a)+ P(</a:t>
            </a:r>
            <a:r>
              <a:rPr lang="en-CA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a|b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)X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 P(</a:t>
            </a:r>
            <a:r>
              <a:rPr lang="en-CA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a|c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)X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(a)=2/5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(a)+1/5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(b)+1/5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=&gt;5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(a)=2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(a)+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=&gt;3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(a)-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(b)-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(c)=0 -------- (</a:t>
            </a:r>
            <a:r>
              <a:rPr lang="en-CA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(b)= P(</a:t>
            </a:r>
            <a:r>
              <a:rPr lang="en-CA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b|a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)X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(a)+ P(</a:t>
            </a:r>
            <a:r>
              <a:rPr lang="en-CA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b|b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)X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 P(</a:t>
            </a:r>
            <a:r>
              <a:rPr lang="en-CA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b|c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)X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(b)=2/5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(a)+3/5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(b)+2/5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=&gt;5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(b)= 2P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(a)+ 3P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(b)+ 2P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=&gt;2P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(a)- 2P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(b)+ 2P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(c)=0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(a)-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 P</a:t>
            </a:r>
            <a:r>
              <a:rPr lang="en-CA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(c)=0-------- (ii)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CB86F-FA1E-48D8-91EA-79A42169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B8CD-5DCF-4A13-886D-84358CFE1E10}" type="slidenum">
              <a:rPr lang="en-US" sz="3200" smtClean="0">
                <a:latin typeface="Calibri" panose="020F0502020204030204" pitchFamily="34" charset="0"/>
              </a:rPr>
              <a:pPr/>
              <a:t>15</a:t>
            </a:fld>
            <a:endParaRPr lang="en-US" sz="3200"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4074C-EE03-474A-97A6-97A91F3097F6}"/>
              </a:ext>
            </a:extLst>
          </p:cNvPr>
          <p:cNvSpPr/>
          <p:nvPr/>
        </p:nvSpPr>
        <p:spPr>
          <a:xfrm>
            <a:off x="1219200" y="1447800"/>
            <a:ext cx="5540299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(a)- 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(b)- 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(c)=0 -------- (</a:t>
            </a:r>
            <a:r>
              <a:rPr lang="en-CA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C10BF-9F24-4926-9E64-57B036561869}"/>
              </a:ext>
            </a:extLst>
          </p:cNvPr>
          <p:cNvSpPr/>
          <p:nvPr/>
        </p:nvSpPr>
        <p:spPr>
          <a:xfrm>
            <a:off x="1211411" y="2377504"/>
            <a:ext cx="5320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(a)- 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 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(c)=0-------- (ii)</a:t>
            </a:r>
            <a:endParaRPr lang="en-CA" sz="3200" dirty="0"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7689B-A28B-4EF2-AEC1-A00CA3BAEBE2}"/>
              </a:ext>
            </a:extLst>
          </p:cNvPr>
          <p:cNvSpPr/>
          <p:nvPr/>
        </p:nvSpPr>
        <p:spPr>
          <a:xfrm>
            <a:off x="1211411" y="3296051"/>
            <a:ext cx="6096000" cy="24845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(a)+ P</a:t>
            </a:r>
            <a:r>
              <a:rPr lang="en-CA" sz="32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(b)+ 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32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(c)=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1--------(iii)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(a)=1/4, 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(b)=1/2, P</a:t>
            </a:r>
            <a:r>
              <a:rPr lang="en-CA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(c)=1/4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Reasoning over Time or Space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9220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Often, we want to </a:t>
            </a:r>
            <a:r>
              <a:rPr lang="en-US" sz="2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reason about a sequence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of observations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Speech recognition</a:t>
            </a:r>
          </a:p>
          <a:p>
            <a:pPr lvl="4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Robot localization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User attention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Medical monitoring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Need to introduce time (or space) into our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Markov Models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112776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Value of X at a given time is called the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state</a:t>
            </a: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Parameters: called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transition probabilities </a:t>
            </a:r>
            <a:r>
              <a:rPr lang="en-US" sz="2400" dirty="0">
                <a:ea typeface="ＭＳ Ｐゴシック" pitchFamily="34" charset="-128"/>
              </a:rPr>
              <a:t>or dynamics, specify how the state evolves over time (also, initial state probabilities)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ea typeface="ＭＳ Ｐゴシック" pitchFamily="34" charset="-128"/>
              </a:rPr>
              <a:t>Stationarity</a:t>
            </a:r>
            <a:r>
              <a:rPr lang="en-US" sz="2400" dirty="0">
                <a:ea typeface="ＭＳ Ｐゴシック" pitchFamily="34" charset="-128"/>
              </a:rPr>
              <a:t> assumption: transition probabilities the same at all times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Same as MDP transition model, but no choice of action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010076" y="25908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4809676" y="25908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2533" name="AutoShape 6"/>
          <p:cNvCxnSpPr>
            <a:cxnSpLocks noChangeShapeType="1"/>
            <a:stCxn id="22534" idx="6"/>
            <a:endCxn id="22532" idx="2"/>
          </p:cNvCxnSpPr>
          <p:nvPr/>
        </p:nvCxnSpPr>
        <p:spPr bwMode="auto">
          <a:xfrm>
            <a:off x="4438118" y="28575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3895276" y="25908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5724076" y="25908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22536" name="AutoShape 9"/>
          <p:cNvCxnSpPr>
            <a:cxnSpLocks noChangeShapeType="1"/>
            <a:stCxn id="22535" idx="6"/>
            <a:endCxn id="22538" idx="2"/>
          </p:cNvCxnSpPr>
          <p:nvPr/>
        </p:nvCxnSpPr>
        <p:spPr bwMode="auto">
          <a:xfrm>
            <a:off x="6266918" y="28575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0"/>
          <p:cNvCxnSpPr>
            <a:cxnSpLocks noChangeShapeType="1"/>
            <a:stCxn id="22532" idx="6"/>
            <a:endCxn id="22535" idx="2"/>
          </p:cNvCxnSpPr>
          <p:nvPr/>
        </p:nvCxnSpPr>
        <p:spPr bwMode="auto">
          <a:xfrm>
            <a:off x="5352518" y="28575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6638476" y="25908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22539" name="AutoShape 12"/>
          <p:cNvCxnSpPr>
            <a:cxnSpLocks noChangeShapeType="1"/>
            <a:stCxn id="22538" idx="6"/>
            <a:endCxn id="22531" idx="2"/>
          </p:cNvCxnSpPr>
          <p:nvPr/>
        </p:nvCxnSpPr>
        <p:spPr bwMode="auto">
          <a:xfrm>
            <a:off x="7181318" y="2857500"/>
            <a:ext cx="8287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2138" y="3505200"/>
            <a:ext cx="1728179" cy="360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15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5200"/>
            <a:ext cx="10091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Joint Distribution of a Markov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10668000" cy="3962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Joint distribution:</a:t>
            </a: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105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More generally: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40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Questions to be resolved: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Does this indeed define a joint distribution?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Can every joint distribution be factored this way, or are we making some assumptions about the joint distribution by using this factorization?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010076" y="35052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0197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2533" name="AutoShape 6"/>
          <p:cNvCxnSpPr>
            <a:cxnSpLocks noChangeShapeType="1"/>
            <a:stCxn id="22534" idx="6"/>
            <a:endCxn id="22532" idx="2"/>
          </p:cNvCxnSpPr>
          <p:nvPr/>
        </p:nvCxnSpPr>
        <p:spPr bwMode="auto">
          <a:xfrm>
            <a:off x="46482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41053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59341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22536" name="AutoShape 9"/>
          <p:cNvCxnSpPr>
            <a:cxnSpLocks noChangeShapeType="1"/>
            <a:stCxn id="22535" idx="6"/>
            <a:endCxn id="22538" idx="2"/>
          </p:cNvCxnSpPr>
          <p:nvPr/>
        </p:nvCxnSpPr>
        <p:spPr bwMode="auto">
          <a:xfrm>
            <a:off x="64770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0"/>
          <p:cNvCxnSpPr>
            <a:cxnSpLocks noChangeShapeType="1"/>
            <a:stCxn id="22532" idx="6"/>
            <a:endCxn id="22535" idx="2"/>
          </p:cNvCxnSpPr>
          <p:nvPr/>
        </p:nvCxnSpPr>
        <p:spPr bwMode="auto">
          <a:xfrm>
            <a:off x="55626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68485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9358" y="1981200"/>
            <a:ext cx="1728179" cy="360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15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58" y="1981200"/>
            <a:ext cx="10091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6" y="3082269"/>
            <a:ext cx="8480854" cy="34673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92" y="3962400"/>
            <a:ext cx="903320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Chain Rule and Markov Models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11353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From the chain rule, every joint distribution over                                 can be written as: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Assuming that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ＭＳ Ｐゴシック" pitchFamily="34" charset="-128"/>
              </a:rPr>
              <a:t>	                                                                   and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ＭＳ Ｐゴシック" pitchFamily="34" charset="-128"/>
              </a:rPr>
              <a:t>    results in the expression posited on the previous slide: </a:t>
            </a: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1050" dirty="0">
              <a:ea typeface="ＭＳ Ｐゴシック" pitchFamily="34" charset="-128"/>
            </a:endParaRP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010076" y="35052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0197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2533" name="AutoShape 6"/>
          <p:cNvCxnSpPr>
            <a:cxnSpLocks noChangeShapeType="1"/>
            <a:stCxn id="22534" idx="6"/>
            <a:endCxn id="22532" idx="2"/>
          </p:cNvCxnSpPr>
          <p:nvPr/>
        </p:nvCxnSpPr>
        <p:spPr bwMode="auto">
          <a:xfrm>
            <a:off x="46482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41053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59341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22536" name="AutoShape 9"/>
          <p:cNvCxnSpPr>
            <a:cxnSpLocks noChangeShapeType="1"/>
            <a:stCxn id="22535" idx="6"/>
            <a:endCxn id="22538" idx="2"/>
          </p:cNvCxnSpPr>
          <p:nvPr/>
        </p:nvCxnSpPr>
        <p:spPr bwMode="auto">
          <a:xfrm>
            <a:off x="64770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0"/>
          <p:cNvCxnSpPr>
            <a:cxnSpLocks noChangeShapeType="1"/>
            <a:stCxn id="22532" idx="6"/>
            <a:endCxn id="22535" idx="2"/>
          </p:cNvCxnSpPr>
          <p:nvPr/>
        </p:nvCxnSpPr>
        <p:spPr bwMode="auto">
          <a:xfrm>
            <a:off x="55626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68485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638800"/>
            <a:ext cx="8480854" cy="34673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2247900"/>
            <a:ext cx="1860550" cy="25999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10058400" cy="34143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191000"/>
            <a:ext cx="2699611" cy="34925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191000"/>
            <a:ext cx="2057400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8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Chain Rule and Markov Models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1158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From the chain rule, every joint distribution over                                         can be written as: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Assuming that for all </a:t>
            </a:r>
            <a:r>
              <a:rPr lang="en-US" sz="2400" i="1" dirty="0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: 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ＭＳ Ｐゴシック" pitchFamily="34" charset="-128"/>
              </a:rPr>
              <a:t>    gives us the expression posited on the earlier slide: </a:t>
            </a: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1050" dirty="0">
              <a:ea typeface="ＭＳ Ｐゴシック" pitchFamily="34" charset="-128"/>
            </a:endParaRP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010076" y="35052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0197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2533" name="AutoShape 6"/>
          <p:cNvCxnSpPr>
            <a:cxnSpLocks noChangeShapeType="1"/>
            <a:stCxn id="22534" idx="6"/>
            <a:endCxn id="22532" idx="2"/>
          </p:cNvCxnSpPr>
          <p:nvPr/>
        </p:nvCxnSpPr>
        <p:spPr bwMode="auto">
          <a:xfrm>
            <a:off x="46482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41053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59341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22536" name="AutoShape 9"/>
          <p:cNvCxnSpPr>
            <a:cxnSpLocks noChangeShapeType="1"/>
            <a:stCxn id="22535" idx="6"/>
            <a:endCxn id="22538" idx="2"/>
          </p:cNvCxnSpPr>
          <p:nvPr/>
        </p:nvCxnSpPr>
        <p:spPr bwMode="auto">
          <a:xfrm>
            <a:off x="64770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0"/>
          <p:cNvCxnSpPr>
            <a:cxnSpLocks noChangeShapeType="1"/>
            <a:stCxn id="22532" idx="6"/>
            <a:endCxn id="22535" idx="2"/>
          </p:cNvCxnSpPr>
          <p:nvPr/>
        </p:nvCxnSpPr>
        <p:spPr bwMode="auto">
          <a:xfrm>
            <a:off x="5562600" y="1562100"/>
            <a:ext cx="371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6848558" y="12954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AutoShape 12"/>
          <p:cNvCxnSpPr>
            <a:cxnSpLocks noChangeShapeType="1"/>
          </p:cNvCxnSpPr>
          <p:nvPr/>
        </p:nvCxnSpPr>
        <p:spPr bwMode="auto">
          <a:xfrm>
            <a:off x="7404100" y="1574800"/>
            <a:ext cx="8287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43400"/>
            <a:ext cx="3888946" cy="34925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86400"/>
            <a:ext cx="6781800" cy="103652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8032750" cy="96393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75" y="2209800"/>
            <a:ext cx="2435225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Models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dirty="0"/>
              <a:t>Explicit assumption for all   </a:t>
            </a:r>
            <a:r>
              <a:rPr lang="en-US" i="1" dirty="0"/>
              <a:t>t</a:t>
            </a:r>
            <a:r>
              <a:rPr lang="en-US" dirty="0"/>
              <a:t> :</a:t>
            </a:r>
          </a:p>
          <a:p>
            <a:r>
              <a:rPr lang="en-US" dirty="0"/>
              <a:t>Consequence, joint distribution can be written as: 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000" dirty="0"/>
          </a:p>
          <a:p>
            <a:r>
              <a:rPr lang="en-US" dirty="0"/>
              <a:t>Additional explicit assumption:                         is the same for all </a:t>
            </a:r>
            <a:r>
              <a:rPr lang="en-US" i="1" dirty="0"/>
              <a:t>t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4242487" cy="381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9033208" cy="14478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467731"/>
            <a:ext cx="1843012" cy="3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 Markov Chain: Weather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267200" cy="838200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States: X = {rain, sun}</a:t>
            </a:r>
          </a:p>
          <a:p>
            <a:pPr marL="457176" lvl="1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5853113" y="5057775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7300913" y="5057775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28677" name="AutoShape 6"/>
          <p:cNvCxnSpPr>
            <a:cxnSpLocks noChangeShapeType="1"/>
            <a:stCxn id="28675" idx="0"/>
            <a:endCxn id="28676" idx="0"/>
          </p:cNvCxnSpPr>
          <p:nvPr/>
        </p:nvCxnSpPr>
        <p:spPr bwMode="auto">
          <a:xfrm rot="5400000" flipV="1">
            <a:off x="6881019" y="4320381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7"/>
          <p:cNvCxnSpPr>
            <a:cxnSpLocks noChangeShapeType="1"/>
            <a:stCxn id="28676" idx="4"/>
            <a:endCxn id="28675" idx="4"/>
          </p:cNvCxnSpPr>
          <p:nvPr/>
        </p:nvCxnSpPr>
        <p:spPr bwMode="auto">
          <a:xfrm rot="5400000">
            <a:off x="6881019" y="4958556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  <a:stCxn id="28676" idx="7"/>
            <a:endCxn id="28676" idx="6"/>
          </p:cNvCxnSpPr>
          <p:nvPr/>
        </p:nvCxnSpPr>
        <p:spPr bwMode="auto">
          <a:xfrm rot="5400000" flipV="1">
            <a:off x="7758113" y="5195887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9"/>
          <p:cNvCxnSpPr>
            <a:cxnSpLocks noChangeShapeType="1"/>
            <a:stCxn id="28675" idx="3"/>
            <a:endCxn id="28675" idx="2"/>
          </p:cNvCxnSpPr>
          <p:nvPr/>
        </p:nvCxnSpPr>
        <p:spPr bwMode="auto">
          <a:xfrm rot="16200000" flipV="1">
            <a:off x="5775325" y="5426075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8153400" y="45100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638800" y="60483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629400" y="4676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629400" y="6200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5562600" y="3810000"/>
            <a:ext cx="6019800" cy="457200"/>
          </a:xfrm>
          <a:prstGeom prst="wedgeRectCallout">
            <a:avLst>
              <a:gd name="adj1" fmla="val -49866"/>
              <a:gd name="adj2" fmla="val -260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Two new ways of representing the same CPT</a:t>
            </a:r>
          </a:p>
        </p:txBody>
      </p:sp>
      <p:grpSp>
        <p:nvGrpSpPr>
          <p:cNvPr id="28687" name="Group 1"/>
          <p:cNvGrpSpPr>
            <a:grpSpLocks/>
          </p:cNvGrpSpPr>
          <p:nvPr/>
        </p:nvGrpSpPr>
        <p:grpSpPr bwMode="auto">
          <a:xfrm>
            <a:off x="8839200" y="5029200"/>
            <a:ext cx="2133600" cy="1066800"/>
            <a:chOff x="2057400" y="3260725"/>
            <a:chExt cx="2133600" cy="1066800"/>
          </a:xfrm>
        </p:grpSpPr>
        <p:sp>
          <p:nvSpPr>
            <p:cNvPr id="28718" name="Rectangle 7"/>
            <p:cNvSpPr>
              <a:spLocks noChangeArrowheads="1"/>
            </p:cNvSpPr>
            <p:nvPr/>
          </p:nvSpPr>
          <p:spPr bwMode="auto">
            <a:xfrm>
              <a:off x="20574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19" name="Rectangle 8"/>
            <p:cNvSpPr>
              <a:spLocks noChangeArrowheads="1"/>
            </p:cNvSpPr>
            <p:nvPr/>
          </p:nvSpPr>
          <p:spPr bwMode="auto">
            <a:xfrm>
              <a:off x="20574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sp>
          <p:nvSpPr>
            <p:cNvPr id="28720" name="Rectangle 9"/>
            <p:cNvSpPr>
              <a:spLocks noChangeArrowheads="1"/>
            </p:cNvSpPr>
            <p:nvPr/>
          </p:nvSpPr>
          <p:spPr bwMode="auto">
            <a:xfrm>
              <a:off x="35052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21" name="Rectangle 10"/>
            <p:cNvSpPr>
              <a:spLocks noChangeArrowheads="1"/>
            </p:cNvSpPr>
            <p:nvPr/>
          </p:nvSpPr>
          <p:spPr bwMode="auto">
            <a:xfrm>
              <a:off x="35052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cxnSp>
          <p:nvCxnSpPr>
            <p:cNvPr id="28722" name="AutoShape 15"/>
            <p:cNvCxnSpPr>
              <a:cxnSpLocks noChangeShapeType="1"/>
              <a:stCxn id="28718" idx="3"/>
              <a:endCxn id="28720" idx="1"/>
            </p:cNvCxnSpPr>
            <p:nvPr/>
          </p:nvCxnSpPr>
          <p:spPr bwMode="auto">
            <a:xfrm>
              <a:off x="2743200" y="34512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16"/>
            <p:cNvCxnSpPr>
              <a:cxnSpLocks noChangeShapeType="1"/>
              <a:stCxn id="28718" idx="3"/>
              <a:endCxn id="28721" idx="1"/>
            </p:cNvCxnSpPr>
            <p:nvPr/>
          </p:nvCxnSpPr>
          <p:spPr bwMode="auto">
            <a:xfrm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17"/>
            <p:cNvCxnSpPr>
              <a:cxnSpLocks noChangeShapeType="1"/>
              <a:stCxn id="28719" idx="3"/>
              <a:endCxn id="28720" idx="1"/>
            </p:cNvCxnSpPr>
            <p:nvPr/>
          </p:nvCxnSpPr>
          <p:spPr bwMode="auto">
            <a:xfrm flipV="1"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18"/>
            <p:cNvCxnSpPr>
              <a:cxnSpLocks noChangeShapeType="1"/>
              <a:stCxn id="28719" idx="3"/>
              <a:endCxn id="28721" idx="1"/>
            </p:cNvCxnSpPr>
            <p:nvPr/>
          </p:nvCxnSpPr>
          <p:spPr bwMode="auto">
            <a:xfrm>
              <a:off x="2743200" y="41370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8" name="Text Box 12"/>
          <p:cNvSpPr txBox="1">
            <a:spLocks noChangeArrowheads="1"/>
          </p:cNvSpPr>
          <p:nvPr/>
        </p:nvSpPr>
        <p:spPr bwMode="auto">
          <a:xfrm>
            <a:off x="9829800" y="5181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9" name="Text Box 10"/>
          <p:cNvSpPr txBox="1">
            <a:spLocks noChangeArrowheads="1"/>
          </p:cNvSpPr>
          <p:nvPr/>
        </p:nvSpPr>
        <p:spPr bwMode="auto">
          <a:xfrm>
            <a:off x="9829800" y="48148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90" name="Text Box 10"/>
          <p:cNvSpPr txBox="1">
            <a:spLocks noChangeArrowheads="1"/>
          </p:cNvSpPr>
          <p:nvPr/>
        </p:nvSpPr>
        <p:spPr bwMode="auto">
          <a:xfrm>
            <a:off x="9829800" y="5943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91" name="Text Box 10"/>
          <p:cNvSpPr txBox="1">
            <a:spLocks noChangeArrowheads="1"/>
          </p:cNvSpPr>
          <p:nvPr/>
        </p:nvSpPr>
        <p:spPr bwMode="auto">
          <a:xfrm>
            <a:off x="9829800" y="5500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07149"/>
              </p:ext>
            </p:extLst>
          </p:nvPr>
        </p:nvGraphicFramePr>
        <p:xfrm>
          <a:off x="1219200" y="4495800"/>
          <a:ext cx="2220913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6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1" i="0" u="none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28194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ea typeface="ＭＳ Ｐゴシック" pitchFamily="34" charset="-128"/>
              </a:rPr>
              <a:t>Initial distribution: 1.0 sun</a:t>
            </a:r>
          </a:p>
          <a:p>
            <a:pPr lvl="2"/>
            <a:endParaRPr lang="en-US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CPT P(</a:t>
            </a:r>
            <a:r>
              <a:rPr lang="en-US" sz="2800" dirty="0" err="1">
                <a:ea typeface="ＭＳ Ｐゴシック" pitchFamily="34" charset="-128"/>
              </a:rPr>
              <a:t>X</a:t>
            </a:r>
            <a:r>
              <a:rPr lang="en-US" sz="2800" baseline="-25000" dirty="0" err="1">
                <a:ea typeface="ＭＳ Ｐゴシック" pitchFamily="34" charset="-128"/>
              </a:rPr>
              <a:t>t</a:t>
            </a:r>
            <a:r>
              <a:rPr lang="en-US" sz="2800" dirty="0">
                <a:ea typeface="ＭＳ Ｐゴシック" pitchFamily="34" charset="-128"/>
              </a:rPr>
              <a:t> | X</a:t>
            </a:r>
            <a:r>
              <a:rPr lang="en-US" sz="2800" baseline="-25000" dirty="0">
                <a:ea typeface="ＭＳ Ｐゴシック" pitchFamily="34" charset="-128"/>
              </a:rPr>
              <a:t>t-1</a:t>
            </a:r>
            <a:r>
              <a:rPr lang="en-US" sz="2800" dirty="0">
                <a:ea typeface="ＭＳ Ｐゴシック" pitchFamily="34" charset="-128"/>
              </a:rPr>
              <a:t>):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43000"/>
            <a:ext cx="5298851" cy="22669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Markov Chain: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distribution: 1.0 sun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probability distribution after one step?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529513" y="1919288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77313" y="1919288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7" name="AutoShape 6"/>
          <p:cNvCxnSpPr>
            <a:cxnSpLocks noChangeShapeType="1"/>
            <a:stCxn id="5" idx="0"/>
            <a:endCxn id="6" idx="0"/>
          </p:cNvCxnSpPr>
          <p:nvPr/>
        </p:nvCxnSpPr>
        <p:spPr bwMode="auto">
          <a:xfrm rot="5400000" flipV="1">
            <a:off x="8557419" y="1181894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>
            <a:off x="8557419" y="1820069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  <a:stCxn id="6" idx="7"/>
            <a:endCxn id="6" idx="6"/>
          </p:cNvCxnSpPr>
          <p:nvPr/>
        </p:nvCxnSpPr>
        <p:spPr bwMode="auto">
          <a:xfrm rot="5400000" flipV="1">
            <a:off x="9434513" y="2057400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  <a:stCxn id="5" idx="3"/>
            <a:endCxn id="5" idx="2"/>
          </p:cNvCxnSpPr>
          <p:nvPr/>
        </p:nvCxnSpPr>
        <p:spPr bwMode="auto">
          <a:xfrm rot="16200000" flipV="1">
            <a:off x="7451725" y="2287588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8298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15200" y="2909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305800" y="1538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305800" y="3062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pic>
        <p:nvPicPr>
          <p:cNvPr id="16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849788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6019800"/>
            <a:ext cx="3632200" cy="255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7708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PABBEEL@W80480ZJATPT3PP7" val="41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9}\\&#10;\textcolor{RoyalBlue}{0.1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7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4}\\&#10;\textcolor{RoyalBlue}{0.1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46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04}\\&#10;\textcolor{RoyalBlue}{0.19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8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0}\\&#10;\textcolor{RoyalBlue}{1.0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3}\\&#10;\textcolor{RoyalBlue}{0.7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9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48}\\&#10;\textcolor{RoyalBlue}{0.5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8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588}\\&#10;\textcolor{RoyalBlue}{0.41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4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p}\\&#10;\textcolor{RoyalBlue}{1-p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1263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t|X_{t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62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t|X_{t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62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begin{eqnarray*}&#10;P(X_2 = \mbox{sun}) = &amp;&amp; \textcolor{YellowOrange}{P(X_2 = \mbox{sun} | X_1 = \mbox{sun}) P(X_1 = \mbox{sun})}+\\&#10;                      &amp;&amp; \textcolor{RoyalBlue}{P(X_2 = \mbox{sun} | X_1 = \mbox{rain}) P(X_1 = \mbox{rain})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66"/>
  <p:tag name="PICTUREFILESIZE" val="636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YellowOrange}{0.9 \cdot 1.0}+ \textcolor{RoyalBlue}{0.3 \cdot 0.0} = 0.9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50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left&lt;&#10;\begin{array}{c}&#10;\textcolor{YellowOrange}{1.0}\\&#10;\textcolor{RoyalBlue}{0.0}&#10;\end{array}&#10;\right&gt;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70"/>
  <p:tag name="PICTUREFILESIZE" val="121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72134</TotalTime>
  <Words>935</Words>
  <Application>Microsoft Office PowerPoint</Application>
  <PresentationFormat>Widescreen</PresentationFormat>
  <Paragraphs>225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cmsy10</vt:lpstr>
      <vt:lpstr>Times New Roman</vt:lpstr>
      <vt:lpstr>Wingdings</vt:lpstr>
      <vt:lpstr>dan-berkeley-nlp-v1</vt:lpstr>
      <vt:lpstr>CS 188: Artificial Intelligence </vt:lpstr>
      <vt:lpstr>Reasoning over Time or Space</vt:lpstr>
      <vt:lpstr>Markov Models</vt:lpstr>
      <vt:lpstr>Joint Distribution of a Markov Model</vt:lpstr>
      <vt:lpstr>Chain Rule and Markov Models</vt:lpstr>
      <vt:lpstr>Chain Rule and Markov Models</vt:lpstr>
      <vt:lpstr>Markov Models Recap</vt:lpstr>
      <vt:lpstr>Example Markov Chain: Weather</vt:lpstr>
      <vt:lpstr>Example Markov Chain: Weather</vt:lpstr>
      <vt:lpstr>Example Run of Mini-Forward Algorithm</vt:lpstr>
      <vt:lpstr>Stationary Distributions</vt:lpstr>
      <vt:lpstr>Example: Stationary Distributions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home</cp:lastModifiedBy>
  <cp:revision>4111</cp:revision>
  <cp:lastPrinted>2014-03-04T18:42:06Z</cp:lastPrinted>
  <dcterms:created xsi:type="dcterms:W3CDTF">2004-08-27T04:16:05Z</dcterms:created>
  <dcterms:modified xsi:type="dcterms:W3CDTF">2020-05-16T05:58:50Z</dcterms:modified>
</cp:coreProperties>
</file>