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cards must be selected from a standard deck of 52 cards to </a:t>
            </a:r>
            <a:r>
              <a:rPr lang="en-US" sz="2400" dirty="0" err="1"/>
              <a:t>guarentee</a:t>
            </a:r>
            <a:r>
              <a:rPr lang="en-US" sz="2400" dirty="0"/>
              <a:t> that at least three cards of the same suit are chosen?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cards must be selected from a standard deck of 52 cards to </a:t>
            </a:r>
            <a:r>
              <a:rPr lang="en-US" sz="2400" dirty="0" err="1"/>
              <a:t>guarentee</a:t>
            </a:r>
            <a:r>
              <a:rPr lang="en-US" sz="2400" dirty="0"/>
              <a:t> that we have at least three </a:t>
            </a:r>
            <a:r>
              <a:rPr lang="en-US" sz="2400" dirty="0">
                <a:solidFill>
                  <a:srgbClr val="FF0000"/>
                </a:solidFill>
              </a:rPr>
              <a:t>hearts</a:t>
            </a:r>
            <a:r>
              <a:rPr lang="en-US" sz="24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Telephone number format: NXX-NXX-XXXX,</a:t>
            </a:r>
            <a:br>
              <a:rPr lang="en-US" sz="2400" dirty="0"/>
            </a:br>
            <a:r>
              <a:rPr lang="en-US" sz="2400" dirty="0"/>
              <a:t>where N = 2 to 9, X = 0 to 9</a:t>
            </a:r>
          </a:p>
          <a:p>
            <a:pPr marL="0" indent="0" algn="ctr">
              <a:buNone/>
            </a:pPr>
            <a:r>
              <a:rPr lang="en-US" sz="2400" dirty="0"/>
              <a:t>25 million people in the state</a:t>
            </a:r>
          </a:p>
          <a:p>
            <a:pPr marL="0" indent="0" algn="ctr">
              <a:buNone/>
            </a:pPr>
            <a:r>
              <a:rPr lang="en-US" sz="2400" dirty="0"/>
              <a:t>At least how many area codes needed?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1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During a month of 30 days, a baseball team plays</a:t>
            </a:r>
            <a:br>
              <a:rPr lang="en-US" sz="2400" dirty="0"/>
            </a:br>
            <a:r>
              <a:rPr lang="en-US" sz="2400" dirty="0"/>
              <a:t>at least one game per day, but not more than 45 games in that month.</a:t>
            </a:r>
          </a:p>
          <a:p>
            <a:pPr marL="0" indent="0" algn="ctr">
              <a:buNone/>
            </a:pPr>
            <a:r>
              <a:rPr lang="en-US" sz="2400" dirty="0"/>
              <a:t>Show that there is a period of some number of consecutive days during which the team plays</a:t>
            </a:r>
            <a:br>
              <a:rPr lang="en-US" sz="2400" dirty="0"/>
            </a:br>
            <a:r>
              <a:rPr lang="en-US" sz="2400" dirty="0"/>
              <a:t>exactly 14 games.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the number of games played on or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dirty="0"/>
                  <a:t> is an increasing sequence of distinct positive integers,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≤45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/>
                  <a:t> is another increasing sequence of distinct positive integers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15≤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+14≤59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the maximum value of the 60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/>
                  <a:t> is 59, there are at least two integers among these which are equal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1" t="-697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416300"/>
            <a:ext cx="2846070" cy="2327654"/>
          </a:xfrm>
        </p:spPr>
        <p:txBody>
          <a:bodyPr/>
          <a:lstStyle/>
          <a:p>
            <a:r>
              <a:rPr lang="en-US" sz="1600" dirty="0"/>
              <a:t>During a month of 30 days, a baseball team plays at least one game per day, but not more than 45 games in that month.</a:t>
            </a:r>
          </a:p>
          <a:p>
            <a:r>
              <a:rPr lang="en-US" sz="1600" dirty="0"/>
              <a:t>Show that there is a period of some number of consecutive days during which the team plays exactly 14 games.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the maximum value of the 60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/>
                  <a:t> is 59, there are at least two integers among these which are equal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dirty="0"/>
                  <a:t> are distinct,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/>
                  <a:t> are also distinct, there must be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=14</m:t>
                    </m:r>
                  </m:oMath>
                </a14:m>
                <a:r>
                  <a:rPr lang="en-US" dirty="0"/>
                  <a:t>, meaning that exactly 14 games were played from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to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1" t="-697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416300"/>
            <a:ext cx="2846070" cy="2327654"/>
          </a:xfrm>
        </p:spPr>
        <p:txBody>
          <a:bodyPr/>
          <a:lstStyle/>
          <a:p>
            <a:r>
              <a:rPr lang="en-US" sz="1600" dirty="0"/>
              <a:t>During a month of 30 days, a baseball team plays at least one game per day, but not more than 45 games in that month.</a:t>
            </a:r>
          </a:p>
          <a:p>
            <a:r>
              <a:rPr lang="en-US" sz="1600" dirty="0"/>
              <a:t>Show that there is a period of some number of consecutive days during which the team plays exactly 14 games.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Show that, among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positive integers not exceeding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there must be an integer that divides one of the other integers.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8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write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as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times an odd integer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1" t="-697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62965" y="3860800"/>
                <a:ext cx="2846070" cy="1883154"/>
              </a:xfrm>
            </p:spPr>
            <p:txBody>
              <a:bodyPr/>
              <a:lstStyle/>
              <a:p>
                <a:r>
                  <a:rPr lang="en-US" sz="1600" dirty="0"/>
                  <a:t>Show that, among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𝑛</m:t>
                    </m:r>
                    <m:r>
                      <a:rPr lang="en-US" sz="16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1600" dirty="0"/>
                  <a:t> positive integers not </a:t>
                </a:r>
                <a:br>
                  <a:rPr lang="en-US" sz="1600" dirty="0"/>
                </a:br>
                <a:r>
                  <a:rPr lang="en-US" sz="1600" dirty="0"/>
                  <a:t>exceeding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2</m:t>
                    </m:r>
                    <m:r>
                      <a:rPr lang="en-US" sz="16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:br>
                  <a:rPr lang="en-US" sz="1600" dirty="0"/>
                </a:br>
                <a:r>
                  <a:rPr lang="en-US" sz="1600" dirty="0"/>
                  <a:t>there must be an integer</a:t>
                </a:r>
                <a:br>
                  <a:rPr lang="en-US" sz="1600" dirty="0"/>
                </a:br>
                <a:r>
                  <a:rPr lang="en-US" sz="1600" dirty="0"/>
                  <a:t>that divides one of the</a:t>
                </a:r>
                <a:br>
                  <a:rPr lang="en-US" sz="1600" dirty="0"/>
                </a:br>
                <a:r>
                  <a:rPr lang="en-US" sz="1600" dirty="0"/>
                  <a:t>other integers.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62965" y="3860800"/>
                <a:ext cx="2846070" cy="1883154"/>
              </a:xfrm>
              <a:blipFill rotWithShape="1"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an integer as a power of 2 times an odd number?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is an odd number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any other even number,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must be a multiple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for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. The remaining multiplicand will be an odd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write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as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times an odd integer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are odd integers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there are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odd integers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there must be at least two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suppose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697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62965" y="3860800"/>
                <a:ext cx="2846070" cy="1883154"/>
              </a:xfrm>
            </p:spPr>
            <p:txBody>
              <a:bodyPr/>
              <a:lstStyle/>
              <a:p>
                <a:r>
                  <a:rPr lang="en-US" sz="1600" dirty="0"/>
                  <a:t>Show that, among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𝑛</m:t>
                    </m:r>
                    <m:r>
                      <a:rPr lang="en-US" sz="16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1600" dirty="0"/>
                  <a:t> positive integers not </a:t>
                </a:r>
                <a:br>
                  <a:rPr lang="en-US" sz="1600" dirty="0"/>
                </a:br>
                <a:r>
                  <a:rPr lang="en-US" sz="1600" dirty="0"/>
                  <a:t>exceeding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2</m:t>
                    </m:r>
                    <m:r>
                      <a:rPr lang="en-US" sz="16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,</a:t>
                </a:r>
                <a:br>
                  <a:rPr lang="en-US" sz="1600" dirty="0"/>
                </a:br>
                <a:r>
                  <a:rPr lang="en-US" sz="1600" dirty="0"/>
                  <a:t>there must be an integer</a:t>
                </a:r>
                <a:br>
                  <a:rPr lang="en-US" sz="1600" dirty="0"/>
                </a:br>
                <a:r>
                  <a:rPr lang="en-US" sz="1600" dirty="0"/>
                  <a:t>that divides one of the</a:t>
                </a:r>
                <a:br>
                  <a:rPr lang="en-US" sz="1600" dirty="0"/>
                </a:br>
                <a:r>
                  <a:rPr lang="en-US" sz="1600" dirty="0"/>
                  <a:t>other integers.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62965" y="3860800"/>
                <a:ext cx="2846070" cy="1883154"/>
              </a:xfrm>
              <a:blipFill rotWithShape="1"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a positive integer,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that contains two or more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containing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Among 100 people, at least how many are </a:t>
                </a:r>
                <a:r>
                  <a:rPr lang="en-US" sz="2400" dirty="0" err="1"/>
                  <a:t>guarenteed</a:t>
                </a:r>
                <a:r>
                  <a:rPr lang="en-US" sz="2400" dirty="0"/>
                  <a:t> to be born in the same month?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39" t="-1572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should be the minimum number of students in a class so that at least six receives the same grade?</a:t>
                </a:r>
                <a:br>
                  <a:rPr lang="en-US" sz="2400" dirty="0"/>
                </a:br>
                <a:r>
                  <a:rPr lang="en-US" sz="2400" dirty="0"/>
                  <a:t>(Possible grades: A, B, C, D, F)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/>
                  <a:t>, so minimum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is 26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6" t="-1572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cards must be selected from a standard deck of 52 cards to </a:t>
            </a:r>
            <a:r>
              <a:rPr lang="en-US" sz="2400" dirty="0" err="1"/>
              <a:t>guarentee</a:t>
            </a:r>
            <a:r>
              <a:rPr lang="en-US" sz="2400" dirty="0"/>
              <a:t> that at least three cards of the same suit are chosen?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tutorial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5"/>
                <a:ext cx="4025208" cy="3101983"/>
              </a:xfrm>
            </p:spPr>
            <p:txBody>
              <a:bodyPr/>
              <a:lstStyle/>
              <a:p>
                <a:r>
                  <a:rPr lang="en-US" dirty="0"/>
                  <a:t>There are four suits</a:t>
                </a:r>
              </a:p>
              <a:p>
                <a:pPr lvl="1"/>
                <a:r>
                  <a:rPr lang="en-US" dirty="0"/>
                  <a:t>Spades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Hearts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Diamonds</a:t>
                </a:r>
              </a:p>
              <a:p>
                <a:pPr lvl="1"/>
                <a:r>
                  <a:rPr lang="en-US" dirty="0"/>
                  <a:t>Clubs</a:t>
                </a:r>
              </a:p>
              <a:p>
                <a:r>
                  <a:rPr lang="en-US" dirty="0"/>
                  <a:t>13 cards of each suit</a:t>
                </a:r>
              </a:p>
              <a:p>
                <a:r>
                  <a:rPr lang="en-US" dirty="0"/>
                  <a:t>Total 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/>
                  <a:t> 13 = 52 cards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5"/>
                <a:ext cx="4025208" cy="3101983"/>
              </a:xfrm>
              <a:blipFill rotWithShape="1">
                <a:blip r:embed="rId2"/>
                <a:stretch>
                  <a:fillRect l="-908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C:\Users\parttime3.AD\Desktop\MiBa\card 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880591"/>
            <a:ext cx="2286000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playing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1769"/>
            <a:ext cx="8534400" cy="35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variants of playing cards</a:t>
            </a:r>
          </a:p>
          <a:p>
            <a:pPr lvl="1"/>
            <a:r>
              <a:rPr lang="en-US" dirty="0"/>
              <a:t>Single player: Solitaire, Free cell, Spider</a:t>
            </a:r>
          </a:p>
          <a:p>
            <a:pPr lvl="1"/>
            <a:r>
              <a:rPr lang="en-US" dirty="0"/>
              <a:t>Multiplayer: Hearts, Call bridge, IB</a:t>
            </a:r>
          </a:p>
          <a:p>
            <a:pPr lvl="1"/>
            <a:r>
              <a:rPr lang="en-US" dirty="0"/>
              <a:t>Gambling: Poker, Blackjack</a:t>
            </a:r>
          </a:p>
          <a:p>
            <a:r>
              <a:rPr lang="en-US" dirty="0"/>
              <a:t>Play yourself :P</a:t>
            </a:r>
          </a:p>
          <a:p>
            <a:pPr lvl="1"/>
            <a:r>
              <a:rPr lang="en-US" dirty="0"/>
              <a:t>CAUTION: Do not gamble with real money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497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160</TotalTime>
  <Words>1051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lectures</vt:lpstr>
      <vt:lpstr>Counting</vt:lpstr>
      <vt:lpstr>The pigeonhole principle</vt:lpstr>
      <vt:lpstr>Generalized pigeonhole principle</vt:lpstr>
      <vt:lpstr>Example</vt:lpstr>
      <vt:lpstr>Example</vt:lpstr>
      <vt:lpstr>Exercise</vt:lpstr>
      <vt:lpstr>Cards tutorial</vt:lpstr>
      <vt:lpstr>PowerPoint Presentation</vt:lpstr>
      <vt:lpstr>Cards tutorial</vt:lpstr>
      <vt:lpstr>Exercise</vt:lpstr>
      <vt:lpstr>Exercise</vt:lpstr>
      <vt:lpstr>Exercise</vt:lpstr>
      <vt:lpstr>Exercise*</vt:lpstr>
      <vt:lpstr>PowerPoint Presentation</vt:lpstr>
      <vt:lpstr>PowerPoint Presentation</vt:lpstr>
      <vt:lpstr>Exercise*</vt:lpstr>
      <vt:lpstr>PowerPoint Presentation</vt:lpstr>
      <vt:lpstr>Representing an integer as a power of 2 times an odd number?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Parttime3</dc:creator>
  <cp:lastModifiedBy>Minhajul Bashir</cp:lastModifiedBy>
  <cp:revision>10</cp:revision>
  <dcterms:created xsi:type="dcterms:W3CDTF">2017-08-02T04:50:05Z</dcterms:created>
  <dcterms:modified xsi:type="dcterms:W3CDTF">2017-08-02T11:15:14Z</dcterms:modified>
</cp:coreProperties>
</file>