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BDD7-2577-43B2-A843-4A172DE051DF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F44BC-9A15-4141-B7BE-11536CB98753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3748-83A6-4652-824B-54A5E5B93500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902B-66E4-411B-86B4-CF4800064B73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3886-8637-43E1-85EC-CC5C8EEEBD97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D89A-3DA0-485E-AAFE-63FC0B3FEBA8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7C9C745-FA4E-4EEC-9158-39E1951E7D0A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5B3BE33-5950-475D-9A1C-ED82201C2C8E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CSI 219 – Discrete Mathematics</a:t>
            </a:r>
          </a:p>
          <a:p>
            <a:r>
              <a:rPr lang="en-US" dirty="0"/>
              <a:t>Course teacher: </a:t>
            </a:r>
            <a:r>
              <a:rPr lang="en-US" dirty="0" err="1"/>
              <a:t>Minhajul</a:t>
            </a:r>
            <a:r>
              <a:rPr lang="en-US" dirty="0"/>
              <a:t>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general, we can deduce the following:</a:t>
                </a:r>
              </a:p>
              <a:p>
                <a:pPr marL="0" indent="0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sz="400" dirty="0"/>
              </a:p>
              <a:p>
                <a:pPr marL="0" indent="0" algn="ctr">
                  <a:buNone/>
                </a:pPr>
                <a:r>
                  <a:rPr lang="en-US" dirty="0"/>
                  <a:t>Again,</a:t>
                </a:r>
              </a:p>
              <a:p>
                <a:pPr marL="0" indent="0" algn="ctr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0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Symmetry of binomial coefficient</a:t>
                </a:r>
              </a:p>
              <a:p>
                <a:r>
                  <a:rPr lang="en-US" dirty="0"/>
                  <a:t>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−1,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−1)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Recurrence</a:t>
                </a:r>
                <a:r>
                  <a:rPr lang="en-US" dirty="0"/>
                  <a:t> of binomial coefficient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0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ways to award gold, silver and bronze medals from 8 runners in a race?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8,3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=8×7×6=336</m:t>
                    </m:r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Note: There must not be a tie!!!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0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ways to award gold, silver and bronze medals from 8 runners in a race,</a:t>
                </a:r>
                <a:br>
                  <a:rPr lang="en-US" sz="2400" dirty="0"/>
                </a:br>
                <a:r>
                  <a:rPr lang="en-US" sz="2400" dirty="0"/>
                  <a:t>if one of them is </a:t>
                </a:r>
                <a:r>
                  <a:rPr lang="en-US" sz="2400" dirty="0" err="1"/>
                  <a:t>Usain</a:t>
                </a:r>
                <a:r>
                  <a:rPr lang="en-US" sz="2400" dirty="0"/>
                  <a:t> Bolt?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7,3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=7×6=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Image result for usain bolt like a b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071" y="1303024"/>
            <a:ext cx="5715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38048" y="3583909"/>
            <a:ext cx="4447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Impact" pitchFamily="34" charset="0"/>
              </a:rPr>
              <a:t>LIKE A BOSS</a:t>
            </a:r>
          </a:p>
        </p:txBody>
      </p:sp>
    </p:spTree>
    <p:extLst>
      <p:ext uri="{BB962C8B-B14F-4D97-AF65-F5344CB8AC3E}">
        <p14:creationId xmlns:p14="http://schemas.microsoft.com/office/powerpoint/2010/main" val="385341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permutations of the letters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𝐴𝐵𝐶𝐷𝐸𝐹𝐺𝐻</m:t>
                    </m:r>
                  </m:oMath>
                </a14:m>
                <a:r>
                  <a:rPr lang="en-US" sz="2400" dirty="0"/>
                  <a:t> contain the string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𝐴𝐵𝐶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Solution: Considering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𝐴𝐵𝐶</m:t>
                    </m:r>
                  </m:oMath>
                </a14:m>
                <a:r>
                  <a:rPr lang="en-US" sz="2400" dirty="0"/>
                  <a:t> as one object,</a:t>
                </a:r>
                <a:br>
                  <a:rPr lang="en-US" sz="2400" dirty="0"/>
                </a:br>
                <a:r>
                  <a:rPr lang="en-US" sz="2400" dirty="0"/>
                  <a:t>there are 6 objects in total.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Thus, total # of permutations = 6! = 720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permutations of the letters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𝐴𝐵𝐶𝐷𝐸𝐹𝐺𝐻</m:t>
                    </m:r>
                  </m:oMath>
                </a14:m>
                <a:r>
                  <a:rPr lang="en-US" sz="2400" dirty="0"/>
                  <a:t> contain the letters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𝐴𝐵𝐶</m:t>
                    </m:r>
                  </m:oMath>
                </a14:m>
                <a:r>
                  <a:rPr lang="en-US" sz="2400" dirty="0"/>
                  <a:t> together?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How many permutations of the letters do NOT contain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𝐴𝐵𝐶</m:t>
                    </m:r>
                  </m:oMath>
                </a14:m>
                <a:r>
                  <a:rPr lang="en-US" sz="2400" dirty="0"/>
                  <a:t> together (at least one is separated)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poker hands of five cards can be dealt from a standard deck of 52 cards?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Solution: Order of the five cards is not important, so the problem reduces to choosing 5 cards from 52.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Thus,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52,5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52×51×50×49×48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5!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=2598960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7" t="-1572" r="-2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5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How many bit strings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contain exactly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s?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Solution: We have to choose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400" dirty="0"/>
                  <a:t> positions for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s among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available positions.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Thus, the # of bit strings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6" t="-1572" r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4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There are 9 Math faculties and 11 CS faculties in a university. The authority wants to form</a:t>
            </a:r>
            <a:br>
              <a:rPr lang="en-US" sz="2400" dirty="0"/>
            </a:br>
            <a:r>
              <a:rPr lang="en-US" sz="2400" dirty="0"/>
              <a:t>a committee to develop a Discrete Math course,</a:t>
            </a:r>
            <a:br>
              <a:rPr lang="en-US" sz="2400" dirty="0"/>
            </a:br>
            <a:r>
              <a:rPr lang="en-US" sz="2400" dirty="0"/>
              <a:t>such that 3 members of the committee are</a:t>
            </a:r>
            <a:br>
              <a:rPr lang="en-US" sz="2400" dirty="0"/>
            </a:br>
            <a:r>
              <a:rPr lang="en-US" sz="2400" dirty="0"/>
              <a:t>Math faculties, and 4 are CS faculties.</a:t>
            </a:r>
          </a:p>
          <a:p>
            <a:pPr marL="0" indent="0" algn="ctr">
              <a:buNone/>
            </a:pPr>
            <a:r>
              <a:rPr lang="en-US" sz="2400" dirty="0"/>
              <a:t>How many ways to form the committee?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93E0-1BCA-450F-A662-D62FF90156B6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1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and 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Permutation: How do we choose 5 students out of 10 and </a:t>
            </a:r>
            <a:r>
              <a:rPr lang="en-US" dirty="0">
                <a:solidFill>
                  <a:srgbClr val="FF0000"/>
                </a:solidFill>
              </a:rPr>
              <a:t>arrange them in one line</a:t>
            </a:r>
            <a:r>
              <a:rPr lang="en-US" dirty="0"/>
              <a:t>?</a:t>
            </a:r>
          </a:p>
          <a:p>
            <a:r>
              <a:rPr lang="en-US" dirty="0"/>
              <a:t>Combination: How do we choose 5 students out of 10 and </a:t>
            </a:r>
            <a:r>
              <a:rPr lang="en-US" dirty="0">
                <a:solidFill>
                  <a:srgbClr val="0070C0"/>
                </a:solidFill>
              </a:rPr>
              <a:t>form a committee</a:t>
            </a:r>
            <a:r>
              <a:rPr lang="en-US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2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Ordered</a:t>
            </a:r>
            <a:r>
              <a:rPr lang="en-US" dirty="0"/>
              <a:t> arrangement of distinct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68202" y="3258355"/>
            <a:ext cx="450761" cy="4507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4873" y="3258355"/>
            <a:ext cx="450761" cy="4507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01543" y="3258355"/>
            <a:ext cx="450761" cy="45076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55335" y="3258355"/>
            <a:ext cx="450761" cy="45076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09127" y="3258355"/>
            <a:ext cx="450761" cy="4507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68202" y="3837904"/>
            <a:ext cx="450761" cy="4507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734873" y="3837904"/>
            <a:ext cx="450761" cy="45076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01543" y="3837904"/>
            <a:ext cx="450761" cy="4507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55335" y="3837904"/>
            <a:ext cx="450761" cy="4507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09127" y="3837904"/>
            <a:ext cx="450761" cy="45076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21580" y="4520485"/>
            <a:ext cx="461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permutations of five different colored balls</a:t>
            </a:r>
          </a:p>
        </p:txBody>
      </p:sp>
    </p:spTree>
    <p:extLst>
      <p:ext uri="{BB962C8B-B14F-4D97-AF65-F5344CB8AC3E}">
        <p14:creationId xmlns:p14="http://schemas.microsoft.com/office/powerpoint/2010/main" val="244626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Ordered</a:t>
                </a:r>
                <a:r>
                  <a:rPr lang="en-US" dirty="0"/>
                  <a:t> arrangement of distinct objects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-permutation: ordered arrangement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 objects from a set</a:t>
                </a:r>
              </a:p>
              <a:p>
                <a:pPr lvl="1"/>
                <a:r>
                  <a:rPr lang="en-US" b="0" dirty="0"/>
                  <a:t>Number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-permutations of a 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elements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to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do we choose 5 students out of 10 and </a:t>
                </a:r>
                <a:r>
                  <a:rPr lang="en-US" dirty="0">
                    <a:solidFill>
                      <a:srgbClr val="FF0000"/>
                    </a:solidFill>
                  </a:rPr>
                  <a:t>arrange them in one line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The first student can be chosen in 10 ways</a:t>
                </a:r>
              </a:p>
              <a:p>
                <a:pPr lvl="1"/>
                <a:r>
                  <a:rPr lang="en-US" dirty="0"/>
                  <a:t>The next student in 9 ways</a:t>
                </a:r>
              </a:p>
              <a:p>
                <a:pPr lvl="1"/>
                <a:r>
                  <a:rPr lang="en-US" dirty="0"/>
                  <a:t>The next in 8 ways</a:t>
                </a:r>
              </a:p>
              <a:p>
                <a:pPr lvl="1"/>
                <a:r>
                  <a:rPr lang="en-US" dirty="0"/>
                  <a:t>The next in 7</a:t>
                </a:r>
              </a:p>
              <a:p>
                <a:pPr lvl="1"/>
                <a:r>
                  <a:rPr lang="en-US" dirty="0"/>
                  <a:t>The last student can be chosen in 6 ways</a:t>
                </a:r>
              </a:p>
              <a:p>
                <a:pPr lvl="1"/>
                <a:r>
                  <a:rPr lang="en-US" dirty="0"/>
                  <a:t>By product rule,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10,5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=10×9×8×7×6=30240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1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general, we can deduce the following:</a:t>
                </a:r>
              </a:p>
              <a:p>
                <a:pPr marL="0" indent="0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…2×1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…2×1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2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Unordered</a:t>
            </a:r>
            <a:r>
              <a:rPr lang="en-US" dirty="0"/>
              <a:t> selection of distinct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68202" y="3258355"/>
            <a:ext cx="450761" cy="4507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4873" y="3258355"/>
            <a:ext cx="450761" cy="4507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01543" y="3258355"/>
            <a:ext cx="450761" cy="45076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55335" y="3258355"/>
            <a:ext cx="450761" cy="45076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09127" y="3258355"/>
            <a:ext cx="450761" cy="4507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09127" y="3837904"/>
            <a:ext cx="450761" cy="45076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55335" y="3837904"/>
            <a:ext cx="450761" cy="45076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68201" y="3837904"/>
            <a:ext cx="450761" cy="45076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34873" y="3837904"/>
            <a:ext cx="450761" cy="45076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01542" y="3837904"/>
            <a:ext cx="450761" cy="45076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52293" y="3155324"/>
            <a:ext cx="1803042" cy="61818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79194" y="3760631"/>
            <a:ext cx="1803042" cy="61818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61830" y="4520485"/>
            <a:ext cx="593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are only choosing the balls, not worrying about the order</a:t>
            </a:r>
          </a:p>
        </p:txBody>
      </p:sp>
    </p:spTree>
    <p:extLst>
      <p:ext uri="{BB962C8B-B14F-4D97-AF65-F5344CB8AC3E}">
        <p14:creationId xmlns:p14="http://schemas.microsoft.com/office/powerpoint/2010/main" val="99691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Unordered</a:t>
                </a:r>
                <a:r>
                  <a:rPr lang="en-US" dirty="0"/>
                  <a:t> selection of distinct objects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-combination: unordered selection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 objects from a set</a:t>
                </a:r>
              </a:p>
              <a:p>
                <a:pPr lvl="1"/>
                <a:r>
                  <a:rPr lang="en-US" b="0" dirty="0"/>
                  <a:t>Number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-combinations of a set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elements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also known as the binomial coefficient,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How to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4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combination from 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choose 5 students out of 10 and </a:t>
                </a:r>
                <a:r>
                  <a:rPr lang="en-US" dirty="0">
                    <a:solidFill>
                      <a:srgbClr val="0070C0"/>
                    </a:solidFill>
                  </a:rPr>
                  <a:t>form a committee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Note that to </a:t>
                </a:r>
                <a:r>
                  <a:rPr lang="en-US" dirty="0">
                    <a:solidFill>
                      <a:srgbClr val="FF0000"/>
                    </a:solidFill>
                  </a:rPr>
                  <a:t>arrange</a:t>
                </a:r>
                <a:r>
                  <a:rPr lang="en-US" dirty="0"/>
                  <a:t> 5 students out of 10, we first need to </a:t>
                </a:r>
                <a:r>
                  <a:rPr lang="en-US" dirty="0">
                    <a:solidFill>
                      <a:srgbClr val="0070C0"/>
                    </a:solidFill>
                  </a:rPr>
                  <a:t>choose</a:t>
                </a:r>
                <a:r>
                  <a:rPr lang="en-US" dirty="0"/>
                  <a:t> 5, and then </a:t>
                </a:r>
                <a:r>
                  <a:rPr lang="en-US" dirty="0">
                    <a:solidFill>
                      <a:srgbClr val="FF0000"/>
                    </a:solidFill>
                  </a:rPr>
                  <a:t>arrange</a:t>
                </a:r>
                <a:r>
                  <a:rPr lang="en-US" dirty="0"/>
                  <a:t> them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Choosing</a:t>
                </a:r>
                <a:r>
                  <a:rPr lang="en-US" dirty="0"/>
                  <a:t> 5 students can be done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(10,5)</m:t>
                    </m:r>
                  </m:oMath>
                </a14:m>
                <a:r>
                  <a:rPr lang="en-US" dirty="0"/>
                  <a:t> ways</a:t>
                </a:r>
              </a:p>
              <a:p>
                <a:pPr lvl="1"/>
                <a:r>
                  <a:rPr lang="en-US" dirty="0"/>
                  <a:t>These 5 can be </a:t>
                </a:r>
                <a:r>
                  <a:rPr lang="en-US" dirty="0">
                    <a:solidFill>
                      <a:srgbClr val="FF0000"/>
                    </a:solidFill>
                  </a:rPr>
                  <a:t>arranged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5!</m:t>
                    </m:r>
                  </m:oMath>
                </a14:m>
                <a:r>
                  <a:rPr lang="en-US" dirty="0"/>
                  <a:t> Ways</a:t>
                </a:r>
              </a:p>
              <a:p>
                <a:pPr lvl="1"/>
                <a:r>
                  <a:rPr lang="en-US" dirty="0"/>
                  <a:t>By product rule, </a:t>
                </a:r>
                <a:r>
                  <a:rPr lang="en-US" dirty="0">
                    <a:solidFill>
                      <a:srgbClr val="FF0000"/>
                    </a:solidFill>
                  </a:rPr>
                  <a:t>arranging</a:t>
                </a:r>
                <a:r>
                  <a:rPr lang="en-US" dirty="0"/>
                  <a:t> 5 students out of 10 can be done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10,5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×5!</m:t>
                    </m:r>
                  </m:oMath>
                </a14:m>
                <a:r>
                  <a:rPr lang="en-US" dirty="0"/>
                  <a:t> ways</a:t>
                </a:r>
              </a:p>
              <a:p>
                <a:pPr lvl="1"/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10,5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10,5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×5!⇒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10,5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10,5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5!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30240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120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=252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3/8/2017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lecture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161</TotalTime>
  <Words>860</Words>
  <Application>Microsoft Office PowerPoint</Application>
  <PresentationFormat>On-screen Show (4:3)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Gill Sans MT</vt:lpstr>
      <vt:lpstr>Impact</vt:lpstr>
      <vt:lpstr>lectures</vt:lpstr>
      <vt:lpstr>Counting</vt:lpstr>
      <vt:lpstr>Permutation and Combination</vt:lpstr>
      <vt:lpstr>Permutation</vt:lpstr>
      <vt:lpstr>Permutation</vt:lpstr>
      <vt:lpstr>Permutation</vt:lpstr>
      <vt:lpstr>Permutation</vt:lpstr>
      <vt:lpstr>Combination</vt:lpstr>
      <vt:lpstr>combination</vt:lpstr>
      <vt:lpstr>Calculate combination from permutation</vt:lpstr>
      <vt:lpstr>Combination</vt:lpstr>
      <vt:lpstr>Exercise</vt:lpstr>
      <vt:lpstr>Example</vt:lpstr>
      <vt:lpstr>Example</vt:lpstr>
      <vt:lpstr>PowerPoint Presentation</vt:lpstr>
      <vt:lpstr>Example</vt:lpstr>
      <vt:lpstr>Exercise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Minhajul Bashir</dc:creator>
  <cp:lastModifiedBy>Minhajul Bashir</cp:lastModifiedBy>
  <cp:revision>20</cp:revision>
  <dcterms:created xsi:type="dcterms:W3CDTF">2017-08-03T05:47:43Z</dcterms:created>
  <dcterms:modified xsi:type="dcterms:W3CDTF">2017-08-03T10:34:35Z</dcterms:modified>
</cp:coreProperties>
</file>