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70" r:id="rId13"/>
    <p:sldId id="271" r:id="rId14"/>
    <p:sldId id="272" r:id="rId15"/>
    <p:sldId id="273" r:id="rId16"/>
    <p:sldId id="267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F2"/>
    <a:srgbClr val="CFD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Course teacher: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D48A-01D5-4275-90DA-51D41A62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5DA1-7667-4E10-8630-4C2FEA45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deposits $10000 in a savings account in a bank</a:t>
            </a:r>
          </a:p>
          <a:p>
            <a:r>
              <a:rPr lang="en-US" dirty="0"/>
              <a:t>He yields 11% interest every year, with interest compounded annually</a:t>
            </a:r>
          </a:p>
          <a:p>
            <a:pPr lvl="1"/>
            <a:r>
              <a:rPr lang="en-US" dirty="0" err="1"/>
              <a:t>চক্রবৃদ্ধি</a:t>
            </a:r>
            <a:r>
              <a:rPr lang="en-US" dirty="0"/>
              <a:t> </a:t>
            </a:r>
            <a:r>
              <a:rPr lang="en-US" dirty="0" err="1"/>
              <a:t>মুনাফা</a:t>
            </a:r>
            <a:endParaRPr lang="en-US" dirty="0"/>
          </a:p>
          <a:p>
            <a:r>
              <a:rPr lang="en-US" dirty="0"/>
              <a:t>How much money will be in his account after 30 years?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DB447-DD43-433B-947A-C59F0012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7CD1-2DE8-4742-8FC4-F26D3A06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1B1A-8B7C-491B-B563-F7A95455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2388-205A-4F34-8530-DC41D76C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tower of </a:t>
            </a:r>
            <a:r>
              <a:rPr lang="en-US" dirty="0" err="1"/>
              <a:t>hanoi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59B-57CE-4A8B-A9C3-AF3F9C70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F29-D415-4EA4-B5CC-975BD96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2851-D388-4308-8CEA-7DC4602A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A2EE6-0BE6-41C2-9D6B-4CBC912580CE}"/>
              </a:ext>
            </a:extLst>
          </p:cNvPr>
          <p:cNvSpPr/>
          <p:nvPr/>
        </p:nvSpPr>
        <p:spPr>
          <a:xfrm>
            <a:off x="1102239" y="4214190"/>
            <a:ext cx="6942013" cy="450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6591-5A1C-4D12-86D3-0C3B97EC7599}"/>
              </a:ext>
            </a:extLst>
          </p:cNvPr>
          <p:cNvSpPr/>
          <p:nvPr/>
        </p:nvSpPr>
        <p:spPr>
          <a:xfrm>
            <a:off x="2107096" y="2557671"/>
            <a:ext cx="106017" cy="16565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293CD-F040-4E68-AAA0-2EEC93D8BB61}"/>
              </a:ext>
            </a:extLst>
          </p:cNvPr>
          <p:cNvSpPr/>
          <p:nvPr/>
        </p:nvSpPr>
        <p:spPr>
          <a:xfrm>
            <a:off x="6998346" y="2557671"/>
            <a:ext cx="106017" cy="16565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0A8D-328D-4930-8BF3-15C8CAE37419}"/>
              </a:ext>
            </a:extLst>
          </p:cNvPr>
          <p:cNvSpPr/>
          <p:nvPr/>
        </p:nvSpPr>
        <p:spPr>
          <a:xfrm>
            <a:off x="4573245" y="2557671"/>
            <a:ext cx="106017" cy="16565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0810F-8B80-4564-A6E8-25C2DE88BCA8}"/>
              </a:ext>
            </a:extLst>
          </p:cNvPr>
          <p:cNvSpPr/>
          <p:nvPr/>
        </p:nvSpPr>
        <p:spPr>
          <a:xfrm>
            <a:off x="1364974" y="3975651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18BA-99A6-41F3-B5AB-A4FD7D4C240F}"/>
              </a:ext>
            </a:extLst>
          </p:cNvPr>
          <p:cNvSpPr/>
          <p:nvPr/>
        </p:nvSpPr>
        <p:spPr>
          <a:xfrm>
            <a:off x="1524000" y="3737111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87B9C-F86E-45AB-887E-ECA0AA7EE4B2}"/>
              </a:ext>
            </a:extLst>
          </p:cNvPr>
          <p:cNvSpPr/>
          <p:nvPr/>
        </p:nvSpPr>
        <p:spPr>
          <a:xfrm>
            <a:off x="1722784" y="3498574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3DDBF-48FF-4383-8E2B-42F1D5097054}"/>
              </a:ext>
            </a:extLst>
          </p:cNvPr>
          <p:cNvSpPr/>
          <p:nvPr/>
        </p:nvSpPr>
        <p:spPr>
          <a:xfrm>
            <a:off x="1908314" y="3260033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C9CC3-BEED-4271-AF90-E2BC19CB7922}"/>
              </a:ext>
            </a:extLst>
          </p:cNvPr>
          <p:cNvSpPr txBox="1"/>
          <p:nvPr/>
        </p:nvSpPr>
        <p:spPr>
          <a:xfrm>
            <a:off x="1102239" y="4823791"/>
            <a:ext cx="4117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Target: Move disks from peg 1 to peg 3</a:t>
            </a:r>
          </a:p>
          <a:p>
            <a:r>
              <a:rPr lang="en-US" dirty="0"/>
              <a:t>Constraints: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Only one disk can be moved at a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disk must NOT be on a smaller disk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A7F69-F87B-4383-85A5-F411F29516A7}"/>
              </a:ext>
            </a:extLst>
          </p:cNvPr>
          <p:cNvSpPr txBox="1"/>
          <p:nvPr/>
        </p:nvSpPr>
        <p:spPr>
          <a:xfrm>
            <a:off x="6213368" y="4949038"/>
            <a:ext cx="1821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find out</a:t>
            </a:r>
          </a:p>
          <a:p>
            <a:r>
              <a:rPr lang="en-US" dirty="0"/>
              <a:t>the # of moves</a:t>
            </a:r>
          </a:p>
          <a:p>
            <a:r>
              <a:rPr lang="en-US" dirty="0"/>
              <a:t>using recurrence?</a:t>
            </a:r>
          </a:p>
        </p:txBody>
      </p:sp>
    </p:spTree>
    <p:extLst>
      <p:ext uri="{BB962C8B-B14F-4D97-AF65-F5344CB8AC3E}">
        <p14:creationId xmlns:p14="http://schemas.microsoft.com/office/powerpoint/2010/main" val="189771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59B-57CE-4A8B-A9C3-AF3F9C70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F29-D415-4EA4-B5CC-975BD96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2851-D388-4308-8CEA-7DC4602A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A2EE6-0BE6-41C2-9D6B-4CBC912580CE}"/>
              </a:ext>
            </a:extLst>
          </p:cNvPr>
          <p:cNvSpPr/>
          <p:nvPr/>
        </p:nvSpPr>
        <p:spPr>
          <a:xfrm>
            <a:off x="1102239" y="5347316"/>
            <a:ext cx="6942013" cy="450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6591-5A1C-4D12-86D3-0C3B97EC7599}"/>
              </a:ext>
            </a:extLst>
          </p:cNvPr>
          <p:cNvSpPr/>
          <p:nvPr/>
        </p:nvSpPr>
        <p:spPr>
          <a:xfrm>
            <a:off x="210709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293CD-F040-4E68-AAA0-2EEC93D8BB61}"/>
              </a:ext>
            </a:extLst>
          </p:cNvPr>
          <p:cNvSpPr/>
          <p:nvPr/>
        </p:nvSpPr>
        <p:spPr>
          <a:xfrm>
            <a:off x="699834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0A8D-328D-4930-8BF3-15C8CAE37419}"/>
              </a:ext>
            </a:extLst>
          </p:cNvPr>
          <p:cNvSpPr/>
          <p:nvPr/>
        </p:nvSpPr>
        <p:spPr>
          <a:xfrm>
            <a:off x="4573245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0810F-8B80-4564-A6E8-25C2DE88BCA8}"/>
              </a:ext>
            </a:extLst>
          </p:cNvPr>
          <p:cNvSpPr/>
          <p:nvPr/>
        </p:nvSpPr>
        <p:spPr>
          <a:xfrm>
            <a:off x="1364974" y="5108776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18BA-99A6-41F3-B5AB-A4FD7D4C240F}"/>
              </a:ext>
            </a:extLst>
          </p:cNvPr>
          <p:cNvSpPr/>
          <p:nvPr/>
        </p:nvSpPr>
        <p:spPr>
          <a:xfrm>
            <a:off x="1524000" y="4870236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87B9C-F86E-45AB-887E-ECA0AA7EE4B2}"/>
              </a:ext>
            </a:extLst>
          </p:cNvPr>
          <p:cNvSpPr/>
          <p:nvPr/>
        </p:nvSpPr>
        <p:spPr>
          <a:xfrm>
            <a:off x="1722784" y="4631699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3DDBF-48FF-4383-8E2B-42F1D5097054}"/>
              </a:ext>
            </a:extLst>
          </p:cNvPr>
          <p:cNvSpPr/>
          <p:nvPr/>
        </p:nvSpPr>
        <p:spPr>
          <a:xfrm>
            <a:off x="1908314" y="4393158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DA1644-AD82-40C2-AC15-BDE5A0DE353A}"/>
              </a:ext>
            </a:extLst>
          </p:cNvPr>
          <p:cNvSpPr/>
          <p:nvPr/>
        </p:nvSpPr>
        <p:spPr>
          <a:xfrm>
            <a:off x="4367836" y="5108779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9733B-D1B1-4799-B602-2E80B907C021}"/>
              </a:ext>
            </a:extLst>
          </p:cNvPr>
          <p:cNvSpPr/>
          <p:nvPr/>
        </p:nvSpPr>
        <p:spPr>
          <a:xfrm>
            <a:off x="6595447" y="5108776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23570C-2ED5-464E-A6BD-8C9A87B91E44}"/>
              </a:ext>
            </a:extLst>
          </p:cNvPr>
          <p:cNvSpPr/>
          <p:nvPr/>
        </p:nvSpPr>
        <p:spPr>
          <a:xfrm>
            <a:off x="6780977" y="4870235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2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59B-57CE-4A8B-A9C3-AF3F9C70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F29-D415-4EA4-B5CC-975BD96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2851-D388-4308-8CEA-7DC4602A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A2EE6-0BE6-41C2-9D6B-4CBC912580CE}"/>
              </a:ext>
            </a:extLst>
          </p:cNvPr>
          <p:cNvSpPr/>
          <p:nvPr/>
        </p:nvSpPr>
        <p:spPr>
          <a:xfrm>
            <a:off x="1102239" y="5347316"/>
            <a:ext cx="6942013" cy="450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6591-5A1C-4D12-86D3-0C3B97EC7599}"/>
              </a:ext>
            </a:extLst>
          </p:cNvPr>
          <p:cNvSpPr/>
          <p:nvPr/>
        </p:nvSpPr>
        <p:spPr>
          <a:xfrm>
            <a:off x="210709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293CD-F040-4E68-AAA0-2EEC93D8BB61}"/>
              </a:ext>
            </a:extLst>
          </p:cNvPr>
          <p:cNvSpPr/>
          <p:nvPr/>
        </p:nvSpPr>
        <p:spPr>
          <a:xfrm>
            <a:off x="699834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0A8D-328D-4930-8BF3-15C8CAE37419}"/>
              </a:ext>
            </a:extLst>
          </p:cNvPr>
          <p:cNvSpPr/>
          <p:nvPr/>
        </p:nvSpPr>
        <p:spPr>
          <a:xfrm>
            <a:off x="4573245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0810F-8B80-4564-A6E8-25C2DE88BCA8}"/>
              </a:ext>
            </a:extLst>
          </p:cNvPr>
          <p:cNvSpPr/>
          <p:nvPr/>
        </p:nvSpPr>
        <p:spPr>
          <a:xfrm>
            <a:off x="1364974" y="5108776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18BA-99A6-41F3-B5AB-A4FD7D4C240F}"/>
              </a:ext>
            </a:extLst>
          </p:cNvPr>
          <p:cNvSpPr/>
          <p:nvPr/>
        </p:nvSpPr>
        <p:spPr>
          <a:xfrm>
            <a:off x="1524000" y="4870236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9733B-D1B1-4799-B602-2E80B907C021}"/>
              </a:ext>
            </a:extLst>
          </p:cNvPr>
          <p:cNvSpPr/>
          <p:nvPr/>
        </p:nvSpPr>
        <p:spPr>
          <a:xfrm>
            <a:off x="6595447" y="5108776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23570C-2ED5-464E-A6BD-8C9A87B91E44}"/>
              </a:ext>
            </a:extLst>
          </p:cNvPr>
          <p:cNvSpPr/>
          <p:nvPr/>
        </p:nvSpPr>
        <p:spPr>
          <a:xfrm>
            <a:off x="6780977" y="4870235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73932-B9B3-43CD-84AA-382C6E75AA6A}"/>
              </a:ext>
            </a:extLst>
          </p:cNvPr>
          <p:cNvSpPr/>
          <p:nvPr/>
        </p:nvSpPr>
        <p:spPr>
          <a:xfrm>
            <a:off x="3983522" y="5108771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52EE2D-013C-40E5-B2A4-C95ED6F1B940}"/>
              </a:ext>
            </a:extLst>
          </p:cNvPr>
          <p:cNvSpPr/>
          <p:nvPr/>
        </p:nvSpPr>
        <p:spPr>
          <a:xfrm>
            <a:off x="1902884" y="4870230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7AAC4-CB52-48AC-BCDD-1DF18AC1A6F0}"/>
              </a:ext>
            </a:extLst>
          </p:cNvPr>
          <p:cNvSpPr/>
          <p:nvPr/>
        </p:nvSpPr>
        <p:spPr>
          <a:xfrm>
            <a:off x="4182308" y="4870230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08C0E6-2DC7-4AAB-8F30-C13C16565DEB}"/>
              </a:ext>
            </a:extLst>
          </p:cNvPr>
          <p:cNvSpPr/>
          <p:nvPr/>
        </p:nvSpPr>
        <p:spPr>
          <a:xfrm>
            <a:off x="4367838" y="4631689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B5E022-C57F-4A4B-81F8-9250F76F58BC}"/>
              </a:ext>
            </a:extLst>
          </p:cNvPr>
          <p:cNvSpPr/>
          <p:nvPr/>
        </p:nvSpPr>
        <p:spPr>
          <a:xfrm>
            <a:off x="6239265" y="5108776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20" grpId="0" animBg="1"/>
      <p:bldP spid="18" grpId="0" animBg="1"/>
      <p:bldP spid="19" grpId="0" animBg="1"/>
      <p:bldP spid="19" grpId="1" animBg="1"/>
      <p:bldP spid="21" grpId="0" animBg="1"/>
      <p:bldP spid="22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59B-57CE-4A8B-A9C3-AF3F9C70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F29-D415-4EA4-B5CC-975BD96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2851-D388-4308-8CEA-7DC4602A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A2EE6-0BE6-41C2-9D6B-4CBC912580CE}"/>
              </a:ext>
            </a:extLst>
          </p:cNvPr>
          <p:cNvSpPr/>
          <p:nvPr/>
        </p:nvSpPr>
        <p:spPr>
          <a:xfrm>
            <a:off x="1102239" y="5347316"/>
            <a:ext cx="6942013" cy="450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6591-5A1C-4D12-86D3-0C3B97EC7599}"/>
              </a:ext>
            </a:extLst>
          </p:cNvPr>
          <p:cNvSpPr/>
          <p:nvPr/>
        </p:nvSpPr>
        <p:spPr>
          <a:xfrm>
            <a:off x="210709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293CD-F040-4E68-AAA0-2EEC93D8BB61}"/>
              </a:ext>
            </a:extLst>
          </p:cNvPr>
          <p:cNvSpPr/>
          <p:nvPr/>
        </p:nvSpPr>
        <p:spPr>
          <a:xfrm>
            <a:off x="699834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0A8D-328D-4930-8BF3-15C8CAE37419}"/>
              </a:ext>
            </a:extLst>
          </p:cNvPr>
          <p:cNvSpPr/>
          <p:nvPr/>
        </p:nvSpPr>
        <p:spPr>
          <a:xfrm>
            <a:off x="4573245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1BEDCC-90B2-4FCB-A450-E2B2F6A97E50}"/>
              </a:ext>
            </a:extLst>
          </p:cNvPr>
          <p:cNvSpPr/>
          <p:nvPr/>
        </p:nvSpPr>
        <p:spPr>
          <a:xfrm>
            <a:off x="3988857" y="5108776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CA9A7-8246-4183-819D-9A34F693776F}"/>
              </a:ext>
            </a:extLst>
          </p:cNvPr>
          <p:cNvSpPr/>
          <p:nvPr/>
        </p:nvSpPr>
        <p:spPr>
          <a:xfrm>
            <a:off x="4187641" y="4870239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6CB48A-4291-4C0D-9050-CCDDF60C6444}"/>
              </a:ext>
            </a:extLst>
          </p:cNvPr>
          <p:cNvSpPr/>
          <p:nvPr/>
        </p:nvSpPr>
        <p:spPr>
          <a:xfrm>
            <a:off x="4373171" y="4631698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F2C9D6-2EB5-4C4A-833D-E2C149CDF737}"/>
              </a:ext>
            </a:extLst>
          </p:cNvPr>
          <p:cNvSpPr/>
          <p:nvPr/>
        </p:nvSpPr>
        <p:spPr>
          <a:xfrm>
            <a:off x="6248306" y="5108776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9CD23B-8177-4278-90FD-5A0209D7C0BF}"/>
              </a:ext>
            </a:extLst>
          </p:cNvPr>
          <p:cNvSpPr/>
          <p:nvPr/>
        </p:nvSpPr>
        <p:spPr>
          <a:xfrm>
            <a:off x="6407332" y="4870236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DCB06-6EE5-4940-857E-68A6D06A7599}"/>
              </a:ext>
            </a:extLst>
          </p:cNvPr>
          <p:cNvSpPr/>
          <p:nvPr/>
        </p:nvSpPr>
        <p:spPr>
          <a:xfrm>
            <a:off x="6773012" y="4870238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10A1D-1A23-4516-91FC-F420434E4AAC}"/>
              </a:ext>
            </a:extLst>
          </p:cNvPr>
          <p:cNvSpPr/>
          <p:nvPr/>
        </p:nvSpPr>
        <p:spPr>
          <a:xfrm>
            <a:off x="1715513" y="5108774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6B4DB0-7253-40DD-8398-06A485ECA2DE}"/>
              </a:ext>
            </a:extLst>
          </p:cNvPr>
          <p:cNvSpPr/>
          <p:nvPr/>
        </p:nvSpPr>
        <p:spPr>
          <a:xfrm>
            <a:off x="1904223" y="4870232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3" grpId="0" animBg="1"/>
      <p:bldP spid="26" grpId="0" animBg="1"/>
      <p:bldP spid="26" grpId="1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F42388-205A-4F34-8530-DC41D76C83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59B-57CE-4A8B-A9C3-AF3F9C70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F29-D415-4EA4-B5CC-975BD96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2851-D388-4308-8CEA-7DC4602A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A2EE6-0BE6-41C2-9D6B-4CBC912580CE}"/>
              </a:ext>
            </a:extLst>
          </p:cNvPr>
          <p:cNvSpPr/>
          <p:nvPr/>
        </p:nvSpPr>
        <p:spPr>
          <a:xfrm>
            <a:off x="1102239" y="5347316"/>
            <a:ext cx="6942013" cy="450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6591-5A1C-4D12-86D3-0C3B97EC7599}"/>
              </a:ext>
            </a:extLst>
          </p:cNvPr>
          <p:cNvSpPr/>
          <p:nvPr/>
        </p:nvSpPr>
        <p:spPr>
          <a:xfrm>
            <a:off x="210709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293CD-F040-4E68-AAA0-2EEC93D8BB61}"/>
              </a:ext>
            </a:extLst>
          </p:cNvPr>
          <p:cNvSpPr/>
          <p:nvPr/>
        </p:nvSpPr>
        <p:spPr>
          <a:xfrm>
            <a:off x="6998346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0A8D-328D-4930-8BF3-15C8CAE37419}"/>
              </a:ext>
            </a:extLst>
          </p:cNvPr>
          <p:cNvSpPr/>
          <p:nvPr/>
        </p:nvSpPr>
        <p:spPr>
          <a:xfrm>
            <a:off x="4573245" y="2557670"/>
            <a:ext cx="106017" cy="27896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F1286-794F-4002-92FA-E1304FD6C589}"/>
              </a:ext>
            </a:extLst>
          </p:cNvPr>
          <p:cNvSpPr/>
          <p:nvPr/>
        </p:nvSpPr>
        <p:spPr>
          <a:xfrm>
            <a:off x="6237637" y="5108776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8439B-6408-408A-A976-DEFF827B1796}"/>
              </a:ext>
            </a:extLst>
          </p:cNvPr>
          <p:cNvSpPr/>
          <p:nvPr/>
        </p:nvSpPr>
        <p:spPr>
          <a:xfrm>
            <a:off x="6396663" y="4870236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40A85C-BA2C-4AA5-AC2E-5FE55E006B22}"/>
              </a:ext>
            </a:extLst>
          </p:cNvPr>
          <p:cNvSpPr/>
          <p:nvPr/>
        </p:nvSpPr>
        <p:spPr>
          <a:xfrm>
            <a:off x="6595447" y="4631699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A7F714-990F-46E1-A4EA-AE9483E6FCBB}"/>
              </a:ext>
            </a:extLst>
          </p:cNvPr>
          <p:cNvSpPr/>
          <p:nvPr/>
        </p:nvSpPr>
        <p:spPr>
          <a:xfrm>
            <a:off x="6780977" y="4393158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A8FD7B-951A-46EF-9A9F-E95D482DFDB0}"/>
              </a:ext>
            </a:extLst>
          </p:cNvPr>
          <p:cNvSpPr/>
          <p:nvPr/>
        </p:nvSpPr>
        <p:spPr>
          <a:xfrm>
            <a:off x="1722784" y="5108779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6254A4-08FF-458E-904C-60C1CA20F6C6}"/>
              </a:ext>
            </a:extLst>
          </p:cNvPr>
          <p:cNvSpPr/>
          <p:nvPr/>
        </p:nvSpPr>
        <p:spPr>
          <a:xfrm>
            <a:off x="1908314" y="4870238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C9E676-E8DB-4FAB-953E-B4D8931F692A}"/>
              </a:ext>
            </a:extLst>
          </p:cNvPr>
          <p:cNvSpPr/>
          <p:nvPr/>
        </p:nvSpPr>
        <p:spPr>
          <a:xfrm>
            <a:off x="4367836" y="5108774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2388-205A-4F34-8530-DC41D76C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tower of </a:t>
            </a:r>
            <a:r>
              <a:rPr lang="en-US" dirty="0" err="1"/>
              <a:t>hanoi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59B-57CE-4A8B-A9C3-AF3F9C70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1F29-D415-4EA4-B5CC-975BD96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2851-D388-4308-8CEA-7DC4602A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A2EE6-0BE6-41C2-9D6B-4CBC912580CE}"/>
              </a:ext>
            </a:extLst>
          </p:cNvPr>
          <p:cNvSpPr/>
          <p:nvPr/>
        </p:nvSpPr>
        <p:spPr>
          <a:xfrm>
            <a:off x="1102239" y="4214190"/>
            <a:ext cx="6942013" cy="4505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6591-5A1C-4D12-86D3-0C3B97EC7599}"/>
              </a:ext>
            </a:extLst>
          </p:cNvPr>
          <p:cNvSpPr/>
          <p:nvPr/>
        </p:nvSpPr>
        <p:spPr>
          <a:xfrm>
            <a:off x="2107096" y="2557671"/>
            <a:ext cx="106017" cy="16565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293CD-F040-4E68-AAA0-2EEC93D8BB61}"/>
              </a:ext>
            </a:extLst>
          </p:cNvPr>
          <p:cNvSpPr/>
          <p:nvPr/>
        </p:nvSpPr>
        <p:spPr>
          <a:xfrm>
            <a:off x="6998346" y="2557671"/>
            <a:ext cx="106017" cy="16565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C0A8D-328D-4930-8BF3-15C8CAE37419}"/>
              </a:ext>
            </a:extLst>
          </p:cNvPr>
          <p:cNvSpPr/>
          <p:nvPr/>
        </p:nvSpPr>
        <p:spPr>
          <a:xfrm>
            <a:off x="4573245" y="2557671"/>
            <a:ext cx="106017" cy="16565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0810F-8B80-4564-A6E8-25C2DE88BCA8}"/>
              </a:ext>
            </a:extLst>
          </p:cNvPr>
          <p:cNvSpPr/>
          <p:nvPr/>
        </p:nvSpPr>
        <p:spPr>
          <a:xfrm>
            <a:off x="1364974" y="3975651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518BA-99A6-41F3-B5AB-A4FD7D4C240F}"/>
              </a:ext>
            </a:extLst>
          </p:cNvPr>
          <p:cNvSpPr/>
          <p:nvPr/>
        </p:nvSpPr>
        <p:spPr>
          <a:xfrm>
            <a:off x="1524000" y="3737111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387B9C-F86E-45AB-887E-ECA0AA7EE4B2}"/>
              </a:ext>
            </a:extLst>
          </p:cNvPr>
          <p:cNvSpPr/>
          <p:nvPr/>
        </p:nvSpPr>
        <p:spPr>
          <a:xfrm>
            <a:off x="1722784" y="3498574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3DDBF-48FF-4383-8E2B-42F1D5097054}"/>
              </a:ext>
            </a:extLst>
          </p:cNvPr>
          <p:cNvSpPr/>
          <p:nvPr/>
        </p:nvSpPr>
        <p:spPr>
          <a:xfrm>
            <a:off x="1908314" y="3260033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AC9CC3-BEED-4271-AF90-E2BC19CB7922}"/>
                  </a:ext>
                </a:extLst>
              </p:cNvPr>
              <p:cNvSpPr txBox="1"/>
              <p:nvPr/>
            </p:nvSpPr>
            <p:spPr>
              <a:xfrm>
                <a:off x="1102239" y="4823791"/>
                <a:ext cx="40844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1: Move the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disks to peg 2</a:t>
                </a:r>
              </a:p>
              <a:p>
                <a:r>
                  <a:rPr lang="en-US" dirty="0"/>
                  <a:t>Task 2: Move the last disk to peg 3</a:t>
                </a:r>
              </a:p>
              <a:p>
                <a:r>
                  <a:rPr lang="en-US" dirty="0"/>
                  <a:t>Task 3: Move the top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disks to peg 3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AC9CC3-BEED-4271-AF90-E2BC19CB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39" y="4823791"/>
                <a:ext cx="4084451" cy="923330"/>
              </a:xfrm>
              <a:prstGeom prst="rect">
                <a:avLst/>
              </a:prstGeom>
              <a:blipFill>
                <a:blip r:embed="rId2"/>
                <a:stretch>
                  <a:fillRect l="-1343" t="-3289" r="-29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2243985-FDE5-4420-B5B7-8ED6BBB16024}"/>
              </a:ext>
            </a:extLst>
          </p:cNvPr>
          <p:cNvSpPr/>
          <p:nvPr/>
        </p:nvSpPr>
        <p:spPr>
          <a:xfrm>
            <a:off x="3973344" y="3975651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84F79F-8130-4BD1-BD3B-C21C3FDC7FEF}"/>
              </a:ext>
            </a:extLst>
          </p:cNvPr>
          <p:cNvSpPr/>
          <p:nvPr/>
        </p:nvSpPr>
        <p:spPr>
          <a:xfrm>
            <a:off x="4172128" y="3737114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64685-BF7B-47CB-A917-857247185A3E}"/>
              </a:ext>
            </a:extLst>
          </p:cNvPr>
          <p:cNvSpPr/>
          <p:nvPr/>
        </p:nvSpPr>
        <p:spPr>
          <a:xfrm>
            <a:off x="4357658" y="3498573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F63F0E-A2ED-4DCE-9F9A-1748850BB6A9}"/>
              </a:ext>
            </a:extLst>
          </p:cNvPr>
          <p:cNvSpPr/>
          <p:nvPr/>
        </p:nvSpPr>
        <p:spPr>
          <a:xfrm>
            <a:off x="6237637" y="3975651"/>
            <a:ext cx="1603513" cy="23853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4F5CDC-6F3A-45CA-BC15-3C734740149E}"/>
              </a:ext>
            </a:extLst>
          </p:cNvPr>
          <p:cNvSpPr/>
          <p:nvPr/>
        </p:nvSpPr>
        <p:spPr>
          <a:xfrm>
            <a:off x="6396663" y="3737111"/>
            <a:ext cx="1285462" cy="238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445824-40FA-4AA9-B205-17BF0FB171E6}"/>
              </a:ext>
            </a:extLst>
          </p:cNvPr>
          <p:cNvSpPr/>
          <p:nvPr/>
        </p:nvSpPr>
        <p:spPr>
          <a:xfrm>
            <a:off x="6595447" y="3498574"/>
            <a:ext cx="887894" cy="2385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930B2E-627E-4554-8984-E2672359F826}"/>
              </a:ext>
            </a:extLst>
          </p:cNvPr>
          <p:cNvSpPr/>
          <p:nvPr/>
        </p:nvSpPr>
        <p:spPr>
          <a:xfrm>
            <a:off x="6780977" y="3260033"/>
            <a:ext cx="516834" cy="2385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9D3A02-77C6-453F-8662-BA7B4FA0348D}"/>
                  </a:ext>
                </a:extLst>
              </p:cNvPr>
              <p:cNvSpPr txBox="1"/>
              <p:nvPr/>
            </p:nvSpPr>
            <p:spPr>
              <a:xfrm>
                <a:off x="6237637" y="4823791"/>
                <a:ext cx="9177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9D3A02-77C6-453F-8662-BA7B4FA03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37" y="4823791"/>
                <a:ext cx="91775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2A5C8C-B04A-4364-B878-A946CEB13EDE}"/>
                  </a:ext>
                </a:extLst>
              </p:cNvPr>
              <p:cNvSpPr txBox="1"/>
              <p:nvPr/>
            </p:nvSpPr>
            <p:spPr>
              <a:xfrm>
                <a:off x="6763901" y="5377789"/>
                <a:ext cx="1514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2A5C8C-B04A-4364-B878-A946CEB1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901" y="5377789"/>
                <a:ext cx="1514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7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uiExpand="1" build="p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5" grpId="0" animBg="1"/>
      <p:bldP spid="26" grpId="0" animBg="1"/>
      <p:bldP spid="27" grpId="0" animBg="1"/>
      <p:bldP spid="28" grpId="0" build="p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690E-AC10-43F2-8AB0-C00310F6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tower of </a:t>
            </a:r>
            <a:r>
              <a:rPr lang="en-US" dirty="0" err="1"/>
              <a:t>hanoi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1E461-6666-4FE8-B7A0-590052877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+2+1=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+2+1=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1E461-6666-4FE8-B7A0-590052877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993D2-F69D-4EBF-909D-DBBA1FCF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A5B9-1DAC-46B0-A534-3C47BFFB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AEAA0-79E5-443D-970B-5A49B3D2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0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1B39-6D2E-446E-8A20-EB447929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 in a colony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FC558-053B-437C-BA6D-F4C01A7D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bacteria doubles every hour</a:t>
                </a:r>
              </a:p>
              <a:p>
                <a:r>
                  <a:rPr lang="en-US" dirty="0"/>
                  <a:t>The colony begins with five bacteria</a:t>
                </a:r>
              </a:p>
              <a:p>
                <a:r>
                  <a:rPr lang="en-US" dirty="0"/>
                  <a:t>How many bacteria will be present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hours?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FC558-053B-437C-BA6D-F4C01A7D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D2F8-3B44-4A4B-A9D9-A338DA22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0AE-63D7-4F69-9C30-E870AD52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6B67-D6B8-48A2-9260-3B55196D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4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3BBA-3EF5-4A19-BAE6-606B50DB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 in a colony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22180-7090-42DB-8B3F-A29039461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number of bacteria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hours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the number of bacteria at the beginning,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must be double of the number of bacteria in the previous hour, i.e.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hour</a:t>
                </a:r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22180-7090-42DB-8B3F-A29039461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6741-310C-443C-A62E-9E4A3076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A39D-3735-4729-B634-B9BF8A13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D5A5-CF45-4C70-A339-2EA243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3F8-A9EC-4903-BF5E-B103DD82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A79C2-F435-4B2D-B40D-9319798D3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Note that the current number of bacteria is calculated from the previous number of bacteria</a:t>
                </a:r>
              </a:p>
              <a:p>
                <a:r>
                  <a:rPr lang="en-US" dirty="0"/>
                  <a:t>A relation of this form is called a recurrence relation</a:t>
                </a:r>
              </a:p>
              <a:p>
                <a:r>
                  <a:rPr lang="en-US" dirty="0"/>
                  <a:t>Formally, a recurrence relation of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an equation that expresses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terms of one or more of the previous terms of the sequence,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A79C2-F435-4B2D-B40D-9319798D3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899F-6B96-4C46-8236-81578187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7BFE-0609-475C-9A9A-684D7CC8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C856-71E6-4B2E-90F8-A127971B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C2C5-36D4-42FC-B366-9A70694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6BEF6-726A-45C0-90FF-C44EF0514A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, then find out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6BEF6-726A-45C0-90FF-C44EF0514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C3EE-2142-4B6D-8A82-20BBFE74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0B83-6015-421F-B0F9-419F3CD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4043-369A-449C-9ABC-DF27E0F6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1337-E48C-4025-B97D-D095931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Rabbits in an island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97887-8263-4760-A476-EE748DF56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young pair of rabbits is placed on an island</a:t>
                </a:r>
              </a:p>
              <a:p>
                <a:r>
                  <a:rPr lang="en-US" dirty="0"/>
                  <a:t>The pair do not breed until they are two months old</a:t>
                </a:r>
              </a:p>
              <a:p>
                <a:r>
                  <a:rPr lang="en-US" dirty="0"/>
                  <a:t>After they are two months old, they produce another pair each month</a:t>
                </a:r>
              </a:p>
              <a:p>
                <a:r>
                  <a:rPr lang="en-US" dirty="0"/>
                  <a:t>Formulate a recurrence relation for the number of pairs of rabbits on the island,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months</a:t>
                </a:r>
              </a:p>
              <a:p>
                <a:r>
                  <a:rPr lang="en-US" dirty="0"/>
                  <a:t>Assume that the rabbits NEVER die :P :P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97887-8263-4760-A476-EE748DF56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721E-7D25-4A4F-B6BD-6C0B3B24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D80B-1E7B-48AF-98E5-16ADA6C8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014E-E4D4-4040-A9EF-A2F0403D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B85516-ACB7-4879-AE3B-322AF6FB6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283198"/>
              </p:ext>
            </p:extLst>
          </p:nvPr>
        </p:nvGraphicFramePr>
        <p:xfrm>
          <a:off x="1104900" y="474876"/>
          <a:ext cx="6938964" cy="55018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0404">
                  <a:extLst>
                    <a:ext uri="{9D8B030D-6E8A-4147-A177-3AD203B41FA5}">
                      <a16:colId xmlns:a16="http://schemas.microsoft.com/office/drawing/2014/main" val="2566431012"/>
                    </a:ext>
                  </a:extLst>
                </a:gridCol>
                <a:gridCol w="2719078">
                  <a:extLst>
                    <a:ext uri="{9D8B030D-6E8A-4147-A177-3AD203B41FA5}">
                      <a16:colId xmlns:a16="http://schemas.microsoft.com/office/drawing/2014/main" val="3664448862"/>
                    </a:ext>
                  </a:extLst>
                </a:gridCol>
                <a:gridCol w="2714314">
                  <a:extLst>
                    <a:ext uri="{9D8B030D-6E8A-4147-A177-3AD203B41FA5}">
                      <a16:colId xmlns:a16="http://schemas.microsoft.com/office/drawing/2014/main" val="1944271690"/>
                    </a:ext>
                  </a:extLst>
                </a:gridCol>
                <a:gridCol w="755168">
                  <a:extLst>
                    <a:ext uri="{9D8B030D-6E8A-4147-A177-3AD203B41FA5}">
                      <a16:colId xmlns:a16="http://schemas.microsoft.com/office/drawing/2014/main" val="2682102227"/>
                    </a:ext>
                  </a:extLst>
                </a:gridCol>
              </a:tblGrid>
              <a:tr h="7102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Reproducing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pairs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197490"/>
                  </a:ext>
                </a:extLst>
              </a:tr>
              <a:tr h="71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FD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755607"/>
                  </a:ext>
                </a:extLst>
              </a:tr>
              <a:tr h="71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8ED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92323"/>
                  </a:ext>
                </a:extLst>
              </a:tr>
              <a:tr h="71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54490"/>
                  </a:ext>
                </a:extLst>
              </a:tr>
              <a:tr h="71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763684"/>
                  </a:ext>
                </a:extLst>
              </a:tr>
              <a:tr h="710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142781"/>
                  </a:ext>
                </a:extLst>
              </a:tr>
              <a:tr h="12403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54922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75FE-7846-4F18-B428-650C4C6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B4FE-C810-4FE4-862F-64CB6337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B737-EBE4-439A-82B3-4A85C8B6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3368D3-83D8-4285-864F-CF7329AC0219}"/>
              </a:ext>
            </a:extLst>
          </p:cNvPr>
          <p:cNvGrpSpPr/>
          <p:nvPr/>
        </p:nvGrpSpPr>
        <p:grpSpPr>
          <a:xfrm>
            <a:off x="5462107" y="1305916"/>
            <a:ext cx="807242" cy="403621"/>
            <a:chOff x="267256" y="1650466"/>
            <a:chExt cx="4792862" cy="2396431"/>
          </a:xfrm>
        </p:grpSpPr>
        <p:pic>
          <p:nvPicPr>
            <p:cNvPr id="33" name="Picture 2" descr="Image result for rabbit single color png">
              <a:extLst>
                <a:ext uri="{FF2B5EF4-FFF2-40B4-BE49-F238E27FC236}">
                  <a16:creationId xmlns:a16="http://schemas.microsoft.com/office/drawing/2014/main" id="{9D070E43-B8B2-4517-A2A6-CD6413B39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42" name="Picture 2" descr="Image result for rabbit single color png">
              <a:extLst>
                <a:ext uri="{FF2B5EF4-FFF2-40B4-BE49-F238E27FC236}">
                  <a16:creationId xmlns:a16="http://schemas.microsoft.com/office/drawing/2014/main" id="{BDC565B2-22A5-416E-BB1C-6CCBC74DF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9D6243-1091-4171-A137-BDBA0A62ABB9}"/>
              </a:ext>
            </a:extLst>
          </p:cNvPr>
          <p:cNvGrpSpPr/>
          <p:nvPr/>
        </p:nvGrpSpPr>
        <p:grpSpPr>
          <a:xfrm>
            <a:off x="5462107" y="2048038"/>
            <a:ext cx="807242" cy="403621"/>
            <a:chOff x="267256" y="1650466"/>
            <a:chExt cx="4792862" cy="2396431"/>
          </a:xfrm>
        </p:grpSpPr>
        <p:pic>
          <p:nvPicPr>
            <p:cNvPr id="45" name="Picture 2" descr="Image result for rabbit single color png">
              <a:extLst>
                <a:ext uri="{FF2B5EF4-FFF2-40B4-BE49-F238E27FC236}">
                  <a16:creationId xmlns:a16="http://schemas.microsoft.com/office/drawing/2014/main" id="{AB358E01-5C07-402B-AF74-2087D46CA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46" name="Picture 2" descr="Image result for rabbit single color png">
              <a:extLst>
                <a:ext uri="{FF2B5EF4-FFF2-40B4-BE49-F238E27FC236}">
                  <a16:creationId xmlns:a16="http://schemas.microsoft.com/office/drawing/2014/main" id="{427CABF6-557D-4C0F-B507-A14D79225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2E2951-A1A9-481C-9022-CAA0934C18F3}"/>
              </a:ext>
            </a:extLst>
          </p:cNvPr>
          <p:cNvGrpSpPr/>
          <p:nvPr/>
        </p:nvGrpSpPr>
        <p:grpSpPr>
          <a:xfrm>
            <a:off x="2817926" y="2758950"/>
            <a:ext cx="807242" cy="403621"/>
            <a:chOff x="267256" y="1650466"/>
            <a:chExt cx="4792862" cy="2396431"/>
          </a:xfrm>
        </p:grpSpPr>
        <p:pic>
          <p:nvPicPr>
            <p:cNvPr id="48" name="Picture 2" descr="Image result for rabbit single color png">
              <a:extLst>
                <a:ext uri="{FF2B5EF4-FFF2-40B4-BE49-F238E27FC236}">
                  <a16:creationId xmlns:a16="http://schemas.microsoft.com/office/drawing/2014/main" id="{F01D25FB-1290-417E-98D0-EF9561349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49" name="Picture 2" descr="Image result for rabbit single color png">
              <a:extLst>
                <a:ext uri="{FF2B5EF4-FFF2-40B4-BE49-F238E27FC236}">
                  <a16:creationId xmlns:a16="http://schemas.microsoft.com/office/drawing/2014/main" id="{094B58A8-0AB1-424B-992B-83F4F823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9C2918-F61D-40D0-813D-7DFA10B1DC75}"/>
              </a:ext>
            </a:extLst>
          </p:cNvPr>
          <p:cNvGrpSpPr/>
          <p:nvPr/>
        </p:nvGrpSpPr>
        <p:grpSpPr>
          <a:xfrm>
            <a:off x="5462107" y="2758950"/>
            <a:ext cx="807242" cy="403621"/>
            <a:chOff x="267256" y="1650466"/>
            <a:chExt cx="4792862" cy="2396431"/>
          </a:xfrm>
          <a:solidFill>
            <a:schemeClr val="accent6"/>
          </a:solidFill>
        </p:grpSpPr>
        <p:pic>
          <p:nvPicPr>
            <p:cNvPr id="51" name="Picture 2" descr="Image result for rabbit single color png">
              <a:extLst>
                <a:ext uri="{FF2B5EF4-FFF2-40B4-BE49-F238E27FC236}">
                  <a16:creationId xmlns:a16="http://schemas.microsoft.com/office/drawing/2014/main" id="{E61C1018-E213-4F44-A3D8-A0E71E589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52" name="Picture 2" descr="Image result for rabbit single color png">
              <a:extLst>
                <a:ext uri="{FF2B5EF4-FFF2-40B4-BE49-F238E27FC236}">
                  <a16:creationId xmlns:a16="http://schemas.microsoft.com/office/drawing/2014/main" id="{BCA8AC89-1832-4573-8BCB-BF42B2AEB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7E321C-CC40-40C1-922E-A4EB7C77E819}"/>
              </a:ext>
            </a:extLst>
          </p:cNvPr>
          <p:cNvGrpSpPr/>
          <p:nvPr/>
        </p:nvGrpSpPr>
        <p:grpSpPr>
          <a:xfrm>
            <a:off x="2817926" y="3474568"/>
            <a:ext cx="807242" cy="403621"/>
            <a:chOff x="267256" y="1650466"/>
            <a:chExt cx="4792862" cy="2396431"/>
          </a:xfrm>
        </p:grpSpPr>
        <p:pic>
          <p:nvPicPr>
            <p:cNvPr id="54" name="Picture 2" descr="Image result for rabbit single color png">
              <a:extLst>
                <a:ext uri="{FF2B5EF4-FFF2-40B4-BE49-F238E27FC236}">
                  <a16:creationId xmlns:a16="http://schemas.microsoft.com/office/drawing/2014/main" id="{11833EEF-D9A8-4A03-9B24-D2DF11ACA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55" name="Picture 2" descr="Image result for rabbit single color png">
              <a:extLst>
                <a:ext uri="{FF2B5EF4-FFF2-40B4-BE49-F238E27FC236}">
                  <a16:creationId xmlns:a16="http://schemas.microsoft.com/office/drawing/2014/main" id="{6D6C7231-4622-4E00-99FE-680362623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4E5282-538B-40FB-B0A3-04C63601174A}"/>
              </a:ext>
            </a:extLst>
          </p:cNvPr>
          <p:cNvGrpSpPr/>
          <p:nvPr/>
        </p:nvGrpSpPr>
        <p:grpSpPr>
          <a:xfrm>
            <a:off x="5058486" y="3474568"/>
            <a:ext cx="807242" cy="403621"/>
            <a:chOff x="267256" y="1650466"/>
            <a:chExt cx="4792862" cy="2396431"/>
          </a:xfrm>
          <a:solidFill>
            <a:schemeClr val="accent6"/>
          </a:solidFill>
        </p:grpSpPr>
        <p:pic>
          <p:nvPicPr>
            <p:cNvPr id="57" name="Picture 2" descr="Image result for rabbit single color png">
              <a:extLst>
                <a:ext uri="{FF2B5EF4-FFF2-40B4-BE49-F238E27FC236}">
                  <a16:creationId xmlns:a16="http://schemas.microsoft.com/office/drawing/2014/main" id="{A3B6BCED-164A-4E26-B675-3EEECA3D9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58" name="Picture 2" descr="Image result for rabbit single color png">
              <a:extLst>
                <a:ext uri="{FF2B5EF4-FFF2-40B4-BE49-F238E27FC236}">
                  <a16:creationId xmlns:a16="http://schemas.microsoft.com/office/drawing/2014/main" id="{70421ACD-AA57-4842-9910-C49762E49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2E7FE9-76BD-4A8B-A658-4C5AF133B4F7}"/>
              </a:ext>
            </a:extLst>
          </p:cNvPr>
          <p:cNvGrpSpPr/>
          <p:nvPr/>
        </p:nvGrpSpPr>
        <p:grpSpPr>
          <a:xfrm>
            <a:off x="5865728" y="3474568"/>
            <a:ext cx="807242" cy="403621"/>
            <a:chOff x="267256" y="1650466"/>
            <a:chExt cx="4792862" cy="2396431"/>
          </a:xfrm>
          <a:solidFill>
            <a:srgbClr val="7030A0"/>
          </a:solidFill>
        </p:grpSpPr>
        <p:pic>
          <p:nvPicPr>
            <p:cNvPr id="60" name="Picture 2" descr="Image result for rabbit single color png">
              <a:extLst>
                <a:ext uri="{FF2B5EF4-FFF2-40B4-BE49-F238E27FC236}">
                  <a16:creationId xmlns:a16="http://schemas.microsoft.com/office/drawing/2014/main" id="{4BCC4CB9-5CCF-41E4-9737-7C8315D62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61" name="Picture 2" descr="Image result for rabbit single color png">
              <a:extLst>
                <a:ext uri="{FF2B5EF4-FFF2-40B4-BE49-F238E27FC236}">
                  <a16:creationId xmlns:a16="http://schemas.microsoft.com/office/drawing/2014/main" id="{26E9FDB8-75F7-42AF-B20D-0558DE26C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0006B2-2C6C-4A21-8380-E738E0DE069D}"/>
              </a:ext>
            </a:extLst>
          </p:cNvPr>
          <p:cNvGrpSpPr/>
          <p:nvPr/>
        </p:nvGrpSpPr>
        <p:grpSpPr>
          <a:xfrm>
            <a:off x="2414305" y="4176934"/>
            <a:ext cx="807242" cy="403621"/>
            <a:chOff x="267256" y="1650466"/>
            <a:chExt cx="4792862" cy="2396431"/>
          </a:xfrm>
        </p:grpSpPr>
        <p:pic>
          <p:nvPicPr>
            <p:cNvPr id="63" name="Picture 2" descr="Image result for rabbit single color png">
              <a:extLst>
                <a:ext uri="{FF2B5EF4-FFF2-40B4-BE49-F238E27FC236}">
                  <a16:creationId xmlns:a16="http://schemas.microsoft.com/office/drawing/2014/main" id="{BB8C3177-E4B9-4E05-B315-508EF9171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64" name="Picture 2" descr="Image result for rabbit single color png">
              <a:extLst>
                <a:ext uri="{FF2B5EF4-FFF2-40B4-BE49-F238E27FC236}">
                  <a16:creationId xmlns:a16="http://schemas.microsoft.com/office/drawing/2014/main" id="{FE3CBEF7-EFED-4BE5-BFB0-BAA111601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4B90323-A3FC-4ABB-8B1C-F6167AE5F878}"/>
              </a:ext>
            </a:extLst>
          </p:cNvPr>
          <p:cNvGrpSpPr/>
          <p:nvPr/>
        </p:nvGrpSpPr>
        <p:grpSpPr>
          <a:xfrm>
            <a:off x="3221547" y="4176933"/>
            <a:ext cx="807242" cy="403621"/>
            <a:chOff x="267256" y="1650466"/>
            <a:chExt cx="4792862" cy="2396431"/>
          </a:xfrm>
          <a:solidFill>
            <a:schemeClr val="accent6"/>
          </a:solidFill>
        </p:grpSpPr>
        <p:pic>
          <p:nvPicPr>
            <p:cNvPr id="66" name="Picture 2" descr="Image result for rabbit single color png">
              <a:extLst>
                <a:ext uri="{FF2B5EF4-FFF2-40B4-BE49-F238E27FC236}">
                  <a16:creationId xmlns:a16="http://schemas.microsoft.com/office/drawing/2014/main" id="{21273EB1-C2C4-4A7D-9706-7D7C7A68E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67" name="Picture 2" descr="Image result for rabbit single color png">
              <a:extLst>
                <a:ext uri="{FF2B5EF4-FFF2-40B4-BE49-F238E27FC236}">
                  <a16:creationId xmlns:a16="http://schemas.microsoft.com/office/drawing/2014/main" id="{A80F7FD5-1DEA-4D1D-9D00-AA7F5531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C9E84B-78EE-4281-BD25-E34E905FD3D3}"/>
              </a:ext>
            </a:extLst>
          </p:cNvPr>
          <p:cNvGrpSpPr/>
          <p:nvPr/>
        </p:nvGrpSpPr>
        <p:grpSpPr>
          <a:xfrm>
            <a:off x="4714802" y="4176932"/>
            <a:ext cx="807242" cy="403621"/>
            <a:chOff x="267256" y="1650466"/>
            <a:chExt cx="4792862" cy="2396431"/>
          </a:xfrm>
          <a:solidFill>
            <a:srgbClr val="7030A0"/>
          </a:solidFill>
        </p:grpSpPr>
        <p:pic>
          <p:nvPicPr>
            <p:cNvPr id="69" name="Picture 2" descr="Image result for rabbit single color png">
              <a:extLst>
                <a:ext uri="{FF2B5EF4-FFF2-40B4-BE49-F238E27FC236}">
                  <a16:creationId xmlns:a16="http://schemas.microsoft.com/office/drawing/2014/main" id="{8726BF79-7D91-4BFA-AE12-98EAECFE5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70" name="Picture 2" descr="Image result for rabbit single color png">
              <a:extLst>
                <a:ext uri="{FF2B5EF4-FFF2-40B4-BE49-F238E27FC236}">
                  <a16:creationId xmlns:a16="http://schemas.microsoft.com/office/drawing/2014/main" id="{C219520F-64B6-43B9-8D47-D41816F04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E74BD49-ECF5-42AA-B70B-4479F0E4F8A3}"/>
              </a:ext>
            </a:extLst>
          </p:cNvPr>
          <p:cNvGrpSpPr/>
          <p:nvPr/>
        </p:nvGrpSpPr>
        <p:grpSpPr>
          <a:xfrm>
            <a:off x="5530581" y="4176932"/>
            <a:ext cx="807242" cy="403621"/>
            <a:chOff x="267256" y="1650466"/>
            <a:chExt cx="4792862" cy="2396431"/>
          </a:xfrm>
          <a:solidFill>
            <a:schemeClr val="accent1">
              <a:lumMod val="75000"/>
            </a:schemeClr>
          </a:solidFill>
        </p:grpSpPr>
        <p:pic>
          <p:nvPicPr>
            <p:cNvPr id="72" name="Picture 2" descr="Image result for rabbit single color png">
              <a:extLst>
                <a:ext uri="{FF2B5EF4-FFF2-40B4-BE49-F238E27FC236}">
                  <a16:creationId xmlns:a16="http://schemas.microsoft.com/office/drawing/2014/main" id="{EF107DD3-27C0-4FB1-A310-E29F95C4F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73" name="Picture 2" descr="Image result for rabbit single color png">
              <a:extLst>
                <a:ext uri="{FF2B5EF4-FFF2-40B4-BE49-F238E27FC236}">
                  <a16:creationId xmlns:a16="http://schemas.microsoft.com/office/drawing/2014/main" id="{CD55B28C-83A7-4395-AA55-E1B86CF34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5B3C309-61EA-4C03-9865-BD8E4B59D0C6}"/>
              </a:ext>
            </a:extLst>
          </p:cNvPr>
          <p:cNvGrpSpPr/>
          <p:nvPr/>
        </p:nvGrpSpPr>
        <p:grpSpPr>
          <a:xfrm>
            <a:off x="6333386" y="4176932"/>
            <a:ext cx="807242" cy="403621"/>
            <a:chOff x="267256" y="1650466"/>
            <a:chExt cx="4792862" cy="2396431"/>
          </a:xfrm>
          <a:solidFill>
            <a:srgbClr val="00B050"/>
          </a:solidFill>
        </p:grpSpPr>
        <p:pic>
          <p:nvPicPr>
            <p:cNvPr id="75" name="Picture 2" descr="Image result for rabbit single color png">
              <a:extLst>
                <a:ext uri="{FF2B5EF4-FFF2-40B4-BE49-F238E27FC236}">
                  <a16:creationId xmlns:a16="http://schemas.microsoft.com/office/drawing/2014/main" id="{CF14005A-B066-47D6-80FA-3B35A5196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76" name="Picture 2" descr="Image result for rabbit single color png">
              <a:extLst>
                <a:ext uri="{FF2B5EF4-FFF2-40B4-BE49-F238E27FC236}">
                  <a16:creationId xmlns:a16="http://schemas.microsoft.com/office/drawing/2014/main" id="{1504347F-14A7-4913-A987-820837CCB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3FF9A2F-CEF9-473E-B735-6C5BC9C1DEE8}"/>
              </a:ext>
            </a:extLst>
          </p:cNvPr>
          <p:cNvGrpSpPr/>
          <p:nvPr/>
        </p:nvGrpSpPr>
        <p:grpSpPr>
          <a:xfrm>
            <a:off x="2003485" y="4852795"/>
            <a:ext cx="807242" cy="403621"/>
            <a:chOff x="267256" y="1650466"/>
            <a:chExt cx="4792862" cy="2396431"/>
          </a:xfrm>
        </p:grpSpPr>
        <p:pic>
          <p:nvPicPr>
            <p:cNvPr id="78" name="Picture 2" descr="Image result for rabbit single color png">
              <a:extLst>
                <a:ext uri="{FF2B5EF4-FFF2-40B4-BE49-F238E27FC236}">
                  <a16:creationId xmlns:a16="http://schemas.microsoft.com/office/drawing/2014/main" id="{FB74CFE0-4BD8-4E3E-8BD3-2B0C84667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79" name="Picture 2" descr="Image result for rabbit single color png">
              <a:extLst>
                <a:ext uri="{FF2B5EF4-FFF2-40B4-BE49-F238E27FC236}">
                  <a16:creationId xmlns:a16="http://schemas.microsoft.com/office/drawing/2014/main" id="{50482C2E-EBBA-41C1-8B8D-C5B3DD8A3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solidFill>
              <a:schemeClr val="accent2"/>
            </a:solidFill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970667-1552-41F9-BB20-EF1C03E4FA6D}"/>
              </a:ext>
            </a:extLst>
          </p:cNvPr>
          <p:cNvGrpSpPr/>
          <p:nvPr/>
        </p:nvGrpSpPr>
        <p:grpSpPr>
          <a:xfrm>
            <a:off x="2810727" y="4852794"/>
            <a:ext cx="807242" cy="403621"/>
            <a:chOff x="267256" y="1650466"/>
            <a:chExt cx="4792862" cy="2396431"/>
          </a:xfrm>
          <a:solidFill>
            <a:schemeClr val="accent6"/>
          </a:solidFill>
        </p:grpSpPr>
        <p:pic>
          <p:nvPicPr>
            <p:cNvPr id="81" name="Picture 2" descr="Image result for rabbit single color png">
              <a:extLst>
                <a:ext uri="{FF2B5EF4-FFF2-40B4-BE49-F238E27FC236}">
                  <a16:creationId xmlns:a16="http://schemas.microsoft.com/office/drawing/2014/main" id="{2280FEB1-A035-43C5-86EB-A43560A89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82" name="Picture 2" descr="Image result for rabbit single color png">
              <a:extLst>
                <a:ext uri="{FF2B5EF4-FFF2-40B4-BE49-F238E27FC236}">
                  <a16:creationId xmlns:a16="http://schemas.microsoft.com/office/drawing/2014/main" id="{08468815-152C-4F7D-8811-D52D2FE25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9834E5-8004-4814-A68D-B7F7B3A2BCB1}"/>
              </a:ext>
            </a:extLst>
          </p:cNvPr>
          <p:cNvGrpSpPr/>
          <p:nvPr/>
        </p:nvGrpSpPr>
        <p:grpSpPr>
          <a:xfrm>
            <a:off x="3617969" y="4841216"/>
            <a:ext cx="807242" cy="403621"/>
            <a:chOff x="267256" y="1650466"/>
            <a:chExt cx="4792862" cy="2396431"/>
          </a:xfrm>
          <a:solidFill>
            <a:srgbClr val="7030A0"/>
          </a:solidFill>
        </p:grpSpPr>
        <p:pic>
          <p:nvPicPr>
            <p:cNvPr id="84" name="Picture 2" descr="Image result for rabbit single color png">
              <a:extLst>
                <a:ext uri="{FF2B5EF4-FFF2-40B4-BE49-F238E27FC236}">
                  <a16:creationId xmlns:a16="http://schemas.microsoft.com/office/drawing/2014/main" id="{2A2EC0AA-3DD9-499C-B8C8-C2F8A9E3C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85" name="Picture 2" descr="Image result for rabbit single color png">
              <a:extLst>
                <a:ext uri="{FF2B5EF4-FFF2-40B4-BE49-F238E27FC236}">
                  <a16:creationId xmlns:a16="http://schemas.microsoft.com/office/drawing/2014/main" id="{3C35A600-2309-4DAE-9ED0-7A76AE433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6106DBB-AEB6-42B7-8850-6F62F8FA0593}"/>
              </a:ext>
            </a:extLst>
          </p:cNvPr>
          <p:cNvGrpSpPr/>
          <p:nvPr/>
        </p:nvGrpSpPr>
        <p:grpSpPr>
          <a:xfrm>
            <a:off x="4714802" y="4841216"/>
            <a:ext cx="807242" cy="403621"/>
            <a:chOff x="267256" y="1650466"/>
            <a:chExt cx="4792862" cy="2396431"/>
          </a:xfrm>
          <a:solidFill>
            <a:schemeClr val="accent1">
              <a:lumMod val="75000"/>
            </a:schemeClr>
          </a:solidFill>
        </p:grpSpPr>
        <p:pic>
          <p:nvPicPr>
            <p:cNvPr id="87" name="Picture 2" descr="Image result for rabbit single color png">
              <a:extLst>
                <a:ext uri="{FF2B5EF4-FFF2-40B4-BE49-F238E27FC236}">
                  <a16:creationId xmlns:a16="http://schemas.microsoft.com/office/drawing/2014/main" id="{C0A58668-0E51-4BD3-96D0-F83AC110B7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88" name="Picture 2" descr="Image result for rabbit single color png">
              <a:extLst>
                <a:ext uri="{FF2B5EF4-FFF2-40B4-BE49-F238E27FC236}">
                  <a16:creationId xmlns:a16="http://schemas.microsoft.com/office/drawing/2014/main" id="{48C50BDD-4508-4A59-83A2-27968F796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FDD36C2-52C7-49D3-A883-7A8D0E485D31}"/>
              </a:ext>
            </a:extLst>
          </p:cNvPr>
          <p:cNvGrpSpPr/>
          <p:nvPr/>
        </p:nvGrpSpPr>
        <p:grpSpPr>
          <a:xfrm>
            <a:off x="5517607" y="4841216"/>
            <a:ext cx="807242" cy="403621"/>
            <a:chOff x="267256" y="1650466"/>
            <a:chExt cx="4792862" cy="2396431"/>
          </a:xfrm>
          <a:solidFill>
            <a:srgbClr val="00B050"/>
          </a:solidFill>
        </p:grpSpPr>
        <p:pic>
          <p:nvPicPr>
            <p:cNvPr id="90" name="Picture 2" descr="Image result for rabbit single color png">
              <a:extLst>
                <a:ext uri="{FF2B5EF4-FFF2-40B4-BE49-F238E27FC236}">
                  <a16:creationId xmlns:a16="http://schemas.microsoft.com/office/drawing/2014/main" id="{812AE6AD-1E12-4785-80A1-2735AA3C4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91" name="Picture 2" descr="Image result for rabbit single color png">
              <a:extLst>
                <a:ext uri="{FF2B5EF4-FFF2-40B4-BE49-F238E27FC236}">
                  <a16:creationId xmlns:a16="http://schemas.microsoft.com/office/drawing/2014/main" id="{14CDE43C-FAB2-4D01-9E0C-7466119B8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4F36AD5-DF1D-4256-B82E-A3983CF08564}"/>
              </a:ext>
            </a:extLst>
          </p:cNvPr>
          <p:cNvGrpSpPr/>
          <p:nvPr/>
        </p:nvGrpSpPr>
        <p:grpSpPr>
          <a:xfrm>
            <a:off x="6323624" y="4841215"/>
            <a:ext cx="807242" cy="403621"/>
            <a:chOff x="267256" y="1650466"/>
            <a:chExt cx="4792862" cy="2396431"/>
          </a:xfrm>
          <a:solidFill>
            <a:srgbClr val="FF0000"/>
          </a:solidFill>
        </p:grpSpPr>
        <p:pic>
          <p:nvPicPr>
            <p:cNvPr id="93" name="Picture 2" descr="Image result for rabbit single color png">
              <a:extLst>
                <a:ext uri="{FF2B5EF4-FFF2-40B4-BE49-F238E27FC236}">
                  <a16:creationId xmlns:a16="http://schemas.microsoft.com/office/drawing/2014/main" id="{A1A74274-586F-4B73-9D5B-DE08D0377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94" name="Picture 2" descr="Image result for rabbit single color png">
              <a:extLst>
                <a:ext uri="{FF2B5EF4-FFF2-40B4-BE49-F238E27FC236}">
                  <a16:creationId xmlns:a16="http://schemas.microsoft.com/office/drawing/2014/main" id="{CC6EF8A8-572A-45B4-AE09-EA6B14CB9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92F08A3-3A5C-466F-BF9C-F9B9240FD816}"/>
              </a:ext>
            </a:extLst>
          </p:cNvPr>
          <p:cNvGrpSpPr/>
          <p:nvPr/>
        </p:nvGrpSpPr>
        <p:grpSpPr>
          <a:xfrm>
            <a:off x="5118423" y="5256415"/>
            <a:ext cx="807242" cy="403621"/>
            <a:chOff x="267256" y="1650466"/>
            <a:chExt cx="4792862" cy="2396431"/>
          </a:xfrm>
          <a:solidFill>
            <a:srgbClr val="FFC000"/>
          </a:solidFill>
        </p:grpSpPr>
        <p:pic>
          <p:nvPicPr>
            <p:cNvPr id="96" name="Picture 2" descr="Image result for rabbit single color png">
              <a:extLst>
                <a:ext uri="{FF2B5EF4-FFF2-40B4-BE49-F238E27FC236}">
                  <a16:creationId xmlns:a16="http://schemas.microsoft.com/office/drawing/2014/main" id="{2922717D-CB93-47B1-987D-52C30C8F2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97" name="Picture 2" descr="Image result for rabbit single color png">
              <a:extLst>
                <a:ext uri="{FF2B5EF4-FFF2-40B4-BE49-F238E27FC236}">
                  <a16:creationId xmlns:a16="http://schemas.microsoft.com/office/drawing/2014/main" id="{8C35623E-194A-48AC-8DE1-B1E1CBE897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CC51961-2716-45A1-96F6-080EDB1266A1}"/>
              </a:ext>
            </a:extLst>
          </p:cNvPr>
          <p:cNvGrpSpPr/>
          <p:nvPr/>
        </p:nvGrpSpPr>
        <p:grpSpPr>
          <a:xfrm>
            <a:off x="5921479" y="5256415"/>
            <a:ext cx="807242" cy="403621"/>
            <a:chOff x="267256" y="1650466"/>
            <a:chExt cx="4792862" cy="2396431"/>
          </a:xfrm>
          <a:solidFill>
            <a:schemeClr val="bg2">
              <a:lumMod val="75000"/>
            </a:schemeClr>
          </a:solidFill>
        </p:grpSpPr>
        <p:pic>
          <p:nvPicPr>
            <p:cNvPr id="99" name="Picture 2" descr="Image result for rabbit single color png">
              <a:extLst>
                <a:ext uri="{FF2B5EF4-FFF2-40B4-BE49-F238E27FC236}">
                  <a16:creationId xmlns:a16="http://schemas.microsoft.com/office/drawing/2014/main" id="{E8B3FF0B-AE7F-44E0-9BBB-E605B23B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56" y="1650466"/>
              <a:ext cx="2396431" cy="2396431"/>
            </a:xfrm>
            <a:prstGeom prst="rect">
              <a:avLst/>
            </a:prstGeom>
            <a:grpFill/>
          </p:spPr>
        </p:pic>
        <p:pic>
          <p:nvPicPr>
            <p:cNvPr id="100" name="Picture 2" descr="Image result for rabbit single color png">
              <a:extLst>
                <a:ext uri="{FF2B5EF4-FFF2-40B4-BE49-F238E27FC236}">
                  <a16:creationId xmlns:a16="http://schemas.microsoft.com/office/drawing/2014/main" id="{7DAA3CFE-7745-42BB-A208-4CB19CCC1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687" y="1650466"/>
              <a:ext cx="2396431" cy="2396431"/>
            </a:xfrm>
            <a:prstGeom prst="rect">
              <a:avLst/>
            </a:prstGeom>
            <a:grpFill/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674E7A5-F7C4-40E4-BCAC-EC2B8AC46B6A}"/>
              </a:ext>
            </a:extLst>
          </p:cNvPr>
          <p:cNvSpPr/>
          <p:nvPr/>
        </p:nvSpPr>
        <p:spPr>
          <a:xfrm>
            <a:off x="7479437" y="1305915"/>
            <a:ext cx="403621" cy="403621"/>
          </a:xfrm>
          <a:prstGeom prst="rect">
            <a:avLst/>
          </a:prstGeom>
          <a:solidFill>
            <a:srgbClr val="CF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EA510E7-CA58-4D3E-9C64-257B6C327420}"/>
              </a:ext>
            </a:extLst>
          </p:cNvPr>
          <p:cNvSpPr/>
          <p:nvPr/>
        </p:nvSpPr>
        <p:spPr>
          <a:xfrm>
            <a:off x="7479437" y="2048038"/>
            <a:ext cx="403621" cy="403621"/>
          </a:xfrm>
          <a:prstGeom prst="rect">
            <a:avLst/>
          </a:prstGeom>
          <a:solidFill>
            <a:srgbClr val="E8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72BBC6-3C48-4B94-8096-EBF6B664D2EC}"/>
              </a:ext>
            </a:extLst>
          </p:cNvPr>
          <p:cNvSpPr/>
          <p:nvPr/>
        </p:nvSpPr>
        <p:spPr>
          <a:xfrm>
            <a:off x="7479437" y="2732445"/>
            <a:ext cx="403621" cy="403621"/>
          </a:xfrm>
          <a:prstGeom prst="rect">
            <a:avLst/>
          </a:prstGeom>
          <a:solidFill>
            <a:srgbClr val="CF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7590DB5-DCA3-4267-9893-062AEFA7CDAB}"/>
              </a:ext>
            </a:extLst>
          </p:cNvPr>
          <p:cNvSpPr/>
          <p:nvPr/>
        </p:nvSpPr>
        <p:spPr>
          <a:xfrm>
            <a:off x="7479437" y="3474568"/>
            <a:ext cx="403621" cy="403621"/>
          </a:xfrm>
          <a:prstGeom prst="rect">
            <a:avLst/>
          </a:prstGeom>
          <a:solidFill>
            <a:srgbClr val="E8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5A71DE7-31EE-4044-8D4D-5F9D2C1BCDB7}"/>
              </a:ext>
            </a:extLst>
          </p:cNvPr>
          <p:cNvSpPr/>
          <p:nvPr/>
        </p:nvSpPr>
        <p:spPr>
          <a:xfrm>
            <a:off x="7479437" y="4204386"/>
            <a:ext cx="403621" cy="403621"/>
          </a:xfrm>
          <a:prstGeom prst="rect">
            <a:avLst/>
          </a:prstGeom>
          <a:solidFill>
            <a:srgbClr val="CFD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50B648-8A04-4043-A69D-A3D30F76CCB0}"/>
              </a:ext>
            </a:extLst>
          </p:cNvPr>
          <p:cNvSpPr/>
          <p:nvPr/>
        </p:nvSpPr>
        <p:spPr>
          <a:xfrm>
            <a:off x="7479437" y="5101559"/>
            <a:ext cx="403621" cy="403621"/>
          </a:xfrm>
          <a:prstGeom prst="rect">
            <a:avLst/>
          </a:prstGeom>
          <a:solidFill>
            <a:srgbClr val="E8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B6AD-707B-4829-AD29-50009AF9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Rabbits in an island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DC54B-ED97-47A0-B7F7-B027AE76F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the recurrence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with the base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Fibonacci number!!!</a:t>
                </a:r>
              </a:p>
              <a:p>
                <a:r>
                  <a:rPr lang="en-US" dirty="0"/>
                  <a:t>Actually, Fibonacci himself demonstrated this problem in his book Liber abaci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8DC54B-ED97-47A0-B7F7-B027AE76F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C118-4948-4332-BC40-B098C09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9FF6-34E7-4503-967E-2878888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6E996-9655-44AE-A5E2-C97BC117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3C0B-DC09-45B4-9E80-2669E526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পাটীগণিতে</a:t>
            </a:r>
            <a:r>
              <a:rPr lang="en-US" dirty="0"/>
              <a:t> </a:t>
            </a:r>
            <a:r>
              <a:rPr lang="en-US" dirty="0" err="1"/>
              <a:t>ফিরে</a:t>
            </a:r>
            <a:r>
              <a:rPr lang="en-US" dirty="0"/>
              <a:t> </a:t>
            </a:r>
            <a:r>
              <a:rPr lang="en-US" dirty="0" err="1"/>
              <a:t>যাওয়া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D62F-164C-47CE-A0BC-F72B0CCE9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6DF1-C3F5-4DC0-B01A-3CD358B7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B068-7536-4040-8B02-87E9A0CA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67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190</TotalTime>
  <Words>736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Parcel</vt:lpstr>
      <vt:lpstr>Recurrence Relations</vt:lpstr>
      <vt:lpstr>Bacteria in a colony</vt:lpstr>
      <vt:lpstr>Bacteria in a colony</vt:lpstr>
      <vt:lpstr>Recurrence relation</vt:lpstr>
      <vt:lpstr>Quick exercise</vt:lpstr>
      <vt:lpstr>Rabbits in an island</vt:lpstr>
      <vt:lpstr>PowerPoint Presentation</vt:lpstr>
      <vt:lpstr>Rabbits in an island</vt:lpstr>
      <vt:lpstr>পাটীগণিতে ফিরে যাওয়া</vt:lpstr>
      <vt:lpstr>Exercise</vt:lpstr>
      <vt:lpstr>The tower of hanoi</vt:lpstr>
      <vt:lpstr>Simulation of H_4</vt:lpstr>
      <vt:lpstr>Simulation of H_4</vt:lpstr>
      <vt:lpstr>Simulation of H_4</vt:lpstr>
      <vt:lpstr>Simulation of H_4</vt:lpstr>
      <vt:lpstr>The tower of hanoi</vt:lpstr>
      <vt:lpstr>The tower of hanoi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Relations</dc:title>
  <dc:creator>Minhajul Bashir</dc:creator>
  <cp:lastModifiedBy>Minhajul Bashir</cp:lastModifiedBy>
  <cp:revision>18</cp:revision>
  <dcterms:created xsi:type="dcterms:W3CDTF">2017-08-04T18:23:34Z</dcterms:created>
  <dcterms:modified xsi:type="dcterms:W3CDTF">2017-08-05T05:13:29Z</dcterms:modified>
</cp:coreProperties>
</file>