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7"/>
  </p:notesMasterIdLst>
  <p:sldIdLst>
    <p:sldId id="257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31/5/2017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Instructor: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now assume that there is no fan of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there is no fan, no one would put noodles in a pickle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38765" y="5022574"/>
            <a:ext cx="4014972" cy="7174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Only 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cooks a pickle,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53737" y="5022574"/>
            <a:ext cx="3290516" cy="7174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she will put noodles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Image result for keka ferdou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" y="2630422"/>
            <a:ext cx="3288023" cy="22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odles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8" y="2702652"/>
            <a:ext cx="3290516" cy="20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 she cook it without noodles?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Apparently, she can. Trust me!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02239" y="5022574"/>
            <a:ext cx="6942014" cy="71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does not put noodles in the pickle, it does NOT violate our original statement, since she might also put beef in it :P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keka ferdou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" y="2630422"/>
            <a:ext cx="3288023" cy="22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odles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8" y="2702652"/>
            <a:ext cx="3290516" cy="20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259" y="1419535"/>
            <a:ext cx="317747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0987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when is the statement false?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cooks a pickle, she will put noodles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02239" y="5022574"/>
            <a:ext cx="6942014" cy="71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someone else puts noodles in his/her pickle.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Image result for keka ferdou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" y="2630422"/>
            <a:ext cx="3288023" cy="22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odles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8" y="2702652"/>
            <a:ext cx="3290516" cy="20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rage fa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7" y="3067440"/>
            <a:ext cx="920012" cy="9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while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might put anything in her pickle, only she can put noodles in it.</a:t>
            </a:r>
          </a:p>
          <a:p>
            <a:r>
              <a:rPr lang="en-US" dirty="0"/>
              <a:t>In another word, for a pickle to contain noodles, it is </a:t>
            </a:r>
            <a:r>
              <a:rPr lang="en-US" dirty="0">
                <a:solidFill>
                  <a:srgbClr val="0070C0"/>
                </a:solidFill>
              </a:rPr>
              <a:t>necessary</a:t>
            </a:r>
            <a:r>
              <a:rPr lang="en-US" dirty="0"/>
              <a:t> that it is cooked by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638046"/>
                <a:ext cx="6938662" cy="794268"/>
              </a:xfrm>
            </p:spPr>
            <p:txBody>
              <a:bodyPr/>
              <a:lstStyle/>
              <a:p>
                <a:r>
                  <a:rPr lang="en-US" dirty="0"/>
                  <a:t>Only if </a:t>
                </a:r>
                <a:r>
                  <a:rPr lang="en-US" dirty="0" err="1"/>
                  <a:t>Keka</a:t>
                </a:r>
                <a:r>
                  <a:rPr lang="en-US" dirty="0"/>
                  <a:t> </a:t>
                </a:r>
                <a:r>
                  <a:rPr lang="en-US" dirty="0" err="1"/>
                  <a:t>Ferdousi</a:t>
                </a:r>
                <a:r>
                  <a:rPr lang="en-US" dirty="0"/>
                  <a:t> cooks a pickle, she will put noodles in it.</a:t>
                </a:r>
              </a:p>
              <a:p>
                <a:pPr lvl="1"/>
                <a:r>
                  <a:rPr lang="en-US" dirty="0"/>
                  <a:t>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638046"/>
                <a:ext cx="6938662" cy="794268"/>
              </a:xfrm>
              <a:blipFill>
                <a:blip r:embed="rId2"/>
                <a:stretch>
                  <a:fillRect l="-527" t="-4615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39874626"/>
                  </p:ext>
                </p:extLst>
              </p:nvPr>
            </p:nvGraphicFramePr>
            <p:xfrm>
              <a:off x="4752975" y="3658842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85216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325012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r>
                            <a:rPr lang="en-US" dirty="0"/>
                            <a:t>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39874626"/>
                  </p:ext>
                </p:extLst>
              </p:nvPr>
            </p:nvGraphicFramePr>
            <p:xfrm>
              <a:off x="4752975" y="3658842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85216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325012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17" t="-8197" r="-23642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42" t="-8197" r="-13788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624" t="-8197" r="-183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7830912"/>
                  </p:ext>
                </p:extLst>
              </p:nvPr>
            </p:nvGraphicFramePr>
            <p:xfrm>
              <a:off x="1102239" y="3658842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1848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20417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318624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r>
                            <a:rPr lang="en-US" dirty="0"/>
                            <a:t>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7830912"/>
                  </p:ext>
                </p:extLst>
              </p:nvPr>
            </p:nvGraphicFramePr>
            <p:xfrm>
              <a:off x="1102239" y="3658842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1848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20417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318624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8197" r="-2493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452" t="-8197" r="-1315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9770" t="-8197" r="-184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52975" y="5611711"/>
                <a:ext cx="1388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!!!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5611711"/>
                <a:ext cx="1388522" cy="523220"/>
              </a:xfrm>
              <a:prstGeom prst="rect">
                <a:avLst/>
              </a:prstGeom>
              <a:blipFill>
                <a:blip r:embed="rId5"/>
                <a:stretch>
                  <a:fillRect t="-12941" r="-8370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4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for the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the necessary condition</a:t>
                </a:r>
                <a:br>
                  <a:rPr lang="en-US" dirty="0"/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our first example (If </a:t>
                </a:r>
                <a:r>
                  <a:rPr lang="en-US" dirty="0" err="1"/>
                  <a:t>Keka</a:t>
                </a:r>
                <a:r>
                  <a:rPr lang="en-US" dirty="0"/>
                  <a:t> </a:t>
                </a:r>
                <a:r>
                  <a:rPr lang="en-US" dirty="0" err="1"/>
                  <a:t>Ferdousi</a:t>
                </a:r>
                <a:r>
                  <a:rPr lang="en-US" dirty="0"/>
                  <a:t> cooks a pickle, she will put noodles in it), putting noodles is necessary for </a:t>
                </a:r>
                <a:r>
                  <a:rPr lang="en-US" dirty="0" err="1"/>
                  <a:t>Keka</a:t>
                </a:r>
                <a:r>
                  <a:rPr lang="en-US" dirty="0"/>
                  <a:t> </a:t>
                </a:r>
                <a:r>
                  <a:rPr lang="en-US" dirty="0" err="1"/>
                  <a:t>Ferdousi</a:t>
                </a:r>
                <a:r>
                  <a:rPr lang="en-US" dirty="0"/>
                  <a:t> cooking a pickle</a:t>
                </a:r>
              </a:p>
              <a:p>
                <a:pPr lvl="1"/>
                <a:r>
                  <a:rPr lang="en-US" dirty="0"/>
                  <a:t>Because if she does not put noodles in it, the proposition is false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8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a bit more realistic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is cooking a pickle, she will put noodles in it.</a:t>
            </a:r>
          </a:p>
          <a:p>
            <a:pPr lvl="1"/>
            <a:r>
              <a:rPr lang="en-US" dirty="0"/>
              <a:t>Anyone might put noodles in a pickle.</a:t>
            </a:r>
          </a:p>
          <a:p>
            <a:r>
              <a:rPr lang="en-US" dirty="0"/>
              <a:t>Only 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is cooking a pickle, she will put noodles in it.</a:t>
            </a:r>
          </a:p>
          <a:p>
            <a:pPr lvl="1"/>
            <a:r>
              <a:rPr lang="en-US" dirty="0"/>
              <a:t>She might also put something else.</a:t>
            </a:r>
          </a:p>
          <a:p>
            <a:r>
              <a:rPr lang="en-US" dirty="0"/>
              <a:t>What if we want to make sure only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puts noodles in a pickle, and she does not put anything else??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2426814"/>
                  </p:ext>
                </p:extLst>
              </p:nvPr>
            </p:nvGraphicFramePr>
            <p:xfrm>
              <a:off x="1102239" y="2241172"/>
              <a:ext cx="219392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2426814"/>
                  </p:ext>
                </p:extLst>
              </p:nvPr>
            </p:nvGraphicFramePr>
            <p:xfrm>
              <a:off x="1102239" y="2241172"/>
              <a:ext cx="219392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" t="-1639" r="-1016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1" t="-1639" r="-2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7697693"/>
                  </p:ext>
                </p:extLst>
              </p:nvPr>
            </p:nvGraphicFramePr>
            <p:xfrm>
              <a:off x="4753364" y="2241172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7697693"/>
                  </p:ext>
                </p:extLst>
              </p:nvPr>
            </p:nvGraphicFramePr>
            <p:xfrm>
              <a:off x="4753364" y="2241172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23405894"/>
                  </p:ext>
                </p:extLst>
              </p:nvPr>
            </p:nvGraphicFramePr>
            <p:xfrm>
              <a:off x="1102239" y="4238690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23405894"/>
                  </p:ext>
                </p:extLst>
              </p:nvPr>
            </p:nvGraphicFramePr>
            <p:xfrm>
              <a:off x="1102239" y="4238690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33122340"/>
                  </p:ext>
                </p:extLst>
              </p:nvPr>
            </p:nvGraphicFramePr>
            <p:xfrm>
              <a:off x="4752975" y="4237386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33122340"/>
                  </p:ext>
                </p:extLst>
              </p:nvPr>
            </p:nvGraphicFramePr>
            <p:xfrm>
              <a:off x="4752975" y="4237386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56" t="-1639" r="-20277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39" r="-1016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111" t="-1639" r="-2222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027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will cook a pickle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only if </a:t>
            </a:r>
            <a:r>
              <a:rPr lang="en-US" dirty="0"/>
              <a:t>she puts noodles in it.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1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Biconditional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Keka </a:t>
                </a:r>
                <a:r>
                  <a:rPr lang="en-US" dirty="0" err="1"/>
                  <a:t>Ferdousi</a:t>
                </a:r>
                <a:r>
                  <a:rPr lang="en-US" dirty="0"/>
                  <a:t> will cook a pickle if and only if she puts noodles in it.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0070C0"/>
                    </a:solidFill>
                  </a:rPr>
                  <a:t>necessary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sufficient</a:t>
                </a:r>
                <a:r>
                  <a:rPr lang="en-US" dirty="0"/>
                  <a:t> conditions for each other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82833688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82833688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6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 and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5325065" cy="310198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cooks a pickle, she will put noodles in it.</a:t>
            </a:r>
          </a:p>
          <a:p>
            <a:r>
              <a:rPr lang="en-US" dirty="0"/>
              <a:t>Converse: 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puts noodles in a pickle, she will cook the pickle.</a:t>
            </a:r>
          </a:p>
          <a:p>
            <a:r>
              <a:rPr lang="en-US" dirty="0"/>
              <a:t>Contrapositive: 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does not put noodles in a pickle, she will not cook the pickle.</a:t>
            </a:r>
          </a:p>
          <a:p>
            <a:r>
              <a:rPr lang="en-US" dirty="0"/>
              <a:t>Inverse: 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does not cook a pickle, s/he will not put noodles in it.</a:t>
            </a:r>
          </a:p>
          <a:p>
            <a:r>
              <a:rPr lang="en-US" dirty="0"/>
              <a:t>Which of these are equivalent?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0069" y="2638044"/>
                <a:ext cx="1524183" cy="310198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0069" y="2638044"/>
                <a:ext cx="1524183" cy="3101982"/>
              </a:xfrm>
              <a:blipFill>
                <a:blip r:embed="rId2"/>
                <a:stretch>
                  <a:fillRect l="-2800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1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Truth table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933623"/>
                  </p:ext>
                </p:extLst>
              </p:nvPr>
            </p:nvGraphicFramePr>
            <p:xfrm>
              <a:off x="1104900" y="2638425"/>
              <a:ext cx="6938965" cy="27552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7793">
                      <a:extLst>
                        <a:ext uri="{9D8B030D-6E8A-4147-A177-3AD203B41FA5}">
                          <a16:colId xmlns:a16="http://schemas.microsoft.com/office/drawing/2014/main" val="897812782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666666345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3735458490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997262110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749962370"/>
                        </a:ext>
                      </a:extLst>
                    </a:gridCol>
                  </a:tblGrid>
                  <a:tr h="5510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𝒒</m:t>
                                </m:r>
                                <m:r>
                                  <a:rPr lang="en-US" smtClean="0"/>
                                  <m:t>→¬</m:t>
                                </m:r>
                                <m:r>
                                  <a:rPr lang="en-US" smtClean="0"/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3229904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2942252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4930621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99633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04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933623"/>
                  </p:ext>
                </p:extLst>
              </p:nvPr>
            </p:nvGraphicFramePr>
            <p:xfrm>
              <a:off x="1104900" y="2638425"/>
              <a:ext cx="6938965" cy="27552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7793">
                      <a:extLst>
                        <a:ext uri="{9D8B030D-6E8A-4147-A177-3AD203B41FA5}">
                          <a16:colId xmlns:a16="http://schemas.microsoft.com/office/drawing/2014/main" val="897812782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666666345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3735458490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997262110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749962370"/>
                        </a:ext>
                      </a:extLst>
                    </a:gridCol>
                  </a:tblGrid>
                  <a:tr h="55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9" t="-1099" r="-40131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39" t="-1099" r="-30131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22" t="-1099" r="-20264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99" r="-1017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099" r="-175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229904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2942252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4930621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99633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04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185812"/>
                  </p:ext>
                </p:extLst>
              </p:nvPr>
            </p:nvGraphicFramePr>
            <p:xfrm>
              <a:off x="1104900" y="2638425"/>
              <a:ext cx="6938964" cy="27552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56494">
                      <a:extLst>
                        <a:ext uri="{9D8B030D-6E8A-4147-A177-3AD203B41FA5}">
                          <a16:colId xmlns:a16="http://schemas.microsoft.com/office/drawing/2014/main" val="897812782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1666666345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976783193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3735458490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1997262110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749962370"/>
                        </a:ext>
                      </a:extLst>
                    </a:gridCol>
                  </a:tblGrid>
                  <a:tr h="5510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𝒒</m:t>
                                </m:r>
                                <m:r>
                                  <a:rPr lang="en-US" smtClean="0"/>
                                  <m:t>→¬</m:t>
                                </m:r>
                                <m:r>
                                  <a:rPr lang="en-US" smtClean="0"/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3229904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2942252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4930621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99633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04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185812"/>
                  </p:ext>
                </p:extLst>
              </p:nvPr>
            </p:nvGraphicFramePr>
            <p:xfrm>
              <a:off x="1104900" y="2638425"/>
              <a:ext cx="6938964" cy="27552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56494">
                      <a:extLst>
                        <a:ext uri="{9D8B030D-6E8A-4147-A177-3AD203B41FA5}">
                          <a16:colId xmlns:a16="http://schemas.microsoft.com/office/drawing/2014/main" val="897812782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1666666345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976783193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3735458490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1997262110"/>
                        </a:ext>
                      </a:extLst>
                    </a:gridCol>
                    <a:gridCol w="1156494">
                      <a:extLst>
                        <a:ext uri="{9D8B030D-6E8A-4147-A177-3AD203B41FA5}">
                          <a16:colId xmlns:a16="http://schemas.microsoft.com/office/drawing/2014/main" val="749962370"/>
                        </a:ext>
                      </a:extLst>
                    </a:gridCol>
                  </a:tblGrid>
                  <a:tr h="55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6" t="-1099" r="-5015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26" t="-1099" r="-4015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6" t="-1099" r="-3015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116" t="-1099" r="-20317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099" r="-1021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099" r="-2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229904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2942252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4930621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99633"/>
                      </a:ext>
                    </a:extLst>
                  </a:tr>
                  <a:tr h="55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04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912983" y="550931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Equivalent!!!</a:t>
            </a:r>
          </a:p>
        </p:txBody>
      </p:sp>
    </p:spTree>
    <p:extLst>
      <p:ext uri="{BB962C8B-B14F-4D97-AF65-F5344CB8AC3E}">
        <p14:creationId xmlns:p14="http://schemas.microsoft.com/office/powerpoint/2010/main" val="245839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02239" y="5022574"/>
            <a:ext cx="3288023" cy="7174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cooks a pickle,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53737" y="5022574"/>
            <a:ext cx="3290516" cy="7174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she will put noodles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keka ferdou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" y="2630422"/>
            <a:ext cx="3288023" cy="22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odles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8" y="2702652"/>
            <a:ext cx="3290516" cy="20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someone else cook a pickle?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cooks a pickle, she will put noodles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02239" y="5022574"/>
            <a:ext cx="6942014" cy="11953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S/he might also put noodles in it!!!</a:t>
            </a:r>
            <a:br>
              <a:rPr lang="en-US" dirty="0"/>
            </a:br>
            <a:r>
              <a:rPr lang="en-US" i="1" dirty="0"/>
              <a:t>S/he might be a big fan of </a:t>
            </a:r>
            <a:r>
              <a:rPr lang="en-US" i="1" dirty="0" err="1"/>
              <a:t>Keka</a:t>
            </a:r>
            <a:r>
              <a:rPr lang="en-US" i="1" dirty="0"/>
              <a:t> </a:t>
            </a:r>
            <a:r>
              <a:rPr lang="en-US" i="1" dirty="0" err="1"/>
              <a:t>Ferdousi</a:t>
            </a:r>
            <a:r>
              <a:rPr lang="en-US" dirty="0"/>
              <a:t> :P</a:t>
            </a:r>
          </a:p>
          <a:p>
            <a:pPr marL="0" indent="0" algn="ctr">
              <a:buNone/>
            </a:pPr>
            <a:r>
              <a:rPr lang="en-US" dirty="0"/>
              <a:t>(Note: S/he also might not put noodles in 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keka ferdou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" y="2630422"/>
            <a:ext cx="3288023" cy="22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odles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8" y="2702652"/>
            <a:ext cx="3290516" cy="20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rage fa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7" y="3067440"/>
            <a:ext cx="920012" cy="9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when is the statement false??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Keka</a:t>
            </a:r>
            <a:r>
              <a:rPr lang="en-US" dirty="0"/>
              <a:t> </a:t>
            </a:r>
            <a:r>
              <a:rPr lang="en-US" dirty="0" err="1"/>
              <a:t>Ferdousi</a:t>
            </a:r>
            <a:r>
              <a:rPr lang="en-US" dirty="0"/>
              <a:t> cooks a pickle, she will put noodles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7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480649" y="5022574"/>
            <a:ext cx="4185194" cy="71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statement is false if she cooks a pickle, but does not put noodles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Image result for keka ferdou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" y="2630422"/>
            <a:ext cx="3288023" cy="22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odles 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38" y="2702652"/>
            <a:ext cx="3290516" cy="20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259" y="1419535"/>
            <a:ext cx="317747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707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>
                    <a:solidFill>
                      <a:srgbClr val="FF0000"/>
                    </a:solidFill>
                  </a:rPr>
                  <a:t>Keka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Ferdousi</a:t>
                </a:r>
                <a:r>
                  <a:rPr lang="en-US" dirty="0">
                    <a:solidFill>
                      <a:srgbClr val="FF0000"/>
                    </a:solidFill>
                  </a:rPr>
                  <a:t> cooks a pickle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she will put noodles in it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can also say “</a:t>
                </a:r>
                <a:r>
                  <a:rPr lang="en-US" dirty="0" err="1">
                    <a:solidFill>
                      <a:srgbClr val="FF0000"/>
                    </a:solidFill>
                  </a:rPr>
                  <a:t>Keka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Ferdousi</a:t>
                </a:r>
                <a:r>
                  <a:rPr lang="en-US" dirty="0">
                    <a:solidFill>
                      <a:srgbClr val="FF0000"/>
                    </a:solidFill>
                  </a:rPr>
                  <a:t> cooking a pickle</a:t>
                </a:r>
                <a:r>
                  <a:rPr lang="en-US" dirty="0"/>
                  <a:t> implies that </a:t>
                </a:r>
                <a:r>
                  <a:rPr lang="en-US" dirty="0">
                    <a:solidFill>
                      <a:srgbClr val="0070C0"/>
                    </a:solidFill>
                  </a:rPr>
                  <a:t>she will put noodles in it</a:t>
                </a:r>
                <a:r>
                  <a:rPr lang="en-US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965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5581141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5581141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while any fan of </a:t>
                </a:r>
                <a:r>
                  <a:rPr lang="en-US" dirty="0" err="1"/>
                  <a:t>Keka</a:t>
                </a:r>
                <a:r>
                  <a:rPr lang="en-US" dirty="0"/>
                  <a:t> </a:t>
                </a:r>
                <a:r>
                  <a:rPr lang="en-US" dirty="0" err="1"/>
                  <a:t>Ferdousi</a:t>
                </a:r>
                <a:r>
                  <a:rPr lang="en-US" dirty="0"/>
                  <a:t> might put noodles in a pickle, if one is cooked by </a:t>
                </a:r>
                <a:r>
                  <a:rPr lang="en-US" dirty="0" err="1"/>
                  <a:t>Keka</a:t>
                </a:r>
                <a:r>
                  <a:rPr lang="en-US" dirty="0"/>
                  <a:t> herself, we know that it contains noodles</a:t>
                </a:r>
              </a:p>
              <a:p>
                <a:r>
                  <a:rPr lang="en-US" dirty="0"/>
                  <a:t>Knowing that </a:t>
                </a:r>
                <a:r>
                  <a:rPr lang="en-US" dirty="0" err="1"/>
                  <a:t>Keka</a:t>
                </a:r>
                <a:r>
                  <a:rPr lang="en-US" dirty="0"/>
                  <a:t> </a:t>
                </a:r>
                <a:r>
                  <a:rPr lang="en-US" dirty="0" err="1"/>
                  <a:t>Ferdousi</a:t>
                </a:r>
                <a:r>
                  <a:rPr lang="en-US" dirty="0"/>
                  <a:t> is cooking a pickle is </a:t>
                </a:r>
                <a:r>
                  <a:rPr lang="en-US" dirty="0">
                    <a:solidFill>
                      <a:srgbClr val="FF0000"/>
                    </a:solidFill>
                  </a:rPr>
                  <a:t>sufficient</a:t>
                </a:r>
                <a:r>
                  <a:rPr lang="en-US" dirty="0"/>
                  <a:t> to know that it has noodles in it.</a:t>
                </a:r>
              </a:p>
              <a:p>
                <a:r>
                  <a:rPr lang="en-US" dirty="0"/>
                  <a:t>Generally, for the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sufficient condition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143</TotalTime>
  <Words>1137</Words>
  <Application>Microsoft Office PowerPoint</Application>
  <PresentationFormat>On-screen Show (4:3)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Wingdings</vt:lpstr>
      <vt:lpstr>Parcel</vt:lpstr>
      <vt:lpstr>Propositional Logic</vt:lpstr>
      <vt:lpstr>Recap</vt:lpstr>
      <vt:lpstr>Conditional Statements</vt:lpstr>
      <vt:lpstr>What if someone else cook a pickle?</vt:lpstr>
      <vt:lpstr>Conditional Statements</vt:lpstr>
      <vt:lpstr>So when is the statement false??</vt:lpstr>
      <vt:lpstr>Conditional Statements</vt:lpstr>
      <vt:lpstr>Conditional statements</vt:lpstr>
      <vt:lpstr>Sufficient condition</vt:lpstr>
      <vt:lpstr>Let us now assume that there is no fan of Keka Ferdousi!!!</vt:lpstr>
      <vt:lpstr>Necessary condition</vt:lpstr>
      <vt:lpstr>But can she cook it without noodles?</vt:lpstr>
      <vt:lpstr>Necessary Condition</vt:lpstr>
      <vt:lpstr>So when is the statement false?</vt:lpstr>
      <vt:lpstr>Necessary condition</vt:lpstr>
      <vt:lpstr>Necessary condition</vt:lpstr>
      <vt:lpstr>Necessary condition</vt:lpstr>
      <vt:lpstr>Necessary condition</vt:lpstr>
      <vt:lpstr>Let’s be a bit more realistic</vt:lpstr>
      <vt:lpstr>Keka Ferdousi will cook a pickle if and only if she puts noodles in it.</vt:lpstr>
      <vt:lpstr>Biconditional statement</vt:lpstr>
      <vt:lpstr>Converse, Contrapositive and Inverse</vt:lpstr>
      <vt:lpstr>Logical Equivalence</vt:lpstr>
      <vt:lpstr>Truth table for ¬q→¬p</vt:lpstr>
      <vt:lpstr>Can we say p→q≡¬q→¬p?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Minhajul Bashir</dc:creator>
  <cp:lastModifiedBy>Minhajul Bashir</cp:lastModifiedBy>
  <cp:revision>28</cp:revision>
  <dcterms:created xsi:type="dcterms:W3CDTF">2017-05-29T04:36:47Z</dcterms:created>
  <dcterms:modified xsi:type="dcterms:W3CDTF">2017-05-31T08:02:17Z</dcterms:modified>
</cp:coreProperties>
</file>