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71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BDD7-2577-43B2-A843-4A172DE051DF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4BC-9A15-4141-B7BE-11536CB98753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902B-66E4-411B-86B4-CF4800064B73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3886-8637-43E1-85EC-CC5C8EEEBD97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D89A-3DA0-485E-AAFE-63FC0B3FEBA8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7C9C745-FA4E-4EEC-9158-39E1951E7D0A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5B3BE33-5950-475D-9A1C-ED82201C2C8E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CSI 219 – Discrete Mathematics</a:t>
            </a:r>
          </a:p>
          <a:p>
            <a:r>
              <a:rPr lang="en-US" dirty="0"/>
              <a:t>Course teacher: </a:t>
            </a:r>
            <a:r>
              <a:rPr lang="en-US" dirty="0" err="1"/>
              <a:t>Minhajul</a:t>
            </a:r>
            <a:r>
              <a:rPr lang="en-US" dirty="0"/>
              <a:t>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Example: Prove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→(</m:t>
                    </m:r>
                    <m:r>
                      <a:rPr lang="en-US" sz="2800" b="0" i="1" smtClean="0">
                        <a:latin typeface="Cambria Math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</a:rPr>
                      <m:t>→</m:t>
                    </m:r>
                    <m:r>
                      <a:rPr lang="en-US" sz="2800" b="0" i="1" smtClean="0">
                        <a:latin typeface="Cambria Math"/>
                      </a:rPr>
                      <m:t>𝑟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is a tautology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Rosen, page 29, exercise 29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5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1800" dirty="0"/>
                  <a:t>Example: Prove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→(</m:t>
                    </m:r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→</m:t>
                    </m:r>
                    <m:r>
                      <a:rPr lang="en-US" sz="1800" b="0" i="1" smtClean="0">
                        <a:latin typeface="Cambria Math"/>
                      </a:rPr>
                      <m:t>𝑟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is a tautology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015D88-5CA9-4CA0-A59A-2AE518CD4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015D88-5CA9-4CA0-A59A-2AE518CD4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Rosen, page 29, exercise 29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9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Exercise: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↔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↔¬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Rosen, page 28, exercise 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6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Exercise: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↔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↔¬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762500" y="355600"/>
                <a:ext cx="4191000" cy="58755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¬(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↔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∧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∨¬(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∨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∨¬(¬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∧¬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∧¬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∧¬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∧¬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∨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∨¬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∨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∨¬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∨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∧(¬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∨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∨¬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∨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∧(¬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∧(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→¬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→¬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∧(¬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≡(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↔¬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0" y="355600"/>
                <a:ext cx="4191000" cy="5875528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Rosen, page 28, exercise 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4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 – Assignment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Solve problems 21 – 30 from Rosen, page 29</a:t>
            </a:r>
          </a:p>
          <a:p>
            <a:pPr lvl="1"/>
            <a:r>
              <a:rPr lang="en-US" dirty="0"/>
              <a:t>You MUST use equivalence laws for solving the problems</a:t>
            </a:r>
          </a:p>
          <a:p>
            <a:pPr lvl="1"/>
            <a:r>
              <a:rPr lang="en-US" dirty="0"/>
              <a:t>Don’t worry about getting the correct answers – your efforts will be evaluated for this assignment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In a cover sheet, write down your name, student ID, course code, section and course teacher’s name. Attach the cover sheet with the assignment.</a:t>
            </a:r>
          </a:p>
          <a:p>
            <a:r>
              <a:rPr lang="en-US" dirty="0">
                <a:sym typeface="Wingdings" pitchFamily="2" charset="2"/>
              </a:rPr>
              <a:t>Submission deadline: Wednesday, June 14</a:t>
            </a:r>
          </a:p>
          <a:p>
            <a:pPr lvl="1"/>
            <a:r>
              <a:rPr lang="en-US" dirty="0">
                <a:sym typeface="Wingdings" pitchFamily="2" charset="2"/>
              </a:rPr>
              <a:t>Late submission will NOT be allowed without prior consent and valid reason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18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 – Class Test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Wednesday, June 14</a:t>
            </a:r>
          </a:p>
          <a:p>
            <a:r>
              <a:rPr lang="en-US" dirty="0"/>
              <a:t>Syllabus: Propositional logic and equivalences</a:t>
            </a:r>
          </a:p>
          <a:p>
            <a:pPr lvl="1"/>
            <a:r>
              <a:rPr lang="en-US" dirty="0"/>
              <a:t>Rosen section 1.1 and 1.2</a:t>
            </a:r>
          </a:p>
          <a:p>
            <a:pPr lvl="1"/>
            <a:r>
              <a:rPr lang="en-US" dirty="0"/>
              <a:t>Problem types: translating English sentences to propositions and vice versa; finding out </a:t>
            </a:r>
            <a:r>
              <a:rPr lang="en-US" dirty="0" err="1"/>
              <a:t>conerse</a:t>
            </a:r>
            <a:r>
              <a:rPr lang="en-US" dirty="0"/>
              <a:t>, contrapositive and inverse for English sentence; truth tables; proof of equivalence using truth table and equivalence laws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9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Example: Prove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∧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→(</m:t>
                    </m:r>
                    <m:r>
                      <a:rPr lang="en-US" sz="2800" b="0" i="1" smtClean="0">
                        <a:latin typeface="Cambria Math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</a:rPr>
                      <m:t>∨</m:t>
                    </m:r>
                    <m:r>
                      <a:rPr lang="en-US" sz="2800" b="0" i="1" smtClean="0">
                        <a:latin typeface="Cambria Math"/>
                      </a:rPr>
                      <m:t>𝑞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is a tautology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Rosen, page 27, example 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1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wait, what??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1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Tautology and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Any proposition that is always true is a tautology</a:t>
                </a:r>
              </a:p>
              <a:p>
                <a:r>
                  <a:rPr lang="en-US" dirty="0"/>
                  <a:t>Any proposition that is always false is a contradiction</a:t>
                </a:r>
              </a:p>
              <a:p>
                <a:r>
                  <a:rPr lang="en-US" dirty="0"/>
                  <a:t>Can you give any example?</a:t>
                </a:r>
              </a:p>
              <a:p>
                <a:pPr lvl="1"/>
                <a:r>
                  <a:rPr lang="en-US" dirty="0"/>
                  <a:t>Hint: We saw this in the previous class :P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∨¬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is a tautology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∧¬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is a contradiction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7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equivalence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800" dirty="0"/>
                  <a:t>The compound propositions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2800" dirty="0"/>
                  <a:t> are logically equivalent, 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</a:rPr>
                      <m:t>≡</m:t>
                    </m:r>
                    <m:r>
                      <a:rPr lang="en-US" sz="28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2800" dirty="0"/>
                  <a:t>,</a:t>
                </a:r>
                <a:br>
                  <a:rPr lang="en-US" sz="2800" dirty="0"/>
                </a:b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</a:rPr>
                      <m:t>↔</m:t>
                    </m:r>
                    <m:r>
                      <a:rPr lang="en-US" sz="28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2800" dirty="0"/>
                  <a:t> is a tautology.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6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Example: Prove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∧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→(</m:t>
                    </m:r>
                    <m:r>
                      <a:rPr lang="en-US" sz="2800" b="0" i="1" smtClean="0">
                        <a:latin typeface="Cambria Math"/>
                      </a:rPr>
                      <m:t>𝑝</m:t>
                    </m:r>
                    <m:r>
                      <a:rPr lang="en-US" sz="2800" b="0" i="1" smtClean="0">
                        <a:latin typeface="Cambria Math"/>
                      </a:rPr>
                      <m:t>∨</m:t>
                    </m:r>
                    <m:r>
                      <a:rPr lang="en-US" sz="2800" b="0" i="1" smtClean="0">
                        <a:latin typeface="Cambria Math"/>
                      </a:rPr>
                      <m:t>𝑞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is a tautology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Rosen, page 27, example 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8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Example: Prove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→(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Rosen, page 29, exercise 22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8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Exercise: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¬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→(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Rosen, page 29, exercise 26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Exercise: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¬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→(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¬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∨(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∨(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∨(¬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≡¬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∨(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→(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Rosen, page 29, exercise 26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8/6/2017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06193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45</TotalTime>
  <Words>815</Words>
  <Application>Microsoft Office PowerPoint</Application>
  <PresentationFormat>On-screen Show (4:3)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Gill Sans MT</vt:lpstr>
      <vt:lpstr>Wingdings</vt:lpstr>
      <vt:lpstr>lectures</vt:lpstr>
      <vt:lpstr>Propositional Logic</vt:lpstr>
      <vt:lpstr>Example: Prove that (p∧q)→(p∨q) is a tautology</vt:lpstr>
      <vt:lpstr>… wait, what??</vt:lpstr>
      <vt:lpstr>Tautology and contradiction</vt:lpstr>
      <vt:lpstr>Formal definition of equivalence</vt:lpstr>
      <vt:lpstr>Example: Prove that (p∧q)→(p∨q) is a tautology</vt:lpstr>
      <vt:lpstr>Example: Prove that (p→q)∧(p→r)≡p→(q∧r)</vt:lpstr>
      <vt:lpstr>Exercise: Prove that ¬p→(q→r)≡q→(p∨r)</vt:lpstr>
      <vt:lpstr>Exercise: Prove that ¬p→(q→r)≡q→(p∨r)</vt:lpstr>
      <vt:lpstr>Example: Prove that (p→q)∧(q→r)→(p→r) is a tautology</vt:lpstr>
      <vt:lpstr>Example: Prove that (p→q)∧(q→r)→(p→r) is a tautology</vt:lpstr>
      <vt:lpstr>Exercise: Prove that ¬(p↔q)≡p↔¬q</vt:lpstr>
      <vt:lpstr>Exercise: Prove that ¬(p↔q)≡p↔¬q</vt:lpstr>
      <vt:lpstr>Announcement – Assignment 1</vt:lpstr>
      <vt:lpstr>Announcement – Class Test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Parttime1</dc:creator>
  <cp:lastModifiedBy>Minhajul Bashir</cp:lastModifiedBy>
  <cp:revision>8</cp:revision>
  <dcterms:created xsi:type="dcterms:W3CDTF">2017-06-07T06:59:39Z</dcterms:created>
  <dcterms:modified xsi:type="dcterms:W3CDTF">2017-06-08T09:45:36Z</dcterms:modified>
</cp:coreProperties>
</file>