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353" r:id="rId3"/>
    <p:sldId id="396" r:id="rId4"/>
    <p:sldId id="397" r:id="rId5"/>
    <p:sldId id="400" r:id="rId6"/>
    <p:sldId id="412" r:id="rId7"/>
    <p:sldId id="418" r:id="rId8"/>
    <p:sldId id="419" r:id="rId9"/>
    <p:sldId id="420" r:id="rId10"/>
    <p:sldId id="422" r:id="rId11"/>
    <p:sldId id="423" r:id="rId12"/>
    <p:sldId id="424" r:id="rId13"/>
    <p:sldId id="425" r:id="rId14"/>
    <p:sldId id="464" r:id="rId15"/>
    <p:sldId id="466" r:id="rId16"/>
    <p:sldId id="465" r:id="rId17"/>
    <p:sldId id="426" r:id="rId18"/>
    <p:sldId id="427" r:id="rId19"/>
    <p:sldId id="469" r:id="rId20"/>
    <p:sldId id="470" r:id="rId21"/>
    <p:sldId id="467" r:id="rId22"/>
    <p:sldId id="471" r:id="rId23"/>
    <p:sldId id="472" r:id="rId24"/>
    <p:sldId id="473" r:id="rId25"/>
    <p:sldId id="474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9120" autoAdjust="0"/>
  </p:normalViewPr>
  <p:slideViewPr>
    <p:cSldViewPr snapToGrid="0">
      <p:cViewPr>
        <p:scale>
          <a:sx n="70" d="100"/>
          <a:sy n="70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7B57EB3D-BE7E-44B2-86BA-6C84A77C5E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fld id="{F5981114-7927-46FD-AC83-97BAEE9A2D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9C6BB-82E1-4179-B201-12C3D842AABF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0073C-1EE5-4DF2-8FC3-7408F3F2EE62}" type="slidenum">
              <a:rPr lang="en-US"/>
              <a:pPr/>
              <a:t>3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6" tIns="47582" rIns="95166" bIns="475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918DA-F06B-4602-B7F2-791F51DC4E6E}" type="slidenum">
              <a:rPr lang="en-US"/>
              <a:pPr/>
              <a:t>4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6" tIns="47582" rIns="95166" bIns="475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4AE5A-4816-49B1-A4DF-9CDC23FAC2D8}" type="slidenum">
              <a:rPr lang="en-US"/>
              <a:pPr/>
              <a:t>6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6" tIns="47582" rIns="95166" bIns="4758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cs typeface="Times New Roman" pitchFamily="18" charset="0"/>
              </a:rPr>
              <a:t>© 2004 Pearson Education, Inc.</a:t>
            </a:r>
            <a:br>
              <a:rPr lang="en-US" sz="2200">
                <a:cs typeface="Times New Roman" pitchFamily="18" charset="0"/>
              </a:rPr>
            </a:br>
            <a:r>
              <a:rPr lang="en-US" sz="220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>
                <a:cs typeface="Times New Roman" pitchFamily="18" charset="0"/>
              </a:rPr>
              <a:t/>
            </a:r>
            <a:br>
              <a:rPr lang="en-US" sz="22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chemeClr val="hlink"/>
                </a:solidFill>
                <a:latin typeface="Helvetica" pitchFamily="34" charset="0"/>
              </a:rPr>
              <a:t>Chapter 3 – Combinational Logic Design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Helvetica" pitchFamily="34" charset="0"/>
              </a:rPr>
              <a:t>Part 1 – </a:t>
            </a:r>
            <a:r>
              <a:rPr lang="en-US" sz="2400" b="1" dirty="0" smtClean="0">
                <a:solidFill>
                  <a:schemeClr val="hlink"/>
                </a:solidFill>
              </a:rPr>
              <a:t>Introduction and Encoder 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50BE36D8-4F38-4CD4-83F3-C1411A21F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DA9996F5-CE90-4D42-9863-7ACB75A8B7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78F56C46-B32F-44AF-8035-121CDED98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2A785447-DD71-46D2-AA87-9AC8CFC04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4DB6DF5A-27CB-4472-955C-BD2ECDC11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47799879-55C2-463D-8C0B-169097B8C2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FF4836FC-7F41-46D2-B8F0-408B793E2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80939B9B-7934-4468-B89C-236572F2B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8EE35770-DEE8-446A-98E2-B858139AE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77C09889-7A44-449C-BD41-5EEA52629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47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7350" y="6489700"/>
            <a:ext cx="2381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cs typeface="Times New Roman" pitchFamily="18" charset="0"/>
              </a:defRPr>
            </a:lvl1pPr>
          </a:lstStyle>
          <a:p>
            <a:r>
              <a:rPr lang="en-US"/>
              <a:t>Chapter 3 - Part 1        </a:t>
            </a:r>
            <a:fld id="{9846C95D-D136-4B96-BF18-D43BED9EF8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687C6E2-F8FA-44BB-B499-9B509A563204}" type="slidenum">
              <a:rPr lang="en-US"/>
              <a:pPr/>
              <a:t>10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14450"/>
            <a:ext cx="8643937" cy="50276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>
                <a:cs typeface="Times New Roman" pitchFamily="18" charset="0"/>
              </a:rPr>
              <a:t>Optimization (continued)</a:t>
            </a:r>
          </a:p>
          <a:p>
            <a:pPr marL="990600" lvl="1" indent="-533400">
              <a:buFontTx/>
              <a:buAutoNum type="alphaLcPeriod" startAt="2"/>
            </a:pPr>
            <a:r>
              <a:rPr lang="en-US" sz="2400">
                <a:cs typeface="Times New Roman" pitchFamily="18" charset="0"/>
              </a:rPr>
              <a:t>Multiple-level using transformations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= C + D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W = A + BT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  =    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+ B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Y  = CD +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Z  =						G = 19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An additional extraction not shown in the text since it uses a </a:t>
            </a:r>
            <a:r>
              <a:rPr lang="en-US" sz="2400" u="sng">
                <a:cs typeface="Times New Roman" pitchFamily="18" charset="0"/>
              </a:rPr>
              <a:t>Boolean transformation</a:t>
            </a:r>
            <a:r>
              <a:rPr lang="en-US" sz="2400">
                <a:cs typeface="Times New Roman" pitchFamily="18" charset="0"/>
              </a:rPr>
              <a:t>: (       = C + D =     ):</a:t>
            </a:r>
          </a:p>
          <a:p>
            <a:pPr marL="990600" lvl="1" indent="-533400">
              <a:buFontTx/>
              <a:buNone/>
            </a:pPr>
            <a:r>
              <a:rPr lang="en-US" sz="2400">
                <a:cs typeface="Times New Roman" pitchFamily="18" charset="0"/>
              </a:rPr>
              <a:t>       W = A + BT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 =     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+ B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Y = CD +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Z =			G = 2 +1 + 4 + 6 + 4 + 0 = 16!</a:t>
            </a:r>
          </a:p>
        </p:txBody>
      </p:sp>
      <p:grpSp>
        <p:nvGrpSpPr>
          <p:cNvPr id="489517" name="Group 45"/>
          <p:cNvGrpSpPr>
            <a:grpSpLocks/>
          </p:cNvGrpSpPr>
          <p:nvPr/>
        </p:nvGrpSpPr>
        <p:grpSpPr bwMode="auto">
          <a:xfrm>
            <a:off x="2112963" y="2971800"/>
            <a:ext cx="1712912" cy="1184275"/>
            <a:chOff x="1466" y="1917"/>
            <a:chExt cx="1079" cy="746"/>
          </a:xfrm>
        </p:grpSpPr>
        <p:grpSp>
          <p:nvGrpSpPr>
            <p:cNvPr id="489498" name="Group 26"/>
            <p:cNvGrpSpPr>
              <a:grpSpLocks/>
            </p:cNvGrpSpPr>
            <p:nvPr/>
          </p:nvGrpSpPr>
          <p:grpSpPr bwMode="auto">
            <a:xfrm>
              <a:off x="1466" y="1919"/>
              <a:ext cx="244" cy="288"/>
              <a:chOff x="1781" y="1667"/>
              <a:chExt cx="244" cy="288"/>
            </a:xfrm>
          </p:grpSpPr>
          <p:sp>
            <p:nvSpPr>
              <p:cNvPr id="489499" name="Line 27"/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00" name="Text Box 28"/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9501" name="Group 29"/>
            <p:cNvGrpSpPr>
              <a:grpSpLocks/>
            </p:cNvGrpSpPr>
            <p:nvPr/>
          </p:nvGrpSpPr>
          <p:grpSpPr bwMode="auto">
            <a:xfrm>
              <a:off x="2138" y="1917"/>
              <a:ext cx="255" cy="288"/>
              <a:chOff x="2525" y="1689"/>
              <a:chExt cx="255" cy="288"/>
            </a:xfrm>
          </p:grpSpPr>
          <p:sp>
            <p:nvSpPr>
              <p:cNvPr id="489502" name="Line 30"/>
              <p:cNvSpPr>
                <a:spLocks noChangeShapeType="1"/>
              </p:cNvSpPr>
              <p:nvPr/>
            </p:nvSpPr>
            <p:spPr bwMode="auto">
              <a:xfrm>
                <a:off x="2588" y="174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03" name="Text Box 31"/>
              <p:cNvSpPr txBox="1">
                <a:spLocks noChangeArrowheads="1"/>
              </p:cNvSpPr>
              <p:nvPr/>
            </p:nvSpPr>
            <p:spPr bwMode="auto">
              <a:xfrm>
                <a:off x="2525" y="168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9504" name="Group 32"/>
            <p:cNvGrpSpPr>
              <a:grpSpLocks/>
            </p:cNvGrpSpPr>
            <p:nvPr/>
          </p:nvGrpSpPr>
          <p:grpSpPr bwMode="auto">
            <a:xfrm>
              <a:off x="2290" y="1919"/>
              <a:ext cx="255" cy="288"/>
              <a:chOff x="2047" y="2042"/>
              <a:chExt cx="255" cy="288"/>
            </a:xfrm>
          </p:grpSpPr>
          <p:sp>
            <p:nvSpPr>
              <p:cNvPr id="489505" name="Line 33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06" name="Text Box 34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9507" name="Group 35"/>
            <p:cNvGrpSpPr>
              <a:grpSpLocks/>
            </p:cNvGrpSpPr>
            <p:nvPr/>
          </p:nvGrpSpPr>
          <p:grpSpPr bwMode="auto">
            <a:xfrm>
              <a:off x="1928" y="2157"/>
              <a:ext cx="255" cy="288"/>
              <a:chOff x="655" y="3361"/>
              <a:chExt cx="255" cy="288"/>
            </a:xfrm>
          </p:grpSpPr>
          <p:sp>
            <p:nvSpPr>
              <p:cNvPr id="489508" name="Line 36"/>
              <p:cNvSpPr>
                <a:spLocks noChangeShapeType="1"/>
              </p:cNvSpPr>
              <p:nvPr/>
            </p:nvSpPr>
            <p:spPr bwMode="auto">
              <a:xfrm>
                <a:off x="718" y="34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09" name="Text Box 37"/>
              <p:cNvSpPr txBox="1">
                <a:spLocks noChangeArrowheads="1"/>
              </p:cNvSpPr>
              <p:nvPr/>
            </p:nvSpPr>
            <p:spPr bwMode="auto">
              <a:xfrm>
                <a:off x="655" y="3361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9510" name="Group 38"/>
            <p:cNvGrpSpPr>
              <a:grpSpLocks/>
            </p:cNvGrpSpPr>
            <p:nvPr/>
          </p:nvGrpSpPr>
          <p:grpSpPr bwMode="auto">
            <a:xfrm>
              <a:off x="2080" y="2150"/>
              <a:ext cx="255" cy="288"/>
              <a:chOff x="2422" y="1895"/>
              <a:chExt cx="255" cy="288"/>
            </a:xfrm>
          </p:grpSpPr>
          <p:sp>
            <p:nvSpPr>
              <p:cNvPr id="489511" name="Line 39"/>
              <p:cNvSpPr>
                <a:spLocks noChangeShapeType="1"/>
              </p:cNvSpPr>
              <p:nvPr/>
            </p:nvSpPr>
            <p:spPr bwMode="auto">
              <a:xfrm>
                <a:off x="2485" y="1949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12" name="Text Box 40"/>
              <p:cNvSpPr txBox="1">
                <a:spLocks noChangeArrowheads="1"/>
              </p:cNvSpPr>
              <p:nvPr/>
            </p:nvSpPr>
            <p:spPr bwMode="auto">
              <a:xfrm>
                <a:off x="2422" y="189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9513" name="Group 41"/>
            <p:cNvGrpSpPr>
              <a:grpSpLocks/>
            </p:cNvGrpSpPr>
            <p:nvPr/>
          </p:nvGrpSpPr>
          <p:grpSpPr bwMode="auto">
            <a:xfrm>
              <a:off x="1468" y="2375"/>
              <a:ext cx="255" cy="288"/>
              <a:chOff x="2047" y="2042"/>
              <a:chExt cx="255" cy="288"/>
            </a:xfrm>
          </p:grpSpPr>
          <p:sp>
            <p:nvSpPr>
              <p:cNvPr id="489514" name="Line 42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15" name="Text Box 43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</p:grpSp>
      <p:grpSp>
        <p:nvGrpSpPr>
          <p:cNvPr id="489569" name="Group 97"/>
          <p:cNvGrpSpPr>
            <a:grpSpLocks/>
          </p:cNvGrpSpPr>
          <p:nvPr/>
        </p:nvGrpSpPr>
        <p:grpSpPr bwMode="auto">
          <a:xfrm>
            <a:off x="2071688" y="5310188"/>
            <a:ext cx="1651000" cy="1190625"/>
            <a:chOff x="1422" y="3345"/>
            <a:chExt cx="1040" cy="750"/>
          </a:xfrm>
        </p:grpSpPr>
        <p:grpSp>
          <p:nvGrpSpPr>
            <p:cNvPr id="489520" name="Group 48"/>
            <p:cNvGrpSpPr>
              <a:grpSpLocks/>
            </p:cNvGrpSpPr>
            <p:nvPr/>
          </p:nvGrpSpPr>
          <p:grpSpPr bwMode="auto">
            <a:xfrm>
              <a:off x="1443" y="3355"/>
              <a:ext cx="244" cy="288"/>
              <a:chOff x="1781" y="1667"/>
              <a:chExt cx="244" cy="288"/>
            </a:xfrm>
          </p:grpSpPr>
          <p:sp>
            <p:nvSpPr>
              <p:cNvPr id="489521" name="Line 49"/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22" name="Text Box 50"/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9538" name="Group 66"/>
            <p:cNvGrpSpPr>
              <a:grpSpLocks/>
            </p:cNvGrpSpPr>
            <p:nvPr/>
          </p:nvGrpSpPr>
          <p:grpSpPr bwMode="auto">
            <a:xfrm>
              <a:off x="2154" y="3345"/>
              <a:ext cx="308" cy="288"/>
              <a:chOff x="3551" y="2955"/>
              <a:chExt cx="308" cy="288"/>
            </a:xfrm>
          </p:grpSpPr>
          <p:sp>
            <p:nvSpPr>
              <p:cNvPr id="489524" name="Line 52"/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25" name="Text Box 53"/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T</a:t>
                </a:r>
                <a:r>
                  <a:rPr lang="en-US" sz="2400" b="1" baseline="-20000"/>
                  <a:t>1</a:t>
                </a:r>
              </a:p>
            </p:txBody>
          </p:sp>
        </p:grpSp>
        <p:grpSp>
          <p:nvGrpSpPr>
            <p:cNvPr id="489535" name="Group 63"/>
            <p:cNvGrpSpPr>
              <a:grpSpLocks/>
            </p:cNvGrpSpPr>
            <p:nvPr/>
          </p:nvGrpSpPr>
          <p:grpSpPr bwMode="auto">
            <a:xfrm>
              <a:off x="1422" y="3807"/>
              <a:ext cx="255" cy="288"/>
              <a:chOff x="2047" y="2042"/>
              <a:chExt cx="255" cy="288"/>
            </a:xfrm>
          </p:grpSpPr>
          <p:sp>
            <p:nvSpPr>
              <p:cNvPr id="489536" name="Line 64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37" name="Text Box 65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9539" name="Group 67"/>
            <p:cNvGrpSpPr>
              <a:grpSpLocks/>
            </p:cNvGrpSpPr>
            <p:nvPr/>
          </p:nvGrpSpPr>
          <p:grpSpPr bwMode="auto">
            <a:xfrm>
              <a:off x="1872" y="3576"/>
              <a:ext cx="308" cy="288"/>
              <a:chOff x="3551" y="2955"/>
              <a:chExt cx="308" cy="288"/>
            </a:xfrm>
          </p:grpSpPr>
          <p:sp>
            <p:nvSpPr>
              <p:cNvPr id="489540" name="Line 68"/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41" name="Text Box 69"/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T</a:t>
                </a:r>
                <a:r>
                  <a:rPr lang="en-US" sz="2400" b="1" baseline="-20000"/>
                  <a:t>1</a:t>
                </a:r>
              </a:p>
            </p:txBody>
          </p:sp>
        </p:grpSp>
      </p:grpSp>
      <p:grpSp>
        <p:nvGrpSpPr>
          <p:cNvPr id="489571" name="Group 99"/>
          <p:cNvGrpSpPr>
            <a:grpSpLocks/>
          </p:cNvGrpSpPr>
          <p:nvPr/>
        </p:nvGrpSpPr>
        <p:grpSpPr bwMode="auto">
          <a:xfrm>
            <a:off x="5741988" y="4505325"/>
            <a:ext cx="2297112" cy="460375"/>
            <a:chOff x="3617" y="2838"/>
            <a:chExt cx="1447" cy="290"/>
          </a:xfrm>
        </p:grpSpPr>
        <p:grpSp>
          <p:nvGrpSpPr>
            <p:cNvPr id="489565" name="Group 93"/>
            <p:cNvGrpSpPr>
              <a:grpSpLocks/>
            </p:cNvGrpSpPr>
            <p:nvPr/>
          </p:nvGrpSpPr>
          <p:grpSpPr bwMode="auto">
            <a:xfrm>
              <a:off x="3617" y="2838"/>
              <a:ext cx="975" cy="290"/>
              <a:chOff x="3941" y="2838"/>
              <a:chExt cx="975" cy="290"/>
            </a:xfrm>
          </p:grpSpPr>
          <p:grpSp>
            <p:nvGrpSpPr>
              <p:cNvPr id="489563" name="Group 91"/>
              <p:cNvGrpSpPr>
                <a:grpSpLocks/>
              </p:cNvGrpSpPr>
              <p:nvPr/>
            </p:nvGrpSpPr>
            <p:grpSpPr bwMode="auto">
              <a:xfrm>
                <a:off x="3941" y="2838"/>
                <a:ext cx="407" cy="290"/>
                <a:chOff x="3032" y="2838"/>
                <a:chExt cx="407" cy="290"/>
              </a:xfrm>
            </p:grpSpPr>
            <p:sp>
              <p:nvSpPr>
                <p:cNvPr id="48955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32" y="283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/>
                    <a:t>C</a:t>
                  </a:r>
                </a:p>
              </p:txBody>
            </p:sp>
            <p:sp>
              <p:nvSpPr>
                <p:cNvPr id="489554" name="Line 82"/>
                <p:cNvSpPr>
                  <a:spLocks noChangeShapeType="1"/>
                </p:cNvSpPr>
                <p:nvPr/>
              </p:nvSpPr>
              <p:spPr bwMode="auto">
                <a:xfrm>
                  <a:off x="3095" y="2901"/>
                  <a:ext cx="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CA"/>
                </a:p>
              </p:txBody>
            </p:sp>
            <p:grpSp>
              <p:nvGrpSpPr>
                <p:cNvPr id="489556" name="Group 84"/>
                <p:cNvGrpSpPr>
                  <a:grpSpLocks/>
                </p:cNvGrpSpPr>
                <p:nvPr/>
              </p:nvGrpSpPr>
              <p:grpSpPr bwMode="auto">
                <a:xfrm>
                  <a:off x="3184" y="2840"/>
                  <a:ext cx="255" cy="288"/>
                  <a:chOff x="2422" y="1895"/>
                  <a:chExt cx="255" cy="288"/>
                </a:xfrm>
              </p:grpSpPr>
              <p:sp>
                <p:nvSpPr>
                  <p:cNvPr id="489557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485" y="1949"/>
                    <a:ext cx="12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8955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2" y="1895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/>
                      <a:t>D</a:t>
                    </a:r>
                  </a:p>
                </p:txBody>
              </p:sp>
            </p:grpSp>
          </p:grpSp>
          <p:sp>
            <p:nvSpPr>
              <p:cNvPr id="489564" name="Line 92"/>
              <p:cNvSpPr>
                <a:spLocks noChangeShapeType="1"/>
              </p:cNvSpPr>
              <p:nvPr/>
            </p:nvSpPr>
            <p:spPr bwMode="auto">
              <a:xfrm>
                <a:off x="4496" y="2889"/>
                <a:ext cx="4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89566" name="Group 94"/>
            <p:cNvGrpSpPr>
              <a:grpSpLocks/>
            </p:cNvGrpSpPr>
            <p:nvPr/>
          </p:nvGrpSpPr>
          <p:grpSpPr bwMode="auto">
            <a:xfrm>
              <a:off x="4756" y="2838"/>
              <a:ext cx="308" cy="288"/>
              <a:chOff x="3551" y="2955"/>
              <a:chExt cx="308" cy="288"/>
            </a:xfrm>
          </p:grpSpPr>
          <p:sp>
            <p:nvSpPr>
              <p:cNvPr id="489567" name="Line 95"/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568" name="Text Box 96"/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T</a:t>
                </a:r>
                <a:r>
                  <a:rPr lang="en-US" sz="2400" b="1" baseline="-20000"/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DF85C47B-1CEE-4AA7-8BEE-82B049048B4C}" type="slidenum">
              <a:rPr lang="en-US"/>
              <a:pPr/>
              <a:t>11</a:t>
            </a:fld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123950"/>
            <a:ext cx="7772400" cy="50276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4"/>
            </a:pPr>
            <a:r>
              <a:rPr lang="en-US">
                <a:cs typeface="Times New Roman" pitchFamily="18" charset="0"/>
              </a:rPr>
              <a:t>Technology Mapping </a:t>
            </a:r>
          </a:p>
          <a:p>
            <a:pPr marL="990600" lvl="1" indent="-533400"/>
            <a:r>
              <a:rPr lang="en-US" sz="2000">
                <a:cs typeface="Times New Roman" pitchFamily="18" charset="0"/>
              </a:rPr>
              <a:t>Mapping with a library containing  inverters and 2-input NAND, 2-input NOR, and 2-2 AOI gates </a:t>
            </a:r>
          </a:p>
        </p:txBody>
      </p:sp>
      <p:pic>
        <p:nvPicPr>
          <p:cNvPr id="490500" name="Picture 4" descr="C:\Documents and Settings\Charles R Kime\My Documents\Texts\Website\PowerPoint_Slides\Work_Area\Chapter_03\fig_3-18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838" y="2244725"/>
            <a:ext cx="3498850" cy="4294188"/>
          </a:xfrm>
          <a:prstGeom prst="rect">
            <a:avLst/>
          </a:prstGeom>
          <a:noFill/>
        </p:spPr>
      </p:pic>
      <p:grpSp>
        <p:nvGrpSpPr>
          <p:cNvPr id="490544" name="Group 48"/>
          <p:cNvGrpSpPr>
            <a:grpSpLocks/>
          </p:cNvGrpSpPr>
          <p:nvPr/>
        </p:nvGrpSpPr>
        <p:grpSpPr bwMode="auto">
          <a:xfrm>
            <a:off x="423863" y="2259013"/>
            <a:ext cx="5327650" cy="3878262"/>
            <a:chOff x="267" y="1423"/>
            <a:chExt cx="3356" cy="2443"/>
          </a:xfrm>
        </p:grpSpPr>
        <p:sp>
          <p:nvSpPr>
            <p:cNvPr id="490502" name="Freeform 6"/>
            <p:cNvSpPr>
              <a:spLocks noEditPoints="1"/>
            </p:cNvSpPr>
            <p:nvPr/>
          </p:nvSpPr>
          <p:spPr bwMode="auto">
            <a:xfrm>
              <a:off x="390" y="1493"/>
              <a:ext cx="3102" cy="22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4" y="0"/>
                </a:cxn>
                <a:cxn ang="0">
                  <a:pos x="1634" y="85"/>
                </a:cxn>
                <a:cxn ang="0">
                  <a:pos x="1856" y="85"/>
                </a:cxn>
                <a:cxn ang="0">
                  <a:pos x="1836" y="176"/>
                </a:cxn>
                <a:cxn ang="0">
                  <a:pos x="1634" y="176"/>
                </a:cxn>
                <a:cxn ang="0">
                  <a:pos x="1634" y="307"/>
                </a:cxn>
                <a:cxn ang="0">
                  <a:pos x="1408" y="307"/>
                </a:cxn>
                <a:cxn ang="0">
                  <a:pos x="1298" y="263"/>
                </a:cxn>
                <a:cxn ang="0">
                  <a:pos x="206" y="263"/>
                </a:cxn>
                <a:cxn ang="0">
                  <a:pos x="206" y="720"/>
                </a:cxn>
                <a:cxn ang="0">
                  <a:pos x="0" y="721"/>
                </a:cxn>
                <a:cxn ang="0">
                  <a:pos x="1105" y="721"/>
                </a:cxn>
                <a:cxn ang="0">
                  <a:pos x="1105" y="851"/>
                </a:cxn>
                <a:cxn ang="0">
                  <a:pos x="1267" y="851"/>
                </a:cxn>
                <a:cxn ang="0">
                  <a:pos x="1379" y="607"/>
                </a:cxn>
                <a:cxn ang="0">
                  <a:pos x="1634" y="607"/>
                </a:cxn>
                <a:cxn ang="0">
                  <a:pos x="1634" y="701"/>
                </a:cxn>
                <a:cxn ang="0">
                  <a:pos x="1833" y="701"/>
                </a:cxn>
                <a:cxn ang="0">
                  <a:pos x="209" y="1400"/>
                </a:cxn>
                <a:cxn ang="0">
                  <a:pos x="209" y="896"/>
                </a:cxn>
                <a:cxn ang="0">
                  <a:pos x="1634" y="896"/>
                </a:cxn>
                <a:cxn ang="0">
                  <a:pos x="1634" y="788"/>
                </a:cxn>
                <a:cxn ang="0">
                  <a:pos x="1833" y="788"/>
                </a:cxn>
                <a:cxn ang="0">
                  <a:pos x="1273" y="353"/>
                </a:cxn>
                <a:cxn ang="0">
                  <a:pos x="957" y="353"/>
                </a:cxn>
                <a:cxn ang="0">
                  <a:pos x="957" y="1134"/>
                </a:cxn>
                <a:cxn ang="0">
                  <a:pos x="687" y="1134"/>
                </a:cxn>
                <a:cxn ang="0">
                  <a:pos x="1277" y="561"/>
                </a:cxn>
                <a:cxn ang="0">
                  <a:pos x="206" y="561"/>
                </a:cxn>
                <a:cxn ang="0">
                  <a:pos x="1260" y="651"/>
                </a:cxn>
                <a:cxn ang="0">
                  <a:pos x="960" y="651"/>
                </a:cxn>
                <a:cxn ang="0">
                  <a:pos x="404" y="1630"/>
                </a:cxn>
                <a:cxn ang="0">
                  <a:pos x="2214" y="1630"/>
                </a:cxn>
                <a:cxn ang="0">
                  <a:pos x="270" y="1473"/>
                </a:cxn>
                <a:cxn ang="0">
                  <a:pos x="270" y="1173"/>
                </a:cxn>
                <a:cxn ang="0">
                  <a:pos x="644" y="1173"/>
                </a:cxn>
                <a:cxn ang="0">
                  <a:pos x="623" y="1092"/>
                </a:cxn>
                <a:cxn ang="0">
                  <a:pos x="209" y="1092"/>
                </a:cxn>
                <a:cxn ang="0">
                  <a:pos x="1105" y="1631"/>
                </a:cxn>
                <a:cxn ang="0">
                  <a:pos x="1105" y="941"/>
                </a:cxn>
                <a:cxn ang="0">
                  <a:pos x="1270" y="941"/>
                </a:cxn>
                <a:cxn ang="0">
                  <a:pos x="1981" y="741"/>
                </a:cxn>
                <a:cxn ang="0">
                  <a:pos x="2214" y="741"/>
                </a:cxn>
                <a:cxn ang="0">
                  <a:pos x="1981" y="128"/>
                </a:cxn>
                <a:cxn ang="0">
                  <a:pos x="2214" y="128"/>
                </a:cxn>
              </a:cxnLst>
              <a:rect l="0" t="0" r="r" b="b"/>
              <a:pathLst>
                <a:path w="2214" h="1631">
                  <a:moveTo>
                    <a:pt x="0" y="0"/>
                  </a:moveTo>
                  <a:cubicBezTo>
                    <a:pt x="1634" y="0"/>
                    <a:pt x="1634" y="0"/>
                    <a:pt x="1634" y="0"/>
                  </a:cubicBezTo>
                  <a:cubicBezTo>
                    <a:pt x="1634" y="85"/>
                    <a:pt x="1634" y="85"/>
                    <a:pt x="1634" y="85"/>
                  </a:cubicBezTo>
                  <a:cubicBezTo>
                    <a:pt x="1856" y="85"/>
                    <a:pt x="1856" y="85"/>
                    <a:pt x="1856" y="85"/>
                  </a:cubicBezTo>
                  <a:moveTo>
                    <a:pt x="1836" y="176"/>
                  </a:moveTo>
                  <a:cubicBezTo>
                    <a:pt x="1634" y="176"/>
                    <a:pt x="1634" y="176"/>
                    <a:pt x="1634" y="176"/>
                  </a:cubicBezTo>
                  <a:cubicBezTo>
                    <a:pt x="1634" y="307"/>
                    <a:pt x="1634" y="307"/>
                    <a:pt x="1634" y="307"/>
                  </a:cubicBezTo>
                  <a:cubicBezTo>
                    <a:pt x="1408" y="307"/>
                    <a:pt x="1408" y="307"/>
                    <a:pt x="1408" y="307"/>
                  </a:cubicBezTo>
                  <a:moveTo>
                    <a:pt x="1298" y="263"/>
                  </a:moveTo>
                  <a:cubicBezTo>
                    <a:pt x="206" y="263"/>
                    <a:pt x="206" y="263"/>
                    <a:pt x="206" y="263"/>
                  </a:cubicBezTo>
                  <a:cubicBezTo>
                    <a:pt x="206" y="720"/>
                    <a:pt x="206" y="720"/>
                    <a:pt x="206" y="720"/>
                  </a:cubicBezTo>
                  <a:moveTo>
                    <a:pt x="0" y="721"/>
                  </a:moveTo>
                  <a:cubicBezTo>
                    <a:pt x="1105" y="721"/>
                    <a:pt x="1105" y="721"/>
                    <a:pt x="1105" y="721"/>
                  </a:cubicBezTo>
                  <a:cubicBezTo>
                    <a:pt x="1105" y="851"/>
                    <a:pt x="1105" y="851"/>
                    <a:pt x="1105" y="851"/>
                  </a:cubicBezTo>
                  <a:cubicBezTo>
                    <a:pt x="1267" y="851"/>
                    <a:pt x="1267" y="851"/>
                    <a:pt x="1267" y="851"/>
                  </a:cubicBezTo>
                  <a:moveTo>
                    <a:pt x="1379" y="607"/>
                  </a:moveTo>
                  <a:cubicBezTo>
                    <a:pt x="1634" y="607"/>
                    <a:pt x="1634" y="607"/>
                    <a:pt x="1634" y="607"/>
                  </a:cubicBezTo>
                  <a:cubicBezTo>
                    <a:pt x="1634" y="701"/>
                    <a:pt x="1634" y="701"/>
                    <a:pt x="1634" y="701"/>
                  </a:cubicBezTo>
                  <a:cubicBezTo>
                    <a:pt x="1833" y="701"/>
                    <a:pt x="1833" y="701"/>
                    <a:pt x="1833" y="701"/>
                  </a:cubicBezTo>
                  <a:moveTo>
                    <a:pt x="209" y="1400"/>
                  </a:moveTo>
                  <a:cubicBezTo>
                    <a:pt x="209" y="896"/>
                    <a:pt x="209" y="896"/>
                    <a:pt x="209" y="896"/>
                  </a:cubicBezTo>
                  <a:cubicBezTo>
                    <a:pt x="1634" y="896"/>
                    <a:pt x="1634" y="896"/>
                    <a:pt x="1634" y="896"/>
                  </a:cubicBezTo>
                  <a:cubicBezTo>
                    <a:pt x="1634" y="788"/>
                    <a:pt x="1634" y="788"/>
                    <a:pt x="1634" y="788"/>
                  </a:cubicBezTo>
                  <a:cubicBezTo>
                    <a:pt x="1833" y="788"/>
                    <a:pt x="1833" y="788"/>
                    <a:pt x="1833" y="788"/>
                  </a:cubicBezTo>
                  <a:moveTo>
                    <a:pt x="1273" y="353"/>
                  </a:moveTo>
                  <a:cubicBezTo>
                    <a:pt x="957" y="353"/>
                    <a:pt x="957" y="353"/>
                    <a:pt x="957" y="353"/>
                  </a:cubicBezTo>
                  <a:cubicBezTo>
                    <a:pt x="957" y="1134"/>
                    <a:pt x="957" y="1134"/>
                    <a:pt x="957" y="1134"/>
                  </a:cubicBezTo>
                  <a:cubicBezTo>
                    <a:pt x="687" y="1134"/>
                    <a:pt x="687" y="1134"/>
                    <a:pt x="687" y="1134"/>
                  </a:cubicBezTo>
                  <a:moveTo>
                    <a:pt x="1277" y="561"/>
                  </a:moveTo>
                  <a:cubicBezTo>
                    <a:pt x="206" y="561"/>
                    <a:pt x="206" y="561"/>
                    <a:pt x="206" y="561"/>
                  </a:cubicBezTo>
                  <a:moveTo>
                    <a:pt x="1260" y="651"/>
                  </a:moveTo>
                  <a:cubicBezTo>
                    <a:pt x="1260" y="651"/>
                    <a:pt x="964" y="651"/>
                    <a:pt x="960" y="651"/>
                  </a:cubicBezTo>
                  <a:moveTo>
                    <a:pt x="404" y="1630"/>
                  </a:moveTo>
                  <a:cubicBezTo>
                    <a:pt x="2214" y="1630"/>
                    <a:pt x="2214" y="1630"/>
                    <a:pt x="2214" y="1630"/>
                  </a:cubicBezTo>
                  <a:moveTo>
                    <a:pt x="270" y="1473"/>
                  </a:moveTo>
                  <a:cubicBezTo>
                    <a:pt x="270" y="1173"/>
                    <a:pt x="270" y="1173"/>
                    <a:pt x="270" y="1173"/>
                  </a:cubicBezTo>
                  <a:cubicBezTo>
                    <a:pt x="644" y="1173"/>
                    <a:pt x="644" y="1173"/>
                    <a:pt x="644" y="1173"/>
                  </a:cubicBezTo>
                  <a:moveTo>
                    <a:pt x="623" y="1092"/>
                  </a:moveTo>
                  <a:cubicBezTo>
                    <a:pt x="209" y="1092"/>
                    <a:pt x="209" y="1092"/>
                    <a:pt x="209" y="1092"/>
                  </a:cubicBezTo>
                  <a:moveTo>
                    <a:pt x="1105" y="1631"/>
                  </a:moveTo>
                  <a:cubicBezTo>
                    <a:pt x="1105" y="941"/>
                    <a:pt x="1105" y="941"/>
                    <a:pt x="1105" y="941"/>
                  </a:cubicBezTo>
                  <a:cubicBezTo>
                    <a:pt x="1270" y="941"/>
                    <a:pt x="1270" y="941"/>
                    <a:pt x="1270" y="941"/>
                  </a:cubicBezTo>
                  <a:moveTo>
                    <a:pt x="1981" y="741"/>
                  </a:moveTo>
                  <a:cubicBezTo>
                    <a:pt x="2214" y="741"/>
                    <a:pt x="2214" y="741"/>
                    <a:pt x="2214" y="741"/>
                  </a:cubicBezTo>
                  <a:moveTo>
                    <a:pt x="1981" y="128"/>
                  </a:moveTo>
                  <a:cubicBezTo>
                    <a:pt x="2214" y="128"/>
                    <a:pt x="2214" y="128"/>
                    <a:pt x="2214" y="128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03" name="Line 7"/>
            <p:cNvSpPr>
              <a:spLocks noChangeShapeType="1"/>
            </p:cNvSpPr>
            <p:nvPr/>
          </p:nvSpPr>
          <p:spPr bwMode="auto">
            <a:xfrm flipH="1">
              <a:off x="367" y="3581"/>
              <a:ext cx="18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04" name="Freeform 8"/>
            <p:cNvSpPr>
              <a:spLocks/>
            </p:cNvSpPr>
            <p:nvPr/>
          </p:nvSpPr>
          <p:spPr bwMode="auto">
            <a:xfrm>
              <a:off x="768" y="3557"/>
              <a:ext cx="84" cy="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5"/>
                </a:cxn>
                <a:cxn ang="0">
                  <a:pos x="84" y="225"/>
                </a:cxn>
              </a:cxnLst>
              <a:rect l="0" t="0" r="r" b="b"/>
              <a:pathLst>
                <a:path w="84" h="225">
                  <a:moveTo>
                    <a:pt x="0" y="0"/>
                  </a:moveTo>
                  <a:lnTo>
                    <a:pt x="0" y="225"/>
                  </a:lnTo>
                  <a:lnTo>
                    <a:pt x="84" y="22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294" y="1423"/>
              <a:ext cx="9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sz="1400"/>
            </a:p>
          </p:txBody>
        </p:sp>
        <p:sp>
          <p:nvSpPr>
            <p:cNvPr id="490506" name="Rectangle 10"/>
            <p:cNvSpPr>
              <a:spLocks noChangeArrowheads="1"/>
            </p:cNvSpPr>
            <p:nvPr/>
          </p:nvSpPr>
          <p:spPr bwMode="auto">
            <a:xfrm>
              <a:off x="300" y="2434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1400"/>
            </a:p>
          </p:txBody>
        </p:sp>
        <p:sp>
          <p:nvSpPr>
            <p:cNvPr id="490507" name="Rectangle 11"/>
            <p:cNvSpPr>
              <a:spLocks noChangeArrowheads="1"/>
            </p:cNvSpPr>
            <p:nvPr/>
          </p:nvSpPr>
          <p:spPr bwMode="auto">
            <a:xfrm>
              <a:off x="272" y="3392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1400"/>
            </a:p>
          </p:txBody>
        </p:sp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267" y="3512"/>
              <a:ext cx="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1400"/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3511" y="1602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W</a:t>
              </a:r>
              <a:endParaRPr lang="en-US" sz="1400"/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3521" y="2467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X</a:t>
              </a:r>
              <a:endParaRPr lang="en-US" sz="1400"/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3509" y="3387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Y</a:t>
              </a:r>
              <a:endParaRPr lang="en-US" sz="1400"/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3512" y="371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Z</a:t>
              </a:r>
              <a:endParaRPr lang="en-US" sz="1400"/>
            </a:p>
          </p:txBody>
        </p:sp>
        <p:sp>
          <p:nvSpPr>
            <p:cNvPr id="490513" name="Freeform 17"/>
            <p:cNvSpPr>
              <a:spLocks/>
            </p:cNvSpPr>
            <p:nvPr/>
          </p:nvSpPr>
          <p:spPr bwMode="auto">
            <a:xfrm>
              <a:off x="2376" y="3206"/>
              <a:ext cx="561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2" y="0"/>
                </a:cxn>
                <a:cxn ang="0">
                  <a:pos x="292" y="186"/>
                </a:cxn>
                <a:cxn ang="0">
                  <a:pos x="561" y="186"/>
                </a:cxn>
              </a:cxnLst>
              <a:rect l="0" t="0" r="r" b="b"/>
              <a:pathLst>
                <a:path w="561" h="186">
                  <a:moveTo>
                    <a:pt x="0" y="0"/>
                  </a:moveTo>
                  <a:lnTo>
                    <a:pt x="292" y="0"/>
                  </a:lnTo>
                  <a:lnTo>
                    <a:pt x="292" y="186"/>
                  </a:lnTo>
                  <a:lnTo>
                    <a:pt x="561" y="18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14" name="Line 18"/>
            <p:cNvSpPr>
              <a:spLocks noChangeShapeType="1"/>
            </p:cNvSpPr>
            <p:nvPr/>
          </p:nvSpPr>
          <p:spPr bwMode="auto">
            <a:xfrm>
              <a:off x="3139" y="3452"/>
              <a:ext cx="3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15" name="Freeform 19"/>
            <p:cNvSpPr>
              <a:spLocks/>
            </p:cNvSpPr>
            <p:nvPr/>
          </p:nvSpPr>
          <p:spPr bwMode="auto">
            <a:xfrm>
              <a:off x="1833" y="2750"/>
              <a:ext cx="375" cy="3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1"/>
                </a:cxn>
                <a:cxn ang="0">
                  <a:pos x="375" y="391"/>
                </a:cxn>
              </a:cxnLst>
              <a:rect l="0" t="0" r="r" b="b"/>
              <a:pathLst>
                <a:path w="375" h="391">
                  <a:moveTo>
                    <a:pt x="0" y="0"/>
                  </a:moveTo>
                  <a:lnTo>
                    <a:pt x="0" y="391"/>
                  </a:lnTo>
                  <a:lnTo>
                    <a:pt x="375" y="39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16" name="Line 20"/>
            <p:cNvSpPr>
              <a:spLocks noChangeShapeType="1"/>
            </p:cNvSpPr>
            <p:nvPr/>
          </p:nvSpPr>
          <p:spPr bwMode="auto">
            <a:xfrm>
              <a:off x="1939" y="3267"/>
              <a:ext cx="2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17" name="Line 21"/>
            <p:cNvSpPr>
              <a:spLocks noChangeShapeType="1"/>
            </p:cNvSpPr>
            <p:nvPr/>
          </p:nvSpPr>
          <p:spPr bwMode="auto">
            <a:xfrm>
              <a:off x="2388" y="3520"/>
              <a:ext cx="5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18" name="Line 22"/>
            <p:cNvSpPr>
              <a:spLocks noChangeShapeType="1"/>
            </p:cNvSpPr>
            <p:nvPr/>
          </p:nvSpPr>
          <p:spPr bwMode="auto">
            <a:xfrm flipH="1">
              <a:off x="367" y="3455"/>
              <a:ext cx="182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19" name="Freeform 23"/>
            <p:cNvSpPr>
              <a:spLocks/>
            </p:cNvSpPr>
            <p:nvPr/>
          </p:nvSpPr>
          <p:spPr bwMode="auto">
            <a:xfrm>
              <a:off x="2138" y="1828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0" name="Freeform 24"/>
            <p:cNvSpPr>
              <a:spLocks/>
            </p:cNvSpPr>
            <p:nvPr/>
          </p:nvSpPr>
          <p:spPr bwMode="auto">
            <a:xfrm>
              <a:off x="2138" y="2246"/>
              <a:ext cx="233" cy="19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8"/>
                </a:cxn>
                <a:cxn ang="0">
                  <a:pos x="166" y="70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1" name="Freeform 25"/>
            <p:cNvSpPr>
              <a:spLocks/>
            </p:cNvSpPr>
            <p:nvPr/>
          </p:nvSpPr>
          <p:spPr bwMode="auto">
            <a:xfrm>
              <a:off x="2138" y="2652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2" name="Freeform 26"/>
            <p:cNvSpPr>
              <a:spLocks/>
            </p:cNvSpPr>
            <p:nvPr/>
          </p:nvSpPr>
          <p:spPr bwMode="auto">
            <a:xfrm>
              <a:off x="2144" y="3108"/>
              <a:ext cx="232" cy="19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8"/>
                </a:cxn>
                <a:cxn ang="0">
                  <a:pos x="166" y="70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3" name="Freeform 27"/>
            <p:cNvSpPr>
              <a:spLocks/>
            </p:cNvSpPr>
            <p:nvPr/>
          </p:nvSpPr>
          <p:spPr bwMode="auto">
            <a:xfrm>
              <a:off x="2155" y="3422"/>
              <a:ext cx="233" cy="19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8"/>
                </a:cxn>
                <a:cxn ang="0">
                  <a:pos x="166" y="70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4" name="Freeform 28"/>
            <p:cNvSpPr>
              <a:spLocks/>
            </p:cNvSpPr>
            <p:nvPr/>
          </p:nvSpPr>
          <p:spPr bwMode="auto">
            <a:xfrm>
              <a:off x="2916" y="1579"/>
              <a:ext cx="246" cy="195"/>
            </a:xfrm>
            <a:custGeom>
              <a:avLst/>
              <a:gdLst/>
              <a:ahLst/>
              <a:cxnLst>
                <a:cxn ang="0">
                  <a:pos x="2" y="135"/>
                </a:cxn>
                <a:cxn ang="0">
                  <a:pos x="20" y="67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58" y="0"/>
                </a:cxn>
                <a:cxn ang="0">
                  <a:pos x="176" y="67"/>
                </a:cxn>
                <a:cxn ang="0">
                  <a:pos x="175" y="72"/>
                </a:cxn>
                <a:cxn ang="0">
                  <a:pos x="58" y="139"/>
                </a:cxn>
                <a:cxn ang="0">
                  <a:pos x="0" y="139"/>
                </a:cxn>
                <a:cxn ang="0">
                  <a:pos x="2" y="135"/>
                </a:cxn>
              </a:cxnLst>
              <a:rect l="0" t="0" r="r" b="b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5" name="Freeform 29"/>
            <p:cNvSpPr>
              <a:spLocks/>
            </p:cNvSpPr>
            <p:nvPr/>
          </p:nvSpPr>
          <p:spPr bwMode="auto">
            <a:xfrm>
              <a:off x="2914" y="2438"/>
              <a:ext cx="247" cy="195"/>
            </a:xfrm>
            <a:custGeom>
              <a:avLst/>
              <a:gdLst/>
              <a:ahLst/>
              <a:cxnLst>
                <a:cxn ang="0">
                  <a:pos x="2" y="135"/>
                </a:cxn>
                <a:cxn ang="0">
                  <a:pos x="20" y="67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58" y="0"/>
                </a:cxn>
                <a:cxn ang="0">
                  <a:pos x="176" y="67"/>
                </a:cxn>
                <a:cxn ang="0">
                  <a:pos x="175" y="72"/>
                </a:cxn>
                <a:cxn ang="0">
                  <a:pos x="58" y="139"/>
                </a:cxn>
                <a:cxn ang="0">
                  <a:pos x="0" y="139"/>
                </a:cxn>
                <a:cxn ang="0">
                  <a:pos x="2" y="135"/>
                </a:cxn>
              </a:cxnLst>
              <a:rect l="0" t="0" r="r" b="b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6" name="Freeform 30"/>
            <p:cNvSpPr>
              <a:spLocks/>
            </p:cNvSpPr>
            <p:nvPr/>
          </p:nvSpPr>
          <p:spPr bwMode="auto">
            <a:xfrm>
              <a:off x="1211" y="2989"/>
              <a:ext cx="246" cy="193"/>
            </a:xfrm>
            <a:custGeom>
              <a:avLst/>
              <a:gdLst/>
              <a:ahLst/>
              <a:cxnLst>
                <a:cxn ang="0">
                  <a:pos x="2" y="134"/>
                </a:cxn>
                <a:cxn ang="0">
                  <a:pos x="20" y="67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58" y="0"/>
                </a:cxn>
                <a:cxn ang="0">
                  <a:pos x="176" y="67"/>
                </a:cxn>
                <a:cxn ang="0">
                  <a:pos x="175" y="71"/>
                </a:cxn>
                <a:cxn ang="0">
                  <a:pos x="58" y="138"/>
                </a:cxn>
                <a:cxn ang="0">
                  <a:pos x="0" y="138"/>
                </a:cxn>
                <a:cxn ang="0">
                  <a:pos x="2" y="134"/>
                </a:cxn>
              </a:cxnLst>
              <a:rect l="0" t="0" r="r" b="b"/>
              <a:pathLst>
                <a:path w="176" h="138">
                  <a:moveTo>
                    <a:pt x="2" y="134"/>
                  </a:moveTo>
                  <a:cubicBezTo>
                    <a:pt x="14" y="114"/>
                    <a:pt x="20" y="90"/>
                    <a:pt x="20" y="67"/>
                  </a:cubicBezTo>
                  <a:cubicBezTo>
                    <a:pt x="20" y="44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5"/>
                    <a:pt x="176" y="67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50" y="113"/>
                    <a:pt x="106" y="138"/>
                    <a:pt x="58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" y="134"/>
                    <a:pt x="2" y="134"/>
                    <a:pt x="2" y="134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7" name="Freeform 31"/>
            <p:cNvSpPr>
              <a:spLocks/>
            </p:cNvSpPr>
            <p:nvPr/>
          </p:nvSpPr>
          <p:spPr bwMode="auto">
            <a:xfrm>
              <a:off x="2892" y="3358"/>
              <a:ext cx="247" cy="195"/>
            </a:xfrm>
            <a:custGeom>
              <a:avLst/>
              <a:gdLst/>
              <a:ahLst/>
              <a:cxnLst>
                <a:cxn ang="0">
                  <a:pos x="2" y="135"/>
                </a:cxn>
                <a:cxn ang="0">
                  <a:pos x="20" y="67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58" y="0"/>
                </a:cxn>
                <a:cxn ang="0">
                  <a:pos x="176" y="67"/>
                </a:cxn>
                <a:cxn ang="0">
                  <a:pos x="175" y="71"/>
                </a:cxn>
                <a:cxn ang="0">
                  <a:pos x="58" y="139"/>
                </a:cxn>
                <a:cxn ang="0">
                  <a:pos x="0" y="139"/>
                </a:cxn>
                <a:cxn ang="0">
                  <a:pos x="2" y="135"/>
                </a:cxn>
              </a:cxnLst>
              <a:rect l="0" t="0" r="r" b="b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0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8" name="Freeform 32"/>
            <p:cNvSpPr>
              <a:spLocks/>
            </p:cNvSpPr>
            <p:nvPr/>
          </p:nvSpPr>
          <p:spPr bwMode="auto">
            <a:xfrm>
              <a:off x="1243" y="2195"/>
              <a:ext cx="136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36" y="8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6" h="173">
                  <a:moveTo>
                    <a:pt x="0" y="0"/>
                  </a:moveTo>
                  <a:lnTo>
                    <a:pt x="0" y="173"/>
                  </a:lnTo>
                  <a:lnTo>
                    <a:pt x="136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29" name="Oval 33"/>
            <p:cNvSpPr>
              <a:spLocks noChangeArrowheads="1"/>
            </p:cNvSpPr>
            <p:nvPr/>
          </p:nvSpPr>
          <p:spPr bwMode="auto">
            <a:xfrm>
              <a:off x="1379" y="2252"/>
              <a:ext cx="56" cy="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0" name="Freeform 34"/>
            <p:cNvSpPr>
              <a:spLocks/>
            </p:cNvSpPr>
            <p:nvPr/>
          </p:nvSpPr>
          <p:spPr bwMode="auto">
            <a:xfrm>
              <a:off x="801" y="2665"/>
              <a:ext cx="136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4"/>
                </a:cxn>
                <a:cxn ang="0">
                  <a:pos x="136" y="8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6" h="174">
                  <a:moveTo>
                    <a:pt x="0" y="0"/>
                  </a:moveTo>
                  <a:lnTo>
                    <a:pt x="0" y="174"/>
                  </a:lnTo>
                  <a:lnTo>
                    <a:pt x="136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1" name="Freeform 35"/>
            <p:cNvSpPr>
              <a:spLocks/>
            </p:cNvSpPr>
            <p:nvPr/>
          </p:nvSpPr>
          <p:spPr bwMode="auto">
            <a:xfrm>
              <a:off x="937" y="2721"/>
              <a:ext cx="56" cy="56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0" y="20"/>
                </a:cxn>
                <a:cxn ang="0">
                  <a:pos x="20" y="40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8" y="40"/>
                    <a:pt x="0" y="32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2" name="Freeform 36"/>
            <p:cNvSpPr>
              <a:spLocks/>
            </p:cNvSpPr>
            <p:nvPr/>
          </p:nvSpPr>
          <p:spPr bwMode="auto">
            <a:xfrm>
              <a:off x="848" y="3692"/>
              <a:ext cx="136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4"/>
                </a:cxn>
                <a:cxn ang="0">
                  <a:pos x="136" y="8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6" h="174">
                  <a:moveTo>
                    <a:pt x="0" y="0"/>
                  </a:moveTo>
                  <a:lnTo>
                    <a:pt x="0" y="174"/>
                  </a:lnTo>
                  <a:lnTo>
                    <a:pt x="136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3" name="Oval 37"/>
            <p:cNvSpPr>
              <a:spLocks noChangeArrowheads="1"/>
            </p:cNvSpPr>
            <p:nvPr/>
          </p:nvSpPr>
          <p:spPr bwMode="auto">
            <a:xfrm>
              <a:off x="984" y="3749"/>
              <a:ext cx="56" cy="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4" name="Oval 38"/>
            <p:cNvSpPr>
              <a:spLocks noChangeArrowheads="1"/>
            </p:cNvSpPr>
            <p:nvPr/>
          </p:nvSpPr>
          <p:spPr bwMode="auto">
            <a:xfrm>
              <a:off x="661" y="2263"/>
              <a:ext cx="34" cy="3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5" name="Oval 39"/>
            <p:cNvSpPr>
              <a:spLocks noChangeArrowheads="1"/>
            </p:cNvSpPr>
            <p:nvPr/>
          </p:nvSpPr>
          <p:spPr bwMode="auto">
            <a:xfrm>
              <a:off x="661" y="2486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6" name="Oval 40"/>
            <p:cNvSpPr>
              <a:spLocks noChangeArrowheads="1"/>
            </p:cNvSpPr>
            <p:nvPr/>
          </p:nvSpPr>
          <p:spPr bwMode="auto">
            <a:xfrm>
              <a:off x="1714" y="2389"/>
              <a:ext cx="33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7" name="Oval 41"/>
            <p:cNvSpPr>
              <a:spLocks noChangeArrowheads="1"/>
            </p:cNvSpPr>
            <p:nvPr/>
          </p:nvSpPr>
          <p:spPr bwMode="auto">
            <a:xfrm>
              <a:off x="1816" y="2734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8" name="Oval 42"/>
            <p:cNvSpPr>
              <a:spLocks noChangeArrowheads="1"/>
            </p:cNvSpPr>
            <p:nvPr/>
          </p:nvSpPr>
          <p:spPr bwMode="auto">
            <a:xfrm>
              <a:off x="666" y="3007"/>
              <a:ext cx="33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39" name="Oval 43"/>
            <p:cNvSpPr>
              <a:spLocks noChangeArrowheads="1"/>
            </p:cNvSpPr>
            <p:nvPr/>
          </p:nvSpPr>
          <p:spPr bwMode="auto">
            <a:xfrm>
              <a:off x="666" y="3438"/>
              <a:ext cx="33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40" name="Oval 44"/>
            <p:cNvSpPr>
              <a:spLocks noChangeArrowheads="1"/>
            </p:cNvSpPr>
            <p:nvPr/>
          </p:nvSpPr>
          <p:spPr bwMode="auto">
            <a:xfrm>
              <a:off x="751" y="3564"/>
              <a:ext cx="34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41" name="Oval 45"/>
            <p:cNvSpPr>
              <a:spLocks noChangeArrowheads="1"/>
            </p:cNvSpPr>
            <p:nvPr/>
          </p:nvSpPr>
          <p:spPr bwMode="auto">
            <a:xfrm>
              <a:off x="1922" y="3251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0542" name="Oval 46"/>
            <p:cNvSpPr>
              <a:spLocks noChangeArrowheads="1"/>
            </p:cNvSpPr>
            <p:nvPr/>
          </p:nvSpPr>
          <p:spPr bwMode="auto">
            <a:xfrm>
              <a:off x="1921" y="3761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02854451-05C7-4618-B3B2-D7FCA34007DE}" type="slidenum">
              <a:rPr lang="en-US"/>
              <a:pPr/>
              <a:t>12</a:t>
            </a:fld>
            <a:endParaRPr lang="en-US"/>
          </a:p>
        </p:txBody>
      </p:sp>
      <p:sp>
        <p:nvSpPr>
          <p:cNvPr id="52842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193087" cy="5027613"/>
          </a:xfrm>
        </p:spPr>
        <p:txBody>
          <a:bodyPr/>
          <a:lstStyle/>
          <a:p>
            <a:r>
              <a:rPr lang="en-US" dirty="0"/>
              <a:t>Decoding - the conversion of an </a:t>
            </a:r>
            <a:r>
              <a:rPr lang="en-US" i="1" dirty="0"/>
              <a:t>n</a:t>
            </a:r>
            <a:r>
              <a:rPr lang="en-US" dirty="0"/>
              <a:t>-bit input code to an </a:t>
            </a:r>
            <a:r>
              <a:rPr lang="en-US" i="1" dirty="0"/>
              <a:t>m</a:t>
            </a:r>
            <a:r>
              <a:rPr lang="en-US" dirty="0"/>
              <a:t>-bit output code with</a:t>
            </a:r>
            <a:br>
              <a:rPr lang="en-US" dirty="0"/>
            </a:br>
            <a:r>
              <a:rPr lang="en-US" dirty="0"/>
              <a:t>n </a:t>
            </a:r>
            <a:r>
              <a:rPr lang="en-US" dirty="0">
                <a:latin typeface="Symbol" pitchFamily="18" charset="2"/>
              </a:rPr>
              <a:t>£ </a:t>
            </a:r>
            <a:r>
              <a:rPr lang="en-US" dirty="0"/>
              <a:t>m </a:t>
            </a:r>
            <a:r>
              <a:rPr lang="en-US" dirty="0">
                <a:latin typeface="Symbol" pitchFamily="18" charset="2"/>
              </a:rPr>
              <a:t>£ </a:t>
            </a:r>
            <a:r>
              <a:rPr lang="en-US" dirty="0"/>
              <a:t> 2</a:t>
            </a:r>
            <a:r>
              <a:rPr lang="en-US" i="1" baseline="30000" dirty="0"/>
              <a:t>n</a:t>
            </a:r>
            <a:r>
              <a:rPr lang="en-US" dirty="0"/>
              <a:t> such that each valid code word produces a unique output code</a:t>
            </a:r>
          </a:p>
          <a:p>
            <a:r>
              <a:rPr lang="en-US" dirty="0"/>
              <a:t>Circuits that perform decoding are called </a:t>
            </a:r>
            <a:r>
              <a:rPr lang="en-US" i="1" dirty="0"/>
              <a:t>decoders</a:t>
            </a:r>
          </a:p>
          <a:p>
            <a:r>
              <a:rPr lang="en-US" dirty="0"/>
              <a:t>Here, functional blocks for decoding are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 line decoders, where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 </a:t>
            </a:r>
            <a:r>
              <a:rPr lang="en-US" dirty="0"/>
              <a:t> 2</a:t>
            </a:r>
            <a:r>
              <a:rPr lang="en-US" i="1" baseline="30000" dirty="0"/>
              <a:t>n</a:t>
            </a:r>
            <a:r>
              <a:rPr lang="en-US" i="1" dirty="0"/>
              <a:t>,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generate 2</a:t>
            </a:r>
            <a:r>
              <a:rPr lang="en-US" i="1" baseline="30000" dirty="0"/>
              <a:t>n</a:t>
            </a:r>
            <a:r>
              <a:rPr lang="en-US" dirty="0"/>
              <a:t> (or fewer) </a:t>
            </a:r>
            <a:r>
              <a:rPr lang="en-US" dirty="0" err="1"/>
              <a:t>minterms</a:t>
            </a:r>
            <a:r>
              <a:rPr lang="en-US" dirty="0"/>
              <a:t> for the </a:t>
            </a:r>
            <a:r>
              <a:rPr lang="en-US" i="1" dirty="0"/>
              <a:t>n</a:t>
            </a:r>
            <a:r>
              <a:rPr lang="en-US" dirty="0"/>
              <a:t> input variables</a:t>
            </a:r>
          </a:p>
        </p:txBody>
      </p:sp>
      <p:sp>
        <p:nvSpPr>
          <p:cNvPr id="528430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Decoding </a:t>
            </a:r>
            <a:endParaRPr 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5B322E75-432D-4B95-B46B-A8B27DF0F92E}" type="slidenum">
              <a:rPr lang="en-US"/>
              <a:pPr/>
              <a:t>13</a:t>
            </a:fld>
            <a:endParaRPr 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4438"/>
            <a:ext cx="7772400" cy="5027612"/>
          </a:xfrm>
        </p:spPr>
        <p:txBody>
          <a:bodyPr/>
          <a:lstStyle/>
          <a:p>
            <a:r>
              <a:rPr lang="en-US" sz="2400"/>
              <a:t>1-to-2-Line Decoder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2-to-4-Line Decoder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1600"/>
          </a:p>
          <a:p>
            <a:endParaRPr lang="en-US" sz="1200"/>
          </a:p>
        </p:txBody>
      </p:sp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720725" y="2816225"/>
            <a:ext cx="6145213" cy="3892550"/>
            <a:chOff x="454" y="1774"/>
            <a:chExt cx="3871" cy="2452"/>
          </a:xfrm>
        </p:grpSpPr>
        <p:sp>
          <p:nvSpPr>
            <p:cNvPr id="567414" name="Text Box 118"/>
            <p:cNvSpPr txBox="1">
              <a:spLocks noChangeArrowheads="1"/>
            </p:cNvSpPr>
            <p:nvPr/>
          </p:nvSpPr>
          <p:spPr bwMode="auto">
            <a:xfrm>
              <a:off x="454" y="3372"/>
              <a:ext cx="2517" cy="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sz="2400" b="1" u="none" baseline="0"/>
                <a:t>  </a:t>
              </a:r>
              <a:r>
                <a:rPr lang="en-US" sz="2000" b="1" u="none" baseline="0"/>
                <a:t>Note that the 2-4-line</a:t>
              </a:r>
              <a:br>
                <a:rPr lang="en-US" sz="2000" b="1" u="none" baseline="0"/>
              </a:br>
              <a:r>
                <a:rPr lang="en-US" sz="2000" b="1" u="none" baseline="0"/>
                <a:t>    made up of  2 1-to-2-</a:t>
              </a:r>
              <a:br>
                <a:rPr lang="en-US" sz="2000" b="1" u="none" baseline="0"/>
              </a:br>
              <a:r>
                <a:rPr lang="en-US" sz="2000" b="1" u="none" baseline="0"/>
                <a:t>    line decoders and 4 AND gates.</a:t>
              </a:r>
            </a:p>
            <a:p>
              <a:endParaRPr lang="en-US" sz="2800"/>
            </a:p>
          </p:txBody>
        </p:sp>
        <p:sp>
          <p:nvSpPr>
            <p:cNvPr id="567304" name="Rectangle 8"/>
            <p:cNvSpPr>
              <a:spLocks noChangeArrowheads="1"/>
            </p:cNvSpPr>
            <p:nvPr/>
          </p:nvSpPr>
          <p:spPr bwMode="auto">
            <a:xfrm>
              <a:off x="3968" y="2305"/>
              <a:ext cx="357" cy="1700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2689" y="2126"/>
              <a:ext cx="1084" cy="311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67302" name="Rectangle 6"/>
            <p:cNvSpPr>
              <a:spLocks noChangeArrowheads="1"/>
            </p:cNvSpPr>
            <p:nvPr/>
          </p:nvSpPr>
          <p:spPr bwMode="auto">
            <a:xfrm>
              <a:off x="2917" y="1774"/>
              <a:ext cx="1087" cy="291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 Examples</a:t>
            </a:r>
          </a:p>
        </p:txBody>
      </p:sp>
      <p:pic>
        <p:nvPicPr>
          <p:cNvPr id="567300" name="Picture 4" descr="C:\Documents and Settings\Charles R Kime\My Documents\Texts\Website\PowerPoint_Slides\Work_Area\Chapter_04\Fig_4-06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3963" y="1427163"/>
            <a:ext cx="4652962" cy="1557337"/>
          </a:xfrm>
          <a:prstGeom prst="rect">
            <a:avLst/>
          </a:prstGeom>
          <a:noFill/>
        </p:spPr>
      </p:pic>
      <p:pic>
        <p:nvPicPr>
          <p:cNvPr id="567301" name="Picture 5" descr="C:\Documents and Settings\Charles R Kime\My Documents\Texts\Website\PowerPoint_Slides\Work_Area\Chapter_04\Fig_4-07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25750"/>
            <a:ext cx="7248525" cy="3754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51B54483-35C6-4B79-9E64-CBD805BE0F25}" type="slidenum">
              <a:rPr lang="en-US"/>
              <a:pPr/>
              <a:t>14</a:t>
            </a:fld>
            <a:endParaRPr lang="en-US"/>
          </a:p>
        </p:txBody>
      </p:sp>
      <p:sp>
        <p:nvSpPr>
          <p:cNvPr id="5304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0850" y="1244600"/>
            <a:ext cx="8524875" cy="5027613"/>
          </a:xfrm>
        </p:spPr>
        <p:txBody>
          <a:bodyPr/>
          <a:lstStyle/>
          <a:p>
            <a:r>
              <a:rPr lang="en-US" sz="2400"/>
              <a:t>In general, attach </a:t>
            </a:r>
            <a:r>
              <a:rPr lang="en-US" sz="2400" i="1"/>
              <a:t>m</a:t>
            </a:r>
            <a:r>
              <a:rPr lang="en-US" sz="2400"/>
              <a:t>-enabling circuits to the outputs</a:t>
            </a:r>
          </a:p>
          <a:p>
            <a:r>
              <a:rPr lang="en-US" sz="2400"/>
              <a:t>See truth table below for function</a:t>
            </a:r>
          </a:p>
          <a:p>
            <a:pPr lvl="1"/>
            <a:r>
              <a:rPr lang="en-US" sz="2000"/>
              <a:t>Note use of X’s to denote both 0 and 1</a:t>
            </a:r>
          </a:p>
          <a:p>
            <a:pPr lvl="1"/>
            <a:r>
              <a:rPr lang="en-US" sz="2000"/>
              <a:t>Combination containing two X’s represent four binary combinations</a:t>
            </a:r>
          </a:p>
          <a:p>
            <a:r>
              <a:rPr lang="en-US" sz="2400"/>
              <a:t>Alternatively, can be viewed as distributing value of signal EN to 1 of 4 outputs</a:t>
            </a:r>
          </a:p>
          <a:p>
            <a:r>
              <a:rPr lang="en-US" sz="2400"/>
              <a:t>In this case, called a</a:t>
            </a:r>
            <a:br>
              <a:rPr lang="en-US" sz="2400"/>
            </a:br>
            <a:r>
              <a:rPr lang="en-US" sz="2400" i="1"/>
              <a:t>demultiplexer</a:t>
            </a:r>
            <a:r>
              <a:rPr lang="en-US" sz="2400"/>
              <a:t> </a:t>
            </a:r>
          </a:p>
        </p:txBody>
      </p:sp>
      <p:pic>
        <p:nvPicPr>
          <p:cNvPr id="530438" name="Picture 6" descr="C:\Documents and Settings\Charles R Kime\My Documents\Texts\Website\PowerPoint_Slides\Work_Area\Chapter_04\Fig_4-10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263" y="3311525"/>
            <a:ext cx="6453187" cy="3341688"/>
          </a:xfrm>
          <a:prstGeom prst="rect">
            <a:avLst/>
          </a:prstGeom>
          <a:noFill/>
        </p:spPr>
      </p:pic>
      <p:sp>
        <p:nvSpPr>
          <p:cNvPr id="53044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Decoder with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2-to-4 Decoder </a:t>
            </a:r>
            <a:r>
              <a:rPr lang="en-CA" dirty="0" smtClean="0"/>
              <a:t>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6200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NAND Only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142" y="1334637"/>
            <a:ext cx="8683269" cy="423365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5155725" y="1627522"/>
            <a:ext cx="163901" cy="862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147099" y="2412525"/>
            <a:ext cx="163901" cy="862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138472" y="3206155"/>
            <a:ext cx="163901" cy="862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5138472" y="4008412"/>
            <a:ext cx="163901" cy="862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 l="61559" t="37119" b="10375"/>
          <a:stretch>
            <a:fillRect/>
          </a:stretch>
        </p:blipFill>
        <p:spPr bwMode="auto">
          <a:xfrm>
            <a:off x="5596759" y="1371619"/>
            <a:ext cx="3337928" cy="2222938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7363990" y="1586376"/>
            <a:ext cx="1291039" cy="23011"/>
            <a:chOff x="7332457" y="3131393"/>
            <a:chExt cx="1291039" cy="23011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7332457" y="3131393"/>
              <a:ext cx="163901" cy="8627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7674629" y="3145777"/>
              <a:ext cx="163901" cy="8627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8054173" y="3145777"/>
              <a:ext cx="163901" cy="8627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8459595" y="3137151"/>
              <a:ext cx="163901" cy="8627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 bwMode="auto">
          <a:xfrm>
            <a:off x="5738648" y="3247697"/>
            <a:ext cx="3216166" cy="19706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177226" y="3104198"/>
          <a:ext cx="1617996" cy="445981"/>
        </p:xfrm>
        <a:graphic>
          <a:graphicData uri="http://schemas.openxmlformats.org/presentationml/2006/ole">
            <p:oleObj spid="_x0000_s529410" name="Equation" r:id="rId4" imgW="825480" imgH="279360" progId="Equation.3">
              <p:embed/>
            </p:oleObj>
          </a:graphicData>
        </a:graphic>
      </p:graphicFrame>
      <p:graphicFrame>
        <p:nvGraphicFramePr>
          <p:cNvPr id="529411" name="Object 3"/>
          <p:cNvGraphicFramePr>
            <a:graphicFrameLocks noChangeAspect="1"/>
          </p:cNvGraphicFramePr>
          <p:nvPr/>
        </p:nvGraphicFramePr>
        <p:xfrm>
          <a:off x="6199842" y="3646645"/>
          <a:ext cx="1592546" cy="445938"/>
        </p:xfrm>
        <a:graphic>
          <a:graphicData uri="http://schemas.openxmlformats.org/presentationml/2006/ole">
            <p:oleObj spid="_x0000_s529411" name="Equation" r:id="rId5" imgW="812520" imgH="279360" progId="Equation.3">
              <p:embed/>
            </p:oleObj>
          </a:graphicData>
        </a:graphic>
      </p:graphicFrame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6156375" y="4214093"/>
          <a:ext cx="1617638" cy="445938"/>
        </p:xfrm>
        <a:graphic>
          <a:graphicData uri="http://schemas.openxmlformats.org/presentationml/2006/ole">
            <p:oleObj spid="_x0000_s529412" name="Equation" r:id="rId6" imgW="825480" imgH="279360" progId="Equation.3">
              <p:embed/>
            </p:oleObj>
          </a:graphicData>
        </a:graphic>
      </p:graphicFrame>
      <p:graphicFrame>
        <p:nvGraphicFramePr>
          <p:cNvPr id="529413" name="Object 5"/>
          <p:cNvGraphicFramePr>
            <a:graphicFrameLocks noChangeAspect="1"/>
          </p:cNvGraphicFramePr>
          <p:nvPr/>
        </p:nvGraphicFramePr>
        <p:xfrm>
          <a:off x="6172575" y="4808198"/>
          <a:ext cx="1617638" cy="405070"/>
        </p:xfrm>
        <a:graphic>
          <a:graphicData uri="http://schemas.openxmlformats.org/presentationml/2006/ole">
            <p:oleObj spid="_x0000_s529413" name="Equation" r:id="rId7" imgW="82548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07F27F2E-F401-44FC-AD21-67AD89C33A85}" type="slidenum">
              <a:rPr lang="en-US"/>
              <a:pPr/>
              <a:t>17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 Expansion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General procedure given in book for any decoder with </a:t>
            </a:r>
            <a:r>
              <a:rPr lang="en-US" sz="2400" i="1"/>
              <a:t>n</a:t>
            </a:r>
            <a:r>
              <a:rPr lang="en-US" sz="2400"/>
              <a:t> inputs and 2</a:t>
            </a:r>
            <a:r>
              <a:rPr lang="en-US" sz="2400" i="1" baseline="30000"/>
              <a:t>n</a:t>
            </a:r>
            <a:r>
              <a:rPr lang="en-US" sz="2400"/>
              <a:t> outputs.</a:t>
            </a:r>
          </a:p>
          <a:p>
            <a:r>
              <a:rPr lang="en-US" sz="2400"/>
              <a:t>This procedure builds a decoder backward from the outputs.</a:t>
            </a:r>
          </a:p>
          <a:p>
            <a:r>
              <a:rPr lang="en-US" sz="2400"/>
              <a:t>The output AND gates are driven by two decoders with their numbers of inputs either equal or differing by 1.</a:t>
            </a:r>
          </a:p>
          <a:p>
            <a:r>
              <a:rPr lang="en-US" sz="2400"/>
              <a:t>These decoders are then designed using the same procedure until 2-to-1-line decoders are reached. </a:t>
            </a:r>
          </a:p>
          <a:p>
            <a:r>
              <a:rPr lang="en-US" sz="2400"/>
              <a:t>The procedure can be modified to apply to decoders with the number of outputs ≠ 2</a:t>
            </a:r>
            <a:r>
              <a:rPr lang="en-US" sz="2400" baseline="30000"/>
              <a:t>n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55A759B0-D710-4B6E-BC74-D54414BEDB75}" type="slidenum">
              <a:rPr lang="en-US"/>
              <a:pPr/>
              <a:t>18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8237538" cy="1020763"/>
          </a:xfrm>
        </p:spPr>
        <p:txBody>
          <a:bodyPr/>
          <a:lstStyle/>
          <a:p>
            <a:r>
              <a:rPr lang="en-US" sz="4000" dirty="0" smtClean="0"/>
              <a:t>3-to-8-line decoder (without enable) </a:t>
            </a:r>
            <a:endParaRPr lang="en-US" sz="4000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14450"/>
            <a:ext cx="8250237" cy="5027613"/>
          </a:xfrm>
        </p:spPr>
        <p:txBody>
          <a:bodyPr/>
          <a:lstStyle/>
          <a:p>
            <a:r>
              <a:rPr lang="en-US" sz="2800" dirty="0" smtClean="0"/>
              <a:t>Consider a 3-to-8-line decoder (without enabler) 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/>
          </p:cNvGraphicFramePr>
          <p:nvPr/>
        </p:nvGraphicFramePr>
        <p:xfrm>
          <a:off x="709708" y="2049245"/>
          <a:ext cx="7772400" cy="4114803"/>
        </p:xfrm>
        <a:graphic>
          <a:graphicData uri="http://schemas.openxmlformats.org/drawingml/2006/table">
            <a:tbl>
              <a:tblPr/>
              <a:tblGrid>
                <a:gridCol w="706437"/>
                <a:gridCol w="706438"/>
                <a:gridCol w="706437"/>
                <a:gridCol w="706438"/>
                <a:gridCol w="706437"/>
                <a:gridCol w="708025"/>
                <a:gridCol w="706438"/>
                <a:gridCol w="706437"/>
                <a:gridCol w="706438"/>
                <a:gridCol w="706437"/>
                <a:gridCol w="706438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3-to-8-line Decoder Implementation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490" y="1240219"/>
            <a:ext cx="5927834" cy="5340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622EEE53-04C3-4408-8B92-1724C4A81658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Part1 - </a:t>
            </a:r>
            <a:r>
              <a:rPr lang="en-US" sz="2000" dirty="0" smtClean="0"/>
              <a:t>Introduction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Design </a:t>
            </a:r>
            <a:r>
              <a:rPr lang="en-US" sz="2000" dirty="0" smtClean="0"/>
              <a:t>Topics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1800" dirty="0" smtClean="0"/>
              <a:t>Design hierarchy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Design </a:t>
            </a:r>
            <a:r>
              <a:rPr lang="en-US" sz="2000" dirty="0"/>
              <a:t>Procedure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The major design steps: specification, formulation, optimization, technology mapping, and verification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Technology Mapping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 From AND, OR, and NOT to other gate types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Decoders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Part 2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Encoders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Multiplexers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Binary Adders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Easier </a:t>
            </a:r>
            <a:r>
              <a:rPr lang="en-CA" dirty="0"/>
              <a:t>w</a:t>
            </a:r>
            <a:r>
              <a:rPr lang="en-CA" dirty="0" smtClean="0"/>
              <a:t>ay by Expansion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Gulim" pitchFamily="34" charset="-127"/>
              </a:rPr>
              <a:t>Decoder expansion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Combine two or more small decoders with enable inputs to form a larger decoder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Gulim" pitchFamily="34" charset="-127"/>
              </a:rPr>
              <a:t>3-to-8-line decoder constructed from two 2-to-4-line decoders</a:t>
            </a:r>
          </a:p>
          <a:p>
            <a:pPr lvl="2">
              <a:lnSpc>
                <a:spcPct val="90000"/>
              </a:lnSpc>
            </a:pPr>
            <a:r>
              <a:rPr kumimoji="1" lang="en-US" altLang="ko-KR" dirty="0">
                <a:ea typeface="신명조"/>
                <a:cs typeface="신명조"/>
              </a:rPr>
              <a:t>The MSB is connected to the enable inputs</a:t>
            </a:r>
          </a:p>
          <a:p>
            <a:pPr lvl="2">
              <a:lnSpc>
                <a:spcPct val="90000"/>
              </a:lnSpc>
            </a:pPr>
            <a:r>
              <a:rPr kumimoji="1" lang="en-US" altLang="ko-KR" dirty="0">
                <a:ea typeface="신명조"/>
                <a:cs typeface="신명조"/>
              </a:rPr>
              <a:t>if A</a:t>
            </a:r>
            <a:r>
              <a:rPr kumimoji="1" lang="en-US" altLang="ko-KR" baseline="-25000" dirty="0">
                <a:ea typeface="신명조"/>
                <a:cs typeface="신명조"/>
              </a:rPr>
              <a:t>2</a:t>
            </a:r>
            <a:r>
              <a:rPr kumimoji="1" lang="en-US" altLang="ko-KR" dirty="0">
                <a:ea typeface="신명조"/>
                <a:cs typeface="신명조"/>
              </a:rPr>
              <a:t>=0, upper is enabled; if A</a:t>
            </a:r>
            <a:r>
              <a:rPr kumimoji="1" lang="en-US" altLang="ko-KR" baseline="-25000" dirty="0">
                <a:ea typeface="신명조"/>
                <a:cs typeface="신명조"/>
              </a:rPr>
              <a:t>2</a:t>
            </a:r>
            <a:r>
              <a:rPr kumimoji="1" lang="en-US" altLang="ko-KR" dirty="0">
                <a:ea typeface="신명조"/>
                <a:cs typeface="신명조"/>
              </a:rPr>
              <a:t>=1, lower is enabled.</a:t>
            </a:r>
            <a:endParaRPr kumimoji="1" lang="ko-KR" altLang="en-US" dirty="0">
              <a:ea typeface="신명조"/>
              <a:cs typeface="신명조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Expansion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98" y="2632841"/>
            <a:ext cx="4951832" cy="3736429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81" y="260130"/>
            <a:ext cx="5270397" cy="27983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2" y="0"/>
            <a:ext cx="8143029" cy="1020763"/>
          </a:xfrm>
        </p:spPr>
        <p:txBody>
          <a:bodyPr/>
          <a:lstStyle/>
          <a:p>
            <a:r>
              <a:rPr lang="en-US" altLang="ko-KR" sz="3200" dirty="0" smtClean="0">
                <a:ea typeface="Gulim" pitchFamily="34" charset="-127"/>
              </a:rPr>
              <a:t>Combinational Circuit Design with Decoders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ea typeface="Gulim" pitchFamily="34" charset="-127"/>
              </a:rPr>
              <a:t>Combinational circuit implementation with decoders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A decoder provide 2</a:t>
            </a:r>
            <a:r>
              <a:rPr lang="en-US" altLang="ko-KR" baseline="30000" dirty="0" smtClean="0">
                <a:ea typeface="Gulim" pitchFamily="34" charset="-127"/>
              </a:rPr>
              <a:t>n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minterms</a:t>
            </a:r>
            <a:r>
              <a:rPr lang="en-US" altLang="ko-KR" dirty="0" smtClean="0">
                <a:ea typeface="Gulim" pitchFamily="34" charset="-127"/>
              </a:rPr>
              <a:t> of n input variables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Since any Boolean function can be expressed as a sum of </a:t>
            </a:r>
            <a:r>
              <a:rPr lang="en-US" altLang="ko-KR" dirty="0" err="1" smtClean="0">
                <a:ea typeface="Gulim" pitchFamily="34" charset="-127"/>
              </a:rPr>
              <a:t>minterms</a:t>
            </a:r>
            <a:r>
              <a:rPr lang="en-US" altLang="ko-KR" dirty="0" smtClean="0">
                <a:ea typeface="Gulim" pitchFamily="34" charset="-127"/>
              </a:rPr>
              <a:t>, one can use a decoder and external OR gates to implement any combinational function.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2" y="0"/>
            <a:ext cx="8119279" cy="1020763"/>
          </a:xfrm>
        </p:spPr>
        <p:txBody>
          <a:bodyPr/>
          <a:lstStyle/>
          <a:p>
            <a:r>
              <a:rPr lang="en-US" altLang="ko-KR" sz="3200" dirty="0" smtClean="0">
                <a:ea typeface="Gulim" pitchFamily="34" charset="-127"/>
              </a:rPr>
              <a:t>Combinational Circuit Design with Decoders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</a:rPr>
              <a:t>Realize F (X,Y,Z) = Σ (1, 4, 7) with a decoder: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15093" y="2409707"/>
          <a:ext cx="5716979" cy="2237662"/>
        </p:xfrm>
        <a:graphic>
          <a:graphicData uri="http://schemas.openxmlformats.org/presentationml/2006/ole">
            <p:oleObj spid="_x0000_s530434" name="Bitmap Image" r:id="rId3" imgW="6838095" imgH="2676899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Decoder Implementation of a Full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Truth Table: </a:t>
            </a:r>
            <a:r>
              <a:rPr lang="en-CA" sz="2000" dirty="0" smtClean="0"/>
              <a:t>We </a:t>
            </a:r>
            <a:r>
              <a:rPr lang="en-CA" sz="2000" dirty="0"/>
              <a:t>have two outputs, </a:t>
            </a:r>
            <a:r>
              <a:rPr lang="en-CA" sz="2000" dirty="0" smtClean="0"/>
              <a:t>called S</a:t>
            </a:r>
            <a:r>
              <a:rPr lang="en-CA" sz="2000" dirty="0"/>
              <a:t>, which stands for sum, and C, which stands for carry. Both sum and carry are </a:t>
            </a:r>
            <a:r>
              <a:rPr lang="en-CA" sz="2000" dirty="0" smtClean="0"/>
              <a:t>functions of </a:t>
            </a:r>
            <a:r>
              <a:rPr lang="en-CA" sz="2000" dirty="0"/>
              <a:t>X, Y, and 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31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458" y="2596118"/>
            <a:ext cx="6136227" cy="328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2" y="0"/>
            <a:ext cx="7976775" cy="1020763"/>
          </a:xfrm>
        </p:spPr>
        <p:txBody>
          <a:bodyPr/>
          <a:lstStyle/>
          <a:p>
            <a:r>
              <a:rPr lang="en-CA" sz="3200" dirty="0" smtClean="0"/>
              <a:t>Decoder Implementation of a Full Adder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The output functions S &amp; C can be expressed in sum-of-</a:t>
            </a:r>
            <a:r>
              <a:rPr lang="en-CA" sz="2000" dirty="0" err="1"/>
              <a:t>minterms</a:t>
            </a:r>
            <a:r>
              <a:rPr lang="en-CA" sz="2000" dirty="0"/>
              <a:t> forms as follows</a:t>
            </a:r>
            <a:r>
              <a:rPr lang="en-CA" sz="2000" dirty="0" smtClean="0"/>
              <a:t>:</a:t>
            </a:r>
          </a:p>
          <a:p>
            <a:pPr>
              <a:buNone/>
            </a:pPr>
            <a:endParaRPr lang="en-CA" sz="2000" dirty="0"/>
          </a:p>
          <a:p>
            <a:r>
              <a:rPr lang="en-CA" sz="2000" dirty="0"/>
              <a:t>S is implemented by taking </a:t>
            </a:r>
            <a:r>
              <a:rPr lang="en-CA" sz="2000" dirty="0" err="1"/>
              <a:t>minterms</a:t>
            </a:r>
            <a:r>
              <a:rPr lang="en-CA" sz="2000" dirty="0"/>
              <a:t> 1, 2, 4, and 7 and the </a:t>
            </a:r>
            <a:r>
              <a:rPr lang="en-CA" sz="2000" dirty="0" smtClean="0"/>
              <a:t>OR gates </a:t>
            </a:r>
            <a:r>
              <a:rPr lang="en-CA" sz="2000" dirty="0"/>
              <a:t>forms the logical sum of </a:t>
            </a:r>
            <a:r>
              <a:rPr lang="en-CA" sz="2000" dirty="0" err="1"/>
              <a:t>minterm</a:t>
            </a:r>
            <a:r>
              <a:rPr lang="en-CA" sz="2000" dirty="0"/>
              <a:t> for </a:t>
            </a:r>
            <a:r>
              <a:rPr lang="en-CA" sz="2000" dirty="0" smtClean="0"/>
              <a:t>S</a:t>
            </a:r>
          </a:p>
          <a:p>
            <a:r>
              <a:rPr lang="en-CA" sz="2000" dirty="0" smtClean="0"/>
              <a:t>Similarly</a:t>
            </a:r>
            <a:r>
              <a:rPr lang="en-CA" sz="2000" dirty="0"/>
              <a:t>, carry C is implemented </a:t>
            </a:r>
            <a:r>
              <a:rPr lang="en-CA" sz="2000" dirty="0" smtClean="0"/>
              <a:t>by taking </a:t>
            </a:r>
            <a:r>
              <a:rPr lang="en-CA" sz="2000" dirty="0"/>
              <a:t>logical sum of </a:t>
            </a:r>
            <a:r>
              <a:rPr lang="en-CA" sz="2000" dirty="0" err="1"/>
              <a:t>minterms</a:t>
            </a:r>
            <a:r>
              <a:rPr lang="en-CA" sz="2000" dirty="0"/>
              <a:t> 3, 5, 6, and 7 from the same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32482" name="Picture 2"/>
          <p:cNvPicPr>
            <a:picLocks noChangeAspect="1" noChangeArrowheads="1"/>
          </p:cNvPicPr>
          <p:nvPr/>
        </p:nvPicPr>
        <p:blipFill>
          <a:blip r:embed="rId2" cstate="print"/>
          <a:srcRect t="5628"/>
          <a:stretch>
            <a:fillRect/>
          </a:stretch>
        </p:blipFill>
        <p:spPr bwMode="auto">
          <a:xfrm>
            <a:off x="3017880" y="1686299"/>
            <a:ext cx="2717902" cy="76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484" name="Picture 4"/>
          <p:cNvPicPr>
            <a:picLocks noChangeAspect="1" noChangeArrowheads="1"/>
          </p:cNvPicPr>
          <p:nvPr/>
        </p:nvPicPr>
        <p:blipFill>
          <a:blip r:embed="rId3" cstate="print"/>
          <a:srcRect t="3075"/>
          <a:stretch>
            <a:fillRect/>
          </a:stretch>
        </p:blipFill>
        <p:spPr bwMode="auto">
          <a:xfrm>
            <a:off x="1652589" y="3740727"/>
            <a:ext cx="5476750" cy="275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29DE2E88-BBD9-4E1E-9062-91065831F85F}" type="slidenum">
              <a:rPr lang="en-US"/>
              <a:pPr/>
              <a:t>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Times New Roman" pitchFamily="18" charset="0"/>
              </a:rPr>
              <a:t>Combinational Circuits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14438"/>
            <a:ext cx="8264525" cy="5027612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A combinational logic circuit has:</a:t>
            </a:r>
          </a:p>
          <a:p>
            <a:pPr lvl="1"/>
            <a:r>
              <a:rPr lang="en-US" sz="2400">
                <a:cs typeface="Times New Roman" pitchFamily="18" charset="0"/>
              </a:rPr>
              <a:t>A set of </a:t>
            </a:r>
            <a:r>
              <a:rPr lang="en-US" sz="2400" i="1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 Boolean inputs,</a:t>
            </a:r>
          </a:p>
          <a:p>
            <a:pPr lvl="1"/>
            <a:r>
              <a:rPr lang="en-US" sz="2400">
                <a:cs typeface="Times New Roman" pitchFamily="18" charset="0"/>
              </a:rPr>
              <a:t>A set of 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Boolean outputs, and</a:t>
            </a:r>
          </a:p>
          <a:p>
            <a:pPr lvl="1"/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switching functions, each mapping the 2</a:t>
            </a:r>
            <a:r>
              <a:rPr lang="en-US" sz="2400" i="1" baseline="30000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 input combinations to an output such that the current output depends only on the current input values</a:t>
            </a:r>
          </a:p>
          <a:p>
            <a:r>
              <a:rPr lang="en-US" sz="2800">
                <a:cs typeface="Times New Roman" pitchFamily="18" charset="0"/>
              </a:rPr>
              <a:t>A block diagram:</a:t>
            </a:r>
          </a:p>
          <a:p>
            <a:endParaRPr lang="en-US" sz="2800"/>
          </a:p>
        </p:txBody>
      </p:sp>
      <p:grpSp>
        <p:nvGrpSpPr>
          <p:cNvPr id="453636" name="Group 4"/>
          <p:cNvGrpSpPr>
            <a:grpSpLocks noChangeAspect="1"/>
          </p:cNvGrpSpPr>
          <p:nvPr/>
        </p:nvGrpSpPr>
        <p:grpSpPr bwMode="auto">
          <a:xfrm>
            <a:off x="3217863" y="3822700"/>
            <a:ext cx="5767387" cy="2689225"/>
            <a:chOff x="2126" y="2669"/>
            <a:chExt cx="2635" cy="1229"/>
          </a:xfrm>
        </p:grpSpPr>
        <p:sp>
          <p:nvSpPr>
            <p:cNvPr id="453637" name="Rectangle 5"/>
            <p:cNvSpPr>
              <a:spLocks noChangeAspect="1" noChangeArrowheads="1"/>
            </p:cNvSpPr>
            <p:nvPr/>
          </p:nvSpPr>
          <p:spPr bwMode="auto">
            <a:xfrm>
              <a:off x="2768" y="2669"/>
              <a:ext cx="1363" cy="96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38" name="Line 6"/>
            <p:cNvSpPr>
              <a:spLocks noChangeAspect="1" noChangeShapeType="1"/>
            </p:cNvSpPr>
            <p:nvPr/>
          </p:nvSpPr>
          <p:spPr bwMode="auto">
            <a:xfrm>
              <a:off x="2330" y="2737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39" name="Line 7"/>
            <p:cNvSpPr>
              <a:spLocks noChangeAspect="1" noChangeShapeType="1"/>
            </p:cNvSpPr>
            <p:nvPr/>
          </p:nvSpPr>
          <p:spPr bwMode="auto">
            <a:xfrm flipH="1" flipV="1">
              <a:off x="2651" y="2703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0" name="Line 8"/>
            <p:cNvSpPr>
              <a:spLocks noChangeAspect="1" noChangeShapeType="1"/>
            </p:cNvSpPr>
            <p:nvPr/>
          </p:nvSpPr>
          <p:spPr bwMode="auto">
            <a:xfrm flipH="1">
              <a:off x="2651" y="2737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1" name="Line 9"/>
            <p:cNvSpPr>
              <a:spLocks noChangeAspect="1" noChangeShapeType="1"/>
            </p:cNvSpPr>
            <p:nvPr/>
          </p:nvSpPr>
          <p:spPr bwMode="auto">
            <a:xfrm>
              <a:off x="2330" y="2850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2" name="Line 10"/>
            <p:cNvSpPr>
              <a:spLocks noChangeAspect="1" noChangeShapeType="1"/>
            </p:cNvSpPr>
            <p:nvPr/>
          </p:nvSpPr>
          <p:spPr bwMode="auto">
            <a:xfrm flipH="1" flipV="1">
              <a:off x="2651" y="2816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3" name="Line 11"/>
            <p:cNvSpPr>
              <a:spLocks noChangeAspect="1" noChangeShapeType="1"/>
            </p:cNvSpPr>
            <p:nvPr/>
          </p:nvSpPr>
          <p:spPr bwMode="auto">
            <a:xfrm flipH="1">
              <a:off x="2651" y="2850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4" name="Line 12"/>
            <p:cNvSpPr>
              <a:spLocks noChangeAspect="1" noChangeShapeType="1"/>
            </p:cNvSpPr>
            <p:nvPr/>
          </p:nvSpPr>
          <p:spPr bwMode="auto">
            <a:xfrm>
              <a:off x="2330" y="3529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5" name="Line 13"/>
            <p:cNvSpPr>
              <a:spLocks noChangeAspect="1" noChangeShapeType="1"/>
            </p:cNvSpPr>
            <p:nvPr/>
          </p:nvSpPr>
          <p:spPr bwMode="auto">
            <a:xfrm flipH="1" flipV="1">
              <a:off x="2651" y="3495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6" name="Line 14"/>
            <p:cNvSpPr>
              <a:spLocks noChangeAspect="1" noChangeShapeType="1"/>
            </p:cNvSpPr>
            <p:nvPr/>
          </p:nvSpPr>
          <p:spPr bwMode="auto">
            <a:xfrm flipH="1">
              <a:off x="2651" y="3529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7" name="Line 15"/>
            <p:cNvSpPr>
              <a:spLocks noChangeAspect="1" noChangeShapeType="1"/>
            </p:cNvSpPr>
            <p:nvPr/>
          </p:nvSpPr>
          <p:spPr bwMode="auto">
            <a:xfrm>
              <a:off x="4150" y="2748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8" name="Line 16"/>
            <p:cNvSpPr>
              <a:spLocks noChangeAspect="1" noChangeShapeType="1"/>
            </p:cNvSpPr>
            <p:nvPr/>
          </p:nvSpPr>
          <p:spPr bwMode="auto">
            <a:xfrm flipH="1" flipV="1">
              <a:off x="4471" y="2714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49" name="Line 17"/>
            <p:cNvSpPr>
              <a:spLocks noChangeAspect="1" noChangeShapeType="1"/>
            </p:cNvSpPr>
            <p:nvPr/>
          </p:nvSpPr>
          <p:spPr bwMode="auto">
            <a:xfrm flipH="1">
              <a:off x="4471" y="2748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0" name="Line 18"/>
            <p:cNvSpPr>
              <a:spLocks noChangeAspect="1" noChangeShapeType="1"/>
            </p:cNvSpPr>
            <p:nvPr/>
          </p:nvSpPr>
          <p:spPr bwMode="auto">
            <a:xfrm>
              <a:off x="4150" y="2861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1" name="Line 19"/>
            <p:cNvSpPr>
              <a:spLocks noChangeAspect="1" noChangeShapeType="1"/>
            </p:cNvSpPr>
            <p:nvPr/>
          </p:nvSpPr>
          <p:spPr bwMode="auto">
            <a:xfrm flipH="1" flipV="1">
              <a:off x="4471" y="2827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2" name="Line 20"/>
            <p:cNvSpPr>
              <a:spLocks noChangeAspect="1" noChangeShapeType="1"/>
            </p:cNvSpPr>
            <p:nvPr/>
          </p:nvSpPr>
          <p:spPr bwMode="auto">
            <a:xfrm flipH="1">
              <a:off x="4471" y="2861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3" name="Line 21"/>
            <p:cNvSpPr>
              <a:spLocks noChangeAspect="1" noChangeShapeType="1"/>
            </p:cNvSpPr>
            <p:nvPr/>
          </p:nvSpPr>
          <p:spPr bwMode="auto">
            <a:xfrm>
              <a:off x="4150" y="3540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4" name="Line 22"/>
            <p:cNvSpPr>
              <a:spLocks noChangeAspect="1" noChangeShapeType="1"/>
            </p:cNvSpPr>
            <p:nvPr/>
          </p:nvSpPr>
          <p:spPr bwMode="auto">
            <a:xfrm flipH="1" flipV="1">
              <a:off x="4471" y="3506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5" name="Line 23"/>
            <p:cNvSpPr>
              <a:spLocks noChangeAspect="1" noChangeShapeType="1"/>
            </p:cNvSpPr>
            <p:nvPr/>
          </p:nvSpPr>
          <p:spPr bwMode="auto">
            <a:xfrm flipH="1">
              <a:off x="4471" y="3540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3656" name="Rectangle 24"/>
            <p:cNvSpPr>
              <a:spLocks noChangeAspect="1" noChangeArrowheads="1"/>
            </p:cNvSpPr>
            <p:nvPr/>
          </p:nvSpPr>
          <p:spPr bwMode="auto">
            <a:xfrm>
              <a:off x="2126" y="3732"/>
              <a:ext cx="855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  <a:latin typeface="SWISS" charset="0"/>
                </a:rPr>
                <a:t>m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 Boolean Inputs</a:t>
              </a:r>
              <a:endParaRPr lang="en-US" sz="2400" b="1"/>
            </a:p>
          </p:txBody>
        </p:sp>
        <p:sp>
          <p:nvSpPr>
            <p:cNvPr id="453657" name="Rectangle 25"/>
            <p:cNvSpPr>
              <a:spLocks noChangeAspect="1" noChangeArrowheads="1"/>
            </p:cNvSpPr>
            <p:nvPr/>
          </p:nvSpPr>
          <p:spPr bwMode="auto">
            <a:xfrm>
              <a:off x="3878" y="3766"/>
              <a:ext cx="883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  <a:latin typeface="SWISS" charset="0"/>
                </a:rPr>
                <a:t>n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Boolean Outputs</a:t>
              </a:r>
              <a:endParaRPr lang="en-US" sz="2400" b="1"/>
            </a:p>
          </p:txBody>
        </p:sp>
        <p:sp>
          <p:nvSpPr>
            <p:cNvPr id="453658" name="Rectangle 26"/>
            <p:cNvSpPr>
              <a:spLocks noChangeAspect="1" noChangeArrowheads="1"/>
            </p:cNvSpPr>
            <p:nvPr/>
          </p:nvSpPr>
          <p:spPr bwMode="auto">
            <a:xfrm>
              <a:off x="3089" y="2816"/>
              <a:ext cx="76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Combinatorial</a:t>
              </a:r>
              <a:endParaRPr lang="en-US" sz="2800" b="1"/>
            </a:p>
          </p:txBody>
        </p:sp>
        <p:sp>
          <p:nvSpPr>
            <p:cNvPr id="453659" name="Rectangle 27"/>
            <p:cNvSpPr>
              <a:spLocks noChangeAspect="1" noChangeArrowheads="1"/>
            </p:cNvSpPr>
            <p:nvPr/>
          </p:nvSpPr>
          <p:spPr bwMode="auto">
            <a:xfrm>
              <a:off x="3089" y="2991"/>
              <a:ext cx="31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Logic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</a:t>
              </a:r>
              <a:endParaRPr lang="en-US" sz="2400" b="1"/>
            </a:p>
          </p:txBody>
        </p:sp>
        <p:sp>
          <p:nvSpPr>
            <p:cNvPr id="453660" name="Rectangle 28"/>
            <p:cNvSpPr>
              <a:spLocks noChangeAspect="1" noChangeArrowheads="1"/>
            </p:cNvSpPr>
            <p:nvPr/>
          </p:nvSpPr>
          <p:spPr bwMode="auto">
            <a:xfrm>
              <a:off x="3089" y="3166"/>
              <a:ext cx="373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Circuit</a:t>
              </a:r>
              <a:endParaRPr lang="en-US" sz="2800" b="1"/>
            </a:p>
          </p:txBody>
        </p:sp>
        <p:sp>
          <p:nvSpPr>
            <p:cNvPr id="453661" name="Oval 29"/>
            <p:cNvSpPr>
              <a:spLocks noChangeAspect="1" noChangeArrowheads="1"/>
            </p:cNvSpPr>
            <p:nvPr/>
          </p:nvSpPr>
          <p:spPr bwMode="auto">
            <a:xfrm>
              <a:off x="4320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3662" name="Oval 30"/>
            <p:cNvSpPr>
              <a:spLocks noChangeAspect="1" noChangeArrowheads="1"/>
            </p:cNvSpPr>
            <p:nvPr/>
          </p:nvSpPr>
          <p:spPr bwMode="auto">
            <a:xfrm>
              <a:off x="4320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3663" name="Oval 31"/>
            <p:cNvSpPr>
              <a:spLocks noChangeAspect="1" noChangeArrowheads="1"/>
            </p:cNvSpPr>
            <p:nvPr/>
          </p:nvSpPr>
          <p:spPr bwMode="auto">
            <a:xfrm>
              <a:off x="4320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3664" name="Oval 32"/>
            <p:cNvSpPr>
              <a:spLocks noChangeAspect="1" noChangeArrowheads="1"/>
            </p:cNvSpPr>
            <p:nvPr/>
          </p:nvSpPr>
          <p:spPr bwMode="auto">
            <a:xfrm>
              <a:off x="2496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3665" name="Oval 33"/>
            <p:cNvSpPr>
              <a:spLocks noChangeAspect="1" noChangeArrowheads="1"/>
            </p:cNvSpPr>
            <p:nvPr/>
          </p:nvSpPr>
          <p:spPr bwMode="auto">
            <a:xfrm>
              <a:off x="249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3666" name="Oval 34"/>
            <p:cNvSpPr>
              <a:spLocks noChangeAspect="1" noChangeArrowheads="1"/>
            </p:cNvSpPr>
            <p:nvPr/>
          </p:nvSpPr>
          <p:spPr bwMode="auto">
            <a:xfrm>
              <a:off x="2496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A12DFAF-D43F-48CE-9CE7-7DB712224693}" type="slidenum">
              <a:rPr lang="en-US"/>
              <a:pPr/>
              <a:t>4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Hierarchical Design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228725"/>
            <a:ext cx="8607425" cy="5027613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To control the complexity of the function mapping inputs to outputs: </a:t>
            </a:r>
          </a:p>
          <a:p>
            <a:pPr lvl="1"/>
            <a:r>
              <a:rPr lang="en-US" sz="2000">
                <a:cs typeface="Times New Roman" pitchFamily="18" charset="0"/>
              </a:rPr>
              <a:t>Decompose the function into smaller pieces called </a:t>
            </a:r>
            <a:r>
              <a:rPr lang="en-US" sz="2000" i="1">
                <a:cs typeface="Times New Roman" pitchFamily="18" charset="0"/>
              </a:rPr>
              <a:t>blocks</a:t>
            </a:r>
          </a:p>
          <a:p>
            <a:pPr lvl="1"/>
            <a:r>
              <a:rPr lang="en-US" sz="2000">
                <a:cs typeface="Times New Roman" pitchFamily="18" charset="0"/>
              </a:rPr>
              <a:t>Decompose each block’s function into smaller blocks, repeating as necessary until all blocks are small enough</a:t>
            </a:r>
          </a:p>
          <a:p>
            <a:pPr lvl="1"/>
            <a:r>
              <a:rPr lang="en-US" sz="2000">
                <a:cs typeface="Times New Roman" pitchFamily="18" charset="0"/>
              </a:rPr>
              <a:t>Any block not decomposed is called  a </a:t>
            </a:r>
            <a:r>
              <a:rPr lang="en-US" sz="2000" i="1">
                <a:cs typeface="Times New Roman" pitchFamily="18" charset="0"/>
              </a:rPr>
              <a:t>primitive block</a:t>
            </a:r>
          </a:p>
          <a:p>
            <a:pPr lvl="1"/>
            <a:r>
              <a:rPr lang="en-US" sz="2000">
                <a:cs typeface="Times New Roman" pitchFamily="18" charset="0"/>
              </a:rPr>
              <a:t>The collection of all blocks including the decomposed ones is a </a:t>
            </a:r>
            <a:r>
              <a:rPr lang="en-US" sz="2000" i="1">
                <a:cs typeface="Times New Roman" pitchFamily="18" charset="0"/>
              </a:rPr>
              <a:t>hierarchy</a:t>
            </a:r>
          </a:p>
          <a:p>
            <a:r>
              <a:rPr lang="en-US" sz="2400">
                <a:cs typeface="Times New Roman" pitchFamily="18" charset="0"/>
              </a:rPr>
              <a:t>Example:  9-input parity tree (see next slide)</a:t>
            </a:r>
          </a:p>
          <a:p>
            <a:pPr lvl="1"/>
            <a:r>
              <a:rPr lang="en-US" sz="1800">
                <a:cs typeface="Times New Roman" pitchFamily="18" charset="0"/>
              </a:rPr>
              <a:t>Top Level:  9 inputs, one output</a:t>
            </a:r>
          </a:p>
          <a:p>
            <a:pPr lvl="1"/>
            <a:r>
              <a:rPr lang="en-US" sz="1800">
                <a:cs typeface="Times New Roman" pitchFamily="18" charset="0"/>
              </a:rPr>
              <a:t>2nd Level: Four 3-bit odd parity trees in two levels</a:t>
            </a:r>
          </a:p>
          <a:p>
            <a:pPr lvl="1"/>
            <a:r>
              <a:rPr lang="en-US" sz="1800">
                <a:cs typeface="Times New Roman" pitchFamily="18" charset="0"/>
              </a:rPr>
              <a:t>3rd Level:  Two 2-bit exclusive-OR functions</a:t>
            </a:r>
          </a:p>
          <a:p>
            <a:pPr lvl="1"/>
            <a:r>
              <a:rPr lang="en-US" sz="1800">
                <a:cs typeface="Times New Roman" pitchFamily="18" charset="0"/>
              </a:rPr>
              <a:t>Primitives:  Four 2-input NAND gates</a:t>
            </a:r>
          </a:p>
          <a:p>
            <a:pPr lvl="1"/>
            <a:r>
              <a:rPr lang="en-US" sz="1800">
                <a:cs typeface="Times New Roman" pitchFamily="18" charset="0"/>
              </a:rPr>
              <a:t>Design requires 4 X 2 X 4 = 32 2-input NAND gates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27593205-CFC6-426C-A331-9D18BF664CC4}" type="slidenum">
              <a:rPr lang="en-US"/>
              <a:pPr/>
              <a:t>5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0"/>
            <a:ext cx="8642350" cy="1020763"/>
          </a:xfrm>
        </p:spPr>
        <p:txBody>
          <a:bodyPr/>
          <a:lstStyle/>
          <a:p>
            <a:r>
              <a:rPr lang="en-US"/>
              <a:t>Hierarchy for Parity Tree Example</a:t>
            </a:r>
          </a:p>
        </p:txBody>
      </p:sp>
      <p:sp>
        <p:nvSpPr>
          <p:cNvPr id="461829" name="Freeform 5"/>
          <p:cNvSpPr>
            <a:spLocks/>
          </p:cNvSpPr>
          <p:nvPr/>
        </p:nvSpPr>
        <p:spPr bwMode="auto">
          <a:xfrm>
            <a:off x="3321050" y="1639888"/>
            <a:ext cx="3322638" cy="2760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3" y="0"/>
              </a:cxn>
              <a:cxn ang="0">
                <a:pos x="2093" y="1739"/>
              </a:cxn>
              <a:cxn ang="0">
                <a:pos x="0" y="1739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093" h="1739">
                <a:moveTo>
                  <a:pt x="0" y="0"/>
                </a:moveTo>
                <a:lnTo>
                  <a:pt x="2093" y="0"/>
                </a:lnTo>
                <a:lnTo>
                  <a:pt x="2093" y="1739"/>
                </a:lnTo>
                <a:lnTo>
                  <a:pt x="0" y="173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0" name="Freeform 6"/>
          <p:cNvSpPr>
            <a:spLocks/>
          </p:cNvSpPr>
          <p:nvPr/>
        </p:nvSpPr>
        <p:spPr bwMode="auto">
          <a:xfrm>
            <a:off x="1604963" y="4776788"/>
            <a:ext cx="2671762" cy="641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3" y="0"/>
              </a:cxn>
              <a:cxn ang="0">
                <a:pos x="1683" y="404"/>
              </a:cxn>
              <a:cxn ang="0">
                <a:pos x="0" y="40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683" h="404">
                <a:moveTo>
                  <a:pt x="0" y="0"/>
                </a:moveTo>
                <a:lnTo>
                  <a:pt x="1683" y="0"/>
                </a:lnTo>
                <a:lnTo>
                  <a:pt x="1683" y="404"/>
                </a:lnTo>
                <a:lnTo>
                  <a:pt x="0" y="4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1" name="Freeform 7"/>
          <p:cNvSpPr>
            <a:spLocks/>
          </p:cNvSpPr>
          <p:nvPr/>
        </p:nvSpPr>
        <p:spPr bwMode="auto">
          <a:xfrm>
            <a:off x="4157663" y="5483225"/>
            <a:ext cx="2443162" cy="869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9" y="0"/>
              </a:cxn>
              <a:cxn ang="0">
                <a:pos x="1539" y="548"/>
              </a:cxn>
              <a:cxn ang="0">
                <a:pos x="0" y="54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39" h="548">
                <a:moveTo>
                  <a:pt x="0" y="0"/>
                </a:moveTo>
                <a:lnTo>
                  <a:pt x="1539" y="0"/>
                </a:lnTo>
                <a:lnTo>
                  <a:pt x="1539" y="548"/>
                </a:lnTo>
                <a:lnTo>
                  <a:pt x="0" y="5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2" name="Rectangle 8"/>
          <p:cNvSpPr>
            <a:spLocks noChangeArrowheads="1"/>
          </p:cNvSpPr>
          <p:nvPr/>
        </p:nvSpPr>
        <p:spPr bwMode="auto">
          <a:xfrm>
            <a:off x="4522788" y="3905250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4610100" y="3959225"/>
            <a:ext cx="1238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834" name="Freeform 10"/>
          <p:cNvSpPr>
            <a:spLocks/>
          </p:cNvSpPr>
          <p:nvPr/>
        </p:nvSpPr>
        <p:spPr bwMode="auto">
          <a:xfrm>
            <a:off x="1919288" y="1296988"/>
            <a:ext cx="1068387" cy="1068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73" y="673"/>
              </a:cxn>
              <a:cxn ang="0">
                <a:pos x="0" y="67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73" h="673">
                <a:moveTo>
                  <a:pt x="0" y="0"/>
                </a:moveTo>
                <a:lnTo>
                  <a:pt x="673" y="0"/>
                </a:lnTo>
                <a:lnTo>
                  <a:pt x="673" y="673"/>
                </a:lnTo>
                <a:lnTo>
                  <a:pt x="0" y="67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>
            <a:off x="1703388" y="1401763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6" name="Line 12"/>
          <p:cNvSpPr>
            <a:spLocks noChangeShapeType="1"/>
          </p:cNvSpPr>
          <p:nvPr/>
        </p:nvSpPr>
        <p:spPr bwMode="auto">
          <a:xfrm>
            <a:off x="1703388" y="1509713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7" name="Line 13"/>
          <p:cNvSpPr>
            <a:spLocks noChangeShapeType="1"/>
          </p:cNvSpPr>
          <p:nvPr/>
        </p:nvSpPr>
        <p:spPr bwMode="auto">
          <a:xfrm>
            <a:off x="1703388" y="1617663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8" name="Line 14"/>
          <p:cNvSpPr>
            <a:spLocks noChangeShapeType="1"/>
          </p:cNvSpPr>
          <p:nvPr/>
        </p:nvSpPr>
        <p:spPr bwMode="auto">
          <a:xfrm>
            <a:off x="1703388" y="1722438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39" name="Line 15"/>
          <p:cNvSpPr>
            <a:spLocks noChangeShapeType="1"/>
          </p:cNvSpPr>
          <p:nvPr/>
        </p:nvSpPr>
        <p:spPr bwMode="auto">
          <a:xfrm>
            <a:off x="1703388" y="1830388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>
            <a:off x="1703388" y="193992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41" name="Line 17"/>
          <p:cNvSpPr>
            <a:spLocks noChangeShapeType="1"/>
          </p:cNvSpPr>
          <p:nvPr/>
        </p:nvSpPr>
        <p:spPr bwMode="auto">
          <a:xfrm>
            <a:off x="1703388" y="2044700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42" name="Line 18"/>
          <p:cNvSpPr>
            <a:spLocks noChangeShapeType="1"/>
          </p:cNvSpPr>
          <p:nvPr/>
        </p:nvSpPr>
        <p:spPr bwMode="auto">
          <a:xfrm>
            <a:off x="1703388" y="2152650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43" name="Line 19"/>
          <p:cNvSpPr>
            <a:spLocks noChangeShapeType="1"/>
          </p:cNvSpPr>
          <p:nvPr/>
        </p:nvSpPr>
        <p:spPr bwMode="auto">
          <a:xfrm>
            <a:off x="1703388" y="2260600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44" name="Line 20"/>
          <p:cNvSpPr>
            <a:spLocks noChangeShapeType="1"/>
          </p:cNvSpPr>
          <p:nvPr/>
        </p:nvSpPr>
        <p:spPr bwMode="auto">
          <a:xfrm>
            <a:off x="2987675" y="1830388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45" name="Rectangle 21"/>
          <p:cNvSpPr>
            <a:spLocks noChangeArrowheads="1"/>
          </p:cNvSpPr>
          <p:nvPr/>
        </p:nvSpPr>
        <p:spPr bwMode="auto">
          <a:xfrm>
            <a:off x="1952625" y="1330325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46" name="Rectangle 22"/>
          <p:cNvSpPr>
            <a:spLocks noChangeArrowheads="1"/>
          </p:cNvSpPr>
          <p:nvPr/>
        </p:nvSpPr>
        <p:spPr bwMode="auto">
          <a:xfrm>
            <a:off x="2046288" y="1389063"/>
            <a:ext cx="92075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847" name="Rectangle 23"/>
          <p:cNvSpPr>
            <a:spLocks noChangeArrowheads="1"/>
          </p:cNvSpPr>
          <p:nvPr/>
        </p:nvSpPr>
        <p:spPr bwMode="auto">
          <a:xfrm>
            <a:off x="1952625" y="1436688"/>
            <a:ext cx="1666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48" name="Rectangle 24"/>
          <p:cNvSpPr>
            <a:spLocks noChangeArrowheads="1"/>
          </p:cNvSpPr>
          <p:nvPr/>
        </p:nvSpPr>
        <p:spPr bwMode="auto">
          <a:xfrm>
            <a:off x="2046288" y="149542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849" name="Rectangle 25"/>
          <p:cNvSpPr>
            <a:spLocks noChangeArrowheads="1"/>
          </p:cNvSpPr>
          <p:nvPr/>
        </p:nvSpPr>
        <p:spPr bwMode="auto">
          <a:xfrm>
            <a:off x="1951038" y="1546225"/>
            <a:ext cx="1666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50" name="Rectangle 26"/>
          <p:cNvSpPr>
            <a:spLocks noChangeArrowheads="1"/>
          </p:cNvSpPr>
          <p:nvPr/>
        </p:nvSpPr>
        <p:spPr bwMode="auto">
          <a:xfrm>
            <a:off x="2044700" y="160496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851" name="Rectangle 27"/>
          <p:cNvSpPr>
            <a:spLocks noChangeArrowheads="1"/>
          </p:cNvSpPr>
          <p:nvPr/>
        </p:nvSpPr>
        <p:spPr bwMode="auto">
          <a:xfrm>
            <a:off x="1952625" y="1655763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52" name="Rectangle 28"/>
          <p:cNvSpPr>
            <a:spLocks noChangeArrowheads="1"/>
          </p:cNvSpPr>
          <p:nvPr/>
        </p:nvSpPr>
        <p:spPr bwMode="auto">
          <a:xfrm>
            <a:off x="2046288" y="171132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/>
          </a:p>
        </p:txBody>
      </p:sp>
      <p:sp>
        <p:nvSpPr>
          <p:cNvPr id="461853" name="Rectangle 29"/>
          <p:cNvSpPr>
            <a:spLocks noChangeArrowheads="1"/>
          </p:cNvSpPr>
          <p:nvPr/>
        </p:nvSpPr>
        <p:spPr bwMode="auto">
          <a:xfrm>
            <a:off x="1952625" y="1760538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54" name="Rectangle 30"/>
          <p:cNvSpPr>
            <a:spLocks noChangeArrowheads="1"/>
          </p:cNvSpPr>
          <p:nvPr/>
        </p:nvSpPr>
        <p:spPr bwMode="auto">
          <a:xfrm>
            <a:off x="2046288" y="181927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/>
          </a:p>
        </p:txBody>
      </p:sp>
      <p:sp>
        <p:nvSpPr>
          <p:cNvPr id="461855" name="Rectangle 31"/>
          <p:cNvSpPr>
            <a:spLocks noChangeArrowheads="1"/>
          </p:cNvSpPr>
          <p:nvPr/>
        </p:nvSpPr>
        <p:spPr bwMode="auto">
          <a:xfrm>
            <a:off x="1952625" y="1866900"/>
            <a:ext cx="1666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56" name="Rectangle 32"/>
          <p:cNvSpPr>
            <a:spLocks noChangeArrowheads="1"/>
          </p:cNvSpPr>
          <p:nvPr/>
        </p:nvSpPr>
        <p:spPr bwMode="auto">
          <a:xfrm>
            <a:off x="2046288" y="192563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5</a:t>
            </a:r>
            <a:endParaRPr lang="en-US"/>
          </a:p>
        </p:txBody>
      </p:sp>
      <p:sp>
        <p:nvSpPr>
          <p:cNvPr id="461857" name="Rectangle 33"/>
          <p:cNvSpPr>
            <a:spLocks noChangeArrowheads="1"/>
          </p:cNvSpPr>
          <p:nvPr/>
        </p:nvSpPr>
        <p:spPr bwMode="auto">
          <a:xfrm>
            <a:off x="1951038" y="1974850"/>
            <a:ext cx="1666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58" name="Rectangle 34"/>
          <p:cNvSpPr>
            <a:spLocks noChangeArrowheads="1"/>
          </p:cNvSpPr>
          <p:nvPr/>
        </p:nvSpPr>
        <p:spPr bwMode="auto">
          <a:xfrm>
            <a:off x="2044700" y="202882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6</a:t>
            </a:r>
            <a:endParaRPr lang="en-US"/>
          </a:p>
        </p:txBody>
      </p:sp>
      <p:sp>
        <p:nvSpPr>
          <p:cNvPr id="461859" name="Rectangle 35"/>
          <p:cNvSpPr>
            <a:spLocks noChangeArrowheads="1"/>
          </p:cNvSpPr>
          <p:nvPr/>
        </p:nvSpPr>
        <p:spPr bwMode="auto">
          <a:xfrm>
            <a:off x="1952625" y="2079625"/>
            <a:ext cx="1666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60" name="Rectangle 36"/>
          <p:cNvSpPr>
            <a:spLocks noChangeArrowheads="1"/>
          </p:cNvSpPr>
          <p:nvPr/>
        </p:nvSpPr>
        <p:spPr bwMode="auto">
          <a:xfrm>
            <a:off x="2046288" y="213836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7</a:t>
            </a:r>
            <a:endParaRPr lang="en-US"/>
          </a:p>
        </p:txBody>
      </p:sp>
      <p:sp>
        <p:nvSpPr>
          <p:cNvPr id="461861" name="Rectangle 37"/>
          <p:cNvSpPr>
            <a:spLocks noChangeArrowheads="1"/>
          </p:cNvSpPr>
          <p:nvPr/>
        </p:nvSpPr>
        <p:spPr bwMode="auto">
          <a:xfrm>
            <a:off x="1952625" y="2189163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862" name="Rectangle 38"/>
          <p:cNvSpPr>
            <a:spLocks noChangeArrowheads="1"/>
          </p:cNvSpPr>
          <p:nvPr/>
        </p:nvSpPr>
        <p:spPr bwMode="auto">
          <a:xfrm>
            <a:off x="2046288" y="2247900"/>
            <a:ext cx="920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8</a:t>
            </a:r>
            <a:endParaRPr lang="en-US"/>
          </a:p>
        </p:txBody>
      </p:sp>
      <p:sp>
        <p:nvSpPr>
          <p:cNvPr id="461863" name="Rectangle 39"/>
          <p:cNvSpPr>
            <a:spLocks noChangeArrowheads="1"/>
          </p:cNvSpPr>
          <p:nvPr/>
        </p:nvSpPr>
        <p:spPr bwMode="auto">
          <a:xfrm>
            <a:off x="2781300" y="1762125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Z</a:t>
            </a:r>
            <a:endParaRPr lang="en-US"/>
          </a:p>
        </p:txBody>
      </p:sp>
      <p:sp>
        <p:nvSpPr>
          <p:cNvPr id="461864" name="Rectangle 40"/>
          <p:cNvSpPr>
            <a:spLocks noChangeArrowheads="1"/>
          </p:cNvSpPr>
          <p:nvPr/>
        </p:nvSpPr>
        <p:spPr bwMode="auto">
          <a:xfrm>
            <a:off x="2868613" y="1816100"/>
            <a:ext cx="125412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865" name="Rectangle 41"/>
          <p:cNvSpPr>
            <a:spLocks noChangeArrowheads="1"/>
          </p:cNvSpPr>
          <p:nvPr/>
        </p:nvSpPr>
        <p:spPr bwMode="auto">
          <a:xfrm>
            <a:off x="2259013" y="1609725"/>
            <a:ext cx="47783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9-Input</a:t>
            </a:r>
            <a:endParaRPr lang="en-US"/>
          </a:p>
        </p:txBody>
      </p:sp>
      <p:sp>
        <p:nvSpPr>
          <p:cNvPr id="461866" name="Rectangle 42"/>
          <p:cNvSpPr>
            <a:spLocks noChangeArrowheads="1"/>
          </p:cNvSpPr>
          <p:nvPr/>
        </p:nvSpPr>
        <p:spPr bwMode="auto">
          <a:xfrm>
            <a:off x="2352675" y="1746250"/>
            <a:ext cx="2809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/>
          </a:p>
        </p:txBody>
      </p:sp>
      <p:sp>
        <p:nvSpPr>
          <p:cNvPr id="461867" name="Rectangle 43"/>
          <p:cNvSpPr>
            <a:spLocks noChangeArrowheads="1"/>
          </p:cNvSpPr>
          <p:nvPr/>
        </p:nvSpPr>
        <p:spPr bwMode="auto">
          <a:xfrm>
            <a:off x="2235200" y="1884363"/>
            <a:ext cx="5270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/>
          </a:p>
        </p:txBody>
      </p:sp>
      <p:sp>
        <p:nvSpPr>
          <p:cNvPr id="461868" name="Rectangle 44"/>
          <p:cNvSpPr>
            <a:spLocks noChangeArrowheads="1"/>
          </p:cNvSpPr>
          <p:nvPr/>
        </p:nvSpPr>
        <p:spPr bwMode="auto">
          <a:xfrm>
            <a:off x="1890713" y="2433638"/>
            <a:ext cx="124936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(a) Symbol for circuit</a:t>
            </a:r>
            <a:endParaRPr lang="en-US"/>
          </a:p>
        </p:txBody>
      </p:sp>
      <p:sp>
        <p:nvSpPr>
          <p:cNvPr id="461869" name="Freeform 45"/>
          <p:cNvSpPr>
            <a:spLocks/>
          </p:cNvSpPr>
          <p:nvPr/>
        </p:nvSpPr>
        <p:spPr bwMode="auto">
          <a:xfrm>
            <a:off x="3846513" y="1939925"/>
            <a:ext cx="855662" cy="644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406"/>
              </a:cxn>
              <a:cxn ang="0">
                <a:pos x="0" y="40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39" h="406">
                <a:moveTo>
                  <a:pt x="0" y="0"/>
                </a:moveTo>
                <a:lnTo>
                  <a:pt x="539" y="0"/>
                </a:lnTo>
                <a:lnTo>
                  <a:pt x="539" y="406"/>
                </a:lnTo>
                <a:lnTo>
                  <a:pt x="0" y="4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70" name="Rectangle 46"/>
          <p:cNvSpPr>
            <a:spLocks noChangeArrowheads="1"/>
          </p:cNvSpPr>
          <p:nvPr/>
        </p:nvSpPr>
        <p:spPr bwMode="auto">
          <a:xfrm>
            <a:off x="4079875" y="2039938"/>
            <a:ext cx="47783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/>
          </a:p>
        </p:txBody>
      </p:sp>
      <p:sp>
        <p:nvSpPr>
          <p:cNvPr id="461871" name="Rectangle 47"/>
          <p:cNvSpPr>
            <a:spLocks noChangeArrowheads="1"/>
          </p:cNvSpPr>
          <p:nvPr/>
        </p:nvSpPr>
        <p:spPr bwMode="auto">
          <a:xfrm>
            <a:off x="4173538" y="2176463"/>
            <a:ext cx="2809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/>
          </a:p>
        </p:txBody>
      </p:sp>
      <p:sp>
        <p:nvSpPr>
          <p:cNvPr id="461872" name="Rectangle 48"/>
          <p:cNvSpPr>
            <a:spLocks noChangeArrowheads="1"/>
          </p:cNvSpPr>
          <p:nvPr/>
        </p:nvSpPr>
        <p:spPr bwMode="auto">
          <a:xfrm>
            <a:off x="4056063" y="2309813"/>
            <a:ext cx="5270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/>
          </a:p>
        </p:txBody>
      </p:sp>
      <p:sp>
        <p:nvSpPr>
          <p:cNvPr id="461873" name="Rectangle 49"/>
          <p:cNvSpPr>
            <a:spLocks noChangeArrowheads="1"/>
          </p:cNvSpPr>
          <p:nvPr/>
        </p:nvSpPr>
        <p:spPr bwMode="auto">
          <a:xfrm>
            <a:off x="3881438" y="1976438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874" name="Rectangle 50"/>
          <p:cNvSpPr>
            <a:spLocks noChangeArrowheads="1"/>
          </p:cNvSpPr>
          <p:nvPr/>
        </p:nvSpPr>
        <p:spPr bwMode="auto">
          <a:xfrm>
            <a:off x="3983038" y="203517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875" name="Rectangle 51"/>
          <p:cNvSpPr>
            <a:spLocks noChangeArrowheads="1"/>
          </p:cNvSpPr>
          <p:nvPr/>
        </p:nvSpPr>
        <p:spPr bwMode="auto">
          <a:xfrm>
            <a:off x="3881438" y="2182813"/>
            <a:ext cx="17621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876" name="Rectangle 52"/>
          <p:cNvSpPr>
            <a:spLocks noChangeArrowheads="1"/>
          </p:cNvSpPr>
          <p:nvPr/>
        </p:nvSpPr>
        <p:spPr bwMode="auto">
          <a:xfrm>
            <a:off x="3983038" y="2241550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877" name="Rectangle 53"/>
          <p:cNvSpPr>
            <a:spLocks noChangeArrowheads="1"/>
          </p:cNvSpPr>
          <p:nvPr/>
        </p:nvSpPr>
        <p:spPr bwMode="auto">
          <a:xfrm>
            <a:off x="3881438" y="2395538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878" name="Rectangle 54"/>
          <p:cNvSpPr>
            <a:spLocks noChangeArrowheads="1"/>
          </p:cNvSpPr>
          <p:nvPr/>
        </p:nvSpPr>
        <p:spPr bwMode="auto">
          <a:xfrm>
            <a:off x="3983038" y="245427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879" name="Line 55"/>
          <p:cNvSpPr>
            <a:spLocks noChangeShapeType="1"/>
          </p:cNvSpPr>
          <p:nvPr/>
        </p:nvSpPr>
        <p:spPr bwMode="auto">
          <a:xfrm>
            <a:off x="3633788" y="2263775"/>
            <a:ext cx="21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80" name="Line 56"/>
          <p:cNvSpPr>
            <a:spLocks noChangeShapeType="1"/>
          </p:cNvSpPr>
          <p:nvPr/>
        </p:nvSpPr>
        <p:spPr bwMode="auto">
          <a:xfrm>
            <a:off x="3630613" y="2044700"/>
            <a:ext cx="21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81" name="Line 57"/>
          <p:cNvSpPr>
            <a:spLocks noChangeShapeType="1"/>
          </p:cNvSpPr>
          <p:nvPr/>
        </p:nvSpPr>
        <p:spPr bwMode="auto">
          <a:xfrm flipV="1">
            <a:off x="3633788" y="2478088"/>
            <a:ext cx="2127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82" name="Line 58"/>
          <p:cNvSpPr>
            <a:spLocks noChangeShapeType="1"/>
          </p:cNvSpPr>
          <p:nvPr/>
        </p:nvSpPr>
        <p:spPr bwMode="auto">
          <a:xfrm>
            <a:off x="4702175" y="2263775"/>
            <a:ext cx="215900" cy="1588"/>
          </a:xfrm>
          <a:prstGeom prst="line">
            <a:avLst/>
          </a:prstGeom>
          <a:noFill/>
          <a:ln w="7938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83" name="Rectangle 59"/>
          <p:cNvSpPr>
            <a:spLocks noChangeArrowheads="1"/>
          </p:cNvSpPr>
          <p:nvPr/>
        </p:nvSpPr>
        <p:spPr bwMode="auto">
          <a:xfrm>
            <a:off x="4513263" y="2189163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461884" name="Rectangle 60"/>
          <p:cNvSpPr>
            <a:spLocks noChangeArrowheads="1"/>
          </p:cNvSpPr>
          <p:nvPr/>
        </p:nvSpPr>
        <p:spPr bwMode="auto">
          <a:xfrm>
            <a:off x="4600575" y="2247900"/>
            <a:ext cx="1254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885" name="Freeform 61"/>
          <p:cNvSpPr>
            <a:spLocks/>
          </p:cNvSpPr>
          <p:nvPr/>
        </p:nvSpPr>
        <p:spPr bwMode="auto">
          <a:xfrm>
            <a:off x="3846513" y="2797175"/>
            <a:ext cx="855662" cy="642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405"/>
              </a:cxn>
              <a:cxn ang="0">
                <a:pos x="0" y="40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39" h="405">
                <a:moveTo>
                  <a:pt x="0" y="0"/>
                </a:moveTo>
                <a:lnTo>
                  <a:pt x="539" y="0"/>
                </a:lnTo>
                <a:lnTo>
                  <a:pt x="539" y="405"/>
                </a:lnTo>
                <a:lnTo>
                  <a:pt x="0" y="40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86" name="Rectangle 62"/>
          <p:cNvSpPr>
            <a:spLocks noChangeArrowheads="1"/>
          </p:cNvSpPr>
          <p:nvPr/>
        </p:nvSpPr>
        <p:spPr bwMode="auto">
          <a:xfrm>
            <a:off x="4079875" y="2892425"/>
            <a:ext cx="47783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/>
          </a:p>
        </p:txBody>
      </p:sp>
      <p:sp>
        <p:nvSpPr>
          <p:cNvPr id="461887" name="Rectangle 63"/>
          <p:cNvSpPr>
            <a:spLocks noChangeArrowheads="1"/>
          </p:cNvSpPr>
          <p:nvPr/>
        </p:nvSpPr>
        <p:spPr bwMode="auto">
          <a:xfrm>
            <a:off x="4173538" y="3028950"/>
            <a:ext cx="2809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/>
          </a:p>
        </p:txBody>
      </p:sp>
      <p:sp>
        <p:nvSpPr>
          <p:cNvPr id="461888" name="Rectangle 64"/>
          <p:cNvSpPr>
            <a:spLocks noChangeArrowheads="1"/>
          </p:cNvSpPr>
          <p:nvPr/>
        </p:nvSpPr>
        <p:spPr bwMode="auto">
          <a:xfrm>
            <a:off x="4056063" y="3167063"/>
            <a:ext cx="5270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/>
          </a:p>
        </p:txBody>
      </p:sp>
      <p:sp>
        <p:nvSpPr>
          <p:cNvPr id="461889" name="Rectangle 65"/>
          <p:cNvSpPr>
            <a:spLocks noChangeArrowheads="1"/>
          </p:cNvSpPr>
          <p:nvPr/>
        </p:nvSpPr>
        <p:spPr bwMode="auto">
          <a:xfrm>
            <a:off x="3881438" y="2832100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890" name="Rectangle 66"/>
          <p:cNvSpPr>
            <a:spLocks noChangeArrowheads="1"/>
          </p:cNvSpPr>
          <p:nvPr/>
        </p:nvSpPr>
        <p:spPr bwMode="auto">
          <a:xfrm>
            <a:off x="3983038" y="289083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891" name="Rectangle 67"/>
          <p:cNvSpPr>
            <a:spLocks noChangeArrowheads="1"/>
          </p:cNvSpPr>
          <p:nvPr/>
        </p:nvSpPr>
        <p:spPr bwMode="auto">
          <a:xfrm>
            <a:off x="3881438" y="3041650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892" name="Rectangle 68"/>
          <p:cNvSpPr>
            <a:spLocks noChangeArrowheads="1"/>
          </p:cNvSpPr>
          <p:nvPr/>
        </p:nvSpPr>
        <p:spPr bwMode="auto">
          <a:xfrm>
            <a:off x="3983038" y="310038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893" name="Rectangle 69"/>
          <p:cNvSpPr>
            <a:spLocks noChangeArrowheads="1"/>
          </p:cNvSpPr>
          <p:nvPr/>
        </p:nvSpPr>
        <p:spPr bwMode="auto">
          <a:xfrm>
            <a:off x="3881438" y="3257550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894" name="Rectangle 70"/>
          <p:cNvSpPr>
            <a:spLocks noChangeArrowheads="1"/>
          </p:cNvSpPr>
          <p:nvPr/>
        </p:nvSpPr>
        <p:spPr bwMode="auto">
          <a:xfrm>
            <a:off x="3983038" y="331311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895" name="Line 71"/>
          <p:cNvSpPr>
            <a:spLocks noChangeShapeType="1"/>
          </p:cNvSpPr>
          <p:nvPr/>
        </p:nvSpPr>
        <p:spPr bwMode="auto">
          <a:xfrm flipV="1">
            <a:off x="3633788" y="3121025"/>
            <a:ext cx="21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96" name="Line 72"/>
          <p:cNvSpPr>
            <a:spLocks noChangeShapeType="1"/>
          </p:cNvSpPr>
          <p:nvPr/>
        </p:nvSpPr>
        <p:spPr bwMode="auto">
          <a:xfrm>
            <a:off x="3630613" y="290512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97" name="Line 73"/>
          <p:cNvSpPr>
            <a:spLocks noChangeShapeType="1"/>
          </p:cNvSpPr>
          <p:nvPr/>
        </p:nvSpPr>
        <p:spPr bwMode="auto">
          <a:xfrm flipV="1">
            <a:off x="3636963" y="3330575"/>
            <a:ext cx="2095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98" name="Line 74"/>
          <p:cNvSpPr>
            <a:spLocks noChangeShapeType="1"/>
          </p:cNvSpPr>
          <p:nvPr/>
        </p:nvSpPr>
        <p:spPr bwMode="auto">
          <a:xfrm>
            <a:off x="4713288" y="3119438"/>
            <a:ext cx="628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899" name="Rectangle 75"/>
          <p:cNvSpPr>
            <a:spLocks noChangeArrowheads="1"/>
          </p:cNvSpPr>
          <p:nvPr/>
        </p:nvSpPr>
        <p:spPr bwMode="auto">
          <a:xfrm>
            <a:off x="4511675" y="3046413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461900" name="Rectangle 76"/>
          <p:cNvSpPr>
            <a:spLocks noChangeArrowheads="1"/>
          </p:cNvSpPr>
          <p:nvPr/>
        </p:nvSpPr>
        <p:spPr bwMode="auto">
          <a:xfrm>
            <a:off x="4598988" y="3105150"/>
            <a:ext cx="1238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901" name="Freeform 77"/>
          <p:cNvSpPr>
            <a:spLocks/>
          </p:cNvSpPr>
          <p:nvPr/>
        </p:nvSpPr>
        <p:spPr bwMode="auto">
          <a:xfrm>
            <a:off x="5345113" y="2797175"/>
            <a:ext cx="858837" cy="642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1" y="0"/>
              </a:cxn>
              <a:cxn ang="0">
                <a:pos x="541" y="405"/>
              </a:cxn>
              <a:cxn ang="0">
                <a:pos x="0" y="40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41" h="405">
                <a:moveTo>
                  <a:pt x="0" y="0"/>
                </a:moveTo>
                <a:lnTo>
                  <a:pt x="541" y="0"/>
                </a:lnTo>
                <a:lnTo>
                  <a:pt x="541" y="405"/>
                </a:lnTo>
                <a:lnTo>
                  <a:pt x="0" y="40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02" name="Rectangle 78"/>
          <p:cNvSpPr>
            <a:spLocks noChangeArrowheads="1"/>
          </p:cNvSpPr>
          <p:nvPr/>
        </p:nvSpPr>
        <p:spPr bwMode="auto">
          <a:xfrm>
            <a:off x="5580063" y="2892425"/>
            <a:ext cx="47783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/>
          </a:p>
        </p:txBody>
      </p:sp>
      <p:sp>
        <p:nvSpPr>
          <p:cNvPr id="461903" name="Rectangle 79"/>
          <p:cNvSpPr>
            <a:spLocks noChangeArrowheads="1"/>
          </p:cNvSpPr>
          <p:nvPr/>
        </p:nvSpPr>
        <p:spPr bwMode="auto">
          <a:xfrm>
            <a:off x="5673725" y="3028950"/>
            <a:ext cx="2809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/>
          </a:p>
        </p:txBody>
      </p:sp>
      <p:sp>
        <p:nvSpPr>
          <p:cNvPr id="461904" name="Rectangle 80"/>
          <p:cNvSpPr>
            <a:spLocks noChangeArrowheads="1"/>
          </p:cNvSpPr>
          <p:nvPr/>
        </p:nvSpPr>
        <p:spPr bwMode="auto">
          <a:xfrm>
            <a:off x="5556250" y="3167063"/>
            <a:ext cx="5270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/>
          </a:p>
        </p:txBody>
      </p:sp>
      <p:sp>
        <p:nvSpPr>
          <p:cNvPr id="461905" name="Rectangle 81"/>
          <p:cNvSpPr>
            <a:spLocks noChangeArrowheads="1"/>
          </p:cNvSpPr>
          <p:nvPr/>
        </p:nvSpPr>
        <p:spPr bwMode="auto">
          <a:xfrm>
            <a:off x="5383213" y="2832100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06" name="Rectangle 82"/>
          <p:cNvSpPr>
            <a:spLocks noChangeArrowheads="1"/>
          </p:cNvSpPr>
          <p:nvPr/>
        </p:nvSpPr>
        <p:spPr bwMode="auto">
          <a:xfrm>
            <a:off x="5484813" y="289083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907" name="Rectangle 83"/>
          <p:cNvSpPr>
            <a:spLocks noChangeArrowheads="1"/>
          </p:cNvSpPr>
          <p:nvPr/>
        </p:nvSpPr>
        <p:spPr bwMode="auto">
          <a:xfrm>
            <a:off x="5383213" y="3041650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08" name="Rectangle 84"/>
          <p:cNvSpPr>
            <a:spLocks noChangeArrowheads="1"/>
          </p:cNvSpPr>
          <p:nvPr/>
        </p:nvSpPr>
        <p:spPr bwMode="auto">
          <a:xfrm>
            <a:off x="5484813" y="310038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909" name="Rectangle 85"/>
          <p:cNvSpPr>
            <a:spLocks noChangeArrowheads="1"/>
          </p:cNvSpPr>
          <p:nvPr/>
        </p:nvSpPr>
        <p:spPr bwMode="auto">
          <a:xfrm>
            <a:off x="5383213" y="3254375"/>
            <a:ext cx="1762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10" name="Rectangle 86"/>
          <p:cNvSpPr>
            <a:spLocks noChangeArrowheads="1"/>
          </p:cNvSpPr>
          <p:nvPr/>
        </p:nvSpPr>
        <p:spPr bwMode="auto">
          <a:xfrm>
            <a:off x="5484813" y="331311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912" name="Line 88"/>
          <p:cNvSpPr>
            <a:spLocks noChangeShapeType="1"/>
          </p:cNvSpPr>
          <p:nvPr/>
        </p:nvSpPr>
        <p:spPr bwMode="auto">
          <a:xfrm>
            <a:off x="5138738" y="2908300"/>
            <a:ext cx="2032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13" name="Line 89"/>
          <p:cNvSpPr>
            <a:spLocks noChangeShapeType="1"/>
          </p:cNvSpPr>
          <p:nvPr/>
        </p:nvSpPr>
        <p:spPr bwMode="auto">
          <a:xfrm>
            <a:off x="5132388" y="3332163"/>
            <a:ext cx="2095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14" name="Line 90"/>
          <p:cNvSpPr>
            <a:spLocks noChangeShapeType="1"/>
          </p:cNvSpPr>
          <p:nvPr/>
        </p:nvSpPr>
        <p:spPr bwMode="auto">
          <a:xfrm>
            <a:off x="6203950" y="3119438"/>
            <a:ext cx="2127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15" name="Rectangle 91"/>
          <p:cNvSpPr>
            <a:spLocks noChangeArrowheads="1"/>
          </p:cNvSpPr>
          <p:nvPr/>
        </p:nvSpPr>
        <p:spPr bwMode="auto">
          <a:xfrm>
            <a:off x="6013450" y="3059113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461916" name="Rectangle 92"/>
          <p:cNvSpPr>
            <a:spLocks noChangeArrowheads="1"/>
          </p:cNvSpPr>
          <p:nvPr/>
        </p:nvSpPr>
        <p:spPr bwMode="auto">
          <a:xfrm>
            <a:off x="6100763" y="3113088"/>
            <a:ext cx="1238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917" name="Line 93"/>
          <p:cNvSpPr>
            <a:spLocks noChangeShapeType="1"/>
          </p:cNvSpPr>
          <p:nvPr/>
        </p:nvSpPr>
        <p:spPr bwMode="auto">
          <a:xfrm>
            <a:off x="4918075" y="2263775"/>
            <a:ext cx="21431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18" name="Line 94"/>
          <p:cNvSpPr>
            <a:spLocks noChangeShapeType="1"/>
          </p:cNvSpPr>
          <p:nvPr/>
        </p:nvSpPr>
        <p:spPr bwMode="auto">
          <a:xfrm flipV="1">
            <a:off x="5133975" y="2263775"/>
            <a:ext cx="0" cy="6429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19" name="Freeform 95"/>
          <p:cNvSpPr>
            <a:spLocks/>
          </p:cNvSpPr>
          <p:nvPr/>
        </p:nvSpPr>
        <p:spPr bwMode="auto">
          <a:xfrm>
            <a:off x="3857625" y="3652838"/>
            <a:ext cx="855663" cy="646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407"/>
              </a:cxn>
              <a:cxn ang="0">
                <a:pos x="0" y="40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39" h="407">
                <a:moveTo>
                  <a:pt x="0" y="0"/>
                </a:moveTo>
                <a:lnTo>
                  <a:pt x="539" y="0"/>
                </a:lnTo>
                <a:lnTo>
                  <a:pt x="539" y="407"/>
                </a:lnTo>
                <a:lnTo>
                  <a:pt x="0" y="40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20" name="Rectangle 96"/>
          <p:cNvSpPr>
            <a:spLocks noChangeArrowheads="1"/>
          </p:cNvSpPr>
          <p:nvPr/>
        </p:nvSpPr>
        <p:spPr bwMode="auto">
          <a:xfrm>
            <a:off x="4090988" y="3751263"/>
            <a:ext cx="47783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/>
          </a:p>
        </p:txBody>
      </p:sp>
      <p:sp>
        <p:nvSpPr>
          <p:cNvPr id="461921" name="Rectangle 97"/>
          <p:cNvSpPr>
            <a:spLocks noChangeArrowheads="1"/>
          </p:cNvSpPr>
          <p:nvPr/>
        </p:nvSpPr>
        <p:spPr bwMode="auto">
          <a:xfrm>
            <a:off x="4184650" y="3887788"/>
            <a:ext cx="2809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/>
          </a:p>
        </p:txBody>
      </p:sp>
      <p:sp>
        <p:nvSpPr>
          <p:cNvPr id="461922" name="Rectangle 98"/>
          <p:cNvSpPr>
            <a:spLocks noChangeArrowheads="1"/>
          </p:cNvSpPr>
          <p:nvPr/>
        </p:nvSpPr>
        <p:spPr bwMode="auto">
          <a:xfrm>
            <a:off x="4067175" y="4021138"/>
            <a:ext cx="5270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/>
          </a:p>
        </p:txBody>
      </p:sp>
      <p:sp>
        <p:nvSpPr>
          <p:cNvPr id="461923" name="Rectangle 99"/>
          <p:cNvSpPr>
            <a:spLocks noChangeArrowheads="1"/>
          </p:cNvSpPr>
          <p:nvPr/>
        </p:nvSpPr>
        <p:spPr bwMode="auto">
          <a:xfrm>
            <a:off x="3892550" y="3689350"/>
            <a:ext cx="17621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24" name="Rectangle 100"/>
          <p:cNvSpPr>
            <a:spLocks noChangeArrowheads="1"/>
          </p:cNvSpPr>
          <p:nvPr/>
        </p:nvSpPr>
        <p:spPr bwMode="auto">
          <a:xfrm>
            <a:off x="3994150" y="374491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925" name="Rectangle 101"/>
          <p:cNvSpPr>
            <a:spLocks noChangeArrowheads="1"/>
          </p:cNvSpPr>
          <p:nvPr/>
        </p:nvSpPr>
        <p:spPr bwMode="auto">
          <a:xfrm>
            <a:off x="3892550" y="3898900"/>
            <a:ext cx="17621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26" name="Rectangle 102"/>
          <p:cNvSpPr>
            <a:spLocks noChangeArrowheads="1"/>
          </p:cNvSpPr>
          <p:nvPr/>
        </p:nvSpPr>
        <p:spPr bwMode="auto">
          <a:xfrm>
            <a:off x="3994150" y="395446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927" name="Rectangle 103"/>
          <p:cNvSpPr>
            <a:spLocks noChangeArrowheads="1"/>
          </p:cNvSpPr>
          <p:nvPr/>
        </p:nvSpPr>
        <p:spPr bwMode="auto">
          <a:xfrm>
            <a:off x="3892550" y="4108450"/>
            <a:ext cx="176213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28" name="Rectangle 104"/>
          <p:cNvSpPr>
            <a:spLocks noChangeArrowheads="1"/>
          </p:cNvSpPr>
          <p:nvPr/>
        </p:nvSpPr>
        <p:spPr bwMode="auto">
          <a:xfrm>
            <a:off x="3994150" y="416401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929" name="Line 105"/>
          <p:cNvSpPr>
            <a:spLocks noChangeShapeType="1"/>
          </p:cNvSpPr>
          <p:nvPr/>
        </p:nvSpPr>
        <p:spPr bwMode="auto">
          <a:xfrm>
            <a:off x="3641725" y="397827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30" name="Line 106"/>
          <p:cNvSpPr>
            <a:spLocks noChangeShapeType="1"/>
          </p:cNvSpPr>
          <p:nvPr/>
        </p:nvSpPr>
        <p:spPr bwMode="auto">
          <a:xfrm flipV="1">
            <a:off x="3636963" y="3759200"/>
            <a:ext cx="22066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31" name="Line 107"/>
          <p:cNvSpPr>
            <a:spLocks noChangeShapeType="1"/>
          </p:cNvSpPr>
          <p:nvPr/>
        </p:nvSpPr>
        <p:spPr bwMode="auto">
          <a:xfrm>
            <a:off x="3641725" y="418782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34" name="Freeform 110"/>
          <p:cNvSpPr>
            <a:spLocks/>
          </p:cNvSpPr>
          <p:nvPr/>
        </p:nvSpPr>
        <p:spPr bwMode="auto">
          <a:xfrm>
            <a:off x="4716463" y="3332163"/>
            <a:ext cx="415925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135" y="405"/>
              </a:cxn>
              <a:cxn ang="0">
                <a:pos x="135" y="0"/>
              </a:cxn>
            </a:cxnLst>
            <a:rect l="0" t="0" r="r" b="b"/>
            <a:pathLst>
              <a:path w="135" h="405">
                <a:moveTo>
                  <a:pt x="0" y="405"/>
                </a:moveTo>
                <a:lnTo>
                  <a:pt x="135" y="405"/>
                </a:lnTo>
                <a:lnTo>
                  <a:pt x="135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35" name="Rectangle 111"/>
          <p:cNvSpPr>
            <a:spLocks noChangeArrowheads="1"/>
          </p:cNvSpPr>
          <p:nvPr/>
        </p:nvSpPr>
        <p:spPr bwMode="auto">
          <a:xfrm>
            <a:off x="3467100" y="1971675"/>
            <a:ext cx="1682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36" name="Rectangle 112"/>
          <p:cNvSpPr>
            <a:spLocks noChangeArrowheads="1"/>
          </p:cNvSpPr>
          <p:nvPr/>
        </p:nvSpPr>
        <p:spPr bwMode="auto">
          <a:xfrm>
            <a:off x="3560763" y="203041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937" name="Rectangle 113"/>
          <p:cNvSpPr>
            <a:spLocks noChangeArrowheads="1"/>
          </p:cNvSpPr>
          <p:nvPr/>
        </p:nvSpPr>
        <p:spPr bwMode="auto">
          <a:xfrm>
            <a:off x="3467100" y="2195513"/>
            <a:ext cx="168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38" name="Rectangle 114"/>
          <p:cNvSpPr>
            <a:spLocks noChangeArrowheads="1"/>
          </p:cNvSpPr>
          <p:nvPr/>
        </p:nvSpPr>
        <p:spPr bwMode="auto">
          <a:xfrm>
            <a:off x="3560763" y="2254250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939" name="Rectangle 115"/>
          <p:cNvSpPr>
            <a:spLocks noChangeArrowheads="1"/>
          </p:cNvSpPr>
          <p:nvPr/>
        </p:nvSpPr>
        <p:spPr bwMode="auto">
          <a:xfrm>
            <a:off x="3468688" y="2406650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40" name="Rectangle 116"/>
          <p:cNvSpPr>
            <a:spLocks noChangeArrowheads="1"/>
          </p:cNvSpPr>
          <p:nvPr/>
        </p:nvSpPr>
        <p:spPr bwMode="auto">
          <a:xfrm>
            <a:off x="3562350" y="2468563"/>
            <a:ext cx="92075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941" name="Rectangle 117"/>
          <p:cNvSpPr>
            <a:spLocks noChangeArrowheads="1"/>
          </p:cNvSpPr>
          <p:nvPr/>
        </p:nvSpPr>
        <p:spPr bwMode="auto">
          <a:xfrm>
            <a:off x="3473450" y="2828925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42" name="Rectangle 118"/>
          <p:cNvSpPr>
            <a:spLocks noChangeArrowheads="1"/>
          </p:cNvSpPr>
          <p:nvPr/>
        </p:nvSpPr>
        <p:spPr bwMode="auto">
          <a:xfrm>
            <a:off x="3567113" y="289083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/>
          </a:p>
        </p:txBody>
      </p:sp>
      <p:sp>
        <p:nvSpPr>
          <p:cNvPr id="461943" name="Rectangle 119"/>
          <p:cNvSpPr>
            <a:spLocks noChangeArrowheads="1"/>
          </p:cNvSpPr>
          <p:nvPr/>
        </p:nvSpPr>
        <p:spPr bwMode="auto">
          <a:xfrm>
            <a:off x="3473450" y="3046413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44" name="Rectangle 120"/>
          <p:cNvSpPr>
            <a:spLocks noChangeArrowheads="1"/>
          </p:cNvSpPr>
          <p:nvPr/>
        </p:nvSpPr>
        <p:spPr bwMode="auto">
          <a:xfrm>
            <a:off x="3567113" y="3105150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/>
          </a:p>
        </p:txBody>
      </p:sp>
      <p:sp>
        <p:nvSpPr>
          <p:cNvPr id="461945" name="Rectangle 121"/>
          <p:cNvSpPr>
            <a:spLocks noChangeArrowheads="1"/>
          </p:cNvSpPr>
          <p:nvPr/>
        </p:nvSpPr>
        <p:spPr bwMode="auto">
          <a:xfrm>
            <a:off x="3471863" y="3260725"/>
            <a:ext cx="1666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46" name="Rectangle 122"/>
          <p:cNvSpPr>
            <a:spLocks noChangeArrowheads="1"/>
          </p:cNvSpPr>
          <p:nvPr/>
        </p:nvSpPr>
        <p:spPr bwMode="auto">
          <a:xfrm>
            <a:off x="3565525" y="3319463"/>
            <a:ext cx="92075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5</a:t>
            </a:r>
            <a:endParaRPr lang="en-US"/>
          </a:p>
        </p:txBody>
      </p:sp>
      <p:sp>
        <p:nvSpPr>
          <p:cNvPr id="461947" name="Rectangle 123"/>
          <p:cNvSpPr>
            <a:spLocks noChangeArrowheads="1"/>
          </p:cNvSpPr>
          <p:nvPr/>
        </p:nvSpPr>
        <p:spPr bwMode="auto">
          <a:xfrm>
            <a:off x="3479800" y="3689350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48" name="Rectangle 124"/>
          <p:cNvSpPr>
            <a:spLocks noChangeArrowheads="1"/>
          </p:cNvSpPr>
          <p:nvPr/>
        </p:nvSpPr>
        <p:spPr bwMode="auto">
          <a:xfrm>
            <a:off x="3573463" y="3744913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6</a:t>
            </a:r>
            <a:endParaRPr lang="en-US"/>
          </a:p>
        </p:txBody>
      </p:sp>
      <p:sp>
        <p:nvSpPr>
          <p:cNvPr id="461949" name="Rectangle 125"/>
          <p:cNvSpPr>
            <a:spLocks noChangeArrowheads="1"/>
          </p:cNvSpPr>
          <p:nvPr/>
        </p:nvSpPr>
        <p:spPr bwMode="auto">
          <a:xfrm>
            <a:off x="3479800" y="3905250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50" name="Rectangle 126"/>
          <p:cNvSpPr>
            <a:spLocks noChangeArrowheads="1"/>
          </p:cNvSpPr>
          <p:nvPr/>
        </p:nvSpPr>
        <p:spPr bwMode="auto">
          <a:xfrm>
            <a:off x="3573463" y="3959225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7</a:t>
            </a:r>
            <a:endParaRPr lang="en-US"/>
          </a:p>
        </p:txBody>
      </p:sp>
      <p:sp>
        <p:nvSpPr>
          <p:cNvPr id="461951" name="Rectangle 127"/>
          <p:cNvSpPr>
            <a:spLocks noChangeArrowheads="1"/>
          </p:cNvSpPr>
          <p:nvPr/>
        </p:nvSpPr>
        <p:spPr bwMode="auto">
          <a:xfrm>
            <a:off x="3479800" y="4119563"/>
            <a:ext cx="1666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461952" name="Rectangle 128"/>
          <p:cNvSpPr>
            <a:spLocks noChangeArrowheads="1"/>
          </p:cNvSpPr>
          <p:nvPr/>
        </p:nvSpPr>
        <p:spPr bwMode="auto">
          <a:xfrm>
            <a:off x="3573463" y="417353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8</a:t>
            </a:r>
            <a:endParaRPr lang="en-US"/>
          </a:p>
        </p:txBody>
      </p:sp>
      <p:sp>
        <p:nvSpPr>
          <p:cNvPr id="461953" name="Rectangle 129"/>
          <p:cNvSpPr>
            <a:spLocks noChangeArrowheads="1"/>
          </p:cNvSpPr>
          <p:nvPr/>
        </p:nvSpPr>
        <p:spPr bwMode="auto">
          <a:xfrm>
            <a:off x="6438900" y="3051175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Z</a:t>
            </a:r>
            <a:endParaRPr lang="en-US"/>
          </a:p>
        </p:txBody>
      </p:sp>
      <p:sp>
        <p:nvSpPr>
          <p:cNvPr id="461954" name="Rectangle 130"/>
          <p:cNvSpPr>
            <a:spLocks noChangeArrowheads="1"/>
          </p:cNvSpPr>
          <p:nvPr/>
        </p:nvSpPr>
        <p:spPr bwMode="auto">
          <a:xfrm>
            <a:off x="6526213" y="3109913"/>
            <a:ext cx="123825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955" name="Rectangle 131"/>
          <p:cNvSpPr>
            <a:spLocks noChangeArrowheads="1"/>
          </p:cNvSpPr>
          <p:nvPr/>
        </p:nvSpPr>
        <p:spPr bwMode="auto">
          <a:xfrm>
            <a:off x="3908425" y="4478338"/>
            <a:ext cx="231933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(b) Circuit as interconnected 3-input odd</a:t>
            </a:r>
            <a:endParaRPr lang="en-US"/>
          </a:p>
        </p:txBody>
      </p:sp>
      <p:sp>
        <p:nvSpPr>
          <p:cNvPr id="461956" name="Rectangle 132"/>
          <p:cNvSpPr>
            <a:spLocks noChangeArrowheads="1"/>
          </p:cNvSpPr>
          <p:nvPr/>
        </p:nvSpPr>
        <p:spPr bwMode="auto">
          <a:xfrm>
            <a:off x="3908425" y="4614863"/>
            <a:ext cx="11318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 function blocks</a:t>
            </a:r>
            <a:endParaRPr lang="en-US"/>
          </a:p>
        </p:txBody>
      </p:sp>
      <p:sp>
        <p:nvSpPr>
          <p:cNvPr id="461957" name="Line 133"/>
          <p:cNvSpPr>
            <a:spLocks noChangeShapeType="1"/>
          </p:cNvSpPr>
          <p:nvPr/>
        </p:nvSpPr>
        <p:spPr bwMode="auto">
          <a:xfrm flipH="1">
            <a:off x="2513013" y="4975225"/>
            <a:ext cx="977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58" name="Freeform 134"/>
          <p:cNvSpPr>
            <a:spLocks/>
          </p:cNvSpPr>
          <p:nvPr/>
        </p:nvSpPr>
        <p:spPr bwMode="auto">
          <a:xfrm>
            <a:off x="1908175" y="5146675"/>
            <a:ext cx="1560513" cy="166688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674" y="105"/>
              </a:cxn>
              <a:cxn ang="0">
                <a:pos x="674" y="0"/>
              </a:cxn>
              <a:cxn ang="0">
                <a:pos x="983" y="0"/>
              </a:cxn>
            </a:cxnLst>
            <a:rect l="0" t="0" r="r" b="b"/>
            <a:pathLst>
              <a:path w="983" h="105">
                <a:moveTo>
                  <a:pt x="0" y="105"/>
                </a:moveTo>
                <a:lnTo>
                  <a:pt x="674" y="105"/>
                </a:lnTo>
                <a:lnTo>
                  <a:pt x="674" y="0"/>
                </a:lnTo>
                <a:lnTo>
                  <a:pt x="983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59" name="Line 135"/>
          <p:cNvSpPr>
            <a:spLocks noChangeShapeType="1"/>
          </p:cNvSpPr>
          <p:nvPr/>
        </p:nvSpPr>
        <p:spPr bwMode="auto">
          <a:xfrm>
            <a:off x="1908175" y="4892675"/>
            <a:ext cx="42386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60" name="Line 136"/>
          <p:cNvSpPr>
            <a:spLocks noChangeShapeType="1"/>
          </p:cNvSpPr>
          <p:nvPr/>
        </p:nvSpPr>
        <p:spPr bwMode="auto">
          <a:xfrm>
            <a:off x="1908175" y="5065713"/>
            <a:ext cx="4079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61" name="Line 137"/>
          <p:cNvSpPr>
            <a:spLocks noChangeShapeType="1"/>
          </p:cNvSpPr>
          <p:nvPr/>
        </p:nvSpPr>
        <p:spPr bwMode="auto">
          <a:xfrm flipH="1">
            <a:off x="3698875" y="5056188"/>
            <a:ext cx="3508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62" name="Rectangle 138"/>
          <p:cNvSpPr>
            <a:spLocks noChangeArrowheads="1"/>
          </p:cNvSpPr>
          <p:nvPr/>
        </p:nvSpPr>
        <p:spPr bwMode="auto">
          <a:xfrm>
            <a:off x="4078288" y="4984750"/>
            <a:ext cx="1619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461963" name="Rectangle 139"/>
          <p:cNvSpPr>
            <a:spLocks noChangeArrowheads="1"/>
          </p:cNvSpPr>
          <p:nvPr/>
        </p:nvSpPr>
        <p:spPr bwMode="auto">
          <a:xfrm>
            <a:off x="4165600" y="5043488"/>
            <a:ext cx="1238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/>
          </a:p>
        </p:txBody>
      </p:sp>
      <p:sp>
        <p:nvSpPr>
          <p:cNvPr id="461964" name="Rectangle 140"/>
          <p:cNvSpPr>
            <a:spLocks noChangeArrowheads="1"/>
          </p:cNvSpPr>
          <p:nvPr/>
        </p:nvSpPr>
        <p:spPr bwMode="auto">
          <a:xfrm>
            <a:off x="1735138" y="4799013"/>
            <a:ext cx="1746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65" name="Rectangle 141"/>
          <p:cNvSpPr>
            <a:spLocks noChangeArrowheads="1"/>
          </p:cNvSpPr>
          <p:nvPr/>
        </p:nvSpPr>
        <p:spPr bwMode="auto">
          <a:xfrm>
            <a:off x="1835150" y="4857750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461966" name="Rectangle 142"/>
          <p:cNvSpPr>
            <a:spLocks noChangeArrowheads="1"/>
          </p:cNvSpPr>
          <p:nvPr/>
        </p:nvSpPr>
        <p:spPr bwMode="auto">
          <a:xfrm>
            <a:off x="1735138" y="4983163"/>
            <a:ext cx="1746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67" name="Rectangle 143"/>
          <p:cNvSpPr>
            <a:spLocks noChangeArrowheads="1"/>
          </p:cNvSpPr>
          <p:nvPr/>
        </p:nvSpPr>
        <p:spPr bwMode="auto">
          <a:xfrm>
            <a:off x="1835150" y="5037138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461968" name="Rectangle 144"/>
          <p:cNvSpPr>
            <a:spLocks noChangeArrowheads="1"/>
          </p:cNvSpPr>
          <p:nvPr/>
        </p:nvSpPr>
        <p:spPr bwMode="auto">
          <a:xfrm>
            <a:off x="1735138" y="5230813"/>
            <a:ext cx="1746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461969" name="Rectangle 145"/>
          <p:cNvSpPr>
            <a:spLocks noChangeArrowheads="1"/>
          </p:cNvSpPr>
          <p:nvPr/>
        </p:nvSpPr>
        <p:spPr bwMode="auto">
          <a:xfrm>
            <a:off x="1835150" y="5289550"/>
            <a:ext cx="9207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461970" name="Line 146"/>
          <p:cNvSpPr>
            <a:spLocks noChangeShapeType="1"/>
          </p:cNvSpPr>
          <p:nvPr/>
        </p:nvSpPr>
        <p:spPr bwMode="auto">
          <a:xfrm>
            <a:off x="6353175" y="5911850"/>
            <a:ext cx="1555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1" name="Freeform 147"/>
          <p:cNvSpPr>
            <a:spLocks/>
          </p:cNvSpPr>
          <p:nvPr/>
        </p:nvSpPr>
        <p:spPr bwMode="auto">
          <a:xfrm>
            <a:off x="5461000" y="5710238"/>
            <a:ext cx="593725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9" y="0"/>
              </a:cxn>
              <a:cxn ang="0">
                <a:pos x="249" y="0"/>
              </a:cxn>
              <a:cxn ang="0">
                <a:pos x="249" y="73"/>
              </a:cxn>
              <a:cxn ang="0">
                <a:pos x="374" y="73"/>
              </a:cxn>
            </a:cxnLst>
            <a:rect l="0" t="0" r="r" b="b"/>
            <a:pathLst>
              <a:path w="374" h="73">
                <a:moveTo>
                  <a:pt x="0" y="0"/>
                </a:moveTo>
                <a:lnTo>
                  <a:pt x="249" y="0"/>
                </a:lnTo>
                <a:lnTo>
                  <a:pt x="249" y="0"/>
                </a:lnTo>
                <a:lnTo>
                  <a:pt x="249" y="73"/>
                </a:lnTo>
                <a:lnTo>
                  <a:pt x="374" y="73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2" name="Freeform 148"/>
          <p:cNvSpPr>
            <a:spLocks/>
          </p:cNvSpPr>
          <p:nvPr/>
        </p:nvSpPr>
        <p:spPr bwMode="auto">
          <a:xfrm>
            <a:off x="5378450" y="5995988"/>
            <a:ext cx="676275" cy="142875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301" y="90"/>
              </a:cxn>
              <a:cxn ang="0">
                <a:pos x="301" y="0"/>
              </a:cxn>
              <a:cxn ang="0">
                <a:pos x="426" y="0"/>
              </a:cxn>
            </a:cxnLst>
            <a:rect l="0" t="0" r="r" b="b"/>
            <a:pathLst>
              <a:path w="426" h="90">
                <a:moveTo>
                  <a:pt x="0" y="90"/>
                </a:moveTo>
                <a:lnTo>
                  <a:pt x="301" y="90"/>
                </a:lnTo>
                <a:lnTo>
                  <a:pt x="301" y="0"/>
                </a:lnTo>
                <a:lnTo>
                  <a:pt x="426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4" name="Line 150"/>
          <p:cNvSpPr>
            <a:spLocks noChangeShapeType="1"/>
          </p:cNvSpPr>
          <p:nvPr/>
        </p:nvSpPr>
        <p:spPr bwMode="auto">
          <a:xfrm flipH="1">
            <a:off x="4891088" y="5926138"/>
            <a:ext cx="215900" cy="1587"/>
          </a:xfrm>
          <a:prstGeom prst="line">
            <a:avLst/>
          </a:prstGeom>
          <a:noFill/>
          <a:ln w="7938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5" name="Line 151"/>
          <p:cNvSpPr>
            <a:spLocks noChangeShapeType="1"/>
          </p:cNvSpPr>
          <p:nvPr/>
        </p:nvSpPr>
        <p:spPr bwMode="auto">
          <a:xfrm>
            <a:off x="4259263" y="5626100"/>
            <a:ext cx="102711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6" name="Line 152"/>
          <p:cNvSpPr>
            <a:spLocks noChangeShapeType="1"/>
          </p:cNvSpPr>
          <p:nvPr/>
        </p:nvSpPr>
        <p:spPr bwMode="auto">
          <a:xfrm>
            <a:off x="4259263" y="6223000"/>
            <a:ext cx="102711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7" name="Freeform 153"/>
          <p:cNvSpPr>
            <a:spLocks/>
          </p:cNvSpPr>
          <p:nvPr/>
        </p:nvSpPr>
        <p:spPr bwMode="auto">
          <a:xfrm>
            <a:off x="4378325" y="5626100"/>
            <a:ext cx="214313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5"/>
              </a:cxn>
              <a:cxn ang="0">
                <a:pos x="135" y="135"/>
              </a:cxn>
            </a:cxnLst>
            <a:rect l="0" t="0" r="r" b="b"/>
            <a:pathLst>
              <a:path w="135" h="135">
                <a:moveTo>
                  <a:pt x="0" y="0"/>
                </a:moveTo>
                <a:lnTo>
                  <a:pt x="0" y="135"/>
                </a:lnTo>
                <a:lnTo>
                  <a:pt x="135" y="135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8" name="Freeform 154"/>
          <p:cNvSpPr>
            <a:spLocks/>
          </p:cNvSpPr>
          <p:nvPr/>
        </p:nvSpPr>
        <p:spPr bwMode="auto">
          <a:xfrm>
            <a:off x="4378325" y="6010275"/>
            <a:ext cx="214313" cy="212725"/>
          </a:xfrm>
          <a:custGeom>
            <a:avLst/>
            <a:gdLst/>
            <a:ahLst/>
            <a:cxnLst>
              <a:cxn ang="0">
                <a:pos x="0" y="134"/>
              </a:cxn>
              <a:cxn ang="0">
                <a:pos x="0" y="0"/>
              </a:cxn>
              <a:cxn ang="0">
                <a:pos x="135" y="0"/>
              </a:cxn>
            </a:cxnLst>
            <a:rect l="0" t="0" r="r" b="b"/>
            <a:pathLst>
              <a:path w="135" h="134">
                <a:moveTo>
                  <a:pt x="0" y="134"/>
                </a:moveTo>
                <a:lnTo>
                  <a:pt x="0" y="0"/>
                </a:lnTo>
                <a:lnTo>
                  <a:pt x="135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79" name="Rectangle 155"/>
          <p:cNvSpPr>
            <a:spLocks noChangeArrowheads="1"/>
          </p:cNvSpPr>
          <p:nvPr/>
        </p:nvSpPr>
        <p:spPr bwMode="auto">
          <a:xfrm>
            <a:off x="2068513" y="5494338"/>
            <a:ext cx="19034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(c) 3-input odd function circuit as</a:t>
            </a:r>
            <a:endParaRPr lang="en-US"/>
          </a:p>
        </p:txBody>
      </p:sp>
      <p:sp>
        <p:nvSpPr>
          <p:cNvPr id="461980" name="Rectangle 156"/>
          <p:cNvSpPr>
            <a:spLocks noChangeArrowheads="1"/>
          </p:cNvSpPr>
          <p:nvPr/>
        </p:nvSpPr>
        <p:spPr bwMode="auto">
          <a:xfrm>
            <a:off x="2068513" y="5630863"/>
            <a:ext cx="18637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interconnected exclusive-OR</a:t>
            </a:r>
            <a:endParaRPr lang="en-US"/>
          </a:p>
        </p:txBody>
      </p:sp>
      <p:sp>
        <p:nvSpPr>
          <p:cNvPr id="461981" name="Rectangle 157"/>
          <p:cNvSpPr>
            <a:spLocks noChangeArrowheads="1"/>
          </p:cNvSpPr>
          <p:nvPr/>
        </p:nvSpPr>
        <p:spPr bwMode="auto">
          <a:xfrm>
            <a:off x="2068513" y="5768975"/>
            <a:ext cx="611187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blocks</a:t>
            </a:r>
            <a:endParaRPr lang="en-US"/>
          </a:p>
        </p:txBody>
      </p:sp>
      <p:sp>
        <p:nvSpPr>
          <p:cNvPr id="461982" name="Oval 158"/>
          <p:cNvSpPr>
            <a:spLocks noChangeArrowheads="1"/>
          </p:cNvSpPr>
          <p:nvPr/>
        </p:nvSpPr>
        <p:spPr bwMode="auto">
          <a:xfrm>
            <a:off x="5083175" y="5902325"/>
            <a:ext cx="46038" cy="460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83" name="Oval 159"/>
          <p:cNvSpPr>
            <a:spLocks noChangeArrowheads="1"/>
          </p:cNvSpPr>
          <p:nvPr/>
        </p:nvSpPr>
        <p:spPr bwMode="auto">
          <a:xfrm>
            <a:off x="4354513" y="6200775"/>
            <a:ext cx="46037" cy="460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84" name="Oval 160"/>
          <p:cNvSpPr>
            <a:spLocks noChangeArrowheads="1"/>
          </p:cNvSpPr>
          <p:nvPr/>
        </p:nvSpPr>
        <p:spPr bwMode="auto">
          <a:xfrm>
            <a:off x="4354513" y="5602288"/>
            <a:ext cx="46037" cy="460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85" name="Rectangle 161"/>
          <p:cNvSpPr>
            <a:spLocks noChangeArrowheads="1"/>
          </p:cNvSpPr>
          <p:nvPr/>
        </p:nvSpPr>
        <p:spPr bwMode="auto">
          <a:xfrm>
            <a:off x="4281488" y="6427788"/>
            <a:ext cx="23780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(d) Exclusive-OR block as interconnected</a:t>
            </a:r>
            <a:endParaRPr lang="en-US"/>
          </a:p>
        </p:txBody>
      </p:sp>
      <p:sp>
        <p:nvSpPr>
          <p:cNvPr id="461986" name="Rectangle 162"/>
          <p:cNvSpPr>
            <a:spLocks noChangeArrowheads="1"/>
          </p:cNvSpPr>
          <p:nvPr/>
        </p:nvSpPr>
        <p:spPr bwMode="auto">
          <a:xfrm>
            <a:off x="4281488" y="6564313"/>
            <a:ext cx="7175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NANDs</a:t>
            </a:r>
            <a:endParaRPr lang="en-US"/>
          </a:p>
        </p:txBody>
      </p:sp>
      <p:sp>
        <p:nvSpPr>
          <p:cNvPr id="461987" name="Freeform 163"/>
          <p:cNvSpPr>
            <a:spLocks/>
          </p:cNvSpPr>
          <p:nvPr/>
        </p:nvSpPr>
        <p:spPr bwMode="auto">
          <a:xfrm>
            <a:off x="2235200" y="4849813"/>
            <a:ext cx="331788" cy="258762"/>
          </a:xfrm>
          <a:custGeom>
            <a:avLst/>
            <a:gdLst/>
            <a:ahLst/>
            <a:cxnLst>
              <a:cxn ang="0">
                <a:pos x="1" y="94"/>
              </a:cxn>
              <a:cxn ang="0">
                <a:pos x="13" y="46"/>
              </a:cxn>
              <a:cxn ang="0">
                <a:pos x="2" y="2"/>
              </a:cxn>
              <a:cxn ang="0">
                <a:pos x="0" y="0"/>
              </a:cxn>
              <a:cxn ang="0">
                <a:pos x="40" y="0"/>
              </a:cxn>
              <a:cxn ang="0">
                <a:pos x="123" y="47"/>
              </a:cxn>
              <a:cxn ang="0">
                <a:pos x="122" y="49"/>
              </a:cxn>
              <a:cxn ang="0">
                <a:pos x="40" y="96"/>
              </a:cxn>
              <a:cxn ang="0">
                <a:pos x="0" y="96"/>
              </a:cxn>
              <a:cxn ang="0">
                <a:pos x="1" y="94"/>
              </a:cxn>
            </a:cxnLst>
            <a:rect l="0" t="0" r="r" b="b"/>
            <a:pathLst>
              <a:path w="123" h="96">
                <a:moveTo>
                  <a:pt x="1" y="94"/>
                </a:moveTo>
                <a:cubicBezTo>
                  <a:pt x="9" y="79"/>
                  <a:pt x="13" y="63"/>
                  <a:pt x="13" y="46"/>
                </a:cubicBezTo>
                <a:cubicBezTo>
                  <a:pt x="13" y="31"/>
                  <a:pt x="9" y="15"/>
                  <a:pt x="2" y="2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74" y="0"/>
                  <a:pt x="105" y="17"/>
                  <a:pt x="123" y="47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05" y="79"/>
                  <a:pt x="74" y="96"/>
                  <a:pt x="4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1" y="94"/>
                  <a:pt x="1" y="94"/>
                  <a:pt x="1" y="94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88" name="Freeform 164"/>
          <p:cNvSpPr>
            <a:spLocks/>
          </p:cNvSpPr>
          <p:nvPr/>
        </p:nvSpPr>
        <p:spPr bwMode="auto">
          <a:xfrm>
            <a:off x="2189163" y="4849813"/>
            <a:ext cx="38100" cy="258762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" y="94"/>
              </a:cxn>
              <a:cxn ang="0">
                <a:pos x="1" y="94"/>
              </a:cxn>
              <a:cxn ang="0">
                <a:pos x="14" y="46"/>
              </a:cxn>
              <a:cxn ang="0">
                <a:pos x="2" y="2"/>
              </a:cxn>
              <a:cxn ang="0">
                <a:pos x="1" y="0"/>
              </a:cxn>
            </a:cxnLst>
            <a:rect l="0" t="0" r="r" b="b"/>
            <a:pathLst>
              <a:path w="14" h="96">
                <a:moveTo>
                  <a:pt x="0" y="96"/>
                </a:move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9" y="79"/>
                  <a:pt x="14" y="63"/>
                  <a:pt x="14" y="46"/>
                </a:cubicBezTo>
                <a:cubicBezTo>
                  <a:pt x="14" y="31"/>
                  <a:pt x="10" y="15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89" name="Freeform 165"/>
          <p:cNvSpPr>
            <a:spLocks/>
          </p:cNvSpPr>
          <p:nvPr/>
        </p:nvSpPr>
        <p:spPr bwMode="auto">
          <a:xfrm>
            <a:off x="3365500" y="4930775"/>
            <a:ext cx="333375" cy="260350"/>
          </a:xfrm>
          <a:custGeom>
            <a:avLst/>
            <a:gdLst/>
            <a:ahLst/>
            <a:cxnLst>
              <a:cxn ang="0">
                <a:pos x="2" y="94"/>
              </a:cxn>
              <a:cxn ang="0">
                <a:pos x="14" y="46"/>
              </a:cxn>
              <a:cxn ang="0">
                <a:pos x="2" y="2"/>
              </a:cxn>
              <a:cxn ang="0">
                <a:pos x="1" y="0"/>
              </a:cxn>
              <a:cxn ang="0">
                <a:pos x="41" y="0"/>
              </a:cxn>
              <a:cxn ang="0">
                <a:pos x="123" y="47"/>
              </a:cxn>
              <a:cxn ang="0">
                <a:pos x="123" y="50"/>
              </a:cxn>
              <a:cxn ang="0">
                <a:pos x="41" y="97"/>
              </a:cxn>
              <a:cxn ang="0">
                <a:pos x="0" y="97"/>
              </a:cxn>
              <a:cxn ang="0">
                <a:pos x="2" y="94"/>
              </a:cxn>
            </a:cxnLst>
            <a:rect l="0" t="0" r="r" b="b"/>
            <a:pathLst>
              <a:path w="123" h="97">
                <a:moveTo>
                  <a:pt x="2" y="94"/>
                </a:moveTo>
                <a:cubicBezTo>
                  <a:pt x="10" y="79"/>
                  <a:pt x="14" y="63"/>
                  <a:pt x="14" y="46"/>
                </a:cubicBezTo>
                <a:cubicBezTo>
                  <a:pt x="14" y="31"/>
                  <a:pt x="10" y="16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4" y="0"/>
                  <a:pt x="106" y="18"/>
                  <a:pt x="123" y="47"/>
                </a:cubicBezTo>
                <a:cubicBezTo>
                  <a:pt x="123" y="50"/>
                  <a:pt x="123" y="50"/>
                  <a:pt x="123" y="50"/>
                </a:cubicBezTo>
                <a:cubicBezTo>
                  <a:pt x="105" y="79"/>
                  <a:pt x="74" y="97"/>
                  <a:pt x="4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94"/>
                  <a:pt x="2" y="94"/>
                  <a:pt x="2" y="94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0" name="Freeform 166"/>
          <p:cNvSpPr>
            <a:spLocks/>
          </p:cNvSpPr>
          <p:nvPr/>
        </p:nvSpPr>
        <p:spPr bwMode="auto">
          <a:xfrm>
            <a:off x="3321050" y="4930775"/>
            <a:ext cx="36513" cy="260350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" y="94"/>
              </a:cxn>
              <a:cxn ang="0">
                <a:pos x="2" y="94"/>
              </a:cxn>
              <a:cxn ang="0">
                <a:pos x="14" y="46"/>
              </a:cxn>
              <a:cxn ang="0">
                <a:pos x="3" y="2"/>
              </a:cxn>
              <a:cxn ang="0">
                <a:pos x="1" y="0"/>
              </a:cxn>
            </a:cxnLst>
            <a:rect l="0" t="0" r="r" b="b"/>
            <a:pathLst>
              <a:path w="14" h="97">
                <a:moveTo>
                  <a:pt x="0" y="97"/>
                </a:moveTo>
                <a:cubicBezTo>
                  <a:pt x="2" y="94"/>
                  <a:pt x="2" y="94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10" y="79"/>
                  <a:pt x="14" y="63"/>
                  <a:pt x="14" y="46"/>
                </a:cubicBezTo>
                <a:cubicBezTo>
                  <a:pt x="14" y="31"/>
                  <a:pt x="10" y="16"/>
                  <a:pt x="3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1" name="Line 167"/>
          <p:cNvSpPr>
            <a:spLocks noChangeShapeType="1"/>
          </p:cNvSpPr>
          <p:nvPr/>
        </p:nvSpPr>
        <p:spPr bwMode="auto">
          <a:xfrm>
            <a:off x="2389188" y="5065713"/>
            <a:ext cx="2955925" cy="41751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2" name="Line 168"/>
          <p:cNvSpPr>
            <a:spLocks noChangeShapeType="1"/>
          </p:cNvSpPr>
          <p:nvPr/>
        </p:nvSpPr>
        <p:spPr bwMode="auto">
          <a:xfrm>
            <a:off x="3557588" y="5054600"/>
            <a:ext cx="1820862" cy="4286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3" name="Freeform 169"/>
          <p:cNvSpPr>
            <a:spLocks/>
          </p:cNvSpPr>
          <p:nvPr/>
        </p:nvSpPr>
        <p:spPr bwMode="auto">
          <a:xfrm>
            <a:off x="4502150" y="5794375"/>
            <a:ext cx="314325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"/>
              </a:cxn>
              <a:cxn ang="0">
                <a:pos x="67" y="96"/>
              </a:cxn>
              <a:cxn ang="0">
                <a:pos x="116" y="49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116" h="97">
                <a:moveTo>
                  <a:pt x="0" y="0"/>
                </a:moveTo>
                <a:cubicBezTo>
                  <a:pt x="0" y="97"/>
                  <a:pt x="0" y="97"/>
                  <a:pt x="0" y="97"/>
                </a:cubicBezTo>
                <a:cubicBezTo>
                  <a:pt x="67" y="96"/>
                  <a:pt x="67" y="96"/>
                  <a:pt x="67" y="96"/>
                </a:cubicBezTo>
                <a:cubicBezTo>
                  <a:pt x="94" y="96"/>
                  <a:pt x="116" y="75"/>
                  <a:pt x="116" y="49"/>
                </a:cubicBezTo>
                <a:cubicBezTo>
                  <a:pt x="116" y="22"/>
                  <a:pt x="95" y="1"/>
                  <a:pt x="6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4" name="Oval 170"/>
          <p:cNvSpPr>
            <a:spLocks noChangeArrowheads="1"/>
          </p:cNvSpPr>
          <p:nvPr/>
        </p:nvSpPr>
        <p:spPr bwMode="auto">
          <a:xfrm>
            <a:off x="4816475" y="5888038"/>
            <a:ext cx="74613" cy="762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5" name="Freeform 171"/>
          <p:cNvSpPr>
            <a:spLocks/>
          </p:cNvSpPr>
          <p:nvPr/>
        </p:nvSpPr>
        <p:spPr bwMode="auto">
          <a:xfrm>
            <a:off x="5224463" y="5580063"/>
            <a:ext cx="312737" cy="260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96"/>
              </a:cxn>
              <a:cxn ang="0">
                <a:pos x="68" y="96"/>
              </a:cxn>
              <a:cxn ang="0">
                <a:pos x="116" y="48"/>
              </a:cxn>
              <a:cxn ang="0">
                <a:pos x="69" y="0"/>
              </a:cxn>
              <a:cxn ang="0">
                <a:pos x="1" y="0"/>
              </a:cxn>
            </a:cxnLst>
            <a:rect l="0" t="0" r="r" b="b"/>
            <a:pathLst>
              <a:path w="116" h="96">
                <a:moveTo>
                  <a:pt x="1" y="0"/>
                </a:moveTo>
                <a:cubicBezTo>
                  <a:pt x="0" y="96"/>
                  <a:pt x="0" y="96"/>
                  <a:pt x="0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94" y="96"/>
                  <a:pt x="116" y="75"/>
                  <a:pt x="116" y="48"/>
                </a:cubicBezTo>
                <a:cubicBezTo>
                  <a:pt x="116" y="22"/>
                  <a:pt x="95" y="0"/>
                  <a:pt x="6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6" name="Oval 172"/>
          <p:cNvSpPr>
            <a:spLocks noChangeArrowheads="1"/>
          </p:cNvSpPr>
          <p:nvPr/>
        </p:nvSpPr>
        <p:spPr bwMode="auto">
          <a:xfrm>
            <a:off x="5537200" y="5672138"/>
            <a:ext cx="76200" cy="762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7" name="Freeform 173"/>
          <p:cNvSpPr>
            <a:spLocks/>
          </p:cNvSpPr>
          <p:nvPr/>
        </p:nvSpPr>
        <p:spPr bwMode="auto">
          <a:xfrm>
            <a:off x="5224463" y="6010275"/>
            <a:ext cx="312737" cy="2587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96"/>
              </a:cxn>
              <a:cxn ang="0">
                <a:pos x="68" y="96"/>
              </a:cxn>
              <a:cxn ang="0">
                <a:pos x="116" y="48"/>
              </a:cxn>
              <a:cxn ang="0">
                <a:pos x="69" y="0"/>
              </a:cxn>
              <a:cxn ang="0">
                <a:pos x="1" y="0"/>
              </a:cxn>
            </a:cxnLst>
            <a:rect l="0" t="0" r="r" b="b"/>
            <a:pathLst>
              <a:path w="116" h="96">
                <a:moveTo>
                  <a:pt x="1" y="0"/>
                </a:moveTo>
                <a:cubicBezTo>
                  <a:pt x="0" y="96"/>
                  <a:pt x="0" y="96"/>
                  <a:pt x="0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94" y="96"/>
                  <a:pt x="116" y="75"/>
                  <a:pt x="116" y="48"/>
                </a:cubicBezTo>
                <a:cubicBezTo>
                  <a:pt x="116" y="22"/>
                  <a:pt x="95" y="0"/>
                  <a:pt x="6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8" name="Oval 174"/>
          <p:cNvSpPr>
            <a:spLocks noChangeArrowheads="1"/>
          </p:cNvSpPr>
          <p:nvPr/>
        </p:nvSpPr>
        <p:spPr bwMode="auto">
          <a:xfrm>
            <a:off x="5537200" y="6102350"/>
            <a:ext cx="76200" cy="74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999" name="Freeform 175"/>
          <p:cNvSpPr>
            <a:spLocks/>
          </p:cNvSpPr>
          <p:nvPr/>
        </p:nvSpPr>
        <p:spPr bwMode="auto">
          <a:xfrm>
            <a:off x="5964238" y="5780088"/>
            <a:ext cx="312737" cy="261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"/>
              </a:cxn>
              <a:cxn ang="0">
                <a:pos x="67" y="97"/>
              </a:cxn>
              <a:cxn ang="0">
                <a:pos x="116" y="49"/>
              </a:cxn>
              <a:cxn ang="0">
                <a:pos x="68" y="0"/>
              </a:cxn>
              <a:cxn ang="0">
                <a:pos x="0" y="0"/>
              </a:cxn>
            </a:cxnLst>
            <a:rect l="0" t="0" r="r" b="b"/>
            <a:pathLst>
              <a:path w="116" h="97">
                <a:moveTo>
                  <a:pt x="0" y="0"/>
                </a:moveTo>
                <a:cubicBezTo>
                  <a:pt x="0" y="97"/>
                  <a:pt x="0" y="97"/>
                  <a:pt x="0" y="97"/>
                </a:cubicBezTo>
                <a:cubicBezTo>
                  <a:pt x="67" y="97"/>
                  <a:pt x="67" y="97"/>
                  <a:pt x="67" y="97"/>
                </a:cubicBezTo>
                <a:cubicBezTo>
                  <a:pt x="93" y="97"/>
                  <a:pt x="116" y="75"/>
                  <a:pt x="116" y="49"/>
                </a:cubicBezTo>
                <a:cubicBezTo>
                  <a:pt x="116" y="22"/>
                  <a:pt x="94" y="1"/>
                  <a:pt x="6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0" name="Oval 176"/>
          <p:cNvSpPr>
            <a:spLocks noChangeArrowheads="1"/>
          </p:cNvSpPr>
          <p:nvPr/>
        </p:nvSpPr>
        <p:spPr bwMode="auto">
          <a:xfrm>
            <a:off x="6276975" y="5875338"/>
            <a:ext cx="76200" cy="746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1" name="Line 177"/>
          <p:cNvSpPr>
            <a:spLocks noChangeShapeType="1"/>
          </p:cNvSpPr>
          <p:nvPr/>
        </p:nvSpPr>
        <p:spPr bwMode="auto">
          <a:xfrm>
            <a:off x="2454275" y="1390650"/>
            <a:ext cx="2528888" cy="2492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2" name="Line 178"/>
          <p:cNvSpPr>
            <a:spLocks noChangeShapeType="1"/>
          </p:cNvSpPr>
          <p:nvPr/>
        </p:nvSpPr>
        <p:spPr bwMode="auto">
          <a:xfrm flipH="1">
            <a:off x="2959100" y="2487613"/>
            <a:ext cx="1327150" cy="228917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3" name="Line 179"/>
          <p:cNvSpPr>
            <a:spLocks noChangeShapeType="1"/>
          </p:cNvSpPr>
          <p:nvPr/>
        </p:nvSpPr>
        <p:spPr bwMode="auto">
          <a:xfrm flipH="1">
            <a:off x="2959100" y="3343275"/>
            <a:ext cx="1327150" cy="143351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4" name="Line 180"/>
          <p:cNvSpPr>
            <a:spLocks noChangeShapeType="1"/>
          </p:cNvSpPr>
          <p:nvPr/>
        </p:nvSpPr>
        <p:spPr bwMode="auto">
          <a:xfrm flipV="1">
            <a:off x="2978150" y="3362325"/>
            <a:ext cx="2786063" cy="14144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5" name="Line 181"/>
          <p:cNvSpPr>
            <a:spLocks noChangeShapeType="1"/>
          </p:cNvSpPr>
          <p:nvPr/>
        </p:nvSpPr>
        <p:spPr bwMode="auto">
          <a:xfrm flipH="1">
            <a:off x="2959100" y="4200525"/>
            <a:ext cx="1338263" cy="5762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2006" name="Line 182"/>
          <p:cNvSpPr>
            <a:spLocks noChangeShapeType="1"/>
          </p:cNvSpPr>
          <p:nvPr/>
        </p:nvSpPr>
        <p:spPr bwMode="auto">
          <a:xfrm flipH="1">
            <a:off x="5099050" y="5791200"/>
            <a:ext cx="12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2007" name="Line 183"/>
          <p:cNvSpPr>
            <a:spLocks noChangeShapeType="1"/>
          </p:cNvSpPr>
          <p:nvPr/>
        </p:nvSpPr>
        <p:spPr bwMode="auto">
          <a:xfrm flipH="1">
            <a:off x="5102225" y="6054725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2008" name="Line 184"/>
          <p:cNvSpPr>
            <a:spLocks noChangeShapeType="1"/>
          </p:cNvSpPr>
          <p:nvPr/>
        </p:nvSpPr>
        <p:spPr bwMode="auto">
          <a:xfrm>
            <a:off x="5095875" y="5788025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8893729C-D586-4A3C-873B-A1ECD9AAE295}" type="slidenum">
              <a:rPr lang="en-US"/>
              <a:pPr/>
              <a:t>6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Design Example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227138"/>
            <a:ext cx="8428037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>
                <a:cs typeface="Times New Roman" pitchFamily="18" charset="0"/>
              </a:rPr>
              <a:t>Specification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u="sng">
                <a:cs typeface="Times New Roman" pitchFamily="18" charset="0"/>
              </a:rPr>
              <a:t>BCD to Excess-3 code converter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Transforms BCD code  for the decimal digits to Excess-3 code for the decimal digits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BCD code words for digits 0 through 9: 4-bit patterns 0000 to 1001, respectively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Excess-3 code words for digits 0 through 9: 4-bit patterns consisting of 3 (binary 0011) added to each BCD code word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Implementation: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multiple-level circuit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NAND gates (including inverters)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482DD269-BCE1-4125-9688-7AE519963E5F}" type="slidenum">
              <a:rPr lang="en-US"/>
              <a:pPr/>
              <a:t>7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70000"/>
            <a:ext cx="7772400" cy="50276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en-US">
                <a:cs typeface="Times New Roman" pitchFamily="18" charset="0"/>
              </a:rPr>
              <a:t> Formulation</a:t>
            </a:r>
            <a:endParaRPr lang="en-US"/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Conversion of 4-bit codes can be most easily formulated by a truth table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Variables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- </a:t>
            </a:r>
            <a:r>
              <a:rPr lang="en-US" sz="2400" u="sng">
                <a:cs typeface="Times New Roman" pitchFamily="18" charset="0"/>
              </a:rPr>
              <a:t>BCD</a:t>
            </a:r>
            <a:r>
              <a:rPr lang="en-US" sz="2400">
                <a:cs typeface="Times New Roman" pitchFamily="18" charset="0"/>
              </a:rPr>
              <a:t>: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A,B,C,D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Variables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- </a:t>
            </a:r>
            <a:r>
              <a:rPr lang="en-US" sz="2400" u="sng">
                <a:cs typeface="Times New Roman" pitchFamily="18" charset="0"/>
              </a:rPr>
              <a:t>Excess-3</a:t>
            </a:r>
            <a:r>
              <a:rPr lang="en-US" sz="2400">
                <a:cs typeface="Times New Roman" pitchFamily="18" charset="0"/>
              </a:rPr>
              <a:t/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W,X,Y,Z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Don’t Cares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- BCD 1010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 to 1111</a:t>
            </a:r>
          </a:p>
          <a:p>
            <a:pPr marL="990600" lvl="1" indent="-533400">
              <a:buFontTx/>
              <a:buNone/>
            </a:pPr>
            <a:endParaRPr lang="en-US" sz="240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/>
        </p:nvGraphicFramePr>
        <p:xfrm>
          <a:off x="2597150" y="2757488"/>
          <a:ext cx="6276975" cy="3968750"/>
        </p:xfrm>
        <a:graphic>
          <a:graphicData uri="http://schemas.openxmlformats.org/presentationml/2006/ole">
            <p:oleObj spid="_x0000_s485380" name="Document" r:id="rId3" imgW="6312240" imgH="396864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D8A23A6A-4019-432B-9D97-BAD700A7E703}" type="slidenum">
              <a:rPr lang="en-US"/>
              <a:pPr/>
              <a:t>8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>
                <a:cs typeface="Times New Roman" pitchFamily="18" charset="0"/>
              </a:rPr>
              <a:t>Optimization</a:t>
            </a:r>
          </a:p>
          <a:p>
            <a:pPr marL="990600" lvl="1" indent="-533400">
              <a:buFontTx/>
              <a:buAutoNum type="alphaLcPeriod"/>
            </a:pPr>
            <a:r>
              <a:rPr lang="en-US">
                <a:cs typeface="Times New Roman" pitchFamily="18" charset="0"/>
              </a:rPr>
              <a:t>2-level using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K-maps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W = A + BC + BD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X =    C +    D + B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Y = CD + 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Z =  </a:t>
            </a:r>
            <a:br>
              <a:rPr lang="en-US" sz="2400">
                <a:cs typeface="Times New Roman" pitchFamily="18" charset="0"/>
              </a:rPr>
            </a:br>
            <a:endParaRPr lang="en-US" sz="2400">
              <a:cs typeface="Times New Roman" pitchFamily="18" charset="0"/>
            </a:endParaRPr>
          </a:p>
        </p:txBody>
      </p:sp>
      <p:grpSp>
        <p:nvGrpSpPr>
          <p:cNvPr id="486405" name="Group 5"/>
          <p:cNvGrpSpPr>
            <a:grpSpLocks noChangeAspect="1"/>
          </p:cNvGrpSpPr>
          <p:nvPr/>
        </p:nvGrpSpPr>
        <p:grpSpPr bwMode="auto">
          <a:xfrm>
            <a:off x="3751263" y="1279525"/>
            <a:ext cx="5349875" cy="5484813"/>
            <a:chOff x="2676" y="951"/>
            <a:chExt cx="2630" cy="2696"/>
          </a:xfrm>
        </p:grpSpPr>
        <p:sp>
          <p:nvSpPr>
            <p:cNvPr id="486406" name="Rectangle 6"/>
            <p:cNvSpPr>
              <a:spLocks noChangeAspect="1" noChangeArrowheads="1"/>
            </p:cNvSpPr>
            <p:nvPr/>
          </p:nvSpPr>
          <p:spPr bwMode="auto">
            <a:xfrm>
              <a:off x="2809" y="1124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07" name="Rectangle 7"/>
            <p:cNvSpPr>
              <a:spLocks noChangeAspect="1" noChangeArrowheads="1"/>
            </p:cNvSpPr>
            <p:nvPr/>
          </p:nvSpPr>
          <p:spPr bwMode="auto">
            <a:xfrm>
              <a:off x="3769" y="1470"/>
              <a:ext cx="1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408" name="Rectangle 8"/>
            <p:cNvSpPr>
              <a:spLocks noChangeAspect="1" noChangeArrowheads="1"/>
            </p:cNvSpPr>
            <p:nvPr/>
          </p:nvSpPr>
          <p:spPr bwMode="auto">
            <a:xfrm>
              <a:off x="3422" y="951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409" name="Rectangle 9"/>
            <p:cNvSpPr>
              <a:spLocks noChangeAspect="1" noChangeArrowheads="1"/>
            </p:cNvSpPr>
            <p:nvPr/>
          </p:nvSpPr>
          <p:spPr bwMode="auto">
            <a:xfrm>
              <a:off x="3209" y="2015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410" name="Rectangle 10"/>
            <p:cNvSpPr>
              <a:spLocks noChangeAspect="1" noChangeArrowheads="1"/>
            </p:cNvSpPr>
            <p:nvPr/>
          </p:nvSpPr>
          <p:spPr bwMode="auto">
            <a:xfrm>
              <a:off x="2676" y="1703"/>
              <a:ext cx="10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411" name="Line 11"/>
            <p:cNvSpPr>
              <a:spLocks noChangeAspect="1" noChangeShapeType="1"/>
            </p:cNvSpPr>
            <p:nvPr/>
          </p:nvSpPr>
          <p:spPr bwMode="auto">
            <a:xfrm>
              <a:off x="2676" y="1539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12" name="Line 12"/>
            <p:cNvSpPr>
              <a:spLocks noChangeAspect="1" noChangeShapeType="1"/>
            </p:cNvSpPr>
            <p:nvPr/>
          </p:nvSpPr>
          <p:spPr bwMode="auto">
            <a:xfrm>
              <a:off x="3236" y="1020"/>
              <a:ext cx="1" cy="9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13" name="Line 13"/>
            <p:cNvSpPr>
              <a:spLocks noChangeAspect="1" noChangeShapeType="1"/>
            </p:cNvSpPr>
            <p:nvPr/>
          </p:nvSpPr>
          <p:spPr bwMode="auto">
            <a:xfrm>
              <a:off x="3022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14" name="Line 14"/>
            <p:cNvSpPr>
              <a:spLocks noChangeAspect="1" noChangeShapeType="1"/>
            </p:cNvSpPr>
            <p:nvPr/>
          </p:nvSpPr>
          <p:spPr bwMode="auto">
            <a:xfrm>
              <a:off x="3449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15" name="Line 15"/>
            <p:cNvSpPr>
              <a:spLocks noChangeAspect="1" noChangeShapeType="1"/>
            </p:cNvSpPr>
            <p:nvPr/>
          </p:nvSpPr>
          <p:spPr bwMode="auto">
            <a:xfrm>
              <a:off x="2809" y="1747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16" name="Line 16"/>
            <p:cNvSpPr>
              <a:spLocks noChangeAspect="1" noChangeShapeType="1"/>
            </p:cNvSpPr>
            <p:nvPr/>
          </p:nvSpPr>
          <p:spPr bwMode="auto">
            <a:xfrm>
              <a:off x="2809" y="133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17" name="Rectangle 17"/>
            <p:cNvSpPr>
              <a:spLocks noChangeAspect="1" noChangeArrowheads="1"/>
            </p:cNvSpPr>
            <p:nvPr/>
          </p:nvSpPr>
          <p:spPr bwMode="auto">
            <a:xfrm>
              <a:off x="2969" y="1250"/>
              <a:ext cx="2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486418" name="Rectangle 18"/>
            <p:cNvSpPr>
              <a:spLocks noChangeAspect="1" noChangeArrowheads="1"/>
            </p:cNvSpPr>
            <p:nvPr/>
          </p:nvSpPr>
          <p:spPr bwMode="auto">
            <a:xfrm>
              <a:off x="3182" y="1250"/>
              <a:ext cx="2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19" name="Rectangle 19"/>
            <p:cNvSpPr>
              <a:spLocks noChangeAspect="1" noChangeArrowheads="1"/>
            </p:cNvSpPr>
            <p:nvPr/>
          </p:nvSpPr>
          <p:spPr bwMode="auto">
            <a:xfrm>
              <a:off x="3396" y="1250"/>
              <a:ext cx="2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b="1"/>
            </a:p>
          </p:txBody>
        </p:sp>
        <p:sp>
          <p:nvSpPr>
            <p:cNvPr id="486420" name="Rectangle 20"/>
            <p:cNvSpPr>
              <a:spLocks noChangeAspect="1" noChangeArrowheads="1"/>
            </p:cNvSpPr>
            <p:nvPr/>
          </p:nvSpPr>
          <p:spPr bwMode="auto">
            <a:xfrm>
              <a:off x="3609" y="1250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486421" name="Rectangle 21"/>
            <p:cNvSpPr>
              <a:spLocks noChangeAspect="1" noChangeArrowheads="1"/>
            </p:cNvSpPr>
            <p:nvPr/>
          </p:nvSpPr>
          <p:spPr bwMode="auto">
            <a:xfrm>
              <a:off x="2969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486422" name="Rectangle 22"/>
            <p:cNvSpPr>
              <a:spLocks noChangeAspect="1" noChangeArrowheads="1"/>
            </p:cNvSpPr>
            <p:nvPr/>
          </p:nvSpPr>
          <p:spPr bwMode="auto">
            <a:xfrm>
              <a:off x="3182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b="1"/>
            </a:p>
          </p:txBody>
        </p:sp>
        <p:sp>
          <p:nvSpPr>
            <p:cNvPr id="486423" name="Rectangle 23"/>
            <p:cNvSpPr>
              <a:spLocks noChangeAspect="1" noChangeArrowheads="1"/>
            </p:cNvSpPr>
            <p:nvPr/>
          </p:nvSpPr>
          <p:spPr bwMode="auto">
            <a:xfrm>
              <a:off x="3396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b="1"/>
            </a:p>
          </p:txBody>
        </p:sp>
        <p:sp>
          <p:nvSpPr>
            <p:cNvPr id="486424" name="Rectangle 24"/>
            <p:cNvSpPr>
              <a:spLocks noChangeAspect="1" noChangeArrowheads="1"/>
            </p:cNvSpPr>
            <p:nvPr/>
          </p:nvSpPr>
          <p:spPr bwMode="auto">
            <a:xfrm>
              <a:off x="3609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b="1"/>
            </a:p>
          </p:txBody>
        </p:sp>
        <p:sp>
          <p:nvSpPr>
            <p:cNvPr id="486425" name="Rectangle 25"/>
            <p:cNvSpPr>
              <a:spLocks noChangeAspect="1" noChangeArrowheads="1"/>
            </p:cNvSpPr>
            <p:nvPr/>
          </p:nvSpPr>
          <p:spPr bwMode="auto">
            <a:xfrm>
              <a:off x="2942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b="1"/>
            </a:p>
          </p:txBody>
        </p:sp>
        <p:sp>
          <p:nvSpPr>
            <p:cNvPr id="486426" name="Rectangle 26"/>
            <p:cNvSpPr>
              <a:spLocks noChangeAspect="1" noChangeArrowheads="1"/>
            </p:cNvSpPr>
            <p:nvPr/>
          </p:nvSpPr>
          <p:spPr bwMode="auto">
            <a:xfrm>
              <a:off x="3156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b="1"/>
            </a:p>
          </p:txBody>
        </p:sp>
        <p:sp>
          <p:nvSpPr>
            <p:cNvPr id="486427" name="Rectangle 27"/>
            <p:cNvSpPr>
              <a:spLocks noChangeAspect="1" noChangeArrowheads="1"/>
            </p:cNvSpPr>
            <p:nvPr/>
          </p:nvSpPr>
          <p:spPr bwMode="auto">
            <a:xfrm>
              <a:off x="3369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b="1"/>
            </a:p>
          </p:txBody>
        </p:sp>
        <p:sp>
          <p:nvSpPr>
            <p:cNvPr id="486428" name="Rectangle 28"/>
            <p:cNvSpPr>
              <a:spLocks noChangeAspect="1" noChangeArrowheads="1"/>
            </p:cNvSpPr>
            <p:nvPr/>
          </p:nvSpPr>
          <p:spPr bwMode="auto">
            <a:xfrm>
              <a:off x="3582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b="1"/>
            </a:p>
          </p:txBody>
        </p:sp>
        <p:sp>
          <p:nvSpPr>
            <p:cNvPr id="486429" name="Rectangle 29"/>
            <p:cNvSpPr>
              <a:spLocks noChangeAspect="1" noChangeArrowheads="1"/>
            </p:cNvSpPr>
            <p:nvPr/>
          </p:nvSpPr>
          <p:spPr bwMode="auto">
            <a:xfrm>
              <a:off x="2969" y="1873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b="1"/>
            </a:p>
          </p:txBody>
        </p:sp>
        <p:sp>
          <p:nvSpPr>
            <p:cNvPr id="486430" name="Rectangle 30"/>
            <p:cNvSpPr>
              <a:spLocks noChangeAspect="1" noChangeArrowheads="1"/>
            </p:cNvSpPr>
            <p:nvPr/>
          </p:nvSpPr>
          <p:spPr bwMode="auto">
            <a:xfrm>
              <a:off x="3182" y="1873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b="1"/>
            </a:p>
          </p:txBody>
        </p:sp>
        <p:sp>
          <p:nvSpPr>
            <p:cNvPr id="486431" name="Rectangle 31"/>
            <p:cNvSpPr>
              <a:spLocks noChangeAspect="1" noChangeArrowheads="1"/>
            </p:cNvSpPr>
            <p:nvPr/>
          </p:nvSpPr>
          <p:spPr bwMode="auto">
            <a:xfrm>
              <a:off x="3369" y="1873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b="1"/>
            </a:p>
          </p:txBody>
        </p:sp>
        <p:sp>
          <p:nvSpPr>
            <p:cNvPr id="486432" name="Rectangle 32"/>
            <p:cNvSpPr>
              <a:spLocks noChangeAspect="1" noChangeArrowheads="1"/>
            </p:cNvSpPr>
            <p:nvPr/>
          </p:nvSpPr>
          <p:spPr bwMode="auto">
            <a:xfrm>
              <a:off x="3582" y="1873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b="1"/>
            </a:p>
          </p:txBody>
        </p:sp>
        <p:sp>
          <p:nvSpPr>
            <p:cNvPr id="486433" name="Rectangle 33"/>
            <p:cNvSpPr>
              <a:spLocks noChangeAspect="1" noChangeArrowheads="1"/>
            </p:cNvSpPr>
            <p:nvPr/>
          </p:nvSpPr>
          <p:spPr bwMode="auto">
            <a:xfrm>
              <a:off x="2889" y="1141"/>
              <a:ext cx="4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34" name="Rectangle 34"/>
            <p:cNvSpPr>
              <a:spLocks noChangeAspect="1" noChangeArrowheads="1"/>
            </p:cNvSpPr>
            <p:nvPr/>
          </p:nvSpPr>
          <p:spPr bwMode="auto">
            <a:xfrm>
              <a:off x="3529" y="1349"/>
              <a:ext cx="4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35" name="Rectangle 35"/>
            <p:cNvSpPr>
              <a:spLocks noChangeAspect="1" noChangeArrowheads="1"/>
            </p:cNvSpPr>
            <p:nvPr/>
          </p:nvSpPr>
          <p:spPr bwMode="auto">
            <a:xfrm>
              <a:off x="2889" y="1349"/>
              <a:ext cx="4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36" name="Rectangle 36"/>
            <p:cNvSpPr>
              <a:spLocks noChangeAspect="1" noChangeArrowheads="1"/>
            </p:cNvSpPr>
            <p:nvPr/>
          </p:nvSpPr>
          <p:spPr bwMode="auto">
            <a:xfrm>
              <a:off x="2889" y="1764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37" name="Rectangle 37"/>
            <p:cNvSpPr>
              <a:spLocks noChangeAspect="1" noChangeArrowheads="1"/>
            </p:cNvSpPr>
            <p:nvPr/>
          </p:nvSpPr>
          <p:spPr bwMode="auto">
            <a:xfrm>
              <a:off x="2889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38" name="Rectangle 38"/>
            <p:cNvSpPr>
              <a:spLocks noChangeAspect="1" noChangeArrowheads="1"/>
            </p:cNvSpPr>
            <p:nvPr/>
          </p:nvSpPr>
          <p:spPr bwMode="auto">
            <a:xfrm>
              <a:off x="3076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39" name="Rectangle 39"/>
            <p:cNvSpPr>
              <a:spLocks noChangeAspect="1" noChangeArrowheads="1"/>
            </p:cNvSpPr>
            <p:nvPr/>
          </p:nvSpPr>
          <p:spPr bwMode="auto">
            <a:xfrm>
              <a:off x="3316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40" name="Rectangle 40"/>
            <p:cNvSpPr>
              <a:spLocks noChangeAspect="1" noChangeArrowheads="1"/>
            </p:cNvSpPr>
            <p:nvPr/>
          </p:nvSpPr>
          <p:spPr bwMode="auto">
            <a:xfrm>
              <a:off x="3316" y="1764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41" name="Rectangle 41"/>
            <p:cNvSpPr>
              <a:spLocks noChangeAspect="1" noChangeArrowheads="1"/>
            </p:cNvSpPr>
            <p:nvPr/>
          </p:nvSpPr>
          <p:spPr bwMode="auto">
            <a:xfrm>
              <a:off x="3502" y="1764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42" name="Rectangle 42"/>
            <p:cNvSpPr>
              <a:spLocks noChangeAspect="1" noChangeArrowheads="1"/>
            </p:cNvSpPr>
            <p:nvPr/>
          </p:nvSpPr>
          <p:spPr bwMode="auto">
            <a:xfrm>
              <a:off x="3529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43" name="Rectangle 43"/>
            <p:cNvSpPr>
              <a:spLocks noChangeAspect="1" noChangeArrowheads="1"/>
            </p:cNvSpPr>
            <p:nvPr/>
          </p:nvSpPr>
          <p:spPr bwMode="auto">
            <a:xfrm>
              <a:off x="3529" y="1141"/>
              <a:ext cx="4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44" name="Rectangle 44"/>
            <p:cNvSpPr>
              <a:spLocks noChangeAspect="1" noChangeArrowheads="1"/>
            </p:cNvSpPr>
            <p:nvPr/>
          </p:nvSpPr>
          <p:spPr bwMode="auto">
            <a:xfrm>
              <a:off x="4227" y="1124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45" name="Rectangle 45"/>
            <p:cNvSpPr>
              <a:spLocks noChangeAspect="1" noChangeArrowheads="1"/>
            </p:cNvSpPr>
            <p:nvPr/>
          </p:nvSpPr>
          <p:spPr bwMode="auto">
            <a:xfrm>
              <a:off x="5187" y="1470"/>
              <a:ext cx="1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446" name="Rectangle 46"/>
            <p:cNvSpPr>
              <a:spLocks noChangeAspect="1" noChangeArrowheads="1"/>
            </p:cNvSpPr>
            <p:nvPr/>
          </p:nvSpPr>
          <p:spPr bwMode="auto">
            <a:xfrm>
              <a:off x="4840" y="951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447" name="Rectangle 47"/>
            <p:cNvSpPr>
              <a:spLocks noChangeAspect="1" noChangeArrowheads="1"/>
            </p:cNvSpPr>
            <p:nvPr/>
          </p:nvSpPr>
          <p:spPr bwMode="auto">
            <a:xfrm>
              <a:off x="4627" y="2015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448" name="Rectangle 48"/>
            <p:cNvSpPr>
              <a:spLocks noChangeAspect="1" noChangeArrowheads="1"/>
            </p:cNvSpPr>
            <p:nvPr/>
          </p:nvSpPr>
          <p:spPr bwMode="auto">
            <a:xfrm>
              <a:off x="4094" y="1703"/>
              <a:ext cx="10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449" name="Line 49"/>
            <p:cNvSpPr>
              <a:spLocks noChangeAspect="1" noChangeShapeType="1"/>
            </p:cNvSpPr>
            <p:nvPr/>
          </p:nvSpPr>
          <p:spPr bwMode="auto">
            <a:xfrm>
              <a:off x="4094" y="1539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50" name="Line 50"/>
            <p:cNvSpPr>
              <a:spLocks noChangeAspect="1" noChangeShapeType="1"/>
            </p:cNvSpPr>
            <p:nvPr/>
          </p:nvSpPr>
          <p:spPr bwMode="auto">
            <a:xfrm>
              <a:off x="4654" y="1020"/>
              <a:ext cx="1" cy="9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51" name="Line 51"/>
            <p:cNvSpPr>
              <a:spLocks noChangeAspect="1" noChangeShapeType="1"/>
            </p:cNvSpPr>
            <p:nvPr/>
          </p:nvSpPr>
          <p:spPr bwMode="auto">
            <a:xfrm>
              <a:off x="4440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52" name="Line 52"/>
            <p:cNvSpPr>
              <a:spLocks noChangeAspect="1" noChangeShapeType="1"/>
            </p:cNvSpPr>
            <p:nvPr/>
          </p:nvSpPr>
          <p:spPr bwMode="auto">
            <a:xfrm>
              <a:off x="4867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53" name="Line 53"/>
            <p:cNvSpPr>
              <a:spLocks noChangeAspect="1" noChangeShapeType="1"/>
            </p:cNvSpPr>
            <p:nvPr/>
          </p:nvSpPr>
          <p:spPr bwMode="auto">
            <a:xfrm>
              <a:off x="4227" y="1747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54" name="Line 54"/>
            <p:cNvSpPr>
              <a:spLocks noChangeAspect="1" noChangeShapeType="1"/>
            </p:cNvSpPr>
            <p:nvPr/>
          </p:nvSpPr>
          <p:spPr bwMode="auto">
            <a:xfrm>
              <a:off x="4227" y="133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55" name="Rectangle 55"/>
            <p:cNvSpPr>
              <a:spLocks noChangeAspect="1" noChangeArrowheads="1"/>
            </p:cNvSpPr>
            <p:nvPr/>
          </p:nvSpPr>
          <p:spPr bwMode="auto">
            <a:xfrm>
              <a:off x="4387" y="1250"/>
              <a:ext cx="2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486456" name="Rectangle 56"/>
            <p:cNvSpPr>
              <a:spLocks noChangeAspect="1" noChangeArrowheads="1"/>
            </p:cNvSpPr>
            <p:nvPr/>
          </p:nvSpPr>
          <p:spPr bwMode="auto">
            <a:xfrm>
              <a:off x="4600" y="1250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57" name="Rectangle 57"/>
            <p:cNvSpPr>
              <a:spLocks noChangeAspect="1" noChangeArrowheads="1"/>
            </p:cNvSpPr>
            <p:nvPr/>
          </p:nvSpPr>
          <p:spPr bwMode="auto">
            <a:xfrm>
              <a:off x="4814" y="1250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b="1"/>
            </a:p>
          </p:txBody>
        </p:sp>
        <p:sp>
          <p:nvSpPr>
            <p:cNvPr id="486458" name="Rectangle 58"/>
            <p:cNvSpPr>
              <a:spLocks noChangeAspect="1" noChangeArrowheads="1"/>
            </p:cNvSpPr>
            <p:nvPr/>
          </p:nvSpPr>
          <p:spPr bwMode="auto">
            <a:xfrm>
              <a:off x="5027" y="1250"/>
              <a:ext cx="2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486459" name="Rectangle 59"/>
            <p:cNvSpPr>
              <a:spLocks noChangeAspect="1" noChangeArrowheads="1"/>
            </p:cNvSpPr>
            <p:nvPr/>
          </p:nvSpPr>
          <p:spPr bwMode="auto">
            <a:xfrm>
              <a:off x="4387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486460" name="Rectangle 60"/>
            <p:cNvSpPr>
              <a:spLocks noChangeAspect="1" noChangeArrowheads="1"/>
            </p:cNvSpPr>
            <p:nvPr/>
          </p:nvSpPr>
          <p:spPr bwMode="auto">
            <a:xfrm>
              <a:off x="4600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b="1"/>
            </a:p>
          </p:txBody>
        </p:sp>
        <p:sp>
          <p:nvSpPr>
            <p:cNvPr id="486461" name="Rectangle 61"/>
            <p:cNvSpPr>
              <a:spLocks noChangeAspect="1" noChangeArrowheads="1"/>
            </p:cNvSpPr>
            <p:nvPr/>
          </p:nvSpPr>
          <p:spPr bwMode="auto">
            <a:xfrm>
              <a:off x="4814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b="1"/>
            </a:p>
          </p:txBody>
        </p:sp>
        <p:sp>
          <p:nvSpPr>
            <p:cNvPr id="486462" name="Rectangle 62"/>
            <p:cNvSpPr>
              <a:spLocks noChangeAspect="1" noChangeArrowheads="1"/>
            </p:cNvSpPr>
            <p:nvPr/>
          </p:nvSpPr>
          <p:spPr bwMode="auto">
            <a:xfrm>
              <a:off x="5027" y="1458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b="1"/>
            </a:p>
          </p:txBody>
        </p:sp>
        <p:sp>
          <p:nvSpPr>
            <p:cNvPr id="486463" name="Rectangle 63"/>
            <p:cNvSpPr>
              <a:spLocks noChangeAspect="1" noChangeArrowheads="1"/>
            </p:cNvSpPr>
            <p:nvPr/>
          </p:nvSpPr>
          <p:spPr bwMode="auto">
            <a:xfrm>
              <a:off x="4360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b="1"/>
            </a:p>
          </p:txBody>
        </p:sp>
        <p:sp>
          <p:nvSpPr>
            <p:cNvPr id="486464" name="Rectangle 64"/>
            <p:cNvSpPr>
              <a:spLocks noChangeAspect="1" noChangeArrowheads="1"/>
            </p:cNvSpPr>
            <p:nvPr/>
          </p:nvSpPr>
          <p:spPr bwMode="auto">
            <a:xfrm>
              <a:off x="4574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b="1"/>
            </a:p>
          </p:txBody>
        </p:sp>
        <p:sp>
          <p:nvSpPr>
            <p:cNvPr id="486465" name="Rectangle 65"/>
            <p:cNvSpPr>
              <a:spLocks noChangeAspect="1" noChangeArrowheads="1"/>
            </p:cNvSpPr>
            <p:nvPr/>
          </p:nvSpPr>
          <p:spPr bwMode="auto">
            <a:xfrm>
              <a:off x="4787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b="1"/>
            </a:p>
          </p:txBody>
        </p:sp>
        <p:sp>
          <p:nvSpPr>
            <p:cNvPr id="486466" name="Rectangle 66"/>
            <p:cNvSpPr>
              <a:spLocks noChangeAspect="1" noChangeArrowheads="1"/>
            </p:cNvSpPr>
            <p:nvPr/>
          </p:nvSpPr>
          <p:spPr bwMode="auto">
            <a:xfrm>
              <a:off x="5000" y="1666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b="1"/>
            </a:p>
          </p:txBody>
        </p:sp>
        <p:sp>
          <p:nvSpPr>
            <p:cNvPr id="486467" name="Rectangle 67"/>
            <p:cNvSpPr>
              <a:spLocks noChangeAspect="1" noChangeArrowheads="1"/>
            </p:cNvSpPr>
            <p:nvPr/>
          </p:nvSpPr>
          <p:spPr bwMode="auto">
            <a:xfrm>
              <a:off x="4387" y="1873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b="1"/>
            </a:p>
          </p:txBody>
        </p:sp>
        <p:sp>
          <p:nvSpPr>
            <p:cNvPr id="486468" name="Rectangle 68"/>
            <p:cNvSpPr>
              <a:spLocks noChangeAspect="1" noChangeArrowheads="1"/>
            </p:cNvSpPr>
            <p:nvPr/>
          </p:nvSpPr>
          <p:spPr bwMode="auto">
            <a:xfrm>
              <a:off x="4600" y="1873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b="1"/>
            </a:p>
          </p:txBody>
        </p:sp>
        <p:sp>
          <p:nvSpPr>
            <p:cNvPr id="486469" name="Rectangle 69"/>
            <p:cNvSpPr>
              <a:spLocks noChangeAspect="1" noChangeArrowheads="1"/>
            </p:cNvSpPr>
            <p:nvPr/>
          </p:nvSpPr>
          <p:spPr bwMode="auto">
            <a:xfrm>
              <a:off x="4787" y="1873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b="1"/>
            </a:p>
          </p:txBody>
        </p:sp>
        <p:sp>
          <p:nvSpPr>
            <p:cNvPr id="486470" name="Rectangle 70"/>
            <p:cNvSpPr>
              <a:spLocks noChangeAspect="1" noChangeArrowheads="1"/>
            </p:cNvSpPr>
            <p:nvPr/>
          </p:nvSpPr>
          <p:spPr bwMode="auto">
            <a:xfrm>
              <a:off x="5000" y="1873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b="1"/>
            </a:p>
          </p:txBody>
        </p:sp>
        <p:sp>
          <p:nvSpPr>
            <p:cNvPr id="486471" name="Rectangle 71"/>
            <p:cNvSpPr>
              <a:spLocks noChangeAspect="1" noChangeArrowheads="1"/>
            </p:cNvSpPr>
            <p:nvPr/>
          </p:nvSpPr>
          <p:spPr bwMode="auto">
            <a:xfrm>
              <a:off x="4307" y="1141"/>
              <a:ext cx="4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72" name="Rectangle 72"/>
            <p:cNvSpPr>
              <a:spLocks noChangeAspect="1" noChangeArrowheads="1"/>
            </p:cNvSpPr>
            <p:nvPr/>
          </p:nvSpPr>
          <p:spPr bwMode="auto">
            <a:xfrm>
              <a:off x="4734" y="1349"/>
              <a:ext cx="4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73" name="Rectangle 73"/>
            <p:cNvSpPr>
              <a:spLocks noChangeAspect="1" noChangeArrowheads="1"/>
            </p:cNvSpPr>
            <p:nvPr/>
          </p:nvSpPr>
          <p:spPr bwMode="auto">
            <a:xfrm>
              <a:off x="4307" y="1349"/>
              <a:ext cx="4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74" name="Rectangle 74"/>
            <p:cNvSpPr>
              <a:spLocks noChangeAspect="1" noChangeArrowheads="1"/>
            </p:cNvSpPr>
            <p:nvPr/>
          </p:nvSpPr>
          <p:spPr bwMode="auto">
            <a:xfrm>
              <a:off x="4307" y="1764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75" name="Rectangle 75"/>
            <p:cNvSpPr>
              <a:spLocks noChangeAspect="1" noChangeArrowheads="1"/>
            </p:cNvSpPr>
            <p:nvPr/>
          </p:nvSpPr>
          <p:spPr bwMode="auto">
            <a:xfrm>
              <a:off x="4307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76" name="Rectangle 76"/>
            <p:cNvSpPr>
              <a:spLocks noChangeAspect="1" noChangeArrowheads="1"/>
            </p:cNvSpPr>
            <p:nvPr/>
          </p:nvSpPr>
          <p:spPr bwMode="auto">
            <a:xfrm>
              <a:off x="4494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77" name="Rectangle 77"/>
            <p:cNvSpPr>
              <a:spLocks noChangeAspect="1" noChangeArrowheads="1"/>
            </p:cNvSpPr>
            <p:nvPr/>
          </p:nvSpPr>
          <p:spPr bwMode="auto">
            <a:xfrm>
              <a:off x="4734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78" name="Rectangle 78"/>
            <p:cNvSpPr>
              <a:spLocks noChangeAspect="1" noChangeArrowheads="1"/>
            </p:cNvSpPr>
            <p:nvPr/>
          </p:nvSpPr>
          <p:spPr bwMode="auto">
            <a:xfrm>
              <a:off x="4734" y="1764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79" name="Rectangle 79"/>
            <p:cNvSpPr>
              <a:spLocks noChangeAspect="1" noChangeArrowheads="1"/>
            </p:cNvSpPr>
            <p:nvPr/>
          </p:nvSpPr>
          <p:spPr bwMode="auto">
            <a:xfrm>
              <a:off x="4920" y="1764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80" name="Rectangle 80"/>
            <p:cNvSpPr>
              <a:spLocks noChangeAspect="1" noChangeArrowheads="1"/>
            </p:cNvSpPr>
            <p:nvPr/>
          </p:nvSpPr>
          <p:spPr bwMode="auto">
            <a:xfrm>
              <a:off x="4947" y="1557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481" name="Rectangle 81"/>
            <p:cNvSpPr>
              <a:spLocks noChangeAspect="1" noChangeArrowheads="1"/>
            </p:cNvSpPr>
            <p:nvPr/>
          </p:nvSpPr>
          <p:spPr bwMode="auto">
            <a:xfrm>
              <a:off x="4734" y="1141"/>
              <a:ext cx="4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82" name="Rectangle 82"/>
            <p:cNvSpPr>
              <a:spLocks noChangeAspect="1" noChangeArrowheads="1"/>
            </p:cNvSpPr>
            <p:nvPr/>
          </p:nvSpPr>
          <p:spPr bwMode="auto">
            <a:xfrm>
              <a:off x="2828" y="2577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83" name="Rectangle 83"/>
            <p:cNvSpPr>
              <a:spLocks noChangeAspect="1" noChangeArrowheads="1"/>
            </p:cNvSpPr>
            <p:nvPr/>
          </p:nvSpPr>
          <p:spPr bwMode="auto">
            <a:xfrm>
              <a:off x="3788" y="2923"/>
              <a:ext cx="1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484" name="Rectangle 84"/>
            <p:cNvSpPr>
              <a:spLocks noChangeAspect="1" noChangeArrowheads="1"/>
            </p:cNvSpPr>
            <p:nvPr/>
          </p:nvSpPr>
          <p:spPr bwMode="auto">
            <a:xfrm>
              <a:off x="3441" y="2404"/>
              <a:ext cx="10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485" name="Rectangle 85"/>
            <p:cNvSpPr>
              <a:spLocks noChangeAspect="1" noChangeArrowheads="1"/>
            </p:cNvSpPr>
            <p:nvPr/>
          </p:nvSpPr>
          <p:spPr bwMode="auto">
            <a:xfrm>
              <a:off x="3228" y="3468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486" name="Rectangle 86"/>
            <p:cNvSpPr>
              <a:spLocks noChangeAspect="1" noChangeArrowheads="1"/>
            </p:cNvSpPr>
            <p:nvPr/>
          </p:nvSpPr>
          <p:spPr bwMode="auto">
            <a:xfrm>
              <a:off x="2694" y="3157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487" name="Line 87"/>
            <p:cNvSpPr>
              <a:spLocks noChangeAspect="1" noChangeShapeType="1"/>
            </p:cNvSpPr>
            <p:nvPr/>
          </p:nvSpPr>
          <p:spPr bwMode="auto">
            <a:xfrm>
              <a:off x="2694" y="299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88" name="Line 88"/>
            <p:cNvSpPr>
              <a:spLocks noChangeAspect="1" noChangeShapeType="1"/>
            </p:cNvSpPr>
            <p:nvPr/>
          </p:nvSpPr>
          <p:spPr bwMode="auto">
            <a:xfrm>
              <a:off x="3254" y="2473"/>
              <a:ext cx="1" cy="9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89" name="Line 89"/>
            <p:cNvSpPr>
              <a:spLocks noChangeAspect="1" noChangeShapeType="1"/>
            </p:cNvSpPr>
            <p:nvPr/>
          </p:nvSpPr>
          <p:spPr bwMode="auto">
            <a:xfrm>
              <a:off x="3041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90" name="Line 90"/>
            <p:cNvSpPr>
              <a:spLocks noChangeAspect="1" noChangeShapeType="1"/>
            </p:cNvSpPr>
            <p:nvPr/>
          </p:nvSpPr>
          <p:spPr bwMode="auto">
            <a:xfrm>
              <a:off x="3468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91" name="Line 91"/>
            <p:cNvSpPr>
              <a:spLocks noChangeAspect="1" noChangeShapeType="1"/>
            </p:cNvSpPr>
            <p:nvPr/>
          </p:nvSpPr>
          <p:spPr bwMode="auto">
            <a:xfrm>
              <a:off x="2828" y="3200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92" name="Line 92"/>
            <p:cNvSpPr>
              <a:spLocks noChangeAspect="1" noChangeShapeType="1"/>
            </p:cNvSpPr>
            <p:nvPr/>
          </p:nvSpPr>
          <p:spPr bwMode="auto">
            <a:xfrm>
              <a:off x="2828" y="2785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493" name="Rectangle 93"/>
            <p:cNvSpPr>
              <a:spLocks noChangeAspect="1" noChangeArrowheads="1"/>
            </p:cNvSpPr>
            <p:nvPr/>
          </p:nvSpPr>
          <p:spPr bwMode="auto">
            <a:xfrm>
              <a:off x="2988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486494" name="Rectangle 94"/>
            <p:cNvSpPr>
              <a:spLocks noChangeAspect="1" noChangeArrowheads="1"/>
            </p:cNvSpPr>
            <p:nvPr/>
          </p:nvSpPr>
          <p:spPr bwMode="auto">
            <a:xfrm>
              <a:off x="3201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495" name="Rectangle 95"/>
            <p:cNvSpPr>
              <a:spLocks noChangeAspect="1" noChangeArrowheads="1"/>
            </p:cNvSpPr>
            <p:nvPr/>
          </p:nvSpPr>
          <p:spPr bwMode="auto">
            <a:xfrm>
              <a:off x="3414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b="1"/>
            </a:p>
          </p:txBody>
        </p:sp>
        <p:sp>
          <p:nvSpPr>
            <p:cNvPr id="486496" name="Rectangle 96"/>
            <p:cNvSpPr>
              <a:spLocks noChangeAspect="1" noChangeArrowheads="1"/>
            </p:cNvSpPr>
            <p:nvPr/>
          </p:nvSpPr>
          <p:spPr bwMode="auto">
            <a:xfrm>
              <a:off x="3628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486497" name="Rectangle 97"/>
            <p:cNvSpPr>
              <a:spLocks noChangeAspect="1" noChangeArrowheads="1"/>
            </p:cNvSpPr>
            <p:nvPr/>
          </p:nvSpPr>
          <p:spPr bwMode="auto">
            <a:xfrm>
              <a:off x="2988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486498" name="Rectangle 98"/>
            <p:cNvSpPr>
              <a:spLocks noChangeAspect="1" noChangeArrowheads="1"/>
            </p:cNvSpPr>
            <p:nvPr/>
          </p:nvSpPr>
          <p:spPr bwMode="auto">
            <a:xfrm>
              <a:off x="3201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b="1"/>
            </a:p>
          </p:txBody>
        </p:sp>
        <p:sp>
          <p:nvSpPr>
            <p:cNvPr id="486499" name="Rectangle 99"/>
            <p:cNvSpPr>
              <a:spLocks noChangeAspect="1" noChangeArrowheads="1"/>
            </p:cNvSpPr>
            <p:nvPr/>
          </p:nvSpPr>
          <p:spPr bwMode="auto">
            <a:xfrm>
              <a:off x="3414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b="1"/>
            </a:p>
          </p:txBody>
        </p:sp>
        <p:sp>
          <p:nvSpPr>
            <p:cNvPr id="486500" name="Rectangle 100"/>
            <p:cNvSpPr>
              <a:spLocks noChangeAspect="1" noChangeArrowheads="1"/>
            </p:cNvSpPr>
            <p:nvPr/>
          </p:nvSpPr>
          <p:spPr bwMode="auto">
            <a:xfrm>
              <a:off x="3628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b="1"/>
            </a:p>
          </p:txBody>
        </p:sp>
        <p:sp>
          <p:nvSpPr>
            <p:cNvPr id="486501" name="Rectangle 101"/>
            <p:cNvSpPr>
              <a:spLocks noChangeAspect="1" noChangeArrowheads="1"/>
            </p:cNvSpPr>
            <p:nvPr/>
          </p:nvSpPr>
          <p:spPr bwMode="auto">
            <a:xfrm>
              <a:off x="2961" y="3119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b="1"/>
            </a:p>
          </p:txBody>
        </p:sp>
        <p:sp>
          <p:nvSpPr>
            <p:cNvPr id="486502" name="Rectangle 102"/>
            <p:cNvSpPr>
              <a:spLocks noChangeAspect="1" noChangeArrowheads="1"/>
            </p:cNvSpPr>
            <p:nvPr/>
          </p:nvSpPr>
          <p:spPr bwMode="auto">
            <a:xfrm>
              <a:off x="3174" y="3119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b="1"/>
            </a:p>
          </p:txBody>
        </p:sp>
        <p:sp>
          <p:nvSpPr>
            <p:cNvPr id="486503" name="Rectangle 103"/>
            <p:cNvSpPr>
              <a:spLocks noChangeAspect="1" noChangeArrowheads="1"/>
            </p:cNvSpPr>
            <p:nvPr/>
          </p:nvSpPr>
          <p:spPr bwMode="auto">
            <a:xfrm>
              <a:off x="3388" y="3119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b="1"/>
            </a:p>
          </p:txBody>
        </p:sp>
        <p:sp>
          <p:nvSpPr>
            <p:cNvPr id="486504" name="Rectangle 104"/>
            <p:cNvSpPr>
              <a:spLocks noChangeAspect="1" noChangeArrowheads="1"/>
            </p:cNvSpPr>
            <p:nvPr/>
          </p:nvSpPr>
          <p:spPr bwMode="auto">
            <a:xfrm>
              <a:off x="3601" y="3119"/>
              <a:ext cx="4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b="1"/>
            </a:p>
          </p:txBody>
        </p:sp>
        <p:sp>
          <p:nvSpPr>
            <p:cNvPr id="486505" name="Rectangle 105"/>
            <p:cNvSpPr>
              <a:spLocks noChangeAspect="1" noChangeArrowheads="1"/>
            </p:cNvSpPr>
            <p:nvPr/>
          </p:nvSpPr>
          <p:spPr bwMode="auto">
            <a:xfrm>
              <a:off x="2988" y="3327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b="1"/>
            </a:p>
          </p:txBody>
        </p:sp>
        <p:sp>
          <p:nvSpPr>
            <p:cNvPr id="486506" name="Rectangle 106"/>
            <p:cNvSpPr>
              <a:spLocks noChangeAspect="1" noChangeArrowheads="1"/>
            </p:cNvSpPr>
            <p:nvPr/>
          </p:nvSpPr>
          <p:spPr bwMode="auto">
            <a:xfrm>
              <a:off x="3201" y="3327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b="1"/>
            </a:p>
          </p:txBody>
        </p:sp>
        <p:sp>
          <p:nvSpPr>
            <p:cNvPr id="486507" name="Rectangle 107"/>
            <p:cNvSpPr>
              <a:spLocks noChangeAspect="1" noChangeArrowheads="1"/>
            </p:cNvSpPr>
            <p:nvPr/>
          </p:nvSpPr>
          <p:spPr bwMode="auto">
            <a:xfrm>
              <a:off x="3388" y="3327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b="1"/>
            </a:p>
          </p:txBody>
        </p:sp>
        <p:sp>
          <p:nvSpPr>
            <p:cNvPr id="486508" name="Rectangle 108"/>
            <p:cNvSpPr>
              <a:spLocks noChangeAspect="1" noChangeArrowheads="1"/>
            </p:cNvSpPr>
            <p:nvPr/>
          </p:nvSpPr>
          <p:spPr bwMode="auto">
            <a:xfrm>
              <a:off x="3601" y="3327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b="1"/>
            </a:p>
          </p:txBody>
        </p:sp>
        <p:sp>
          <p:nvSpPr>
            <p:cNvPr id="486509" name="Rectangle 109"/>
            <p:cNvSpPr>
              <a:spLocks noChangeAspect="1" noChangeArrowheads="1"/>
            </p:cNvSpPr>
            <p:nvPr/>
          </p:nvSpPr>
          <p:spPr bwMode="auto">
            <a:xfrm>
              <a:off x="3148" y="2595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10" name="Rectangle 110"/>
            <p:cNvSpPr>
              <a:spLocks noChangeAspect="1" noChangeArrowheads="1"/>
            </p:cNvSpPr>
            <p:nvPr/>
          </p:nvSpPr>
          <p:spPr bwMode="auto">
            <a:xfrm>
              <a:off x="3334" y="2595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11" name="Rectangle 111"/>
            <p:cNvSpPr>
              <a:spLocks noChangeAspect="1" noChangeArrowheads="1"/>
            </p:cNvSpPr>
            <p:nvPr/>
          </p:nvSpPr>
          <p:spPr bwMode="auto">
            <a:xfrm>
              <a:off x="2908" y="2802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12" name="Rectangle 112"/>
            <p:cNvSpPr>
              <a:spLocks noChangeAspect="1" noChangeArrowheads="1"/>
            </p:cNvSpPr>
            <p:nvPr/>
          </p:nvSpPr>
          <p:spPr bwMode="auto">
            <a:xfrm>
              <a:off x="3121" y="3218"/>
              <a:ext cx="4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13" name="Rectangle 113"/>
            <p:cNvSpPr>
              <a:spLocks noChangeAspect="1" noChangeArrowheads="1"/>
            </p:cNvSpPr>
            <p:nvPr/>
          </p:nvSpPr>
          <p:spPr bwMode="auto">
            <a:xfrm>
              <a:off x="2908" y="3010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14" name="Rectangle 114"/>
            <p:cNvSpPr>
              <a:spLocks noChangeAspect="1" noChangeArrowheads="1"/>
            </p:cNvSpPr>
            <p:nvPr/>
          </p:nvSpPr>
          <p:spPr bwMode="auto">
            <a:xfrm>
              <a:off x="3094" y="3010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15" name="Rectangle 115"/>
            <p:cNvSpPr>
              <a:spLocks noChangeAspect="1" noChangeArrowheads="1"/>
            </p:cNvSpPr>
            <p:nvPr/>
          </p:nvSpPr>
          <p:spPr bwMode="auto">
            <a:xfrm>
              <a:off x="3334" y="3010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16" name="Rectangle 116"/>
            <p:cNvSpPr>
              <a:spLocks noChangeAspect="1" noChangeArrowheads="1"/>
            </p:cNvSpPr>
            <p:nvPr/>
          </p:nvSpPr>
          <p:spPr bwMode="auto">
            <a:xfrm>
              <a:off x="3334" y="3218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17" name="Rectangle 117"/>
            <p:cNvSpPr>
              <a:spLocks noChangeAspect="1" noChangeArrowheads="1"/>
            </p:cNvSpPr>
            <p:nvPr/>
          </p:nvSpPr>
          <p:spPr bwMode="auto">
            <a:xfrm>
              <a:off x="3521" y="3218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18" name="Rectangle 118"/>
            <p:cNvSpPr>
              <a:spLocks noChangeAspect="1" noChangeArrowheads="1"/>
            </p:cNvSpPr>
            <p:nvPr/>
          </p:nvSpPr>
          <p:spPr bwMode="auto">
            <a:xfrm>
              <a:off x="3548" y="3010"/>
              <a:ext cx="6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19" name="Rectangle 119"/>
            <p:cNvSpPr>
              <a:spLocks noChangeAspect="1" noChangeArrowheads="1"/>
            </p:cNvSpPr>
            <p:nvPr/>
          </p:nvSpPr>
          <p:spPr bwMode="auto">
            <a:xfrm>
              <a:off x="3548" y="2595"/>
              <a:ext cx="4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20" name="Rectangle 120"/>
            <p:cNvSpPr>
              <a:spLocks noChangeAspect="1" noChangeArrowheads="1"/>
            </p:cNvSpPr>
            <p:nvPr/>
          </p:nvSpPr>
          <p:spPr bwMode="auto">
            <a:xfrm>
              <a:off x="4246" y="2577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21" name="Rectangle 121"/>
            <p:cNvSpPr>
              <a:spLocks noChangeAspect="1" noChangeArrowheads="1"/>
            </p:cNvSpPr>
            <p:nvPr/>
          </p:nvSpPr>
          <p:spPr bwMode="auto">
            <a:xfrm>
              <a:off x="5206" y="2923"/>
              <a:ext cx="1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522" name="Rectangle 122"/>
            <p:cNvSpPr>
              <a:spLocks noChangeAspect="1" noChangeArrowheads="1"/>
            </p:cNvSpPr>
            <p:nvPr/>
          </p:nvSpPr>
          <p:spPr bwMode="auto">
            <a:xfrm>
              <a:off x="4859" y="2404"/>
              <a:ext cx="10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523" name="Rectangle 123"/>
            <p:cNvSpPr>
              <a:spLocks noChangeAspect="1" noChangeArrowheads="1"/>
            </p:cNvSpPr>
            <p:nvPr/>
          </p:nvSpPr>
          <p:spPr bwMode="auto">
            <a:xfrm>
              <a:off x="4646" y="3468"/>
              <a:ext cx="10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524" name="Rectangle 124"/>
            <p:cNvSpPr>
              <a:spLocks noChangeAspect="1" noChangeArrowheads="1"/>
            </p:cNvSpPr>
            <p:nvPr/>
          </p:nvSpPr>
          <p:spPr bwMode="auto">
            <a:xfrm>
              <a:off x="4112" y="3157"/>
              <a:ext cx="10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525" name="Line 125"/>
            <p:cNvSpPr>
              <a:spLocks noChangeAspect="1" noChangeShapeType="1"/>
            </p:cNvSpPr>
            <p:nvPr/>
          </p:nvSpPr>
          <p:spPr bwMode="auto">
            <a:xfrm>
              <a:off x="4112" y="299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26" name="Line 126"/>
            <p:cNvSpPr>
              <a:spLocks noChangeAspect="1" noChangeShapeType="1"/>
            </p:cNvSpPr>
            <p:nvPr/>
          </p:nvSpPr>
          <p:spPr bwMode="auto">
            <a:xfrm>
              <a:off x="4672" y="2473"/>
              <a:ext cx="1" cy="9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27" name="Line 127"/>
            <p:cNvSpPr>
              <a:spLocks noChangeAspect="1" noChangeShapeType="1"/>
            </p:cNvSpPr>
            <p:nvPr/>
          </p:nvSpPr>
          <p:spPr bwMode="auto">
            <a:xfrm>
              <a:off x="4459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28" name="Line 128"/>
            <p:cNvSpPr>
              <a:spLocks noChangeAspect="1" noChangeShapeType="1"/>
            </p:cNvSpPr>
            <p:nvPr/>
          </p:nvSpPr>
          <p:spPr bwMode="auto">
            <a:xfrm>
              <a:off x="4886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29" name="Line 129"/>
            <p:cNvSpPr>
              <a:spLocks noChangeAspect="1" noChangeShapeType="1"/>
            </p:cNvSpPr>
            <p:nvPr/>
          </p:nvSpPr>
          <p:spPr bwMode="auto">
            <a:xfrm>
              <a:off x="4246" y="3200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30" name="Line 130"/>
            <p:cNvSpPr>
              <a:spLocks noChangeAspect="1" noChangeShapeType="1"/>
            </p:cNvSpPr>
            <p:nvPr/>
          </p:nvSpPr>
          <p:spPr bwMode="auto">
            <a:xfrm>
              <a:off x="4246" y="2785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6531" name="Rectangle 131"/>
            <p:cNvSpPr>
              <a:spLocks noChangeAspect="1" noChangeArrowheads="1"/>
            </p:cNvSpPr>
            <p:nvPr/>
          </p:nvSpPr>
          <p:spPr bwMode="auto">
            <a:xfrm>
              <a:off x="4406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486532" name="Rectangle 132"/>
            <p:cNvSpPr>
              <a:spLocks noChangeAspect="1" noChangeArrowheads="1"/>
            </p:cNvSpPr>
            <p:nvPr/>
          </p:nvSpPr>
          <p:spPr bwMode="auto">
            <a:xfrm>
              <a:off x="4619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33" name="Rectangle 133"/>
            <p:cNvSpPr>
              <a:spLocks noChangeAspect="1" noChangeArrowheads="1"/>
            </p:cNvSpPr>
            <p:nvPr/>
          </p:nvSpPr>
          <p:spPr bwMode="auto">
            <a:xfrm>
              <a:off x="4832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b="1"/>
            </a:p>
          </p:txBody>
        </p:sp>
        <p:sp>
          <p:nvSpPr>
            <p:cNvPr id="486534" name="Rectangle 134"/>
            <p:cNvSpPr>
              <a:spLocks noChangeAspect="1" noChangeArrowheads="1"/>
            </p:cNvSpPr>
            <p:nvPr/>
          </p:nvSpPr>
          <p:spPr bwMode="auto">
            <a:xfrm>
              <a:off x="5046" y="2704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486535" name="Rectangle 135"/>
            <p:cNvSpPr>
              <a:spLocks noChangeAspect="1" noChangeArrowheads="1"/>
            </p:cNvSpPr>
            <p:nvPr/>
          </p:nvSpPr>
          <p:spPr bwMode="auto">
            <a:xfrm>
              <a:off x="4406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486536" name="Rectangle 136"/>
            <p:cNvSpPr>
              <a:spLocks noChangeAspect="1" noChangeArrowheads="1"/>
            </p:cNvSpPr>
            <p:nvPr/>
          </p:nvSpPr>
          <p:spPr bwMode="auto">
            <a:xfrm>
              <a:off x="4619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b="1"/>
            </a:p>
          </p:txBody>
        </p:sp>
        <p:sp>
          <p:nvSpPr>
            <p:cNvPr id="486537" name="Rectangle 137"/>
            <p:cNvSpPr>
              <a:spLocks noChangeAspect="1" noChangeArrowheads="1"/>
            </p:cNvSpPr>
            <p:nvPr/>
          </p:nvSpPr>
          <p:spPr bwMode="auto">
            <a:xfrm>
              <a:off x="4832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b="1"/>
            </a:p>
          </p:txBody>
        </p:sp>
        <p:sp>
          <p:nvSpPr>
            <p:cNvPr id="486538" name="Rectangle 138"/>
            <p:cNvSpPr>
              <a:spLocks noChangeAspect="1" noChangeArrowheads="1"/>
            </p:cNvSpPr>
            <p:nvPr/>
          </p:nvSpPr>
          <p:spPr bwMode="auto">
            <a:xfrm>
              <a:off x="5046" y="2911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b="1"/>
            </a:p>
          </p:txBody>
        </p:sp>
        <p:sp>
          <p:nvSpPr>
            <p:cNvPr id="486539" name="Rectangle 139"/>
            <p:cNvSpPr>
              <a:spLocks noChangeAspect="1" noChangeArrowheads="1"/>
            </p:cNvSpPr>
            <p:nvPr/>
          </p:nvSpPr>
          <p:spPr bwMode="auto">
            <a:xfrm>
              <a:off x="4379" y="3119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b="1"/>
            </a:p>
          </p:txBody>
        </p:sp>
        <p:sp>
          <p:nvSpPr>
            <p:cNvPr id="486540" name="Rectangle 140"/>
            <p:cNvSpPr>
              <a:spLocks noChangeAspect="1" noChangeArrowheads="1"/>
            </p:cNvSpPr>
            <p:nvPr/>
          </p:nvSpPr>
          <p:spPr bwMode="auto">
            <a:xfrm>
              <a:off x="4592" y="3119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b="1"/>
            </a:p>
          </p:txBody>
        </p:sp>
        <p:sp>
          <p:nvSpPr>
            <p:cNvPr id="486541" name="Rectangle 141"/>
            <p:cNvSpPr>
              <a:spLocks noChangeAspect="1" noChangeArrowheads="1"/>
            </p:cNvSpPr>
            <p:nvPr/>
          </p:nvSpPr>
          <p:spPr bwMode="auto">
            <a:xfrm>
              <a:off x="4806" y="3119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b="1"/>
            </a:p>
          </p:txBody>
        </p:sp>
        <p:sp>
          <p:nvSpPr>
            <p:cNvPr id="486542" name="Rectangle 142"/>
            <p:cNvSpPr>
              <a:spLocks noChangeAspect="1" noChangeArrowheads="1"/>
            </p:cNvSpPr>
            <p:nvPr/>
          </p:nvSpPr>
          <p:spPr bwMode="auto">
            <a:xfrm>
              <a:off x="5019" y="3119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b="1"/>
            </a:p>
          </p:txBody>
        </p:sp>
        <p:sp>
          <p:nvSpPr>
            <p:cNvPr id="486543" name="Rectangle 143"/>
            <p:cNvSpPr>
              <a:spLocks noChangeAspect="1" noChangeArrowheads="1"/>
            </p:cNvSpPr>
            <p:nvPr/>
          </p:nvSpPr>
          <p:spPr bwMode="auto">
            <a:xfrm>
              <a:off x="4406" y="3327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b="1"/>
            </a:p>
          </p:txBody>
        </p:sp>
        <p:sp>
          <p:nvSpPr>
            <p:cNvPr id="486544" name="Rectangle 144"/>
            <p:cNvSpPr>
              <a:spLocks noChangeAspect="1" noChangeArrowheads="1"/>
            </p:cNvSpPr>
            <p:nvPr/>
          </p:nvSpPr>
          <p:spPr bwMode="auto">
            <a:xfrm>
              <a:off x="4619" y="3327"/>
              <a:ext cx="25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b="1"/>
            </a:p>
          </p:txBody>
        </p:sp>
        <p:sp>
          <p:nvSpPr>
            <p:cNvPr id="486545" name="Rectangle 145"/>
            <p:cNvSpPr>
              <a:spLocks noChangeAspect="1" noChangeArrowheads="1"/>
            </p:cNvSpPr>
            <p:nvPr/>
          </p:nvSpPr>
          <p:spPr bwMode="auto">
            <a:xfrm>
              <a:off x="4806" y="3327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b="1"/>
            </a:p>
          </p:txBody>
        </p:sp>
        <p:sp>
          <p:nvSpPr>
            <p:cNvPr id="486546" name="Rectangle 146"/>
            <p:cNvSpPr>
              <a:spLocks noChangeAspect="1" noChangeArrowheads="1"/>
            </p:cNvSpPr>
            <p:nvPr/>
          </p:nvSpPr>
          <p:spPr bwMode="auto">
            <a:xfrm>
              <a:off x="5019" y="3327"/>
              <a:ext cx="5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b="1"/>
            </a:p>
          </p:txBody>
        </p:sp>
        <p:sp>
          <p:nvSpPr>
            <p:cNvPr id="486547" name="Rectangle 147"/>
            <p:cNvSpPr>
              <a:spLocks noChangeAspect="1" noChangeArrowheads="1"/>
            </p:cNvSpPr>
            <p:nvPr/>
          </p:nvSpPr>
          <p:spPr bwMode="auto">
            <a:xfrm>
              <a:off x="4566" y="2802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48" name="Rectangle 148"/>
            <p:cNvSpPr>
              <a:spLocks noChangeAspect="1" noChangeArrowheads="1"/>
            </p:cNvSpPr>
            <p:nvPr/>
          </p:nvSpPr>
          <p:spPr bwMode="auto">
            <a:xfrm>
              <a:off x="4966" y="2802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49" name="Rectangle 149"/>
            <p:cNvSpPr>
              <a:spLocks noChangeAspect="1" noChangeArrowheads="1"/>
            </p:cNvSpPr>
            <p:nvPr/>
          </p:nvSpPr>
          <p:spPr bwMode="auto">
            <a:xfrm>
              <a:off x="4326" y="3218"/>
              <a:ext cx="4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50" name="Rectangle 150"/>
            <p:cNvSpPr>
              <a:spLocks noChangeAspect="1" noChangeArrowheads="1"/>
            </p:cNvSpPr>
            <p:nvPr/>
          </p:nvSpPr>
          <p:spPr bwMode="auto">
            <a:xfrm>
              <a:off x="4326" y="3010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51" name="Rectangle 151"/>
            <p:cNvSpPr>
              <a:spLocks noChangeAspect="1" noChangeArrowheads="1"/>
            </p:cNvSpPr>
            <p:nvPr/>
          </p:nvSpPr>
          <p:spPr bwMode="auto">
            <a:xfrm>
              <a:off x="4512" y="3010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52" name="Rectangle 152"/>
            <p:cNvSpPr>
              <a:spLocks noChangeAspect="1" noChangeArrowheads="1"/>
            </p:cNvSpPr>
            <p:nvPr/>
          </p:nvSpPr>
          <p:spPr bwMode="auto">
            <a:xfrm>
              <a:off x="4752" y="3010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53" name="Rectangle 153"/>
            <p:cNvSpPr>
              <a:spLocks noChangeAspect="1" noChangeArrowheads="1"/>
            </p:cNvSpPr>
            <p:nvPr/>
          </p:nvSpPr>
          <p:spPr bwMode="auto">
            <a:xfrm>
              <a:off x="4752" y="3218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54" name="Rectangle 154"/>
            <p:cNvSpPr>
              <a:spLocks noChangeAspect="1" noChangeArrowheads="1"/>
            </p:cNvSpPr>
            <p:nvPr/>
          </p:nvSpPr>
          <p:spPr bwMode="auto">
            <a:xfrm>
              <a:off x="4939" y="3218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55" name="Rectangle 155"/>
            <p:cNvSpPr>
              <a:spLocks noChangeAspect="1" noChangeArrowheads="1"/>
            </p:cNvSpPr>
            <p:nvPr/>
          </p:nvSpPr>
          <p:spPr bwMode="auto">
            <a:xfrm>
              <a:off x="4966" y="3010"/>
              <a:ext cx="6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486556" name="Rectangle 156"/>
            <p:cNvSpPr>
              <a:spLocks noChangeAspect="1" noChangeArrowheads="1"/>
            </p:cNvSpPr>
            <p:nvPr/>
          </p:nvSpPr>
          <p:spPr bwMode="auto">
            <a:xfrm>
              <a:off x="4539" y="3218"/>
              <a:ext cx="4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57" name="Rectangle 157"/>
            <p:cNvSpPr>
              <a:spLocks noChangeAspect="1" noChangeArrowheads="1"/>
            </p:cNvSpPr>
            <p:nvPr/>
          </p:nvSpPr>
          <p:spPr bwMode="auto">
            <a:xfrm>
              <a:off x="4756" y="2802"/>
              <a:ext cx="4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486558" name="Rectangle 158"/>
            <p:cNvSpPr>
              <a:spLocks noChangeAspect="1" noChangeArrowheads="1"/>
            </p:cNvSpPr>
            <p:nvPr/>
          </p:nvSpPr>
          <p:spPr bwMode="auto">
            <a:xfrm>
              <a:off x="4089" y="2430"/>
              <a:ext cx="1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sz="2800" b="1"/>
            </a:p>
          </p:txBody>
        </p:sp>
        <p:sp>
          <p:nvSpPr>
            <p:cNvPr id="486559" name="Rectangle 159"/>
            <p:cNvSpPr>
              <a:spLocks noChangeAspect="1" noChangeArrowheads="1"/>
            </p:cNvSpPr>
            <p:nvPr/>
          </p:nvSpPr>
          <p:spPr bwMode="auto">
            <a:xfrm>
              <a:off x="2676" y="977"/>
              <a:ext cx="7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sz="2800" b="1"/>
            </a:p>
          </p:txBody>
        </p:sp>
        <p:sp>
          <p:nvSpPr>
            <p:cNvPr id="486560" name="Rectangle 160"/>
            <p:cNvSpPr>
              <a:spLocks noChangeAspect="1" noChangeArrowheads="1"/>
            </p:cNvSpPr>
            <p:nvPr/>
          </p:nvSpPr>
          <p:spPr bwMode="auto">
            <a:xfrm>
              <a:off x="4089" y="977"/>
              <a:ext cx="8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2800" b="1"/>
            </a:p>
          </p:txBody>
        </p:sp>
        <p:sp>
          <p:nvSpPr>
            <p:cNvPr id="486561" name="Rectangle 161"/>
            <p:cNvSpPr>
              <a:spLocks noChangeAspect="1" noChangeArrowheads="1"/>
            </p:cNvSpPr>
            <p:nvPr/>
          </p:nvSpPr>
          <p:spPr bwMode="auto">
            <a:xfrm>
              <a:off x="2702" y="2404"/>
              <a:ext cx="8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sz="2800" b="1"/>
            </a:p>
          </p:txBody>
        </p:sp>
      </p:grpSp>
      <p:grpSp>
        <p:nvGrpSpPr>
          <p:cNvPr id="486575" name="Group 175"/>
          <p:cNvGrpSpPr>
            <a:grpSpLocks/>
          </p:cNvGrpSpPr>
          <p:nvPr/>
        </p:nvGrpSpPr>
        <p:grpSpPr bwMode="auto">
          <a:xfrm>
            <a:off x="1270000" y="3246438"/>
            <a:ext cx="387350" cy="457200"/>
            <a:chOff x="655" y="3361"/>
            <a:chExt cx="244" cy="288"/>
          </a:xfrm>
        </p:grpSpPr>
        <p:sp>
          <p:nvSpPr>
            <p:cNvPr id="486568" name="Line 168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574" name="Text Box 174"/>
            <p:cNvSpPr txBox="1">
              <a:spLocks noChangeArrowheads="1"/>
            </p:cNvSpPr>
            <p:nvPr/>
          </p:nvSpPr>
          <p:spPr bwMode="auto">
            <a:xfrm>
              <a:off x="655" y="336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</p:grpSp>
      <p:grpSp>
        <p:nvGrpSpPr>
          <p:cNvPr id="486576" name="Group 176"/>
          <p:cNvGrpSpPr>
            <a:grpSpLocks/>
          </p:cNvGrpSpPr>
          <p:nvPr/>
        </p:nvGrpSpPr>
        <p:grpSpPr bwMode="auto">
          <a:xfrm>
            <a:off x="3008313" y="3252788"/>
            <a:ext cx="404812" cy="457200"/>
            <a:chOff x="655" y="3361"/>
            <a:chExt cx="255" cy="288"/>
          </a:xfrm>
        </p:grpSpPr>
        <p:sp>
          <p:nvSpPr>
            <p:cNvPr id="486577" name="Line 177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578" name="Text Box 178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6591" name="Group 191"/>
          <p:cNvGrpSpPr>
            <a:grpSpLocks/>
          </p:cNvGrpSpPr>
          <p:nvPr/>
        </p:nvGrpSpPr>
        <p:grpSpPr bwMode="auto">
          <a:xfrm>
            <a:off x="3249613" y="3241675"/>
            <a:ext cx="404812" cy="457200"/>
            <a:chOff x="2047" y="2042"/>
            <a:chExt cx="255" cy="288"/>
          </a:xfrm>
        </p:grpSpPr>
        <p:sp>
          <p:nvSpPr>
            <p:cNvPr id="486580" name="Line 180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581" name="Text Box 181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grpSp>
        <p:nvGrpSpPr>
          <p:cNvPr id="486582" name="Group 182"/>
          <p:cNvGrpSpPr>
            <a:grpSpLocks/>
          </p:cNvGrpSpPr>
          <p:nvPr/>
        </p:nvGrpSpPr>
        <p:grpSpPr bwMode="auto">
          <a:xfrm>
            <a:off x="2036763" y="3241675"/>
            <a:ext cx="387350" cy="457200"/>
            <a:chOff x="655" y="3361"/>
            <a:chExt cx="244" cy="288"/>
          </a:xfrm>
        </p:grpSpPr>
        <p:sp>
          <p:nvSpPr>
            <p:cNvPr id="486583" name="Line 183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584" name="Text Box 184"/>
            <p:cNvSpPr txBox="1">
              <a:spLocks noChangeArrowheads="1"/>
            </p:cNvSpPr>
            <p:nvPr/>
          </p:nvSpPr>
          <p:spPr bwMode="auto">
            <a:xfrm>
              <a:off x="655" y="336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</p:grpSp>
      <p:grpSp>
        <p:nvGrpSpPr>
          <p:cNvPr id="486585" name="Group 185"/>
          <p:cNvGrpSpPr>
            <a:grpSpLocks/>
          </p:cNvGrpSpPr>
          <p:nvPr/>
        </p:nvGrpSpPr>
        <p:grpSpPr bwMode="auto">
          <a:xfrm>
            <a:off x="2017713" y="3690938"/>
            <a:ext cx="404812" cy="457200"/>
            <a:chOff x="655" y="3361"/>
            <a:chExt cx="255" cy="288"/>
          </a:xfrm>
        </p:grpSpPr>
        <p:sp>
          <p:nvSpPr>
            <p:cNvPr id="486586" name="Line 186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587" name="Text Box 187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6588" name="Group 188"/>
          <p:cNvGrpSpPr>
            <a:grpSpLocks/>
          </p:cNvGrpSpPr>
          <p:nvPr/>
        </p:nvGrpSpPr>
        <p:grpSpPr bwMode="auto">
          <a:xfrm>
            <a:off x="2259013" y="3694113"/>
            <a:ext cx="404812" cy="457200"/>
            <a:chOff x="655" y="3361"/>
            <a:chExt cx="255" cy="288"/>
          </a:xfrm>
        </p:grpSpPr>
        <p:sp>
          <p:nvSpPr>
            <p:cNvPr id="486589" name="Line 189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590" name="Text Box 190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sp>
        <p:nvSpPr>
          <p:cNvPr id="486592" name="AutoShape 192"/>
          <p:cNvSpPr>
            <a:spLocks noChangeArrowheads="1"/>
          </p:cNvSpPr>
          <p:nvPr/>
        </p:nvSpPr>
        <p:spPr bwMode="auto">
          <a:xfrm>
            <a:off x="7415213" y="5035550"/>
            <a:ext cx="771525" cy="784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86593" name="AutoShape 193"/>
          <p:cNvSpPr>
            <a:spLocks noChangeArrowheads="1"/>
          </p:cNvSpPr>
          <p:nvPr/>
        </p:nvSpPr>
        <p:spPr bwMode="auto">
          <a:xfrm>
            <a:off x="7886700" y="5075238"/>
            <a:ext cx="714375" cy="7096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86594" name="AutoShape 194"/>
          <p:cNvSpPr>
            <a:spLocks noChangeArrowheads="1"/>
          </p:cNvSpPr>
          <p:nvPr/>
        </p:nvSpPr>
        <p:spPr bwMode="auto">
          <a:xfrm>
            <a:off x="7008813" y="5487988"/>
            <a:ext cx="1628775" cy="7556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486595" name="AutoShape 195"/>
          <p:cNvSpPr>
            <a:spLocks noChangeArrowheads="1"/>
          </p:cNvSpPr>
          <p:nvPr/>
        </p:nvSpPr>
        <p:spPr bwMode="auto">
          <a:xfrm>
            <a:off x="6967538" y="1676400"/>
            <a:ext cx="323850" cy="15668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6648" name="Group 248"/>
          <p:cNvGrpSpPr>
            <a:grpSpLocks/>
          </p:cNvGrpSpPr>
          <p:nvPr/>
        </p:nvGrpSpPr>
        <p:grpSpPr bwMode="auto">
          <a:xfrm>
            <a:off x="4533900" y="4537075"/>
            <a:ext cx="796925" cy="1825625"/>
            <a:chOff x="2856" y="2858"/>
            <a:chExt cx="502" cy="1150"/>
          </a:xfrm>
        </p:grpSpPr>
        <p:grpSp>
          <p:nvGrpSpPr>
            <p:cNvPr id="486605" name="Group 205"/>
            <p:cNvGrpSpPr>
              <a:grpSpLocks/>
            </p:cNvGrpSpPr>
            <p:nvPr/>
          </p:nvGrpSpPr>
          <p:grpSpPr bwMode="auto">
            <a:xfrm>
              <a:off x="2862" y="3737"/>
              <a:ext cx="496" cy="271"/>
              <a:chOff x="2862" y="3713"/>
              <a:chExt cx="496" cy="271"/>
            </a:xfrm>
          </p:grpSpPr>
          <p:sp>
            <p:nvSpPr>
              <p:cNvPr id="486596" name="Arc 196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597" name="Line 197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598" name="Line 198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599" name="Arc 199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01" name="Line 20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86606" name="Group 206"/>
            <p:cNvGrpSpPr>
              <a:grpSpLocks/>
            </p:cNvGrpSpPr>
            <p:nvPr/>
          </p:nvGrpSpPr>
          <p:grpSpPr bwMode="auto">
            <a:xfrm flipV="1">
              <a:off x="2856" y="2858"/>
              <a:ext cx="496" cy="271"/>
              <a:chOff x="2862" y="3713"/>
              <a:chExt cx="496" cy="271"/>
            </a:xfrm>
          </p:grpSpPr>
          <p:sp>
            <p:nvSpPr>
              <p:cNvPr id="486607" name="Arc 207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08" name="Line 208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09" name="Line 209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10" name="Arc 210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11" name="Line 21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486649" name="Group 249"/>
          <p:cNvGrpSpPr>
            <a:grpSpLocks/>
          </p:cNvGrpSpPr>
          <p:nvPr/>
        </p:nvGrpSpPr>
        <p:grpSpPr bwMode="auto">
          <a:xfrm>
            <a:off x="4967288" y="4503738"/>
            <a:ext cx="796925" cy="1820862"/>
            <a:chOff x="3129" y="2837"/>
            <a:chExt cx="502" cy="1147"/>
          </a:xfrm>
        </p:grpSpPr>
        <p:grpSp>
          <p:nvGrpSpPr>
            <p:cNvPr id="486612" name="Group 212"/>
            <p:cNvGrpSpPr>
              <a:grpSpLocks/>
            </p:cNvGrpSpPr>
            <p:nvPr/>
          </p:nvGrpSpPr>
          <p:grpSpPr bwMode="auto">
            <a:xfrm flipV="1">
              <a:off x="3129" y="2837"/>
              <a:ext cx="496" cy="271"/>
              <a:chOff x="2862" y="3713"/>
              <a:chExt cx="496" cy="271"/>
            </a:xfrm>
          </p:grpSpPr>
          <p:sp>
            <p:nvSpPr>
              <p:cNvPr id="486613" name="Arc 213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14" name="Line 214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15" name="Line 215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16" name="Arc 216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17" name="Line 217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86618" name="Group 218"/>
            <p:cNvGrpSpPr>
              <a:grpSpLocks/>
            </p:cNvGrpSpPr>
            <p:nvPr/>
          </p:nvGrpSpPr>
          <p:grpSpPr bwMode="auto">
            <a:xfrm>
              <a:off x="3135" y="3713"/>
              <a:ext cx="496" cy="271"/>
              <a:chOff x="2862" y="3713"/>
              <a:chExt cx="496" cy="271"/>
            </a:xfrm>
          </p:grpSpPr>
          <p:sp>
            <p:nvSpPr>
              <p:cNvPr id="486619" name="Arc 219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20" name="Line 220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21" name="Line 221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22" name="Arc 222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23" name="Line 223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486647" name="Group 247"/>
          <p:cNvGrpSpPr>
            <a:grpSpLocks/>
          </p:cNvGrpSpPr>
          <p:nvPr/>
        </p:nvGrpSpPr>
        <p:grpSpPr bwMode="auto">
          <a:xfrm>
            <a:off x="3905250" y="1668463"/>
            <a:ext cx="1946275" cy="1593850"/>
            <a:chOff x="2460" y="1051"/>
            <a:chExt cx="1226" cy="1004"/>
          </a:xfrm>
        </p:grpSpPr>
        <p:grpSp>
          <p:nvGrpSpPr>
            <p:cNvPr id="486630" name="Group 230"/>
            <p:cNvGrpSpPr>
              <a:grpSpLocks/>
            </p:cNvGrpSpPr>
            <p:nvPr/>
          </p:nvGrpSpPr>
          <p:grpSpPr bwMode="auto">
            <a:xfrm rot="5400000" flipH="1" flipV="1">
              <a:off x="3033" y="1397"/>
              <a:ext cx="999" cy="307"/>
              <a:chOff x="2862" y="3713"/>
              <a:chExt cx="496" cy="271"/>
            </a:xfrm>
          </p:grpSpPr>
          <p:sp>
            <p:nvSpPr>
              <p:cNvPr id="486631" name="Arc 231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32" name="Line 232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33" name="Line 233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34" name="Arc 234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35" name="Line 235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86636" name="Group 236"/>
            <p:cNvGrpSpPr>
              <a:grpSpLocks/>
            </p:cNvGrpSpPr>
            <p:nvPr/>
          </p:nvGrpSpPr>
          <p:grpSpPr bwMode="auto">
            <a:xfrm rot="16200000" flipV="1">
              <a:off x="2114" y="1402"/>
              <a:ext cx="999" cy="307"/>
              <a:chOff x="2862" y="3713"/>
              <a:chExt cx="496" cy="271"/>
            </a:xfrm>
          </p:grpSpPr>
          <p:sp>
            <p:nvSpPr>
              <p:cNvPr id="486637" name="Arc 237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38" name="Line 238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39" name="Line 239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640" name="Arc 240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6641" name="Line 24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486642" name="AutoShape 242"/>
          <p:cNvSpPr>
            <a:spLocks noChangeArrowheads="1"/>
          </p:cNvSpPr>
          <p:nvPr/>
        </p:nvSpPr>
        <p:spPr bwMode="auto">
          <a:xfrm>
            <a:off x="4133850" y="5053013"/>
            <a:ext cx="307975" cy="784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86643" name="AutoShape 243"/>
          <p:cNvSpPr>
            <a:spLocks noChangeArrowheads="1"/>
          </p:cNvSpPr>
          <p:nvPr/>
        </p:nvSpPr>
        <p:spPr bwMode="auto">
          <a:xfrm>
            <a:off x="7834313" y="1671638"/>
            <a:ext cx="323850" cy="15668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6644" name="Group 244"/>
          <p:cNvGrpSpPr>
            <a:grpSpLocks/>
          </p:cNvGrpSpPr>
          <p:nvPr/>
        </p:nvGrpSpPr>
        <p:grpSpPr bwMode="auto">
          <a:xfrm>
            <a:off x="1244600" y="4137025"/>
            <a:ext cx="404813" cy="457200"/>
            <a:chOff x="2047" y="2042"/>
            <a:chExt cx="255" cy="288"/>
          </a:xfrm>
        </p:grpSpPr>
        <p:sp>
          <p:nvSpPr>
            <p:cNvPr id="486645" name="Line 245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6646" name="Text Box 246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DE133387-8BD9-4AE4-BB24-81AB6F4D0981}" type="slidenum">
              <a:rPr lang="en-US"/>
              <a:pPr/>
              <a:t>9</a:t>
            </a:fld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>
                <a:cs typeface="Times New Roman" pitchFamily="18" charset="0"/>
              </a:rPr>
              <a:t>Optimization (continued)</a:t>
            </a:r>
          </a:p>
          <a:p>
            <a:pPr marL="990600" lvl="1" indent="-533400">
              <a:buFontTx/>
              <a:buAutoNum type="alphaLcPeriod" startAt="2"/>
            </a:pPr>
            <a:r>
              <a:rPr lang="en-US">
                <a:cs typeface="Times New Roman" pitchFamily="18" charset="0"/>
              </a:rPr>
              <a:t>Multiple-level using transformations</a:t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W = A + BC + BD		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 =    C +    D + B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Y = CD +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Z =             			G = 7 + 10 + 6 + 0 = 23</a:t>
            </a:r>
          </a:p>
          <a:p>
            <a:pPr marL="990600" lvl="1" indent="-533400"/>
            <a:r>
              <a:rPr lang="en-US">
                <a:cs typeface="Times New Roman" pitchFamily="18" charset="0"/>
              </a:rPr>
              <a:t>Perform extraction, finding factor:</a:t>
            </a:r>
          </a:p>
          <a:p>
            <a:pPr marL="990600" lvl="1" indent="-533400">
              <a:buFontTx/>
              <a:buNone/>
            </a:pPr>
            <a:r>
              <a:rPr lang="en-US" sz="2400">
                <a:cs typeface="Times New Roman" pitchFamily="18" charset="0"/>
              </a:rPr>
              <a:t>       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= C + D</a:t>
            </a:r>
            <a:r>
              <a:rPr lang="en-US" sz="3200">
                <a:cs typeface="Times New Roman" pitchFamily="18" charset="0"/>
              </a:rPr>
              <a:t/>
            </a:r>
            <a:br>
              <a:rPr lang="en-US" sz="32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W = A + BT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 =     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+ B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Y = CD +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Z =			 G = 2 + 1 + 4 + 7 + 6 + 0 = 19</a:t>
            </a:r>
          </a:p>
        </p:txBody>
      </p:sp>
      <p:grpSp>
        <p:nvGrpSpPr>
          <p:cNvPr id="487611" name="Group 187"/>
          <p:cNvGrpSpPr>
            <a:grpSpLocks/>
          </p:cNvGrpSpPr>
          <p:nvPr/>
        </p:nvGrpSpPr>
        <p:grpSpPr bwMode="auto">
          <a:xfrm>
            <a:off x="2255838" y="2674938"/>
            <a:ext cx="2398712" cy="1190625"/>
            <a:chOff x="1421" y="1685"/>
            <a:chExt cx="1511" cy="750"/>
          </a:xfrm>
        </p:grpSpPr>
        <p:grpSp>
          <p:nvGrpSpPr>
            <p:cNvPr id="487607" name="Group 183"/>
            <p:cNvGrpSpPr>
              <a:grpSpLocks/>
            </p:cNvGrpSpPr>
            <p:nvPr/>
          </p:nvGrpSpPr>
          <p:grpSpPr bwMode="auto">
            <a:xfrm>
              <a:off x="1421" y="1685"/>
              <a:ext cx="244" cy="288"/>
              <a:chOff x="1781" y="1667"/>
              <a:chExt cx="244" cy="288"/>
            </a:xfrm>
          </p:grpSpPr>
          <p:sp>
            <p:nvSpPr>
              <p:cNvPr id="487586" name="Line 162"/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587" name="Text Box 163"/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7609" name="Group 185"/>
            <p:cNvGrpSpPr>
              <a:grpSpLocks/>
            </p:cNvGrpSpPr>
            <p:nvPr/>
          </p:nvGrpSpPr>
          <p:grpSpPr bwMode="auto">
            <a:xfrm>
              <a:off x="2525" y="1689"/>
              <a:ext cx="255" cy="288"/>
              <a:chOff x="2525" y="1689"/>
              <a:chExt cx="255" cy="288"/>
            </a:xfrm>
          </p:grpSpPr>
          <p:sp>
            <p:nvSpPr>
              <p:cNvPr id="487589" name="Line 165"/>
              <p:cNvSpPr>
                <a:spLocks noChangeShapeType="1"/>
              </p:cNvSpPr>
              <p:nvPr/>
            </p:nvSpPr>
            <p:spPr bwMode="auto">
              <a:xfrm>
                <a:off x="2588" y="174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590" name="Text Box 166"/>
              <p:cNvSpPr txBox="1">
                <a:spLocks noChangeArrowheads="1"/>
              </p:cNvSpPr>
              <p:nvPr/>
            </p:nvSpPr>
            <p:spPr bwMode="auto">
              <a:xfrm>
                <a:off x="2525" y="168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7591" name="Group 167"/>
            <p:cNvGrpSpPr>
              <a:grpSpLocks/>
            </p:cNvGrpSpPr>
            <p:nvPr/>
          </p:nvGrpSpPr>
          <p:grpSpPr bwMode="auto">
            <a:xfrm>
              <a:off x="2677" y="1691"/>
              <a:ext cx="255" cy="288"/>
              <a:chOff x="2047" y="2042"/>
              <a:chExt cx="255" cy="288"/>
            </a:xfrm>
          </p:grpSpPr>
          <p:sp>
            <p:nvSpPr>
              <p:cNvPr id="487592" name="Line 168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593" name="Text Box 169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7594" name="Group 170"/>
            <p:cNvGrpSpPr>
              <a:grpSpLocks/>
            </p:cNvGrpSpPr>
            <p:nvPr/>
          </p:nvGrpSpPr>
          <p:grpSpPr bwMode="auto">
            <a:xfrm>
              <a:off x="1913" y="1691"/>
              <a:ext cx="244" cy="288"/>
              <a:chOff x="655" y="3361"/>
              <a:chExt cx="244" cy="288"/>
            </a:xfrm>
          </p:grpSpPr>
          <p:sp>
            <p:nvSpPr>
              <p:cNvPr id="487595" name="Line 171"/>
              <p:cNvSpPr>
                <a:spLocks noChangeShapeType="1"/>
              </p:cNvSpPr>
              <p:nvPr/>
            </p:nvSpPr>
            <p:spPr bwMode="auto">
              <a:xfrm>
                <a:off x="718" y="34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596" name="Text Box 172"/>
              <p:cNvSpPr txBox="1">
                <a:spLocks noChangeArrowheads="1"/>
              </p:cNvSpPr>
              <p:nvPr/>
            </p:nvSpPr>
            <p:spPr bwMode="auto">
              <a:xfrm>
                <a:off x="655" y="336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7597" name="Group 173"/>
            <p:cNvGrpSpPr>
              <a:grpSpLocks/>
            </p:cNvGrpSpPr>
            <p:nvPr/>
          </p:nvGrpSpPr>
          <p:grpSpPr bwMode="auto">
            <a:xfrm>
              <a:off x="1910" y="1920"/>
              <a:ext cx="255" cy="288"/>
              <a:chOff x="655" y="3361"/>
              <a:chExt cx="255" cy="288"/>
            </a:xfrm>
          </p:grpSpPr>
          <p:sp>
            <p:nvSpPr>
              <p:cNvPr id="487598" name="Line 174"/>
              <p:cNvSpPr>
                <a:spLocks noChangeShapeType="1"/>
              </p:cNvSpPr>
              <p:nvPr/>
            </p:nvSpPr>
            <p:spPr bwMode="auto">
              <a:xfrm>
                <a:off x="718" y="34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599" name="Text Box 175"/>
              <p:cNvSpPr txBox="1">
                <a:spLocks noChangeArrowheads="1"/>
              </p:cNvSpPr>
              <p:nvPr/>
            </p:nvSpPr>
            <p:spPr bwMode="auto">
              <a:xfrm>
                <a:off x="655" y="3361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7608" name="Group 184"/>
            <p:cNvGrpSpPr>
              <a:grpSpLocks/>
            </p:cNvGrpSpPr>
            <p:nvPr/>
          </p:nvGrpSpPr>
          <p:grpSpPr bwMode="auto">
            <a:xfrm>
              <a:off x="2062" y="1913"/>
              <a:ext cx="255" cy="288"/>
              <a:chOff x="2422" y="1895"/>
              <a:chExt cx="255" cy="288"/>
            </a:xfrm>
          </p:grpSpPr>
          <p:sp>
            <p:nvSpPr>
              <p:cNvPr id="487601" name="Line 177"/>
              <p:cNvSpPr>
                <a:spLocks noChangeShapeType="1"/>
              </p:cNvSpPr>
              <p:nvPr/>
            </p:nvSpPr>
            <p:spPr bwMode="auto">
              <a:xfrm>
                <a:off x="2485" y="1949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602" name="Text Box 178"/>
              <p:cNvSpPr txBox="1">
                <a:spLocks noChangeArrowheads="1"/>
              </p:cNvSpPr>
              <p:nvPr/>
            </p:nvSpPr>
            <p:spPr bwMode="auto">
              <a:xfrm>
                <a:off x="2422" y="189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7603" name="Group 179"/>
            <p:cNvGrpSpPr>
              <a:grpSpLocks/>
            </p:cNvGrpSpPr>
            <p:nvPr/>
          </p:nvGrpSpPr>
          <p:grpSpPr bwMode="auto">
            <a:xfrm>
              <a:off x="1423" y="2147"/>
              <a:ext cx="255" cy="288"/>
              <a:chOff x="2047" y="2042"/>
              <a:chExt cx="255" cy="288"/>
            </a:xfrm>
          </p:grpSpPr>
          <p:sp>
            <p:nvSpPr>
              <p:cNvPr id="487604" name="Line 180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7605" name="Text Box 181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</p:grpSp>
      <p:grpSp>
        <p:nvGrpSpPr>
          <p:cNvPr id="487613" name="Group 189"/>
          <p:cNvGrpSpPr>
            <a:grpSpLocks/>
          </p:cNvGrpSpPr>
          <p:nvPr/>
        </p:nvGrpSpPr>
        <p:grpSpPr bwMode="auto">
          <a:xfrm>
            <a:off x="2327275" y="5089525"/>
            <a:ext cx="387350" cy="457200"/>
            <a:chOff x="1781" y="1667"/>
            <a:chExt cx="244" cy="288"/>
          </a:xfrm>
        </p:grpSpPr>
        <p:sp>
          <p:nvSpPr>
            <p:cNvPr id="487614" name="Line 190"/>
            <p:cNvSpPr>
              <a:spLocks noChangeShapeType="1"/>
            </p:cNvSpPr>
            <p:nvPr/>
          </p:nvSpPr>
          <p:spPr bwMode="auto">
            <a:xfrm>
              <a:off x="1844" y="1721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7615" name="Text Box 191"/>
            <p:cNvSpPr txBox="1">
              <a:spLocks noChangeArrowheads="1"/>
            </p:cNvSpPr>
            <p:nvPr/>
          </p:nvSpPr>
          <p:spPr bwMode="auto">
            <a:xfrm>
              <a:off x="1781" y="166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</p:grpSp>
      <p:grpSp>
        <p:nvGrpSpPr>
          <p:cNvPr id="487616" name="Group 192"/>
          <p:cNvGrpSpPr>
            <a:grpSpLocks/>
          </p:cNvGrpSpPr>
          <p:nvPr/>
        </p:nvGrpSpPr>
        <p:grpSpPr bwMode="auto">
          <a:xfrm>
            <a:off x="3394075" y="5086350"/>
            <a:ext cx="404813" cy="457200"/>
            <a:chOff x="2525" y="1689"/>
            <a:chExt cx="255" cy="288"/>
          </a:xfrm>
        </p:grpSpPr>
        <p:sp>
          <p:nvSpPr>
            <p:cNvPr id="487617" name="Line 193"/>
            <p:cNvSpPr>
              <a:spLocks noChangeShapeType="1"/>
            </p:cNvSpPr>
            <p:nvPr/>
          </p:nvSpPr>
          <p:spPr bwMode="auto">
            <a:xfrm>
              <a:off x="2588" y="174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7618" name="Text Box 194"/>
            <p:cNvSpPr txBox="1">
              <a:spLocks noChangeArrowheads="1"/>
            </p:cNvSpPr>
            <p:nvPr/>
          </p:nvSpPr>
          <p:spPr bwMode="auto">
            <a:xfrm>
              <a:off x="2525" y="16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7619" name="Group 195"/>
          <p:cNvGrpSpPr>
            <a:grpSpLocks/>
          </p:cNvGrpSpPr>
          <p:nvPr/>
        </p:nvGrpSpPr>
        <p:grpSpPr bwMode="auto">
          <a:xfrm>
            <a:off x="3635375" y="5089525"/>
            <a:ext cx="404813" cy="457200"/>
            <a:chOff x="2047" y="2042"/>
            <a:chExt cx="255" cy="288"/>
          </a:xfrm>
        </p:grpSpPr>
        <p:sp>
          <p:nvSpPr>
            <p:cNvPr id="487620" name="Line 196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7621" name="Text Box 197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grpSp>
        <p:nvGrpSpPr>
          <p:cNvPr id="487625" name="Group 201"/>
          <p:cNvGrpSpPr>
            <a:grpSpLocks/>
          </p:cNvGrpSpPr>
          <p:nvPr/>
        </p:nvGrpSpPr>
        <p:grpSpPr bwMode="auto">
          <a:xfrm>
            <a:off x="3060700" y="5467350"/>
            <a:ext cx="404813" cy="457200"/>
            <a:chOff x="655" y="3361"/>
            <a:chExt cx="255" cy="288"/>
          </a:xfrm>
        </p:grpSpPr>
        <p:sp>
          <p:nvSpPr>
            <p:cNvPr id="487626" name="Line 202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7627" name="Text Box 203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7628" name="Group 204"/>
          <p:cNvGrpSpPr>
            <a:grpSpLocks/>
          </p:cNvGrpSpPr>
          <p:nvPr/>
        </p:nvGrpSpPr>
        <p:grpSpPr bwMode="auto">
          <a:xfrm>
            <a:off x="3302000" y="5456238"/>
            <a:ext cx="404813" cy="457200"/>
            <a:chOff x="2422" y="1895"/>
            <a:chExt cx="255" cy="288"/>
          </a:xfrm>
        </p:grpSpPr>
        <p:sp>
          <p:nvSpPr>
            <p:cNvPr id="487629" name="Line 205"/>
            <p:cNvSpPr>
              <a:spLocks noChangeShapeType="1"/>
            </p:cNvSpPr>
            <p:nvPr/>
          </p:nvSpPr>
          <p:spPr bwMode="auto">
            <a:xfrm>
              <a:off x="2485" y="1949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7630" name="Text Box 206"/>
            <p:cNvSpPr txBox="1">
              <a:spLocks noChangeArrowheads="1"/>
            </p:cNvSpPr>
            <p:nvPr/>
          </p:nvSpPr>
          <p:spPr bwMode="auto">
            <a:xfrm>
              <a:off x="2422" y="189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grpSp>
        <p:nvGrpSpPr>
          <p:cNvPr id="487631" name="Group 207"/>
          <p:cNvGrpSpPr>
            <a:grpSpLocks/>
          </p:cNvGrpSpPr>
          <p:nvPr/>
        </p:nvGrpSpPr>
        <p:grpSpPr bwMode="auto">
          <a:xfrm>
            <a:off x="2273300" y="5813425"/>
            <a:ext cx="404813" cy="457200"/>
            <a:chOff x="2047" y="2042"/>
            <a:chExt cx="255" cy="288"/>
          </a:xfrm>
        </p:grpSpPr>
        <p:sp>
          <p:nvSpPr>
            <p:cNvPr id="487632" name="Line 208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87633" name="Text Box 209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1276</Words>
  <Application>Microsoft Office PowerPoint</Application>
  <PresentationFormat>On-screen Show (4:3)</PresentationFormat>
  <Paragraphs>469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Default Design</vt:lpstr>
      <vt:lpstr>Document</vt:lpstr>
      <vt:lpstr>Equation</vt:lpstr>
      <vt:lpstr>Bitmap Image</vt:lpstr>
      <vt:lpstr>Slide 1</vt:lpstr>
      <vt:lpstr>Overview</vt:lpstr>
      <vt:lpstr>Combinational Circuits</vt:lpstr>
      <vt:lpstr>Hierarchical Design</vt:lpstr>
      <vt:lpstr>Hierarchy for Parity Tree Example</vt:lpstr>
      <vt:lpstr>Design Example</vt:lpstr>
      <vt:lpstr>Design Example (continued)</vt:lpstr>
      <vt:lpstr>Design Example (continued)</vt:lpstr>
      <vt:lpstr>Design Example (continued)</vt:lpstr>
      <vt:lpstr>Design Example (continued)</vt:lpstr>
      <vt:lpstr>Design Example (continued)</vt:lpstr>
      <vt:lpstr>Decoding </vt:lpstr>
      <vt:lpstr>Decoder Examples</vt:lpstr>
      <vt:lpstr>Decoder with Enable</vt:lpstr>
      <vt:lpstr>2-to-4 Decoder Diagram</vt:lpstr>
      <vt:lpstr>NAND Only</vt:lpstr>
      <vt:lpstr>Decoder Expansion</vt:lpstr>
      <vt:lpstr>3-to-8-line decoder (without enable) </vt:lpstr>
      <vt:lpstr>3-to-8-line Decoder Implementation</vt:lpstr>
      <vt:lpstr>Easier way by Expansion</vt:lpstr>
      <vt:lpstr>Expansion</vt:lpstr>
      <vt:lpstr>Combinational Circuit Design with Decoders</vt:lpstr>
      <vt:lpstr>Combinational Circuit Design with Decoders</vt:lpstr>
      <vt:lpstr>Decoder Implementation of a Full Adder</vt:lpstr>
      <vt:lpstr>Decoder Implementation of a Full Adder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311</cp:revision>
  <cp:lastPrinted>1999-06-21T13:11:14Z</cp:lastPrinted>
  <dcterms:created xsi:type="dcterms:W3CDTF">1999-02-14T20:48:18Z</dcterms:created>
  <dcterms:modified xsi:type="dcterms:W3CDTF">2012-07-13T06:53:41Z</dcterms:modified>
</cp:coreProperties>
</file>