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8" r:id="rId2"/>
    <p:sldId id="403" r:id="rId3"/>
    <p:sldId id="404" r:id="rId4"/>
    <p:sldId id="355" r:id="rId5"/>
    <p:sldId id="356" r:id="rId6"/>
    <p:sldId id="357" r:id="rId7"/>
    <p:sldId id="405" r:id="rId8"/>
    <p:sldId id="358" r:id="rId9"/>
    <p:sldId id="359" r:id="rId10"/>
    <p:sldId id="360" r:id="rId11"/>
    <p:sldId id="361" r:id="rId12"/>
    <p:sldId id="362" r:id="rId13"/>
    <p:sldId id="363" r:id="rId14"/>
    <p:sldId id="364" r:id="rId15"/>
    <p:sldId id="365" r:id="rId16"/>
    <p:sldId id="366" r:id="rId17"/>
    <p:sldId id="377" r:id="rId18"/>
    <p:sldId id="378" r:id="rId19"/>
    <p:sldId id="379" r:id="rId20"/>
    <p:sldId id="380" r:id="rId21"/>
  </p:sldIdLst>
  <p:sldSz cx="9144000" cy="6858000" type="screen4x3"/>
  <p:notesSz cx="7315200" cy="9601200"/>
  <p:defaultTextStyle>
    <a:defPPr>
      <a:defRPr lang="en-US"/>
    </a:defPPr>
    <a:lvl1pPr algn="l" rtl="0" eaLnBrk="0" fontAlgn="base" hangingPunct="0">
      <a:spcBef>
        <a:spcPct val="0"/>
      </a:spcBef>
      <a:spcAft>
        <a:spcPct val="0"/>
      </a:spcAft>
      <a:defRPr sz="1400" u="sng" kern="1200" baseline="-250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u="sng" kern="1200" baseline="-250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u="sng" kern="1200" baseline="-250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u="sng" kern="1200" baseline="-250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u="sng" kern="1200" baseline="-25000">
        <a:solidFill>
          <a:schemeClr val="tx1"/>
        </a:solidFill>
        <a:latin typeface="Times New Roman" pitchFamily="18" charset="0"/>
        <a:ea typeface="+mn-ea"/>
        <a:cs typeface="+mn-cs"/>
      </a:defRPr>
    </a:lvl5pPr>
    <a:lvl6pPr marL="2286000" algn="l" defTabSz="914400" rtl="0" eaLnBrk="1" latinLnBrk="0" hangingPunct="1">
      <a:defRPr sz="1400" u="sng" kern="1200" baseline="-25000">
        <a:solidFill>
          <a:schemeClr val="tx1"/>
        </a:solidFill>
        <a:latin typeface="Times New Roman" pitchFamily="18" charset="0"/>
        <a:ea typeface="+mn-ea"/>
        <a:cs typeface="+mn-cs"/>
      </a:defRPr>
    </a:lvl6pPr>
    <a:lvl7pPr marL="2743200" algn="l" defTabSz="914400" rtl="0" eaLnBrk="1" latinLnBrk="0" hangingPunct="1">
      <a:defRPr sz="1400" u="sng" kern="1200" baseline="-25000">
        <a:solidFill>
          <a:schemeClr val="tx1"/>
        </a:solidFill>
        <a:latin typeface="Times New Roman" pitchFamily="18" charset="0"/>
        <a:ea typeface="+mn-ea"/>
        <a:cs typeface="+mn-cs"/>
      </a:defRPr>
    </a:lvl7pPr>
    <a:lvl8pPr marL="3200400" algn="l" defTabSz="914400" rtl="0" eaLnBrk="1" latinLnBrk="0" hangingPunct="1">
      <a:defRPr sz="1400" u="sng" kern="1200" baseline="-25000">
        <a:solidFill>
          <a:schemeClr val="tx1"/>
        </a:solidFill>
        <a:latin typeface="Times New Roman" pitchFamily="18" charset="0"/>
        <a:ea typeface="+mn-ea"/>
        <a:cs typeface="+mn-cs"/>
      </a:defRPr>
    </a:lvl8pPr>
    <a:lvl9pPr marL="3657600" algn="l" defTabSz="914400" rtl="0" eaLnBrk="1" latinLnBrk="0" hangingPunct="1">
      <a:defRPr sz="1400" u="sng" kern="1200" baseline="-25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B2B2B2"/>
    <a:srgbClr val="FF3300"/>
    <a:srgbClr val="6666FF"/>
    <a:srgbClr val="00FFCC"/>
    <a:srgbClr val="009999"/>
    <a:srgbClr val="0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2787"/>
    <p:restoredTop sz="83979" autoAdjust="0"/>
  </p:normalViewPr>
  <p:slideViewPr>
    <p:cSldViewPr snapToGrid="0">
      <p:cViewPr>
        <p:scale>
          <a:sx n="70" d="100"/>
          <a:sy n="70" d="100"/>
        </p:scale>
        <p:origin x="-810" y="-114"/>
      </p:cViewPr>
      <p:guideLst>
        <p:guide orient="horz" pos="3384"/>
        <p:guide pos="418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966"/>
    </p:cViewPr>
  </p:sorterViewPr>
  <p:notesViewPr>
    <p:cSldViewPr snapToGrid="0">
      <p:cViewPr>
        <p:scale>
          <a:sx n="66" d="100"/>
          <a:sy n="66" d="100"/>
        </p:scale>
        <p:origin x="-984" y="-58"/>
      </p:cViewPr>
      <p:guideLst>
        <p:guide orient="horz" pos="3025"/>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7.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35313" cy="458788"/>
          </a:xfrm>
          <a:prstGeom prst="rect">
            <a:avLst/>
          </a:prstGeom>
          <a:noFill/>
          <a:ln w="9525">
            <a:noFill/>
            <a:miter lim="800000"/>
            <a:headEnd/>
            <a:tailEnd/>
          </a:ln>
          <a:effectLst/>
        </p:spPr>
        <p:txBody>
          <a:bodyPr vert="horz" wrap="square" lIns="96602" tIns="48302" rIns="96602" bIns="48302" numCol="1" anchor="t" anchorCtr="0" compatLnSpc="1">
            <a:prstTxWarp prst="textNoShape">
              <a:avLst/>
            </a:prstTxWarp>
          </a:bodyPr>
          <a:lstStyle>
            <a:lvl1pPr defTabSz="966788">
              <a:defRPr sz="1200" u="none" baseline="0"/>
            </a:lvl1pPr>
          </a:lstStyle>
          <a:p>
            <a:endParaRPr lang="en-US"/>
          </a:p>
        </p:txBody>
      </p:sp>
      <p:sp>
        <p:nvSpPr>
          <p:cNvPr id="27651" name="Rectangle 3"/>
          <p:cNvSpPr>
            <a:spLocks noGrp="1" noChangeArrowheads="1"/>
          </p:cNvSpPr>
          <p:nvPr>
            <p:ph type="dt" sz="quarter" idx="1"/>
          </p:nvPr>
        </p:nvSpPr>
        <p:spPr bwMode="auto">
          <a:xfrm>
            <a:off x="4130675" y="0"/>
            <a:ext cx="3211513" cy="458788"/>
          </a:xfrm>
          <a:prstGeom prst="rect">
            <a:avLst/>
          </a:prstGeom>
          <a:noFill/>
          <a:ln w="9525">
            <a:noFill/>
            <a:miter lim="800000"/>
            <a:headEnd/>
            <a:tailEnd/>
          </a:ln>
          <a:effectLst/>
        </p:spPr>
        <p:txBody>
          <a:bodyPr vert="horz" wrap="square" lIns="96602" tIns="48302" rIns="96602" bIns="48302" numCol="1" anchor="t" anchorCtr="0" compatLnSpc="1">
            <a:prstTxWarp prst="textNoShape">
              <a:avLst/>
            </a:prstTxWarp>
          </a:bodyPr>
          <a:lstStyle>
            <a:lvl1pPr algn="r" defTabSz="966788">
              <a:defRPr sz="1200" u="none" baseline="0"/>
            </a:lvl1pPr>
          </a:lstStyle>
          <a:p>
            <a:endParaRPr lang="en-US"/>
          </a:p>
        </p:txBody>
      </p:sp>
      <p:sp>
        <p:nvSpPr>
          <p:cNvPr id="27652" name="Rectangle 4"/>
          <p:cNvSpPr>
            <a:spLocks noGrp="1" noChangeArrowheads="1"/>
          </p:cNvSpPr>
          <p:nvPr>
            <p:ph type="ftr" sz="quarter" idx="2"/>
          </p:nvPr>
        </p:nvSpPr>
        <p:spPr bwMode="auto">
          <a:xfrm>
            <a:off x="0" y="9142413"/>
            <a:ext cx="3135313" cy="458787"/>
          </a:xfrm>
          <a:prstGeom prst="rect">
            <a:avLst/>
          </a:prstGeom>
          <a:noFill/>
          <a:ln w="9525">
            <a:noFill/>
            <a:miter lim="800000"/>
            <a:headEnd/>
            <a:tailEnd/>
          </a:ln>
          <a:effectLst/>
        </p:spPr>
        <p:txBody>
          <a:bodyPr vert="horz" wrap="square" lIns="96602" tIns="48302" rIns="96602" bIns="48302" numCol="1" anchor="b" anchorCtr="0" compatLnSpc="1">
            <a:prstTxWarp prst="textNoShape">
              <a:avLst/>
            </a:prstTxWarp>
          </a:bodyPr>
          <a:lstStyle>
            <a:lvl1pPr defTabSz="966788">
              <a:defRPr sz="1200" u="none" baseline="0"/>
            </a:lvl1pPr>
          </a:lstStyle>
          <a:p>
            <a:endParaRPr lang="en-US"/>
          </a:p>
        </p:txBody>
      </p:sp>
      <p:sp>
        <p:nvSpPr>
          <p:cNvPr id="27653" name="Rectangle 5"/>
          <p:cNvSpPr>
            <a:spLocks noGrp="1" noChangeArrowheads="1"/>
          </p:cNvSpPr>
          <p:nvPr>
            <p:ph type="sldNum" sz="quarter" idx="3"/>
          </p:nvPr>
        </p:nvSpPr>
        <p:spPr bwMode="auto">
          <a:xfrm>
            <a:off x="4130675" y="9142413"/>
            <a:ext cx="3211513" cy="458787"/>
          </a:xfrm>
          <a:prstGeom prst="rect">
            <a:avLst/>
          </a:prstGeom>
          <a:noFill/>
          <a:ln w="9525">
            <a:noFill/>
            <a:miter lim="800000"/>
            <a:headEnd/>
            <a:tailEnd/>
          </a:ln>
          <a:effectLst/>
        </p:spPr>
        <p:txBody>
          <a:bodyPr vert="horz" wrap="square" lIns="96602" tIns="48302" rIns="96602" bIns="48302" numCol="1" anchor="b" anchorCtr="0" compatLnSpc="1">
            <a:prstTxWarp prst="textNoShape">
              <a:avLst/>
            </a:prstTxWarp>
          </a:bodyPr>
          <a:lstStyle>
            <a:lvl1pPr algn="r" defTabSz="966788">
              <a:defRPr sz="1200" u="none" baseline="0"/>
            </a:lvl1pPr>
          </a:lstStyle>
          <a:p>
            <a:fld id="{27FE6F20-9DE2-4298-AB9E-445D83C8327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101957" tIns="50978" rIns="101957" bIns="50978" numCol="1" anchor="t" anchorCtr="0" compatLnSpc="1">
            <a:prstTxWarp prst="textNoShape">
              <a:avLst/>
            </a:prstTxWarp>
          </a:bodyPr>
          <a:lstStyle>
            <a:lvl1pPr defTabSz="1020763">
              <a:defRPr u="none" baseline="0"/>
            </a:lvl1pPr>
          </a:lstStyle>
          <a:p>
            <a:endParaRPr lang="en-US"/>
          </a:p>
        </p:txBody>
      </p:sp>
      <p:sp>
        <p:nvSpPr>
          <p:cNvPr id="512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101957" tIns="50978" rIns="101957" bIns="50978" numCol="1" anchor="t" anchorCtr="0" compatLnSpc="1">
            <a:prstTxWarp prst="textNoShape">
              <a:avLst/>
            </a:prstTxWarp>
          </a:bodyPr>
          <a:lstStyle>
            <a:lvl1pPr algn="r" defTabSz="1020763">
              <a:defRPr u="none" baseline="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101957" tIns="50978" rIns="101957" bIns="5097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101957" tIns="50978" rIns="101957" bIns="50978" numCol="1" anchor="b" anchorCtr="0" compatLnSpc="1">
            <a:prstTxWarp prst="textNoShape">
              <a:avLst/>
            </a:prstTxWarp>
          </a:bodyPr>
          <a:lstStyle>
            <a:lvl1pPr defTabSz="1020763">
              <a:defRPr u="none" baseline="0"/>
            </a:lvl1pPr>
          </a:lstStyle>
          <a:p>
            <a:endParaRPr 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101957" tIns="50978" rIns="101957" bIns="50978" numCol="1" anchor="b" anchorCtr="0" compatLnSpc="1">
            <a:prstTxWarp prst="textNoShape">
              <a:avLst/>
            </a:prstTxWarp>
          </a:bodyPr>
          <a:lstStyle>
            <a:lvl1pPr algn="r" defTabSz="1020763">
              <a:defRPr u="none" baseline="0"/>
            </a:lvl1pPr>
          </a:lstStyle>
          <a:p>
            <a:fld id="{96521E2A-22C0-4587-9F41-6F5DD00A83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CAD18-3207-407D-BFD1-CD77FDAE527B}" type="slidenum">
              <a:rPr lang="en-US"/>
              <a:pPr/>
              <a:t>1</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2B1AE-8BD8-4906-B63C-8F5879903A29}" type="slidenum">
              <a:rPr lang="en-US"/>
              <a:pPr/>
              <a:t>17</a:t>
            </a:fld>
            <a:endParaRPr lang="en-US"/>
          </a:p>
        </p:txBody>
      </p:sp>
      <p:sp>
        <p:nvSpPr>
          <p:cNvPr id="806914" name="Rectangle 2"/>
          <p:cNvSpPr>
            <a:spLocks noGrp="1" noRot="1" noChangeAspect="1" noChangeArrowheads="1" noTextEdit="1"/>
          </p:cNvSpPr>
          <p:nvPr>
            <p:ph type="sldImg"/>
          </p:nvPr>
        </p:nvSpPr>
        <p:spPr bwMode="auto">
          <a:xfrm>
            <a:off x="1257300" y="720725"/>
            <a:ext cx="4799013" cy="3598863"/>
          </a:xfrm>
          <a:prstGeom prst="rect">
            <a:avLst/>
          </a:prstGeom>
          <a:solidFill>
            <a:srgbClr val="FFFFFF"/>
          </a:solidFill>
          <a:ln>
            <a:solidFill>
              <a:srgbClr val="000000"/>
            </a:solidFill>
            <a:miter lim="800000"/>
            <a:headEnd/>
            <a:tailEnd/>
          </a:ln>
        </p:spPr>
      </p:sp>
      <p:sp>
        <p:nvSpPr>
          <p:cNvPr id="8069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161" tIns="47579" rIns="95161" bIns="4757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C6BC9-7943-46CA-9D4F-3F995C5EB845}" type="slidenum">
              <a:rPr lang="en-US"/>
              <a:pPr/>
              <a:t>18</a:t>
            </a:fld>
            <a:endParaRPr lang="en-US"/>
          </a:p>
        </p:txBody>
      </p:sp>
      <p:sp>
        <p:nvSpPr>
          <p:cNvPr id="808962" name="Rectangle 2"/>
          <p:cNvSpPr>
            <a:spLocks noGrp="1" noRot="1" noChangeAspect="1" noChangeArrowheads="1" noTextEdit="1"/>
          </p:cNvSpPr>
          <p:nvPr>
            <p:ph type="sldImg"/>
          </p:nvPr>
        </p:nvSpPr>
        <p:spPr bwMode="auto">
          <a:xfrm>
            <a:off x="1257300" y="720725"/>
            <a:ext cx="4799013" cy="3598863"/>
          </a:xfrm>
          <a:prstGeom prst="rect">
            <a:avLst/>
          </a:prstGeom>
          <a:solidFill>
            <a:srgbClr val="FFFFFF"/>
          </a:solidFill>
          <a:ln>
            <a:solidFill>
              <a:srgbClr val="000000"/>
            </a:solidFill>
            <a:miter lim="800000"/>
            <a:headEnd/>
            <a:tailEnd/>
          </a:ln>
        </p:spPr>
      </p:sp>
      <p:sp>
        <p:nvSpPr>
          <p:cNvPr id="80896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161" tIns="47579" rIns="95161" bIns="4757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C5BC4-570A-41F9-A83C-8A556726EA0E}" type="slidenum">
              <a:rPr lang="en-US"/>
              <a:pPr/>
              <a:t>19</a:t>
            </a:fld>
            <a:endParaRPr lang="en-US"/>
          </a:p>
        </p:txBody>
      </p:sp>
      <p:sp>
        <p:nvSpPr>
          <p:cNvPr id="811010" name="Rectangle 2"/>
          <p:cNvSpPr>
            <a:spLocks noGrp="1" noRot="1" noChangeAspect="1" noChangeArrowheads="1" noTextEdit="1"/>
          </p:cNvSpPr>
          <p:nvPr>
            <p:ph type="sldImg"/>
          </p:nvPr>
        </p:nvSpPr>
        <p:spPr bwMode="auto">
          <a:xfrm>
            <a:off x="1257300" y="720725"/>
            <a:ext cx="4799013" cy="3598863"/>
          </a:xfrm>
          <a:prstGeom prst="rect">
            <a:avLst/>
          </a:prstGeom>
          <a:solidFill>
            <a:srgbClr val="FFFFFF"/>
          </a:solidFill>
          <a:ln>
            <a:solidFill>
              <a:srgbClr val="000000"/>
            </a:solidFill>
            <a:miter lim="800000"/>
            <a:headEnd/>
            <a:tailEnd/>
          </a:ln>
        </p:spPr>
      </p:sp>
      <p:sp>
        <p:nvSpPr>
          <p:cNvPr id="81101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161" tIns="47579" rIns="95161" bIns="47579"/>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B24919-74E7-4702-9F58-DA48007B9A2F}" type="slidenum">
              <a:rPr lang="en-US"/>
              <a:pPr/>
              <a:t>20</a:t>
            </a:fld>
            <a:endParaRPr lang="en-US"/>
          </a:p>
        </p:txBody>
      </p:sp>
      <p:sp>
        <p:nvSpPr>
          <p:cNvPr id="813058" name="Rectangle 2"/>
          <p:cNvSpPr>
            <a:spLocks noGrp="1" noRot="1" noChangeAspect="1" noChangeArrowheads="1" noTextEdit="1"/>
          </p:cNvSpPr>
          <p:nvPr>
            <p:ph type="sldImg"/>
          </p:nvPr>
        </p:nvSpPr>
        <p:spPr bwMode="auto">
          <a:xfrm>
            <a:off x="1257300" y="720725"/>
            <a:ext cx="4799013" cy="3598863"/>
          </a:xfrm>
          <a:prstGeom prst="rect">
            <a:avLst/>
          </a:prstGeom>
          <a:solidFill>
            <a:srgbClr val="FFFFFF"/>
          </a:solidFill>
          <a:ln>
            <a:solidFill>
              <a:srgbClr val="000000"/>
            </a:solidFill>
            <a:miter lim="800000"/>
            <a:headEnd/>
            <a:tailEnd/>
          </a:ln>
        </p:spPr>
      </p:sp>
      <p:sp>
        <p:nvSpPr>
          <p:cNvPr id="81305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161" tIns="47579" rIns="95161" bIns="47579"/>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71" name="Text Box 1051"/>
          <p:cNvSpPr txBox="1">
            <a:spLocks noChangeArrowheads="1"/>
          </p:cNvSpPr>
          <p:nvPr userDrawn="1"/>
        </p:nvSpPr>
        <p:spPr bwMode="auto">
          <a:xfrm>
            <a:off x="1833563" y="5167313"/>
            <a:ext cx="5913437" cy="1539875"/>
          </a:xfrm>
          <a:prstGeom prst="rect">
            <a:avLst/>
          </a:prstGeom>
          <a:noFill/>
          <a:ln w="9525">
            <a:noFill/>
            <a:miter lim="800000"/>
            <a:headEnd/>
            <a:tailEnd/>
          </a:ln>
          <a:effectLst/>
        </p:spPr>
        <p:txBody>
          <a:bodyPr>
            <a:spAutoFit/>
          </a:bodyPr>
          <a:lstStyle/>
          <a:p>
            <a:pPr algn="ctr">
              <a:spcBef>
                <a:spcPct val="50000"/>
              </a:spcBef>
              <a:buFont typeface="Wingdings" pitchFamily="2" charset="2"/>
              <a:buNone/>
            </a:pPr>
            <a:r>
              <a:rPr lang="en-US" sz="2200" b="1" u="none" baseline="0"/>
              <a:t>Charles Kime &amp; Thomas Kaminski</a:t>
            </a:r>
          </a:p>
          <a:p>
            <a:pPr algn="ctr">
              <a:spcBef>
                <a:spcPct val="50000"/>
              </a:spcBef>
              <a:buFont typeface="Wingdings" pitchFamily="2" charset="2"/>
              <a:buNone/>
            </a:pPr>
            <a:r>
              <a:rPr lang="en-US" sz="2200" u="none" baseline="0">
                <a:cs typeface="Times New Roman" pitchFamily="18" charset="0"/>
              </a:rPr>
              <a:t>© 2004 Pearson Education, Inc.</a:t>
            </a:r>
            <a:br>
              <a:rPr lang="en-US" sz="2200" u="none" baseline="0">
                <a:cs typeface="Times New Roman" pitchFamily="18" charset="0"/>
              </a:rPr>
            </a:br>
            <a:r>
              <a:rPr lang="en-US" sz="2200" u="none" baseline="0">
                <a:cs typeface="Times New Roman" pitchFamily="18" charset="0"/>
                <a:hlinkClick r:id="" action="ppaction://hlinkshowjump?jump=lastslide"/>
              </a:rPr>
              <a:t>Terms of Use</a:t>
            </a:r>
            <a:r>
              <a:rPr lang="en-US" sz="2200" u="none" baseline="0">
                <a:cs typeface="Times New Roman" pitchFamily="18" charset="0"/>
              </a:rPr>
              <a:t/>
            </a:r>
            <a:br>
              <a:rPr lang="en-US" sz="2200" u="none" baseline="0">
                <a:cs typeface="Times New Roman" pitchFamily="18" charset="0"/>
              </a:rPr>
            </a:br>
            <a:r>
              <a:rPr lang="en-US" sz="1800" u="none" baseline="0">
                <a:cs typeface="Times New Roman" pitchFamily="18" charset="0"/>
              </a:rPr>
              <a:t>(Hyperlinks are active in View Show mode)</a:t>
            </a:r>
          </a:p>
        </p:txBody>
      </p:sp>
      <p:sp>
        <p:nvSpPr>
          <p:cNvPr id="6172" name="Text Box 1052"/>
          <p:cNvSpPr txBox="1">
            <a:spLocks noChangeArrowheads="1"/>
          </p:cNvSpPr>
          <p:nvPr userDrawn="1"/>
        </p:nvSpPr>
        <p:spPr bwMode="auto">
          <a:xfrm>
            <a:off x="1301750" y="2847975"/>
            <a:ext cx="6978650" cy="1877437"/>
          </a:xfrm>
          <a:prstGeom prst="rect">
            <a:avLst/>
          </a:prstGeom>
          <a:noFill/>
          <a:ln w="9525">
            <a:noFill/>
            <a:miter lim="800000"/>
            <a:headEnd/>
            <a:tailEnd/>
          </a:ln>
          <a:effectLst/>
        </p:spPr>
        <p:txBody>
          <a:bodyPr>
            <a:spAutoFit/>
          </a:bodyPr>
          <a:lstStyle/>
          <a:p>
            <a:pPr algn="ctr">
              <a:spcBef>
                <a:spcPct val="50000"/>
              </a:spcBef>
              <a:buFont typeface="Wingdings" pitchFamily="2" charset="2"/>
              <a:buNone/>
            </a:pPr>
            <a:r>
              <a:rPr lang="en-US" sz="4000" b="1" u="none" baseline="0" dirty="0">
                <a:solidFill>
                  <a:schemeClr val="hlink"/>
                </a:solidFill>
                <a:latin typeface="Helvetica" pitchFamily="34" charset="0"/>
              </a:rPr>
              <a:t>Chapter </a:t>
            </a:r>
            <a:r>
              <a:rPr lang="en-US" sz="4000" b="1" u="none" baseline="0" dirty="0" smtClean="0">
                <a:solidFill>
                  <a:schemeClr val="hlink"/>
                </a:solidFill>
                <a:latin typeface="Helvetica" pitchFamily="34" charset="0"/>
              </a:rPr>
              <a:t>4 </a:t>
            </a:r>
            <a:r>
              <a:rPr lang="en-US" sz="4000" b="1" u="none" baseline="0" dirty="0">
                <a:solidFill>
                  <a:schemeClr val="hlink"/>
                </a:solidFill>
                <a:latin typeface="Helvetica" pitchFamily="34" charset="0"/>
              </a:rPr>
              <a:t>– Sequential Circuits</a:t>
            </a:r>
          </a:p>
          <a:p>
            <a:pPr algn="ctr">
              <a:spcBef>
                <a:spcPct val="50000"/>
              </a:spcBef>
              <a:buFont typeface="Wingdings" pitchFamily="2" charset="2"/>
              <a:buNone/>
            </a:pPr>
            <a:r>
              <a:rPr lang="en-US" sz="2400" b="1" u="none" baseline="0" dirty="0">
                <a:solidFill>
                  <a:schemeClr val="hlink"/>
                </a:solidFill>
                <a:latin typeface="Helvetica" pitchFamily="34" charset="0"/>
              </a:rPr>
              <a:t>Part 2 – Sequential Circuit Design</a:t>
            </a:r>
          </a:p>
        </p:txBody>
      </p:sp>
      <p:sp>
        <p:nvSpPr>
          <p:cNvPr id="6173" name="Text Box 1053"/>
          <p:cNvSpPr txBox="1">
            <a:spLocks noChangeArrowheads="1"/>
          </p:cNvSpPr>
          <p:nvPr userDrawn="1"/>
        </p:nvSpPr>
        <p:spPr bwMode="auto">
          <a:xfrm>
            <a:off x="904875" y="2179638"/>
            <a:ext cx="7772400" cy="579437"/>
          </a:xfrm>
          <a:prstGeom prst="rect">
            <a:avLst/>
          </a:prstGeom>
          <a:noFill/>
          <a:ln w="9525">
            <a:noFill/>
            <a:miter lim="800000"/>
            <a:headEnd/>
            <a:tailEnd/>
          </a:ln>
          <a:effectLst/>
        </p:spPr>
        <p:txBody>
          <a:bodyPr>
            <a:spAutoFit/>
          </a:bodyPr>
          <a:lstStyle/>
          <a:p>
            <a:pPr algn="ctr">
              <a:spcBef>
                <a:spcPct val="50000"/>
              </a:spcBef>
              <a:buFont typeface="Wingdings" pitchFamily="2" charset="2"/>
              <a:buNone/>
            </a:pPr>
            <a:r>
              <a:rPr lang="en-US" sz="3200" b="1" u="none" baseline="0"/>
              <a:t>Logic and Computer Design Fundamentals</a:t>
            </a:r>
          </a:p>
        </p:txBody>
      </p:sp>
      <p:sp>
        <p:nvSpPr>
          <p:cNvPr id="6174" name="Line 1054"/>
          <p:cNvSpPr>
            <a:spLocks noChangeShapeType="1"/>
          </p:cNvSpPr>
          <p:nvPr userDrawn="1"/>
        </p:nvSpPr>
        <p:spPr bwMode="auto">
          <a:xfrm>
            <a:off x="579438" y="1935163"/>
            <a:ext cx="8015287" cy="0"/>
          </a:xfrm>
          <a:prstGeom prst="line">
            <a:avLst/>
          </a:prstGeom>
          <a:noFill/>
          <a:ln w="76200">
            <a:solidFill>
              <a:schemeClr val="hlink"/>
            </a:solidFill>
            <a:round/>
            <a:headEnd/>
            <a:tailEnd/>
          </a:ln>
          <a:effectLst/>
        </p:spPr>
        <p:txBody>
          <a:body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0"/>
            <a:ext cx="1943100" cy="63420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5963" y="0"/>
            <a:ext cx="5680075" cy="6342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Chapter 6 - Part 2    </a:t>
            </a:r>
            <a:fld id="{32C43390-5C0F-4C91-9036-AA63FE788C44}"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Chapter 6 - Part 2    </a:t>
            </a:r>
            <a:fld id="{C6F772A0-C163-4262-96B9-34AAAE4E6AF8}"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Chapter 6 - Part 2    </a:t>
            </a:r>
            <a:fld id="{1738035B-3C49-40FD-9A02-0CCE5EF97765}"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Chapter 6 - Part 2    </a:t>
            </a:r>
            <a:fld id="{64D22766-26B3-47B9-8CFA-A5818E93D14C}"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Chapter 6 - Part 2    </a:t>
            </a:r>
            <a:fld id="{9CBA0CF0-69BF-4329-AD23-4A5DA2B1F02E}"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6 - Part 2    </a:t>
            </a:r>
            <a:fld id="{EF1402CD-3AA7-42D0-98CC-93E237AE30AB}"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78" name="Picture 54" descr="C:\Documents and Settings\Charles R Kime\My Documents\Texts\Website\PowerPoint_Slides\Work_Area\Chapter_01\watermark.jpg"/>
          <p:cNvPicPr>
            <a:picLocks noChangeAspect="1" noChangeArrowheads="1"/>
          </p:cNvPicPr>
          <p:nvPr userDrawn="1"/>
        </p:nvPicPr>
        <p:blipFill>
          <a:blip r:embed="rId13" cstate="print"/>
          <a:srcRect t="39345"/>
          <a:stretch>
            <a:fillRect/>
          </a:stretch>
        </p:blipFill>
        <p:spPr bwMode="auto">
          <a:xfrm>
            <a:off x="693738" y="6353175"/>
            <a:ext cx="2230437" cy="476250"/>
          </a:xfrm>
          <a:prstGeom prst="rect">
            <a:avLst/>
          </a:prstGeom>
          <a:noFill/>
        </p:spPr>
      </p:pic>
      <p:sp>
        <p:nvSpPr>
          <p:cNvPr id="1079" name="Text Box 55"/>
          <p:cNvSpPr txBox="1">
            <a:spLocks noChangeArrowheads="1"/>
          </p:cNvSpPr>
          <p:nvPr userDrawn="1"/>
        </p:nvSpPr>
        <p:spPr bwMode="auto">
          <a:xfrm>
            <a:off x="696913" y="6338888"/>
            <a:ext cx="2728912" cy="519112"/>
          </a:xfrm>
          <a:prstGeom prst="rect">
            <a:avLst/>
          </a:prstGeom>
          <a:noFill/>
          <a:ln w="1588">
            <a:noFill/>
            <a:miter lim="800000"/>
            <a:headEnd/>
            <a:tailEnd/>
          </a:ln>
          <a:effectLst/>
        </p:spPr>
        <p:txBody>
          <a:bodyPr>
            <a:spAutoFit/>
          </a:bodyPr>
          <a:lstStyle/>
          <a:p>
            <a:pPr>
              <a:spcBef>
                <a:spcPct val="50000"/>
              </a:spcBef>
              <a:buFont typeface="Wingdings" pitchFamily="2" charset="2"/>
              <a:buNone/>
            </a:pPr>
            <a:endParaRPr lang="en-US" sz="2800" b="1" u="none" baseline="0">
              <a:solidFill>
                <a:schemeClr val="accent2"/>
              </a:solidFill>
            </a:endParaRPr>
          </a:p>
        </p:txBody>
      </p:sp>
      <p:sp>
        <p:nvSpPr>
          <p:cNvPr id="1080" name="Rectangle 56"/>
          <p:cNvSpPr>
            <a:spLocks noGrp="1" noChangeArrowheads="1"/>
          </p:cNvSpPr>
          <p:nvPr>
            <p:ph type="sldNum" sz="quarter" idx="4"/>
          </p:nvPr>
        </p:nvSpPr>
        <p:spPr bwMode="auto">
          <a:xfrm>
            <a:off x="6931025" y="6515100"/>
            <a:ext cx="2212975"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u="none" baseline="0">
                <a:cs typeface="Times New Roman" pitchFamily="18" charset="0"/>
              </a:defRPr>
            </a:lvl1pPr>
          </a:lstStyle>
          <a:p>
            <a:r>
              <a:rPr lang="en-US"/>
              <a:t>Chapter 6 - Part 2    </a:t>
            </a:r>
            <a:fld id="{6BC5B760-CB97-4EE7-87C3-3C3C9B03355E}" type="slidenum">
              <a:rPr lang="en-US"/>
              <a:pPr/>
              <a:t>‹#›</a:t>
            </a:fld>
            <a:endParaRPr lang="en-US"/>
          </a:p>
        </p:txBody>
      </p:sp>
      <p:sp>
        <p:nvSpPr>
          <p:cNvPr id="1081" name="Line 57"/>
          <p:cNvSpPr>
            <a:spLocks noChangeShapeType="1"/>
          </p:cNvSpPr>
          <p:nvPr userDrawn="1"/>
        </p:nvSpPr>
        <p:spPr bwMode="auto">
          <a:xfrm>
            <a:off x="581025" y="1173163"/>
            <a:ext cx="8015288" cy="0"/>
          </a:xfrm>
          <a:prstGeom prst="line">
            <a:avLst/>
          </a:prstGeom>
          <a:noFill/>
          <a:ln w="76200">
            <a:solidFill>
              <a:schemeClr val="hlink"/>
            </a:solidFill>
            <a:round/>
            <a:headEnd/>
            <a:tailEnd/>
          </a:ln>
          <a:effectLst/>
        </p:spPr>
        <p:txBody>
          <a:bodyPr/>
          <a:lstStyle/>
          <a:p>
            <a:endParaRPr lang="en-US"/>
          </a:p>
        </p:txBody>
      </p:sp>
      <p:sp>
        <p:nvSpPr>
          <p:cNvPr id="1082" name="Rectangle 58"/>
          <p:cNvSpPr>
            <a:spLocks noGrp="1" noChangeArrowheads="1"/>
          </p:cNvSpPr>
          <p:nvPr>
            <p:ph type="title"/>
          </p:nvPr>
        </p:nvSpPr>
        <p:spPr bwMode="auto">
          <a:xfrm>
            <a:off x="715963" y="0"/>
            <a:ext cx="7772400" cy="1020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83" name="Rectangle 59"/>
          <p:cNvSpPr>
            <a:spLocks noGrp="1" noChangeArrowheads="1"/>
          </p:cNvSpPr>
          <p:nvPr>
            <p:ph type="body" idx="1"/>
          </p:nvPr>
        </p:nvSpPr>
        <p:spPr bwMode="auto">
          <a:xfrm>
            <a:off x="719138" y="1314450"/>
            <a:ext cx="7772400" cy="5027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defRPr>
      </a:lvl2pPr>
      <a:lvl3pPr algn="l" rtl="0" eaLnBrk="0" fontAlgn="base" hangingPunct="0">
        <a:spcBef>
          <a:spcPct val="0"/>
        </a:spcBef>
        <a:spcAft>
          <a:spcPct val="0"/>
        </a:spcAft>
        <a:defRPr sz="3600" b="1">
          <a:solidFill>
            <a:schemeClr val="tx2"/>
          </a:solidFill>
          <a:latin typeface="Times New Roman" pitchFamily="18" charset="0"/>
        </a:defRPr>
      </a:lvl3pPr>
      <a:lvl4pPr algn="l" rtl="0" eaLnBrk="0" fontAlgn="base" hangingPunct="0">
        <a:spcBef>
          <a:spcPct val="0"/>
        </a:spcBef>
        <a:spcAft>
          <a:spcPct val="0"/>
        </a:spcAft>
        <a:defRPr sz="3600" b="1">
          <a:solidFill>
            <a:schemeClr val="tx2"/>
          </a:solidFill>
          <a:latin typeface="Times New Roman" pitchFamily="18" charset="0"/>
        </a:defRPr>
      </a:lvl4pPr>
      <a:lvl5pPr algn="l" rtl="0" eaLnBrk="0" fontAlgn="base" hangingPunct="0">
        <a:spcBef>
          <a:spcPct val="0"/>
        </a:spcBef>
        <a:spcAft>
          <a:spcPct val="0"/>
        </a:spcAft>
        <a:defRPr sz="3600" b="1">
          <a:solidFill>
            <a:schemeClr val="tx2"/>
          </a:solidFill>
          <a:latin typeface="Times New Roman" pitchFamily="18" charset="0"/>
        </a:defRPr>
      </a:lvl5pPr>
      <a:lvl6pPr marL="457200" algn="l" rtl="0" eaLnBrk="0" fontAlgn="base" hangingPunct="0">
        <a:spcBef>
          <a:spcPct val="0"/>
        </a:spcBef>
        <a:spcAft>
          <a:spcPct val="0"/>
        </a:spcAft>
        <a:defRPr sz="3600" b="1">
          <a:solidFill>
            <a:schemeClr val="tx2"/>
          </a:solidFill>
          <a:latin typeface="Times New Roman" pitchFamily="18" charset="0"/>
        </a:defRPr>
      </a:lvl6pPr>
      <a:lvl7pPr marL="914400" algn="l" rtl="0" eaLnBrk="0" fontAlgn="base" hangingPunct="0">
        <a:spcBef>
          <a:spcPct val="0"/>
        </a:spcBef>
        <a:spcAft>
          <a:spcPct val="0"/>
        </a:spcAft>
        <a:defRPr sz="3600" b="1">
          <a:solidFill>
            <a:schemeClr val="tx2"/>
          </a:solidFill>
          <a:latin typeface="Times New Roman" pitchFamily="18" charset="0"/>
        </a:defRPr>
      </a:lvl7pPr>
      <a:lvl8pPr marL="1371600" algn="l" rtl="0" eaLnBrk="0" fontAlgn="base" hangingPunct="0">
        <a:spcBef>
          <a:spcPct val="0"/>
        </a:spcBef>
        <a:spcAft>
          <a:spcPct val="0"/>
        </a:spcAft>
        <a:defRPr sz="3600" b="1">
          <a:solidFill>
            <a:schemeClr val="tx2"/>
          </a:solidFill>
          <a:latin typeface="Times New Roman" pitchFamily="18" charset="0"/>
        </a:defRPr>
      </a:lvl8pPr>
      <a:lvl9pPr marL="1828800" algn="l" rtl="0" eaLnBrk="0" fontAlgn="base" hangingPunct="0">
        <a:spcBef>
          <a:spcPct val="0"/>
        </a:spcBef>
        <a:spcAft>
          <a:spcPct val="0"/>
        </a:spcAft>
        <a:defRPr sz="3600" b="1">
          <a:solidFill>
            <a:schemeClr val="tx2"/>
          </a:solidFill>
          <a:latin typeface="Times New Roman" pitchFamily="18" charset="0"/>
        </a:defRPr>
      </a:lvl9pPr>
    </p:titleStyle>
    <p:bodyStyle>
      <a:lvl1pPr marL="288925" indent="-288925" algn="l" rtl="0" eaLnBrk="0" fontAlgn="base" hangingPunct="0">
        <a:spcBef>
          <a:spcPct val="20000"/>
        </a:spcBef>
        <a:spcAft>
          <a:spcPct val="0"/>
        </a:spcAft>
        <a:buClr>
          <a:srgbClr val="009999"/>
        </a:buClr>
        <a:buFont typeface="Wingdings" pitchFamily="2" charset="2"/>
        <a:buChar char="§"/>
        <a:defRPr sz="3200" b="1">
          <a:solidFill>
            <a:schemeClr val="tx1"/>
          </a:solidFill>
          <a:latin typeface="+mn-lt"/>
          <a:ea typeface="+mn-ea"/>
          <a:cs typeface="+mn-cs"/>
        </a:defRPr>
      </a:lvl1pPr>
      <a:lvl2pPr marL="692150" indent="-234950" algn="l" rtl="0" eaLnBrk="0" fontAlgn="base" hangingPunct="0">
        <a:spcBef>
          <a:spcPct val="20000"/>
        </a:spcBef>
        <a:spcAft>
          <a:spcPct val="0"/>
        </a:spcAft>
        <a:buClr>
          <a:srgbClr val="009999"/>
        </a:buClr>
        <a:buChar char="•"/>
        <a:defRPr sz="2800" b="1">
          <a:solidFill>
            <a:schemeClr val="tx1"/>
          </a:solidFill>
          <a:latin typeface="+mn-lt"/>
        </a:defRPr>
      </a:lvl2pPr>
      <a:lvl3pPr marL="1143000" indent="-228600" algn="l" rtl="0" eaLnBrk="0" fontAlgn="base" hangingPunct="0">
        <a:spcBef>
          <a:spcPct val="20000"/>
        </a:spcBef>
        <a:spcAft>
          <a:spcPct val="0"/>
        </a:spcAft>
        <a:buClr>
          <a:srgbClr val="009999"/>
        </a:buClr>
        <a:buFont typeface="Wingdings" pitchFamily="2" charset="2"/>
        <a:buChar char="§"/>
        <a:defRPr sz="2400" b="1">
          <a:solidFill>
            <a:schemeClr val="tx1"/>
          </a:solidFill>
          <a:latin typeface="+mn-lt"/>
        </a:defRPr>
      </a:lvl3pPr>
      <a:lvl4pPr marL="1544638" indent="-173038" algn="l" rtl="0" eaLnBrk="0" fontAlgn="base" hangingPunct="0">
        <a:spcBef>
          <a:spcPct val="20000"/>
        </a:spcBef>
        <a:spcAft>
          <a:spcPct val="0"/>
        </a:spcAft>
        <a:buClr>
          <a:srgbClr val="009999"/>
        </a:buClr>
        <a:buChar char="•"/>
        <a:defRPr sz="2000" b="1">
          <a:solidFill>
            <a:schemeClr val="tx1"/>
          </a:solidFill>
          <a:latin typeface="+mn-lt"/>
        </a:defRPr>
      </a:lvl4pPr>
      <a:lvl5pPr marL="2006600" indent="-177800" algn="l" rtl="0" eaLnBrk="0" fontAlgn="base" hangingPunct="0">
        <a:spcBef>
          <a:spcPct val="20000"/>
        </a:spcBef>
        <a:spcAft>
          <a:spcPct val="0"/>
        </a:spcAft>
        <a:buClr>
          <a:srgbClr val="009999"/>
        </a:buClr>
        <a:buFont typeface="Wingdings" pitchFamily="2" charset="2"/>
        <a:buChar char="§"/>
        <a:defRPr sz="2000" b="1">
          <a:solidFill>
            <a:schemeClr val="tx1"/>
          </a:solidFill>
          <a:latin typeface="+mn-lt"/>
        </a:defRPr>
      </a:lvl5pPr>
      <a:lvl6pPr marL="2463800" indent="-177800" algn="l" rtl="0" eaLnBrk="0" fontAlgn="base" hangingPunct="0">
        <a:spcBef>
          <a:spcPct val="20000"/>
        </a:spcBef>
        <a:spcAft>
          <a:spcPct val="0"/>
        </a:spcAft>
        <a:buClr>
          <a:srgbClr val="009999"/>
        </a:buClr>
        <a:buFont typeface="Wingdings" pitchFamily="2" charset="2"/>
        <a:buChar char="§"/>
        <a:defRPr sz="2000" b="1">
          <a:solidFill>
            <a:schemeClr val="tx1"/>
          </a:solidFill>
          <a:latin typeface="+mn-lt"/>
        </a:defRPr>
      </a:lvl6pPr>
      <a:lvl7pPr marL="2921000" indent="-177800" algn="l" rtl="0" eaLnBrk="0" fontAlgn="base" hangingPunct="0">
        <a:spcBef>
          <a:spcPct val="20000"/>
        </a:spcBef>
        <a:spcAft>
          <a:spcPct val="0"/>
        </a:spcAft>
        <a:buClr>
          <a:srgbClr val="009999"/>
        </a:buClr>
        <a:buFont typeface="Wingdings" pitchFamily="2" charset="2"/>
        <a:buChar char="§"/>
        <a:defRPr sz="2000" b="1">
          <a:solidFill>
            <a:schemeClr val="tx1"/>
          </a:solidFill>
          <a:latin typeface="+mn-lt"/>
        </a:defRPr>
      </a:lvl7pPr>
      <a:lvl8pPr marL="3378200" indent="-177800" algn="l" rtl="0" eaLnBrk="0" fontAlgn="base" hangingPunct="0">
        <a:spcBef>
          <a:spcPct val="20000"/>
        </a:spcBef>
        <a:spcAft>
          <a:spcPct val="0"/>
        </a:spcAft>
        <a:buClr>
          <a:srgbClr val="009999"/>
        </a:buClr>
        <a:buFont typeface="Wingdings" pitchFamily="2" charset="2"/>
        <a:buChar char="§"/>
        <a:defRPr sz="2000" b="1">
          <a:solidFill>
            <a:schemeClr val="tx1"/>
          </a:solidFill>
          <a:latin typeface="+mn-lt"/>
        </a:defRPr>
      </a:lvl8pPr>
      <a:lvl9pPr marL="3835400" indent="-177800" algn="l" rtl="0" eaLnBrk="0" fontAlgn="base" hangingPunct="0">
        <a:spcBef>
          <a:spcPct val="20000"/>
        </a:spcBef>
        <a:spcAft>
          <a:spcPct val="0"/>
        </a:spcAft>
        <a:buClr>
          <a:srgbClr val="009999"/>
        </a:buClr>
        <a:buFont typeface="Wingdings" pitchFamily="2" charset="2"/>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0" name="Rectangle 50"/>
          <p:cNvSpPr>
            <a:spLocks noGrp="1" noChangeArrowheads="1"/>
          </p:cNvSpPr>
          <p:nvPr>
            <p:ph type="body" idx="1"/>
          </p:nvPr>
        </p:nvSpPr>
        <p:spPr>
          <a:xfrm>
            <a:off x="642938" y="1200150"/>
            <a:ext cx="7772400" cy="5027613"/>
          </a:xfrm>
          <a:noFill/>
        </p:spPr>
        <p:txBody>
          <a:bodyPr/>
          <a:lstStyle/>
          <a:p>
            <a:pPr>
              <a:spcAft>
                <a:spcPts val="600"/>
              </a:spcAft>
            </a:pPr>
            <a:r>
              <a:rPr lang="en-US" sz="2400"/>
              <a:t>After one more 1, we have:</a:t>
            </a:r>
            <a:endParaRPr lang="en-US" sz="2800"/>
          </a:p>
          <a:p>
            <a:pPr lvl="1"/>
            <a:r>
              <a:rPr lang="en-US" sz="1800"/>
              <a:t>C is the state obtained                                                                            when the input sequence                                                                          has two "1"s.</a:t>
            </a:r>
          </a:p>
          <a:p>
            <a:pPr>
              <a:spcAft>
                <a:spcPts val="600"/>
              </a:spcAft>
            </a:pPr>
            <a:r>
              <a:rPr lang="en-US" sz="2000"/>
              <a:t>Finally, after 110 and a 1, we have:</a:t>
            </a:r>
          </a:p>
          <a:p>
            <a:pPr>
              <a:spcAft>
                <a:spcPts val="600"/>
              </a:spcAft>
            </a:pPr>
            <a:endParaRPr lang="en-US" sz="2400"/>
          </a:p>
          <a:p>
            <a:pPr lvl="1">
              <a:spcAft>
                <a:spcPts val="600"/>
              </a:spcAft>
            </a:pPr>
            <a:endParaRPr lang="en-US" sz="1600"/>
          </a:p>
          <a:p>
            <a:pPr lvl="1">
              <a:spcAft>
                <a:spcPts val="600"/>
              </a:spcAft>
            </a:pPr>
            <a:r>
              <a:rPr lang="en-US" sz="1800"/>
              <a:t>Transition arcs are used to denote the output function (Mealy Model)</a:t>
            </a:r>
          </a:p>
          <a:p>
            <a:pPr lvl="1">
              <a:spcAft>
                <a:spcPts val="600"/>
              </a:spcAft>
            </a:pPr>
            <a:r>
              <a:rPr lang="en-US" sz="1800"/>
              <a:t>Output</a:t>
            </a:r>
            <a:r>
              <a:rPr lang="en-US" sz="2000"/>
              <a:t> </a:t>
            </a:r>
            <a:r>
              <a:rPr lang="en-US" sz="1800"/>
              <a:t>1</a:t>
            </a:r>
            <a:r>
              <a:rPr lang="en-US" sz="2000"/>
              <a:t> </a:t>
            </a:r>
            <a:r>
              <a:rPr lang="en-US" sz="1800"/>
              <a:t>on the arc from D means the sequence has been recognized</a:t>
            </a:r>
          </a:p>
          <a:p>
            <a:pPr lvl="1">
              <a:spcAft>
                <a:spcPts val="600"/>
              </a:spcAft>
            </a:pPr>
            <a:r>
              <a:rPr lang="en-US" sz="1800"/>
              <a:t>To what state should the arc from state D</a:t>
            </a:r>
            <a:r>
              <a:rPr lang="en-US" sz="2000"/>
              <a:t> </a:t>
            </a:r>
            <a:r>
              <a:rPr lang="en-US" sz="1800"/>
              <a:t>go? Remember:  110</a:t>
            </a:r>
            <a:r>
              <a:rPr lang="en-US" sz="1800" u="sng"/>
              <a:t>1101</a:t>
            </a:r>
            <a:r>
              <a:rPr lang="en-US" sz="1600"/>
              <a:t> ?</a:t>
            </a:r>
          </a:p>
          <a:p>
            <a:pPr lvl="1">
              <a:spcAft>
                <a:spcPts val="600"/>
              </a:spcAft>
            </a:pPr>
            <a:r>
              <a:rPr lang="en-US" sz="1800"/>
              <a:t>Note that D is the last state but the output 1 occurs for the input applied in D. This is the case when a </a:t>
            </a:r>
            <a:r>
              <a:rPr lang="en-US" sz="1800" i="1"/>
              <a:t>Mealy model</a:t>
            </a:r>
            <a:r>
              <a:rPr lang="en-US" sz="1800"/>
              <a:t> is assumed.</a:t>
            </a:r>
          </a:p>
          <a:p>
            <a:endParaRPr lang="en-US" sz="2400"/>
          </a:p>
        </p:txBody>
      </p:sp>
      <p:sp>
        <p:nvSpPr>
          <p:cNvPr id="788482" name="Rectangle 2"/>
          <p:cNvSpPr>
            <a:spLocks noGrp="1" noChangeArrowheads="1"/>
          </p:cNvSpPr>
          <p:nvPr>
            <p:ph type="title"/>
          </p:nvPr>
        </p:nvSpPr>
        <p:spPr/>
        <p:txBody>
          <a:bodyPr/>
          <a:lstStyle/>
          <a:p>
            <a:r>
              <a:rPr lang="en-US"/>
              <a:t>Example: Recognize 1101 </a:t>
            </a:r>
            <a:r>
              <a:rPr lang="en-US" b="0"/>
              <a:t>(continued)</a:t>
            </a:r>
          </a:p>
        </p:txBody>
      </p:sp>
      <p:grpSp>
        <p:nvGrpSpPr>
          <p:cNvPr id="788529" name="Group 49"/>
          <p:cNvGrpSpPr>
            <a:grpSpLocks/>
          </p:cNvGrpSpPr>
          <p:nvPr/>
        </p:nvGrpSpPr>
        <p:grpSpPr bwMode="auto">
          <a:xfrm>
            <a:off x="4735513" y="1944688"/>
            <a:ext cx="2228850" cy="744537"/>
            <a:chOff x="2983" y="1225"/>
            <a:chExt cx="1404" cy="469"/>
          </a:xfrm>
        </p:grpSpPr>
        <p:sp>
          <p:nvSpPr>
            <p:cNvPr id="788485" name="Freeform 5"/>
            <p:cNvSpPr>
              <a:spLocks/>
            </p:cNvSpPr>
            <p:nvPr/>
          </p:nvSpPr>
          <p:spPr bwMode="auto">
            <a:xfrm>
              <a:off x="2983" y="1226"/>
              <a:ext cx="455" cy="455"/>
            </a:xfrm>
            <a:custGeom>
              <a:avLst/>
              <a:gdLst/>
              <a:ahLst/>
              <a:cxnLst>
                <a:cxn ang="0">
                  <a:pos x="4" y="271"/>
                </a:cxn>
                <a:cxn ang="0">
                  <a:pos x="17" y="315"/>
                </a:cxn>
                <a:cxn ang="0">
                  <a:pos x="50" y="370"/>
                </a:cxn>
                <a:cxn ang="0">
                  <a:pos x="100" y="414"/>
                </a:cxn>
                <a:cxn ang="0">
                  <a:pos x="136" y="436"/>
                </a:cxn>
                <a:cxn ang="0">
                  <a:pos x="181" y="449"/>
                </a:cxn>
                <a:cxn ang="0">
                  <a:pos x="225" y="455"/>
                </a:cxn>
                <a:cxn ang="0">
                  <a:pos x="261" y="451"/>
                </a:cxn>
                <a:cxn ang="0">
                  <a:pos x="303" y="441"/>
                </a:cxn>
                <a:cxn ang="0">
                  <a:pos x="353" y="414"/>
                </a:cxn>
                <a:cxn ang="0">
                  <a:pos x="426" y="334"/>
                </a:cxn>
                <a:cxn ang="0">
                  <a:pos x="444" y="294"/>
                </a:cxn>
                <a:cxn ang="0">
                  <a:pos x="453" y="249"/>
                </a:cxn>
                <a:cxn ang="0">
                  <a:pos x="453" y="215"/>
                </a:cxn>
                <a:cxn ang="0">
                  <a:pos x="447"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0"/>
                </a:cxn>
                <a:cxn ang="0">
                  <a:pos x="23" y="226"/>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3"/>
                </a:cxn>
                <a:cxn ang="0">
                  <a:pos x="430" y="234"/>
                </a:cxn>
                <a:cxn ang="0">
                  <a:pos x="424" y="276"/>
                </a:cxn>
                <a:cxn ang="0">
                  <a:pos x="411" y="313"/>
                </a:cxn>
                <a:cxn ang="0">
                  <a:pos x="355" y="384"/>
                </a:cxn>
                <a:cxn ang="0">
                  <a:pos x="303" y="416"/>
                </a:cxn>
                <a:cxn ang="0">
                  <a:pos x="267" y="426"/>
                </a:cxn>
                <a:cxn ang="0">
                  <a:pos x="225" y="432"/>
                </a:cxn>
                <a:cxn ang="0">
                  <a:pos x="194" y="428"/>
                </a:cxn>
                <a:cxn ang="0">
                  <a:pos x="156" y="418"/>
                </a:cxn>
                <a:cxn ang="0">
                  <a:pos x="119" y="401"/>
                </a:cxn>
                <a:cxn ang="0">
                  <a:pos x="83" y="370"/>
                </a:cxn>
                <a:cxn ang="0">
                  <a:pos x="46" y="322"/>
                </a:cxn>
                <a:cxn ang="0">
                  <a:pos x="33" y="286"/>
                </a:cxn>
                <a:cxn ang="0">
                  <a:pos x="23" y="248"/>
                </a:cxn>
              </a:cxnLst>
              <a:rect l="0" t="0" r="r" b="b"/>
              <a:pathLst>
                <a:path w="455" h="455">
                  <a:moveTo>
                    <a:pt x="0" y="226"/>
                  </a:moveTo>
                  <a:lnTo>
                    <a:pt x="0" y="248"/>
                  </a:lnTo>
                  <a:lnTo>
                    <a:pt x="2" y="261"/>
                  </a:lnTo>
                  <a:lnTo>
                    <a:pt x="4" y="271"/>
                  </a:lnTo>
                  <a:lnTo>
                    <a:pt x="6" y="284"/>
                  </a:lnTo>
                  <a:lnTo>
                    <a:pt x="10" y="294"/>
                  </a:lnTo>
                  <a:lnTo>
                    <a:pt x="12" y="303"/>
                  </a:lnTo>
                  <a:lnTo>
                    <a:pt x="17" y="315"/>
                  </a:lnTo>
                  <a:lnTo>
                    <a:pt x="23" y="324"/>
                  </a:lnTo>
                  <a:lnTo>
                    <a:pt x="27" y="334"/>
                  </a:lnTo>
                  <a:lnTo>
                    <a:pt x="38" y="353"/>
                  </a:lnTo>
                  <a:lnTo>
                    <a:pt x="50" y="370"/>
                  </a:lnTo>
                  <a:lnTo>
                    <a:pt x="58" y="378"/>
                  </a:lnTo>
                  <a:lnTo>
                    <a:pt x="63" y="386"/>
                  </a:lnTo>
                  <a:lnTo>
                    <a:pt x="81" y="403"/>
                  </a:lnTo>
                  <a:lnTo>
                    <a:pt x="100" y="414"/>
                  </a:lnTo>
                  <a:lnTo>
                    <a:pt x="108" y="420"/>
                  </a:lnTo>
                  <a:lnTo>
                    <a:pt x="117" y="426"/>
                  </a:lnTo>
                  <a:lnTo>
                    <a:pt x="127" y="430"/>
                  </a:lnTo>
                  <a:lnTo>
                    <a:pt x="136" y="436"/>
                  </a:lnTo>
                  <a:lnTo>
                    <a:pt x="148" y="441"/>
                  </a:lnTo>
                  <a:lnTo>
                    <a:pt x="157" y="443"/>
                  </a:lnTo>
                  <a:lnTo>
                    <a:pt x="167" y="447"/>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7"/>
                  </a:lnTo>
                  <a:lnTo>
                    <a:pt x="294" y="443"/>
                  </a:lnTo>
                  <a:lnTo>
                    <a:pt x="303" y="441"/>
                  </a:lnTo>
                  <a:lnTo>
                    <a:pt x="315" y="436"/>
                  </a:lnTo>
                  <a:lnTo>
                    <a:pt x="325" y="430"/>
                  </a:lnTo>
                  <a:lnTo>
                    <a:pt x="334" y="426"/>
                  </a:lnTo>
                  <a:lnTo>
                    <a:pt x="353" y="414"/>
                  </a:lnTo>
                  <a:lnTo>
                    <a:pt x="371" y="403"/>
                  </a:lnTo>
                  <a:lnTo>
                    <a:pt x="403" y="370"/>
                  </a:lnTo>
                  <a:lnTo>
                    <a:pt x="415" y="353"/>
                  </a:lnTo>
                  <a:lnTo>
                    <a:pt x="426" y="334"/>
                  </a:lnTo>
                  <a:lnTo>
                    <a:pt x="430" y="324"/>
                  </a:lnTo>
                  <a:lnTo>
                    <a:pt x="436" y="315"/>
                  </a:lnTo>
                  <a:lnTo>
                    <a:pt x="442" y="303"/>
                  </a:lnTo>
                  <a:lnTo>
                    <a:pt x="444" y="294"/>
                  </a:lnTo>
                  <a:lnTo>
                    <a:pt x="447" y="284"/>
                  </a:lnTo>
                  <a:lnTo>
                    <a:pt x="449" y="271"/>
                  </a:lnTo>
                  <a:lnTo>
                    <a:pt x="451" y="261"/>
                  </a:lnTo>
                  <a:lnTo>
                    <a:pt x="453" y="249"/>
                  </a:lnTo>
                  <a:lnTo>
                    <a:pt x="453" y="238"/>
                  </a:lnTo>
                  <a:lnTo>
                    <a:pt x="455" y="228"/>
                  </a:lnTo>
                  <a:lnTo>
                    <a:pt x="455" y="224"/>
                  </a:lnTo>
                  <a:lnTo>
                    <a:pt x="453" y="215"/>
                  </a:lnTo>
                  <a:lnTo>
                    <a:pt x="453" y="203"/>
                  </a:lnTo>
                  <a:lnTo>
                    <a:pt x="451" y="190"/>
                  </a:lnTo>
                  <a:lnTo>
                    <a:pt x="449" y="180"/>
                  </a:lnTo>
                  <a:lnTo>
                    <a:pt x="447" y="167"/>
                  </a:lnTo>
                  <a:lnTo>
                    <a:pt x="444" y="157"/>
                  </a:lnTo>
                  <a:lnTo>
                    <a:pt x="442" y="148"/>
                  </a:lnTo>
                  <a:lnTo>
                    <a:pt x="436" y="136"/>
                  </a:lnTo>
                  <a:lnTo>
                    <a:pt x="430" y="127"/>
                  </a:lnTo>
                  <a:lnTo>
                    <a:pt x="426" y="117"/>
                  </a:lnTo>
                  <a:lnTo>
                    <a:pt x="421" y="107"/>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7" y="10"/>
                  </a:lnTo>
                  <a:lnTo>
                    <a:pt x="148" y="12"/>
                  </a:lnTo>
                  <a:lnTo>
                    <a:pt x="136" y="17"/>
                  </a:lnTo>
                  <a:lnTo>
                    <a:pt x="127" y="23"/>
                  </a:lnTo>
                  <a:lnTo>
                    <a:pt x="117" y="27"/>
                  </a:lnTo>
                  <a:lnTo>
                    <a:pt x="108" y="33"/>
                  </a:lnTo>
                  <a:lnTo>
                    <a:pt x="100" y="38"/>
                  </a:lnTo>
                  <a:lnTo>
                    <a:pt x="81" y="50"/>
                  </a:lnTo>
                  <a:lnTo>
                    <a:pt x="65" y="65"/>
                  </a:lnTo>
                  <a:lnTo>
                    <a:pt x="50" y="81"/>
                  </a:lnTo>
                  <a:lnTo>
                    <a:pt x="38" y="100"/>
                  </a:lnTo>
                  <a:lnTo>
                    <a:pt x="33" y="107"/>
                  </a:lnTo>
                  <a:lnTo>
                    <a:pt x="27" y="117"/>
                  </a:lnTo>
                  <a:lnTo>
                    <a:pt x="23" y="127"/>
                  </a:lnTo>
                  <a:lnTo>
                    <a:pt x="17" y="136"/>
                  </a:lnTo>
                  <a:lnTo>
                    <a:pt x="12" y="148"/>
                  </a:lnTo>
                  <a:lnTo>
                    <a:pt x="10" y="157"/>
                  </a:lnTo>
                  <a:lnTo>
                    <a:pt x="6" y="167"/>
                  </a:lnTo>
                  <a:lnTo>
                    <a:pt x="4" y="180"/>
                  </a:lnTo>
                  <a:lnTo>
                    <a:pt x="2" y="190"/>
                  </a:lnTo>
                  <a:lnTo>
                    <a:pt x="0" y="201"/>
                  </a:lnTo>
                  <a:lnTo>
                    <a:pt x="0" y="226"/>
                  </a:lnTo>
                  <a:lnTo>
                    <a:pt x="23" y="226"/>
                  </a:lnTo>
                  <a:lnTo>
                    <a:pt x="23" y="205"/>
                  </a:lnTo>
                  <a:lnTo>
                    <a:pt x="25" y="194"/>
                  </a:lnTo>
                  <a:lnTo>
                    <a:pt x="27" y="184"/>
                  </a:lnTo>
                  <a:lnTo>
                    <a:pt x="29" y="175"/>
                  </a:lnTo>
                  <a:lnTo>
                    <a:pt x="33" y="165"/>
                  </a:lnTo>
                  <a:lnTo>
                    <a:pt x="35" y="155"/>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5"/>
                  </a:lnTo>
                  <a:lnTo>
                    <a:pt x="421" y="165"/>
                  </a:lnTo>
                  <a:lnTo>
                    <a:pt x="424" y="175"/>
                  </a:lnTo>
                  <a:lnTo>
                    <a:pt x="426" y="184"/>
                  </a:lnTo>
                  <a:lnTo>
                    <a:pt x="428" y="194"/>
                  </a:lnTo>
                  <a:lnTo>
                    <a:pt x="430" y="203"/>
                  </a:lnTo>
                  <a:lnTo>
                    <a:pt x="430" y="215"/>
                  </a:lnTo>
                  <a:lnTo>
                    <a:pt x="432" y="228"/>
                  </a:lnTo>
                  <a:lnTo>
                    <a:pt x="432" y="224"/>
                  </a:lnTo>
                  <a:lnTo>
                    <a:pt x="430" y="234"/>
                  </a:lnTo>
                  <a:lnTo>
                    <a:pt x="430" y="246"/>
                  </a:lnTo>
                  <a:lnTo>
                    <a:pt x="428" y="257"/>
                  </a:lnTo>
                  <a:lnTo>
                    <a:pt x="426" y="267"/>
                  </a:lnTo>
                  <a:lnTo>
                    <a:pt x="424" y="276"/>
                  </a:lnTo>
                  <a:lnTo>
                    <a:pt x="421" y="286"/>
                  </a:lnTo>
                  <a:lnTo>
                    <a:pt x="419" y="295"/>
                  </a:lnTo>
                  <a:lnTo>
                    <a:pt x="417" y="303"/>
                  </a:lnTo>
                  <a:lnTo>
                    <a:pt x="411" y="313"/>
                  </a:lnTo>
                  <a:lnTo>
                    <a:pt x="407" y="322"/>
                  </a:lnTo>
                  <a:lnTo>
                    <a:pt x="396" y="342"/>
                  </a:lnTo>
                  <a:lnTo>
                    <a:pt x="384" y="355"/>
                  </a:lnTo>
                  <a:lnTo>
                    <a:pt x="355" y="384"/>
                  </a:lnTo>
                  <a:lnTo>
                    <a:pt x="342" y="395"/>
                  </a:lnTo>
                  <a:lnTo>
                    <a:pt x="323" y="407"/>
                  </a:lnTo>
                  <a:lnTo>
                    <a:pt x="313" y="411"/>
                  </a:lnTo>
                  <a:lnTo>
                    <a:pt x="303" y="416"/>
                  </a:lnTo>
                  <a:lnTo>
                    <a:pt x="296" y="418"/>
                  </a:lnTo>
                  <a:lnTo>
                    <a:pt x="286" y="420"/>
                  </a:lnTo>
                  <a:lnTo>
                    <a:pt x="277" y="424"/>
                  </a:lnTo>
                  <a:lnTo>
                    <a:pt x="267" y="426"/>
                  </a:lnTo>
                  <a:lnTo>
                    <a:pt x="257" y="428"/>
                  </a:lnTo>
                  <a:lnTo>
                    <a:pt x="248" y="430"/>
                  </a:lnTo>
                  <a:lnTo>
                    <a:pt x="234" y="430"/>
                  </a:lnTo>
                  <a:lnTo>
                    <a:pt x="225" y="432"/>
                  </a:lnTo>
                  <a:lnTo>
                    <a:pt x="229" y="432"/>
                  </a:lnTo>
                  <a:lnTo>
                    <a:pt x="217" y="430"/>
                  </a:lnTo>
                  <a:lnTo>
                    <a:pt x="205" y="430"/>
                  </a:lnTo>
                  <a:lnTo>
                    <a:pt x="194" y="428"/>
                  </a:lnTo>
                  <a:lnTo>
                    <a:pt x="184" y="426"/>
                  </a:lnTo>
                  <a:lnTo>
                    <a:pt x="175" y="424"/>
                  </a:lnTo>
                  <a:lnTo>
                    <a:pt x="165" y="420"/>
                  </a:lnTo>
                  <a:lnTo>
                    <a:pt x="156" y="418"/>
                  </a:lnTo>
                  <a:lnTo>
                    <a:pt x="148" y="416"/>
                  </a:lnTo>
                  <a:lnTo>
                    <a:pt x="138" y="411"/>
                  </a:lnTo>
                  <a:lnTo>
                    <a:pt x="129" y="407"/>
                  </a:lnTo>
                  <a:lnTo>
                    <a:pt x="119" y="401"/>
                  </a:lnTo>
                  <a:lnTo>
                    <a:pt x="111" y="395"/>
                  </a:lnTo>
                  <a:lnTo>
                    <a:pt x="102" y="389"/>
                  </a:lnTo>
                  <a:lnTo>
                    <a:pt x="96" y="384"/>
                  </a:lnTo>
                  <a:lnTo>
                    <a:pt x="83" y="370"/>
                  </a:lnTo>
                  <a:lnTo>
                    <a:pt x="77" y="363"/>
                  </a:lnTo>
                  <a:lnTo>
                    <a:pt x="69" y="355"/>
                  </a:lnTo>
                  <a:lnTo>
                    <a:pt x="58" y="342"/>
                  </a:lnTo>
                  <a:lnTo>
                    <a:pt x="46" y="322"/>
                  </a:lnTo>
                  <a:lnTo>
                    <a:pt x="42" y="313"/>
                  </a:lnTo>
                  <a:lnTo>
                    <a:pt x="36" y="303"/>
                  </a:lnTo>
                  <a:lnTo>
                    <a:pt x="35" y="295"/>
                  </a:lnTo>
                  <a:lnTo>
                    <a:pt x="33" y="286"/>
                  </a:lnTo>
                  <a:lnTo>
                    <a:pt x="29" y="276"/>
                  </a:lnTo>
                  <a:lnTo>
                    <a:pt x="27" y="267"/>
                  </a:lnTo>
                  <a:lnTo>
                    <a:pt x="25" y="257"/>
                  </a:lnTo>
                  <a:lnTo>
                    <a:pt x="23" y="248"/>
                  </a:lnTo>
                  <a:lnTo>
                    <a:pt x="23" y="226"/>
                  </a:lnTo>
                  <a:lnTo>
                    <a:pt x="0" y="226"/>
                  </a:lnTo>
                  <a:close/>
                </a:path>
              </a:pathLst>
            </a:custGeom>
            <a:solidFill>
              <a:srgbClr val="000000"/>
            </a:solidFill>
            <a:ln w="9525">
              <a:noFill/>
              <a:round/>
              <a:headEnd/>
              <a:tailEnd/>
            </a:ln>
          </p:spPr>
          <p:txBody>
            <a:bodyPr/>
            <a:lstStyle/>
            <a:p>
              <a:endParaRPr lang="en-US"/>
            </a:p>
          </p:txBody>
        </p:sp>
        <p:sp>
          <p:nvSpPr>
            <p:cNvPr id="788486" name="Freeform 6"/>
            <p:cNvSpPr>
              <a:spLocks/>
            </p:cNvSpPr>
            <p:nvPr/>
          </p:nvSpPr>
          <p:spPr bwMode="auto">
            <a:xfrm>
              <a:off x="3932" y="1239"/>
              <a:ext cx="455" cy="455"/>
            </a:xfrm>
            <a:custGeom>
              <a:avLst/>
              <a:gdLst/>
              <a:ahLst/>
              <a:cxnLst>
                <a:cxn ang="0">
                  <a:pos x="4" y="271"/>
                </a:cxn>
                <a:cxn ang="0">
                  <a:pos x="17" y="315"/>
                </a:cxn>
                <a:cxn ang="0">
                  <a:pos x="50" y="371"/>
                </a:cxn>
                <a:cxn ang="0">
                  <a:pos x="100" y="415"/>
                </a:cxn>
                <a:cxn ang="0">
                  <a:pos x="136" y="436"/>
                </a:cxn>
                <a:cxn ang="0">
                  <a:pos x="180" y="449"/>
                </a:cxn>
                <a:cxn ang="0">
                  <a:pos x="224" y="455"/>
                </a:cxn>
                <a:cxn ang="0">
                  <a:pos x="261" y="451"/>
                </a:cxn>
                <a:cxn ang="0">
                  <a:pos x="303" y="442"/>
                </a:cxn>
                <a:cxn ang="0">
                  <a:pos x="353" y="415"/>
                </a:cxn>
                <a:cxn ang="0">
                  <a:pos x="426" y="334"/>
                </a:cxn>
                <a:cxn ang="0">
                  <a:pos x="443"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5" y="35"/>
                </a:cxn>
                <a:cxn ang="0">
                  <a:pos x="194" y="25"/>
                </a:cxn>
                <a:cxn ang="0">
                  <a:pos x="257" y="25"/>
                </a:cxn>
                <a:cxn ang="0">
                  <a:pos x="295" y="35"/>
                </a:cxn>
                <a:cxn ang="0">
                  <a:pos x="342" y="58"/>
                </a:cxn>
                <a:cxn ang="0">
                  <a:pos x="384" y="96"/>
                </a:cxn>
                <a:cxn ang="0">
                  <a:pos x="407" y="129"/>
                </a:cxn>
                <a:cxn ang="0">
                  <a:pos x="420" y="165"/>
                </a:cxn>
                <a:cxn ang="0">
                  <a:pos x="430" y="204"/>
                </a:cxn>
                <a:cxn ang="0">
                  <a:pos x="430" y="235"/>
                </a:cxn>
                <a:cxn ang="0">
                  <a:pos x="424" y="277"/>
                </a:cxn>
                <a:cxn ang="0">
                  <a:pos x="411" y="313"/>
                </a:cxn>
                <a:cxn ang="0">
                  <a:pos x="355" y="384"/>
                </a:cxn>
                <a:cxn ang="0">
                  <a:pos x="303" y="417"/>
                </a:cxn>
                <a:cxn ang="0">
                  <a:pos x="267" y="426"/>
                </a:cxn>
                <a:cxn ang="0">
                  <a:pos x="224" y="432"/>
                </a:cxn>
                <a:cxn ang="0">
                  <a:pos x="194" y="428"/>
                </a:cxn>
                <a:cxn ang="0">
                  <a:pos x="155" y="419"/>
                </a:cxn>
                <a:cxn ang="0">
                  <a:pos x="119" y="401"/>
                </a:cxn>
                <a:cxn ang="0">
                  <a:pos x="82" y="371"/>
                </a:cxn>
                <a:cxn ang="0">
                  <a:pos x="46" y="323"/>
                </a:cxn>
                <a:cxn ang="0">
                  <a:pos x="32" y="286"/>
                </a:cxn>
                <a:cxn ang="0">
                  <a:pos x="23" y="248"/>
                </a:cxn>
              </a:cxnLst>
              <a:rect l="0" t="0" r="r" b="b"/>
              <a:pathLst>
                <a:path w="455" h="455">
                  <a:moveTo>
                    <a:pt x="0" y="227"/>
                  </a:moveTo>
                  <a:lnTo>
                    <a:pt x="0" y="248"/>
                  </a:lnTo>
                  <a:lnTo>
                    <a:pt x="2" y="261"/>
                  </a:lnTo>
                  <a:lnTo>
                    <a:pt x="4" y="271"/>
                  </a:lnTo>
                  <a:lnTo>
                    <a:pt x="5" y="284"/>
                  </a:lnTo>
                  <a:lnTo>
                    <a:pt x="9" y="294"/>
                  </a:lnTo>
                  <a:lnTo>
                    <a:pt x="11" y="304"/>
                  </a:lnTo>
                  <a:lnTo>
                    <a:pt x="17" y="315"/>
                  </a:lnTo>
                  <a:lnTo>
                    <a:pt x="23" y="325"/>
                  </a:lnTo>
                  <a:lnTo>
                    <a:pt x="27" y="334"/>
                  </a:lnTo>
                  <a:lnTo>
                    <a:pt x="38" y="353"/>
                  </a:lnTo>
                  <a:lnTo>
                    <a:pt x="50" y="371"/>
                  </a:lnTo>
                  <a:lnTo>
                    <a:pt x="57" y="378"/>
                  </a:lnTo>
                  <a:lnTo>
                    <a:pt x="63" y="386"/>
                  </a:lnTo>
                  <a:lnTo>
                    <a:pt x="80" y="403"/>
                  </a:lnTo>
                  <a:lnTo>
                    <a:pt x="100" y="415"/>
                  </a:lnTo>
                  <a:lnTo>
                    <a:pt x="107" y="421"/>
                  </a:lnTo>
                  <a:lnTo>
                    <a:pt x="117" y="426"/>
                  </a:lnTo>
                  <a:lnTo>
                    <a:pt x="126" y="430"/>
                  </a:lnTo>
                  <a:lnTo>
                    <a:pt x="136" y="436"/>
                  </a:lnTo>
                  <a:lnTo>
                    <a:pt x="148" y="442"/>
                  </a:lnTo>
                  <a:lnTo>
                    <a:pt x="157" y="444"/>
                  </a:lnTo>
                  <a:lnTo>
                    <a:pt x="167" y="447"/>
                  </a:lnTo>
                  <a:lnTo>
                    <a:pt x="180" y="449"/>
                  </a:lnTo>
                  <a:lnTo>
                    <a:pt x="190" y="451"/>
                  </a:lnTo>
                  <a:lnTo>
                    <a:pt x="201" y="453"/>
                  </a:lnTo>
                  <a:lnTo>
                    <a:pt x="213" y="453"/>
                  </a:lnTo>
                  <a:lnTo>
                    <a:pt x="224" y="455"/>
                  </a:lnTo>
                  <a:lnTo>
                    <a:pt x="228" y="455"/>
                  </a:lnTo>
                  <a:lnTo>
                    <a:pt x="238" y="453"/>
                  </a:lnTo>
                  <a:lnTo>
                    <a:pt x="247" y="453"/>
                  </a:lnTo>
                  <a:lnTo>
                    <a:pt x="261" y="451"/>
                  </a:lnTo>
                  <a:lnTo>
                    <a:pt x="271" y="449"/>
                  </a:lnTo>
                  <a:lnTo>
                    <a:pt x="284" y="447"/>
                  </a:lnTo>
                  <a:lnTo>
                    <a:pt x="294" y="444"/>
                  </a:lnTo>
                  <a:lnTo>
                    <a:pt x="303" y="442"/>
                  </a:lnTo>
                  <a:lnTo>
                    <a:pt x="315" y="436"/>
                  </a:lnTo>
                  <a:lnTo>
                    <a:pt x="324" y="430"/>
                  </a:lnTo>
                  <a:lnTo>
                    <a:pt x="334" y="426"/>
                  </a:lnTo>
                  <a:lnTo>
                    <a:pt x="353" y="415"/>
                  </a:lnTo>
                  <a:lnTo>
                    <a:pt x="370" y="403"/>
                  </a:lnTo>
                  <a:lnTo>
                    <a:pt x="403" y="371"/>
                  </a:lnTo>
                  <a:lnTo>
                    <a:pt x="415" y="353"/>
                  </a:lnTo>
                  <a:lnTo>
                    <a:pt x="426" y="334"/>
                  </a:lnTo>
                  <a:lnTo>
                    <a:pt x="430" y="325"/>
                  </a:lnTo>
                  <a:lnTo>
                    <a:pt x="436" y="315"/>
                  </a:lnTo>
                  <a:lnTo>
                    <a:pt x="441" y="304"/>
                  </a:lnTo>
                  <a:lnTo>
                    <a:pt x="443"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3" y="158"/>
                  </a:lnTo>
                  <a:lnTo>
                    <a:pt x="441" y="148"/>
                  </a:lnTo>
                  <a:lnTo>
                    <a:pt x="436" y="137"/>
                  </a:lnTo>
                  <a:lnTo>
                    <a:pt x="430" y="127"/>
                  </a:lnTo>
                  <a:lnTo>
                    <a:pt x="426" y="117"/>
                  </a:lnTo>
                  <a:lnTo>
                    <a:pt x="420" y="108"/>
                  </a:lnTo>
                  <a:lnTo>
                    <a:pt x="415" y="100"/>
                  </a:lnTo>
                  <a:lnTo>
                    <a:pt x="403" y="81"/>
                  </a:lnTo>
                  <a:lnTo>
                    <a:pt x="386" y="64"/>
                  </a:lnTo>
                  <a:lnTo>
                    <a:pt x="378" y="58"/>
                  </a:lnTo>
                  <a:lnTo>
                    <a:pt x="370" y="50"/>
                  </a:lnTo>
                  <a:lnTo>
                    <a:pt x="353" y="39"/>
                  </a:lnTo>
                  <a:lnTo>
                    <a:pt x="334" y="27"/>
                  </a:lnTo>
                  <a:lnTo>
                    <a:pt x="324" y="23"/>
                  </a:lnTo>
                  <a:lnTo>
                    <a:pt x="315" y="18"/>
                  </a:lnTo>
                  <a:lnTo>
                    <a:pt x="303" y="12"/>
                  </a:lnTo>
                  <a:lnTo>
                    <a:pt x="294" y="10"/>
                  </a:lnTo>
                  <a:lnTo>
                    <a:pt x="284" y="6"/>
                  </a:lnTo>
                  <a:lnTo>
                    <a:pt x="271" y="4"/>
                  </a:lnTo>
                  <a:lnTo>
                    <a:pt x="261" y="2"/>
                  </a:lnTo>
                  <a:lnTo>
                    <a:pt x="249" y="0"/>
                  </a:lnTo>
                  <a:lnTo>
                    <a:pt x="203" y="0"/>
                  </a:lnTo>
                  <a:lnTo>
                    <a:pt x="190" y="2"/>
                  </a:lnTo>
                  <a:lnTo>
                    <a:pt x="180" y="4"/>
                  </a:lnTo>
                  <a:lnTo>
                    <a:pt x="167" y="6"/>
                  </a:lnTo>
                  <a:lnTo>
                    <a:pt x="157" y="10"/>
                  </a:lnTo>
                  <a:lnTo>
                    <a:pt x="148" y="12"/>
                  </a:lnTo>
                  <a:lnTo>
                    <a:pt x="136" y="18"/>
                  </a:lnTo>
                  <a:lnTo>
                    <a:pt x="126" y="23"/>
                  </a:lnTo>
                  <a:lnTo>
                    <a:pt x="117" y="27"/>
                  </a:lnTo>
                  <a:lnTo>
                    <a:pt x="107" y="33"/>
                  </a:lnTo>
                  <a:lnTo>
                    <a:pt x="100" y="39"/>
                  </a:lnTo>
                  <a:lnTo>
                    <a:pt x="80" y="50"/>
                  </a:lnTo>
                  <a:lnTo>
                    <a:pt x="65" y="66"/>
                  </a:lnTo>
                  <a:lnTo>
                    <a:pt x="50" y="81"/>
                  </a:lnTo>
                  <a:lnTo>
                    <a:pt x="38" y="100"/>
                  </a:lnTo>
                  <a:lnTo>
                    <a:pt x="32" y="108"/>
                  </a:lnTo>
                  <a:lnTo>
                    <a:pt x="27" y="117"/>
                  </a:lnTo>
                  <a:lnTo>
                    <a:pt x="23" y="127"/>
                  </a:lnTo>
                  <a:lnTo>
                    <a:pt x="17" y="137"/>
                  </a:lnTo>
                  <a:lnTo>
                    <a:pt x="11" y="148"/>
                  </a:lnTo>
                  <a:lnTo>
                    <a:pt x="9" y="158"/>
                  </a:lnTo>
                  <a:lnTo>
                    <a:pt x="5" y="167"/>
                  </a:lnTo>
                  <a:lnTo>
                    <a:pt x="4" y="181"/>
                  </a:lnTo>
                  <a:lnTo>
                    <a:pt x="2" y="190"/>
                  </a:lnTo>
                  <a:lnTo>
                    <a:pt x="0" y="202"/>
                  </a:lnTo>
                  <a:lnTo>
                    <a:pt x="0" y="227"/>
                  </a:lnTo>
                  <a:lnTo>
                    <a:pt x="23" y="227"/>
                  </a:lnTo>
                  <a:lnTo>
                    <a:pt x="23" y="206"/>
                  </a:lnTo>
                  <a:lnTo>
                    <a:pt x="25" y="194"/>
                  </a:lnTo>
                  <a:lnTo>
                    <a:pt x="27" y="185"/>
                  </a:lnTo>
                  <a:lnTo>
                    <a:pt x="29" y="175"/>
                  </a:lnTo>
                  <a:lnTo>
                    <a:pt x="32" y="165"/>
                  </a:lnTo>
                  <a:lnTo>
                    <a:pt x="34" y="156"/>
                  </a:lnTo>
                  <a:lnTo>
                    <a:pt x="36" y="148"/>
                  </a:lnTo>
                  <a:lnTo>
                    <a:pt x="42" y="139"/>
                  </a:lnTo>
                  <a:lnTo>
                    <a:pt x="46" y="129"/>
                  </a:lnTo>
                  <a:lnTo>
                    <a:pt x="52" y="119"/>
                  </a:lnTo>
                  <a:lnTo>
                    <a:pt x="57" y="112"/>
                  </a:lnTo>
                  <a:lnTo>
                    <a:pt x="63" y="102"/>
                  </a:lnTo>
                  <a:lnTo>
                    <a:pt x="69" y="96"/>
                  </a:lnTo>
                  <a:lnTo>
                    <a:pt x="77" y="89"/>
                  </a:lnTo>
                  <a:lnTo>
                    <a:pt x="80" y="81"/>
                  </a:lnTo>
                  <a:lnTo>
                    <a:pt x="88" y="77"/>
                  </a:lnTo>
                  <a:lnTo>
                    <a:pt x="96" y="70"/>
                  </a:lnTo>
                  <a:lnTo>
                    <a:pt x="102" y="64"/>
                  </a:lnTo>
                  <a:lnTo>
                    <a:pt x="111" y="58"/>
                  </a:lnTo>
                  <a:lnTo>
                    <a:pt x="119" y="52"/>
                  </a:lnTo>
                  <a:lnTo>
                    <a:pt x="128" y="46"/>
                  </a:lnTo>
                  <a:lnTo>
                    <a:pt x="138" y="43"/>
                  </a:lnTo>
                  <a:lnTo>
                    <a:pt x="148" y="37"/>
                  </a:lnTo>
                  <a:lnTo>
                    <a:pt x="155" y="35"/>
                  </a:lnTo>
                  <a:lnTo>
                    <a:pt x="165" y="33"/>
                  </a:lnTo>
                  <a:lnTo>
                    <a:pt x="175" y="29"/>
                  </a:lnTo>
                  <a:lnTo>
                    <a:pt x="184" y="27"/>
                  </a:lnTo>
                  <a:lnTo>
                    <a:pt x="194" y="25"/>
                  </a:lnTo>
                  <a:lnTo>
                    <a:pt x="203" y="23"/>
                  </a:lnTo>
                  <a:lnTo>
                    <a:pt x="226" y="23"/>
                  </a:lnTo>
                  <a:lnTo>
                    <a:pt x="246" y="23"/>
                  </a:lnTo>
                  <a:lnTo>
                    <a:pt x="257" y="25"/>
                  </a:lnTo>
                  <a:lnTo>
                    <a:pt x="267" y="27"/>
                  </a:lnTo>
                  <a:lnTo>
                    <a:pt x="276" y="29"/>
                  </a:lnTo>
                  <a:lnTo>
                    <a:pt x="286" y="33"/>
                  </a:lnTo>
                  <a:lnTo>
                    <a:pt x="295" y="35"/>
                  </a:lnTo>
                  <a:lnTo>
                    <a:pt x="303" y="37"/>
                  </a:lnTo>
                  <a:lnTo>
                    <a:pt x="313" y="43"/>
                  </a:lnTo>
                  <a:lnTo>
                    <a:pt x="322" y="46"/>
                  </a:lnTo>
                  <a:lnTo>
                    <a:pt x="342" y="58"/>
                  </a:lnTo>
                  <a:lnTo>
                    <a:pt x="355" y="70"/>
                  </a:lnTo>
                  <a:lnTo>
                    <a:pt x="363" y="77"/>
                  </a:lnTo>
                  <a:lnTo>
                    <a:pt x="370" y="83"/>
                  </a:lnTo>
                  <a:lnTo>
                    <a:pt x="384" y="96"/>
                  </a:lnTo>
                  <a:lnTo>
                    <a:pt x="390" y="102"/>
                  </a:lnTo>
                  <a:lnTo>
                    <a:pt x="395" y="112"/>
                  </a:lnTo>
                  <a:lnTo>
                    <a:pt x="401" y="119"/>
                  </a:lnTo>
                  <a:lnTo>
                    <a:pt x="407" y="129"/>
                  </a:lnTo>
                  <a:lnTo>
                    <a:pt x="411" y="139"/>
                  </a:lnTo>
                  <a:lnTo>
                    <a:pt x="416" y="148"/>
                  </a:lnTo>
                  <a:lnTo>
                    <a:pt x="418" y="156"/>
                  </a:lnTo>
                  <a:lnTo>
                    <a:pt x="420"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0" y="286"/>
                  </a:lnTo>
                  <a:lnTo>
                    <a:pt x="418" y="296"/>
                  </a:lnTo>
                  <a:lnTo>
                    <a:pt x="416" y="304"/>
                  </a:lnTo>
                  <a:lnTo>
                    <a:pt x="411" y="313"/>
                  </a:lnTo>
                  <a:lnTo>
                    <a:pt x="407" y="323"/>
                  </a:lnTo>
                  <a:lnTo>
                    <a:pt x="395" y="342"/>
                  </a:lnTo>
                  <a:lnTo>
                    <a:pt x="384" y="355"/>
                  </a:lnTo>
                  <a:lnTo>
                    <a:pt x="355" y="384"/>
                  </a:lnTo>
                  <a:lnTo>
                    <a:pt x="342" y="396"/>
                  </a:lnTo>
                  <a:lnTo>
                    <a:pt x="322" y="407"/>
                  </a:lnTo>
                  <a:lnTo>
                    <a:pt x="313" y="411"/>
                  </a:lnTo>
                  <a:lnTo>
                    <a:pt x="303" y="417"/>
                  </a:lnTo>
                  <a:lnTo>
                    <a:pt x="295" y="419"/>
                  </a:lnTo>
                  <a:lnTo>
                    <a:pt x="286" y="421"/>
                  </a:lnTo>
                  <a:lnTo>
                    <a:pt x="276" y="424"/>
                  </a:lnTo>
                  <a:lnTo>
                    <a:pt x="267" y="426"/>
                  </a:lnTo>
                  <a:lnTo>
                    <a:pt x="257" y="428"/>
                  </a:lnTo>
                  <a:lnTo>
                    <a:pt x="247" y="430"/>
                  </a:lnTo>
                  <a:lnTo>
                    <a:pt x="234" y="430"/>
                  </a:lnTo>
                  <a:lnTo>
                    <a:pt x="224" y="432"/>
                  </a:lnTo>
                  <a:lnTo>
                    <a:pt x="228" y="432"/>
                  </a:lnTo>
                  <a:lnTo>
                    <a:pt x="217" y="430"/>
                  </a:lnTo>
                  <a:lnTo>
                    <a:pt x="205" y="430"/>
                  </a:lnTo>
                  <a:lnTo>
                    <a:pt x="194" y="428"/>
                  </a:lnTo>
                  <a:lnTo>
                    <a:pt x="184" y="426"/>
                  </a:lnTo>
                  <a:lnTo>
                    <a:pt x="175" y="424"/>
                  </a:lnTo>
                  <a:lnTo>
                    <a:pt x="165" y="421"/>
                  </a:lnTo>
                  <a:lnTo>
                    <a:pt x="155" y="419"/>
                  </a:lnTo>
                  <a:lnTo>
                    <a:pt x="148" y="417"/>
                  </a:lnTo>
                  <a:lnTo>
                    <a:pt x="138" y="411"/>
                  </a:lnTo>
                  <a:lnTo>
                    <a:pt x="128" y="407"/>
                  </a:lnTo>
                  <a:lnTo>
                    <a:pt x="119" y="401"/>
                  </a:lnTo>
                  <a:lnTo>
                    <a:pt x="111" y="396"/>
                  </a:lnTo>
                  <a:lnTo>
                    <a:pt x="102" y="390"/>
                  </a:lnTo>
                  <a:lnTo>
                    <a:pt x="96" y="384"/>
                  </a:lnTo>
                  <a:lnTo>
                    <a:pt x="82" y="371"/>
                  </a:lnTo>
                  <a:lnTo>
                    <a:pt x="77" y="363"/>
                  </a:lnTo>
                  <a:lnTo>
                    <a:pt x="69" y="355"/>
                  </a:lnTo>
                  <a:lnTo>
                    <a:pt x="57" y="342"/>
                  </a:lnTo>
                  <a:lnTo>
                    <a:pt x="46" y="323"/>
                  </a:lnTo>
                  <a:lnTo>
                    <a:pt x="42" y="313"/>
                  </a:lnTo>
                  <a:lnTo>
                    <a:pt x="36" y="304"/>
                  </a:lnTo>
                  <a:lnTo>
                    <a:pt x="34" y="296"/>
                  </a:lnTo>
                  <a:lnTo>
                    <a:pt x="32" y="286"/>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8487" name="Freeform 7"/>
            <p:cNvSpPr>
              <a:spLocks/>
            </p:cNvSpPr>
            <p:nvPr/>
          </p:nvSpPr>
          <p:spPr bwMode="auto">
            <a:xfrm>
              <a:off x="3417" y="1454"/>
              <a:ext cx="532" cy="43"/>
            </a:xfrm>
            <a:custGeom>
              <a:avLst/>
              <a:gdLst/>
              <a:ahLst/>
              <a:cxnLst>
                <a:cxn ang="0">
                  <a:pos x="19" y="0"/>
                </a:cxn>
                <a:cxn ang="0">
                  <a:pos x="13" y="0"/>
                </a:cxn>
                <a:cxn ang="0">
                  <a:pos x="10" y="2"/>
                </a:cxn>
                <a:cxn ang="0">
                  <a:pos x="2" y="10"/>
                </a:cxn>
                <a:cxn ang="0">
                  <a:pos x="0" y="14"/>
                </a:cxn>
                <a:cxn ang="0">
                  <a:pos x="0" y="25"/>
                </a:cxn>
                <a:cxn ang="0">
                  <a:pos x="2" y="29"/>
                </a:cxn>
                <a:cxn ang="0">
                  <a:pos x="10" y="37"/>
                </a:cxn>
                <a:cxn ang="0">
                  <a:pos x="13" y="39"/>
                </a:cxn>
                <a:cxn ang="0">
                  <a:pos x="19" y="39"/>
                </a:cxn>
                <a:cxn ang="0">
                  <a:pos x="513" y="43"/>
                </a:cxn>
                <a:cxn ang="0">
                  <a:pos x="519" y="43"/>
                </a:cxn>
                <a:cxn ang="0">
                  <a:pos x="522" y="41"/>
                </a:cxn>
                <a:cxn ang="0">
                  <a:pos x="530" y="33"/>
                </a:cxn>
                <a:cxn ang="0">
                  <a:pos x="532" y="29"/>
                </a:cxn>
                <a:cxn ang="0">
                  <a:pos x="532" y="18"/>
                </a:cxn>
                <a:cxn ang="0">
                  <a:pos x="530" y="14"/>
                </a:cxn>
                <a:cxn ang="0">
                  <a:pos x="522" y="6"/>
                </a:cxn>
                <a:cxn ang="0">
                  <a:pos x="519" y="4"/>
                </a:cxn>
                <a:cxn ang="0">
                  <a:pos x="513" y="4"/>
                </a:cxn>
                <a:cxn ang="0">
                  <a:pos x="19" y="0"/>
                </a:cxn>
              </a:cxnLst>
              <a:rect l="0" t="0" r="r" b="b"/>
              <a:pathLst>
                <a:path w="532" h="43">
                  <a:moveTo>
                    <a:pt x="19" y="0"/>
                  </a:moveTo>
                  <a:lnTo>
                    <a:pt x="13" y="0"/>
                  </a:lnTo>
                  <a:lnTo>
                    <a:pt x="10" y="2"/>
                  </a:lnTo>
                  <a:lnTo>
                    <a:pt x="2" y="10"/>
                  </a:lnTo>
                  <a:lnTo>
                    <a:pt x="0" y="14"/>
                  </a:lnTo>
                  <a:lnTo>
                    <a:pt x="0" y="25"/>
                  </a:lnTo>
                  <a:lnTo>
                    <a:pt x="2" y="29"/>
                  </a:lnTo>
                  <a:lnTo>
                    <a:pt x="10" y="37"/>
                  </a:lnTo>
                  <a:lnTo>
                    <a:pt x="13" y="39"/>
                  </a:lnTo>
                  <a:lnTo>
                    <a:pt x="19" y="39"/>
                  </a:lnTo>
                  <a:lnTo>
                    <a:pt x="513" y="43"/>
                  </a:lnTo>
                  <a:lnTo>
                    <a:pt x="519" y="43"/>
                  </a:lnTo>
                  <a:lnTo>
                    <a:pt x="522" y="41"/>
                  </a:lnTo>
                  <a:lnTo>
                    <a:pt x="530" y="33"/>
                  </a:lnTo>
                  <a:lnTo>
                    <a:pt x="532" y="29"/>
                  </a:lnTo>
                  <a:lnTo>
                    <a:pt x="532" y="18"/>
                  </a:lnTo>
                  <a:lnTo>
                    <a:pt x="530" y="14"/>
                  </a:lnTo>
                  <a:lnTo>
                    <a:pt x="522" y="6"/>
                  </a:lnTo>
                  <a:lnTo>
                    <a:pt x="519" y="4"/>
                  </a:lnTo>
                  <a:lnTo>
                    <a:pt x="513" y="4"/>
                  </a:lnTo>
                  <a:lnTo>
                    <a:pt x="19" y="0"/>
                  </a:lnTo>
                  <a:close/>
                </a:path>
              </a:pathLst>
            </a:custGeom>
            <a:solidFill>
              <a:srgbClr val="000000"/>
            </a:solidFill>
            <a:ln w="9525">
              <a:noFill/>
              <a:round/>
              <a:headEnd/>
              <a:tailEnd/>
            </a:ln>
          </p:spPr>
          <p:txBody>
            <a:bodyPr/>
            <a:lstStyle/>
            <a:p>
              <a:endParaRPr lang="en-US"/>
            </a:p>
          </p:txBody>
        </p:sp>
        <p:sp>
          <p:nvSpPr>
            <p:cNvPr id="788488" name="Rectangle 8"/>
            <p:cNvSpPr>
              <a:spLocks noChangeArrowheads="1"/>
            </p:cNvSpPr>
            <p:nvPr/>
          </p:nvSpPr>
          <p:spPr bwMode="auto">
            <a:xfrm>
              <a:off x="3139" y="1300"/>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A</a:t>
              </a:r>
              <a:endParaRPr lang="en-US" sz="3600" b="1" u="none" baseline="0">
                <a:solidFill>
                  <a:srgbClr val="00FF00"/>
                </a:solidFill>
              </a:endParaRPr>
            </a:p>
          </p:txBody>
        </p:sp>
        <p:sp>
          <p:nvSpPr>
            <p:cNvPr id="788489" name="Rectangle 9"/>
            <p:cNvSpPr>
              <a:spLocks noChangeArrowheads="1"/>
            </p:cNvSpPr>
            <p:nvPr/>
          </p:nvSpPr>
          <p:spPr bwMode="auto">
            <a:xfrm>
              <a:off x="4080" y="1324"/>
              <a:ext cx="149"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B</a:t>
              </a:r>
              <a:endParaRPr lang="en-US" sz="3600" b="1" u="none" baseline="0">
                <a:solidFill>
                  <a:srgbClr val="00FF00"/>
                </a:solidFill>
              </a:endParaRPr>
            </a:p>
          </p:txBody>
        </p:sp>
        <p:sp>
          <p:nvSpPr>
            <p:cNvPr id="788490" name="Rectangle 10"/>
            <p:cNvSpPr>
              <a:spLocks noChangeArrowheads="1"/>
            </p:cNvSpPr>
            <p:nvPr/>
          </p:nvSpPr>
          <p:spPr bwMode="auto">
            <a:xfrm>
              <a:off x="3500" y="1225"/>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1/0</a:t>
              </a:r>
              <a:endParaRPr lang="en-US" sz="3200" b="1" u="none" baseline="0">
                <a:solidFill>
                  <a:srgbClr val="00FF00"/>
                </a:solidFill>
              </a:endParaRPr>
            </a:p>
          </p:txBody>
        </p:sp>
        <p:sp>
          <p:nvSpPr>
            <p:cNvPr id="788496" name="Freeform 16"/>
            <p:cNvSpPr>
              <a:spLocks/>
            </p:cNvSpPr>
            <p:nvPr/>
          </p:nvSpPr>
          <p:spPr bwMode="auto">
            <a:xfrm>
              <a:off x="3770" y="1408"/>
              <a:ext cx="187" cy="79"/>
            </a:xfrm>
            <a:custGeom>
              <a:avLst/>
              <a:gdLst/>
              <a:ahLst/>
              <a:cxnLst>
                <a:cxn ang="0">
                  <a:pos x="162" y="79"/>
                </a:cxn>
                <a:cxn ang="0">
                  <a:pos x="173" y="79"/>
                </a:cxn>
                <a:cxn ang="0">
                  <a:pos x="177" y="77"/>
                </a:cxn>
                <a:cxn ang="0">
                  <a:pos x="185" y="69"/>
                </a:cxn>
                <a:cxn ang="0">
                  <a:pos x="187" y="66"/>
                </a:cxn>
                <a:cxn ang="0">
                  <a:pos x="187" y="54"/>
                </a:cxn>
                <a:cxn ang="0">
                  <a:pos x="185" y="50"/>
                </a:cxn>
                <a:cxn ang="0">
                  <a:pos x="177" y="42"/>
                </a:cxn>
                <a:cxn ang="0">
                  <a:pos x="173" y="41"/>
                </a:cxn>
                <a:cxn ang="0">
                  <a:pos x="25" y="0"/>
                </a:cxn>
                <a:cxn ang="0">
                  <a:pos x="14" y="0"/>
                </a:cxn>
                <a:cxn ang="0">
                  <a:pos x="10" y="2"/>
                </a:cxn>
                <a:cxn ang="0">
                  <a:pos x="2" y="10"/>
                </a:cxn>
                <a:cxn ang="0">
                  <a:pos x="0" y="14"/>
                </a:cxn>
                <a:cxn ang="0">
                  <a:pos x="0" y="25"/>
                </a:cxn>
                <a:cxn ang="0">
                  <a:pos x="2" y="29"/>
                </a:cxn>
                <a:cxn ang="0">
                  <a:pos x="10" y="37"/>
                </a:cxn>
                <a:cxn ang="0">
                  <a:pos x="14" y="39"/>
                </a:cxn>
                <a:cxn ang="0">
                  <a:pos x="162" y="79"/>
                </a:cxn>
              </a:cxnLst>
              <a:rect l="0" t="0" r="r" b="b"/>
              <a:pathLst>
                <a:path w="187" h="79">
                  <a:moveTo>
                    <a:pt x="162" y="79"/>
                  </a:moveTo>
                  <a:lnTo>
                    <a:pt x="173" y="79"/>
                  </a:lnTo>
                  <a:lnTo>
                    <a:pt x="177" y="77"/>
                  </a:lnTo>
                  <a:lnTo>
                    <a:pt x="185" y="69"/>
                  </a:lnTo>
                  <a:lnTo>
                    <a:pt x="187" y="66"/>
                  </a:lnTo>
                  <a:lnTo>
                    <a:pt x="187" y="54"/>
                  </a:lnTo>
                  <a:lnTo>
                    <a:pt x="185" y="50"/>
                  </a:lnTo>
                  <a:lnTo>
                    <a:pt x="177" y="42"/>
                  </a:lnTo>
                  <a:lnTo>
                    <a:pt x="173" y="41"/>
                  </a:lnTo>
                  <a:lnTo>
                    <a:pt x="25" y="0"/>
                  </a:lnTo>
                  <a:lnTo>
                    <a:pt x="14" y="0"/>
                  </a:lnTo>
                  <a:lnTo>
                    <a:pt x="10" y="2"/>
                  </a:lnTo>
                  <a:lnTo>
                    <a:pt x="2" y="10"/>
                  </a:lnTo>
                  <a:lnTo>
                    <a:pt x="0" y="14"/>
                  </a:lnTo>
                  <a:lnTo>
                    <a:pt x="0" y="25"/>
                  </a:lnTo>
                  <a:lnTo>
                    <a:pt x="2" y="29"/>
                  </a:lnTo>
                  <a:lnTo>
                    <a:pt x="10" y="37"/>
                  </a:lnTo>
                  <a:lnTo>
                    <a:pt x="14" y="39"/>
                  </a:lnTo>
                  <a:lnTo>
                    <a:pt x="162" y="79"/>
                  </a:lnTo>
                  <a:close/>
                </a:path>
              </a:pathLst>
            </a:custGeom>
            <a:solidFill>
              <a:srgbClr val="000000"/>
            </a:solidFill>
            <a:ln w="9525">
              <a:noFill/>
              <a:round/>
              <a:headEnd/>
              <a:tailEnd/>
            </a:ln>
          </p:spPr>
          <p:txBody>
            <a:bodyPr/>
            <a:lstStyle/>
            <a:p>
              <a:endParaRPr lang="en-US"/>
            </a:p>
          </p:txBody>
        </p:sp>
        <p:sp>
          <p:nvSpPr>
            <p:cNvPr id="788497" name="Freeform 17"/>
            <p:cNvSpPr>
              <a:spLocks/>
            </p:cNvSpPr>
            <p:nvPr/>
          </p:nvSpPr>
          <p:spPr bwMode="auto">
            <a:xfrm>
              <a:off x="3770" y="1458"/>
              <a:ext cx="194" cy="79"/>
            </a:xfrm>
            <a:custGeom>
              <a:avLst/>
              <a:gdLst/>
              <a:ahLst/>
              <a:cxnLst>
                <a:cxn ang="0">
                  <a:pos x="181" y="39"/>
                </a:cxn>
                <a:cxn ang="0">
                  <a:pos x="185" y="37"/>
                </a:cxn>
                <a:cxn ang="0">
                  <a:pos x="192" y="29"/>
                </a:cxn>
                <a:cxn ang="0">
                  <a:pos x="194" y="25"/>
                </a:cxn>
                <a:cxn ang="0">
                  <a:pos x="194" y="14"/>
                </a:cxn>
                <a:cxn ang="0">
                  <a:pos x="192" y="10"/>
                </a:cxn>
                <a:cxn ang="0">
                  <a:pos x="185" y="2"/>
                </a:cxn>
                <a:cxn ang="0">
                  <a:pos x="181" y="0"/>
                </a:cxn>
                <a:cxn ang="0">
                  <a:pos x="169" y="0"/>
                </a:cxn>
                <a:cxn ang="0">
                  <a:pos x="14" y="40"/>
                </a:cxn>
                <a:cxn ang="0">
                  <a:pos x="10" y="42"/>
                </a:cxn>
                <a:cxn ang="0">
                  <a:pos x="2" y="50"/>
                </a:cxn>
                <a:cxn ang="0">
                  <a:pos x="0" y="54"/>
                </a:cxn>
                <a:cxn ang="0">
                  <a:pos x="0" y="65"/>
                </a:cxn>
                <a:cxn ang="0">
                  <a:pos x="2" y="69"/>
                </a:cxn>
                <a:cxn ang="0">
                  <a:pos x="10" y="77"/>
                </a:cxn>
                <a:cxn ang="0">
                  <a:pos x="14" y="79"/>
                </a:cxn>
                <a:cxn ang="0">
                  <a:pos x="25" y="79"/>
                </a:cxn>
                <a:cxn ang="0">
                  <a:pos x="181" y="39"/>
                </a:cxn>
              </a:cxnLst>
              <a:rect l="0" t="0" r="r" b="b"/>
              <a:pathLst>
                <a:path w="194" h="79">
                  <a:moveTo>
                    <a:pt x="181" y="39"/>
                  </a:moveTo>
                  <a:lnTo>
                    <a:pt x="185" y="37"/>
                  </a:lnTo>
                  <a:lnTo>
                    <a:pt x="192" y="29"/>
                  </a:lnTo>
                  <a:lnTo>
                    <a:pt x="194" y="25"/>
                  </a:lnTo>
                  <a:lnTo>
                    <a:pt x="194" y="14"/>
                  </a:lnTo>
                  <a:lnTo>
                    <a:pt x="192" y="10"/>
                  </a:lnTo>
                  <a:lnTo>
                    <a:pt x="185" y="2"/>
                  </a:lnTo>
                  <a:lnTo>
                    <a:pt x="181" y="0"/>
                  </a:lnTo>
                  <a:lnTo>
                    <a:pt x="169" y="0"/>
                  </a:lnTo>
                  <a:lnTo>
                    <a:pt x="14" y="40"/>
                  </a:lnTo>
                  <a:lnTo>
                    <a:pt x="10" y="42"/>
                  </a:lnTo>
                  <a:lnTo>
                    <a:pt x="2" y="50"/>
                  </a:lnTo>
                  <a:lnTo>
                    <a:pt x="0" y="54"/>
                  </a:lnTo>
                  <a:lnTo>
                    <a:pt x="0" y="65"/>
                  </a:lnTo>
                  <a:lnTo>
                    <a:pt x="2" y="69"/>
                  </a:lnTo>
                  <a:lnTo>
                    <a:pt x="10" y="77"/>
                  </a:lnTo>
                  <a:lnTo>
                    <a:pt x="14" y="79"/>
                  </a:lnTo>
                  <a:lnTo>
                    <a:pt x="25" y="79"/>
                  </a:lnTo>
                  <a:lnTo>
                    <a:pt x="181" y="39"/>
                  </a:lnTo>
                  <a:close/>
                </a:path>
              </a:pathLst>
            </a:custGeom>
            <a:solidFill>
              <a:srgbClr val="000000"/>
            </a:solidFill>
            <a:ln w="9525">
              <a:noFill/>
              <a:round/>
              <a:headEnd/>
              <a:tailEnd/>
            </a:ln>
          </p:spPr>
          <p:txBody>
            <a:bodyPr/>
            <a:lstStyle/>
            <a:p>
              <a:endParaRPr lang="en-US"/>
            </a:p>
          </p:txBody>
        </p:sp>
      </p:grpSp>
      <p:grpSp>
        <p:nvGrpSpPr>
          <p:cNvPr id="788538" name="Group 58"/>
          <p:cNvGrpSpPr>
            <a:grpSpLocks/>
          </p:cNvGrpSpPr>
          <p:nvPr/>
        </p:nvGrpSpPr>
        <p:grpSpPr bwMode="auto">
          <a:xfrm>
            <a:off x="2393950" y="3054350"/>
            <a:ext cx="4583113" cy="836613"/>
            <a:chOff x="1508" y="2028"/>
            <a:chExt cx="2887" cy="527"/>
          </a:xfrm>
        </p:grpSpPr>
        <p:sp>
          <p:nvSpPr>
            <p:cNvPr id="788501" name="Freeform 21"/>
            <p:cNvSpPr>
              <a:spLocks/>
            </p:cNvSpPr>
            <p:nvPr/>
          </p:nvSpPr>
          <p:spPr bwMode="auto">
            <a:xfrm>
              <a:off x="1508" y="2064"/>
              <a:ext cx="455" cy="455"/>
            </a:xfrm>
            <a:custGeom>
              <a:avLst/>
              <a:gdLst/>
              <a:ahLst/>
              <a:cxnLst>
                <a:cxn ang="0">
                  <a:pos x="4" y="271"/>
                </a:cxn>
                <a:cxn ang="0">
                  <a:pos x="17" y="315"/>
                </a:cxn>
                <a:cxn ang="0">
                  <a:pos x="50" y="370"/>
                </a:cxn>
                <a:cxn ang="0">
                  <a:pos x="100" y="414"/>
                </a:cxn>
                <a:cxn ang="0">
                  <a:pos x="136" y="436"/>
                </a:cxn>
                <a:cxn ang="0">
                  <a:pos x="181" y="449"/>
                </a:cxn>
                <a:cxn ang="0">
                  <a:pos x="225" y="455"/>
                </a:cxn>
                <a:cxn ang="0">
                  <a:pos x="261" y="451"/>
                </a:cxn>
                <a:cxn ang="0">
                  <a:pos x="303" y="441"/>
                </a:cxn>
                <a:cxn ang="0">
                  <a:pos x="353" y="414"/>
                </a:cxn>
                <a:cxn ang="0">
                  <a:pos x="426" y="334"/>
                </a:cxn>
                <a:cxn ang="0">
                  <a:pos x="444" y="294"/>
                </a:cxn>
                <a:cxn ang="0">
                  <a:pos x="453" y="249"/>
                </a:cxn>
                <a:cxn ang="0">
                  <a:pos x="453" y="215"/>
                </a:cxn>
                <a:cxn ang="0">
                  <a:pos x="448"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0"/>
                </a:cxn>
                <a:cxn ang="0">
                  <a:pos x="23" y="226"/>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3"/>
                </a:cxn>
                <a:cxn ang="0">
                  <a:pos x="430" y="234"/>
                </a:cxn>
                <a:cxn ang="0">
                  <a:pos x="424" y="276"/>
                </a:cxn>
                <a:cxn ang="0">
                  <a:pos x="411" y="313"/>
                </a:cxn>
                <a:cxn ang="0">
                  <a:pos x="355" y="384"/>
                </a:cxn>
                <a:cxn ang="0">
                  <a:pos x="303" y="416"/>
                </a:cxn>
                <a:cxn ang="0">
                  <a:pos x="267" y="426"/>
                </a:cxn>
                <a:cxn ang="0">
                  <a:pos x="225" y="432"/>
                </a:cxn>
                <a:cxn ang="0">
                  <a:pos x="194" y="428"/>
                </a:cxn>
                <a:cxn ang="0">
                  <a:pos x="156" y="418"/>
                </a:cxn>
                <a:cxn ang="0">
                  <a:pos x="119" y="401"/>
                </a:cxn>
                <a:cxn ang="0">
                  <a:pos x="83" y="370"/>
                </a:cxn>
                <a:cxn ang="0">
                  <a:pos x="46" y="322"/>
                </a:cxn>
                <a:cxn ang="0">
                  <a:pos x="33" y="286"/>
                </a:cxn>
                <a:cxn ang="0">
                  <a:pos x="23" y="248"/>
                </a:cxn>
              </a:cxnLst>
              <a:rect l="0" t="0" r="r" b="b"/>
              <a:pathLst>
                <a:path w="455" h="455">
                  <a:moveTo>
                    <a:pt x="0" y="226"/>
                  </a:moveTo>
                  <a:lnTo>
                    <a:pt x="0" y="248"/>
                  </a:lnTo>
                  <a:lnTo>
                    <a:pt x="2" y="261"/>
                  </a:lnTo>
                  <a:lnTo>
                    <a:pt x="4" y="271"/>
                  </a:lnTo>
                  <a:lnTo>
                    <a:pt x="6" y="284"/>
                  </a:lnTo>
                  <a:lnTo>
                    <a:pt x="10" y="294"/>
                  </a:lnTo>
                  <a:lnTo>
                    <a:pt x="12" y="303"/>
                  </a:lnTo>
                  <a:lnTo>
                    <a:pt x="17" y="315"/>
                  </a:lnTo>
                  <a:lnTo>
                    <a:pt x="23" y="324"/>
                  </a:lnTo>
                  <a:lnTo>
                    <a:pt x="27" y="334"/>
                  </a:lnTo>
                  <a:lnTo>
                    <a:pt x="38" y="353"/>
                  </a:lnTo>
                  <a:lnTo>
                    <a:pt x="50" y="370"/>
                  </a:lnTo>
                  <a:lnTo>
                    <a:pt x="58" y="378"/>
                  </a:lnTo>
                  <a:lnTo>
                    <a:pt x="63" y="386"/>
                  </a:lnTo>
                  <a:lnTo>
                    <a:pt x="81" y="403"/>
                  </a:lnTo>
                  <a:lnTo>
                    <a:pt x="100" y="414"/>
                  </a:lnTo>
                  <a:lnTo>
                    <a:pt x="108" y="420"/>
                  </a:lnTo>
                  <a:lnTo>
                    <a:pt x="117" y="426"/>
                  </a:lnTo>
                  <a:lnTo>
                    <a:pt x="127" y="430"/>
                  </a:lnTo>
                  <a:lnTo>
                    <a:pt x="136" y="436"/>
                  </a:lnTo>
                  <a:lnTo>
                    <a:pt x="148" y="441"/>
                  </a:lnTo>
                  <a:lnTo>
                    <a:pt x="157" y="443"/>
                  </a:lnTo>
                  <a:lnTo>
                    <a:pt x="167" y="447"/>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7"/>
                  </a:lnTo>
                  <a:lnTo>
                    <a:pt x="294" y="443"/>
                  </a:lnTo>
                  <a:lnTo>
                    <a:pt x="303" y="441"/>
                  </a:lnTo>
                  <a:lnTo>
                    <a:pt x="315" y="436"/>
                  </a:lnTo>
                  <a:lnTo>
                    <a:pt x="325" y="430"/>
                  </a:lnTo>
                  <a:lnTo>
                    <a:pt x="334" y="426"/>
                  </a:lnTo>
                  <a:lnTo>
                    <a:pt x="353" y="414"/>
                  </a:lnTo>
                  <a:lnTo>
                    <a:pt x="371" y="403"/>
                  </a:lnTo>
                  <a:lnTo>
                    <a:pt x="403" y="370"/>
                  </a:lnTo>
                  <a:lnTo>
                    <a:pt x="415" y="353"/>
                  </a:lnTo>
                  <a:lnTo>
                    <a:pt x="426" y="334"/>
                  </a:lnTo>
                  <a:lnTo>
                    <a:pt x="430" y="324"/>
                  </a:lnTo>
                  <a:lnTo>
                    <a:pt x="436" y="315"/>
                  </a:lnTo>
                  <a:lnTo>
                    <a:pt x="442" y="303"/>
                  </a:lnTo>
                  <a:lnTo>
                    <a:pt x="444" y="294"/>
                  </a:lnTo>
                  <a:lnTo>
                    <a:pt x="448" y="284"/>
                  </a:lnTo>
                  <a:lnTo>
                    <a:pt x="449" y="271"/>
                  </a:lnTo>
                  <a:lnTo>
                    <a:pt x="451" y="261"/>
                  </a:lnTo>
                  <a:lnTo>
                    <a:pt x="453" y="249"/>
                  </a:lnTo>
                  <a:lnTo>
                    <a:pt x="453" y="238"/>
                  </a:lnTo>
                  <a:lnTo>
                    <a:pt x="455" y="228"/>
                  </a:lnTo>
                  <a:lnTo>
                    <a:pt x="455" y="224"/>
                  </a:lnTo>
                  <a:lnTo>
                    <a:pt x="453" y="215"/>
                  </a:lnTo>
                  <a:lnTo>
                    <a:pt x="453" y="203"/>
                  </a:lnTo>
                  <a:lnTo>
                    <a:pt x="451" y="190"/>
                  </a:lnTo>
                  <a:lnTo>
                    <a:pt x="449" y="180"/>
                  </a:lnTo>
                  <a:lnTo>
                    <a:pt x="448" y="167"/>
                  </a:lnTo>
                  <a:lnTo>
                    <a:pt x="444" y="157"/>
                  </a:lnTo>
                  <a:lnTo>
                    <a:pt x="442" y="148"/>
                  </a:lnTo>
                  <a:lnTo>
                    <a:pt x="436" y="136"/>
                  </a:lnTo>
                  <a:lnTo>
                    <a:pt x="430" y="127"/>
                  </a:lnTo>
                  <a:lnTo>
                    <a:pt x="426" y="117"/>
                  </a:lnTo>
                  <a:lnTo>
                    <a:pt x="421" y="107"/>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7" y="10"/>
                  </a:lnTo>
                  <a:lnTo>
                    <a:pt x="148" y="12"/>
                  </a:lnTo>
                  <a:lnTo>
                    <a:pt x="136" y="17"/>
                  </a:lnTo>
                  <a:lnTo>
                    <a:pt x="127" y="23"/>
                  </a:lnTo>
                  <a:lnTo>
                    <a:pt x="117" y="27"/>
                  </a:lnTo>
                  <a:lnTo>
                    <a:pt x="108" y="33"/>
                  </a:lnTo>
                  <a:lnTo>
                    <a:pt x="100" y="38"/>
                  </a:lnTo>
                  <a:lnTo>
                    <a:pt x="81" y="50"/>
                  </a:lnTo>
                  <a:lnTo>
                    <a:pt x="65" y="65"/>
                  </a:lnTo>
                  <a:lnTo>
                    <a:pt x="50" y="81"/>
                  </a:lnTo>
                  <a:lnTo>
                    <a:pt x="38" y="100"/>
                  </a:lnTo>
                  <a:lnTo>
                    <a:pt x="33" y="107"/>
                  </a:lnTo>
                  <a:lnTo>
                    <a:pt x="27" y="117"/>
                  </a:lnTo>
                  <a:lnTo>
                    <a:pt x="23" y="127"/>
                  </a:lnTo>
                  <a:lnTo>
                    <a:pt x="17" y="136"/>
                  </a:lnTo>
                  <a:lnTo>
                    <a:pt x="12" y="148"/>
                  </a:lnTo>
                  <a:lnTo>
                    <a:pt x="10" y="157"/>
                  </a:lnTo>
                  <a:lnTo>
                    <a:pt x="6" y="167"/>
                  </a:lnTo>
                  <a:lnTo>
                    <a:pt x="4" y="180"/>
                  </a:lnTo>
                  <a:lnTo>
                    <a:pt x="2" y="190"/>
                  </a:lnTo>
                  <a:lnTo>
                    <a:pt x="0" y="201"/>
                  </a:lnTo>
                  <a:lnTo>
                    <a:pt x="0" y="226"/>
                  </a:lnTo>
                  <a:lnTo>
                    <a:pt x="23" y="226"/>
                  </a:lnTo>
                  <a:lnTo>
                    <a:pt x="23" y="205"/>
                  </a:lnTo>
                  <a:lnTo>
                    <a:pt x="25" y="194"/>
                  </a:lnTo>
                  <a:lnTo>
                    <a:pt x="27" y="184"/>
                  </a:lnTo>
                  <a:lnTo>
                    <a:pt x="29" y="175"/>
                  </a:lnTo>
                  <a:lnTo>
                    <a:pt x="33" y="165"/>
                  </a:lnTo>
                  <a:lnTo>
                    <a:pt x="35" y="155"/>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5"/>
                  </a:lnTo>
                  <a:lnTo>
                    <a:pt x="421" y="165"/>
                  </a:lnTo>
                  <a:lnTo>
                    <a:pt x="424" y="175"/>
                  </a:lnTo>
                  <a:lnTo>
                    <a:pt x="426" y="184"/>
                  </a:lnTo>
                  <a:lnTo>
                    <a:pt x="428" y="194"/>
                  </a:lnTo>
                  <a:lnTo>
                    <a:pt x="430" y="203"/>
                  </a:lnTo>
                  <a:lnTo>
                    <a:pt x="430" y="215"/>
                  </a:lnTo>
                  <a:lnTo>
                    <a:pt x="432" y="228"/>
                  </a:lnTo>
                  <a:lnTo>
                    <a:pt x="432" y="224"/>
                  </a:lnTo>
                  <a:lnTo>
                    <a:pt x="430" y="234"/>
                  </a:lnTo>
                  <a:lnTo>
                    <a:pt x="430" y="246"/>
                  </a:lnTo>
                  <a:lnTo>
                    <a:pt x="428" y="257"/>
                  </a:lnTo>
                  <a:lnTo>
                    <a:pt x="426" y="267"/>
                  </a:lnTo>
                  <a:lnTo>
                    <a:pt x="424" y="276"/>
                  </a:lnTo>
                  <a:lnTo>
                    <a:pt x="421" y="286"/>
                  </a:lnTo>
                  <a:lnTo>
                    <a:pt x="419" y="295"/>
                  </a:lnTo>
                  <a:lnTo>
                    <a:pt x="417" y="303"/>
                  </a:lnTo>
                  <a:lnTo>
                    <a:pt x="411" y="313"/>
                  </a:lnTo>
                  <a:lnTo>
                    <a:pt x="407" y="322"/>
                  </a:lnTo>
                  <a:lnTo>
                    <a:pt x="396" y="342"/>
                  </a:lnTo>
                  <a:lnTo>
                    <a:pt x="384" y="355"/>
                  </a:lnTo>
                  <a:lnTo>
                    <a:pt x="355" y="384"/>
                  </a:lnTo>
                  <a:lnTo>
                    <a:pt x="342" y="395"/>
                  </a:lnTo>
                  <a:lnTo>
                    <a:pt x="323" y="407"/>
                  </a:lnTo>
                  <a:lnTo>
                    <a:pt x="313" y="411"/>
                  </a:lnTo>
                  <a:lnTo>
                    <a:pt x="303" y="416"/>
                  </a:lnTo>
                  <a:lnTo>
                    <a:pt x="296" y="418"/>
                  </a:lnTo>
                  <a:lnTo>
                    <a:pt x="286" y="420"/>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0"/>
                  </a:lnTo>
                  <a:lnTo>
                    <a:pt x="156" y="418"/>
                  </a:lnTo>
                  <a:lnTo>
                    <a:pt x="148" y="416"/>
                  </a:lnTo>
                  <a:lnTo>
                    <a:pt x="138" y="411"/>
                  </a:lnTo>
                  <a:lnTo>
                    <a:pt x="129" y="407"/>
                  </a:lnTo>
                  <a:lnTo>
                    <a:pt x="119" y="401"/>
                  </a:lnTo>
                  <a:lnTo>
                    <a:pt x="111" y="395"/>
                  </a:lnTo>
                  <a:lnTo>
                    <a:pt x="102" y="389"/>
                  </a:lnTo>
                  <a:lnTo>
                    <a:pt x="96" y="384"/>
                  </a:lnTo>
                  <a:lnTo>
                    <a:pt x="83" y="370"/>
                  </a:lnTo>
                  <a:lnTo>
                    <a:pt x="77" y="363"/>
                  </a:lnTo>
                  <a:lnTo>
                    <a:pt x="69" y="355"/>
                  </a:lnTo>
                  <a:lnTo>
                    <a:pt x="58" y="342"/>
                  </a:lnTo>
                  <a:lnTo>
                    <a:pt x="46" y="322"/>
                  </a:lnTo>
                  <a:lnTo>
                    <a:pt x="42" y="313"/>
                  </a:lnTo>
                  <a:lnTo>
                    <a:pt x="36" y="303"/>
                  </a:lnTo>
                  <a:lnTo>
                    <a:pt x="35" y="295"/>
                  </a:lnTo>
                  <a:lnTo>
                    <a:pt x="33" y="286"/>
                  </a:lnTo>
                  <a:lnTo>
                    <a:pt x="29" y="276"/>
                  </a:lnTo>
                  <a:lnTo>
                    <a:pt x="27" y="267"/>
                  </a:lnTo>
                  <a:lnTo>
                    <a:pt x="25" y="257"/>
                  </a:lnTo>
                  <a:lnTo>
                    <a:pt x="23" y="248"/>
                  </a:lnTo>
                  <a:lnTo>
                    <a:pt x="23" y="226"/>
                  </a:lnTo>
                  <a:lnTo>
                    <a:pt x="0" y="226"/>
                  </a:lnTo>
                  <a:close/>
                </a:path>
              </a:pathLst>
            </a:custGeom>
            <a:solidFill>
              <a:srgbClr val="000000"/>
            </a:solidFill>
            <a:ln w="9525">
              <a:noFill/>
              <a:round/>
              <a:headEnd/>
              <a:tailEnd/>
            </a:ln>
          </p:spPr>
          <p:txBody>
            <a:bodyPr/>
            <a:lstStyle/>
            <a:p>
              <a:endParaRPr lang="en-US"/>
            </a:p>
          </p:txBody>
        </p:sp>
        <p:sp>
          <p:nvSpPr>
            <p:cNvPr id="788502" name="Freeform 22"/>
            <p:cNvSpPr>
              <a:spLocks/>
            </p:cNvSpPr>
            <p:nvPr/>
          </p:nvSpPr>
          <p:spPr bwMode="auto">
            <a:xfrm>
              <a:off x="2457" y="2077"/>
              <a:ext cx="455" cy="455"/>
            </a:xfrm>
            <a:custGeom>
              <a:avLst/>
              <a:gdLst/>
              <a:ahLst/>
              <a:cxnLst>
                <a:cxn ang="0">
                  <a:pos x="4" y="271"/>
                </a:cxn>
                <a:cxn ang="0">
                  <a:pos x="17" y="315"/>
                </a:cxn>
                <a:cxn ang="0">
                  <a:pos x="50" y="371"/>
                </a:cxn>
                <a:cxn ang="0">
                  <a:pos x="100" y="415"/>
                </a:cxn>
                <a:cxn ang="0">
                  <a:pos x="136" y="436"/>
                </a:cxn>
                <a:cxn ang="0">
                  <a:pos x="180" y="449"/>
                </a:cxn>
                <a:cxn ang="0">
                  <a:pos x="225" y="455"/>
                </a:cxn>
                <a:cxn ang="0">
                  <a:pos x="261" y="451"/>
                </a:cxn>
                <a:cxn ang="0">
                  <a:pos x="303" y="442"/>
                </a:cxn>
                <a:cxn ang="0">
                  <a:pos x="353" y="415"/>
                </a:cxn>
                <a:cxn ang="0">
                  <a:pos x="426" y="334"/>
                </a:cxn>
                <a:cxn ang="0">
                  <a:pos x="443"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5" y="35"/>
                </a:cxn>
                <a:cxn ang="0">
                  <a:pos x="194" y="25"/>
                </a:cxn>
                <a:cxn ang="0">
                  <a:pos x="257" y="25"/>
                </a:cxn>
                <a:cxn ang="0">
                  <a:pos x="296" y="35"/>
                </a:cxn>
                <a:cxn ang="0">
                  <a:pos x="342" y="58"/>
                </a:cxn>
                <a:cxn ang="0">
                  <a:pos x="384" y="96"/>
                </a:cxn>
                <a:cxn ang="0">
                  <a:pos x="407" y="129"/>
                </a:cxn>
                <a:cxn ang="0">
                  <a:pos x="420" y="165"/>
                </a:cxn>
                <a:cxn ang="0">
                  <a:pos x="430" y="204"/>
                </a:cxn>
                <a:cxn ang="0">
                  <a:pos x="430" y="235"/>
                </a:cxn>
                <a:cxn ang="0">
                  <a:pos x="424" y="277"/>
                </a:cxn>
                <a:cxn ang="0">
                  <a:pos x="411" y="313"/>
                </a:cxn>
                <a:cxn ang="0">
                  <a:pos x="355" y="384"/>
                </a:cxn>
                <a:cxn ang="0">
                  <a:pos x="303" y="417"/>
                </a:cxn>
                <a:cxn ang="0">
                  <a:pos x="267" y="426"/>
                </a:cxn>
                <a:cxn ang="0">
                  <a:pos x="225" y="432"/>
                </a:cxn>
                <a:cxn ang="0">
                  <a:pos x="194" y="428"/>
                </a:cxn>
                <a:cxn ang="0">
                  <a:pos x="155" y="419"/>
                </a:cxn>
                <a:cxn ang="0">
                  <a:pos x="119" y="401"/>
                </a:cxn>
                <a:cxn ang="0">
                  <a:pos x="82" y="371"/>
                </a:cxn>
                <a:cxn ang="0">
                  <a:pos x="46" y="323"/>
                </a:cxn>
                <a:cxn ang="0">
                  <a:pos x="32" y="286"/>
                </a:cxn>
                <a:cxn ang="0">
                  <a:pos x="23" y="248"/>
                </a:cxn>
              </a:cxnLst>
              <a:rect l="0" t="0" r="r" b="b"/>
              <a:pathLst>
                <a:path w="455" h="455">
                  <a:moveTo>
                    <a:pt x="0" y="227"/>
                  </a:moveTo>
                  <a:lnTo>
                    <a:pt x="0" y="248"/>
                  </a:lnTo>
                  <a:lnTo>
                    <a:pt x="2" y="261"/>
                  </a:lnTo>
                  <a:lnTo>
                    <a:pt x="4" y="271"/>
                  </a:lnTo>
                  <a:lnTo>
                    <a:pt x="6" y="284"/>
                  </a:lnTo>
                  <a:lnTo>
                    <a:pt x="9" y="294"/>
                  </a:lnTo>
                  <a:lnTo>
                    <a:pt x="11" y="304"/>
                  </a:lnTo>
                  <a:lnTo>
                    <a:pt x="17" y="315"/>
                  </a:lnTo>
                  <a:lnTo>
                    <a:pt x="23" y="325"/>
                  </a:lnTo>
                  <a:lnTo>
                    <a:pt x="27" y="334"/>
                  </a:lnTo>
                  <a:lnTo>
                    <a:pt x="38" y="353"/>
                  </a:lnTo>
                  <a:lnTo>
                    <a:pt x="50" y="371"/>
                  </a:lnTo>
                  <a:lnTo>
                    <a:pt x="57" y="378"/>
                  </a:lnTo>
                  <a:lnTo>
                    <a:pt x="63" y="386"/>
                  </a:lnTo>
                  <a:lnTo>
                    <a:pt x="80" y="403"/>
                  </a:lnTo>
                  <a:lnTo>
                    <a:pt x="100" y="415"/>
                  </a:lnTo>
                  <a:lnTo>
                    <a:pt x="107" y="421"/>
                  </a:lnTo>
                  <a:lnTo>
                    <a:pt x="117" y="426"/>
                  </a:lnTo>
                  <a:lnTo>
                    <a:pt x="127" y="430"/>
                  </a:lnTo>
                  <a:lnTo>
                    <a:pt x="136" y="436"/>
                  </a:lnTo>
                  <a:lnTo>
                    <a:pt x="148" y="442"/>
                  </a:lnTo>
                  <a:lnTo>
                    <a:pt x="157" y="444"/>
                  </a:lnTo>
                  <a:lnTo>
                    <a:pt x="167" y="447"/>
                  </a:lnTo>
                  <a:lnTo>
                    <a:pt x="180" y="449"/>
                  </a:lnTo>
                  <a:lnTo>
                    <a:pt x="190" y="451"/>
                  </a:lnTo>
                  <a:lnTo>
                    <a:pt x="201" y="453"/>
                  </a:lnTo>
                  <a:lnTo>
                    <a:pt x="213" y="453"/>
                  </a:lnTo>
                  <a:lnTo>
                    <a:pt x="225" y="455"/>
                  </a:lnTo>
                  <a:lnTo>
                    <a:pt x="228" y="455"/>
                  </a:lnTo>
                  <a:lnTo>
                    <a:pt x="238" y="453"/>
                  </a:lnTo>
                  <a:lnTo>
                    <a:pt x="248" y="453"/>
                  </a:lnTo>
                  <a:lnTo>
                    <a:pt x="261" y="451"/>
                  </a:lnTo>
                  <a:lnTo>
                    <a:pt x="271" y="449"/>
                  </a:lnTo>
                  <a:lnTo>
                    <a:pt x="284" y="447"/>
                  </a:lnTo>
                  <a:lnTo>
                    <a:pt x="294" y="444"/>
                  </a:lnTo>
                  <a:lnTo>
                    <a:pt x="303" y="442"/>
                  </a:lnTo>
                  <a:lnTo>
                    <a:pt x="315" y="436"/>
                  </a:lnTo>
                  <a:lnTo>
                    <a:pt x="324" y="430"/>
                  </a:lnTo>
                  <a:lnTo>
                    <a:pt x="334" y="426"/>
                  </a:lnTo>
                  <a:lnTo>
                    <a:pt x="353" y="415"/>
                  </a:lnTo>
                  <a:lnTo>
                    <a:pt x="370" y="403"/>
                  </a:lnTo>
                  <a:lnTo>
                    <a:pt x="403" y="371"/>
                  </a:lnTo>
                  <a:lnTo>
                    <a:pt x="415" y="353"/>
                  </a:lnTo>
                  <a:lnTo>
                    <a:pt x="426" y="334"/>
                  </a:lnTo>
                  <a:lnTo>
                    <a:pt x="430" y="325"/>
                  </a:lnTo>
                  <a:lnTo>
                    <a:pt x="436" y="315"/>
                  </a:lnTo>
                  <a:lnTo>
                    <a:pt x="442" y="304"/>
                  </a:lnTo>
                  <a:lnTo>
                    <a:pt x="443"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3" y="158"/>
                  </a:lnTo>
                  <a:lnTo>
                    <a:pt x="442" y="148"/>
                  </a:lnTo>
                  <a:lnTo>
                    <a:pt x="436" y="137"/>
                  </a:lnTo>
                  <a:lnTo>
                    <a:pt x="430" y="127"/>
                  </a:lnTo>
                  <a:lnTo>
                    <a:pt x="426" y="117"/>
                  </a:lnTo>
                  <a:lnTo>
                    <a:pt x="420" y="108"/>
                  </a:lnTo>
                  <a:lnTo>
                    <a:pt x="415" y="100"/>
                  </a:lnTo>
                  <a:lnTo>
                    <a:pt x="403" y="81"/>
                  </a:lnTo>
                  <a:lnTo>
                    <a:pt x="386" y="64"/>
                  </a:lnTo>
                  <a:lnTo>
                    <a:pt x="378" y="58"/>
                  </a:lnTo>
                  <a:lnTo>
                    <a:pt x="370" y="50"/>
                  </a:lnTo>
                  <a:lnTo>
                    <a:pt x="353" y="39"/>
                  </a:lnTo>
                  <a:lnTo>
                    <a:pt x="334" y="27"/>
                  </a:lnTo>
                  <a:lnTo>
                    <a:pt x="324" y="23"/>
                  </a:lnTo>
                  <a:lnTo>
                    <a:pt x="315" y="18"/>
                  </a:lnTo>
                  <a:lnTo>
                    <a:pt x="303" y="12"/>
                  </a:lnTo>
                  <a:lnTo>
                    <a:pt x="294" y="10"/>
                  </a:lnTo>
                  <a:lnTo>
                    <a:pt x="284" y="6"/>
                  </a:lnTo>
                  <a:lnTo>
                    <a:pt x="271" y="4"/>
                  </a:lnTo>
                  <a:lnTo>
                    <a:pt x="261" y="2"/>
                  </a:lnTo>
                  <a:lnTo>
                    <a:pt x="249" y="0"/>
                  </a:lnTo>
                  <a:lnTo>
                    <a:pt x="203" y="0"/>
                  </a:lnTo>
                  <a:lnTo>
                    <a:pt x="190" y="2"/>
                  </a:lnTo>
                  <a:lnTo>
                    <a:pt x="180" y="4"/>
                  </a:lnTo>
                  <a:lnTo>
                    <a:pt x="167" y="6"/>
                  </a:lnTo>
                  <a:lnTo>
                    <a:pt x="157" y="10"/>
                  </a:lnTo>
                  <a:lnTo>
                    <a:pt x="148" y="12"/>
                  </a:lnTo>
                  <a:lnTo>
                    <a:pt x="136" y="18"/>
                  </a:lnTo>
                  <a:lnTo>
                    <a:pt x="127" y="23"/>
                  </a:lnTo>
                  <a:lnTo>
                    <a:pt x="117" y="27"/>
                  </a:lnTo>
                  <a:lnTo>
                    <a:pt x="107" y="33"/>
                  </a:lnTo>
                  <a:lnTo>
                    <a:pt x="100" y="39"/>
                  </a:lnTo>
                  <a:lnTo>
                    <a:pt x="80" y="50"/>
                  </a:lnTo>
                  <a:lnTo>
                    <a:pt x="65" y="66"/>
                  </a:lnTo>
                  <a:lnTo>
                    <a:pt x="50" y="81"/>
                  </a:lnTo>
                  <a:lnTo>
                    <a:pt x="38" y="100"/>
                  </a:lnTo>
                  <a:lnTo>
                    <a:pt x="32" y="108"/>
                  </a:lnTo>
                  <a:lnTo>
                    <a:pt x="27" y="117"/>
                  </a:lnTo>
                  <a:lnTo>
                    <a:pt x="23" y="127"/>
                  </a:lnTo>
                  <a:lnTo>
                    <a:pt x="17" y="137"/>
                  </a:lnTo>
                  <a:lnTo>
                    <a:pt x="11" y="148"/>
                  </a:lnTo>
                  <a:lnTo>
                    <a:pt x="9" y="158"/>
                  </a:lnTo>
                  <a:lnTo>
                    <a:pt x="6" y="167"/>
                  </a:lnTo>
                  <a:lnTo>
                    <a:pt x="4" y="181"/>
                  </a:lnTo>
                  <a:lnTo>
                    <a:pt x="2" y="190"/>
                  </a:lnTo>
                  <a:lnTo>
                    <a:pt x="0" y="202"/>
                  </a:lnTo>
                  <a:lnTo>
                    <a:pt x="0" y="227"/>
                  </a:lnTo>
                  <a:lnTo>
                    <a:pt x="23" y="227"/>
                  </a:lnTo>
                  <a:lnTo>
                    <a:pt x="23" y="206"/>
                  </a:lnTo>
                  <a:lnTo>
                    <a:pt x="25" y="194"/>
                  </a:lnTo>
                  <a:lnTo>
                    <a:pt x="27" y="185"/>
                  </a:lnTo>
                  <a:lnTo>
                    <a:pt x="29" y="175"/>
                  </a:lnTo>
                  <a:lnTo>
                    <a:pt x="32" y="165"/>
                  </a:lnTo>
                  <a:lnTo>
                    <a:pt x="34" y="156"/>
                  </a:lnTo>
                  <a:lnTo>
                    <a:pt x="36" y="148"/>
                  </a:lnTo>
                  <a:lnTo>
                    <a:pt x="42" y="139"/>
                  </a:lnTo>
                  <a:lnTo>
                    <a:pt x="46" y="129"/>
                  </a:lnTo>
                  <a:lnTo>
                    <a:pt x="52" y="119"/>
                  </a:lnTo>
                  <a:lnTo>
                    <a:pt x="57" y="112"/>
                  </a:lnTo>
                  <a:lnTo>
                    <a:pt x="63" y="102"/>
                  </a:lnTo>
                  <a:lnTo>
                    <a:pt x="69" y="96"/>
                  </a:lnTo>
                  <a:lnTo>
                    <a:pt x="77" y="89"/>
                  </a:lnTo>
                  <a:lnTo>
                    <a:pt x="80" y="81"/>
                  </a:lnTo>
                  <a:lnTo>
                    <a:pt x="88" y="77"/>
                  </a:lnTo>
                  <a:lnTo>
                    <a:pt x="96" y="70"/>
                  </a:lnTo>
                  <a:lnTo>
                    <a:pt x="102" y="64"/>
                  </a:lnTo>
                  <a:lnTo>
                    <a:pt x="111" y="58"/>
                  </a:lnTo>
                  <a:lnTo>
                    <a:pt x="119" y="52"/>
                  </a:lnTo>
                  <a:lnTo>
                    <a:pt x="128" y="46"/>
                  </a:lnTo>
                  <a:lnTo>
                    <a:pt x="138" y="43"/>
                  </a:lnTo>
                  <a:lnTo>
                    <a:pt x="148" y="37"/>
                  </a:lnTo>
                  <a:lnTo>
                    <a:pt x="155" y="35"/>
                  </a:lnTo>
                  <a:lnTo>
                    <a:pt x="165" y="33"/>
                  </a:lnTo>
                  <a:lnTo>
                    <a:pt x="175" y="29"/>
                  </a:lnTo>
                  <a:lnTo>
                    <a:pt x="184" y="27"/>
                  </a:lnTo>
                  <a:lnTo>
                    <a:pt x="194" y="25"/>
                  </a:lnTo>
                  <a:lnTo>
                    <a:pt x="203" y="23"/>
                  </a:lnTo>
                  <a:lnTo>
                    <a:pt x="226" y="23"/>
                  </a:lnTo>
                  <a:lnTo>
                    <a:pt x="246" y="23"/>
                  </a:lnTo>
                  <a:lnTo>
                    <a:pt x="257" y="25"/>
                  </a:lnTo>
                  <a:lnTo>
                    <a:pt x="267" y="27"/>
                  </a:lnTo>
                  <a:lnTo>
                    <a:pt x="276" y="29"/>
                  </a:lnTo>
                  <a:lnTo>
                    <a:pt x="286" y="33"/>
                  </a:lnTo>
                  <a:lnTo>
                    <a:pt x="296" y="35"/>
                  </a:lnTo>
                  <a:lnTo>
                    <a:pt x="303" y="37"/>
                  </a:lnTo>
                  <a:lnTo>
                    <a:pt x="313" y="43"/>
                  </a:lnTo>
                  <a:lnTo>
                    <a:pt x="322" y="46"/>
                  </a:lnTo>
                  <a:lnTo>
                    <a:pt x="342" y="58"/>
                  </a:lnTo>
                  <a:lnTo>
                    <a:pt x="355" y="70"/>
                  </a:lnTo>
                  <a:lnTo>
                    <a:pt x="363" y="77"/>
                  </a:lnTo>
                  <a:lnTo>
                    <a:pt x="370" y="83"/>
                  </a:lnTo>
                  <a:lnTo>
                    <a:pt x="384" y="96"/>
                  </a:lnTo>
                  <a:lnTo>
                    <a:pt x="390" y="102"/>
                  </a:lnTo>
                  <a:lnTo>
                    <a:pt x="395" y="112"/>
                  </a:lnTo>
                  <a:lnTo>
                    <a:pt x="401" y="119"/>
                  </a:lnTo>
                  <a:lnTo>
                    <a:pt x="407" y="129"/>
                  </a:lnTo>
                  <a:lnTo>
                    <a:pt x="411" y="139"/>
                  </a:lnTo>
                  <a:lnTo>
                    <a:pt x="417" y="148"/>
                  </a:lnTo>
                  <a:lnTo>
                    <a:pt x="418" y="156"/>
                  </a:lnTo>
                  <a:lnTo>
                    <a:pt x="420"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0" y="286"/>
                  </a:lnTo>
                  <a:lnTo>
                    <a:pt x="418" y="296"/>
                  </a:lnTo>
                  <a:lnTo>
                    <a:pt x="417" y="304"/>
                  </a:lnTo>
                  <a:lnTo>
                    <a:pt x="411" y="313"/>
                  </a:lnTo>
                  <a:lnTo>
                    <a:pt x="407" y="323"/>
                  </a:lnTo>
                  <a:lnTo>
                    <a:pt x="395" y="342"/>
                  </a:lnTo>
                  <a:lnTo>
                    <a:pt x="384" y="355"/>
                  </a:lnTo>
                  <a:lnTo>
                    <a:pt x="355" y="384"/>
                  </a:lnTo>
                  <a:lnTo>
                    <a:pt x="342" y="396"/>
                  </a:lnTo>
                  <a:lnTo>
                    <a:pt x="322" y="407"/>
                  </a:lnTo>
                  <a:lnTo>
                    <a:pt x="313" y="411"/>
                  </a:lnTo>
                  <a:lnTo>
                    <a:pt x="303" y="417"/>
                  </a:lnTo>
                  <a:lnTo>
                    <a:pt x="296" y="419"/>
                  </a:lnTo>
                  <a:lnTo>
                    <a:pt x="286" y="421"/>
                  </a:lnTo>
                  <a:lnTo>
                    <a:pt x="276" y="424"/>
                  </a:lnTo>
                  <a:lnTo>
                    <a:pt x="267" y="426"/>
                  </a:lnTo>
                  <a:lnTo>
                    <a:pt x="257" y="428"/>
                  </a:lnTo>
                  <a:lnTo>
                    <a:pt x="248" y="430"/>
                  </a:lnTo>
                  <a:lnTo>
                    <a:pt x="234" y="430"/>
                  </a:lnTo>
                  <a:lnTo>
                    <a:pt x="225" y="432"/>
                  </a:lnTo>
                  <a:lnTo>
                    <a:pt x="228" y="432"/>
                  </a:lnTo>
                  <a:lnTo>
                    <a:pt x="217" y="430"/>
                  </a:lnTo>
                  <a:lnTo>
                    <a:pt x="205" y="430"/>
                  </a:lnTo>
                  <a:lnTo>
                    <a:pt x="194" y="428"/>
                  </a:lnTo>
                  <a:lnTo>
                    <a:pt x="184" y="426"/>
                  </a:lnTo>
                  <a:lnTo>
                    <a:pt x="175" y="424"/>
                  </a:lnTo>
                  <a:lnTo>
                    <a:pt x="165" y="421"/>
                  </a:lnTo>
                  <a:lnTo>
                    <a:pt x="155" y="419"/>
                  </a:lnTo>
                  <a:lnTo>
                    <a:pt x="148" y="417"/>
                  </a:lnTo>
                  <a:lnTo>
                    <a:pt x="138" y="411"/>
                  </a:lnTo>
                  <a:lnTo>
                    <a:pt x="128" y="407"/>
                  </a:lnTo>
                  <a:lnTo>
                    <a:pt x="119" y="401"/>
                  </a:lnTo>
                  <a:lnTo>
                    <a:pt x="111" y="396"/>
                  </a:lnTo>
                  <a:lnTo>
                    <a:pt x="102" y="390"/>
                  </a:lnTo>
                  <a:lnTo>
                    <a:pt x="96" y="384"/>
                  </a:lnTo>
                  <a:lnTo>
                    <a:pt x="82" y="371"/>
                  </a:lnTo>
                  <a:lnTo>
                    <a:pt x="77" y="363"/>
                  </a:lnTo>
                  <a:lnTo>
                    <a:pt x="69" y="355"/>
                  </a:lnTo>
                  <a:lnTo>
                    <a:pt x="57" y="342"/>
                  </a:lnTo>
                  <a:lnTo>
                    <a:pt x="46" y="323"/>
                  </a:lnTo>
                  <a:lnTo>
                    <a:pt x="42" y="313"/>
                  </a:lnTo>
                  <a:lnTo>
                    <a:pt x="36" y="304"/>
                  </a:lnTo>
                  <a:lnTo>
                    <a:pt x="34" y="296"/>
                  </a:lnTo>
                  <a:lnTo>
                    <a:pt x="32" y="286"/>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8503" name="Freeform 23"/>
            <p:cNvSpPr>
              <a:spLocks/>
            </p:cNvSpPr>
            <p:nvPr/>
          </p:nvSpPr>
          <p:spPr bwMode="auto">
            <a:xfrm>
              <a:off x="1942" y="2292"/>
              <a:ext cx="532" cy="43"/>
            </a:xfrm>
            <a:custGeom>
              <a:avLst/>
              <a:gdLst/>
              <a:ahLst/>
              <a:cxnLst>
                <a:cxn ang="0">
                  <a:pos x="19" y="0"/>
                </a:cxn>
                <a:cxn ang="0">
                  <a:pos x="14" y="0"/>
                </a:cxn>
                <a:cxn ang="0">
                  <a:pos x="10" y="2"/>
                </a:cxn>
                <a:cxn ang="0">
                  <a:pos x="2" y="10"/>
                </a:cxn>
                <a:cxn ang="0">
                  <a:pos x="0" y="14"/>
                </a:cxn>
                <a:cxn ang="0">
                  <a:pos x="0" y="25"/>
                </a:cxn>
                <a:cxn ang="0">
                  <a:pos x="2" y="29"/>
                </a:cxn>
                <a:cxn ang="0">
                  <a:pos x="10" y="37"/>
                </a:cxn>
                <a:cxn ang="0">
                  <a:pos x="14" y="39"/>
                </a:cxn>
                <a:cxn ang="0">
                  <a:pos x="19" y="39"/>
                </a:cxn>
                <a:cxn ang="0">
                  <a:pos x="513" y="43"/>
                </a:cxn>
                <a:cxn ang="0">
                  <a:pos x="519" y="43"/>
                </a:cxn>
                <a:cxn ang="0">
                  <a:pos x="522" y="41"/>
                </a:cxn>
                <a:cxn ang="0">
                  <a:pos x="530" y="33"/>
                </a:cxn>
                <a:cxn ang="0">
                  <a:pos x="532" y="29"/>
                </a:cxn>
                <a:cxn ang="0">
                  <a:pos x="532" y="18"/>
                </a:cxn>
                <a:cxn ang="0">
                  <a:pos x="530" y="14"/>
                </a:cxn>
                <a:cxn ang="0">
                  <a:pos x="522" y="6"/>
                </a:cxn>
                <a:cxn ang="0">
                  <a:pos x="519" y="4"/>
                </a:cxn>
                <a:cxn ang="0">
                  <a:pos x="513" y="4"/>
                </a:cxn>
                <a:cxn ang="0">
                  <a:pos x="19" y="0"/>
                </a:cxn>
              </a:cxnLst>
              <a:rect l="0" t="0" r="r" b="b"/>
              <a:pathLst>
                <a:path w="532" h="43">
                  <a:moveTo>
                    <a:pt x="19" y="0"/>
                  </a:moveTo>
                  <a:lnTo>
                    <a:pt x="14" y="0"/>
                  </a:lnTo>
                  <a:lnTo>
                    <a:pt x="10" y="2"/>
                  </a:lnTo>
                  <a:lnTo>
                    <a:pt x="2" y="10"/>
                  </a:lnTo>
                  <a:lnTo>
                    <a:pt x="0" y="14"/>
                  </a:lnTo>
                  <a:lnTo>
                    <a:pt x="0" y="25"/>
                  </a:lnTo>
                  <a:lnTo>
                    <a:pt x="2" y="29"/>
                  </a:lnTo>
                  <a:lnTo>
                    <a:pt x="10" y="37"/>
                  </a:lnTo>
                  <a:lnTo>
                    <a:pt x="14" y="39"/>
                  </a:lnTo>
                  <a:lnTo>
                    <a:pt x="19" y="39"/>
                  </a:lnTo>
                  <a:lnTo>
                    <a:pt x="513" y="43"/>
                  </a:lnTo>
                  <a:lnTo>
                    <a:pt x="519" y="43"/>
                  </a:lnTo>
                  <a:lnTo>
                    <a:pt x="522" y="41"/>
                  </a:lnTo>
                  <a:lnTo>
                    <a:pt x="530" y="33"/>
                  </a:lnTo>
                  <a:lnTo>
                    <a:pt x="532" y="29"/>
                  </a:lnTo>
                  <a:lnTo>
                    <a:pt x="532" y="18"/>
                  </a:lnTo>
                  <a:lnTo>
                    <a:pt x="530" y="14"/>
                  </a:lnTo>
                  <a:lnTo>
                    <a:pt x="522" y="6"/>
                  </a:lnTo>
                  <a:lnTo>
                    <a:pt x="519" y="4"/>
                  </a:lnTo>
                  <a:lnTo>
                    <a:pt x="513" y="4"/>
                  </a:lnTo>
                  <a:lnTo>
                    <a:pt x="19" y="0"/>
                  </a:lnTo>
                  <a:close/>
                </a:path>
              </a:pathLst>
            </a:custGeom>
            <a:solidFill>
              <a:srgbClr val="000000"/>
            </a:solidFill>
            <a:ln w="9525">
              <a:noFill/>
              <a:round/>
              <a:headEnd/>
              <a:tailEnd/>
            </a:ln>
          </p:spPr>
          <p:txBody>
            <a:bodyPr/>
            <a:lstStyle/>
            <a:p>
              <a:endParaRPr lang="en-US"/>
            </a:p>
          </p:txBody>
        </p:sp>
        <p:sp>
          <p:nvSpPr>
            <p:cNvPr id="788504" name="Rectangle 24"/>
            <p:cNvSpPr>
              <a:spLocks noChangeArrowheads="1"/>
            </p:cNvSpPr>
            <p:nvPr/>
          </p:nvSpPr>
          <p:spPr bwMode="auto">
            <a:xfrm>
              <a:off x="1656" y="2146"/>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A</a:t>
              </a:r>
              <a:endParaRPr lang="en-US" sz="3600" b="1" u="none" baseline="0">
                <a:solidFill>
                  <a:srgbClr val="00FF00"/>
                </a:solidFill>
              </a:endParaRPr>
            </a:p>
          </p:txBody>
        </p:sp>
        <p:sp>
          <p:nvSpPr>
            <p:cNvPr id="788505" name="Rectangle 25"/>
            <p:cNvSpPr>
              <a:spLocks noChangeArrowheads="1"/>
            </p:cNvSpPr>
            <p:nvPr/>
          </p:nvSpPr>
          <p:spPr bwMode="auto">
            <a:xfrm>
              <a:off x="2605" y="2162"/>
              <a:ext cx="149"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B</a:t>
              </a:r>
              <a:endParaRPr lang="en-US" sz="3600" b="1" u="none" baseline="0">
                <a:solidFill>
                  <a:srgbClr val="00FF00"/>
                </a:solidFill>
              </a:endParaRPr>
            </a:p>
          </p:txBody>
        </p:sp>
        <p:sp>
          <p:nvSpPr>
            <p:cNvPr id="788506" name="Rectangle 26"/>
            <p:cNvSpPr>
              <a:spLocks noChangeArrowheads="1"/>
            </p:cNvSpPr>
            <p:nvPr/>
          </p:nvSpPr>
          <p:spPr bwMode="auto">
            <a:xfrm>
              <a:off x="2025" y="2039"/>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1/0</a:t>
              </a:r>
              <a:endParaRPr lang="en-US" sz="3600" b="1" u="none" baseline="0">
                <a:solidFill>
                  <a:srgbClr val="00FF00"/>
                </a:solidFill>
              </a:endParaRPr>
            </a:p>
          </p:txBody>
        </p:sp>
        <p:sp>
          <p:nvSpPr>
            <p:cNvPr id="788507" name="Freeform 27"/>
            <p:cNvSpPr>
              <a:spLocks/>
            </p:cNvSpPr>
            <p:nvPr/>
          </p:nvSpPr>
          <p:spPr bwMode="auto">
            <a:xfrm>
              <a:off x="3417" y="2100"/>
              <a:ext cx="455" cy="455"/>
            </a:xfrm>
            <a:custGeom>
              <a:avLst/>
              <a:gdLst/>
              <a:ahLst/>
              <a:cxnLst>
                <a:cxn ang="0">
                  <a:pos x="4" y="271"/>
                </a:cxn>
                <a:cxn ang="0">
                  <a:pos x="17" y="315"/>
                </a:cxn>
                <a:cxn ang="0">
                  <a:pos x="50" y="371"/>
                </a:cxn>
                <a:cxn ang="0">
                  <a:pos x="100" y="415"/>
                </a:cxn>
                <a:cxn ang="0">
                  <a:pos x="136" y="436"/>
                </a:cxn>
                <a:cxn ang="0">
                  <a:pos x="181" y="449"/>
                </a:cxn>
                <a:cxn ang="0">
                  <a:pos x="225" y="455"/>
                </a:cxn>
                <a:cxn ang="0">
                  <a:pos x="261" y="451"/>
                </a:cxn>
                <a:cxn ang="0">
                  <a:pos x="304" y="442"/>
                </a:cxn>
                <a:cxn ang="0">
                  <a:pos x="354" y="415"/>
                </a:cxn>
                <a:cxn ang="0">
                  <a:pos x="426" y="334"/>
                </a:cxn>
                <a:cxn ang="0">
                  <a:pos x="444" y="294"/>
                </a:cxn>
                <a:cxn ang="0">
                  <a:pos x="453" y="250"/>
                </a:cxn>
                <a:cxn ang="0">
                  <a:pos x="453" y="215"/>
                </a:cxn>
                <a:cxn ang="0">
                  <a:pos x="448" y="167"/>
                </a:cxn>
                <a:cxn ang="0">
                  <a:pos x="430" y="127"/>
                </a:cxn>
                <a:cxn ang="0">
                  <a:pos x="403" y="81"/>
                </a:cxn>
                <a:cxn ang="0">
                  <a:pos x="354" y="39"/>
                </a:cxn>
                <a:cxn ang="0">
                  <a:pos x="304" y="12"/>
                </a:cxn>
                <a:cxn ang="0">
                  <a:pos x="261" y="2"/>
                </a:cxn>
                <a:cxn ang="0">
                  <a:pos x="181" y="4"/>
                </a:cxn>
                <a:cxn ang="0">
                  <a:pos x="136" y="18"/>
                </a:cxn>
                <a:cxn ang="0">
                  <a:pos x="100" y="39"/>
                </a:cxn>
                <a:cxn ang="0">
                  <a:pos x="39" y="100"/>
                </a:cxn>
                <a:cxn ang="0">
                  <a:pos x="17" y="137"/>
                </a:cxn>
                <a:cxn ang="0">
                  <a:pos x="4" y="181"/>
                </a:cxn>
                <a:cxn ang="0">
                  <a:pos x="23" y="227"/>
                </a:cxn>
                <a:cxn ang="0">
                  <a:pos x="29" y="175"/>
                </a:cxn>
                <a:cxn ang="0">
                  <a:pos x="42" y="139"/>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4"/>
                </a:cxn>
                <a:cxn ang="0">
                  <a:pos x="430" y="235"/>
                </a:cxn>
                <a:cxn ang="0">
                  <a:pos x="425" y="277"/>
                </a:cxn>
                <a:cxn ang="0">
                  <a:pos x="411" y="313"/>
                </a:cxn>
                <a:cxn ang="0">
                  <a:pos x="355" y="384"/>
                </a:cxn>
                <a:cxn ang="0">
                  <a:pos x="304" y="417"/>
                </a:cxn>
                <a:cxn ang="0">
                  <a:pos x="267" y="426"/>
                </a:cxn>
                <a:cxn ang="0">
                  <a:pos x="225" y="432"/>
                </a:cxn>
                <a:cxn ang="0">
                  <a:pos x="194" y="428"/>
                </a:cxn>
                <a:cxn ang="0">
                  <a:pos x="156" y="419"/>
                </a:cxn>
                <a:cxn ang="0">
                  <a:pos x="119" y="401"/>
                </a:cxn>
                <a:cxn ang="0">
                  <a:pos x="83" y="371"/>
                </a:cxn>
                <a:cxn ang="0">
                  <a:pos x="46" y="323"/>
                </a:cxn>
                <a:cxn ang="0">
                  <a:pos x="33" y="286"/>
                </a:cxn>
                <a:cxn ang="0">
                  <a:pos x="23" y="248"/>
                </a:cxn>
              </a:cxnLst>
              <a:rect l="0" t="0" r="r" b="b"/>
              <a:pathLst>
                <a:path w="455" h="455">
                  <a:moveTo>
                    <a:pt x="0" y="227"/>
                  </a:moveTo>
                  <a:lnTo>
                    <a:pt x="0" y="248"/>
                  </a:lnTo>
                  <a:lnTo>
                    <a:pt x="2" y="261"/>
                  </a:lnTo>
                  <a:lnTo>
                    <a:pt x="4" y="271"/>
                  </a:lnTo>
                  <a:lnTo>
                    <a:pt x="6" y="284"/>
                  </a:lnTo>
                  <a:lnTo>
                    <a:pt x="10" y="294"/>
                  </a:lnTo>
                  <a:lnTo>
                    <a:pt x="12" y="304"/>
                  </a:lnTo>
                  <a:lnTo>
                    <a:pt x="17" y="315"/>
                  </a:lnTo>
                  <a:lnTo>
                    <a:pt x="23" y="325"/>
                  </a:lnTo>
                  <a:lnTo>
                    <a:pt x="27" y="334"/>
                  </a:lnTo>
                  <a:lnTo>
                    <a:pt x="39" y="353"/>
                  </a:lnTo>
                  <a:lnTo>
                    <a:pt x="50" y="371"/>
                  </a:lnTo>
                  <a:lnTo>
                    <a:pt x="58" y="378"/>
                  </a:lnTo>
                  <a:lnTo>
                    <a:pt x="63" y="386"/>
                  </a:lnTo>
                  <a:lnTo>
                    <a:pt x="81" y="403"/>
                  </a:lnTo>
                  <a:lnTo>
                    <a:pt x="100" y="415"/>
                  </a:lnTo>
                  <a:lnTo>
                    <a:pt x="108" y="421"/>
                  </a:lnTo>
                  <a:lnTo>
                    <a:pt x="117" y="426"/>
                  </a:lnTo>
                  <a:lnTo>
                    <a:pt x="127" y="430"/>
                  </a:lnTo>
                  <a:lnTo>
                    <a:pt x="136" y="436"/>
                  </a:lnTo>
                  <a:lnTo>
                    <a:pt x="148" y="442"/>
                  </a:lnTo>
                  <a:lnTo>
                    <a:pt x="158" y="444"/>
                  </a:lnTo>
                  <a:lnTo>
                    <a:pt x="167" y="447"/>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7"/>
                  </a:lnTo>
                  <a:lnTo>
                    <a:pt x="294" y="444"/>
                  </a:lnTo>
                  <a:lnTo>
                    <a:pt x="304" y="442"/>
                  </a:lnTo>
                  <a:lnTo>
                    <a:pt x="315" y="436"/>
                  </a:lnTo>
                  <a:lnTo>
                    <a:pt x="325" y="430"/>
                  </a:lnTo>
                  <a:lnTo>
                    <a:pt x="334" y="426"/>
                  </a:lnTo>
                  <a:lnTo>
                    <a:pt x="354" y="415"/>
                  </a:lnTo>
                  <a:lnTo>
                    <a:pt x="371" y="403"/>
                  </a:lnTo>
                  <a:lnTo>
                    <a:pt x="403" y="371"/>
                  </a:lnTo>
                  <a:lnTo>
                    <a:pt x="415" y="353"/>
                  </a:lnTo>
                  <a:lnTo>
                    <a:pt x="426" y="334"/>
                  </a:lnTo>
                  <a:lnTo>
                    <a:pt x="430" y="325"/>
                  </a:lnTo>
                  <a:lnTo>
                    <a:pt x="436" y="315"/>
                  </a:lnTo>
                  <a:lnTo>
                    <a:pt x="442" y="304"/>
                  </a:lnTo>
                  <a:lnTo>
                    <a:pt x="444" y="294"/>
                  </a:lnTo>
                  <a:lnTo>
                    <a:pt x="448" y="284"/>
                  </a:lnTo>
                  <a:lnTo>
                    <a:pt x="450" y="271"/>
                  </a:lnTo>
                  <a:lnTo>
                    <a:pt x="451" y="261"/>
                  </a:lnTo>
                  <a:lnTo>
                    <a:pt x="453" y="250"/>
                  </a:lnTo>
                  <a:lnTo>
                    <a:pt x="453" y="238"/>
                  </a:lnTo>
                  <a:lnTo>
                    <a:pt x="455" y="229"/>
                  </a:lnTo>
                  <a:lnTo>
                    <a:pt x="455" y="225"/>
                  </a:lnTo>
                  <a:lnTo>
                    <a:pt x="453" y="215"/>
                  </a:lnTo>
                  <a:lnTo>
                    <a:pt x="453" y="204"/>
                  </a:lnTo>
                  <a:lnTo>
                    <a:pt x="451" y="190"/>
                  </a:lnTo>
                  <a:lnTo>
                    <a:pt x="450" y="181"/>
                  </a:lnTo>
                  <a:lnTo>
                    <a:pt x="448" y="167"/>
                  </a:lnTo>
                  <a:lnTo>
                    <a:pt x="444" y="158"/>
                  </a:lnTo>
                  <a:lnTo>
                    <a:pt x="442" y="148"/>
                  </a:lnTo>
                  <a:lnTo>
                    <a:pt x="436" y="137"/>
                  </a:lnTo>
                  <a:lnTo>
                    <a:pt x="430" y="127"/>
                  </a:lnTo>
                  <a:lnTo>
                    <a:pt x="426" y="117"/>
                  </a:lnTo>
                  <a:lnTo>
                    <a:pt x="421" y="108"/>
                  </a:lnTo>
                  <a:lnTo>
                    <a:pt x="415" y="100"/>
                  </a:lnTo>
                  <a:lnTo>
                    <a:pt x="403" y="81"/>
                  </a:lnTo>
                  <a:lnTo>
                    <a:pt x="386" y="64"/>
                  </a:lnTo>
                  <a:lnTo>
                    <a:pt x="378" y="58"/>
                  </a:lnTo>
                  <a:lnTo>
                    <a:pt x="371" y="50"/>
                  </a:lnTo>
                  <a:lnTo>
                    <a:pt x="354" y="39"/>
                  </a:lnTo>
                  <a:lnTo>
                    <a:pt x="334" y="27"/>
                  </a:lnTo>
                  <a:lnTo>
                    <a:pt x="325" y="23"/>
                  </a:lnTo>
                  <a:lnTo>
                    <a:pt x="315" y="18"/>
                  </a:lnTo>
                  <a:lnTo>
                    <a:pt x="304" y="12"/>
                  </a:lnTo>
                  <a:lnTo>
                    <a:pt x="294" y="10"/>
                  </a:lnTo>
                  <a:lnTo>
                    <a:pt x="284" y="6"/>
                  </a:lnTo>
                  <a:lnTo>
                    <a:pt x="271" y="4"/>
                  </a:lnTo>
                  <a:lnTo>
                    <a:pt x="261" y="2"/>
                  </a:lnTo>
                  <a:lnTo>
                    <a:pt x="250" y="0"/>
                  </a:lnTo>
                  <a:lnTo>
                    <a:pt x="204" y="0"/>
                  </a:lnTo>
                  <a:lnTo>
                    <a:pt x="190" y="2"/>
                  </a:lnTo>
                  <a:lnTo>
                    <a:pt x="181" y="4"/>
                  </a:lnTo>
                  <a:lnTo>
                    <a:pt x="167" y="6"/>
                  </a:lnTo>
                  <a:lnTo>
                    <a:pt x="158" y="10"/>
                  </a:lnTo>
                  <a:lnTo>
                    <a:pt x="148" y="12"/>
                  </a:lnTo>
                  <a:lnTo>
                    <a:pt x="136" y="18"/>
                  </a:lnTo>
                  <a:lnTo>
                    <a:pt x="127" y="23"/>
                  </a:lnTo>
                  <a:lnTo>
                    <a:pt x="117" y="27"/>
                  </a:lnTo>
                  <a:lnTo>
                    <a:pt x="108" y="33"/>
                  </a:lnTo>
                  <a:lnTo>
                    <a:pt x="100" y="39"/>
                  </a:lnTo>
                  <a:lnTo>
                    <a:pt x="81" y="50"/>
                  </a:lnTo>
                  <a:lnTo>
                    <a:pt x="65" y="66"/>
                  </a:lnTo>
                  <a:lnTo>
                    <a:pt x="50" y="81"/>
                  </a:lnTo>
                  <a:lnTo>
                    <a:pt x="39" y="100"/>
                  </a:lnTo>
                  <a:lnTo>
                    <a:pt x="33" y="108"/>
                  </a:lnTo>
                  <a:lnTo>
                    <a:pt x="27" y="117"/>
                  </a:lnTo>
                  <a:lnTo>
                    <a:pt x="23" y="127"/>
                  </a:lnTo>
                  <a:lnTo>
                    <a:pt x="17" y="137"/>
                  </a:lnTo>
                  <a:lnTo>
                    <a:pt x="12" y="148"/>
                  </a:lnTo>
                  <a:lnTo>
                    <a:pt x="10" y="158"/>
                  </a:lnTo>
                  <a:lnTo>
                    <a:pt x="6" y="167"/>
                  </a:lnTo>
                  <a:lnTo>
                    <a:pt x="4" y="181"/>
                  </a:lnTo>
                  <a:lnTo>
                    <a:pt x="2" y="190"/>
                  </a:lnTo>
                  <a:lnTo>
                    <a:pt x="0" y="202"/>
                  </a:lnTo>
                  <a:lnTo>
                    <a:pt x="0" y="227"/>
                  </a:lnTo>
                  <a:lnTo>
                    <a:pt x="23" y="227"/>
                  </a:lnTo>
                  <a:lnTo>
                    <a:pt x="23" y="206"/>
                  </a:lnTo>
                  <a:lnTo>
                    <a:pt x="25" y="194"/>
                  </a:lnTo>
                  <a:lnTo>
                    <a:pt x="27" y="185"/>
                  </a:lnTo>
                  <a:lnTo>
                    <a:pt x="29" y="175"/>
                  </a:lnTo>
                  <a:lnTo>
                    <a:pt x="33" y="165"/>
                  </a:lnTo>
                  <a:lnTo>
                    <a:pt x="35" y="156"/>
                  </a:lnTo>
                  <a:lnTo>
                    <a:pt x="37" y="148"/>
                  </a:lnTo>
                  <a:lnTo>
                    <a:pt x="42" y="139"/>
                  </a:lnTo>
                  <a:lnTo>
                    <a:pt x="46" y="129"/>
                  </a:lnTo>
                  <a:lnTo>
                    <a:pt x="52" y="119"/>
                  </a:lnTo>
                  <a:lnTo>
                    <a:pt x="58" y="112"/>
                  </a:lnTo>
                  <a:lnTo>
                    <a:pt x="63" y="102"/>
                  </a:lnTo>
                  <a:lnTo>
                    <a:pt x="69" y="96"/>
                  </a:lnTo>
                  <a:lnTo>
                    <a:pt x="77" y="89"/>
                  </a:lnTo>
                  <a:lnTo>
                    <a:pt x="81" y="81"/>
                  </a:lnTo>
                  <a:lnTo>
                    <a:pt x="88" y="77"/>
                  </a:lnTo>
                  <a:lnTo>
                    <a:pt x="96" y="70"/>
                  </a:lnTo>
                  <a:lnTo>
                    <a:pt x="102" y="64"/>
                  </a:lnTo>
                  <a:lnTo>
                    <a:pt x="112" y="58"/>
                  </a:lnTo>
                  <a:lnTo>
                    <a:pt x="119" y="52"/>
                  </a:lnTo>
                  <a:lnTo>
                    <a:pt x="129" y="47"/>
                  </a:lnTo>
                  <a:lnTo>
                    <a:pt x="138" y="43"/>
                  </a:lnTo>
                  <a:lnTo>
                    <a:pt x="148" y="37"/>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4" y="37"/>
                  </a:lnTo>
                  <a:lnTo>
                    <a:pt x="313" y="43"/>
                  </a:lnTo>
                  <a:lnTo>
                    <a:pt x="323" y="47"/>
                  </a:lnTo>
                  <a:lnTo>
                    <a:pt x="342" y="58"/>
                  </a:lnTo>
                  <a:lnTo>
                    <a:pt x="355" y="70"/>
                  </a:lnTo>
                  <a:lnTo>
                    <a:pt x="363" y="77"/>
                  </a:lnTo>
                  <a:lnTo>
                    <a:pt x="371" y="83"/>
                  </a:lnTo>
                  <a:lnTo>
                    <a:pt x="384" y="96"/>
                  </a:lnTo>
                  <a:lnTo>
                    <a:pt x="390" y="102"/>
                  </a:lnTo>
                  <a:lnTo>
                    <a:pt x="396" y="112"/>
                  </a:lnTo>
                  <a:lnTo>
                    <a:pt x="402" y="119"/>
                  </a:lnTo>
                  <a:lnTo>
                    <a:pt x="407" y="129"/>
                  </a:lnTo>
                  <a:lnTo>
                    <a:pt x="411" y="139"/>
                  </a:lnTo>
                  <a:lnTo>
                    <a:pt x="417" y="148"/>
                  </a:lnTo>
                  <a:lnTo>
                    <a:pt x="419" y="156"/>
                  </a:lnTo>
                  <a:lnTo>
                    <a:pt x="421" y="165"/>
                  </a:lnTo>
                  <a:lnTo>
                    <a:pt x="425"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5" y="277"/>
                  </a:lnTo>
                  <a:lnTo>
                    <a:pt x="421" y="286"/>
                  </a:lnTo>
                  <a:lnTo>
                    <a:pt x="419" y="296"/>
                  </a:lnTo>
                  <a:lnTo>
                    <a:pt x="417" y="304"/>
                  </a:lnTo>
                  <a:lnTo>
                    <a:pt x="411" y="313"/>
                  </a:lnTo>
                  <a:lnTo>
                    <a:pt x="407" y="323"/>
                  </a:lnTo>
                  <a:lnTo>
                    <a:pt x="396" y="342"/>
                  </a:lnTo>
                  <a:lnTo>
                    <a:pt x="384" y="355"/>
                  </a:lnTo>
                  <a:lnTo>
                    <a:pt x="355" y="384"/>
                  </a:lnTo>
                  <a:lnTo>
                    <a:pt x="342" y="396"/>
                  </a:lnTo>
                  <a:lnTo>
                    <a:pt x="323" y="407"/>
                  </a:lnTo>
                  <a:lnTo>
                    <a:pt x="313" y="411"/>
                  </a:lnTo>
                  <a:lnTo>
                    <a:pt x="304" y="417"/>
                  </a:lnTo>
                  <a:lnTo>
                    <a:pt x="296" y="419"/>
                  </a:lnTo>
                  <a:lnTo>
                    <a:pt x="286" y="421"/>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1"/>
                  </a:lnTo>
                  <a:lnTo>
                    <a:pt x="156" y="419"/>
                  </a:lnTo>
                  <a:lnTo>
                    <a:pt x="148" y="417"/>
                  </a:lnTo>
                  <a:lnTo>
                    <a:pt x="138" y="411"/>
                  </a:lnTo>
                  <a:lnTo>
                    <a:pt x="129" y="407"/>
                  </a:lnTo>
                  <a:lnTo>
                    <a:pt x="119" y="401"/>
                  </a:lnTo>
                  <a:lnTo>
                    <a:pt x="112" y="396"/>
                  </a:lnTo>
                  <a:lnTo>
                    <a:pt x="102" y="390"/>
                  </a:lnTo>
                  <a:lnTo>
                    <a:pt x="96" y="384"/>
                  </a:lnTo>
                  <a:lnTo>
                    <a:pt x="83" y="371"/>
                  </a:lnTo>
                  <a:lnTo>
                    <a:pt x="77" y="363"/>
                  </a:lnTo>
                  <a:lnTo>
                    <a:pt x="69" y="355"/>
                  </a:lnTo>
                  <a:lnTo>
                    <a:pt x="58" y="342"/>
                  </a:lnTo>
                  <a:lnTo>
                    <a:pt x="46" y="323"/>
                  </a:lnTo>
                  <a:lnTo>
                    <a:pt x="42" y="313"/>
                  </a:lnTo>
                  <a:lnTo>
                    <a:pt x="37" y="304"/>
                  </a:lnTo>
                  <a:lnTo>
                    <a:pt x="35" y="296"/>
                  </a:lnTo>
                  <a:lnTo>
                    <a:pt x="33" y="286"/>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8508" name="Freeform 28"/>
            <p:cNvSpPr>
              <a:spLocks/>
            </p:cNvSpPr>
            <p:nvPr/>
          </p:nvSpPr>
          <p:spPr bwMode="auto">
            <a:xfrm>
              <a:off x="2875" y="2287"/>
              <a:ext cx="542" cy="42"/>
            </a:xfrm>
            <a:custGeom>
              <a:avLst/>
              <a:gdLst/>
              <a:ahLst/>
              <a:cxnLst>
                <a:cxn ang="0">
                  <a:pos x="20" y="3"/>
                </a:cxn>
                <a:cxn ang="0">
                  <a:pos x="14" y="3"/>
                </a:cxn>
                <a:cxn ang="0">
                  <a:pos x="10" y="5"/>
                </a:cxn>
                <a:cxn ang="0">
                  <a:pos x="2" y="13"/>
                </a:cxn>
                <a:cxn ang="0">
                  <a:pos x="0" y="17"/>
                </a:cxn>
                <a:cxn ang="0">
                  <a:pos x="0" y="28"/>
                </a:cxn>
                <a:cxn ang="0">
                  <a:pos x="2" y="32"/>
                </a:cxn>
                <a:cxn ang="0">
                  <a:pos x="10" y="40"/>
                </a:cxn>
                <a:cxn ang="0">
                  <a:pos x="14" y="42"/>
                </a:cxn>
                <a:cxn ang="0">
                  <a:pos x="20" y="42"/>
                </a:cxn>
                <a:cxn ang="0">
                  <a:pos x="523" y="38"/>
                </a:cxn>
                <a:cxn ang="0">
                  <a:pos x="529" y="38"/>
                </a:cxn>
                <a:cxn ang="0">
                  <a:pos x="533" y="36"/>
                </a:cxn>
                <a:cxn ang="0">
                  <a:pos x="540" y="28"/>
                </a:cxn>
                <a:cxn ang="0">
                  <a:pos x="542" y="25"/>
                </a:cxn>
                <a:cxn ang="0">
                  <a:pos x="542" y="13"/>
                </a:cxn>
                <a:cxn ang="0">
                  <a:pos x="540" y="9"/>
                </a:cxn>
                <a:cxn ang="0">
                  <a:pos x="533" y="1"/>
                </a:cxn>
                <a:cxn ang="0">
                  <a:pos x="529" y="0"/>
                </a:cxn>
                <a:cxn ang="0">
                  <a:pos x="523" y="0"/>
                </a:cxn>
                <a:cxn ang="0">
                  <a:pos x="20" y="3"/>
                </a:cxn>
              </a:cxnLst>
              <a:rect l="0" t="0" r="r" b="b"/>
              <a:pathLst>
                <a:path w="542" h="42">
                  <a:moveTo>
                    <a:pt x="20" y="3"/>
                  </a:moveTo>
                  <a:lnTo>
                    <a:pt x="14" y="3"/>
                  </a:lnTo>
                  <a:lnTo>
                    <a:pt x="10" y="5"/>
                  </a:lnTo>
                  <a:lnTo>
                    <a:pt x="2" y="13"/>
                  </a:lnTo>
                  <a:lnTo>
                    <a:pt x="0" y="17"/>
                  </a:lnTo>
                  <a:lnTo>
                    <a:pt x="0" y="28"/>
                  </a:lnTo>
                  <a:lnTo>
                    <a:pt x="2" y="32"/>
                  </a:lnTo>
                  <a:lnTo>
                    <a:pt x="10" y="40"/>
                  </a:lnTo>
                  <a:lnTo>
                    <a:pt x="14" y="42"/>
                  </a:lnTo>
                  <a:lnTo>
                    <a:pt x="20" y="42"/>
                  </a:lnTo>
                  <a:lnTo>
                    <a:pt x="523" y="38"/>
                  </a:lnTo>
                  <a:lnTo>
                    <a:pt x="529" y="38"/>
                  </a:lnTo>
                  <a:lnTo>
                    <a:pt x="533" y="36"/>
                  </a:lnTo>
                  <a:lnTo>
                    <a:pt x="540" y="28"/>
                  </a:lnTo>
                  <a:lnTo>
                    <a:pt x="542" y="25"/>
                  </a:lnTo>
                  <a:lnTo>
                    <a:pt x="542" y="13"/>
                  </a:lnTo>
                  <a:lnTo>
                    <a:pt x="540" y="9"/>
                  </a:lnTo>
                  <a:lnTo>
                    <a:pt x="533" y="1"/>
                  </a:lnTo>
                  <a:lnTo>
                    <a:pt x="529" y="0"/>
                  </a:lnTo>
                  <a:lnTo>
                    <a:pt x="523" y="0"/>
                  </a:lnTo>
                  <a:lnTo>
                    <a:pt x="20" y="3"/>
                  </a:lnTo>
                  <a:close/>
                </a:path>
              </a:pathLst>
            </a:custGeom>
            <a:solidFill>
              <a:srgbClr val="000000"/>
            </a:solidFill>
            <a:ln w="9525">
              <a:noFill/>
              <a:round/>
              <a:headEnd/>
              <a:tailEnd/>
            </a:ln>
          </p:spPr>
          <p:txBody>
            <a:bodyPr/>
            <a:lstStyle/>
            <a:p>
              <a:endParaRPr lang="en-US"/>
            </a:p>
          </p:txBody>
        </p:sp>
        <p:sp>
          <p:nvSpPr>
            <p:cNvPr id="788509" name="Rectangle 29"/>
            <p:cNvSpPr>
              <a:spLocks noChangeArrowheads="1"/>
            </p:cNvSpPr>
            <p:nvPr/>
          </p:nvSpPr>
          <p:spPr bwMode="auto">
            <a:xfrm>
              <a:off x="3561" y="2187"/>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C</a:t>
              </a:r>
              <a:endParaRPr lang="en-US" sz="3600" b="1" u="none" baseline="0">
                <a:solidFill>
                  <a:srgbClr val="00FF00"/>
                </a:solidFill>
              </a:endParaRPr>
            </a:p>
          </p:txBody>
        </p:sp>
        <p:sp>
          <p:nvSpPr>
            <p:cNvPr id="788510" name="Rectangle 30"/>
            <p:cNvSpPr>
              <a:spLocks noChangeArrowheads="1"/>
            </p:cNvSpPr>
            <p:nvPr/>
          </p:nvSpPr>
          <p:spPr bwMode="auto">
            <a:xfrm>
              <a:off x="2948" y="2028"/>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1/0</a:t>
              </a:r>
              <a:endParaRPr lang="en-US" sz="3600" b="1" u="none" baseline="0">
                <a:solidFill>
                  <a:srgbClr val="00FF00"/>
                </a:solidFill>
              </a:endParaRPr>
            </a:p>
          </p:txBody>
        </p:sp>
        <p:sp>
          <p:nvSpPr>
            <p:cNvPr id="788512" name="Freeform 32"/>
            <p:cNvSpPr>
              <a:spLocks/>
            </p:cNvSpPr>
            <p:nvPr/>
          </p:nvSpPr>
          <p:spPr bwMode="auto">
            <a:xfrm>
              <a:off x="3847" y="2304"/>
              <a:ext cx="548" cy="40"/>
            </a:xfrm>
            <a:custGeom>
              <a:avLst/>
              <a:gdLst/>
              <a:ahLst/>
              <a:cxnLst>
                <a:cxn ang="0">
                  <a:pos x="20" y="2"/>
                </a:cxn>
                <a:cxn ang="0">
                  <a:pos x="14" y="2"/>
                </a:cxn>
                <a:cxn ang="0">
                  <a:pos x="10" y="4"/>
                </a:cxn>
                <a:cxn ang="0">
                  <a:pos x="2" y="11"/>
                </a:cxn>
                <a:cxn ang="0">
                  <a:pos x="0" y="15"/>
                </a:cxn>
                <a:cxn ang="0">
                  <a:pos x="0" y="27"/>
                </a:cxn>
                <a:cxn ang="0">
                  <a:pos x="2" y="31"/>
                </a:cxn>
                <a:cxn ang="0">
                  <a:pos x="10" y="38"/>
                </a:cxn>
                <a:cxn ang="0">
                  <a:pos x="14" y="40"/>
                </a:cxn>
                <a:cxn ang="0">
                  <a:pos x="20" y="40"/>
                </a:cxn>
                <a:cxn ang="0">
                  <a:pos x="529" y="38"/>
                </a:cxn>
                <a:cxn ang="0">
                  <a:pos x="534" y="38"/>
                </a:cxn>
                <a:cxn ang="0">
                  <a:pos x="538" y="36"/>
                </a:cxn>
                <a:cxn ang="0">
                  <a:pos x="546" y="29"/>
                </a:cxn>
                <a:cxn ang="0">
                  <a:pos x="548" y="25"/>
                </a:cxn>
                <a:cxn ang="0">
                  <a:pos x="548" y="13"/>
                </a:cxn>
                <a:cxn ang="0">
                  <a:pos x="546" y="9"/>
                </a:cxn>
                <a:cxn ang="0">
                  <a:pos x="538" y="2"/>
                </a:cxn>
                <a:cxn ang="0">
                  <a:pos x="534" y="0"/>
                </a:cxn>
                <a:cxn ang="0">
                  <a:pos x="529" y="0"/>
                </a:cxn>
                <a:cxn ang="0">
                  <a:pos x="20" y="2"/>
                </a:cxn>
              </a:cxnLst>
              <a:rect l="0" t="0" r="r" b="b"/>
              <a:pathLst>
                <a:path w="548" h="40">
                  <a:moveTo>
                    <a:pt x="20" y="2"/>
                  </a:moveTo>
                  <a:lnTo>
                    <a:pt x="14" y="2"/>
                  </a:lnTo>
                  <a:lnTo>
                    <a:pt x="10" y="4"/>
                  </a:lnTo>
                  <a:lnTo>
                    <a:pt x="2" y="11"/>
                  </a:lnTo>
                  <a:lnTo>
                    <a:pt x="0" y="15"/>
                  </a:lnTo>
                  <a:lnTo>
                    <a:pt x="0" y="27"/>
                  </a:lnTo>
                  <a:lnTo>
                    <a:pt x="2" y="31"/>
                  </a:lnTo>
                  <a:lnTo>
                    <a:pt x="10" y="38"/>
                  </a:lnTo>
                  <a:lnTo>
                    <a:pt x="14" y="40"/>
                  </a:lnTo>
                  <a:lnTo>
                    <a:pt x="20" y="40"/>
                  </a:lnTo>
                  <a:lnTo>
                    <a:pt x="529" y="38"/>
                  </a:lnTo>
                  <a:lnTo>
                    <a:pt x="534" y="38"/>
                  </a:lnTo>
                  <a:lnTo>
                    <a:pt x="538" y="36"/>
                  </a:lnTo>
                  <a:lnTo>
                    <a:pt x="546" y="29"/>
                  </a:lnTo>
                  <a:lnTo>
                    <a:pt x="548" y="25"/>
                  </a:lnTo>
                  <a:lnTo>
                    <a:pt x="548" y="13"/>
                  </a:lnTo>
                  <a:lnTo>
                    <a:pt x="546" y="9"/>
                  </a:lnTo>
                  <a:lnTo>
                    <a:pt x="538" y="2"/>
                  </a:lnTo>
                  <a:lnTo>
                    <a:pt x="534" y="0"/>
                  </a:lnTo>
                  <a:lnTo>
                    <a:pt x="529" y="0"/>
                  </a:lnTo>
                  <a:lnTo>
                    <a:pt x="20" y="2"/>
                  </a:lnTo>
                  <a:close/>
                </a:path>
              </a:pathLst>
            </a:custGeom>
            <a:solidFill>
              <a:srgbClr val="000000"/>
            </a:solidFill>
            <a:ln w="9525">
              <a:noFill/>
              <a:round/>
              <a:headEnd/>
              <a:tailEnd/>
            </a:ln>
          </p:spPr>
          <p:txBody>
            <a:bodyPr/>
            <a:lstStyle/>
            <a:p>
              <a:endParaRPr lang="en-US"/>
            </a:p>
          </p:txBody>
        </p:sp>
        <p:sp>
          <p:nvSpPr>
            <p:cNvPr id="788514" name="Rectangle 34"/>
            <p:cNvSpPr>
              <a:spLocks noChangeArrowheads="1"/>
            </p:cNvSpPr>
            <p:nvPr/>
          </p:nvSpPr>
          <p:spPr bwMode="auto">
            <a:xfrm>
              <a:off x="3940" y="2028"/>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0/0</a:t>
              </a:r>
              <a:endParaRPr lang="en-US" sz="3600" b="1" u="none" baseline="0">
                <a:solidFill>
                  <a:srgbClr val="00FF00"/>
                </a:solidFill>
              </a:endParaRPr>
            </a:p>
          </p:txBody>
        </p:sp>
        <p:sp>
          <p:nvSpPr>
            <p:cNvPr id="788517" name="Freeform 37"/>
            <p:cNvSpPr>
              <a:spLocks/>
            </p:cNvSpPr>
            <p:nvPr/>
          </p:nvSpPr>
          <p:spPr bwMode="auto">
            <a:xfrm>
              <a:off x="2295" y="2246"/>
              <a:ext cx="187" cy="79"/>
            </a:xfrm>
            <a:custGeom>
              <a:avLst/>
              <a:gdLst/>
              <a:ahLst/>
              <a:cxnLst>
                <a:cxn ang="0">
                  <a:pos x="162" y="79"/>
                </a:cxn>
                <a:cxn ang="0">
                  <a:pos x="173" y="79"/>
                </a:cxn>
                <a:cxn ang="0">
                  <a:pos x="177" y="77"/>
                </a:cxn>
                <a:cxn ang="0">
                  <a:pos x="185" y="69"/>
                </a:cxn>
                <a:cxn ang="0">
                  <a:pos x="187" y="66"/>
                </a:cxn>
                <a:cxn ang="0">
                  <a:pos x="187" y="54"/>
                </a:cxn>
                <a:cxn ang="0">
                  <a:pos x="185" y="50"/>
                </a:cxn>
                <a:cxn ang="0">
                  <a:pos x="177" y="42"/>
                </a:cxn>
                <a:cxn ang="0">
                  <a:pos x="173" y="41"/>
                </a:cxn>
                <a:cxn ang="0">
                  <a:pos x="25" y="0"/>
                </a:cxn>
                <a:cxn ang="0">
                  <a:pos x="14" y="0"/>
                </a:cxn>
                <a:cxn ang="0">
                  <a:pos x="10" y="2"/>
                </a:cxn>
                <a:cxn ang="0">
                  <a:pos x="2" y="10"/>
                </a:cxn>
                <a:cxn ang="0">
                  <a:pos x="0" y="14"/>
                </a:cxn>
                <a:cxn ang="0">
                  <a:pos x="0" y="25"/>
                </a:cxn>
                <a:cxn ang="0">
                  <a:pos x="2" y="29"/>
                </a:cxn>
                <a:cxn ang="0">
                  <a:pos x="10" y="37"/>
                </a:cxn>
                <a:cxn ang="0">
                  <a:pos x="14" y="39"/>
                </a:cxn>
                <a:cxn ang="0">
                  <a:pos x="162" y="79"/>
                </a:cxn>
              </a:cxnLst>
              <a:rect l="0" t="0" r="r" b="b"/>
              <a:pathLst>
                <a:path w="187" h="79">
                  <a:moveTo>
                    <a:pt x="162" y="79"/>
                  </a:moveTo>
                  <a:lnTo>
                    <a:pt x="173" y="79"/>
                  </a:lnTo>
                  <a:lnTo>
                    <a:pt x="177" y="77"/>
                  </a:lnTo>
                  <a:lnTo>
                    <a:pt x="185" y="69"/>
                  </a:lnTo>
                  <a:lnTo>
                    <a:pt x="187" y="66"/>
                  </a:lnTo>
                  <a:lnTo>
                    <a:pt x="187" y="54"/>
                  </a:lnTo>
                  <a:lnTo>
                    <a:pt x="185" y="50"/>
                  </a:lnTo>
                  <a:lnTo>
                    <a:pt x="177" y="42"/>
                  </a:lnTo>
                  <a:lnTo>
                    <a:pt x="173" y="41"/>
                  </a:lnTo>
                  <a:lnTo>
                    <a:pt x="25" y="0"/>
                  </a:lnTo>
                  <a:lnTo>
                    <a:pt x="14" y="0"/>
                  </a:lnTo>
                  <a:lnTo>
                    <a:pt x="10" y="2"/>
                  </a:lnTo>
                  <a:lnTo>
                    <a:pt x="2" y="10"/>
                  </a:lnTo>
                  <a:lnTo>
                    <a:pt x="0" y="14"/>
                  </a:lnTo>
                  <a:lnTo>
                    <a:pt x="0" y="25"/>
                  </a:lnTo>
                  <a:lnTo>
                    <a:pt x="2" y="29"/>
                  </a:lnTo>
                  <a:lnTo>
                    <a:pt x="10" y="37"/>
                  </a:lnTo>
                  <a:lnTo>
                    <a:pt x="14" y="39"/>
                  </a:lnTo>
                  <a:lnTo>
                    <a:pt x="162" y="79"/>
                  </a:lnTo>
                  <a:close/>
                </a:path>
              </a:pathLst>
            </a:custGeom>
            <a:solidFill>
              <a:srgbClr val="000000"/>
            </a:solidFill>
            <a:ln w="9525">
              <a:noFill/>
              <a:round/>
              <a:headEnd/>
              <a:tailEnd/>
            </a:ln>
          </p:spPr>
          <p:txBody>
            <a:bodyPr/>
            <a:lstStyle/>
            <a:p>
              <a:endParaRPr lang="en-US"/>
            </a:p>
          </p:txBody>
        </p:sp>
        <p:sp>
          <p:nvSpPr>
            <p:cNvPr id="788518" name="Freeform 38"/>
            <p:cNvSpPr>
              <a:spLocks/>
            </p:cNvSpPr>
            <p:nvPr/>
          </p:nvSpPr>
          <p:spPr bwMode="auto">
            <a:xfrm>
              <a:off x="2295" y="2296"/>
              <a:ext cx="194" cy="79"/>
            </a:xfrm>
            <a:custGeom>
              <a:avLst/>
              <a:gdLst/>
              <a:ahLst/>
              <a:cxnLst>
                <a:cxn ang="0">
                  <a:pos x="181" y="39"/>
                </a:cxn>
                <a:cxn ang="0">
                  <a:pos x="185" y="37"/>
                </a:cxn>
                <a:cxn ang="0">
                  <a:pos x="193" y="29"/>
                </a:cxn>
                <a:cxn ang="0">
                  <a:pos x="194" y="25"/>
                </a:cxn>
                <a:cxn ang="0">
                  <a:pos x="194" y="14"/>
                </a:cxn>
                <a:cxn ang="0">
                  <a:pos x="193" y="10"/>
                </a:cxn>
                <a:cxn ang="0">
                  <a:pos x="185" y="2"/>
                </a:cxn>
                <a:cxn ang="0">
                  <a:pos x="181" y="0"/>
                </a:cxn>
                <a:cxn ang="0">
                  <a:pos x="169" y="0"/>
                </a:cxn>
                <a:cxn ang="0">
                  <a:pos x="14" y="40"/>
                </a:cxn>
                <a:cxn ang="0">
                  <a:pos x="10" y="42"/>
                </a:cxn>
                <a:cxn ang="0">
                  <a:pos x="2" y="50"/>
                </a:cxn>
                <a:cxn ang="0">
                  <a:pos x="0" y="54"/>
                </a:cxn>
                <a:cxn ang="0">
                  <a:pos x="0" y="65"/>
                </a:cxn>
                <a:cxn ang="0">
                  <a:pos x="2" y="69"/>
                </a:cxn>
                <a:cxn ang="0">
                  <a:pos x="10" y="77"/>
                </a:cxn>
                <a:cxn ang="0">
                  <a:pos x="14" y="79"/>
                </a:cxn>
                <a:cxn ang="0">
                  <a:pos x="25" y="79"/>
                </a:cxn>
                <a:cxn ang="0">
                  <a:pos x="181" y="39"/>
                </a:cxn>
              </a:cxnLst>
              <a:rect l="0" t="0" r="r" b="b"/>
              <a:pathLst>
                <a:path w="194" h="79">
                  <a:moveTo>
                    <a:pt x="181" y="39"/>
                  </a:moveTo>
                  <a:lnTo>
                    <a:pt x="185" y="37"/>
                  </a:lnTo>
                  <a:lnTo>
                    <a:pt x="193" y="29"/>
                  </a:lnTo>
                  <a:lnTo>
                    <a:pt x="194" y="25"/>
                  </a:lnTo>
                  <a:lnTo>
                    <a:pt x="194" y="14"/>
                  </a:lnTo>
                  <a:lnTo>
                    <a:pt x="193" y="10"/>
                  </a:lnTo>
                  <a:lnTo>
                    <a:pt x="185" y="2"/>
                  </a:lnTo>
                  <a:lnTo>
                    <a:pt x="181" y="0"/>
                  </a:lnTo>
                  <a:lnTo>
                    <a:pt x="169" y="0"/>
                  </a:lnTo>
                  <a:lnTo>
                    <a:pt x="14" y="40"/>
                  </a:lnTo>
                  <a:lnTo>
                    <a:pt x="10" y="42"/>
                  </a:lnTo>
                  <a:lnTo>
                    <a:pt x="2" y="50"/>
                  </a:lnTo>
                  <a:lnTo>
                    <a:pt x="0" y="54"/>
                  </a:lnTo>
                  <a:lnTo>
                    <a:pt x="0" y="65"/>
                  </a:lnTo>
                  <a:lnTo>
                    <a:pt x="2" y="69"/>
                  </a:lnTo>
                  <a:lnTo>
                    <a:pt x="10" y="77"/>
                  </a:lnTo>
                  <a:lnTo>
                    <a:pt x="14" y="79"/>
                  </a:lnTo>
                  <a:lnTo>
                    <a:pt x="25" y="79"/>
                  </a:lnTo>
                  <a:lnTo>
                    <a:pt x="181" y="39"/>
                  </a:lnTo>
                  <a:close/>
                </a:path>
              </a:pathLst>
            </a:custGeom>
            <a:solidFill>
              <a:srgbClr val="000000"/>
            </a:solidFill>
            <a:ln w="9525">
              <a:noFill/>
              <a:round/>
              <a:headEnd/>
              <a:tailEnd/>
            </a:ln>
          </p:spPr>
          <p:txBody>
            <a:bodyPr/>
            <a:lstStyle/>
            <a:p>
              <a:endParaRPr lang="en-US"/>
            </a:p>
          </p:txBody>
        </p:sp>
        <p:sp>
          <p:nvSpPr>
            <p:cNvPr id="788519" name="Freeform 39"/>
            <p:cNvSpPr>
              <a:spLocks/>
            </p:cNvSpPr>
            <p:nvPr/>
          </p:nvSpPr>
          <p:spPr bwMode="auto">
            <a:xfrm>
              <a:off x="3206" y="2235"/>
              <a:ext cx="186" cy="80"/>
            </a:xfrm>
            <a:custGeom>
              <a:avLst/>
              <a:gdLst/>
              <a:ahLst/>
              <a:cxnLst>
                <a:cxn ang="0">
                  <a:pos x="161" y="80"/>
                </a:cxn>
                <a:cxn ang="0">
                  <a:pos x="171" y="80"/>
                </a:cxn>
                <a:cxn ang="0">
                  <a:pos x="177" y="78"/>
                </a:cxn>
                <a:cxn ang="0">
                  <a:pos x="184" y="71"/>
                </a:cxn>
                <a:cxn ang="0">
                  <a:pos x="186" y="67"/>
                </a:cxn>
                <a:cxn ang="0">
                  <a:pos x="186" y="57"/>
                </a:cxn>
                <a:cxn ang="0">
                  <a:pos x="184" y="52"/>
                </a:cxn>
                <a:cxn ang="0">
                  <a:pos x="177" y="44"/>
                </a:cxn>
                <a:cxn ang="0">
                  <a:pos x="173" y="42"/>
                </a:cxn>
                <a:cxn ang="0">
                  <a:pos x="25" y="0"/>
                </a:cxn>
                <a:cxn ang="0">
                  <a:pos x="15" y="0"/>
                </a:cxn>
                <a:cxn ang="0">
                  <a:pos x="9" y="2"/>
                </a:cxn>
                <a:cxn ang="0">
                  <a:pos x="2" y="9"/>
                </a:cxn>
                <a:cxn ang="0">
                  <a:pos x="0" y="13"/>
                </a:cxn>
                <a:cxn ang="0">
                  <a:pos x="0" y="23"/>
                </a:cxn>
                <a:cxn ang="0">
                  <a:pos x="2" y="29"/>
                </a:cxn>
                <a:cxn ang="0">
                  <a:pos x="9" y="36"/>
                </a:cxn>
                <a:cxn ang="0">
                  <a:pos x="13" y="38"/>
                </a:cxn>
                <a:cxn ang="0">
                  <a:pos x="161" y="80"/>
                </a:cxn>
              </a:cxnLst>
              <a:rect l="0" t="0" r="r" b="b"/>
              <a:pathLst>
                <a:path w="186" h="80">
                  <a:moveTo>
                    <a:pt x="161" y="80"/>
                  </a:moveTo>
                  <a:lnTo>
                    <a:pt x="171" y="80"/>
                  </a:lnTo>
                  <a:lnTo>
                    <a:pt x="177" y="78"/>
                  </a:lnTo>
                  <a:lnTo>
                    <a:pt x="184" y="71"/>
                  </a:lnTo>
                  <a:lnTo>
                    <a:pt x="186" y="67"/>
                  </a:lnTo>
                  <a:lnTo>
                    <a:pt x="186" y="57"/>
                  </a:lnTo>
                  <a:lnTo>
                    <a:pt x="184" y="52"/>
                  </a:lnTo>
                  <a:lnTo>
                    <a:pt x="177" y="44"/>
                  </a:lnTo>
                  <a:lnTo>
                    <a:pt x="173" y="42"/>
                  </a:lnTo>
                  <a:lnTo>
                    <a:pt x="25" y="0"/>
                  </a:lnTo>
                  <a:lnTo>
                    <a:pt x="15" y="0"/>
                  </a:lnTo>
                  <a:lnTo>
                    <a:pt x="9" y="2"/>
                  </a:lnTo>
                  <a:lnTo>
                    <a:pt x="2" y="9"/>
                  </a:lnTo>
                  <a:lnTo>
                    <a:pt x="0" y="13"/>
                  </a:lnTo>
                  <a:lnTo>
                    <a:pt x="0" y="23"/>
                  </a:lnTo>
                  <a:lnTo>
                    <a:pt x="2" y="29"/>
                  </a:lnTo>
                  <a:lnTo>
                    <a:pt x="9" y="36"/>
                  </a:lnTo>
                  <a:lnTo>
                    <a:pt x="13" y="38"/>
                  </a:lnTo>
                  <a:lnTo>
                    <a:pt x="161" y="80"/>
                  </a:lnTo>
                  <a:close/>
                </a:path>
              </a:pathLst>
            </a:custGeom>
            <a:solidFill>
              <a:srgbClr val="000000"/>
            </a:solidFill>
            <a:ln w="9525">
              <a:noFill/>
              <a:round/>
              <a:headEnd/>
              <a:tailEnd/>
            </a:ln>
          </p:spPr>
          <p:txBody>
            <a:bodyPr/>
            <a:lstStyle/>
            <a:p>
              <a:endParaRPr lang="en-US"/>
            </a:p>
          </p:txBody>
        </p:sp>
        <p:sp>
          <p:nvSpPr>
            <p:cNvPr id="788520" name="Freeform 40"/>
            <p:cNvSpPr>
              <a:spLocks/>
            </p:cNvSpPr>
            <p:nvPr/>
          </p:nvSpPr>
          <p:spPr bwMode="auto">
            <a:xfrm>
              <a:off x="3206" y="2285"/>
              <a:ext cx="196" cy="78"/>
            </a:xfrm>
            <a:custGeom>
              <a:avLst/>
              <a:gdLst/>
              <a:ahLst/>
              <a:cxnLst>
                <a:cxn ang="0">
                  <a:pos x="180" y="38"/>
                </a:cxn>
                <a:cxn ang="0">
                  <a:pos x="186" y="36"/>
                </a:cxn>
                <a:cxn ang="0">
                  <a:pos x="194" y="28"/>
                </a:cxn>
                <a:cxn ang="0">
                  <a:pos x="196" y="25"/>
                </a:cxn>
                <a:cxn ang="0">
                  <a:pos x="196" y="15"/>
                </a:cxn>
                <a:cxn ang="0">
                  <a:pos x="194" y="9"/>
                </a:cxn>
                <a:cxn ang="0">
                  <a:pos x="186" y="2"/>
                </a:cxn>
                <a:cxn ang="0">
                  <a:pos x="182" y="0"/>
                </a:cxn>
                <a:cxn ang="0">
                  <a:pos x="173" y="0"/>
                </a:cxn>
                <a:cxn ang="0">
                  <a:pos x="15" y="40"/>
                </a:cxn>
                <a:cxn ang="0">
                  <a:pos x="9" y="42"/>
                </a:cxn>
                <a:cxn ang="0">
                  <a:pos x="2" y="50"/>
                </a:cxn>
                <a:cxn ang="0">
                  <a:pos x="0" y="53"/>
                </a:cxn>
                <a:cxn ang="0">
                  <a:pos x="0" y="63"/>
                </a:cxn>
                <a:cxn ang="0">
                  <a:pos x="2" y="69"/>
                </a:cxn>
                <a:cxn ang="0">
                  <a:pos x="9" y="76"/>
                </a:cxn>
                <a:cxn ang="0">
                  <a:pos x="13" y="78"/>
                </a:cxn>
                <a:cxn ang="0">
                  <a:pos x="23" y="78"/>
                </a:cxn>
                <a:cxn ang="0">
                  <a:pos x="180" y="38"/>
                </a:cxn>
              </a:cxnLst>
              <a:rect l="0" t="0" r="r" b="b"/>
              <a:pathLst>
                <a:path w="196" h="78">
                  <a:moveTo>
                    <a:pt x="180" y="38"/>
                  </a:moveTo>
                  <a:lnTo>
                    <a:pt x="186" y="36"/>
                  </a:lnTo>
                  <a:lnTo>
                    <a:pt x="194" y="28"/>
                  </a:lnTo>
                  <a:lnTo>
                    <a:pt x="196" y="25"/>
                  </a:lnTo>
                  <a:lnTo>
                    <a:pt x="196" y="15"/>
                  </a:lnTo>
                  <a:lnTo>
                    <a:pt x="194" y="9"/>
                  </a:lnTo>
                  <a:lnTo>
                    <a:pt x="186" y="2"/>
                  </a:lnTo>
                  <a:lnTo>
                    <a:pt x="182" y="0"/>
                  </a:lnTo>
                  <a:lnTo>
                    <a:pt x="173" y="0"/>
                  </a:lnTo>
                  <a:lnTo>
                    <a:pt x="15" y="40"/>
                  </a:lnTo>
                  <a:lnTo>
                    <a:pt x="9" y="42"/>
                  </a:lnTo>
                  <a:lnTo>
                    <a:pt x="2" y="50"/>
                  </a:lnTo>
                  <a:lnTo>
                    <a:pt x="0" y="53"/>
                  </a:lnTo>
                  <a:lnTo>
                    <a:pt x="0" y="63"/>
                  </a:lnTo>
                  <a:lnTo>
                    <a:pt x="2" y="69"/>
                  </a:lnTo>
                  <a:lnTo>
                    <a:pt x="9" y="76"/>
                  </a:lnTo>
                  <a:lnTo>
                    <a:pt x="13" y="78"/>
                  </a:lnTo>
                  <a:lnTo>
                    <a:pt x="23" y="78"/>
                  </a:lnTo>
                  <a:lnTo>
                    <a:pt x="180" y="38"/>
                  </a:lnTo>
                  <a:close/>
                </a:path>
              </a:pathLst>
            </a:custGeom>
            <a:solidFill>
              <a:srgbClr val="000000"/>
            </a:solidFill>
            <a:ln w="9525">
              <a:noFill/>
              <a:round/>
              <a:headEnd/>
              <a:tailEnd/>
            </a:ln>
          </p:spPr>
          <p:txBody>
            <a:bodyPr/>
            <a:lstStyle/>
            <a:p>
              <a:endParaRPr lang="en-US"/>
            </a:p>
          </p:txBody>
        </p:sp>
        <p:sp>
          <p:nvSpPr>
            <p:cNvPr id="788521" name="Freeform 41"/>
            <p:cNvSpPr>
              <a:spLocks/>
            </p:cNvSpPr>
            <p:nvPr/>
          </p:nvSpPr>
          <p:spPr bwMode="auto">
            <a:xfrm>
              <a:off x="4185" y="2254"/>
              <a:ext cx="187" cy="79"/>
            </a:xfrm>
            <a:custGeom>
              <a:avLst/>
              <a:gdLst/>
              <a:ahLst/>
              <a:cxnLst>
                <a:cxn ang="0">
                  <a:pos x="162" y="79"/>
                </a:cxn>
                <a:cxn ang="0">
                  <a:pos x="173" y="79"/>
                </a:cxn>
                <a:cxn ang="0">
                  <a:pos x="177" y="77"/>
                </a:cxn>
                <a:cxn ang="0">
                  <a:pos x="185" y="69"/>
                </a:cxn>
                <a:cxn ang="0">
                  <a:pos x="187" y="65"/>
                </a:cxn>
                <a:cxn ang="0">
                  <a:pos x="187" y="54"/>
                </a:cxn>
                <a:cxn ang="0">
                  <a:pos x="185" y="50"/>
                </a:cxn>
                <a:cxn ang="0">
                  <a:pos x="177" y="42"/>
                </a:cxn>
                <a:cxn ang="0">
                  <a:pos x="173" y="40"/>
                </a:cxn>
                <a:cxn ang="0">
                  <a:pos x="25" y="0"/>
                </a:cxn>
                <a:cxn ang="0">
                  <a:pos x="14" y="0"/>
                </a:cxn>
                <a:cxn ang="0">
                  <a:pos x="10" y="2"/>
                </a:cxn>
                <a:cxn ang="0">
                  <a:pos x="2" y="10"/>
                </a:cxn>
                <a:cxn ang="0">
                  <a:pos x="0" y="13"/>
                </a:cxn>
                <a:cxn ang="0">
                  <a:pos x="0" y="25"/>
                </a:cxn>
                <a:cxn ang="0">
                  <a:pos x="2" y="29"/>
                </a:cxn>
                <a:cxn ang="0">
                  <a:pos x="10" y="36"/>
                </a:cxn>
                <a:cxn ang="0">
                  <a:pos x="14" y="38"/>
                </a:cxn>
                <a:cxn ang="0">
                  <a:pos x="162" y="79"/>
                </a:cxn>
              </a:cxnLst>
              <a:rect l="0" t="0" r="r" b="b"/>
              <a:pathLst>
                <a:path w="187" h="79">
                  <a:moveTo>
                    <a:pt x="162" y="79"/>
                  </a:moveTo>
                  <a:lnTo>
                    <a:pt x="173" y="79"/>
                  </a:lnTo>
                  <a:lnTo>
                    <a:pt x="177" y="77"/>
                  </a:lnTo>
                  <a:lnTo>
                    <a:pt x="185" y="69"/>
                  </a:lnTo>
                  <a:lnTo>
                    <a:pt x="187" y="65"/>
                  </a:lnTo>
                  <a:lnTo>
                    <a:pt x="187" y="54"/>
                  </a:lnTo>
                  <a:lnTo>
                    <a:pt x="185" y="50"/>
                  </a:lnTo>
                  <a:lnTo>
                    <a:pt x="177" y="42"/>
                  </a:lnTo>
                  <a:lnTo>
                    <a:pt x="173" y="40"/>
                  </a:lnTo>
                  <a:lnTo>
                    <a:pt x="25" y="0"/>
                  </a:lnTo>
                  <a:lnTo>
                    <a:pt x="14" y="0"/>
                  </a:lnTo>
                  <a:lnTo>
                    <a:pt x="10" y="2"/>
                  </a:lnTo>
                  <a:lnTo>
                    <a:pt x="2" y="10"/>
                  </a:lnTo>
                  <a:lnTo>
                    <a:pt x="0" y="13"/>
                  </a:lnTo>
                  <a:lnTo>
                    <a:pt x="0" y="25"/>
                  </a:lnTo>
                  <a:lnTo>
                    <a:pt x="2" y="29"/>
                  </a:lnTo>
                  <a:lnTo>
                    <a:pt x="10" y="36"/>
                  </a:lnTo>
                  <a:lnTo>
                    <a:pt x="14" y="38"/>
                  </a:lnTo>
                  <a:lnTo>
                    <a:pt x="162" y="79"/>
                  </a:lnTo>
                  <a:close/>
                </a:path>
              </a:pathLst>
            </a:custGeom>
            <a:solidFill>
              <a:srgbClr val="000000"/>
            </a:solidFill>
            <a:ln w="9525">
              <a:noFill/>
              <a:round/>
              <a:headEnd/>
              <a:tailEnd/>
            </a:ln>
          </p:spPr>
          <p:txBody>
            <a:bodyPr/>
            <a:lstStyle/>
            <a:p>
              <a:endParaRPr lang="en-US"/>
            </a:p>
          </p:txBody>
        </p:sp>
        <p:sp>
          <p:nvSpPr>
            <p:cNvPr id="788522" name="Freeform 42"/>
            <p:cNvSpPr>
              <a:spLocks/>
            </p:cNvSpPr>
            <p:nvPr/>
          </p:nvSpPr>
          <p:spPr bwMode="auto">
            <a:xfrm>
              <a:off x="4185" y="2302"/>
              <a:ext cx="196" cy="80"/>
            </a:xfrm>
            <a:custGeom>
              <a:avLst/>
              <a:gdLst/>
              <a:ahLst/>
              <a:cxnLst>
                <a:cxn ang="0">
                  <a:pos x="183" y="38"/>
                </a:cxn>
                <a:cxn ang="0">
                  <a:pos x="187" y="36"/>
                </a:cxn>
                <a:cxn ang="0">
                  <a:pos x="194" y="29"/>
                </a:cxn>
                <a:cxn ang="0">
                  <a:pos x="196" y="25"/>
                </a:cxn>
                <a:cxn ang="0">
                  <a:pos x="196" y="13"/>
                </a:cxn>
                <a:cxn ang="0">
                  <a:pos x="194" y="10"/>
                </a:cxn>
                <a:cxn ang="0">
                  <a:pos x="187" y="2"/>
                </a:cxn>
                <a:cxn ang="0">
                  <a:pos x="183" y="0"/>
                </a:cxn>
                <a:cxn ang="0">
                  <a:pos x="171" y="0"/>
                </a:cxn>
                <a:cxn ang="0">
                  <a:pos x="14" y="42"/>
                </a:cxn>
                <a:cxn ang="0">
                  <a:pos x="10" y="44"/>
                </a:cxn>
                <a:cxn ang="0">
                  <a:pos x="2" y="52"/>
                </a:cxn>
                <a:cxn ang="0">
                  <a:pos x="0" y="56"/>
                </a:cxn>
                <a:cxn ang="0">
                  <a:pos x="0" y="67"/>
                </a:cxn>
                <a:cxn ang="0">
                  <a:pos x="2" y="71"/>
                </a:cxn>
                <a:cxn ang="0">
                  <a:pos x="10" y="79"/>
                </a:cxn>
                <a:cxn ang="0">
                  <a:pos x="14" y="80"/>
                </a:cxn>
                <a:cxn ang="0">
                  <a:pos x="25" y="80"/>
                </a:cxn>
                <a:cxn ang="0">
                  <a:pos x="183" y="38"/>
                </a:cxn>
              </a:cxnLst>
              <a:rect l="0" t="0" r="r" b="b"/>
              <a:pathLst>
                <a:path w="196" h="80">
                  <a:moveTo>
                    <a:pt x="183" y="38"/>
                  </a:moveTo>
                  <a:lnTo>
                    <a:pt x="187" y="36"/>
                  </a:lnTo>
                  <a:lnTo>
                    <a:pt x="194" y="29"/>
                  </a:lnTo>
                  <a:lnTo>
                    <a:pt x="196" y="25"/>
                  </a:lnTo>
                  <a:lnTo>
                    <a:pt x="196" y="13"/>
                  </a:lnTo>
                  <a:lnTo>
                    <a:pt x="194" y="10"/>
                  </a:lnTo>
                  <a:lnTo>
                    <a:pt x="187" y="2"/>
                  </a:lnTo>
                  <a:lnTo>
                    <a:pt x="183" y="0"/>
                  </a:lnTo>
                  <a:lnTo>
                    <a:pt x="171" y="0"/>
                  </a:lnTo>
                  <a:lnTo>
                    <a:pt x="14" y="42"/>
                  </a:lnTo>
                  <a:lnTo>
                    <a:pt x="10" y="44"/>
                  </a:lnTo>
                  <a:lnTo>
                    <a:pt x="2" y="52"/>
                  </a:lnTo>
                  <a:lnTo>
                    <a:pt x="0" y="56"/>
                  </a:lnTo>
                  <a:lnTo>
                    <a:pt x="0" y="67"/>
                  </a:lnTo>
                  <a:lnTo>
                    <a:pt x="2" y="71"/>
                  </a:lnTo>
                  <a:lnTo>
                    <a:pt x="10" y="79"/>
                  </a:lnTo>
                  <a:lnTo>
                    <a:pt x="14" y="80"/>
                  </a:lnTo>
                  <a:lnTo>
                    <a:pt x="25" y="80"/>
                  </a:lnTo>
                  <a:lnTo>
                    <a:pt x="183" y="38"/>
                  </a:lnTo>
                  <a:close/>
                </a:path>
              </a:pathLst>
            </a:custGeom>
            <a:solidFill>
              <a:srgbClr val="000000"/>
            </a:solidFill>
            <a:ln w="9525">
              <a:noFill/>
              <a:round/>
              <a:headEnd/>
              <a:tailEnd/>
            </a:ln>
          </p:spPr>
          <p:txBody>
            <a:bodyPr/>
            <a:lstStyle/>
            <a:p>
              <a:endParaRPr lang="en-US"/>
            </a:p>
          </p:txBody>
        </p:sp>
      </p:grpSp>
      <p:grpSp>
        <p:nvGrpSpPr>
          <p:cNvPr id="788540" name="Group 60"/>
          <p:cNvGrpSpPr>
            <a:grpSpLocks/>
          </p:cNvGrpSpPr>
          <p:nvPr/>
        </p:nvGrpSpPr>
        <p:grpSpPr bwMode="auto">
          <a:xfrm>
            <a:off x="6946900" y="1939925"/>
            <a:ext cx="1579563" cy="744538"/>
            <a:chOff x="4376" y="1222"/>
            <a:chExt cx="995" cy="469"/>
          </a:xfrm>
        </p:grpSpPr>
        <p:sp>
          <p:nvSpPr>
            <p:cNvPr id="788494" name="Rectangle 14"/>
            <p:cNvSpPr>
              <a:spLocks noChangeArrowheads="1"/>
            </p:cNvSpPr>
            <p:nvPr/>
          </p:nvSpPr>
          <p:spPr bwMode="auto">
            <a:xfrm>
              <a:off x="5065" y="1341"/>
              <a:ext cx="162" cy="269"/>
            </a:xfrm>
            <a:prstGeom prst="rect">
              <a:avLst/>
            </a:prstGeom>
            <a:noFill/>
            <a:ln w="9525">
              <a:noFill/>
              <a:miter lim="800000"/>
              <a:headEnd/>
              <a:tailEnd/>
            </a:ln>
          </p:spPr>
          <p:txBody>
            <a:bodyPr wrap="none" lIns="0" tIns="0" rIns="0" bIns="0">
              <a:spAutoFit/>
            </a:bodyPr>
            <a:lstStyle/>
            <a:p>
              <a:r>
                <a:rPr lang="en-US" sz="2800" b="1" u="none" baseline="0">
                  <a:solidFill>
                    <a:srgbClr val="6666FF"/>
                  </a:solidFill>
                  <a:latin typeface="Swiss 721 SWA" charset="0"/>
                </a:rPr>
                <a:t>C</a:t>
              </a:r>
              <a:endParaRPr lang="en-US" sz="3600" b="1" u="none" baseline="0">
                <a:solidFill>
                  <a:srgbClr val="6666FF"/>
                </a:solidFill>
              </a:endParaRPr>
            </a:p>
          </p:txBody>
        </p:sp>
        <p:sp>
          <p:nvSpPr>
            <p:cNvPr id="788495" name="Rectangle 15"/>
            <p:cNvSpPr>
              <a:spLocks noChangeArrowheads="1"/>
            </p:cNvSpPr>
            <p:nvPr/>
          </p:nvSpPr>
          <p:spPr bwMode="auto">
            <a:xfrm>
              <a:off x="4439" y="1222"/>
              <a:ext cx="245" cy="230"/>
            </a:xfrm>
            <a:prstGeom prst="rect">
              <a:avLst/>
            </a:prstGeom>
            <a:noFill/>
            <a:ln w="9525">
              <a:noFill/>
              <a:miter lim="800000"/>
              <a:headEnd/>
              <a:tailEnd/>
            </a:ln>
          </p:spPr>
          <p:txBody>
            <a:bodyPr wrap="none" lIns="0" tIns="0" rIns="0" bIns="0">
              <a:spAutoFit/>
            </a:bodyPr>
            <a:lstStyle/>
            <a:p>
              <a:r>
                <a:rPr lang="en-US" sz="2400" b="1" u="none" baseline="0">
                  <a:solidFill>
                    <a:srgbClr val="6666FF"/>
                  </a:solidFill>
                  <a:latin typeface="Swiss 721 SWA" charset="0"/>
                </a:rPr>
                <a:t>1/0</a:t>
              </a:r>
              <a:endParaRPr lang="en-US" sz="3200" b="1" u="none" baseline="0">
                <a:solidFill>
                  <a:srgbClr val="6666FF"/>
                </a:solidFill>
              </a:endParaRPr>
            </a:p>
          </p:txBody>
        </p:sp>
        <p:sp>
          <p:nvSpPr>
            <p:cNvPr id="788531" name="Line 51"/>
            <p:cNvSpPr>
              <a:spLocks noChangeShapeType="1"/>
            </p:cNvSpPr>
            <p:nvPr/>
          </p:nvSpPr>
          <p:spPr bwMode="auto">
            <a:xfrm>
              <a:off x="4376" y="1488"/>
              <a:ext cx="528" cy="0"/>
            </a:xfrm>
            <a:prstGeom prst="line">
              <a:avLst/>
            </a:prstGeom>
            <a:noFill/>
            <a:ln w="57150">
              <a:solidFill>
                <a:srgbClr val="6666FF"/>
              </a:solidFill>
              <a:round/>
              <a:headEnd/>
              <a:tailEnd type="triangle" w="med" len="med"/>
            </a:ln>
            <a:effectLst/>
          </p:spPr>
          <p:txBody>
            <a:bodyPr/>
            <a:lstStyle/>
            <a:p>
              <a:endParaRPr lang="en-US"/>
            </a:p>
          </p:txBody>
        </p:sp>
        <p:sp>
          <p:nvSpPr>
            <p:cNvPr id="788534" name="Freeform 54"/>
            <p:cNvSpPr>
              <a:spLocks/>
            </p:cNvSpPr>
            <p:nvPr/>
          </p:nvSpPr>
          <p:spPr bwMode="auto">
            <a:xfrm>
              <a:off x="4916" y="1236"/>
              <a:ext cx="455" cy="455"/>
            </a:xfrm>
            <a:custGeom>
              <a:avLst/>
              <a:gdLst/>
              <a:ahLst/>
              <a:cxnLst>
                <a:cxn ang="0">
                  <a:pos x="4" y="271"/>
                </a:cxn>
                <a:cxn ang="0">
                  <a:pos x="17" y="315"/>
                </a:cxn>
                <a:cxn ang="0">
                  <a:pos x="50" y="371"/>
                </a:cxn>
                <a:cxn ang="0">
                  <a:pos x="100" y="415"/>
                </a:cxn>
                <a:cxn ang="0">
                  <a:pos x="136" y="436"/>
                </a:cxn>
                <a:cxn ang="0">
                  <a:pos x="180" y="449"/>
                </a:cxn>
                <a:cxn ang="0">
                  <a:pos x="224" y="455"/>
                </a:cxn>
                <a:cxn ang="0">
                  <a:pos x="261" y="451"/>
                </a:cxn>
                <a:cxn ang="0">
                  <a:pos x="303" y="442"/>
                </a:cxn>
                <a:cxn ang="0">
                  <a:pos x="353" y="415"/>
                </a:cxn>
                <a:cxn ang="0">
                  <a:pos x="426" y="334"/>
                </a:cxn>
                <a:cxn ang="0">
                  <a:pos x="443"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8" y="175"/>
                </a:cxn>
                <a:cxn ang="0">
                  <a:pos x="42" y="139"/>
                </a:cxn>
                <a:cxn ang="0">
                  <a:pos x="63" y="102"/>
                </a:cxn>
                <a:cxn ang="0">
                  <a:pos x="88" y="77"/>
                </a:cxn>
                <a:cxn ang="0">
                  <a:pos x="119" y="52"/>
                </a:cxn>
                <a:cxn ang="0">
                  <a:pos x="155" y="35"/>
                </a:cxn>
                <a:cxn ang="0">
                  <a:pos x="194" y="25"/>
                </a:cxn>
                <a:cxn ang="0">
                  <a:pos x="286" y="33"/>
                </a:cxn>
                <a:cxn ang="0">
                  <a:pos x="322" y="47"/>
                </a:cxn>
                <a:cxn ang="0">
                  <a:pos x="370" y="83"/>
                </a:cxn>
                <a:cxn ang="0">
                  <a:pos x="401" y="119"/>
                </a:cxn>
                <a:cxn ang="0">
                  <a:pos x="418" y="156"/>
                </a:cxn>
                <a:cxn ang="0">
                  <a:pos x="428" y="194"/>
                </a:cxn>
                <a:cxn ang="0">
                  <a:pos x="432" y="225"/>
                </a:cxn>
                <a:cxn ang="0">
                  <a:pos x="426" y="267"/>
                </a:cxn>
                <a:cxn ang="0">
                  <a:pos x="416" y="304"/>
                </a:cxn>
                <a:cxn ang="0">
                  <a:pos x="384" y="355"/>
                </a:cxn>
                <a:cxn ang="0">
                  <a:pos x="313" y="411"/>
                </a:cxn>
                <a:cxn ang="0">
                  <a:pos x="276" y="424"/>
                </a:cxn>
                <a:cxn ang="0">
                  <a:pos x="234" y="430"/>
                </a:cxn>
                <a:cxn ang="0">
                  <a:pos x="205" y="430"/>
                </a:cxn>
                <a:cxn ang="0">
                  <a:pos x="165" y="421"/>
                </a:cxn>
                <a:cxn ang="0">
                  <a:pos x="128" y="407"/>
                </a:cxn>
                <a:cxn ang="0">
                  <a:pos x="96" y="384"/>
                </a:cxn>
                <a:cxn ang="0">
                  <a:pos x="57" y="342"/>
                </a:cxn>
                <a:cxn ang="0">
                  <a:pos x="34" y="296"/>
                </a:cxn>
                <a:cxn ang="0">
                  <a:pos x="25" y="258"/>
                </a:cxn>
              </a:cxnLst>
              <a:rect l="0" t="0" r="r" b="b"/>
              <a:pathLst>
                <a:path w="455" h="455">
                  <a:moveTo>
                    <a:pt x="0" y="227"/>
                  </a:moveTo>
                  <a:lnTo>
                    <a:pt x="0" y="248"/>
                  </a:lnTo>
                  <a:lnTo>
                    <a:pt x="2" y="261"/>
                  </a:lnTo>
                  <a:lnTo>
                    <a:pt x="4" y="271"/>
                  </a:lnTo>
                  <a:lnTo>
                    <a:pt x="5" y="284"/>
                  </a:lnTo>
                  <a:lnTo>
                    <a:pt x="9" y="294"/>
                  </a:lnTo>
                  <a:lnTo>
                    <a:pt x="11" y="304"/>
                  </a:lnTo>
                  <a:lnTo>
                    <a:pt x="17" y="315"/>
                  </a:lnTo>
                  <a:lnTo>
                    <a:pt x="23" y="325"/>
                  </a:lnTo>
                  <a:lnTo>
                    <a:pt x="27" y="334"/>
                  </a:lnTo>
                  <a:lnTo>
                    <a:pt x="38" y="353"/>
                  </a:lnTo>
                  <a:lnTo>
                    <a:pt x="50" y="371"/>
                  </a:lnTo>
                  <a:lnTo>
                    <a:pt x="57" y="378"/>
                  </a:lnTo>
                  <a:lnTo>
                    <a:pt x="63" y="386"/>
                  </a:lnTo>
                  <a:lnTo>
                    <a:pt x="80" y="403"/>
                  </a:lnTo>
                  <a:lnTo>
                    <a:pt x="100" y="415"/>
                  </a:lnTo>
                  <a:lnTo>
                    <a:pt x="107" y="421"/>
                  </a:lnTo>
                  <a:lnTo>
                    <a:pt x="117" y="426"/>
                  </a:lnTo>
                  <a:lnTo>
                    <a:pt x="126" y="430"/>
                  </a:lnTo>
                  <a:lnTo>
                    <a:pt x="136" y="436"/>
                  </a:lnTo>
                  <a:lnTo>
                    <a:pt x="148" y="442"/>
                  </a:lnTo>
                  <a:lnTo>
                    <a:pt x="157" y="444"/>
                  </a:lnTo>
                  <a:lnTo>
                    <a:pt x="167" y="447"/>
                  </a:lnTo>
                  <a:lnTo>
                    <a:pt x="180" y="449"/>
                  </a:lnTo>
                  <a:lnTo>
                    <a:pt x="190" y="451"/>
                  </a:lnTo>
                  <a:lnTo>
                    <a:pt x="201" y="453"/>
                  </a:lnTo>
                  <a:lnTo>
                    <a:pt x="213" y="453"/>
                  </a:lnTo>
                  <a:lnTo>
                    <a:pt x="224" y="455"/>
                  </a:lnTo>
                  <a:lnTo>
                    <a:pt x="228" y="455"/>
                  </a:lnTo>
                  <a:lnTo>
                    <a:pt x="238" y="453"/>
                  </a:lnTo>
                  <a:lnTo>
                    <a:pt x="247" y="453"/>
                  </a:lnTo>
                  <a:lnTo>
                    <a:pt x="261" y="451"/>
                  </a:lnTo>
                  <a:lnTo>
                    <a:pt x="270" y="449"/>
                  </a:lnTo>
                  <a:lnTo>
                    <a:pt x="284" y="447"/>
                  </a:lnTo>
                  <a:lnTo>
                    <a:pt x="294" y="444"/>
                  </a:lnTo>
                  <a:lnTo>
                    <a:pt x="303" y="442"/>
                  </a:lnTo>
                  <a:lnTo>
                    <a:pt x="315" y="436"/>
                  </a:lnTo>
                  <a:lnTo>
                    <a:pt x="324" y="430"/>
                  </a:lnTo>
                  <a:lnTo>
                    <a:pt x="334" y="426"/>
                  </a:lnTo>
                  <a:lnTo>
                    <a:pt x="353" y="415"/>
                  </a:lnTo>
                  <a:lnTo>
                    <a:pt x="370" y="403"/>
                  </a:lnTo>
                  <a:lnTo>
                    <a:pt x="403" y="371"/>
                  </a:lnTo>
                  <a:lnTo>
                    <a:pt x="415" y="353"/>
                  </a:lnTo>
                  <a:lnTo>
                    <a:pt x="426" y="334"/>
                  </a:lnTo>
                  <a:lnTo>
                    <a:pt x="430" y="325"/>
                  </a:lnTo>
                  <a:lnTo>
                    <a:pt x="436" y="315"/>
                  </a:lnTo>
                  <a:lnTo>
                    <a:pt x="441" y="304"/>
                  </a:lnTo>
                  <a:lnTo>
                    <a:pt x="443"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3" y="158"/>
                  </a:lnTo>
                  <a:lnTo>
                    <a:pt x="441" y="148"/>
                  </a:lnTo>
                  <a:lnTo>
                    <a:pt x="436" y="137"/>
                  </a:lnTo>
                  <a:lnTo>
                    <a:pt x="430" y="127"/>
                  </a:lnTo>
                  <a:lnTo>
                    <a:pt x="426" y="117"/>
                  </a:lnTo>
                  <a:lnTo>
                    <a:pt x="420" y="108"/>
                  </a:lnTo>
                  <a:lnTo>
                    <a:pt x="415" y="100"/>
                  </a:lnTo>
                  <a:lnTo>
                    <a:pt x="403" y="81"/>
                  </a:lnTo>
                  <a:lnTo>
                    <a:pt x="386" y="64"/>
                  </a:lnTo>
                  <a:lnTo>
                    <a:pt x="378" y="58"/>
                  </a:lnTo>
                  <a:lnTo>
                    <a:pt x="370" y="50"/>
                  </a:lnTo>
                  <a:lnTo>
                    <a:pt x="353" y="39"/>
                  </a:lnTo>
                  <a:lnTo>
                    <a:pt x="334" y="27"/>
                  </a:lnTo>
                  <a:lnTo>
                    <a:pt x="324" y="23"/>
                  </a:lnTo>
                  <a:lnTo>
                    <a:pt x="315" y="18"/>
                  </a:lnTo>
                  <a:lnTo>
                    <a:pt x="303" y="12"/>
                  </a:lnTo>
                  <a:lnTo>
                    <a:pt x="294" y="10"/>
                  </a:lnTo>
                  <a:lnTo>
                    <a:pt x="284" y="6"/>
                  </a:lnTo>
                  <a:lnTo>
                    <a:pt x="270" y="4"/>
                  </a:lnTo>
                  <a:lnTo>
                    <a:pt x="261" y="2"/>
                  </a:lnTo>
                  <a:lnTo>
                    <a:pt x="249" y="0"/>
                  </a:lnTo>
                  <a:lnTo>
                    <a:pt x="203" y="0"/>
                  </a:lnTo>
                  <a:lnTo>
                    <a:pt x="190" y="2"/>
                  </a:lnTo>
                  <a:lnTo>
                    <a:pt x="180" y="4"/>
                  </a:lnTo>
                  <a:lnTo>
                    <a:pt x="167" y="6"/>
                  </a:lnTo>
                  <a:lnTo>
                    <a:pt x="157" y="10"/>
                  </a:lnTo>
                  <a:lnTo>
                    <a:pt x="148" y="12"/>
                  </a:lnTo>
                  <a:lnTo>
                    <a:pt x="136" y="18"/>
                  </a:lnTo>
                  <a:lnTo>
                    <a:pt x="126" y="23"/>
                  </a:lnTo>
                  <a:lnTo>
                    <a:pt x="117" y="27"/>
                  </a:lnTo>
                  <a:lnTo>
                    <a:pt x="107" y="33"/>
                  </a:lnTo>
                  <a:lnTo>
                    <a:pt x="100" y="39"/>
                  </a:lnTo>
                  <a:lnTo>
                    <a:pt x="80" y="50"/>
                  </a:lnTo>
                  <a:lnTo>
                    <a:pt x="65" y="66"/>
                  </a:lnTo>
                  <a:lnTo>
                    <a:pt x="50" y="81"/>
                  </a:lnTo>
                  <a:lnTo>
                    <a:pt x="38" y="100"/>
                  </a:lnTo>
                  <a:lnTo>
                    <a:pt x="32" y="108"/>
                  </a:lnTo>
                  <a:lnTo>
                    <a:pt x="27" y="117"/>
                  </a:lnTo>
                  <a:lnTo>
                    <a:pt x="23" y="127"/>
                  </a:lnTo>
                  <a:lnTo>
                    <a:pt x="17" y="137"/>
                  </a:lnTo>
                  <a:lnTo>
                    <a:pt x="11" y="148"/>
                  </a:lnTo>
                  <a:lnTo>
                    <a:pt x="9" y="158"/>
                  </a:lnTo>
                  <a:lnTo>
                    <a:pt x="5" y="167"/>
                  </a:lnTo>
                  <a:lnTo>
                    <a:pt x="4" y="181"/>
                  </a:lnTo>
                  <a:lnTo>
                    <a:pt x="2" y="190"/>
                  </a:lnTo>
                  <a:lnTo>
                    <a:pt x="0" y="202"/>
                  </a:lnTo>
                  <a:lnTo>
                    <a:pt x="0" y="227"/>
                  </a:lnTo>
                  <a:lnTo>
                    <a:pt x="23" y="227"/>
                  </a:lnTo>
                  <a:lnTo>
                    <a:pt x="23" y="206"/>
                  </a:lnTo>
                  <a:lnTo>
                    <a:pt x="25" y="194"/>
                  </a:lnTo>
                  <a:lnTo>
                    <a:pt x="27" y="185"/>
                  </a:lnTo>
                  <a:lnTo>
                    <a:pt x="28" y="175"/>
                  </a:lnTo>
                  <a:lnTo>
                    <a:pt x="32" y="165"/>
                  </a:lnTo>
                  <a:lnTo>
                    <a:pt x="34" y="156"/>
                  </a:lnTo>
                  <a:lnTo>
                    <a:pt x="36" y="148"/>
                  </a:lnTo>
                  <a:lnTo>
                    <a:pt x="42" y="139"/>
                  </a:lnTo>
                  <a:lnTo>
                    <a:pt x="46" y="129"/>
                  </a:lnTo>
                  <a:lnTo>
                    <a:pt x="52" y="119"/>
                  </a:lnTo>
                  <a:lnTo>
                    <a:pt x="57" y="112"/>
                  </a:lnTo>
                  <a:lnTo>
                    <a:pt x="63" y="102"/>
                  </a:lnTo>
                  <a:lnTo>
                    <a:pt x="69" y="96"/>
                  </a:lnTo>
                  <a:lnTo>
                    <a:pt x="76" y="89"/>
                  </a:lnTo>
                  <a:lnTo>
                    <a:pt x="80" y="81"/>
                  </a:lnTo>
                  <a:lnTo>
                    <a:pt x="88" y="77"/>
                  </a:lnTo>
                  <a:lnTo>
                    <a:pt x="96" y="70"/>
                  </a:lnTo>
                  <a:lnTo>
                    <a:pt x="101" y="64"/>
                  </a:lnTo>
                  <a:lnTo>
                    <a:pt x="111" y="58"/>
                  </a:lnTo>
                  <a:lnTo>
                    <a:pt x="119" y="52"/>
                  </a:lnTo>
                  <a:lnTo>
                    <a:pt x="128" y="47"/>
                  </a:lnTo>
                  <a:lnTo>
                    <a:pt x="138" y="43"/>
                  </a:lnTo>
                  <a:lnTo>
                    <a:pt x="148" y="37"/>
                  </a:lnTo>
                  <a:lnTo>
                    <a:pt x="155" y="35"/>
                  </a:lnTo>
                  <a:lnTo>
                    <a:pt x="165" y="33"/>
                  </a:lnTo>
                  <a:lnTo>
                    <a:pt x="174" y="29"/>
                  </a:lnTo>
                  <a:lnTo>
                    <a:pt x="184" y="27"/>
                  </a:lnTo>
                  <a:lnTo>
                    <a:pt x="194" y="25"/>
                  </a:lnTo>
                  <a:lnTo>
                    <a:pt x="203" y="23"/>
                  </a:lnTo>
                  <a:lnTo>
                    <a:pt x="267" y="27"/>
                  </a:lnTo>
                  <a:lnTo>
                    <a:pt x="276" y="29"/>
                  </a:lnTo>
                  <a:lnTo>
                    <a:pt x="286" y="33"/>
                  </a:lnTo>
                  <a:lnTo>
                    <a:pt x="295" y="35"/>
                  </a:lnTo>
                  <a:lnTo>
                    <a:pt x="303" y="37"/>
                  </a:lnTo>
                  <a:lnTo>
                    <a:pt x="313" y="43"/>
                  </a:lnTo>
                  <a:lnTo>
                    <a:pt x="322" y="47"/>
                  </a:lnTo>
                  <a:lnTo>
                    <a:pt x="342" y="58"/>
                  </a:lnTo>
                  <a:lnTo>
                    <a:pt x="355" y="70"/>
                  </a:lnTo>
                  <a:lnTo>
                    <a:pt x="363" y="77"/>
                  </a:lnTo>
                  <a:lnTo>
                    <a:pt x="370" y="83"/>
                  </a:lnTo>
                  <a:lnTo>
                    <a:pt x="384" y="96"/>
                  </a:lnTo>
                  <a:lnTo>
                    <a:pt x="390" y="102"/>
                  </a:lnTo>
                  <a:lnTo>
                    <a:pt x="395" y="112"/>
                  </a:lnTo>
                  <a:lnTo>
                    <a:pt x="401" y="119"/>
                  </a:lnTo>
                  <a:lnTo>
                    <a:pt x="407" y="129"/>
                  </a:lnTo>
                  <a:lnTo>
                    <a:pt x="411" y="139"/>
                  </a:lnTo>
                  <a:lnTo>
                    <a:pt x="416" y="148"/>
                  </a:lnTo>
                  <a:lnTo>
                    <a:pt x="418" y="156"/>
                  </a:lnTo>
                  <a:lnTo>
                    <a:pt x="420"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0" y="286"/>
                  </a:lnTo>
                  <a:lnTo>
                    <a:pt x="418" y="296"/>
                  </a:lnTo>
                  <a:lnTo>
                    <a:pt x="416" y="304"/>
                  </a:lnTo>
                  <a:lnTo>
                    <a:pt x="411" y="313"/>
                  </a:lnTo>
                  <a:lnTo>
                    <a:pt x="407" y="323"/>
                  </a:lnTo>
                  <a:lnTo>
                    <a:pt x="395" y="342"/>
                  </a:lnTo>
                  <a:lnTo>
                    <a:pt x="384" y="355"/>
                  </a:lnTo>
                  <a:lnTo>
                    <a:pt x="355" y="384"/>
                  </a:lnTo>
                  <a:lnTo>
                    <a:pt x="342" y="396"/>
                  </a:lnTo>
                  <a:lnTo>
                    <a:pt x="322" y="407"/>
                  </a:lnTo>
                  <a:lnTo>
                    <a:pt x="313" y="411"/>
                  </a:lnTo>
                  <a:lnTo>
                    <a:pt x="303" y="417"/>
                  </a:lnTo>
                  <a:lnTo>
                    <a:pt x="295" y="419"/>
                  </a:lnTo>
                  <a:lnTo>
                    <a:pt x="286" y="421"/>
                  </a:lnTo>
                  <a:lnTo>
                    <a:pt x="276" y="424"/>
                  </a:lnTo>
                  <a:lnTo>
                    <a:pt x="267" y="426"/>
                  </a:lnTo>
                  <a:lnTo>
                    <a:pt x="257" y="428"/>
                  </a:lnTo>
                  <a:lnTo>
                    <a:pt x="247" y="430"/>
                  </a:lnTo>
                  <a:lnTo>
                    <a:pt x="234" y="430"/>
                  </a:lnTo>
                  <a:lnTo>
                    <a:pt x="224" y="432"/>
                  </a:lnTo>
                  <a:lnTo>
                    <a:pt x="228" y="432"/>
                  </a:lnTo>
                  <a:lnTo>
                    <a:pt x="217" y="430"/>
                  </a:lnTo>
                  <a:lnTo>
                    <a:pt x="205" y="430"/>
                  </a:lnTo>
                  <a:lnTo>
                    <a:pt x="194" y="428"/>
                  </a:lnTo>
                  <a:lnTo>
                    <a:pt x="184" y="426"/>
                  </a:lnTo>
                  <a:lnTo>
                    <a:pt x="174" y="424"/>
                  </a:lnTo>
                  <a:lnTo>
                    <a:pt x="165" y="421"/>
                  </a:lnTo>
                  <a:lnTo>
                    <a:pt x="155" y="419"/>
                  </a:lnTo>
                  <a:lnTo>
                    <a:pt x="148" y="417"/>
                  </a:lnTo>
                  <a:lnTo>
                    <a:pt x="138" y="411"/>
                  </a:lnTo>
                  <a:lnTo>
                    <a:pt x="128" y="407"/>
                  </a:lnTo>
                  <a:lnTo>
                    <a:pt x="119" y="401"/>
                  </a:lnTo>
                  <a:lnTo>
                    <a:pt x="111" y="396"/>
                  </a:lnTo>
                  <a:lnTo>
                    <a:pt x="101" y="390"/>
                  </a:lnTo>
                  <a:lnTo>
                    <a:pt x="96" y="384"/>
                  </a:lnTo>
                  <a:lnTo>
                    <a:pt x="82" y="371"/>
                  </a:lnTo>
                  <a:lnTo>
                    <a:pt x="76" y="363"/>
                  </a:lnTo>
                  <a:lnTo>
                    <a:pt x="69" y="355"/>
                  </a:lnTo>
                  <a:lnTo>
                    <a:pt x="57" y="342"/>
                  </a:lnTo>
                  <a:lnTo>
                    <a:pt x="46" y="323"/>
                  </a:lnTo>
                  <a:lnTo>
                    <a:pt x="42" y="313"/>
                  </a:lnTo>
                  <a:lnTo>
                    <a:pt x="36" y="304"/>
                  </a:lnTo>
                  <a:lnTo>
                    <a:pt x="34" y="296"/>
                  </a:lnTo>
                  <a:lnTo>
                    <a:pt x="32" y="286"/>
                  </a:lnTo>
                  <a:lnTo>
                    <a:pt x="28" y="277"/>
                  </a:lnTo>
                  <a:lnTo>
                    <a:pt x="27" y="267"/>
                  </a:lnTo>
                  <a:lnTo>
                    <a:pt x="25" y="258"/>
                  </a:lnTo>
                  <a:lnTo>
                    <a:pt x="23" y="248"/>
                  </a:lnTo>
                  <a:lnTo>
                    <a:pt x="23" y="227"/>
                  </a:lnTo>
                  <a:lnTo>
                    <a:pt x="0" y="227"/>
                  </a:lnTo>
                  <a:close/>
                </a:path>
              </a:pathLst>
            </a:custGeom>
            <a:solidFill>
              <a:srgbClr val="6666FF"/>
            </a:solidFill>
            <a:ln w="9525">
              <a:solidFill>
                <a:srgbClr val="6666FF"/>
              </a:solidFill>
              <a:round/>
              <a:headEnd/>
              <a:tailEnd/>
            </a:ln>
          </p:spPr>
          <p:txBody>
            <a:bodyPr/>
            <a:lstStyle/>
            <a:p>
              <a:endParaRPr lang="en-US"/>
            </a:p>
          </p:txBody>
        </p:sp>
      </p:grpSp>
      <p:grpSp>
        <p:nvGrpSpPr>
          <p:cNvPr id="788541" name="Group 61"/>
          <p:cNvGrpSpPr>
            <a:grpSpLocks/>
          </p:cNvGrpSpPr>
          <p:nvPr/>
        </p:nvGrpSpPr>
        <p:grpSpPr bwMode="auto">
          <a:xfrm>
            <a:off x="6953250" y="3130550"/>
            <a:ext cx="1568450" cy="747713"/>
            <a:chOff x="4380" y="1972"/>
            <a:chExt cx="988" cy="471"/>
          </a:xfrm>
        </p:grpSpPr>
        <p:sp>
          <p:nvSpPr>
            <p:cNvPr id="788511" name="Freeform 31"/>
            <p:cNvSpPr>
              <a:spLocks/>
            </p:cNvSpPr>
            <p:nvPr/>
          </p:nvSpPr>
          <p:spPr bwMode="auto">
            <a:xfrm>
              <a:off x="4380" y="1988"/>
              <a:ext cx="455" cy="455"/>
            </a:xfrm>
            <a:custGeom>
              <a:avLst/>
              <a:gdLst/>
              <a:ahLst/>
              <a:cxnLst>
                <a:cxn ang="0">
                  <a:pos x="4" y="271"/>
                </a:cxn>
                <a:cxn ang="0">
                  <a:pos x="17" y="315"/>
                </a:cxn>
                <a:cxn ang="0">
                  <a:pos x="50" y="371"/>
                </a:cxn>
                <a:cxn ang="0">
                  <a:pos x="100" y="415"/>
                </a:cxn>
                <a:cxn ang="0">
                  <a:pos x="136" y="436"/>
                </a:cxn>
                <a:cxn ang="0">
                  <a:pos x="180" y="449"/>
                </a:cxn>
                <a:cxn ang="0">
                  <a:pos x="224" y="455"/>
                </a:cxn>
                <a:cxn ang="0">
                  <a:pos x="261" y="451"/>
                </a:cxn>
                <a:cxn ang="0">
                  <a:pos x="303" y="442"/>
                </a:cxn>
                <a:cxn ang="0">
                  <a:pos x="353" y="415"/>
                </a:cxn>
                <a:cxn ang="0">
                  <a:pos x="426" y="334"/>
                </a:cxn>
                <a:cxn ang="0">
                  <a:pos x="443"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8" y="175"/>
                </a:cxn>
                <a:cxn ang="0">
                  <a:pos x="42" y="139"/>
                </a:cxn>
                <a:cxn ang="0">
                  <a:pos x="63" y="102"/>
                </a:cxn>
                <a:cxn ang="0">
                  <a:pos x="88" y="77"/>
                </a:cxn>
                <a:cxn ang="0">
                  <a:pos x="119" y="52"/>
                </a:cxn>
                <a:cxn ang="0">
                  <a:pos x="155" y="35"/>
                </a:cxn>
                <a:cxn ang="0">
                  <a:pos x="194" y="25"/>
                </a:cxn>
                <a:cxn ang="0">
                  <a:pos x="286" y="33"/>
                </a:cxn>
                <a:cxn ang="0">
                  <a:pos x="322" y="47"/>
                </a:cxn>
                <a:cxn ang="0">
                  <a:pos x="370" y="83"/>
                </a:cxn>
                <a:cxn ang="0">
                  <a:pos x="401" y="119"/>
                </a:cxn>
                <a:cxn ang="0">
                  <a:pos x="418" y="156"/>
                </a:cxn>
                <a:cxn ang="0">
                  <a:pos x="428" y="194"/>
                </a:cxn>
                <a:cxn ang="0">
                  <a:pos x="432" y="225"/>
                </a:cxn>
                <a:cxn ang="0">
                  <a:pos x="426" y="267"/>
                </a:cxn>
                <a:cxn ang="0">
                  <a:pos x="416" y="304"/>
                </a:cxn>
                <a:cxn ang="0">
                  <a:pos x="384" y="355"/>
                </a:cxn>
                <a:cxn ang="0">
                  <a:pos x="313" y="411"/>
                </a:cxn>
                <a:cxn ang="0">
                  <a:pos x="276" y="424"/>
                </a:cxn>
                <a:cxn ang="0">
                  <a:pos x="234" y="430"/>
                </a:cxn>
                <a:cxn ang="0">
                  <a:pos x="205" y="430"/>
                </a:cxn>
                <a:cxn ang="0">
                  <a:pos x="165" y="421"/>
                </a:cxn>
                <a:cxn ang="0">
                  <a:pos x="128" y="407"/>
                </a:cxn>
                <a:cxn ang="0">
                  <a:pos x="96" y="384"/>
                </a:cxn>
                <a:cxn ang="0">
                  <a:pos x="57" y="342"/>
                </a:cxn>
                <a:cxn ang="0">
                  <a:pos x="34" y="296"/>
                </a:cxn>
                <a:cxn ang="0">
                  <a:pos x="25" y="258"/>
                </a:cxn>
              </a:cxnLst>
              <a:rect l="0" t="0" r="r" b="b"/>
              <a:pathLst>
                <a:path w="455" h="455">
                  <a:moveTo>
                    <a:pt x="0" y="227"/>
                  </a:moveTo>
                  <a:lnTo>
                    <a:pt x="0" y="248"/>
                  </a:lnTo>
                  <a:lnTo>
                    <a:pt x="2" y="261"/>
                  </a:lnTo>
                  <a:lnTo>
                    <a:pt x="4" y="271"/>
                  </a:lnTo>
                  <a:lnTo>
                    <a:pt x="5" y="284"/>
                  </a:lnTo>
                  <a:lnTo>
                    <a:pt x="9" y="294"/>
                  </a:lnTo>
                  <a:lnTo>
                    <a:pt x="11" y="304"/>
                  </a:lnTo>
                  <a:lnTo>
                    <a:pt x="17" y="315"/>
                  </a:lnTo>
                  <a:lnTo>
                    <a:pt x="23" y="325"/>
                  </a:lnTo>
                  <a:lnTo>
                    <a:pt x="27" y="334"/>
                  </a:lnTo>
                  <a:lnTo>
                    <a:pt x="38" y="353"/>
                  </a:lnTo>
                  <a:lnTo>
                    <a:pt x="50" y="371"/>
                  </a:lnTo>
                  <a:lnTo>
                    <a:pt x="57" y="378"/>
                  </a:lnTo>
                  <a:lnTo>
                    <a:pt x="63" y="386"/>
                  </a:lnTo>
                  <a:lnTo>
                    <a:pt x="80" y="403"/>
                  </a:lnTo>
                  <a:lnTo>
                    <a:pt x="100" y="415"/>
                  </a:lnTo>
                  <a:lnTo>
                    <a:pt x="107" y="421"/>
                  </a:lnTo>
                  <a:lnTo>
                    <a:pt x="117" y="426"/>
                  </a:lnTo>
                  <a:lnTo>
                    <a:pt x="126" y="430"/>
                  </a:lnTo>
                  <a:lnTo>
                    <a:pt x="136" y="436"/>
                  </a:lnTo>
                  <a:lnTo>
                    <a:pt x="148" y="442"/>
                  </a:lnTo>
                  <a:lnTo>
                    <a:pt x="157" y="444"/>
                  </a:lnTo>
                  <a:lnTo>
                    <a:pt x="167" y="447"/>
                  </a:lnTo>
                  <a:lnTo>
                    <a:pt x="180" y="449"/>
                  </a:lnTo>
                  <a:lnTo>
                    <a:pt x="190" y="451"/>
                  </a:lnTo>
                  <a:lnTo>
                    <a:pt x="201" y="453"/>
                  </a:lnTo>
                  <a:lnTo>
                    <a:pt x="213" y="453"/>
                  </a:lnTo>
                  <a:lnTo>
                    <a:pt x="224" y="455"/>
                  </a:lnTo>
                  <a:lnTo>
                    <a:pt x="228" y="455"/>
                  </a:lnTo>
                  <a:lnTo>
                    <a:pt x="238" y="453"/>
                  </a:lnTo>
                  <a:lnTo>
                    <a:pt x="247" y="453"/>
                  </a:lnTo>
                  <a:lnTo>
                    <a:pt x="261" y="451"/>
                  </a:lnTo>
                  <a:lnTo>
                    <a:pt x="270" y="449"/>
                  </a:lnTo>
                  <a:lnTo>
                    <a:pt x="284" y="447"/>
                  </a:lnTo>
                  <a:lnTo>
                    <a:pt x="294" y="444"/>
                  </a:lnTo>
                  <a:lnTo>
                    <a:pt x="303" y="442"/>
                  </a:lnTo>
                  <a:lnTo>
                    <a:pt x="315" y="436"/>
                  </a:lnTo>
                  <a:lnTo>
                    <a:pt x="324" y="430"/>
                  </a:lnTo>
                  <a:lnTo>
                    <a:pt x="334" y="426"/>
                  </a:lnTo>
                  <a:lnTo>
                    <a:pt x="353" y="415"/>
                  </a:lnTo>
                  <a:lnTo>
                    <a:pt x="370" y="403"/>
                  </a:lnTo>
                  <a:lnTo>
                    <a:pt x="403" y="371"/>
                  </a:lnTo>
                  <a:lnTo>
                    <a:pt x="415" y="353"/>
                  </a:lnTo>
                  <a:lnTo>
                    <a:pt x="426" y="334"/>
                  </a:lnTo>
                  <a:lnTo>
                    <a:pt x="430" y="325"/>
                  </a:lnTo>
                  <a:lnTo>
                    <a:pt x="436" y="315"/>
                  </a:lnTo>
                  <a:lnTo>
                    <a:pt x="441" y="304"/>
                  </a:lnTo>
                  <a:lnTo>
                    <a:pt x="443"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3" y="158"/>
                  </a:lnTo>
                  <a:lnTo>
                    <a:pt x="441" y="148"/>
                  </a:lnTo>
                  <a:lnTo>
                    <a:pt x="436" y="137"/>
                  </a:lnTo>
                  <a:lnTo>
                    <a:pt x="430" y="127"/>
                  </a:lnTo>
                  <a:lnTo>
                    <a:pt x="426" y="117"/>
                  </a:lnTo>
                  <a:lnTo>
                    <a:pt x="420" y="108"/>
                  </a:lnTo>
                  <a:lnTo>
                    <a:pt x="415" y="100"/>
                  </a:lnTo>
                  <a:lnTo>
                    <a:pt x="403" y="81"/>
                  </a:lnTo>
                  <a:lnTo>
                    <a:pt x="386" y="64"/>
                  </a:lnTo>
                  <a:lnTo>
                    <a:pt x="378" y="58"/>
                  </a:lnTo>
                  <a:lnTo>
                    <a:pt x="370" y="50"/>
                  </a:lnTo>
                  <a:lnTo>
                    <a:pt x="353" y="39"/>
                  </a:lnTo>
                  <a:lnTo>
                    <a:pt x="334" y="27"/>
                  </a:lnTo>
                  <a:lnTo>
                    <a:pt x="324" y="23"/>
                  </a:lnTo>
                  <a:lnTo>
                    <a:pt x="315" y="18"/>
                  </a:lnTo>
                  <a:lnTo>
                    <a:pt x="303" y="12"/>
                  </a:lnTo>
                  <a:lnTo>
                    <a:pt x="294" y="10"/>
                  </a:lnTo>
                  <a:lnTo>
                    <a:pt x="284" y="6"/>
                  </a:lnTo>
                  <a:lnTo>
                    <a:pt x="270" y="4"/>
                  </a:lnTo>
                  <a:lnTo>
                    <a:pt x="261" y="2"/>
                  </a:lnTo>
                  <a:lnTo>
                    <a:pt x="249" y="0"/>
                  </a:lnTo>
                  <a:lnTo>
                    <a:pt x="203" y="0"/>
                  </a:lnTo>
                  <a:lnTo>
                    <a:pt x="190" y="2"/>
                  </a:lnTo>
                  <a:lnTo>
                    <a:pt x="180" y="4"/>
                  </a:lnTo>
                  <a:lnTo>
                    <a:pt x="167" y="6"/>
                  </a:lnTo>
                  <a:lnTo>
                    <a:pt x="157" y="10"/>
                  </a:lnTo>
                  <a:lnTo>
                    <a:pt x="148" y="12"/>
                  </a:lnTo>
                  <a:lnTo>
                    <a:pt x="136" y="18"/>
                  </a:lnTo>
                  <a:lnTo>
                    <a:pt x="126" y="23"/>
                  </a:lnTo>
                  <a:lnTo>
                    <a:pt x="117" y="27"/>
                  </a:lnTo>
                  <a:lnTo>
                    <a:pt x="107" y="33"/>
                  </a:lnTo>
                  <a:lnTo>
                    <a:pt x="100" y="39"/>
                  </a:lnTo>
                  <a:lnTo>
                    <a:pt x="80" y="50"/>
                  </a:lnTo>
                  <a:lnTo>
                    <a:pt x="65" y="66"/>
                  </a:lnTo>
                  <a:lnTo>
                    <a:pt x="50" y="81"/>
                  </a:lnTo>
                  <a:lnTo>
                    <a:pt x="38" y="100"/>
                  </a:lnTo>
                  <a:lnTo>
                    <a:pt x="32" y="108"/>
                  </a:lnTo>
                  <a:lnTo>
                    <a:pt x="27" y="117"/>
                  </a:lnTo>
                  <a:lnTo>
                    <a:pt x="23" y="127"/>
                  </a:lnTo>
                  <a:lnTo>
                    <a:pt x="17" y="137"/>
                  </a:lnTo>
                  <a:lnTo>
                    <a:pt x="11" y="148"/>
                  </a:lnTo>
                  <a:lnTo>
                    <a:pt x="9" y="158"/>
                  </a:lnTo>
                  <a:lnTo>
                    <a:pt x="5" y="167"/>
                  </a:lnTo>
                  <a:lnTo>
                    <a:pt x="4" y="181"/>
                  </a:lnTo>
                  <a:lnTo>
                    <a:pt x="2" y="190"/>
                  </a:lnTo>
                  <a:lnTo>
                    <a:pt x="0" y="202"/>
                  </a:lnTo>
                  <a:lnTo>
                    <a:pt x="0" y="227"/>
                  </a:lnTo>
                  <a:lnTo>
                    <a:pt x="23" y="227"/>
                  </a:lnTo>
                  <a:lnTo>
                    <a:pt x="23" y="206"/>
                  </a:lnTo>
                  <a:lnTo>
                    <a:pt x="25" y="194"/>
                  </a:lnTo>
                  <a:lnTo>
                    <a:pt x="27" y="185"/>
                  </a:lnTo>
                  <a:lnTo>
                    <a:pt x="28" y="175"/>
                  </a:lnTo>
                  <a:lnTo>
                    <a:pt x="32" y="165"/>
                  </a:lnTo>
                  <a:lnTo>
                    <a:pt x="34" y="156"/>
                  </a:lnTo>
                  <a:lnTo>
                    <a:pt x="36" y="148"/>
                  </a:lnTo>
                  <a:lnTo>
                    <a:pt x="42" y="139"/>
                  </a:lnTo>
                  <a:lnTo>
                    <a:pt x="46" y="129"/>
                  </a:lnTo>
                  <a:lnTo>
                    <a:pt x="52" y="119"/>
                  </a:lnTo>
                  <a:lnTo>
                    <a:pt x="57" y="112"/>
                  </a:lnTo>
                  <a:lnTo>
                    <a:pt x="63" y="102"/>
                  </a:lnTo>
                  <a:lnTo>
                    <a:pt x="69" y="96"/>
                  </a:lnTo>
                  <a:lnTo>
                    <a:pt x="76" y="89"/>
                  </a:lnTo>
                  <a:lnTo>
                    <a:pt x="80" y="81"/>
                  </a:lnTo>
                  <a:lnTo>
                    <a:pt x="88" y="77"/>
                  </a:lnTo>
                  <a:lnTo>
                    <a:pt x="96" y="70"/>
                  </a:lnTo>
                  <a:lnTo>
                    <a:pt x="101" y="64"/>
                  </a:lnTo>
                  <a:lnTo>
                    <a:pt x="111" y="58"/>
                  </a:lnTo>
                  <a:lnTo>
                    <a:pt x="119" y="52"/>
                  </a:lnTo>
                  <a:lnTo>
                    <a:pt x="128" y="47"/>
                  </a:lnTo>
                  <a:lnTo>
                    <a:pt x="138" y="43"/>
                  </a:lnTo>
                  <a:lnTo>
                    <a:pt x="148" y="37"/>
                  </a:lnTo>
                  <a:lnTo>
                    <a:pt x="155" y="35"/>
                  </a:lnTo>
                  <a:lnTo>
                    <a:pt x="165" y="33"/>
                  </a:lnTo>
                  <a:lnTo>
                    <a:pt x="174" y="29"/>
                  </a:lnTo>
                  <a:lnTo>
                    <a:pt x="184" y="27"/>
                  </a:lnTo>
                  <a:lnTo>
                    <a:pt x="194" y="25"/>
                  </a:lnTo>
                  <a:lnTo>
                    <a:pt x="203" y="23"/>
                  </a:lnTo>
                  <a:lnTo>
                    <a:pt x="267" y="27"/>
                  </a:lnTo>
                  <a:lnTo>
                    <a:pt x="276" y="29"/>
                  </a:lnTo>
                  <a:lnTo>
                    <a:pt x="286" y="33"/>
                  </a:lnTo>
                  <a:lnTo>
                    <a:pt x="295" y="35"/>
                  </a:lnTo>
                  <a:lnTo>
                    <a:pt x="303" y="37"/>
                  </a:lnTo>
                  <a:lnTo>
                    <a:pt x="313" y="43"/>
                  </a:lnTo>
                  <a:lnTo>
                    <a:pt x="322" y="47"/>
                  </a:lnTo>
                  <a:lnTo>
                    <a:pt x="342" y="58"/>
                  </a:lnTo>
                  <a:lnTo>
                    <a:pt x="355" y="70"/>
                  </a:lnTo>
                  <a:lnTo>
                    <a:pt x="363" y="77"/>
                  </a:lnTo>
                  <a:lnTo>
                    <a:pt x="370" y="83"/>
                  </a:lnTo>
                  <a:lnTo>
                    <a:pt x="384" y="96"/>
                  </a:lnTo>
                  <a:lnTo>
                    <a:pt x="390" y="102"/>
                  </a:lnTo>
                  <a:lnTo>
                    <a:pt x="395" y="112"/>
                  </a:lnTo>
                  <a:lnTo>
                    <a:pt x="401" y="119"/>
                  </a:lnTo>
                  <a:lnTo>
                    <a:pt x="407" y="129"/>
                  </a:lnTo>
                  <a:lnTo>
                    <a:pt x="411" y="139"/>
                  </a:lnTo>
                  <a:lnTo>
                    <a:pt x="416" y="148"/>
                  </a:lnTo>
                  <a:lnTo>
                    <a:pt x="418" y="156"/>
                  </a:lnTo>
                  <a:lnTo>
                    <a:pt x="420"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0" y="286"/>
                  </a:lnTo>
                  <a:lnTo>
                    <a:pt x="418" y="296"/>
                  </a:lnTo>
                  <a:lnTo>
                    <a:pt x="416" y="304"/>
                  </a:lnTo>
                  <a:lnTo>
                    <a:pt x="411" y="313"/>
                  </a:lnTo>
                  <a:lnTo>
                    <a:pt x="407" y="323"/>
                  </a:lnTo>
                  <a:lnTo>
                    <a:pt x="395" y="342"/>
                  </a:lnTo>
                  <a:lnTo>
                    <a:pt x="384" y="355"/>
                  </a:lnTo>
                  <a:lnTo>
                    <a:pt x="355" y="384"/>
                  </a:lnTo>
                  <a:lnTo>
                    <a:pt x="342" y="396"/>
                  </a:lnTo>
                  <a:lnTo>
                    <a:pt x="322" y="407"/>
                  </a:lnTo>
                  <a:lnTo>
                    <a:pt x="313" y="411"/>
                  </a:lnTo>
                  <a:lnTo>
                    <a:pt x="303" y="417"/>
                  </a:lnTo>
                  <a:lnTo>
                    <a:pt x="295" y="419"/>
                  </a:lnTo>
                  <a:lnTo>
                    <a:pt x="286" y="421"/>
                  </a:lnTo>
                  <a:lnTo>
                    <a:pt x="276" y="424"/>
                  </a:lnTo>
                  <a:lnTo>
                    <a:pt x="267" y="426"/>
                  </a:lnTo>
                  <a:lnTo>
                    <a:pt x="257" y="428"/>
                  </a:lnTo>
                  <a:lnTo>
                    <a:pt x="247" y="430"/>
                  </a:lnTo>
                  <a:lnTo>
                    <a:pt x="234" y="430"/>
                  </a:lnTo>
                  <a:lnTo>
                    <a:pt x="224" y="432"/>
                  </a:lnTo>
                  <a:lnTo>
                    <a:pt x="228" y="432"/>
                  </a:lnTo>
                  <a:lnTo>
                    <a:pt x="217" y="430"/>
                  </a:lnTo>
                  <a:lnTo>
                    <a:pt x="205" y="430"/>
                  </a:lnTo>
                  <a:lnTo>
                    <a:pt x="194" y="428"/>
                  </a:lnTo>
                  <a:lnTo>
                    <a:pt x="184" y="426"/>
                  </a:lnTo>
                  <a:lnTo>
                    <a:pt x="174" y="424"/>
                  </a:lnTo>
                  <a:lnTo>
                    <a:pt x="165" y="421"/>
                  </a:lnTo>
                  <a:lnTo>
                    <a:pt x="155" y="419"/>
                  </a:lnTo>
                  <a:lnTo>
                    <a:pt x="148" y="417"/>
                  </a:lnTo>
                  <a:lnTo>
                    <a:pt x="138" y="411"/>
                  </a:lnTo>
                  <a:lnTo>
                    <a:pt x="128" y="407"/>
                  </a:lnTo>
                  <a:lnTo>
                    <a:pt x="119" y="401"/>
                  </a:lnTo>
                  <a:lnTo>
                    <a:pt x="111" y="396"/>
                  </a:lnTo>
                  <a:lnTo>
                    <a:pt x="101" y="390"/>
                  </a:lnTo>
                  <a:lnTo>
                    <a:pt x="96" y="384"/>
                  </a:lnTo>
                  <a:lnTo>
                    <a:pt x="82" y="371"/>
                  </a:lnTo>
                  <a:lnTo>
                    <a:pt x="76" y="363"/>
                  </a:lnTo>
                  <a:lnTo>
                    <a:pt x="69" y="355"/>
                  </a:lnTo>
                  <a:lnTo>
                    <a:pt x="57" y="342"/>
                  </a:lnTo>
                  <a:lnTo>
                    <a:pt x="46" y="323"/>
                  </a:lnTo>
                  <a:lnTo>
                    <a:pt x="42" y="313"/>
                  </a:lnTo>
                  <a:lnTo>
                    <a:pt x="36" y="304"/>
                  </a:lnTo>
                  <a:lnTo>
                    <a:pt x="34" y="296"/>
                  </a:lnTo>
                  <a:lnTo>
                    <a:pt x="32" y="286"/>
                  </a:lnTo>
                  <a:lnTo>
                    <a:pt x="28" y="277"/>
                  </a:lnTo>
                  <a:lnTo>
                    <a:pt x="27" y="267"/>
                  </a:lnTo>
                  <a:lnTo>
                    <a:pt x="25" y="258"/>
                  </a:lnTo>
                  <a:lnTo>
                    <a:pt x="23" y="248"/>
                  </a:lnTo>
                  <a:lnTo>
                    <a:pt x="23" y="227"/>
                  </a:lnTo>
                  <a:lnTo>
                    <a:pt x="0" y="227"/>
                  </a:lnTo>
                  <a:close/>
                </a:path>
              </a:pathLst>
            </a:custGeom>
            <a:solidFill>
              <a:srgbClr val="6666FF"/>
            </a:solidFill>
            <a:ln w="9525">
              <a:solidFill>
                <a:srgbClr val="6666FF"/>
              </a:solidFill>
              <a:round/>
              <a:headEnd/>
              <a:tailEnd/>
            </a:ln>
          </p:spPr>
          <p:txBody>
            <a:bodyPr/>
            <a:lstStyle/>
            <a:p>
              <a:endParaRPr lang="en-US"/>
            </a:p>
          </p:txBody>
        </p:sp>
        <p:sp>
          <p:nvSpPr>
            <p:cNvPr id="788513" name="Rectangle 33"/>
            <p:cNvSpPr>
              <a:spLocks noChangeArrowheads="1"/>
            </p:cNvSpPr>
            <p:nvPr/>
          </p:nvSpPr>
          <p:spPr bwMode="auto">
            <a:xfrm>
              <a:off x="4550" y="2075"/>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FF"/>
                  </a:solidFill>
                  <a:latin typeface="Swiss 721 SWA" charset="0"/>
                </a:rPr>
                <a:t>D</a:t>
              </a:r>
              <a:endParaRPr lang="en-US" sz="3600" b="1" u="none" baseline="0">
                <a:solidFill>
                  <a:srgbClr val="00FF00"/>
                </a:solidFill>
              </a:endParaRPr>
            </a:p>
          </p:txBody>
        </p:sp>
        <p:sp>
          <p:nvSpPr>
            <p:cNvPr id="788516" name="Rectangle 36"/>
            <p:cNvSpPr>
              <a:spLocks noChangeArrowheads="1"/>
            </p:cNvSpPr>
            <p:nvPr/>
          </p:nvSpPr>
          <p:spPr bwMode="auto">
            <a:xfrm>
              <a:off x="4883" y="1972"/>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FF"/>
                  </a:solidFill>
                  <a:latin typeface="Swiss 721 SWA" charset="0"/>
                </a:rPr>
                <a:t>1/1</a:t>
              </a:r>
              <a:endParaRPr lang="en-US" sz="3200" b="1" u="none" baseline="0">
                <a:solidFill>
                  <a:srgbClr val="00FF00"/>
                </a:solidFill>
              </a:endParaRPr>
            </a:p>
          </p:txBody>
        </p:sp>
        <p:sp>
          <p:nvSpPr>
            <p:cNvPr id="788536" name="Line 56"/>
            <p:cNvSpPr>
              <a:spLocks noChangeShapeType="1"/>
            </p:cNvSpPr>
            <p:nvPr/>
          </p:nvSpPr>
          <p:spPr bwMode="auto">
            <a:xfrm>
              <a:off x="4840" y="2216"/>
              <a:ext cx="528" cy="0"/>
            </a:xfrm>
            <a:prstGeom prst="line">
              <a:avLst/>
            </a:prstGeom>
            <a:noFill/>
            <a:ln w="57150">
              <a:solidFill>
                <a:srgbClr val="6666FF"/>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885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88540"/>
                                        </p:tgtEl>
                                        <p:attrNameLst>
                                          <p:attrName>style.visibility</p:attrName>
                                        </p:attrNameLst>
                                      </p:cBhvr>
                                      <p:to>
                                        <p:strVal val="visible"/>
                                      </p:to>
                                    </p:set>
                                    <p:anim calcmode="lin" valueType="num">
                                      <p:cBhvr additive="base">
                                        <p:cTn id="11" dur="500" fill="hold"/>
                                        <p:tgtEl>
                                          <p:spTgt spid="788540"/>
                                        </p:tgtEl>
                                        <p:attrNameLst>
                                          <p:attrName>ppt_x</p:attrName>
                                        </p:attrNameLst>
                                      </p:cBhvr>
                                      <p:tavLst>
                                        <p:tav tm="0">
                                          <p:val>
                                            <p:strVal val="1+#ppt_w/2"/>
                                          </p:val>
                                        </p:tav>
                                        <p:tav tm="100000">
                                          <p:val>
                                            <p:strVal val="#ppt_x"/>
                                          </p:val>
                                        </p:tav>
                                      </p:tavLst>
                                    </p:anim>
                                    <p:anim calcmode="lin" valueType="num">
                                      <p:cBhvr additive="base">
                                        <p:cTn id="12" dur="500" fill="hold"/>
                                        <p:tgtEl>
                                          <p:spTgt spid="78854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885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788541"/>
                                        </p:tgtEl>
                                        <p:attrNameLst>
                                          <p:attrName>style.visibility</p:attrName>
                                        </p:attrNameLst>
                                      </p:cBhvr>
                                      <p:to>
                                        <p:strVal val="visible"/>
                                      </p:to>
                                    </p:set>
                                    <p:anim calcmode="lin" valueType="num">
                                      <p:cBhvr additive="base">
                                        <p:cTn id="21" dur="500" fill="hold"/>
                                        <p:tgtEl>
                                          <p:spTgt spid="788541"/>
                                        </p:tgtEl>
                                        <p:attrNameLst>
                                          <p:attrName>ppt_x</p:attrName>
                                        </p:attrNameLst>
                                      </p:cBhvr>
                                      <p:tavLst>
                                        <p:tav tm="0">
                                          <p:val>
                                            <p:strVal val="1+#ppt_w/2"/>
                                          </p:val>
                                        </p:tav>
                                        <p:tav tm="100000">
                                          <p:val>
                                            <p:strVal val="#ppt_x"/>
                                          </p:val>
                                        </p:tav>
                                      </p:tavLst>
                                    </p:anim>
                                    <p:anim calcmode="lin" valueType="num">
                                      <p:cBhvr additive="base">
                                        <p:cTn id="22" dur="500" fill="hold"/>
                                        <p:tgtEl>
                                          <p:spTgt spid="788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en-US"/>
              <a:t>Example: Recognize 1101 </a:t>
            </a:r>
            <a:r>
              <a:rPr lang="en-US" b="0"/>
              <a:t>(continued)</a:t>
            </a:r>
          </a:p>
        </p:txBody>
      </p:sp>
      <p:sp>
        <p:nvSpPr>
          <p:cNvPr id="789507" name="Rectangle 3"/>
          <p:cNvSpPr>
            <a:spLocks noGrp="1" noChangeArrowheads="1"/>
          </p:cNvSpPr>
          <p:nvPr>
            <p:ph type="body" idx="1"/>
          </p:nvPr>
        </p:nvSpPr>
        <p:spPr>
          <a:xfrm>
            <a:off x="636588" y="1616075"/>
            <a:ext cx="7772400" cy="4724400"/>
          </a:xfrm>
        </p:spPr>
        <p:txBody>
          <a:bodyPr/>
          <a:lstStyle/>
          <a:p>
            <a:pPr>
              <a:spcAft>
                <a:spcPts val="600"/>
              </a:spcAft>
            </a:pPr>
            <a:endParaRPr lang="en-US" sz="2800" b="0"/>
          </a:p>
          <a:p>
            <a:pPr>
              <a:spcAft>
                <a:spcPts val="600"/>
              </a:spcAft>
            </a:pPr>
            <a:r>
              <a:rPr lang="en-US" sz="2800"/>
              <a:t>Clearly the final 1 in the recognized sequence 1101 is a sub-sequence of 1101.  It follows a 0 which is not a sub-sequence of 1101.  Thus it should represent </a:t>
            </a:r>
            <a:r>
              <a:rPr lang="en-US" sz="2800" i="1"/>
              <a:t>the same state reached from the initial state after a first 1 is observed.</a:t>
            </a:r>
            <a:r>
              <a:rPr lang="en-US" sz="2800"/>
              <a:t>  We obtain:</a:t>
            </a:r>
          </a:p>
          <a:p>
            <a:endParaRPr lang="en-US"/>
          </a:p>
        </p:txBody>
      </p:sp>
      <p:grpSp>
        <p:nvGrpSpPr>
          <p:cNvPr id="789560" name="Group 56"/>
          <p:cNvGrpSpPr>
            <a:grpSpLocks/>
          </p:cNvGrpSpPr>
          <p:nvPr/>
        </p:nvGrpSpPr>
        <p:grpSpPr bwMode="auto">
          <a:xfrm>
            <a:off x="1071563" y="1374775"/>
            <a:ext cx="4583112" cy="779463"/>
            <a:chOff x="675" y="866"/>
            <a:chExt cx="2887" cy="491"/>
          </a:xfrm>
        </p:grpSpPr>
        <p:sp>
          <p:nvSpPr>
            <p:cNvPr id="789509" name="Freeform 5"/>
            <p:cNvSpPr>
              <a:spLocks/>
            </p:cNvSpPr>
            <p:nvPr/>
          </p:nvSpPr>
          <p:spPr bwMode="auto">
            <a:xfrm>
              <a:off x="675" y="866"/>
              <a:ext cx="455" cy="455"/>
            </a:xfrm>
            <a:custGeom>
              <a:avLst/>
              <a:gdLst/>
              <a:ahLst/>
              <a:cxnLst>
                <a:cxn ang="0">
                  <a:pos x="4" y="271"/>
                </a:cxn>
                <a:cxn ang="0">
                  <a:pos x="17" y="315"/>
                </a:cxn>
                <a:cxn ang="0">
                  <a:pos x="50" y="370"/>
                </a:cxn>
                <a:cxn ang="0">
                  <a:pos x="100" y="414"/>
                </a:cxn>
                <a:cxn ang="0">
                  <a:pos x="136" y="436"/>
                </a:cxn>
                <a:cxn ang="0">
                  <a:pos x="181" y="449"/>
                </a:cxn>
                <a:cxn ang="0">
                  <a:pos x="225" y="455"/>
                </a:cxn>
                <a:cxn ang="0">
                  <a:pos x="261" y="451"/>
                </a:cxn>
                <a:cxn ang="0">
                  <a:pos x="303" y="441"/>
                </a:cxn>
                <a:cxn ang="0">
                  <a:pos x="353" y="414"/>
                </a:cxn>
                <a:cxn ang="0">
                  <a:pos x="426" y="334"/>
                </a:cxn>
                <a:cxn ang="0">
                  <a:pos x="444" y="294"/>
                </a:cxn>
                <a:cxn ang="0">
                  <a:pos x="453" y="249"/>
                </a:cxn>
                <a:cxn ang="0">
                  <a:pos x="453" y="215"/>
                </a:cxn>
                <a:cxn ang="0">
                  <a:pos x="448"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0"/>
                </a:cxn>
                <a:cxn ang="0">
                  <a:pos x="23" y="226"/>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3"/>
                </a:cxn>
                <a:cxn ang="0">
                  <a:pos x="430" y="234"/>
                </a:cxn>
                <a:cxn ang="0">
                  <a:pos x="424" y="276"/>
                </a:cxn>
                <a:cxn ang="0">
                  <a:pos x="411" y="313"/>
                </a:cxn>
                <a:cxn ang="0">
                  <a:pos x="355" y="384"/>
                </a:cxn>
                <a:cxn ang="0">
                  <a:pos x="303" y="416"/>
                </a:cxn>
                <a:cxn ang="0">
                  <a:pos x="267" y="426"/>
                </a:cxn>
                <a:cxn ang="0">
                  <a:pos x="225" y="432"/>
                </a:cxn>
                <a:cxn ang="0">
                  <a:pos x="194" y="428"/>
                </a:cxn>
                <a:cxn ang="0">
                  <a:pos x="156" y="418"/>
                </a:cxn>
                <a:cxn ang="0">
                  <a:pos x="119" y="401"/>
                </a:cxn>
                <a:cxn ang="0">
                  <a:pos x="83" y="370"/>
                </a:cxn>
                <a:cxn ang="0">
                  <a:pos x="46" y="322"/>
                </a:cxn>
                <a:cxn ang="0">
                  <a:pos x="33" y="286"/>
                </a:cxn>
                <a:cxn ang="0">
                  <a:pos x="23" y="248"/>
                </a:cxn>
              </a:cxnLst>
              <a:rect l="0" t="0" r="r" b="b"/>
              <a:pathLst>
                <a:path w="455" h="455">
                  <a:moveTo>
                    <a:pt x="0" y="226"/>
                  </a:moveTo>
                  <a:lnTo>
                    <a:pt x="0" y="248"/>
                  </a:lnTo>
                  <a:lnTo>
                    <a:pt x="2" y="261"/>
                  </a:lnTo>
                  <a:lnTo>
                    <a:pt x="4" y="271"/>
                  </a:lnTo>
                  <a:lnTo>
                    <a:pt x="6" y="284"/>
                  </a:lnTo>
                  <a:lnTo>
                    <a:pt x="10" y="294"/>
                  </a:lnTo>
                  <a:lnTo>
                    <a:pt x="12" y="303"/>
                  </a:lnTo>
                  <a:lnTo>
                    <a:pt x="17" y="315"/>
                  </a:lnTo>
                  <a:lnTo>
                    <a:pt x="23" y="324"/>
                  </a:lnTo>
                  <a:lnTo>
                    <a:pt x="27" y="334"/>
                  </a:lnTo>
                  <a:lnTo>
                    <a:pt x="38" y="353"/>
                  </a:lnTo>
                  <a:lnTo>
                    <a:pt x="50" y="370"/>
                  </a:lnTo>
                  <a:lnTo>
                    <a:pt x="58" y="378"/>
                  </a:lnTo>
                  <a:lnTo>
                    <a:pt x="63" y="386"/>
                  </a:lnTo>
                  <a:lnTo>
                    <a:pt x="81" y="403"/>
                  </a:lnTo>
                  <a:lnTo>
                    <a:pt x="100" y="414"/>
                  </a:lnTo>
                  <a:lnTo>
                    <a:pt x="108" y="420"/>
                  </a:lnTo>
                  <a:lnTo>
                    <a:pt x="117" y="426"/>
                  </a:lnTo>
                  <a:lnTo>
                    <a:pt x="127" y="430"/>
                  </a:lnTo>
                  <a:lnTo>
                    <a:pt x="136" y="436"/>
                  </a:lnTo>
                  <a:lnTo>
                    <a:pt x="148" y="441"/>
                  </a:lnTo>
                  <a:lnTo>
                    <a:pt x="157" y="443"/>
                  </a:lnTo>
                  <a:lnTo>
                    <a:pt x="167" y="447"/>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7"/>
                  </a:lnTo>
                  <a:lnTo>
                    <a:pt x="294" y="443"/>
                  </a:lnTo>
                  <a:lnTo>
                    <a:pt x="303" y="441"/>
                  </a:lnTo>
                  <a:lnTo>
                    <a:pt x="315" y="436"/>
                  </a:lnTo>
                  <a:lnTo>
                    <a:pt x="325" y="430"/>
                  </a:lnTo>
                  <a:lnTo>
                    <a:pt x="334" y="426"/>
                  </a:lnTo>
                  <a:lnTo>
                    <a:pt x="353" y="414"/>
                  </a:lnTo>
                  <a:lnTo>
                    <a:pt x="371" y="403"/>
                  </a:lnTo>
                  <a:lnTo>
                    <a:pt x="403" y="370"/>
                  </a:lnTo>
                  <a:lnTo>
                    <a:pt x="415" y="353"/>
                  </a:lnTo>
                  <a:lnTo>
                    <a:pt x="426" y="334"/>
                  </a:lnTo>
                  <a:lnTo>
                    <a:pt x="430" y="324"/>
                  </a:lnTo>
                  <a:lnTo>
                    <a:pt x="436" y="315"/>
                  </a:lnTo>
                  <a:lnTo>
                    <a:pt x="442" y="303"/>
                  </a:lnTo>
                  <a:lnTo>
                    <a:pt x="444" y="294"/>
                  </a:lnTo>
                  <a:lnTo>
                    <a:pt x="448" y="284"/>
                  </a:lnTo>
                  <a:lnTo>
                    <a:pt x="449" y="271"/>
                  </a:lnTo>
                  <a:lnTo>
                    <a:pt x="451" y="261"/>
                  </a:lnTo>
                  <a:lnTo>
                    <a:pt x="453" y="249"/>
                  </a:lnTo>
                  <a:lnTo>
                    <a:pt x="453" y="238"/>
                  </a:lnTo>
                  <a:lnTo>
                    <a:pt x="455" y="228"/>
                  </a:lnTo>
                  <a:lnTo>
                    <a:pt x="455" y="224"/>
                  </a:lnTo>
                  <a:lnTo>
                    <a:pt x="453" y="215"/>
                  </a:lnTo>
                  <a:lnTo>
                    <a:pt x="453" y="203"/>
                  </a:lnTo>
                  <a:lnTo>
                    <a:pt x="451" y="190"/>
                  </a:lnTo>
                  <a:lnTo>
                    <a:pt x="449" y="180"/>
                  </a:lnTo>
                  <a:lnTo>
                    <a:pt x="448" y="167"/>
                  </a:lnTo>
                  <a:lnTo>
                    <a:pt x="444" y="157"/>
                  </a:lnTo>
                  <a:lnTo>
                    <a:pt x="442" y="148"/>
                  </a:lnTo>
                  <a:lnTo>
                    <a:pt x="436" y="136"/>
                  </a:lnTo>
                  <a:lnTo>
                    <a:pt x="430" y="127"/>
                  </a:lnTo>
                  <a:lnTo>
                    <a:pt x="426" y="117"/>
                  </a:lnTo>
                  <a:lnTo>
                    <a:pt x="421" y="107"/>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7" y="10"/>
                  </a:lnTo>
                  <a:lnTo>
                    <a:pt x="148" y="12"/>
                  </a:lnTo>
                  <a:lnTo>
                    <a:pt x="136" y="17"/>
                  </a:lnTo>
                  <a:lnTo>
                    <a:pt x="127" y="23"/>
                  </a:lnTo>
                  <a:lnTo>
                    <a:pt x="117" y="27"/>
                  </a:lnTo>
                  <a:lnTo>
                    <a:pt x="108" y="33"/>
                  </a:lnTo>
                  <a:lnTo>
                    <a:pt x="100" y="38"/>
                  </a:lnTo>
                  <a:lnTo>
                    <a:pt x="81" y="50"/>
                  </a:lnTo>
                  <a:lnTo>
                    <a:pt x="65" y="65"/>
                  </a:lnTo>
                  <a:lnTo>
                    <a:pt x="50" y="81"/>
                  </a:lnTo>
                  <a:lnTo>
                    <a:pt x="38" y="100"/>
                  </a:lnTo>
                  <a:lnTo>
                    <a:pt x="33" y="107"/>
                  </a:lnTo>
                  <a:lnTo>
                    <a:pt x="27" y="117"/>
                  </a:lnTo>
                  <a:lnTo>
                    <a:pt x="23" y="127"/>
                  </a:lnTo>
                  <a:lnTo>
                    <a:pt x="17" y="136"/>
                  </a:lnTo>
                  <a:lnTo>
                    <a:pt x="12" y="148"/>
                  </a:lnTo>
                  <a:lnTo>
                    <a:pt x="10" y="157"/>
                  </a:lnTo>
                  <a:lnTo>
                    <a:pt x="6" y="167"/>
                  </a:lnTo>
                  <a:lnTo>
                    <a:pt x="4" y="180"/>
                  </a:lnTo>
                  <a:lnTo>
                    <a:pt x="2" y="190"/>
                  </a:lnTo>
                  <a:lnTo>
                    <a:pt x="0" y="201"/>
                  </a:lnTo>
                  <a:lnTo>
                    <a:pt x="0" y="226"/>
                  </a:lnTo>
                  <a:lnTo>
                    <a:pt x="23" y="226"/>
                  </a:lnTo>
                  <a:lnTo>
                    <a:pt x="23" y="205"/>
                  </a:lnTo>
                  <a:lnTo>
                    <a:pt x="25" y="194"/>
                  </a:lnTo>
                  <a:lnTo>
                    <a:pt x="27" y="184"/>
                  </a:lnTo>
                  <a:lnTo>
                    <a:pt x="29" y="175"/>
                  </a:lnTo>
                  <a:lnTo>
                    <a:pt x="33" y="165"/>
                  </a:lnTo>
                  <a:lnTo>
                    <a:pt x="35" y="155"/>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5"/>
                  </a:lnTo>
                  <a:lnTo>
                    <a:pt x="421" y="165"/>
                  </a:lnTo>
                  <a:lnTo>
                    <a:pt x="424" y="175"/>
                  </a:lnTo>
                  <a:lnTo>
                    <a:pt x="426" y="184"/>
                  </a:lnTo>
                  <a:lnTo>
                    <a:pt x="428" y="194"/>
                  </a:lnTo>
                  <a:lnTo>
                    <a:pt x="430" y="203"/>
                  </a:lnTo>
                  <a:lnTo>
                    <a:pt x="430" y="215"/>
                  </a:lnTo>
                  <a:lnTo>
                    <a:pt x="432" y="228"/>
                  </a:lnTo>
                  <a:lnTo>
                    <a:pt x="432" y="224"/>
                  </a:lnTo>
                  <a:lnTo>
                    <a:pt x="430" y="234"/>
                  </a:lnTo>
                  <a:lnTo>
                    <a:pt x="430" y="246"/>
                  </a:lnTo>
                  <a:lnTo>
                    <a:pt x="428" y="257"/>
                  </a:lnTo>
                  <a:lnTo>
                    <a:pt x="426" y="267"/>
                  </a:lnTo>
                  <a:lnTo>
                    <a:pt x="424" y="276"/>
                  </a:lnTo>
                  <a:lnTo>
                    <a:pt x="421" y="286"/>
                  </a:lnTo>
                  <a:lnTo>
                    <a:pt x="419" y="295"/>
                  </a:lnTo>
                  <a:lnTo>
                    <a:pt x="417" y="303"/>
                  </a:lnTo>
                  <a:lnTo>
                    <a:pt x="411" y="313"/>
                  </a:lnTo>
                  <a:lnTo>
                    <a:pt x="407" y="322"/>
                  </a:lnTo>
                  <a:lnTo>
                    <a:pt x="396" y="342"/>
                  </a:lnTo>
                  <a:lnTo>
                    <a:pt x="384" y="355"/>
                  </a:lnTo>
                  <a:lnTo>
                    <a:pt x="355" y="384"/>
                  </a:lnTo>
                  <a:lnTo>
                    <a:pt x="342" y="395"/>
                  </a:lnTo>
                  <a:lnTo>
                    <a:pt x="323" y="407"/>
                  </a:lnTo>
                  <a:lnTo>
                    <a:pt x="313" y="411"/>
                  </a:lnTo>
                  <a:lnTo>
                    <a:pt x="303" y="416"/>
                  </a:lnTo>
                  <a:lnTo>
                    <a:pt x="296" y="418"/>
                  </a:lnTo>
                  <a:lnTo>
                    <a:pt x="286" y="420"/>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0"/>
                  </a:lnTo>
                  <a:lnTo>
                    <a:pt x="156" y="418"/>
                  </a:lnTo>
                  <a:lnTo>
                    <a:pt x="148" y="416"/>
                  </a:lnTo>
                  <a:lnTo>
                    <a:pt x="138" y="411"/>
                  </a:lnTo>
                  <a:lnTo>
                    <a:pt x="129" y="407"/>
                  </a:lnTo>
                  <a:lnTo>
                    <a:pt x="119" y="401"/>
                  </a:lnTo>
                  <a:lnTo>
                    <a:pt x="111" y="395"/>
                  </a:lnTo>
                  <a:lnTo>
                    <a:pt x="102" y="389"/>
                  </a:lnTo>
                  <a:lnTo>
                    <a:pt x="96" y="384"/>
                  </a:lnTo>
                  <a:lnTo>
                    <a:pt x="83" y="370"/>
                  </a:lnTo>
                  <a:lnTo>
                    <a:pt x="77" y="363"/>
                  </a:lnTo>
                  <a:lnTo>
                    <a:pt x="69" y="355"/>
                  </a:lnTo>
                  <a:lnTo>
                    <a:pt x="58" y="342"/>
                  </a:lnTo>
                  <a:lnTo>
                    <a:pt x="46" y="322"/>
                  </a:lnTo>
                  <a:lnTo>
                    <a:pt x="42" y="313"/>
                  </a:lnTo>
                  <a:lnTo>
                    <a:pt x="36" y="303"/>
                  </a:lnTo>
                  <a:lnTo>
                    <a:pt x="35" y="295"/>
                  </a:lnTo>
                  <a:lnTo>
                    <a:pt x="33" y="286"/>
                  </a:lnTo>
                  <a:lnTo>
                    <a:pt x="29" y="276"/>
                  </a:lnTo>
                  <a:lnTo>
                    <a:pt x="27" y="267"/>
                  </a:lnTo>
                  <a:lnTo>
                    <a:pt x="25" y="257"/>
                  </a:lnTo>
                  <a:lnTo>
                    <a:pt x="23" y="248"/>
                  </a:lnTo>
                  <a:lnTo>
                    <a:pt x="23" y="226"/>
                  </a:lnTo>
                  <a:lnTo>
                    <a:pt x="0" y="226"/>
                  </a:lnTo>
                  <a:close/>
                </a:path>
              </a:pathLst>
            </a:custGeom>
            <a:solidFill>
              <a:srgbClr val="000000"/>
            </a:solidFill>
            <a:ln w="9525">
              <a:noFill/>
              <a:round/>
              <a:headEnd/>
              <a:tailEnd/>
            </a:ln>
          </p:spPr>
          <p:txBody>
            <a:bodyPr/>
            <a:lstStyle/>
            <a:p>
              <a:endParaRPr lang="en-US"/>
            </a:p>
          </p:txBody>
        </p:sp>
        <p:sp>
          <p:nvSpPr>
            <p:cNvPr id="789510" name="Freeform 6"/>
            <p:cNvSpPr>
              <a:spLocks/>
            </p:cNvSpPr>
            <p:nvPr/>
          </p:nvSpPr>
          <p:spPr bwMode="auto">
            <a:xfrm>
              <a:off x="1624" y="879"/>
              <a:ext cx="455" cy="455"/>
            </a:xfrm>
            <a:custGeom>
              <a:avLst/>
              <a:gdLst/>
              <a:ahLst/>
              <a:cxnLst>
                <a:cxn ang="0">
                  <a:pos x="4" y="271"/>
                </a:cxn>
                <a:cxn ang="0">
                  <a:pos x="17" y="315"/>
                </a:cxn>
                <a:cxn ang="0">
                  <a:pos x="50" y="371"/>
                </a:cxn>
                <a:cxn ang="0">
                  <a:pos x="100" y="415"/>
                </a:cxn>
                <a:cxn ang="0">
                  <a:pos x="136" y="436"/>
                </a:cxn>
                <a:cxn ang="0">
                  <a:pos x="180" y="449"/>
                </a:cxn>
                <a:cxn ang="0">
                  <a:pos x="225" y="455"/>
                </a:cxn>
                <a:cxn ang="0">
                  <a:pos x="261" y="451"/>
                </a:cxn>
                <a:cxn ang="0">
                  <a:pos x="303" y="442"/>
                </a:cxn>
                <a:cxn ang="0">
                  <a:pos x="353" y="415"/>
                </a:cxn>
                <a:cxn ang="0">
                  <a:pos x="426" y="334"/>
                </a:cxn>
                <a:cxn ang="0">
                  <a:pos x="443"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5" y="35"/>
                </a:cxn>
                <a:cxn ang="0">
                  <a:pos x="194" y="25"/>
                </a:cxn>
                <a:cxn ang="0">
                  <a:pos x="257" y="25"/>
                </a:cxn>
                <a:cxn ang="0">
                  <a:pos x="296" y="35"/>
                </a:cxn>
                <a:cxn ang="0">
                  <a:pos x="342" y="58"/>
                </a:cxn>
                <a:cxn ang="0">
                  <a:pos x="384" y="96"/>
                </a:cxn>
                <a:cxn ang="0">
                  <a:pos x="407" y="129"/>
                </a:cxn>
                <a:cxn ang="0">
                  <a:pos x="420" y="165"/>
                </a:cxn>
                <a:cxn ang="0">
                  <a:pos x="430" y="204"/>
                </a:cxn>
                <a:cxn ang="0">
                  <a:pos x="430" y="235"/>
                </a:cxn>
                <a:cxn ang="0">
                  <a:pos x="424" y="277"/>
                </a:cxn>
                <a:cxn ang="0">
                  <a:pos x="411" y="313"/>
                </a:cxn>
                <a:cxn ang="0">
                  <a:pos x="355" y="384"/>
                </a:cxn>
                <a:cxn ang="0">
                  <a:pos x="303" y="417"/>
                </a:cxn>
                <a:cxn ang="0">
                  <a:pos x="267" y="426"/>
                </a:cxn>
                <a:cxn ang="0">
                  <a:pos x="225" y="432"/>
                </a:cxn>
                <a:cxn ang="0">
                  <a:pos x="194" y="428"/>
                </a:cxn>
                <a:cxn ang="0">
                  <a:pos x="155" y="419"/>
                </a:cxn>
                <a:cxn ang="0">
                  <a:pos x="119" y="401"/>
                </a:cxn>
                <a:cxn ang="0">
                  <a:pos x="82" y="371"/>
                </a:cxn>
                <a:cxn ang="0">
                  <a:pos x="46" y="323"/>
                </a:cxn>
                <a:cxn ang="0">
                  <a:pos x="32" y="286"/>
                </a:cxn>
                <a:cxn ang="0">
                  <a:pos x="23" y="248"/>
                </a:cxn>
              </a:cxnLst>
              <a:rect l="0" t="0" r="r" b="b"/>
              <a:pathLst>
                <a:path w="455" h="455">
                  <a:moveTo>
                    <a:pt x="0" y="227"/>
                  </a:moveTo>
                  <a:lnTo>
                    <a:pt x="0" y="248"/>
                  </a:lnTo>
                  <a:lnTo>
                    <a:pt x="2" y="261"/>
                  </a:lnTo>
                  <a:lnTo>
                    <a:pt x="4" y="271"/>
                  </a:lnTo>
                  <a:lnTo>
                    <a:pt x="6" y="284"/>
                  </a:lnTo>
                  <a:lnTo>
                    <a:pt x="9" y="294"/>
                  </a:lnTo>
                  <a:lnTo>
                    <a:pt x="11" y="304"/>
                  </a:lnTo>
                  <a:lnTo>
                    <a:pt x="17" y="315"/>
                  </a:lnTo>
                  <a:lnTo>
                    <a:pt x="23" y="325"/>
                  </a:lnTo>
                  <a:lnTo>
                    <a:pt x="27" y="334"/>
                  </a:lnTo>
                  <a:lnTo>
                    <a:pt x="38" y="353"/>
                  </a:lnTo>
                  <a:lnTo>
                    <a:pt x="50" y="371"/>
                  </a:lnTo>
                  <a:lnTo>
                    <a:pt x="57" y="378"/>
                  </a:lnTo>
                  <a:lnTo>
                    <a:pt x="63" y="386"/>
                  </a:lnTo>
                  <a:lnTo>
                    <a:pt x="80" y="403"/>
                  </a:lnTo>
                  <a:lnTo>
                    <a:pt x="100" y="415"/>
                  </a:lnTo>
                  <a:lnTo>
                    <a:pt x="107" y="421"/>
                  </a:lnTo>
                  <a:lnTo>
                    <a:pt x="117" y="426"/>
                  </a:lnTo>
                  <a:lnTo>
                    <a:pt x="127" y="430"/>
                  </a:lnTo>
                  <a:lnTo>
                    <a:pt x="136" y="436"/>
                  </a:lnTo>
                  <a:lnTo>
                    <a:pt x="148" y="442"/>
                  </a:lnTo>
                  <a:lnTo>
                    <a:pt x="157" y="444"/>
                  </a:lnTo>
                  <a:lnTo>
                    <a:pt x="167" y="447"/>
                  </a:lnTo>
                  <a:lnTo>
                    <a:pt x="180" y="449"/>
                  </a:lnTo>
                  <a:lnTo>
                    <a:pt x="190" y="451"/>
                  </a:lnTo>
                  <a:lnTo>
                    <a:pt x="201" y="453"/>
                  </a:lnTo>
                  <a:lnTo>
                    <a:pt x="213" y="453"/>
                  </a:lnTo>
                  <a:lnTo>
                    <a:pt x="225" y="455"/>
                  </a:lnTo>
                  <a:lnTo>
                    <a:pt x="228" y="455"/>
                  </a:lnTo>
                  <a:lnTo>
                    <a:pt x="238" y="453"/>
                  </a:lnTo>
                  <a:lnTo>
                    <a:pt x="248" y="453"/>
                  </a:lnTo>
                  <a:lnTo>
                    <a:pt x="261" y="451"/>
                  </a:lnTo>
                  <a:lnTo>
                    <a:pt x="271" y="449"/>
                  </a:lnTo>
                  <a:lnTo>
                    <a:pt x="284" y="447"/>
                  </a:lnTo>
                  <a:lnTo>
                    <a:pt x="294" y="444"/>
                  </a:lnTo>
                  <a:lnTo>
                    <a:pt x="303" y="442"/>
                  </a:lnTo>
                  <a:lnTo>
                    <a:pt x="315" y="436"/>
                  </a:lnTo>
                  <a:lnTo>
                    <a:pt x="324" y="430"/>
                  </a:lnTo>
                  <a:lnTo>
                    <a:pt x="334" y="426"/>
                  </a:lnTo>
                  <a:lnTo>
                    <a:pt x="353" y="415"/>
                  </a:lnTo>
                  <a:lnTo>
                    <a:pt x="370" y="403"/>
                  </a:lnTo>
                  <a:lnTo>
                    <a:pt x="403" y="371"/>
                  </a:lnTo>
                  <a:lnTo>
                    <a:pt x="415" y="353"/>
                  </a:lnTo>
                  <a:lnTo>
                    <a:pt x="426" y="334"/>
                  </a:lnTo>
                  <a:lnTo>
                    <a:pt x="430" y="325"/>
                  </a:lnTo>
                  <a:lnTo>
                    <a:pt x="436" y="315"/>
                  </a:lnTo>
                  <a:lnTo>
                    <a:pt x="442" y="304"/>
                  </a:lnTo>
                  <a:lnTo>
                    <a:pt x="443"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3" y="158"/>
                  </a:lnTo>
                  <a:lnTo>
                    <a:pt x="442" y="148"/>
                  </a:lnTo>
                  <a:lnTo>
                    <a:pt x="436" y="137"/>
                  </a:lnTo>
                  <a:lnTo>
                    <a:pt x="430" y="127"/>
                  </a:lnTo>
                  <a:lnTo>
                    <a:pt x="426" y="117"/>
                  </a:lnTo>
                  <a:lnTo>
                    <a:pt x="420" y="108"/>
                  </a:lnTo>
                  <a:lnTo>
                    <a:pt x="415" y="100"/>
                  </a:lnTo>
                  <a:lnTo>
                    <a:pt x="403" y="81"/>
                  </a:lnTo>
                  <a:lnTo>
                    <a:pt x="386" y="64"/>
                  </a:lnTo>
                  <a:lnTo>
                    <a:pt x="378" y="58"/>
                  </a:lnTo>
                  <a:lnTo>
                    <a:pt x="370" y="50"/>
                  </a:lnTo>
                  <a:lnTo>
                    <a:pt x="353" y="39"/>
                  </a:lnTo>
                  <a:lnTo>
                    <a:pt x="334" y="27"/>
                  </a:lnTo>
                  <a:lnTo>
                    <a:pt x="324" y="23"/>
                  </a:lnTo>
                  <a:lnTo>
                    <a:pt x="315" y="18"/>
                  </a:lnTo>
                  <a:lnTo>
                    <a:pt x="303" y="12"/>
                  </a:lnTo>
                  <a:lnTo>
                    <a:pt x="294" y="10"/>
                  </a:lnTo>
                  <a:lnTo>
                    <a:pt x="284" y="6"/>
                  </a:lnTo>
                  <a:lnTo>
                    <a:pt x="271" y="4"/>
                  </a:lnTo>
                  <a:lnTo>
                    <a:pt x="261" y="2"/>
                  </a:lnTo>
                  <a:lnTo>
                    <a:pt x="249" y="0"/>
                  </a:lnTo>
                  <a:lnTo>
                    <a:pt x="203" y="0"/>
                  </a:lnTo>
                  <a:lnTo>
                    <a:pt x="190" y="2"/>
                  </a:lnTo>
                  <a:lnTo>
                    <a:pt x="180" y="4"/>
                  </a:lnTo>
                  <a:lnTo>
                    <a:pt x="167" y="6"/>
                  </a:lnTo>
                  <a:lnTo>
                    <a:pt x="157" y="10"/>
                  </a:lnTo>
                  <a:lnTo>
                    <a:pt x="148" y="12"/>
                  </a:lnTo>
                  <a:lnTo>
                    <a:pt x="136" y="18"/>
                  </a:lnTo>
                  <a:lnTo>
                    <a:pt x="127" y="23"/>
                  </a:lnTo>
                  <a:lnTo>
                    <a:pt x="117" y="27"/>
                  </a:lnTo>
                  <a:lnTo>
                    <a:pt x="107" y="33"/>
                  </a:lnTo>
                  <a:lnTo>
                    <a:pt x="100" y="39"/>
                  </a:lnTo>
                  <a:lnTo>
                    <a:pt x="80" y="50"/>
                  </a:lnTo>
                  <a:lnTo>
                    <a:pt x="65" y="66"/>
                  </a:lnTo>
                  <a:lnTo>
                    <a:pt x="50" y="81"/>
                  </a:lnTo>
                  <a:lnTo>
                    <a:pt x="38" y="100"/>
                  </a:lnTo>
                  <a:lnTo>
                    <a:pt x="32" y="108"/>
                  </a:lnTo>
                  <a:lnTo>
                    <a:pt x="27" y="117"/>
                  </a:lnTo>
                  <a:lnTo>
                    <a:pt x="23" y="127"/>
                  </a:lnTo>
                  <a:lnTo>
                    <a:pt x="17" y="137"/>
                  </a:lnTo>
                  <a:lnTo>
                    <a:pt x="11" y="148"/>
                  </a:lnTo>
                  <a:lnTo>
                    <a:pt x="9" y="158"/>
                  </a:lnTo>
                  <a:lnTo>
                    <a:pt x="6" y="167"/>
                  </a:lnTo>
                  <a:lnTo>
                    <a:pt x="4" y="181"/>
                  </a:lnTo>
                  <a:lnTo>
                    <a:pt x="2" y="190"/>
                  </a:lnTo>
                  <a:lnTo>
                    <a:pt x="0" y="202"/>
                  </a:lnTo>
                  <a:lnTo>
                    <a:pt x="0" y="227"/>
                  </a:lnTo>
                  <a:lnTo>
                    <a:pt x="23" y="227"/>
                  </a:lnTo>
                  <a:lnTo>
                    <a:pt x="23" y="206"/>
                  </a:lnTo>
                  <a:lnTo>
                    <a:pt x="25" y="194"/>
                  </a:lnTo>
                  <a:lnTo>
                    <a:pt x="27" y="185"/>
                  </a:lnTo>
                  <a:lnTo>
                    <a:pt x="29" y="175"/>
                  </a:lnTo>
                  <a:lnTo>
                    <a:pt x="32" y="165"/>
                  </a:lnTo>
                  <a:lnTo>
                    <a:pt x="34" y="156"/>
                  </a:lnTo>
                  <a:lnTo>
                    <a:pt x="36" y="148"/>
                  </a:lnTo>
                  <a:lnTo>
                    <a:pt x="42" y="139"/>
                  </a:lnTo>
                  <a:lnTo>
                    <a:pt x="46" y="129"/>
                  </a:lnTo>
                  <a:lnTo>
                    <a:pt x="52" y="119"/>
                  </a:lnTo>
                  <a:lnTo>
                    <a:pt x="57" y="112"/>
                  </a:lnTo>
                  <a:lnTo>
                    <a:pt x="63" y="102"/>
                  </a:lnTo>
                  <a:lnTo>
                    <a:pt x="69" y="96"/>
                  </a:lnTo>
                  <a:lnTo>
                    <a:pt x="77" y="89"/>
                  </a:lnTo>
                  <a:lnTo>
                    <a:pt x="80" y="81"/>
                  </a:lnTo>
                  <a:lnTo>
                    <a:pt x="88" y="77"/>
                  </a:lnTo>
                  <a:lnTo>
                    <a:pt x="96" y="70"/>
                  </a:lnTo>
                  <a:lnTo>
                    <a:pt x="102" y="64"/>
                  </a:lnTo>
                  <a:lnTo>
                    <a:pt x="111" y="58"/>
                  </a:lnTo>
                  <a:lnTo>
                    <a:pt x="119" y="52"/>
                  </a:lnTo>
                  <a:lnTo>
                    <a:pt x="128" y="46"/>
                  </a:lnTo>
                  <a:lnTo>
                    <a:pt x="138" y="43"/>
                  </a:lnTo>
                  <a:lnTo>
                    <a:pt x="148" y="37"/>
                  </a:lnTo>
                  <a:lnTo>
                    <a:pt x="155" y="35"/>
                  </a:lnTo>
                  <a:lnTo>
                    <a:pt x="165" y="33"/>
                  </a:lnTo>
                  <a:lnTo>
                    <a:pt x="175" y="29"/>
                  </a:lnTo>
                  <a:lnTo>
                    <a:pt x="184" y="27"/>
                  </a:lnTo>
                  <a:lnTo>
                    <a:pt x="194" y="25"/>
                  </a:lnTo>
                  <a:lnTo>
                    <a:pt x="203" y="23"/>
                  </a:lnTo>
                  <a:lnTo>
                    <a:pt x="226" y="23"/>
                  </a:lnTo>
                  <a:lnTo>
                    <a:pt x="246" y="23"/>
                  </a:lnTo>
                  <a:lnTo>
                    <a:pt x="257" y="25"/>
                  </a:lnTo>
                  <a:lnTo>
                    <a:pt x="267" y="27"/>
                  </a:lnTo>
                  <a:lnTo>
                    <a:pt x="276" y="29"/>
                  </a:lnTo>
                  <a:lnTo>
                    <a:pt x="286" y="33"/>
                  </a:lnTo>
                  <a:lnTo>
                    <a:pt x="296" y="35"/>
                  </a:lnTo>
                  <a:lnTo>
                    <a:pt x="303" y="37"/>
                  </a:lnTo>
                  <a:lnTo>
                    <a:pt x="313" y="43"/>
                  </a:lnTo>
                  <a:lnTo>
                    <a:pt x="322" y="46"/>
                  </a:lnTo>
                  <a:lnTo>
                    <a:pt x="342" y="58"/>
                  </a:lnTo>
                  <a:lnTo>
                    <a:pt x="355" y="70"/>
                  </a:lnTo>
                  <a:lnTo>
                    <a:pt x="363" y="77"/>
                  </a:lnTo>
                  <a:lnTo>
                    <a:pt x="370" y="83"/>
                  </a:lnTo>
                  <a:lnTo>
                    <a:pt x="384" y="96"/>
                  </a:lnTo>
                  <a:lnTo>
                    <a:pt x="390" y="102"/>
                  </a:lnTo>
                  <a:lnTo>
                    <a:pt x="395" y="112"/>
                  </a:lnTo>
                  <a:lnTo>
                    <a:pt x="401" y="119"/>
                  </a:lnTo>
                  <a:lnTo>
                    <a:pt x="407" y="129"/>
                  </a:lnTo>
                  <a:lnTo>
                    <a:pt x="411" y="139"/>
                  </a:lnTo>
                  <a:lnTo>
                    <a:pt x="417" y="148"/>
                  </a:lnTo>
                  <a:lnTo>
                    <a:pt x="418" y="156"/>
                  </a:lnTo>
                  <a:lnTo>
                    <a:pt x="420"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0" y="286"/>
                  </a:lnTo>
                  <a:lnTo>
                    <a:pt x="418" y="296"/>
                  </a:lnTo>
                  <a:lnTo>
                    <a:pt x="417" y="304"/>
                  </a:lnTo>
                  <a:lnTo>
                    <a:pt x="411" y="313"/>
                  </a:lnTo>
                  <a:lnTo>
                    <a:pt x="407" y="323"/>
                  </a:lnTo>
                  <a:lnTo>
                    <a:pt x="395" y="342"/>
                  </a:lnTo>
                  <a:lnTo>
                    <a:pt x="384" y="355"/>
                  </a:lnTo>
                  <a:lnTo>
                    <a:pt x="355" y="384"/>
                  </a:lnTo>
                  <a:lnTo>
                    <a:pt x="342" y="396"/>
                  </a:lnTo>
                  <a:lnTo>
                    <a:pt x="322" y="407"/>
                  </a:lnTo>
                  <a:lnTo>
                    <a:pt x="313" y="411"/>
                  </a:lnTo>
                  <a:lnTo>
                    <a:pt x="303" y="417"/>
                  </a:lnTo>
                  <a:lnTo>
                    <a:pt x="296" y="419"/>
                  </a:lnTo>
                  <a:lnTo>
                    <a:pt x="286" y="421"/>
                  </a:lnTo>
                  <a:lnTo>
                    <a:pt x="276" y="424"/>
                  </a:lnTo>
                  <a:lnTo>
                    <a:pt x="267" y="426"/>
                  </a:lnTo>
                  <a:lnTo>
                    <a:pt x="257" y="428"/>
                  </a:lnTo>
                  <a:lnTo>
                    <a:pt x="248" y="430"/>
                  </a:lnTo>
                  <a:lnTo>
                    <a:pt x="234" y="430"/>
                  </a:lnTo>
                  <a:lnTo>
                    <a:pt x="225" y="432"/>
                  </a:lnTo>
                  <a:lnTo>
                    <a:pt x="228" y="432"/>
                  </a:lnTo>
                  <a:lnTo>
                    <a:pt x="217" y="430"/>
                  </a:lnTo>
                  <a:lnTo>
                    <a:pt x="205" y="430"/>
                  </a:lnTo>
                  <a:lnTo>
                    <a:pt x="194" y="428"/>
                  </a:lnTo>
                  <a:lnTo>
                    <a:pt x="184" y="426"/>
                  </a:lnTo>
                  <a:lnTo>
                    <a:pt x="175" y="424"/>
                  </a:lnTo>
                  <a:lnTo>
                    <a:pt x="165" y="421"/>
                  </a:lnTo>
                  <a:lnTo>
                    <a:pt x="155" y="419"/>
                  </a:lnTo>
                  <a:lnTo>
                    <a:pt x="148" y="417"/>
                  </a:lnTo>
                  <a:lnTo>
                    <a:pt x="138" y="411"/>
                  </a:lnTo>
                  <a:lnTo>
                    <a:pt x="128" y="407"/>
                  </a:lnTo>
                  <a:lnTo>
                    <a:pt x="119" y="401"/>
                  </a:lnTo>
                  <a:lnTo>
                    <a:pt x="111" y="396"/>
                  </a:lnTo>
                  <a:lnTo>
                    <a:pt x="102" y="390"/>
                  </a:lnTo>
                  <a:lnTo>
                    <a:pt x="96" y="384"/>
                  </a:lnTo>
                  <a:lnTo>
                    <a:pt x="82" y="371"/>
                  </a:lnTo>
                  <a:lnTo>
                    <a:pt x="77" y="363"/>
                  </a:lnTo>
                  <a:lnTo>
                    <a:pt x="69" y="355"/>
                  </a:lnTo>
                  <a:lnTo>
                    <a:pt x="57" y="342"/>
                  </a:lnTo>
                  <a:lnTo>
                    <a:pt x="46" y="323"/>
                  </a:lnTo>
                  <a:lnTo>
                    <a:pt x="42" y="313"/>
                  </a:lnTo>
                  <a:lnTo>
                    <a:pt x="36" y="304"/>
                  </a:lnTo>
                  <a:lnTo>
                    <a:pt x="34" y="296"/>
                  </a:lnTo>
                  <a:lnTo>
                    <a:pt x="32" y="286"/>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9511" name="Freeform 7"/>
            <p:cNvSpPr>
              <a:spLocks/>
            </p:cNvSpPr>
            <p:nvPr/>
          </p:nvSpPr>
          <p:spPr bwMode="auto">
            <a:xfrm>
              <a:off x="1109" y="1094"/>
              <a:ext cx="532" cy="43"/>
            </a:xfrm>
            <a:custGeom>
              <a:avLst/>
              <a:gdLst/>
              <a:ahLst/>
              <a:cxnLst>
                <a:cxn ang="0">
                  <a:pos x="19" y="0"/>
                </a:cxn>
                <a:cxn ang="0">
                  <a:pos x="14" y="0"/>
                </a:cxn>
                <a:cxn ang="0">
                  <a:pos x="10" y="2"/>
                </a:cxn>
                <a:cxn ang="0">
                  <a:pos x="2" y="10"/>
                </a:cxn>
                <a:cxn ang="0">
                  <a:pos x="0" y="14"/>
                </a:cxn>
                <a:cxn ang="0">
                  <a:pos x="0" y="25"/>
                </a:cxn>
                <a:cxn ang="0">
                  <a:pos x="2" y="29"/>
                </a:cxn>
                <a:cxn ang="0">
                  <a:pos x="10" y="37"/>
                </a:cxn>
                <a:cxn ang="0">
                  <a:pos x="14" y="39"/>
                </a:cxn>
                <a:cxn ang="0">
                  <a:pos x="19" y="39"/>
                </a:cxn>
                <a:cxn ang="0">
                  <a:pos x="513" y="43"/>
                </a:cxn>
                <a:cxn ang="0">
                  <a:pos x="519" y="43"/>
                </a:cxn>
                <a:cxn ang="0">
                  <a:pos x="522" y="41"/>
                </a:cxn>
                <a:cxn ang="0">
                  <a:pos x="530" y="33"/>
                </a:cxn>
                <a:cxn ang="0">
                  <a:pos x="532" y="29"/>
                </a:cxn>
                <a:cxn ang="0">
                  <a:pos x="532" y="18"/>
                </a:cxn>
                <a:cxn ang="0">
                  <a:pos x="530" y="14"/>
                </a:cxn>
                <a:cxn ang="0">
                  <a:pos x="522" y="6"/>
                </a:cxn>
                <a:cxn ang="0">
                  <a:pos x="519" y="4"/>
                </a:cxn>
                <a:cxn ang="0">
                  <a:pos x="513" y="4"/>
                </a:cxn>
                <a:cxn ang="0">
                  <a:pos x="19" y="0"/>
                </a:cxn>
              </a:cxnLst>
              <a:rect l="0" t="0" r="r" b="b"/>
              <a:pathLst>
                <a:path w="532" h="43">
                  <a:moveTo>
                    <a:pt x="19" y="0"/>
                  </a:moveTo>
                  <a:lnTo>
                    <a:pt x="14" y="0"/>
                  </a:lnTo>
                  <a:lnTo>
                    <a:pt x="10" y="2"/>
                  </a:lnTo>
                  <a:lnTo>
                    <a:pt x="2" y="10"/>
                  </a:lnTo>
                  <a:lnTo>
                    <a:pt x="0" y="14"/>
                  </a:lnTo>
                  <a:lnTo>
                    <a:pt x="0" y="25"/>
                  </a:lnTo>
                  <a:lnTo>
                    <a:pt x="2" y="29"/>
                  </a:lnTo>
                  <a:lnTo>
                    <a:pt x="10" y="37"/>
                  </a:lnTo>
                  <a:lnTo>
                    <a:pt x="14" y="39"/>
                  </a:lnTo>
                  <a:lnTo>
                    <a:pt x="19" y="39"/>
                  </a:lnTo>
                  <a:lnTo>
                    <a:pt x="513" y="43"/>
                  </a:lnTo>
                  <a:lnTo>
                    <a:pt x="519" y="43"/>
                  </a:lnTo>
                  <a:lnTo>
                    <a:pt x="522" y="41"/>
                  </a:lnTo>
                  <a:lnTo>
                    <a:pt x="530" y="33"/>
                  </a:lnTo>
                  <a:lnTo>
                    <a:pt x="532" y="29"/>
                  </a:lnTo>
                  <a:lnTo>
                    <a:pt x="532" y="18"/>
                  </a:lnTo>
                  <a:lnTo>
                    <a:pt x="530" y="14"/>
                  </a:lnTo>
                  <a:lnTo>
                    <a:pt x="522" y="6"/>
                  </a:lnTo>
                  <a:lnTo>
                    <a:pt x="519" y="4"/>
                  </a:lnTo>
                  <a:lnTo>
                    <a:pt x="513" y="4"/>
                  </a:lnTo>
                  <a:lnTo>
                    <a:pt x="19" y="0"/>
                  </a:lnTo>
                  <a:close/>
                </a:path>
              </a:pathLst>
            </a:custGeom>
            <a:solidFill>
              <a:srgbClr val="000000"/>
            </a:solidFill>
            <a:ln w="9525">
              <a:noFill/>
              <a:round/>
              <a:headEnd/>
              <a:tailEnd/>
            </a:ln>
          </p:spPr>
          <p:txBody>
            <a:bodyPr/>
            <a:lstStyle/>
            <a:p>
              <a:endParaRPr lang="en-US"/>
            </a:p>
          </p:txBody>
        </p:sp>
        <p:sp>
          <p:nvSpPr>
            <p:cNvPr id="789512" name="Rectangle 8"/>
            <p:cNvSpPr>
              <a:spLocks noChangeArrowheads="1"/>
            </p:cNvSpPr>
            <p:nvPr/>
          </p:nvSpPr>
          <p:spPr bwMode="auto">
            <a:xfrm>
              <a:off x="807" y="948"/>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A</a:t>
              </a:r>
              <a:endParaRPr lang="en-US" sz="3600" b="1" u="none" baseline="0">
                <a:solidFill>
                  <a:srgbClr val="00FF00"/>
                </a:solidFill>
              </a:endParaRPr>
            </a:p>
          </p:txBody>
        </p:sp>
        <p:sp>
          <p:nvSpPr>
            <p:cNvPr id="789513" name="Rectangle 9"/>
            <p:cNvSpPr>
              <a:spLocks noChangeArrowheads="1"/>
            </p:cNvSpPr>
            <p:nvPr/>
          </p:nvSpPr>
          <p:spPr bwMode="auto">
            <a:xfrm>
              <a:off x="1764" y="956"/>
              <a:ext cx="149"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B</a:t>
              </a:r>
              <a:endParaRPr lang="en-US" sz="3600" b="1" u="none" baseline="0">
                <a:solidFill>
                  <a:srgbClr val="00FF00"/>
                </a:solidFill>
              </a:endParaRPr>
            </a:p>
          </p:txBody>
        </p:sp>
        <p:sp>
          <p:nvSpPr>
            <p:cNvPr id="789514" name="Rectangle 10"/>
            <p:cNvSpPr>
              <a:spLocks noChangeArrowheads="1"/>
            </p:cNvSpPr>
            <p:nvPr/>
          </p:nvSpPr>
          <p:spPr bwMode="auto">
            <a:xfrm>
              <a:off x="1192" y="889"/>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1/0</a:t>
              </a:r>
              <a:endParaRPr lang="en-US" sz="3200" b="1" u="none" baseline="0">
                <a:solidFill>
                  <a:srgbClr val="00FF00"/>
                </a:solidFill>
              </a:endParaRPr>
            </a:p>
          </p:txBody>
        </p:sp>
        <p:sp>
          <p:nvSpPr>
            <p:cNvPr id="789515" name="Freeform 11"/>
            <p:cNvSpPr>
              <a:spLocks/>
            </p:cNvSpPr>
            <p:nvPr/>
          </p:nvSpPr>
          <p:spPr bwMode="auto">
            <a:xfrm>
              <a:off x="2584" y="902"/>
              <a:ext cx="455" cy="455"/>
            </a:xfrm>
            <a:custGeom>
              <a:avLst/>
              <a:gdLst/>
              <a:ahLst/>
              <a:cxnLst>
                <a:cxn ang="0">
                  <a:pos x="4" y="271"/>
                </a:cxn>
                <a:cxn ang="0">
                  <a:pos x="17" y="315"/>
                </a:cxn>
                <a:cxn ang="0">
                  <a:pos x="50" y="371"/>
                </a:cxn>
                <a:cxn ang="0">
                  <a:pos x="100" y="415"/>
                </a:cxn>
                <a:cxn ang="0">
                  <a:pos x="136" y="436"/>
                </a:cxn>
                <a:cxn ang="0">
                  <a:pos x="181" y="449"/>
                </a:cxn>
                <a:cxn ang="0">
                  <a:pos x="225" y="455"/>
                </a:cxn>
                <a:cxn ang="0">
                  <a:pos x="261" y="451"/>
                </a:cxn>
                <a:cxn ang="0">
                  <a:pos x="304" y="442"/>
                </a:cxn>
                <a:cxn ang="0">
                  <a:pos x="354" y="415"/>
                </a:cxn>
                <a:cxn ang="0">
                  <a:pos x="426" y="334"/>
                </a:cxn>
                <a:cxn ang="0">
                  <a:pos x="444" y="294"/>
                </a:cxn>
                <a:cxn ang="0">
                  <a:pos x="453" y="250"/>
                </a:cxn>
                <a:cxn ang="0">
                  <a:pos x="453" y="215"/>
                </a:cxn>
                <a:cxn ang="0">
                  <a:pos x="448" y="167"/>
                </a:cxn>
                <a:cxn ang="0">
                  <a:pos x="430" y="127"/>
                </a:cxn>
                <a:cxn ang="0">
                  <a:pos x="403" y="81"/>
                </a:cxn>
                <a:cxn ang="0">
                  <a:pos x="354" y="39"/>
                </a:cxn>
                <a:cxn ang="0">
                  <a:pos x="304" y="12"/>
                </a:cxn>
                <a:cxn ang="0">
                  <a:pos x="261" y="2"/>
                </a:cxn>
                <a:cxn ang="0">
                  <a:pos x="181" y="4"/>
                </a:cxn>
                <a:cxn ang="0">
                  <a:pos x="136" y="18"/>
                </a:cxn>
                <a:cxn ang="0">
                  <a:pos x="100" y="39"/>
                </a:cxn>
                <a:cxn ang="0">
                  <a:pos x="39" y="100"/>
                </a:cxn>
                <a:cxn ang="0">
                  <a:pos x="17" y="137"/>
                </a:cxn>
                <a:cxn ang="0">
                  <a:pos x="4" y="181"/>
                </a:cxn>
                <a:cxn ang="0">
                  <a:pos x="23" y="227"/>
                </a:cxn>
                <a:cxn ang="0">
                  <a:pos x="29" y="175"/>
                </a:cxn>
                <a:cxn ang="0">
                  <a:pos x="42" y="139"/>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4"/>
                </a:cxn>
                <a:cxn ang="0">
                  <a:pos x="430" y="235"/>
                </a:cxn>
                <a:cxn ang="0">
                  <a:pos x="425" y="277"/>
                </a:cxn>
                <a:cxn ang="0">
                  <a:pos x="411" y="313"/>
                </a:cxn>
                <a:cxn ang="0">
                  <a:pos x="355" y="384"/>
                </a:cxn>
                <a:cxn ang="0">
                  <a:pos x="304" y="417"/>
                </a:cxn>
                <a:cxn ang="0">
                  <a:pos x="267" y="426"/>
                </a:cxn>
                <a:cxn ang="0">
                  <a:pos x="225" y="432"/>
                </a:cxn>
                <a:cxn ang="0">
                  <a:pos x="194" y="428"/>
                </a:cxn>
                <a:cxn ang="0">
                  <a:pos x="156" y="419"/>
                </a:cxn>
                <a:cxn ang="0">
                  <a:pos x="119" y="401"/>
                </a:cxn>
                <a:cxn ang="0">
                  <a:pos x="83" y="371"/>
                </a:cxn>
                <a:cxn ang="0">
                  <a:pos x="46" y="323"/>
                </a:cxn>
                <a:cxn ang="0">
                  <a:pos x="33" y="286"/>
                </a:cxn>
                <a:cxn ang="0">
                  <a:pos x="23" y="248"/>
                </a:cxn>
              </a:cxnLst>
              <a:rect l="0" t="0" r="r" b="b"/>
              <a:pathLst>
                <a:path w="455" h="455">
                  <a:moveTo>
                    <a:pt x="0" y="227"/>
                  </a:moveTo>
                  <a:lnTo>
                    <a:pt x="0" y="248"/>
                  </a:lnTo>
                  <a:lnTo>
                    <a:pt x="2" y="261"/>
                  </a:lnTo>
                  <a:lnTo>
                    <a:pt x="4" y="271"/>
                  </a:lnTo>
                  <a:lnTo>
                    <a:pt x="6" y="284"/>
                  </a:lnTo>
                  <a:lnTo>
                    <a:pt x="10" y="294"/>
                  </a:lnTo>
                  <a:lnTo>
                    <a:pt x="12" y="304"/>
                  </a:lnTo>
                  <a:lnTo>
                    <a:pt x="17" y="315"/>
                  </a:lnTo>
                  <a:lnTo>
                    <a:pt x="23" y="325"/>
                  </a:lnTo>
                  <a:lnTo>
                    <a:pt x="27" y="334"/>
                  </a:lnTo>
                  <a:lnTo>
                    <a:pt x="39" y="353"/>
                  </a:lnTo>
                  <a:lnTo>
                    <a:pt x="50" y="371"/>
                  </a:lnTo>
                  <a:lnTo>
                    <a:pt x="58" y="378"/>
                  </a:lnTo>
                  <a:lnTo>
                    <a:pt x="63" y="386"/>
                  </a:lnTo>
                  <a:lnTo>
                    <a:pt x="81" y="403"/>
                  </a:lnTo>
                  <a:lnTo>
                    <a:pt x="100" y="415"/>
                  </a:lnTo>
                  <a:lnTo>
                    <a:pt x="108" y="421"/>
                  </a:lnTo>
                  <a:lnTo>
                    <a:pt x="117" y="426"/>
                  </a:lnTo>
                  <a:lnTo>
                    <a:pt x="127" y="430"/>
                  </a:lnTo>
                  <a:lnTo>
                    <a:pt x="136" y="436"/>
                  </a:lnTo>
                  <a:lnTo>
                    <a:pt x="148" y="442"/>
                  </a:lnTo>
                  <a:lnTo>
                    <a:pt x="158" y="444"/>
                  </a:lnTo>
                  <a:lnTo>
                    <a:pt x="167" y="447"/>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7"/>
                  </a:lnTo>
                  <a:lnTo>
                    <a:pt x="294" y="444"/>
                  </a:lnTo>
                  <a:lnTo>
                    <a:pt x="304" y="442"/>
                  </a:lnTo>
                  <a:lnTo>
                    <a:pt x="315" y="436"/>
                  </a:lnTo>
                  <a:lnTo>
                    <a:pt x="325" y="430"/>
                  </a:lnTo>
                  <a:lnTo>
                    <a:pt x="334" y="426"/>
                  </a:lnTo>
                  <a:lnTo>
                    <a:pt x="354" y="415"/>
                  </a:lnTo>
                  <a:lnTo>
                    <a:pt x="371" y="403"/>
                  </a:lnTo>
                  <a:lnTo>
                    <a:pt x="403" y="371"/>
                  </a:lnTo>
                  <a:lnTo>
                    <a:pt x="415" y="353"/>
                  </a:lnTo>
                  <a:lnTo>
                    <a:pt x="426" y="334"/>
                  </a:lnTo>
                  <a:lnTo>
                    <a:pt x="430" y="325"/>
                  </a:lnTo>
                  <a:lnTo>
                    <a:pt x="436" y="315"/>
                  </a:lnTo>
                  <a:lnTo>
                    <a:pt x="442" y="304"/>
                  </a:lnTo>
                  <a:lnTo>
                    <a:pt x="444" y="294"/>
                  </a:lnTo>
                  <a:lnTo>
                    <a:pt x="448" y="284"/>
                  </a:lnTo>
                  <a:lnTo>
                    <a:pt x="450" y="271"/>
                  </a:lnTo>
                  <a:lnTo>
                    <a:pt x="451" y="261"/>
                  </a:lnTo>
                  <a:lnTo>
                    <a:pt x="453" y="250"/>
                  </a:lnTo>
                  <a:lnTo>
                    <a:pt x="453" y="238"/>
                  </a:lnTo>
                  <a:lnTo>
                    <a:pt x="455" y="229"/>
                  </a:lnTo>
                  <a:lnTo>
                    <a:pt x="455" y="225"/>
                  </a:lnTo>
                  <a:lnTo>
                    <a:pt x="453" y="215"/>
                  </a:lnTo>
                  <a:lnTo>
                    <a:pt x="453" y="204"/>
                  </a:lnTo>
                  <a:lnTo>
                    <a:pt x="451" y="190"/>
                  </a:lnTo>
                  <a:lnTo>
                    <a:pt x="450" y="181"/>
                  </a:lnTo>
                  <a:lnTo>
                    <a:pt x="448" y="167"/>
                  </a:lnTo>
                  <a:lnTo>
                    <a:pt x="444" y="158"/>
                  </a:lnTo>
                  <a:lnTo>
                    <a:pt x="442" y="148"/>
                  </a:lnTo>
                  <a:lnTo>
                    <a:pt x="436" y="137"/>
                  </a:lnTo>
                  <a:lnTo>
                    <a:pt x="430" y="127"/>
                  </a:lnTo>
                  <a:lnTo>
                    <a:pt x="426" y="117"/>
                  </a:lnTo>
                  <a:lnTo>
                    <a:pt x="421" y="108"/>
                  </a:lnTo>
                  <a:lnTo>
                    <a:pt x="415" y="100"/>
                  </a:lnTo>
                  <a:lnTo>
                    <a:pt x="403" y="81"/>
                  </a:lnTo>
                  <a:lnTo>
                    <a:pt x="386" y="64"/>
                  </a:lnTo>
                  <a:lnTo>
                    <a:pt x="378" y="58"/>
                  </a:lnTo>
                  <a:lnTo>
                    <a:pt x="371" y="50"/>
                  </a:lnTo>
                  <a:lnTo>
                    <a:pt x="354" y="39"/>
                  </a:lnTo>
                  <a:lnTo>
                    <a:pt x="334" y="27"/>
                  </a:lnTo>
                  <a:lnTo>
                    <a:pt x="325" y="23"/>
                  </a:lnTo>
                  <a:lnTo>
                    <a:pt x="315" y="18"/>
                  </a:lnTo>
                  <a:lnTo>
                    <a:pt x="304" y="12"/>
                  </a:lnTo>
                  <a:lnTo>
                    <a:pt x="294" y="10"/>
                  </a:lnTo>
                  <a:lnTo>
                    <a:pt x="284" y="6"/>
                  </a:lnTo>
                  <a:lnTo>
                    <a:pt x="271" y="4"/>
                  </a:lnTo>
                  <a:lnTo>
                    <a:pt x="261" y="2"/>
                  </a:lnTo>
                  <a:lnTo>
                    <a:pt x="250" y="0"/>
                  </a:lnTo>
                  <a:lnTo>
                    <a:pt x="204" y="0"/>
                  </a:lnTo>
                  <a:lnTo>
                    <a:pt x="190" y="2"/>
                  </a:lnTo>
                  <a:lnTo>
                    <a:pt x="181" y="4"/>
                  </a:lnTo>
                  <a:lnTo>
                    <a:pt x="167" y="6"/>
                  </a:lnTo>
                  <a:lnTo>
                    <a:pt x="158" y="10"/>
                  </a:lnTo>
                  <a:lnTo>
                    <a:pt x="148" y="12"/>
                  </a:lnTo>
                  <a:lnTo>
                    <a:pt x="136" y="18"/>
                  </a:lnTo>
                  <a:lnTo>
                    <a:pt x="127" y="23"/>
                  </a:lnTo>
                  <a:lnTo>
                    <a:pt x="117" y="27"/>
                  </a:lnTo>
                  <a:lnTo>
                    <a:pt x="108" y="33"/>
                  </a:lnTo>
                  <a:lnTo>
                    <a:pt x="100" y="39"/>
                  </a:lnTo>
                  <a:lnTo>
                    <a:pt x="81" y="50"/>
                  </a:lnTo>
                  <a:lnTo>
                    <a:pt x="65" y="66"/>
                  </a:lnTo>
                  <a:lnTo>
                    <a:pt x="50" y="81"/>
                  </a:lnTo>
                  <a:lnTo>
                    <a:pt x="39" y="100"/>
                  </a:lnTo>
                  <a:lnTo>
                    <a:pt x="33" y="108"/>
                  </a:lnTo>
                  <a:lnTo>
                    <a:pt x="27" y="117"/>
                  </a:lnTo>
                  <a:lnTo>
                    <a:pt x="23" y="127"/>
                  </a:lnTo>
                  <a:lnTo>
                    <a:pt x="17" y="137"/>
                  </a:lnTo>
                  <a:lnTo>
                    <a:pt x="12" y="148"/>
                  </a:lnTo>
                  <a:lnTo>
                    <a:pt x="10" y="158"/>
                  </a:lnTo>
                  <a:lnTo>
                    <a:pt x="6" y="167"/>
                  </a:lnTo>
                  <a:lnTo>
                    <a:pt x="4" y="181"/>
                  </a:lnTo>
                  <a:lnTo>
                    <a:pt x="2" y="190"/>
                  </a:lnTo>
                  <a:lnTo>
                    <a:pt x="0" y="202"/>
                  </a:lnTo>
                  <a:lnTo>
                    <a:pt x="0" y="227"/>
                  </a:lnTo>
                  <a:lnTo>
                    <a:pt x="23" y="227"/>
                  </a:lnTo>
                  <a:lnTo>
                    <a:pt x="23" y="206"/>
                  </a:lnTo>
                  <a:lnTo>
                    <a:pt x="25" y="194"/>
                  </a:lnTo>
                  <a:lnTo>
                    <a:pt x="27" y="185"/>
                  </a:lnTo>
                  <a:lnTo>
                    <a:pt x="29" y="175"/>
                  </a:lnTo>
                  <a:lnTo>
                    <a:pt x="33" y="165"/>
                  </a:lnTo>
                  <a:lnTo>
                    <a:pt x="35" y="156"/>
                  </a:lnTo>
                  <a:lnTo>
                    <a:pt x="37" y="148"/>
                  </a:lnTo>
                  <a:lnTo>
                    <a:pt x="42" y="139"/>
                  </a:lnTo>
                  <a:lnTo>
                    <a:pt x="46" y="129"/>
                  </a:lnTo>
                  <a:lnTo>
                    <a:pt x="52" y="119"/>
                  </a:lnTo>
                  <a:lnTo>
                    <a:pt x="58" y="112"/>
                  </a:lnTo>
                  <a:lnTo>
                    <a:pt x="63" y="102"/>
                  </a:lnTo>
                  <a:lnTo>
                    <a:pt x="69" y="96"/>
                  </a:lnTo>
                  <a:lnTo>
                    <a:pt x="77" y="89"/>
                  </a:lnTo>
                  <a:lnTo>
                    <a:pt x="81" y="81"/>
                  </a:lnTo>
                  <a:lnTo>
                    <a:pt x="88" y="77"/>
                  </a:lnTo>
                  <a:lnTo>
                    <a:pt x="96" y="70"/>
                  </a:lnTo>
                  <a:lnTo>
                    <a:pt x="102" y="64"/>
                  </a:lnTo>
                  <a:lnTo>
                    <a:pt x="112" y="58"/>
                  </a:lnTo>
                  <a:lnTo>
                    <a:pt x="119" y="52"/>
                  </a:lnTo>
                  <a:lnTo>
                    <a:pt x="129" y="47"/>
                  </a:lnTo>
                  <a:lnTo>
                    <a:pt x="138" y="43"/>
                  </a:lnTo>
                  <a:lnTo>
                    <a:pt x="148" y="37"/>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4" y="37"/>
                  </a:lnTo>
                  <a:lnTo>
                    <a:pt x="313" y="43"/>
                  </a:lnTo>
                  <a:lnTo>
                    <a:pt x="323" y="47"/>
                  </a:lnTo>
                  <a:lnTo>
                    <a:pt x="342" y="58"/>
                  </a:lnTo>
                  <a:lnTo>
                    <a:pt x="355" y="70"/>
                  </a:lnTo>
                  <a:lnTo>
                    <a:pt x="363" y="77"/>
                  </a:lnTo>
                  <a:lnTo>
                    <a:pt x="371" y="83"/>
                  </a:lnTo>
                  <a:lnTo>
                    <a:pt x="384" y="96"/>
                  </a:lnTo>
                  <a:lnTo>
                    <a:pt x="390" y="102"/>
                  </a:lnTo>
                  <a:lnTo>
                    <a:pt x="396" y="112"/>
                  </a:lnTo>
                  <a:lnTo>
                    <a:pt x="402" y="119"/>
                  </a:lnTo>
                  <a:lnTo>
                    <a:pt x="407" y="129"/>
                  </a:lnTo>
                  <a:lnTo>
                    <a:pt x="411" y="139"/>
                  </a:lnTo>
                  <a:lnTo>
                    <a:pt x="417" y="148"/>
                  </a:lnTo>
                  <a:lnTo>
                    <a:pt x="419" y="156"/>
                  </a:lnTo>
                  <a:lnTo>
                    <a:pt x="421" y="165"/>
                  </a:lnTo>
                  <a:lnTo>
                    <a:pt x="425"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5" y="277"/>
                  </a:lnTo>
                  <a:lnTo>
                    <a:pt x="421" y="286"/>
                  </a:lnTo>
                  <a:lnTo>
                    <a:pt x="419" y="296"/>
                  </a:lnTo>
                  <a:lnTo>
                    <a:pt x="417" y="304"/>
                  </a:lnTo>
                  <a:lnTo>
                    <a:pt x="411" y="313"/>
                  </a:lnTo>
                  <a:lnTo>
                    <a:pt x="407" y="323"/>
                  </a:lnTo>
                  <a:lnTo>
                    <a:pt x="396" y="342"/>
                  </a:lnTo>
                  <a:lnTo>
                    <a:pt x="384" y="355"/>
                  </a:lnTo>
                  <a:lnTo>
                    <a:pt x="355" y="384"/>
                  </a:lnTo>
                  <a:lnTo>
                    <a:pt x="342" y="396"/>
                  </a:lnTo>
                  <a:lnTo>
                    <a:pt x="323" y="407"/>
                  </a:lnTo>
                  <a:lnTo>
                    <a:pt x="313" y="411"/>
                  </a:lnTo>
                  <a:lnTo>
                    <a:pt x="304" y="417"/>
                  </a:lnTo>
                  <a:lnTo>
                    <a:pt x="296" y="419"/>
                  </a:lnTo>
                  <a:lnTo>
                    <a:pt x="286" y="421"/>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1"/>
                  </a:lnTo>
                  <a:lnTo>
                    <a:pt x="156" y="419"/>
                  </a:lnTo>
                  <a:lnTo>
                    <a:pt x="148" y="417"/>
                  </a:lnTo>
                  <a:lnTo>
                    <a:pt x="138" y="411"/>
                  </a:lnTo>
                  <a:lnTo>
                    <a:pt x="129" y="407"/>
                  </a:lnTo>
                  <a:lnTo>
                    <a:pt x="119" y="401"/>
                  </a:lnTo>
                  <a:lnTo>
                    <a:pt x="112" y="396"/>
                  </a:lnTo>
                  <a:lnTo>
                    <a:pt x="102" y="390"/>
                  </a:lnTo>
                  <a:lnTo>
                    <a:pt x="96" y="384"/>
                  </a:lnTo>
                  <a:lnTo>
                    <a:pt x="83" y="371"/>
                  </a:lnTo>
                  <a:lnTo>
                    <a:pt x="77" y="363"/>
                  </a:lnTo>
                  <a:lnTo>
                    <a:pt x="69" y="355"/>
                  </a:lnTo>
                  <a:lnTo>
                    <a:pt x="58" y="342"/>
                  </a:lnTo>
                  <a:lnTo>
                    <a:pt x="46" y="323"/>
                  </a:lnTo>
                  <a:lnTo>
                    <a:pt x="42" y="313"/>
                  </a:lnTo>
                  <a:lnTo>
                    <a:pt x="37" y="304"/>
                  </a:lnTo>
                  <a:lnTo>
                    <a:pt x="35" y="296"/>
                  </a:lnTo>
                  <a:lnTo>
                    <a:pt x="33" y="286"/>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9516" name="Freeform 12"/>
            <p:cNvSpPr>
              <a:spLocks/>
            </p:cNvSpPr>
            <p:nvPr/>
          </p:nvSpPr>
          <p:spPr bwMode="auto">
            <a:xfrm>
              <a:off x="2042" y="1089"/>
              <a:ext cx="542" cy="42"/>
            </a:xfrm>
            <a:custGeom>
              <a:avLst/>
              <a:gdLst/>
              <a:ahLst/>
              <a:cxnLst>
                <a:cxn ang="0">
                  <a:pos x="20" y="3"/>
                </a:cxn>
                <a:cxn ang="0">
                  <a:pos x="14" y="3"/>
                </a:cxn>
                <a:cxn ang="0">
                  <a:pos x="10" y="5"/>
                </a:cxn>
                <a:cxn ang="0">
                  <a:pos x="2" y="13"/>
                </a:cxn>
                <a:cxn ang="0">
                  <a:pos x="0" y="17"/>
                </a:cxn>
                <a:cxn ang="0">
                  <a:pos x="0" y="28"/>
                </a:cxn>
                <a:cxn ang="0">
                  <a:pos x="2" y="32"/>
                </a:cxn>
                <a:cxn ang="0">
                  <a:pos x="10" y="40"/>
                </a:cxn>
                <a:cxn ang="0">
                  <a:pos x="14" y="42"/>
                </a:cxn>
                <a:cxn ang="0">
                  <a:pos x="20" y="42"/>
                </a:cxn>
                <a:cxn ang="0">
                  <a:pos x="523" y="38"/>
                </a:cxn>
                <a:cxn ang="0">
                  <a:pos x="529" y="38"/>
                </a:cxn>
                <a:cxn ang="0">
                  <a:pos x="533" y="36"/>
                </a:cxn>
                <a:cxn ang="0">
                  <a:pos x="540" y="28"/>
                </a:cxn>
                <a:cxn ang="0">
                  <a:pos x="542" y="25"/>
                </a:cxn>
                <a:cxn ang="0">
                  <a:pos x="542" y="13"/>
                </a:cxn>
                <a:cxn ang="0">
                  <a:pos x="540" y="9"/>
                </a:cxn>
                <a:cxn ang="0">
                  <a:pos x="533" y="1"/>
                </a:cxn>
                <a:cxn ang="0">
                  <a:pos x="529" y="0"/>
                </a:cxn>
                <a:cxn ang="0">
                  <a:pos x="523" y="0"/>
                </a:cxn>
                <a:cxn ang="0">
                  <a:pos x="20" y="3"/>
                </a:cxn>
              </a:cxnLst>
              <a:rect l="0" t="0" r="r" b="b"/>
              <a:pathLst>
                <a:path w="542" h="42">
                  <a:moveTo>
                    <a:pt x="20" y="3"/>
                  </a:moveTo>
                  <a:lnTo>
                    <a:pt x="14" y="3"/>
                  </a:lnTo>
                  <a:lnTo>
                    <a:pt x="10" y="5"/>
                  </a:lnTo>
                  <a:lnTo>
                    <a:pt x="2" y="13"/>
                  </a:lnTo>
                  <a:lnTo>
                    <a:pt x="0" y="17"/>
                  </a:lnTo>
                  <a:lnTo>
                    <a:pt x="0" y="28"/>
                  </a:lnTo>
                  <a:lnTo>
                    <a:pt x="2" y="32"/>
                  </a:lnTo>
                  <a:lnTo>
                    <a:pt x="10" y="40"/>
                  </a:lnTo>
                  <a:lnTo>
                    <a:pt x="14" y="42"/>
                  </a:lnTo>
                  <a:lnTo>
                    <a:pt x="20" y="42"/>
                  </a:lnTo>
                  <a:lnTo>
                    <a:pt x="523" y="38"/>
                  </a:lnTo>
                  <a:lnTo>
                    <a:pt x="529" y="38"/>
                  </a:lnTo>
                  <a:lnTo>
                    <a:pt x="533" y="36"/>
                  </a:lnTo>
                  <a:lnTo>
                    <a:pt x="540" y="28"/>
                  </a:lnTo>
                  <a:lnTo>
                    <a:pt x="542" y="25"/>
                  </a:lnTo>
                  <a:lnTo>
                    <a:pt x="542" y="13"/>
                  </a:lnTo>
                  <a:lnTo>
                    <a:pt x="540" y="9"/>
                  </a:lnTo>
                  <a:lnTo>
                    <a:pt x="533" y="1"/>
                  </a:lnTo>
                  <a:lnTo>
                    <a:pt x="529" y="0"/>
                  </a:lnTo>
                  <a:lnTo>
                    <a:pt x="523" y="0"/>
                  </a:lnTo>
                  <a:lnTo>
                    <a:pt x="20" y="3"/>
                  </a:lnTo>
                  <a:close/>
                </a:path>
              </a:pathLst>
            </a:custGeom>
            <a:solidFill>
              <a:srgbClr val="000000"/>
            </a:solidFill>
            <a:ln w="9525">
              <a:noFill/>
              <a:round/>
              <a:headEnd/>
              <a:tailEnd/>
            </a:ln>
          </p:spPr>
          <p:txBody>
            <a:bodyPr/>
            <a:lstStyle/>
            <a:p>
              <a:endParaRPr lang="en-US"/>
            </a:p>
          </p:txBody>
        </p:sp>
        <p:sp>
          <p:nvSpPr>
            <p:cNvPr id="789517" name="Rectangle 13"/>
            <p:cNvSpPr>
              <a:spLocks noChangeArrowheads="1"/>
            </p:cNvSpPr>
            <p:nvPr/>
          </p:nvSpPr>
          <p:spPr bwMode="auto">
            <a:xfrm>
              <a:off x="2720" y="981"/>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C</a:t>
              </a:r>
              <a:endParaRPr lang="en-US" sz="3600" b="1" u="none" baseline="0">
                <a:solidFill>
                  <a:srgbClr val="00FF00"/>
                </a:solidFill>
              </a:endParaRPr>
            </a:p>
          </p:txBody>
        </p:sp>
        <p:sp>
          <p:nvSpPr>
            <p:cNvPr id="789518" name="Rectangle 14"/>
            <p:cNvSpPr>
              <a:spLocks noChangeArrowheads="1"/>
            </p:cNvSpPr>
            <p:nvPr/>
          </p:nvSpPr>
          <p:spPr bwMode="auto">
            <a:xfrm>
              <a:off x="2091" y="870"/>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1/0</a:t>
              </a:r>
              <a:endParaRPr lang="en-US" sz="3200" b="1" u="none" baseline="0">
                <a:solidFill>
                  <a:srgbClr val="00FF00"/>
                </a:solidFill>
              </a:endParaRPr>
            </a:p>
          </p:txBody>
        </p:sp>
        <p:sp>
          <p:nvSpPr>
            <p:cNvPr id="789520" name="Freeform 16"/>
            <p:cNvSpPr>
              <a:spLocks/>
            </p:cNvSpPr>
            <p:nvPr/>
          </p:nvSpPr>
          <p:spPr bwMode="auto">
            <a:xfrm>
              <a:off x="3014" y="1106"/>
              <a:ext cx="548" cy="40"/>
            </a:xfrm>
            <a:custGeom>
              <a:avLst/>
              <a:gdLst/>
              <a:ahLst/>
              <a:cxnLst>
                <a:cxn ang="0">
                  <a:pos x="20" y="2"/>
                </a:cxn>
                <a:cxn ang="0">
                  <a:pos x="14" y="2"/>
                </a:cxn>
                <a:cxn ang="0">
                  <a:pos x="10" y="4"/>
                </a:cxn>
                <a:cxn ang="0">
                  <a:pos x="2" y="11"/>
                </a:cxn>
                <a:cxn ang="0">
                  <a:pos x="0" y="15"/>
                </a:cxn>
                <a:cxn ang="0">
                  <a:pos x="0" y="27"/>
                </a:cxn>
                <a:cxn ang="0">
                  <a:pos x="2" y="31"/>
                </a:cxn>
                <a:cxn ang="0">
                  <a:pos x="10" y="38"/>
                </a:cxn>
                <a:cxn ang="0">
                  <a:pos x="14" y="40"/>
                </a:cxn>
                <a:cxn ang="0">
                  <a:pos x="20" y="40"/>
                </a:cxn>
                <a:cxn ang="0">
                  <a:pos x="529" y="38"/>
                </a:cxn>
                <a:cxn ang="0">
                  <a:pos x="534" y="38"/>
                </a:cxn>
                <a:cxn ang="0">
                  <a:pos x="538" y="36"/>
                </a:cxn>
                <a:cxn ang="0">
                  <a:pos x="546" y="29"/>
                </a:cxn>
                <a:cxn ang="0">
                  <a:pos x="548" y="25"/>
                </a:cxn>
                <a:cxn ang="0">
                  <a:pos x="548" y="13"/>
                </a:cxn>
                <a:cxn ang="0">
                  <a:pos x="546" y="9"/>
                </a:cxn>
                <a:cxn ang="0">
                  <a:pos x="538" y="2"/>
                </a:cxn>
                <a:cxn ang="0">
                  <a:pos x="534" y="0"/>
                </a:cxn>
                <a:cxn ang="0">
                  <a:pos x="529" y="0"/>
                </a:cxn>
                <a:cxn ang="0">
                  <a:pos x="20" y="2"/>
                </a:cxn>
              </a:cxnLst>
              <a:rect l="0" t="0" r="r" b="b"/>
              <a:pathLst>
                <a:path w="548" h="40">
                  <a:moveTo>
                    <a:pt x="20" y="2"/>
                  </a:moveTo>
                  <a:lnTo>
                    <a:pt x="14" y="2"/>
                  </a:lnTo>
                  <a:lnTo>
                    <a:pt x="10" y="4"/>
                  </a:lnTo>
                  <a:lnTo>
                    <a:pt x="2" y="11"/>
                  </a:lnTo>
                  <a:lnTo>
                    <a:pt x="0" y="15"/>
                  </a:lnTo>
                  <a:lnTo>
                    <a:pt x="0" y="27"/>
                  </a:lnTo>
                  <a:lnTo>
                    <a:pt x="2" y="31"/>
                  </a:lnTo>
                  <a:lnTo>
                    <a:pt x="10" y="38"/>
                  </a:lnTo>
                  <a:lnTo>
                    <a:pt x="14" y="40"/>
                  </a:lnTo>
                  <a:lnTo>
                    <a:pt x="20" y="40"/>
                  </a:lnTo>
                  <a:lnTo>
                    <a:pt x="529" y="38"/>
                  </a:lnTo>
                  <a:lnTo>
                    <a:pt x="534" y="38"/>
                  </a:lnTo>
                  <a:lnTo>
                    <a:pt x="538" y="36"/>
                  </a:lnTo>
                  <a:lnTo>
                    <a:pt x="546" y="29"/>
                  </a:lnTo>
                  <a:lnTo>
                    <a:pt x="548" y="25"/>
                  </a:lnTo>
                  <a:lnTo>
                    <a:pt x="548" y="13"/>
                  </a:lnTo>
                  <a:lnTo>
                    <a:pt x="546" y="9"/>
                  </a:lnTo>
                  <a:lnTo>
                    <a:pt x="538" y="2"/>
                  </a:lnTo>
                  <a:lnTo>
                    <a:pt x="534" y="0"/>
                  </a:lnTo>
                  <a:lnTo>
                    <a:pt x="529" y="0"/>
                  </a:lnTo>
                  <a:lnTo>
                    <a:pt x="20" y="2"/>
                  </a:lnTo>
                  <a:close/>
                </a:path>
              </a:pathLst>
            </a:custGeom>
            <a:solidFill>
              <a:srgbClr val="000000"/>
            </a:solidFill>
            <a:ln w="9525">
              <a:noFill/>
              <a:round/>
              <a:headEnd/>
              <a:tailEnd/>
            </a:ln>
          </p:spPr>
          <p:txBody>
            <a:bodyPr/>
            <a:lstStyle/>
            <a:p>
              <a:endParaRPr lang="en-US"/>
            </a:p>
          </p:txBody>
        </p:sp>
        <p:sp>
          <p:nvSpPr>
            <p:cNvPr id="789522" name="Rectangle 18"/>
            <p:cNvSpPr>
              <a:spLocks noChangeArrowheads="1"/>
            </p:cNvSpPr>
            <p:nvPr/>
          </p:nvSpPr>
          <p:spPr bwMode="auto">
            <a:xfrm>
              <a:off x="3091" y="878"/>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0/0</a:t>
              </a:r>
              <a:endParaRPr lang="en-US" sz="3200" b="1" u="none" baseline="0">
                <a:solidFill>
                  <a:srgbClr val="00FF00"/>
                </a:solidFill>
              </a:endParaRPr>
            </a:p>
          </p:txBody>
        </p:sp>
        <p:sp>
          <p:nvSpPr>
            <p:cNvPr id="789525" name="Freeform 21"/>
            <p:cNvSpPr>
              <a:spLocks/>
            </p:cNvSpPr>
            <p:nvPr/>
          </p:nvSpPr>
          <p:spPr bwMode="auto">
            <a:xfrm>
              <a:off x="1462" y="1048"/>
              <a:ext cx="187" cy="79"/>
            </a:xfrm>
            <a:custGeom>
              <a:avLst/>
              <a:gdLst/>
              <a:ahLst/>
              <a:cxnLst>
                <a:cxn ang="0">
                  <a:pos x="162" y="79"/>
                </a:cxn>
                <a:cxn ang="0">
                  <a:pos x="173" y="79"/>
                </a:cxn>
                <a:cxn ang="0">
                  <a:pos x="177" y="77"/>
                </a:cxn>
                <a:cxn ang="0">
                  <a:pos x="185" y="69"/>
                </a:cxn>
                <a:cxn ang="0">
                  <a:pos x="187" y="66"/>
                </a:cxn>
                <a:cxn ang="0">
                  <a:pos x="187" y="54"/>
                </a:cxn>
                <a:cxn ang="0">
                  <a:pos x="185" y="50"/>
                </a:cxn>
                <a:cxn ang="0">
                  <a:pos x="177" y="42"/>
                </a:cxn>
                <a:cxn ang="0">
                  <a:pos x="173" y="41"/>
                </a:cxn>
                <a:cxn ang="0">
                  <a:pos x="25" y="0"/>
                </a:cxn>
                <a:cxn ang="0">
                  <a:pos x="14" y="0"/>
                </a:cxn>
                <a:cxn ang="0">
                  <a:pos x="10" y="2"/>
                </a:cxn>
                <a:cxn ang="0">
                  <a:pos x="2" y="10"/>
                </a:cxn>
                <a:cxn ang="0">
                  <a:pos x="0" y="14"/>
                </a:cxn>
                <a:cxn ang="0">
                  <a:pos x="0" y="25"/>
                </a:cxn>
                <a:cxn ang="0">
                  <a:pos x="2" y="29"/>
                </a:cxn>
                <a:cxn ang="0">
                  <a:pos x="10" y="37"/>
                </a:cxn>
                <a:cxn ang="0">
                  <a:pos x="14" y="39"/>
                </a:cxn>
                <a:cxn ang="0">
                  <a:pos x="162" y="79"/>
                </a:cxn>
              </a:cxnLst>
              <a:rect l="0" t="0" r="r" b="b"/>
              <a:pathLst>
                <a:path w="187" h="79">
                  <a:moveTo>
                    <a:pt x="162" y="79"/>
                  </a:moveTo>
                  <a:lnTo>
                    <a:pt x="173" y="79"/>
                  </a:lnTo>
                  <a:lnTo>
                    <a:pt x="177" y="77"/>
                  </a:lnTo>
                  <a:lnTo>
                    <a:pt x="185" y="69"/>
                  </a:lnTo>
                  <a:lnTo>
                    <a:pt x="187" y="66"/>
                  </a:lnTo>
                  <a:lnTo>
                    <a:pt x="187" y="54"/>
                  </a:lnTo>
                  <a:lnTo>
                    <a:pt x="185" y="50"/>
                  </a:lnTo>
                  <a:lnTo>
                    <a:pt x="177" y="42"/>
                  </a:lnTo>
                  <a:lnTo>
                    <a:pt x="173" y="41"/>
                  </a:lnTo>
                  <a:lnTo>
                    <a:pt x="25" y="0"/>
                  </a:lnTo>
                  <a:lnTo>
                    <a:pt x="14" y="0"/>
                  </a:lnTo>
                  <a:lnTo>
                    <a:pt x="10" y="2"/>
                  </a:lnTo>
                  <a:lnTo>
                    <a:pt x="2" y="10"/>
                  </a:lnTo>
                  <a:lnTo>
                    <a:pt x="0" y="14"/>
                  </a:lnTo>
                  <a:lnTo>
                    <a:pt x="0" y="25"/>
                  </a:lnTo>
                  <a:lnTo>
                    <a:pt x="2" y="29"/>
                  </a:lnTo>
                  <a:lnTo>
                    <a:pt x="10" y="37"/>
                  </a:lnTo>
                  <a:lnTo>
                    <a:pt x="14" y="39"/>
                  </a:lnTo>
                  <a:lnTo>
                    <a:pt x="162" y="79"/>
                  </a:lnTo>
                  <a:close/>
                </a:path>
              </a:pathLst>
            </a:custGeom>
            <a:solidFill>
              <a:srgbClr val="000000"/>
            </a:solidFill>
            <a:ln w="9525">
              <a:noFill/>
              <a:round/>
              <a:headEnd/>
              <a:tailEnd/>
            </a:ln>
          </p:spPr>
          <p:txBody>
            <a:bodyPr/>
            <a:lstStyle/>
            <a:p>
              <a:endParaRPr lang="en-US"/>
            </a:p>
          </p:txBody>
        </p:sp>
        <p:sp>
          <p:nvSpPr>
            <p:cNvPr id="789526" name="Freeform 22"/>
            <p:cNvSpPr>
              <a:spLocks/>
            </p:cNvSpPr>
            <p:nvPr/>
          </p:nvSpPr>
          <p:spPr bwMode="auto">
            <a:xfrm>
              <a:off x="1462" y="1098"/>
              <a:ext cx="194" cy="79"/>
            </a:xfrm>
            <a:custGeom>
              <a:avLst/>
              <a:gdLst/>
              <a:ahLst/>
              <a:cxnLst>
                <a:cxn ang="0">
                  <a:pos x="181" y="39"/>
                </a:cxn>
                <a:cxn ang="0">
                  <a:pos x="185" y="37"/>
                </a:cxn>
                <a:cxn ang="0">
                  <a:pos x="193" y="29"/>
                </a:cxn>
                <a:cxn ang="0">
                  <a:pos x="194" y="25"/>
                </a:cxn>
                <a:cxn ang="0">
                  <a:pos x="194" y="14"/>
                </a:cxn>
                <a:cxn ang="0">
                  <a:pos x="193" y="10"/>
                </a:cxn>
                <a:cxn ang="0">
                  <a:pos x="185" y="2"/>
                </a:cxn>
                <a:cxn ang="0">
                  <a:pos x="181" y="0"/>
                </a:cxn>
                <a:cxn ang="0">
                  <a:pos x="169" y="0"/>
                </a:cxn>
                <a:cxn ang="0">
                  <a:pos x="14" y="40"/>
                </a:cxn>
                <a:cxn ang="0">
                  <a:pos x="10" y="42"/>
                </a:cxn>
                <a:cxn ang="0">
                  <a:pos x="2" y="50"/>
                </a:cxn>
                <a:cxn ang="0">
                  <a:pos x="0" y="54"/>
                </a:cxn>
                <a:cxn ang="0">
                  <a:pos x="0" y="65"/>
                </a:cxn>
                <a:cxn ang="0">
                  <a:pos x="2" y="69"/>
                </a:cxn>
                <a:cxn ang="0">
                  <a:pos x="10" y="77"/>
                </a:cxn>
                <a:cxn ang="0">
                  <a:pos x="14" y="79"/>
                </a:cxn>
                <a:cxn ang="0">
                  <a:pos x="25" y="79"/>
                </a:cxn>
                <a:cxn ang="0">
                  <a:pos x="181" y="39"/>
                </a:cxn>
              </a:cxnLst>
              <a:rect l="0" t="0" r="r" b="b"/>
              <a:pathLst>
                <a:path w="194" h="79">
                  <a:moveTo>
                    <a:pt x="181" y="39"/>
                  </a:moveTo>
                  <a:lnTo>
                    <a:pt x="185" y="37"/>
                  </a:lnTo>
                  <a:lnTo>
                    <a:pt x="193" y="29"/>
                  </a:lnTo>
                  <a:lnTo>
                    <a:pt x="194" y="25"/>
                  </a:lnTo>
                  <a:lnTo>
                    <a:pt x="194" y="14"/>
                  </a:lnTo>
                  <a:lnTo>
                    <a:pt x="193" y="10"/>
                  </a:lnTo>
                  <a:lnTo>
                    <a:pt x="185" y="2"/>
                  </a:lnTo>
                  <a:lnTo>
                    <a:pt x="181" y="0"/>
                  </a:lnTo>
                  <a:lnTo>
                    <a:pt x="169" y="0"/>
                  </a:lnTo>
                  <a:lnTo>
                    <a:pt x="14" y="40"/>
                  </a:lnTo>
                  <a:lnTo>
                    <a:pt x="10" y="42"/>
                  </a:lnTo>
                  <a:lnTo>
                    <a:pt x="2" y="50"/>
                  </a:lnTo>
                  <a:lnTo>
                    <a:pt x="0" y="54"/>
                  </a:lnTo>
                  <a:lnTo>
                    <a:pt x="0" y="65"/>
                  </a:lnTo>
                  <a:lnTo>
                    <a:pt x="2" y="69"/>
                  </a:lnTo>
                  <a:lnTo>
                    <a:pt x="10" y="77"/>
                  </a:lnTo>
                  <a:lnTo>
                    <a:pt x="14" y="79"/>
                  </a:lnTo>
                  <a:lnTo>
                    <a:pt x="25" y="79"/>
                  </a:lnTo>
                  <a:lnTo>
                    <a:pt x="181" y="39"/>
                  </a:lnTo>
                  <a:close/>
                </a:path>
              </a:pathLst>
            </a:custGeom>
            <a:solidFill>
              <a:srgbClr val="000000"/>
            </a:solidFill>
            <a:ln w="9525">
              <a:noFill/>
              <a:round/>
              <a:headEnd/>
              <a:tailEnd/>
            </a:ln>
          </p:spPr>
          <p:txBody>
            <a:bodyPr/>
            <a:lstStyle/>
            <a:p>
              <a:endParaRPr lang="en-US"/>
            </a:p>
          </p:txBody>
        </p:sp>
        <p:sp>
          <p:nvSpPr>
            <p:cNvPr id="789527" name="Freeform 23"/>
            <p:cNvSpPr>
              <a:spLocks/>
            </p:cNvSpPr>
            <p:nvPr/>
          </p:nvSpPr>
          <p:spPr bwMode="auto">
            <a:xfrm>
              <a:off x="2373" y="1037"/>
              <a:ext cx="186" cy="80"/>
            </a:xfrm>
            <a:custGeom>
              <a:avLst/>
              <a:gdLst/>
              <a:ahLst/>
              <a:cxnLst>
                <a:cxn ang="0">
                  <a:pos x="161" y="80"/>
                </a:cxn>
                <a:cxn ang="0">
                  <a:pos x="171" y="80"/>
                </a:cxn>
                <a:cxn ang="0">
                  <a:pos x="177" y="78"/>
                </a:cxn>
                <a:cxn ang="0">
                  <a:pos x="184" y="71"/>
                </a:cxn>
                <a:cxn ang="0">
                  <a:pos x="186" y="67"/>
                </a:cxn>
                <a:cxn ang="0">
                  <a:pos x="186" y="57"/>
                </a:cxn>
                <a:cxn ang="0">
                  <a:pos x="184" y="52"/>
                </a:cxn>
                <a:cxn ang="0">
                  <a:pos x="177" y="44"/>
                </a:cxn>
                <a:cxn ang="0">
                  <a:pos x="173" y="42"/>
                </a:cxn>
                <a:cxn ang="0">
                  <a:pos x="25" y="0"/>
                </a:cxn>
                <a:cxn ang="0">
                  <a:pos x="15" y="0"/>
                </a:cxn>
                <a:cxn ang="0">
                  <a:pos x="9" y="2"/>
                </a:cxn>
                <a:cxn ang="0">
                  <a:pos x="2" y="9"/>
                </a:cxn>
                <a:cxn ang="0">
                  <a:pos x="0" y="13"/>
                </a:cxn>
                <a:cxn ang="0">
                  <a:pos x="0" y="23"/>
                </a:cxn>
                <a:cxn ang="0">
                  <a:pos x="2" y="29"/>
                </a:cxn>
                <a:cxn ang="0">
                  <a:pos x="9" y="36"/>
                </a:cxn>
                <a:cxn ang="0">
                  <a:pos x="13" y="38"/>
                </a:cxn>
                <a:cxn ang="0">
                  <a:pos x="161" y="80"/>
                </a:cxn>
              </a:cxnLst>
              <a:rect l="0" t="0" r="r" b="b"/>
              <a:pathLst>
                <a:path w="186" h="80">
                  <a:moveTo>
                    <a:pt x="161" y="80"/>
                  </a:moveTo>
                  <a:lnTo>
                    <a:pt x="171" y="80"/>
                  </a:lnTo>
                  <a:lnTo>
                    <a:pt x="177" y="78"/>
                  </a:lnTo>
                  <a:lnTo>
                    <a:pt x="184" y="71"/>
                  </a:lnTo>
                  <a:lnTo>
                    <a:pt x="186" y="67"/>
                  </a:lnTo>
                  <a:lnTo>
                    <a:pt x="186" y="57"/>
                  </a:lnTo>
                  <a:lnTo>
                    <a:pt x="184" y="52"/>
                  </a:lnTo>
                  <a:lnTo>
                    <a:pt x="177" y="44"/>
                  </a:lnTo>
                  <a:lnTo>
                    <a:pt x="173" y="42"/>
                  </a:lnTo>
                  <a:lnTo>
                    <a:pt x="25" y="0"/>
                  </a:lnTo>
                  <a:lnTo>
                    <a:pt x="15" y="0"/>
                  </a:lnTo>
                  <a:lnTo>
                    <a:pt x="9" y="2"/>
                  </a:lnTo>
                  <a:lnTo>
                    <a:pt x="2" y="9"/>
                  </a:lnTo>
                  <a:lnTo>
                    <a:pt x="0" y="13"/>
                  </a:lnTo>
                  <a:lnTo>
                    <a:pt x="0" y="23"/>
                  </a:lnTo>
                  <a:lnTo>
                    <a:pt x="2" y="29"/>
                  </a:lnTo>
                  <a:lnTo>
                    <a:pt x="9" y="36"/>
                  </a:lnTo>
                  <a:lnTo>
                    <a:pt x="13" y="38"/>
                  </a:lnTo>
                  <a:lnTo>
                    <a:pt x="161" y="80"/>
                  </a:lnTo>
                  <a:close/>
                </a:path>
              </a:pathLst>
            </a:custGeom>
            <a:solidFill>
              <a:srgbClr val="000000"/>
            </a:solidFill>
            <a:ln w="9525">
              <a:noFill/>
              <a:round/>
              <a:headEnd/>
              <a:tailEnd/>
            </a:ln>
          </p:spPr>
          <p:txBody>
            <a:bodyPr/>
            <a:lstStyle/>
            <a:p>
              <a:endParaRPr lang="en-US"/>
            </a:p>
          </p:txBody>
        </p:sp>
        <p:sp>
          <p:nvSpPr>
            <p:cNvPr id="789528" name="Freeform 24"/>
            <p:cNvSpPr>
              <a:spLocks/>
            </p:cNvSpPr>
            <p:nvPr/>
          </p:nvSpPr>
          <p:spPr bwMode="auto">
            <a:xfrm>
              <a:off x="2373" y="1087"/>
              <a:ext cx="196" cy="78"/>
            </a:xfrm>
            <a:custGeom>
              <a:avLst/>
              <a:gdLst/>
              <a:ahLst/>
              <a:cxnLst>
                <a:cxn ang="0">
                  <a:pos x="180" y="38"/>
                </a:cxn>
                <a:cxn ang="0">
                  <a:pos x="186" y="36"/>
                </a:cxn>
                <a:cxn ang="0">
                  <a:pos x="194" y="28"/>
                </a:cxn>
                <a:cxn ang="0">
                  <a:pos x="196" y="25"/>
                </a:cxn>
                <a:cxn ang="0">
                  <a:pos x="196" y="15"/>
                </a:cxn>
                <a:cxn ang="0">
                  <a:pos x="194" y="9"/>
                </a:cxn>
                <a:cxn ang="0">
                  <a:pos x="186" y="2"/>
                </a:cxn>
                <a:cxn ang="0">
                  <a:pos x="182" y="0"/>
                </a:cxn>
                <a:cxn ang="0">
                  <a:pos x="173" y="0"/>
                </a:cxn>
                <a:cxn ang="0">
                  <a:pos x="15" y="40"/>
                </a:cxn>
                <a:cxn ang="0">
                  <a:pos x="9" y="42"/>
                </a:cxn>
                <a:cxn ang="0">
                  <a:pos x="2" y="50"/>
                </a:cxn>
                <a:cxn ang="0">
                  <a:pos x="0" y="53"/>
                </a:cxn>
                <a:cxn ang="0">
                  <a:pos x="0" y="63"/>
                </a:cxn>
                <a:cxn ang="0">
                  <a:pos x="2" y="69"/>
                </a:cxn>
                <a:cxn ang="0">
                  <a:pos x="9" y="76"/>
                </a:cxn>
                <a:cxn ang="0">
                  <a:pos x="13" y="78"/>
                </a:cxn>
                <a:cxn ang="0">
                  <a:pos x="23" y="78"/>
                </a:cxn>
                <a:cxn ang="0">
                  <a:pos x="180" y="38"/>
                </a:cxn>
              </a:cxnLst>
              <a:rect l="0" t="0" r="r" b="b"/>
              <a:pathLst>
                <a:path w="196" h="78">
                  <a:moveTo>
                    <a:pt x="180" y="38"/>
                  </a:moveTo>
                  <a:lnTo>
                    <a:pt x="186" y="36"/>
                  </a:lnTo>
                  <a:lnTo>
                    <a:pt x="194" y="28"/>
                  </a:lnTo>
                  <a:lnTo>
                    <a:pt x="196" y="25"/>
                  </a:lnTo>
                  <a:lnTo>
                    <a:pt x="196" y="15"/>
                  </a:lnTo>
                  <a:lnTo>
                    <a:pt x="194" y="9"/>
                  </a:lnTo>
                  <a:lnTo>
                    <a:pt x="186" y="2"/>
                  </a:lnTo>
                  <a:lnTo>
                    <a:pt x="182" y="0"/>
                  </a:lnTo>
                  <a:lnTo>
                    <a:pt x="173" y="0"/>
                  </a:lnTo>
                  <a:lnTo>
                    <a:pt x="15" y="40"/>
                  </a:lnTo>
                  <a:lnTo>
                    <a:pt x="9" y="42"/>
                  </a:lnTo>
                  <a:lnTo>
                    <a:pt x="2" y="50"/>
                  </a:lnTo>
                  <a:lnTo>
                    <a:pt x="0" y="53"/>
                  </a:lnTo>
                  <a:lnTo>
                    <a:pt x="0" y="63"/>
                  </a:lnTo>
                  <a:lnTo>
                    <a:pt x="2" y="69"/>
                  </a:lnTo>
                  <a:lnTo>
                    <a:pt x="9" y="76"/>
                  </a:lnTo>
                  <a:lnTo>
                    <a:pt x="13" y="78"/>
                  </a:lnTo>
                  <a:lnTo>
                    <a:pt x="23" y="78"/>
                  </a:lnTo>
                  <a:lnTo>
                    <a:pt x="180" y="38"/>
                  </a:lnTo>
                  <a:close/>
                </a:path>
              </a:pathLst>
            </a:custGeom>
            <a:solidFill>
              <a:srgbClr val="000000"/>
            </a:solidFill>
            <a:ln w="9525">
              <a:noFill/>
              <a:round/>
              <a:headEnd/>
              <a:tailEnd/>
            </a:ln>
          </p:spPr>
          <p:txBody>
            <a:bodyPr/>
            <a:lstStyle/>
            <a:p>
              <a:endParaRPr lang="en-US"/>
            </a:p>
          </p:txBody>
        </p:sp>
        <p:sp>
          <p:nvSpPr>
            <p:cNvPr id="789529" name="Freeform 25"/>
            <p:cNvSpPr>
              <a:spLocks/>
            </p:cNvSpPr>
            <p:nvPr/>
          </p:nvSpPr>
          <p:spPr bwMode="auto">
            <a:xfrm>
              <a:off x="3352" y="1056"/>
              <a:ext cx="187" cy="79"/>
            </a:xfrm>
            <a:custGeom>
              <a:avLst/>
              <a:gdLst/>
              <a:ahLst/>
              <a:cxnLst>
                <a:cxn ang="0">
                  <a:pos x="162" y="79"/>
                </a:cxn>
                <a:cxn ang="0">
                  <a:pos x="173" y="79"/>
                </a:cxn>
                <a:cxn ang="0">
                  <a:pos x="177" y="77"/>
                </a:cxn>
                <a:cxn ang="0">
                  <a:pos x="185" y="69"/>
                </a:cxn>
                <a:cxn ang="0">
                  <a:pos x="187" y="65"/>
                </a:cxn>
                <a:cxn ang="0">
                  <a:pos x="187" y="54"/>
                </a:cxn>
                <a:cxn ang="0">
                  <a:pos x="185" y="50"/>
                </a:cxn>
                <a:cxn ang="0">
                  <a:pos x="177" y="42"/>
                </a:cxn>
                <a:cxn ang="0">
                  <a:pos x="173" y="40"/>
                </a:cxn>
                <a:cxn ang="0">
                  <a:pos x="25" y="0"/>
                </a:cxn>
                <a:cxn ang="0">
                  <a:pos x="14" y="0"/>
                </a:cxn>
                <a:cxn ang="0">
                  <a:pos x="10" y="2"/>
                </a:cxn>
                <a:cxn ang="0">
                  <a:pos x="2" y="10"/>
                </a:cxn>
                <a:cxn ang="0">
                  <a:pos x="0" y="13"/>
                </a:cxn>
                <a:cxn ang="0">
                  <a:pos x="0" y="25"/>
                </a:cxn>
                <a:cxn ang="0">
                  <a:pos x="2" y="29"/>
                </a:cxn>
                <a:cxn ang="0">
                  <a:pos x="10" y="36"/>
                </a:cxn>
                <a:cxn ang="0">
                  <a:pos x="14" y="38"/>
                </a:cxn>
                <a:cxn ang="0">
                  <a:pos x="162" y="79"/>
                </a:cxn>
              </a:cxnLst>
              <a:rect l="0" t="0" r="r" b="b"/>
              <a:pathLst>
                <a:path w="187" h="79">
                  <a:moveTo>
                    <a:pt x="162" y="79"/>
                  </a:moveTo>
                  <a:lnTo>
                    <a:pt x="173" y="79"/>
                  </a:lnTo>
                  <a:lnTo>
                    <a:pt x="177" y="77"/>
                  </a:lnTo>
                  <a:lnTo>
                    <a:pt x="185" y="69"/>
                  </a:lnTo>
                  <a:lnTo>
                    <a:pt x="187" y="65"/>
                  </a:lnTo>
                  <a:lnTo>
                    <a:pt x="187" y="54"/>
                  </a:lnTo>
                  <a:lnTo>
                    <a:pt x="185" y="50"/>
                  </a:lnTo>
                  <a:lnTo>
                    <a:pt x="177" y="42"/>
                  </a:lnTo>
                  <a:lnTo>
                    <a:pt x="173" y="40"/>
                  </a:lnTo>
                  <a:lnTo>
                    <a:pt x="25" y="0"/>
                  </a:lnTo>
                  <a:lnTo>
                    <a:pt x="14" y="0"/>
                  </a:lnTo>
                  <a:lnTo>
                    <a:pt x="10" y="2"/>
                  </a:lnTo>
                  <a:lnTo>
                    <a:pt x="2" y="10"/>
                  </a:lnTo>
                  <a:lnTo>
                    <a:pt x="0" y="13"/>
                  </a:lnTo>
                  <a:lnTo>
                    <a:pt x="0" y="25"/>
                  </a:lnTo>
                  <a:lnTo>
                    <a:pt x="2" y="29"/>
                  </a:lnTo>
                  <a:lnTo>
                    <a:pt x="10" y="36"/>
                  </a:lnTo>
                  <a:lnTo>
                    <a:pt x="14" y="38"/>
                  </a:lnTo>
                  <a:lnTo>
                    <a:pt x="162" y="79"/>
                  </a:lnTo>
                  <a:close/>
                </a:path>
              </a:pathLst>
            </a:custGeom>
            <a:solidFill>
              <a:srgbClr val="000000"/>
            </a:solidFill>
            <a:ln w="9525">
              <a:noFill/>
              <a:round/>
              <a:headEnd/>
              <a:tailEnd/>
            </a:ln>
          </p:spPr>
          <p:txBody>
            <a:bodyPr/>
            <a:lstStyle/>
            <a:p>
              <a:endParaRPr lang="en-US"/>
            </a:p>
          </p:txBody>
        </p:sp>
        <p:sp>
          <p:nvSpPr>
            <p:cNvPr id="789530" name="Freeform 26"/>
            <p:cNvSpPr>
              <a:spLocks/>
            </p:cNvSpPr>
            <p:nvPr/>
          </p:nvSpPr>
          <p:spPr bwMode="auto">
            <a:xfrm>
              <a:off x="3352" y="1104"/>
              <a:ext cx="196" cy="80"/>
            </a:xfrm>
            <a:custGeom>
              <a:avLst/>
              <a:gdLst/>
              <a:ahLst/>
              <a:cxnLst>
                <a:cxn ang="0">
                  <a:pos x="183" y="38"/>
                </a:cxn>
                <a:cxn ang="0">
                  <a:pos x="187" y="36"/>
                </a:cxn>
                <a:cxn ang="0">
                  <a:pos x="194" y="29"/>
                </a:cxn>
                <a:cxn ang="0">
                  <a:pos x="196" y="25"/>
                </a:cxn>
                <a:cxn ang="0">
                  <a:pos x="196" y="13"/>
                </a:cxn>
                <a:cxn ang="0">
                  <a:pos x="194" y="10"/>
                </a:cxn>
                <a:cxn ang="0">
                  <a:pos x="187" y="2"/>
                </a:cxn>
                <a:cxn ang="0">
                  <a:pos x="183" y="0"/>
                </a:cxn>
                <a:cxn ang="0">
                  <a:pos x="171" y="0"/>
                </a:cxn>
                <a:cxn ang="0">
                  <a:pos x="14" y="42"/>
                </a:cxn>
                <a:cxn ang="0">
                  <a:pos x="10" y="44"/>
                </a:cxn>
                <a:cxn ang="0">
                  <a:pos x="2" y="52"/>
                </a:cxn>
                <a:cxn ang="0">
                  <a:pos x="0" y="56"/>
                </a:cxn>
                <a:cxn ang="0">
                  <a:pos x="0" y="67"/>
                </a:cxn>
                <a:cxn ang="0">
                  <a:pos x="2" y="71"/>
                </a:cxn>
                <a:cxn ang="0">
                  <a:pos x="10" y="79"/>
                </a:cxn>
                <a:cxn ang="0">
                  <a:pos x="14" y="80"/>
                </a:cxn>
                <a:cxn ang="0">
                  <a:pos x="25" y="80"/>
                </a:cxn>
                <a:cxn ang="0">
                  <a:pos x="183" y="38"/>
                </a:cxn>
              </a:cxnLst>
              <a:rect l="0" t="0" r="r" b="b"/>
              <a:pathLst>
                <a:path w="196" h="80">
                  <a:moveTo>
                    <a:pt x="183" y="38"/>
                  </a:moveTo>
                  <a:lnTo>
                    <a:pt x="187" y="36"/>
                  </a:lnTo>
                  <a:lnTo>
                    <a:pt x="194" y="29"/>
                  </a:lnTo>
                  <a:lnTo>
                    <a:pt x="196" y="25"/>
                  </a:lnTo>
                  <a:lnTo>
                    <a:pt x="196" y="13"/>
                  </a:lnTo>
                  <a:lnTo>
                    <a:pt x="194" y="10"/>
                  </a:lnTo>
                  <a:lnTo>
                    <a:pt x="187" y="2"/>
                  </a:lnTo>
                  <a:lnTo>
                    <a:pt x="183" y="0"/>
                  </a:lnTo>
                  <a:lnTo>
                    <a:pt x="171" y="0"/>
                  </a:lnTo>
                  <a:lnTo>
                    <a:pt x="14" y="42"/>
                  </a:lnTo>
                  <a:lnTo>
                    <a:pt x="10" y="44"/>
                  </a:lnTo>
                  <a:lnTo>
                    <a:pt x="2" y="52"/>
                  </a:lnTo>
                  <a:lnTo>
                    <a:pt x="0" y="56"/>
                  </a:lnTo>
                  <a:lnTo>
                    <a:pt x="0" y="67"/>
                  </a:lnTo>
                  <a:lnTo>
                    <a:pt x="2" y="71"/>
                  </a:lnTo>
                  <a:lnTo>
                    <a:pt x="10" y="79"/>
                  </a:lnTo>
                  <a:lnTo>
                    <a:pt x="14" y="80"/>
                  </a:lnTo>
                  <a:lnTo>
                    <a:pt x="25" y="80"/>
                  </a:lnTo>
                  <a:lnTo>
                    <a:pt x="183" y="38"/>
                  </a:lnTo>
                  <a:close/>
                </a:path>
              </a:pathLst>
            </a:custGeom>
            <a:solidFill>
              <a:srgbClr val="000000"/>
            </a:solidFill>
            <a:ln w="9525">
              <a:noFill/>
              <a:round/>
              <a:headEnd/>
              <a:tailEnd/>
            </a:ln>
          </p:spPr>
          <p:txBody>
            <a:bodyPr/>
            <a:lstStyle/>
            <a:p>
              <a:endParaRPr lang="en-US"/>
            </a:p>
          </p:txBody>
        </p:sp>
      </p:grpSp>
      <p:grpSp>
        <p:nvGrpSpPr>
          <p:cNvPr id="789562" name="Group 58"/>
          <p:cNvGrpSpPr>
            <a:grpSpLocks/>
          </p:cNvGrpSpPr>
          <p:nvPr/>
        </p:nvGrpSpPr>
        <p:grpSpPr bwMode="auto">
          <a:xfrm>
            <a:off x="1962150" y="4845050"/>
            <a:ext cx="5256213" cy="1419225"/>
            <a:chOff x="1236" y="3052"/>
            <a:chExt cx="3311" cy="894"/>
          </a:xfrm>
        </p:grpSpPr>
        <p:sp>
          <p:nvSpPr>
            <p:cNvPr id="789534" name="Rectangle 30"/>
            <p:cNvSpPr>
              <a:spLocks noChangeArrowheads="1"/>
            </p:cNvSpPr>
            <p:nvPr/>
          </p:nvSpPr>
          <p:spPr bwMode="auto">
            <a:xfrm>
              <a:off x="3249" y="3677"/>
              <a:ext cx="286" cy="269"/>
            </a:xfrm>
            <a:prstGeom prst="rect">
              <a:avLst/>
            </a:prstGeom>
            <a:noFill/>
            <a:ln w="9525">
              <a:noFill/>
              <a:miter lim="800000"/>
              <a:headEnd/>
              <a:tailEnd/>
            </a:ln>
          </p:spPr>
          <p:txBody>
            <a:bodyPr wrap="none" lIns="0" tIns="0" rIns="0" bIns="0">
              <a:spAutoFit/>
            </a:bodyPr>
            <a:lstStyle/>
            <a:p>
              <a:r>
                <a:rPr lang="en-US" sz="2800" b="1" u="none" baseline="0">
                  <a:solidFill>
                    <a:schemeClr val="tx2"/>
                  </a:solidFill>
                  <a:latin typeface="Swiss 721 SWA" charset="0"/>
                </a:rPr>
                <a:t>1/1</a:t>
              </a:r>
              <a:endParaRPr lang="en-US" sz="3600" b="1" u="none" baseline="0">
                <a:solidFill>
                  <a:schemeClr val="tx2"/>
                </a:solidFill>
              </a:endParaRPr>
            </a:p>
          </p:txBody>
        </p:sp>
        <p:sp>
          <p:nvSpPr>
            <p:cNvPr id="789546" name="Freeform 42"/>
            <p:cNvSpPr>
              <a:spLocks/>
            </p:cNvSpPr>
            <p:nvPr/>
          </p:nvSpPr>
          <p:spPr bwMode="auto">
            <a:xfrm>
              <a:off x="4092" y="3116"/>
              <a:ext cx="455" cy="456"/>
            </a:xfrm>
            <a:custGeom>
              <a:avLst/>
              <a:gdLst/>
              <a:ahLst/>
              <a:cxnLst>
                <a:cxn ang="0">
                  <a:pos x="4" y="271"/>
                </a:cxn>
                <a:cxn ang="0">
                  <a:pos x="17" y="316"/>
                </a:cxn>
                <a:cxn ang="0">
                  <a:pos x="50" y="371"/>
                </a:cxn>
                <a:cxn ang="0">
                  <a:pos x="100" y="415"/>
                </a:cxn>
                <a:cxn ang="0">
                  <a:pos x="136" y="437"/>
                </a:cxn>
                <a:cxn ang="0">
                  <a:pos x="180" y="450"/>
                </a:cxn>
                <a:cxn ang="0">
                  <a:pos x="225" y="456"/>
                </a:cxn>
                <a:cxn ang="0">
                  <a:pos x="261" y="452"/>
                </a:cxn>
                <a:cxn ang="0">
                  <a:pos x="303" y="442"/>
                </a:cxn>
                <a:cxn ang="0">
                  <a:pos x="353" y="415"/>
                </a:cxn>
                <a:cxn ang="0">
                  <a:pos x="426" y="335"/>
                </a:cxn>
                <a:cxn ang="0">
                  <a:pos x="444" y="294"/>
                </a:cxn>
                <a:cxn ang="0">
                  <a:pos x="453" y="250"/>
                </a:cxn>
                <a:cxn ang="0">
                  <a:pos x="453" y="216"/>
                </a:cxn>
                <a:cxn ang="0">
                  <a:pos x="447" y="168"/>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6" y="35"/>
                </a:cxn>
                <a:cxn ang="0">
                  <a:pos x="194" y="25"/>
                </a:cxn>
                <a:cxn ang="0">
                  <a:pos x="286" y="33"/>
                </a:cxn>
                <a:cxn ang="0">
                  <a:pos x="323" y="47"/>
                </a:cxn>
                <a:cxn ang="0">
                  <a:pos x="371" y="83"/>
                </a:cxn>
                <a:cxn ang="0">
                  <a:pos x="401" y="120"/>
                </a:cxn>
                <a:cxn ang="0">
                  <a:pos x="419" y="156"/>
                </a:cxn>
                <a:cxn ang="0">
                  <a:pos x="428" y="194"/>
                </a:cxn>
                <a:cxn ang="0">
                  <a:pos x="432" y="225"/>
                </a:cxn>
                <a:cxn ang="0">
                  <a:pos x="426" y="267"/>
                </a:cxn>
                <a:cxn ang="0">
                  <a:pos x="417" y="304"/>
                </a:cxn>
                <a:cxn ang="0">
                  <a:pos x="384" y="356"/>
                </a:cxn>
                <a:cxn ang="0">
                  <a:pos x="313" y="412"/>
                </a:cxn>
                <a:cxn ang="0">
                  <a:pos x="277" y="425"/>
                </a:cxn>
                <a:cxn ang="0">
                  <a:pos x="234" y="431"/>
                </a:cxn>
                <a:cxn ang="0">
                  <a:pos x="205" y="431"/>
                </a:cxn>
                <a:cxn ang="0">
                  <a:pos x="165" y="421"/>
                </a:cxn>
                <a:cxn ang="0">
                  <a:pos x="129" y="408"/>
                </a:cxn>
                <a:cxn ang="0">
                  <a:pos x="96" y="385"/>
                </a:cxn>
                <a:cxn ang="0">
                  <a:pos x="58" y="342"/>
                </a:cxn>
                <a:cxn ang="0">
                  <a:pos x="35" y="296"/>
                </a:cxn>
                <a:cxn ang="0">
                  <a:pos x="25" y="258"/>
                </a:cxn>
              </a:cxnLst>
              <a:rect l="0" t="0" r="r" b="b"/>
              <a:pathLst>
                <a:path w="455" h="456">
                  <a:moveTo>
                    <a:pt x="0" y="227"/>
                  </a:moveTo>
                  <a:lnTo>
                    <a:pt x="0" y="248"/>
                  </a:lnTo>
                  <a:lnTo>
                    <a:pt x="2" y="262"/>
                  </a:lnTo>
                  <a:lnTo>
                    <a:pt x="4" y="271"/>
                  </a:lnTo>
                  <a:lnTo>
                    <a:pt x="6" y="285"/>
                  </a:lnTo>
                  <a:lnTo>
                    <a:pt x="10" y="294"/>
                  </a:lnTo>
                  <a:lnTo>
                    <a:pt x="11" y="304"/>
                  </a:lnTo>
                  <a:lnTo>
                    <a:pt x="17" y="316"/>
                  </a:lnTo>
                  <a:lnTo>
                    <a:pt x="23" y="325"/>
                  </a:lnTo>
                  <a:lnTo>
                    <a:pt x="27" y="335"/>
                  </a:lnTo>
                  <a:lnTo>
                    <a:pt x="38" y="354"/>
                  </a:lnTo>
                  <a:lnTo>
                    <a:pt x="50" y="371"/>
                  </a:lnTo>
                  <a:lnTo>
                    <a:pt x="58" y="379"/>
                  </a:lnTo>
                  <a:lnTo>
                    <a:pt x="63" y="387"/>
                  </a:lnTo>
                  <a:lnTo>
                    <a:pt x="81" y="404"/>
                  </a:lnTo>
                  <a:lnTo>
                    <a:pt x="100" y="415"/>
                  </a:lnTo>
                  <a:lnTo>
                    <a:pt x="107" y="421"/>
                  </a:lnTo>
                  <a:lnTo>
                    <a:pt x="117" y="427"/>
                  </a:lnTo>
                  <a:lnTo>
                    <a:pt x="127" y="431"/>
                  </a:lnTo>
                  <a:lnTo>
                    <a:pt x="136" y="437"/>
                  </a:lnTo>
                  <a:lnTo>
                    <a:pt x="148" y="442"/>
                  </a:lnTo>
                  <a:lnTo>
                    <a:pt x="157" y="444"/>
                  </a:lnTo>
                  <a:lnTo>
                    <a:pt x="167" y="448"/>
                  </a:lnTo>
                  <a:lnTo>
                    <a:pt x="180" y="450"/>
                  </a:lnTo>
                  <a:lnTo>
                    <a:pt x="190" y="452"/>
                  </a:lnTo>
                  <a:lnTo>
                    <a:pt x="202" y="454"/>
                  </a:lnTo>
                  <a:lnTo>
                    <a:pt x="213" y="454"/>
                  </a:lnTo>
                  <a:lnTo>
                    <a:pt x="225" y="456"/>
                  </a:lnTo>
                  <a:lnTo>
                    <a:pt x="229" y="456"/>
                  </a:lnTo>
                  <a:lnTo>
                    <a:pt x="238" y="454"/>
                  </a:lnTo>
                  <a:lnTo>
                    <a:pt x="248" y="454"/>
                  </a:lnTo>
                  <a:lnTo>
                    <a:pt x="261" y="452"/>
                  </a:lnTo>
                  <a:lnTo>
                    <a:pt x="271" y="450"/>
                  </a:lnTo>
                  <a:lnTo>
                    <a:pt x="284" y="448"/>
                  </a:lnTo>
                  <a:lnTo>
                    <a:pt x="294" y="444"/>
                  </a:lnTo>
                  <a:lnTo>
                    <a:pt x="303" y="442"/>
                  </a:lnTo>
                  <a:lnTo>
                    <a:pt x="315" y="437"/>
                  </a:lnTo>
                  <a:lnTo>
                    <a:pt x="325" y="431"/>
                  </a:lnTo>
                  <a:lnTo>
                    <a:pt x="334" y="427"/>
                  </a:lnTo>
                  <a:lnTo>
                    <a:pt x="353" y="415"/>
                  </a:lnTo>
                  <a:lnTo>
                    <a:pt x="371" y="404"/>
                  </a:lnTo>
                  <a:lnTo>
                    <a:pt x="403" y="371"/>
                  </a:lnTo>
                  <a:lnTo>
                    <a:pt x="415" y="354"/>
                  </a:lnTo>
                  <a:lnTo>
                    <a:pt x="426" y="335"/>
                  </a:lnTo>
                  <a:lnTo>
                    <a:pt x="430" y="325"/>
                  </a:lnTo>
                  <a:lnTo>
                    <a:pt x="436" y="316"/>
                  </a:lnTo>
                  <a:lnTo>
                    <a:pt x="442" y="304"/>
                  </a:lnTo>
                  <a:lnTo>
                    <a:pt x="444" y="294"/>
                  </a:lnTo>
                  <a:lnTo>
                    <a:pt x="447" y="285"/>
                  </a:lnTo>
                  <a:lnTo>
                    <a:pt x="449" y="271"/>
                  </a:lnTo>
                  <a:lnTo>
                    <a:pt x="451" y="262"/>
                  </a:lnTo>
                  <a:lnTo>
                    <a:pt x="453" y="250"/>
                  </a:lnTo>
                  <a:lnTo>
                    <a:pt x="453" y="239"/>
                  </a:lnTo>
                  <a:lnTo>
                    <a:pt x="455" y="229"/>
                  </a:lnTo>
                  <a:lnTo>
                    <a:pt x="455" y="225"/>
                  </a:lnTo>
                  <a:lnTo>
                    <a:pt x="453" y="216"/>
                  </a:lnTo>
                  <a:lnTo>
                    <a:pt x="453" y="204"/>
                  </a:lnTo>
                  <a:lnTo>
                    <a:pt x="451" y="191"/>
                  </a:lnTo>
                  <a:lnTo>
                    <a:pt x="449" y="181"/>
                  </a:lnTo>
                  <a:lnTo>
                    <a:pt x="447" y="168"/>
                  </a:lnTo>
                  <a:lnTo>
                    <a:pt x="444" y="158"/>
                  </a:lnTo>
                  <a:lnTo>
                    <a:pt x="442" y="148"/>
                  </a:lnTo>
                  <a:lnTo>
                    <a:pt x="436" y="137"/>
                  </a:lnTo>
                  <a:lnTo>
                    <a:pt x="430" y="127"/>
                  </a:lnTo>
                  <a:lnTo>
                    <a:pt x="426" y="118"/>
                  </a:lnTo>
                  <a:lnTo>
                    <a:pt x="421" y="108"/>
                  </a:lnTo>
                  <a:lnTo>
                    <a:pt x="415" y="100"/>
                  </a:lnTo>
                  <a:lnTo>
                    <a:pt x="403" y="81"/>
                  </a:lnTo>
                  <a:lnTo>
                    <a:pt x="386" y="64"/>
                  </a:lnTo>
                  <a:lnTo>
                    <a:pt x="378" y="58"/>
                  </a:lnTo>
                  <a:lnTo>
                    <a:pt x="371" y="50"/>
                  </a:lnTo>
                  <a:lnTo>
                    <a:pt x="353" y="39"/>
                  </a:lnTo>
                  <a:lnTo>
                    <a:pt x="334" y="27"/>
                  </a:lnTo>
                  <a:lnTo>
                    <a:pt x="325" y="24"/>
                  </a:lnTo>
                  <a:lnTo>
                    <a:pt x="315" y="18"/>
                  </a:lnTo>
                  <a:lnTo>
                    <a:pt x="303" y="12"/>
                  </a:lnTo>
                  <a:lnTo>
                    <a:pt x="294" y="10"/>
                  </a:lnTo>
                  <a:lnTo>
                    <a:pt x="284" y="6"/>
                  </a:lnTo>
                  <a:lnTo>
                    <a:pt x="271" y="4"/>
                  </a:lnTo>
                  <a:lnTo>
                    <a:pt x="261" y="2"/>
                  </a:lnTo>
                  <a:lnTo>
                    <a:pt x="250" y="0"/>
                  </a:lnTo>
                  <a:lnTo>
                    <a:pt x="204" y="0"/>
                  </a:lnTo>
                  <a:lnTo>
                    <a:pt x="190" y="2"/>
                  </a:lnTo>
                  <a:lnTo>
                    <a:pt x="180" y="4"/>
                  </a:lnTo>
                  <a:lnTo>
                    <a:pt x="167" y="6"/>
                  </a:lnTo>
                  <a:lnTo>
                    <a:pt x="157" y="10"/>
                  </a:lnTo>
                  <a:lnTo>
                    <a:pt x="148" y="12"/>
                  </a:lnTo>
                  <a:lnTo>
                    <a:pt x="136" y="18"/>
                  </a:lnTo>
                  <a:lnTo>
                    <a:pt x="127" y="24"/>
                  </a:lnTo>
                  <a:lnTo>
                    <a:pt x="117" y="27"/>
                  </a:lnTo>
                  <a:lnTo>
                    <a:pt x="107" y="33"/>
                  </a:lnTo>
                  <a:lnTo>
                    <a:pt x="100" y="39"/>
                  </a:lnTo>
                  <a:lnTo>
                    <a:pt x="81" y="50"/>
                  </a:lnTo>
                  <a:lnTo>
                    <a:pt x="65" y="66"/>
                  </a:lnTo>
                  <a:lnTo>
                    <a:pt x="50" y="81"/>
                  </a:lnTo>
                  <a:lnTo>
                    <a:pt x="38" y="100"/>
                  </a:lnTo>
                  <a:lnTo>
                    <a:pt x="33" y="108"/>
                  </a:lnTo>
                  <a:lnTo>
                    <a:pt x="27" y="118"/>
                  </a:lnTo>
                  <a:lnTo>
                    <a:pt x="23" y="127"/>
                  </a:lnTo>
                  <a:lnTo>
                    <a:pt x="17" y="137"/>
                  </a:lnTo>
                  <a:lnTo>
                    <a:pt x="11" y="148"/>
                  </a:lnTo>
                  <a:lnTo>
                    <a:pt x="10"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5" y="156"/>
                  </a:lnTo>
                  <a:lnTo>
                    <a:pt x="36" y="148"/>
                  </a:lnTo>
                  <a:lnTo>
                    <a:pt x="42" y="139"/>
                  </a:lnTo>
                  <a:lnTo>
                    <a:pt x="46" y="129"/>
                  </a:lnTo>
                  <a:lnTo>
                    <a:pt x="52" y="120"/>
                  </a:lnTo>
                  <a:lnTo>
                    <a:pt x="58" y="112"/>
                  </a:lnTo>
                  <a:lnTo>
                    <a:pt x="63" y="102"/>
                  </a:lnTo>
                  <a:lnTo>
                    <a:pt x="69" y="97"/>
                  </a:lnTo>
                  <a:lnTo>
                    <a:pt x="77" y="89"/>
                  </a:lnTo>
                  <a:lnTo>
                    <a:pt x="81" y="81"/>
                  </a:lnTo>
                  <a:lnTo>
                    <a:pt x="88" y="77"/>
                  </a:lnTo>
                  <a:lnTo>
                    <a:pt x="96" y="70"/>
                  </a:lnTo>
                  <a:lnTo>
                    <a:pt x="102" y="64"/>
                  </a:lnTo>
                  <a:lnTo>
                    <a:pt x="111" y="58"/>
                  </a:lnTo>
                  <a:lnTo>
                    <a:pt x="119" y="52"/>
                  </a:lnTo>
                  <a:lnTo>
                    <a:pt x="129" y="47"/>
                  </a:lnTo>
                  <a:lnTo>
                    <a:pt x="138" y="43"/>
                  </a:lnTo>
                  <a:lnTo>
                    <a:pt x="148" y="37"/>
                  </a:lnTo>
                  <a:lnTo>
                    <a:pt x="156" y="35"/>
                  </a:lnTo>
                  <a:lnTo>
                    <a:pt x="165" y="33"/>
                  </a:lnTo>
                  <a:lnTo>
                    <a:pt x="175" y="29"/>
                  </a:lnTo>
                  <a:lnTo>
                    <a:pt x="184" y="27"/>
                  </a:lnTo>
                  <a:lnTo>
                    <a:pt x="194" y="25"/>
                  </a:lnTo>
                  <a:lnTo>
                    <a:pt x="204" y="24"/>
                  </a:lnTo>
                  <a:lnTo>
                    <a:pt x="267" y="27"/>
                  </a:lnTo>
                  <a:lnTo>
                    <a:pt x="277" y="29"/>
                  </a:lnTo>
                  <a:lnTo>
                    <a:pt x="286" y="33"/>
                  </a:lnTo>
                  <a:lnTo>
                    <a:pt x="296" y="35"/>
                  </a:lnTo>
                  <a:lnTo>
                    <a:pt x="303" y="37"/>
                  </a:lnTo>
                  <a:lnTo>
                    <a:pt x="313" y="43"/>
                  </a:lnTo>
                  <a:lnTo>
                    <a:pt x="323" y="47"/>
                  </a:lnTo>
                  <a:lnTo>
                    <a:pt x="342" y="58"/>
                  </a:lnTo>
                  <a:lnTo>
                    <a:pt x="355" y="70"/>
                  </a:lnTo>
                  <a:lnTo>
                    <a:pt x="363" y="77"/>
                  </a:lnTo>
                  <a:lnTo>
                    <a:pt x="371" y="83"/>
                  </a:lnTo>
                  <a:lnTo>
                    <a:pt x="384" y="97"/>
                  </a:lnTo>
                  <a:lnTo>
                    <a:pt x="390" y="102"/>
                  </a:lnTo>
                  <a:lnTo>
                    <a:pt x="396" y="112"/>
                  </a:lnTo>
                  <a:lnTo>
                    <a:pt x="401" y="120"/>
                  </a:lnTo>
                  <a:lnTo>
                    <a:pt x="407" y="129"/>
                  </a:lnTo>
                  <a:lnTo>
                    <a:pt x="411" y="139"/>
                  </a:lnTo>
                  <a:lnTo>
                    <a:pt x="417" y="148"/>
                  </a:lnTo>
                  <a:lnTo>
                    <a:pt x="419" y="156"/>
                  </a:lnTo>
                  <a:lnTo>
                    <a:pt x="421" y="166"/>
                  </a:lnTo>
                  <a:lnTo>
                    <a:pt x="424" y="175"/>
                  </a:lnTo>
                  <a:lnTo>
                    <a:pt x="426" y="185"/>
                  </a:lnTo>
                  <a:lnTo>
                    <a:pt x="428" y="194"/>
                  </a:lnTo>
                  <a:lnTo>
                    <a:pt x="430" y="204"/>
                  </a:lnTo>
                  <a:lnTo>
                    <a:pt x="430" y="216"/>
                  </a:lnTo>
                  <a:lnTo>
                    <a:pt x="432" y="229"/>
                  </a:lnTo>
                  <a:lnTo>
                    <a:pt x="432" y="225"/>
                  </a:lnTo>
                  <a:lnTo>
                    <a:pt x="430" y="235"/>
                  </a:lnTo>
                  <a:lnTo>
                    <a:pt x="430" y="246"/>
                  </a:lnTo>
                  <a:lnTo>
                    <a:pt x="428" y="258"/>
                  </a:lnTo>
                  <a:lnTo>
                    <a:pt x="426" y="267"/>
                  </a:lnTo>
                  <a:lnTo>
                    <a:pt x="424" y="277"/>
                  </a:lnTo>
                  <a:lnTo>
                    <a:pt x="421" y="287"/>
                  </a:lnTo>
                  <a:lnTo>
                    <a:pt x="419" y="296"/>
                  </a:lnTo>
                  <a:lnTo>
                    <a:pt x="417" y="304"/>
                  </a:lnTo>
                  <a:lnTo>
                    <a:pt x="411" y="314"/>
                  </a:lnTo>
                  <a:lnTo>
                    <a:pt x="407" y="323"/>
                  </a:lnTo>
                  <a:lnTo>
                    <a:pt x="396" y="342"/>
                  </a:lnTo>
                  <a:lnTo>
                    <a:pt x="384" y="356"/>
                  </a:lnTo>
                  <a:lnTo>
                    <a:pt x="355" y="385"/>
                  </a:lnTo>
                  <a:lnTo>
                    <a:pt x="342" y="396"/>
                  </a:lnTo>
                  <a:lnTo>
                    <a:pt x="323" y="408"/>
                  </a:lnTo>
                  <a:lnTo>
                    <a:pt x="313" y="412"/>
                  </a:lnTo>
                  <a:lnTo>
                    <a:pt x="303" y="417"/>
                  </a:lnTo>
                  <a:lnTo>
                    <a:pt x="296" y="419"/>
                  </a:lnTo>
                  <a:lnTo>
                    <a:pt x="286" y="421"/>
                  </a:lnTo>
                  <a:lnTo>
                    <a:pt x="277" y="425"/>
                  </a:lnTo>
                  <a:lnTo>
                    <a:pt x="267" y="427"/>
                  </a:lnTo>
                  <a:lnTo>
                    <a:pt x="257" y="429"/>
                  </a:lnTo>
                  <a:lnTo>
                    <a:pt x="248" y="431"/>
                  </a:lnTo>
                  <a:lnTo>
                    <a:pt x="234" y="431"/>
                  </a:lnTo>
                  <a:lnTo>
                    <a:pt x="225" y="433"/>
                  </a:lnTo>
                  <a:lnTo>
                    <a:pt x="229" y="433"/>
                  </a:lnTo>
                  <a:lnTo>
                    <a:pt x="217" y="431"/>
                  </a:lnTo>
                  <a:lnTo>
                    <a:pt x="205" y="431"/>
                  </a:lnTo>
                  <a:lnTo>
                    <a:pt x="194" y="429"/>
                  </a:lnTo>
                  <a:lnTo>
                    <a:pt x="184" y="427"/>
                  </a:lnTo>
                  <a:lnTo>
                    <a:pt x="175" y="425"/>
                  </a:lnTo>
                  <a:lnTo>
                    <a:pt x="165" y="421"/>
                  </a:lnTo>
                  <a:lnTo>
                    <a:pt x="156" y="419"/>
                  </a:lnTo>
                  <a:lnTo>
                    <a:pt x="148" y="417"/>
                  </a:lnTo>
                  <a:lnTo>
                    <a:pt x="138" y="412"/>
                  </a:lnTo>
                  <a:lnTo>
                    <a:pt x="129" y="408"/>
                  </a:lnTo>
                  <a:lnTo>
                    <a:pt x="119" y="402"/>
                  </a:lnTo>
                  <a:lnTo>
                    <a:pt x="111" y="396"/>
                  </a:lnTo>
                  <a:lnTo>
                    <a:pt x="102" y="390"/>
                  </a:lnTo>
                  <a:lnTo>
                    <a:pt x="96" y="385"/>
                  </a:lnTo>
                  <a:lnTo>
                    <a:pt x="83" y="371"/>
                  </a:lnTo>
                  <a:lnTo>
                    <a:pt x="77" y="364"/>
                  </a:lnTo>
                  <a:lnTo>
                    <a:pt x="69" y="356"/>
                  </a:lnTo>
                  <a:lnTo>
                    <a:pt x="58" y="342"/>
                  </a:lnTo>
                  <a:lnTo>
                    <a:pt x="46" y="323"/>
                  </a:lnTo>
                  <a:lnTo>
                    <a:pt x="42" y="314"/>
                  </a:lnTo>
                  <a:lnTo>
                    <a:pt x="36" y="304"/>
                  </a:lnTo>
                  <a:lnTo>
                    <a:pt x="35" y="296"/>
                  </a:lnTo>
                  <a:lnTo>
                    <a:pt x="33" y="287"/>
                  </a:lnTo>
                  <a:lnTo>
                    <a:pt x="29" y="277"/>
                  </a:lnTo>
                  <a:lnTo>
                    <a:pt x="27" y="267"/>
                  </a:lnTo>
                  <a:lnTo>
                    <a:pt x="25" y="258"/>
                  </a:lnTo>
                  <a:lnTo>
                    <a:pt x="23" y="248"/>
                  </a:lnTo>
                  <a:lnTo>
                    <a:pt x="23" y="227"/>
                  </a:lnTo>
                  <a:lnTo>
                    <a:pt x="0" y="227"/>
                  </a:lnTo>
                  <a:close/>
                </a:path>
              </a:pathLst>
            </a:custGeom>
            <a:solidFill>
              <a:schemeClr val="tx2"/>
            </a:solidFill>
            <a:ln w="9525">
              <a:solidFill>
                <a:schemeClr val="tx1"/>
              </a:solidFill>
              <a:round/>
              <a:headEnd/>
              <a:tailEnd/>
            </a:ln>
          </p:spPr>
          <p:txBody>
            <a:bodyPr/>
            <a:lstStyle/>
            <a:p>
              <a:endParaRPr lang="en-US"/>
            </a:p>
          </p:txBody>
        </p:sp>
        <p:sp>
          <p:nvSpPr>
            <p:cNvPr id="789548" name="Rectangle 44"/>
            <p:cNvSpPr>
              <a:spLocks noChangeArrowheads="1"/>
            </p:cNvSpPr>
            <p:nvPr/>
          </p:nvSpPr>
          <p:spPr bwMode="auto">
            <a:xfrm>
              <a:off x="4255" y="3220"/>
              <a:ext cx="162" cy="269"/>
            </a:xfrm>
            <a:prstGeom prst="rect">
              <a:avLst/>
            </a:prstGeom>
            <a:noFill/>
            <a:ln w="9525">
              <a:noFill/>
              <a:miter lim="800000"/>
              <a:headEnd/>
              <a:tailEnd/>
            </a:ln>
          </p:spPr>
          <p:txBody>
            <a:bodyPr wrap="none" lIns="0" tIns="0" rIns="0" bIns="0">
              <a:spAutoFit/>
            </a:bodyPr>
            <a:lstStyle/>
            <a:p>
              <a:r>
                <a:rPr lang="en-US" sz="2800" b="1" u="none" baseline="0">
                  <a:solidFill>
                    <a:schemeClr val="tx2"/>
                  </a:solidFill>
                  <a:latin typeface="Swiss 721 SWA" charset="0"/>
                </a:rPr>
                <a:t>D</a:t>
              </a:r>
              <a:endParaRPr lang="en-US" sz="3600" b="1" u="none" baseline="0">
                <a:solidFill>
                  <a:schemeClr val="tx2"/>
                </a:solidFill>
              </a:endParaRPr>
            </a:p>
          </p:txBody>
        </p:sp>
        <p:grpSp>
          <p:nvGrpSpPr>
            <p:cNvPr id="789561" name="Group 57"/>
            <p:cNvGrpSpPr>
              <a:grpSpLocks/>
            </p:cNvGrpSpPr>
            <p:nvPr/>
          </p:nvGrpSpPr>
          <p:grpSpPr bwMode="auto">
            <a:xfrm>
              <a:off x="1236" y="3052"/>
              <a:ext cx="2885" cy="536"/>
              <a:chOff x="1236" y="3060"/>
              <a:chExt cx="2885" cy="536"/>
            </a:xfrm>
          </p:grpSpPr>
          <p:sp>
            <p:nvSpPr>
              <p:cNvPr id="789536" name="Freeform 32"/>
              <p:cNvSpPr>
                <a:spLocks/>
              </p:cNvSpPr>
              <p:nvPr/>
            </p:nvSpPr>
            <p:spPr bwMode="auto">
              <a:xfrm>
                <a:off x="1236" y="3104"/>
                <a:ext cx="455" cy="455"/>
              </a:xfrm>
              <a:custGeom>
                <a:avLst/>
                <a:gdLst/>
                <a:ahLst/>
                <a:cxnLst>
                  <a:cxn ang="0">
                    <a:pos x="4" y="271"/>
                  </a:cxn>
                  <a:cxn ang="0">
                    <a:pos x="17" y="315"/>
                  </a:cxn>
                  <a:cxn ang="0">
                    <a:pos x="50" y="371"/>
                  </a:cxn>
                  <a:cxn ang="0">
                    <a:pos x="100" y="415"/>
                  </a:cxn>
                  <a:cxn ang="0">
                    <a:pos x="136" y="436"/>
                  </a:cxn>
                  <a:cxn ang="0">
                    <a:pos x="181" y="449"/>
                  </a:cxn>
                  <a:cxn ang="0">
                    <a:pos x="225" y="455"/>
                  </a:cxn>
                  <a:cxn ang="0">
                    <a:pos x="261" y="451"/>
                  </a:cxn>
                  <a:cxn ang="0">
                    <a:pos x="303" y="442"/>
                  </a:cxn>
                  <a:cxn ang="0">
                    <a:pos x="353" y="415"/>
                  </a:cxn>
                  <a:cxn ang="0">
                    <a:pos x="426" y="334"/>
                  </a:cxn>
                  <a:cxn ang="0">
                    <a:pos x="444" y="294"/>
                  </a:cxn>
                  <a:cxn ang="0">
                    <a:pos x="453" y="250"/>
                  </a:cxn>
                  <a:cxn ang="0">
                    <a:pos x="453" y="215"/>
                  </a:cxn>
                  <a:cxn ang="0">
                    <a:pos x="448"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1"/>
                  </a:cxn>
                  <a:cxn ang="0">
                    <a:pos x="23" y="227"/>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4"/>
                  </a:cxn>
                  <a:cxn ang="0">
                    <a:pos x="430" y="234"/>
                  </a:cxn>
                  <a:cxn ang="0">
                    <a:pos x="424" y="277"/>
                  </a:cxn>
                  <a:cxn ang="0">
                    <a:pos x="411" y="313"/>
                  </a:cxn>
                  <a:cxn ang="0">
                    <a:pos x="355" y="384"/>
                  </a:cxn>
                  <a:cxn ang="0">
                    <a:pos x="303" y="417"/>
                  </a:cxn>
                  <a:cxn ang="0">
                    <a:pos x="267" y="426"/>
                  </a:cxn>
                  <a:cxn ang="0">
                    <a:pos x="225" y="432"/>
                  </a:cxn>
                  <a:cxn ang="0">
                    <a:pos x="194" y="428"/>
                  </a:cxn>
                  <a:cxn ang="0">
                    <a:pos x="156" y="419"/>
                  </a:cxn>
                  <a:cxn ang="0">
                    <a:pos x="119" y="401"/>
                  </a:cxn>
                  <a:cxn ang="0">
                    <a:pos x="83" y="371"/>
                  </a:cxn>
                  <a:cxn ang="0">
                    <a:pos x="46" y="323"/>
                  </a:cxn>
                  <a:cxn ang="0">
                    <a:pos x="33" y="286"/>
                  </a:cxn>
                  <a:cxn ang="0">
                    <a:pos x="23" y="248"/>
                  </a:cxn>
                </a:cxnLst>
                <a:rect l="0" t="0" r="r" b="b"/>
                <a:pathLst>
                  <a:path w="455" h="455">
                    <a:moveTo>
                      <a:pt x="0" y="227"/>
                    </a:moveTo>
                    <a:lnTo>
                      <a:pt x="0" y="248"/>
                    </a:lnTo>
                    <a:lnTo>
                      <a:pt x="2" y="261"/>
                    </a:lnTo>
                    <a:lnTo>
                      <a:pt x="4" y="271"/>
                    </a:lnTo>
                    <a:lnTo>
                      <a:pt x="6" y="284"/>
                    </a:lnTo>
                    <a:lnTo>
                      <a:pt x="10" y="294"/>
                    </a:lnTo>
                    <a:lnTo>
                      <a:pt x="12" y="303"/>
                    </a:lnTo>
                    <a:lnTo>
                      <a:pt x="17" y="315"/>
                    </a:lnTo>
                    <a:lnTo>
                      <a:pt x="23" y="325"/>
                    </a:lnTo>
                    <a:lnTo>
                      <a:pt x="27" y="334"/>
                    </a:lnTo>
                    <a:lnTo>
                      <a:pt x="38" y="353"/>
                    </a:lnTo>
                    <a:lnTo>
                      <a:pt x="50" y="371"/>
                    </a:lnTo>
                    <a:lnTo>
                      <a:pt x="58" y="378"/>
                    </a:lnTo>
                    <a:lnTo>
                      <a:pt x="63" y="386"/>
                    </a:lnTo>
                    <a:lnTo>
                      <a:pt x="81" y="403"/>
                    </a:lnTo>
                    <a:lnTo>
                      <a:pt x="100" y="415"/>
                    </a:lnTo>
                    <a:lnTo>
                      <a:pt x="108" y="421"/>
                    </a:lnTo>
                    <a:lnTo>
                      <a:pt x="117" y="426"/>
                    </a:lnTo>
                    <a:lnTo>
                      <a:pt x="127" y="430"/>
                    </a:lnTo>
                    <a:lnTo>
                      <a:pt x="136" y="436"/>
                    </a:lnTo>
                    <a:lnTo>
                      <a:pt x="148" y="442"/>
                    </a:lnTo>
                    <a:lnTo>
                      <a:pt x="158" y="444"/>
                    </a:lnTo>
                    <a:lnTo>
                      <a:pt x="167" y="448"/>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8"/>
                    </a:lnTo>
                    <a:lnTo>
                      <a:pt x="294" y="444"/>
                    </a:lnTo>
                    <a:lnTo>
                      <a:pt x="303" y="442"/>
                    </a:lnTo>
                    <a:lnTo>
                      <a:pt x="315" y="436"/>
                    </a:lnTo>
                    <a:lnTo>
                      <a:pt x="325" y="430"/>
                    </a:lnTo>
                    <a:lnTo>
                      <a:pt x="334" y="426"/>
                    </a:lnTo>
                    <a:lnTo>
                      <a:pt x="353" y="415"/>
                    </a:lnTo>
                    <a:lnTo>
                      <a:pt x="371" y="403"/>
                    </a:lnTo>
                    <a:lnTo>
                      <a:pt x="403" y="371"/>
                    </a:lnTo>
                    <a:lnTo>
                      <a:pt x="415" y="353"/>
                    </a:lnTo>
                    <a:lnTo>
                      <a:pt x="426" y="334"/>
                    </a:lnTo>
                    <a:lnTo>
                      <a:pt x="430" y="325"/>
                    </a:lnTo>
                    <a:lnTo>
                      <a:pt x="436" y="315"/>
                    </a:lnTo>
                    <a:lnTo>
                      <a:pt x="442" y="303"/>
                    </a:lnTo>
                    <a:lnTo>
                      <a:pt x="444" y="294"/>
                    </a:lnTo>
                    <a:lnTo>
                      <a:pt x="448"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8" y="167"/>
                    </a:lnTo>
                    <a:lnTo>
                      <a:pt x="444" y="158"/>
                    </a:lnTo>
                    <a:lnTo>
                      <a:pt x="442" y="148"/>
                    </a:lnTo>
                    <a:lnTo>
                      <a:pt x="436" y="136"/>
                    </a:lnTo>
                    <a:lnTo>
                      <a:pt x="430" y="127"/>
                    </a:lnTo>
                    <a:lnTo>
                      <a:pt x="426" y="117"/>
                    </a:lnTo>
                    <a:lnTo>
                      <a:pt x="421" y="108"/>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8" y="10"/>
                    </a:lnTo>
                    <a:lnTo>
                      <a:pt x="148" y="12"/>
                    </a:lnTo>
                    <a:lnTo>
                      <a:pt x="136" y="17"/>
                    </a:lnTo>
                    <a:lnTo>
                      <a:pt x="127" y="23"/>
                    </a:lnTo>
                    <a:lnTo>
                      <a:pt x="117" y="27"/>
                    </a:lnTo>
                    <a:lnTo>
                      <a:pt x="108" y="33"/>
                    </a:lnTo>
                    <a:lnTo>
                      <a:pt x="100" y="38"/>
                    </a:lnTo>
                    <a:lnTo>
                      <a:pt x="81" y="50"/>
                    </a:lnTo>
                    <a:lnTo>
                      <a:pt x="65" y="65"/>
                    </a:lnTo>
                    <a:lnTo>
                      <a:pt x="50" y="81"/>
                    </a:lnTo>
                    <a:lnTo>
                      <a:pt x="38" y="100"/>
                    </a:lnTo>
                    <a:lnTo>
                      <a:pt x="33" y="108"/>
                    </a:lnTo>
                    <a:lnTo>
                      <a:pt x="27" y="117"/>
                    </a:lnTo>
                    <a:lnTo>
                      <a:pt x="23" y="127"/>
                    </a:lnTo>
                    <a:lnTo>
                      <a:pt x="17" y="136"/>
                    </a:lnTo>
                    <a:lnTo>
                      <a:pt x="12" y="148"/>
                    </a:lnTo>
                    <a:lnTo>
                      <a:pt x="10" y="158"/>
                    </a:lnTo>
                    <a:lnTo>
                      <a:pt x="6" y="167"/>
                    </a:lnTo>
                    <a:lnTo>
                      <a:pt x="4" y="181"/>
                    </a:lnTo>
                    <a:lnTo>
                      <a:pt x="2" y="190"/>
                    </a:lnTo>
                    <a:lnTo>
                      <a:pt x="0" y="202"/>
                    </a:lnTo>
                    <a:lnTo>
                      <a:pt x="0" y="227"/>
                    </a:lnTo>
                    <a:lnTo>
                      <a:pt x="23" y="227"/>
                    </a:lnTo>
                    <a:lnTo>
                      <a:pt x="23" y="206"/>
                    </a:lnTo>
                    <a:lnTo>
                      <a:pt x="25" y="194"/>
                    </a:lnTo>
                    <a:lnTo>
                      <a:pt x="27" y="184"/>
                    </a:lnTo>
                    <a:lnTo>
                      <a:pt x="29" y="175"/>
                    </a:lnTo>
                    <a:lnTo>
                      <a:pt x="33" y="165"/>
                    </a:lnTo>
                    <a:lnTo>
                      <a:pt x="35" y="156"/>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6"/>
                    </a:lnTo>
                    <a:lnTo>
                      <a:pt x="421" y="165"/>
                    </a:lnTo>
                    <a:lnTo>
                      <a:pt x="424" y="175"/>
                    </a:lnTo>
                    <a:lnTo>
                      <a:pt x="426" y="184"/>
                    </a:lnTo>
                    <a:lnTo>
                      <a:pt x="428" y="194"/>
                    </a:lnTo>
                    <a:lnTo>
                      <a:pt x="430" y="204"/>
                    </a:lnTo>
                    <a:lnTo>
                      <a:pt x="430" y="215"/>
                    </a:lnTo>
                    <a:lnTo>
                      <a:pt x="432" y="229"/>
                    </a:lnTo>
                    <a:lnTo>
                      <a:pt x="432" y="225"/>
                    </a:lnTo>
                    <a:lnTo>
                      <a:pt x="430" y="234"/>
                    </a:lnTo>
                    <a:lnTo>
                      <a:pt x="430" y="246"/>
                    </a:lnTo>
                    <a:lnTo>
                      <a:pt x="428" y="257"/>
                    </a:lnTo>
                    <a:lnTo>
                      <a:pt x="426" y="267"/>
                    </a:lnTo>
                    <a:lnTo>
                      <a:pt x="424" y="277"/>
                    </a:lnTo>
                    <a:lnTo>
                      <a:pt x="421" y="286"/>
                    </a:lnTo>
                    <a:lnTo>
                      <a:pt x="419" y="296"/>
                    </a:lnTo>
                    <a:lnTo>
                      <a:pt x="417" y="303"/>
                    </a:lnTo>
                    <a:lnTo>
                      <a:pt x="411" y="313"/>
                    </a:lnTo>
                    <a:lnTo>
                      <a:pt x="407" y="323"/>
                    </a:lnTo>
                    <a:lnTo>
                      <a:pt x="396" y="342"/>
                    </a:lnTo>
                    <a:lnTo>
                      <a:pt x="384" y="355"/>
                    </a:lnTo>
                    <a:lnTo>
                      <a:pt x="355" y="384"/>
                    </a:lnTo>
                    <a:lnTo>
                      <a:pt x="342" y="396"/>
                    </a:lnTo>
                    <a:lnTo>
                      <a:pt x="323" y="407"/>
                    </a:lnTo>
                    <a:lnTo>
                      <a:pt x="313" y="411"/>
                    </a:lnTo>
                    <a:lnTo>
                      <a:pt x="303" y="417"/>
                    </a:lnTo>
                    <a:lnTo>
                      <a:pt x="296" y="419"/>
                    </a:lnTo>
                    <a:lnTo>
                      <a:pt x="286" y="421"/>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1"/>
                    </a:lnTo>
                    <a:lnTo>
                      <a:pt x="156" y="419"/>
                    </a:lnTo>
                    <a:lnTo>
                      <a:pt x="148" y="417"/>
                    </a:lnTo>
                    <a:lnTo>
                      <a:pt x="138" y="411"/>
                    </a:lnTo>
                    <a:lnTo>
                      <a:pt x="129" y="407"/>
                    </a:lnTo>
                    <a:lnTo>
                      <a:pt x="119" y="401"/>
                    </a:lnTo>
                    <a:lnTo>
                      <a:pt x="111" y="396"/>
                    </a:lnTo>
                    <a:lnTo>
                      <a:pt x="102" y="390"/>
                    </a:lnTo>
                    <a:lnTo>
                      <a:pt x="96" y="384"/>
                    </a:lnTo>
                    <a:lnTo>
                      <a:pt x="83" y="371"/>
                    </a:lnTo>
                    <a:lnTo>
                      <a:pt x="77" y="363"/>
                    </a:lnTo>
                    <a:lnTo>
                      <a:pt x="69" y="355"/>
                    </a:lnTo>
                    <a:lnTo>
                      <a:pt x="58" y="342"/>
                    </a:lnTo>
                    <a:lnTo>
                      <a:pt x="46" y="323"/>
                    </a:lnTo>
                    <a:lnTo>
                      <a:pt x="42" y="313"/>
                    </a:lnTo>
                    <a:lnTo>
                      <a:pt x="36" y="303"/>
                    </a:lnTo>
                    <a:lnTo>
                      <a:pt x="35" y="296"/>
                    </a:lnTo>
                    <a:lnTo>
                      <a:pt x="33" y="286"/>
                    </a:lnTo>
                    <a:lnTo>
                      <a:pt x="29" y="277"/>
                    </a:lnTo>
                    <a:lnTo>
                      <a:pt x="27" y="267"/>
                    </a:lnTo>
                    <a:lnTo>
                      <a:pt x="25" y="257"/>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9537" name="Freeform 33"/>
              <p:cNvSpPr>
                <a:spLocks/>
              </p:cNvSpPr>
              <p:nvPr/>
            </p:nvSpPr>
            <p:spPr bwMode="auto">
              <a:xfrm>
                <a:off x="2185" y="3117"/>
                <a:ext cx="455" cy="456"/>
              </a:xfrm>
              <a:custGeom>
                <a:avLst/>
                <a:gdLst/>
                <a:ahLst/>
                <a:cxnLst>
                  <a:cxn ang="0">
                    <a:pos x="4" y="271"/>
                  </a:cxn>
                  <a:cxn ang="0">
                    <a:pos x="17" y="315"/>
                  </a:cxn>
                  <a:cxn ang="0">
                    <a:pos x="50" y="371"/>
                  </a:cxn>
                  <a:cxn ang="0">
                    <a:pos x="100" y="415"/>
                  </a:cxn>
                  <a:cxn ang="0">
                    <a:pos x="136" y="436"/>
                  </a:cxn>
                  <a:cxn ang="0">
                    <a:pos x="180" y="450"/>
                  </a:cxn>
                  <a:cxn ang="0">
                    <a:pos x="225" y="456"/>
                  </a:cxn>
                  <a:cxn ang="0">
                    <a:pos x="261" y="452"/>
                  </a:cxn>
                  <a:cxn ang="0">
                    <a:pos x="303" y="442"/>
                  </a:cxn>
                  <a:cxn ang="0">
                    <a:pos x="353" y="415"/>
                  </a:cxn>
                  <a:cxn ang="0">
                    <a:pos x="426" y="335"/>
                  </a:cxn>
                  <a:cxn ang="0">
                    <a:pos x="444" y="294"/>
                  </a:cxn>
                  <a:cxn ang="0">
                    <a:pos x="453" y="250"/>
                  </a:cxn>
                  <a:cxn ang="0">
                    <a:pos x="453" y="216"/>
                  </a:cxn>
                  <a:cxn ang="0">
                    <a:pos x="447" y="168"/>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5" y="35"/>
                  </a:cxn>
                  <a:cxn ang="0">
                    <a:pos x="194" y="25"/>
                  </a:cxn>
                  <a:cxn ang="0">
                    <a:pos x="257" y="25"/>
                  </a:cxn>
                  <a:cxn ang="0">
                    <a:pos x="296" y="35"/>
                  </a:cxn>
                  <a:cxn ang="0">
                    <a:pos x="342" y="58"/>
                  </a:cxn>
                  <a:cxn ang="0">
                    <a:pos x="384" y="96"/>
                  </a:cxn>
                  <a:cxn ang="0">
                    <a:pos x="407" y="129"/>
                  </a:cxn>
                  <a:cxn ang="0">
                    <a:pos x="421" y="166"/>
                  </a:cxn>
                  <a:cxn ang="0">
                    <a:pos x="430" y="204"/>
                  </a:cxn>
                  <a:cxn ang="0">
                    <a:pos x="430" y="235"/>
                  </a:cxn>
                  <a:cxn ang="0">
                    <a:pos x="424" y="277"/>
                  </a:cxn>
                  <a:cxn ang="0">
                    <a:pos x="411" y="314"/>
                  </a:cxn>
                  <a:cxn ang="0">
                    <a:pos x="355" y="385"/>
                  </a:cxn>
                  <a:cxn ang="0">
                    <a:pos x="303" y="417"/>
                  </a:cxn>
                  <a:cxn ang="0">
                    <a:pos x="267" y="427"/>
                  </a:cxn>
                  <a:cxn ang="0">
                    <a:pos x="225" y="433"/>
                  </a:cxn>
                  <a:cxn ang="0">
                    <a:pos x="194" y="429"/>
                  </a:cxn>
                  <a:cxn ang="0">
                    <a:pos x="155" y="419"/>
                  </a:cxn>
                  <a:cxn ang="0">
                    <a:pos x="119" y="402"/>
                  </a:cxn>
                  <a:cxn ang="0">
                    <a:pos x="82" y="371"/>
                  </a:cxn>
                  <a:cxn ang="0">
                    <a:pos x="46" y="323"/>
                  </a:cxn>
                  <a:cxn ang="0">
                    <a:pos x="33" y="287"/>
                  </a:cxn>
                  <a:cxn ang="0">
                    <a:pos x="23" y="248"/>
                  </a:cxn>
                </a:cxnLst>
                <a:rect l="0" t="0" r="r" b="b"/>
                <a:pathLst>
                  <a:path w="455" h="456">
                    <a:moveTo>
                      <a:pt x="0" y="227"/>
                    </a:moveTo>
                    <a:lnTo>
                      <a:pt x="0" y="248"/>
                    </a:lnTo>
                    <a:lnTo>
                      <a:pt x="2" y="262"/>
                    </a:lnTo>
                    <a:lnTo>
                      <a:pt x="4" y="271"/>
                    </a:lnTo>
                    <a:lnTo>
                      <a:pt x="6" y="285"/>
                    </a:lnTo>
                    <a:lnTo>
                      <a:pt x="9" y="294"/>
                    </a:lnTo>
                    <a:lnTo>
                      <a:pt x="11" y="304"/>
                    </a:lnTo>
                    <a:lnTo>
                      <a:pt x="17" y="315"/>
                    </a:lnTo>
                    <a:lnTo>
                      <a:pt x="23" y="325"/>
                    </a:lnTo>
                    <a:lnTo>
                      <a:pt x="27" y="335"/>
                    </a:lnTo>
                    <a:lnTo>
                      <a:pt x="38" y="354"/>
                    </a:lnTo>
                    <a:lnTo>
                      <a:pt x="50" y="371"/>
                    </a:lnTo>
                    <a:lnTo>
                      <a:pt x="58" y="379"/>
                    </a:lnTo>
                    <a:lnTo>
                      <a:pt x="63" y="387"/>
                    </a:lnTo>
                    <a:lnTo>
                      <a:pt x="81" y="404"/>
                    </a:lnTo>
                    <a:lnTo>
                      <a:pt x="100" y="415"/>
                    </a:lnTo>
                    <a:lnTo>
                      <a:pt x="107" y="421"/>
                    </a:lnTo>
                    <a:lnTo>
                      <a:pt x="117" y="427"/>
                    </a:lnTo>
                    <a:lnTo>
                      <a:pt x="127" y="431"/>
                    </a:lnTo>
                    <a:lnTo>
                      <a:pt x="136" y="436"/>
                    </a:lnTo>
                    <a:lnTo>
                      <a:pt x="148" y="442"/>
                    </a:lnTo>
                    <a:lnTo>
                      <a:pt x="157" y="444"/>
                    </a:lnTo>
                    <a:lnTo>
                      <a:pt x="167" y="448"/>
                    </a:lnTo>
                    <a:lnTo>
                      <a:pt x="180" y="450"/>
                    </a:lnTo>
                    <a:lnTo>
                      <a:pt x="190" y="452"/>
                    </a:lnTo>
                    <a:lnTo>
                      <a:pt x="202" y="454"/>
                    </a:lnTo>
                    <a:lnTo>
                      <a:pt x="213" y="454"/>
                    </a:lnTo>
                    <a:lnTo>
                      <a:pt x="225" y="456"/>
                    </a:lnTo>
                    <a:lnTo>
                      <a:pt x="228" y="456"/>
                    </a:lnTo>
                    <a:lnTo>
                      <a:pt x="238" y="454"/>
                    </a:lnTo>
                    <a:lnTo>
                      <a:pt x="248" y="454"/>
                    </a:lnTo>
                    <a:lnTo>
                      <a:pt x="261" y="452"/>
                    </a:lnTo>
                    <a:lnTo>
                      <a:pt x="271" y="450"/>
                    </a:lnTo>
                    <a:lnTo>
                      <a:pt x="284" y="448"/>
                    </a:lnTo>
                    <a:lnTo>
                      <a:pt x="294" y="444"/>
                    </a:lnTo>
                    <a:lnTo>
                      <a:pt x="303" y="442"/>
                    </a:lnTo>
                    <a:lnTo>
                      <a:pt x="315" y="436"/>
                    </a:lnTo>
                    <a:lnTo>
                      <a:pt x="324" y="431"/>
                    </a:lnTo>
                    <a:lnTo>
                      <a:pt x="334" y="427"/>
                    </a:lnTo>
                    <a:lnTo>
                      <a:pt x="353" y="415"/>
                    </a:lnTo>
                    <a:lnTo>
                      <a:pt x="371" y="404"/>
                    </a:lnTo>
                    <a:lnTo>
                      <a:pt x="403" y="371"/>
                    </a:lnTo>
                    <a:lnTo>
                      <a:pt x="415" y="354"/>
                    </a:lnTo>
                    <a:lnTo>
                      <a:pt x="426" y="335"/>
                    </a:lnTo>
                    <a:lnTo>
                      <a:pt x="430" y="325"/>
                    </a:lnTo>
                    <a:lnTo>
                      <a:pt x="436" y="315"/>
                    </a:lnTo>
                    <a:lnTo>
                      <a:pt x="442" y="304"/>
                    </a:lnTo>
                    <a:lnTo>
                      <a:pt x="444" y="294"/>
                    </a:lnTo>
                    <a:lnTo>
                      <a:pt x="447" y="285"/>
                    </a:lnTo>
                    <a:lnTo>
                      <a:pt x="449" y="271"/>
                    </a:lnTo>
                    <a:lnTo>
                      <a:pt x="451" y="262"/>
                    </a:lnTo>
                    <a:lnTo>
                      <a:pt x="453" y="250"/>
                    </a:lnTo>
                    <a:lnTo>
                      <a:pt x="453" y="239"/>
                    </a:lnTo>
                    <a:lnTo>
                      <a:pt x="455" y="229"/>
                    </a:lnTo>
                    <a:lnTo>
                      <a:pt x="455" y="225"/>
                    </a:lnTo>
                    <a:lnTo>
                      <a:pt x="453" y="216"/>
                    </a:lnTo>
                    <a:lnTo>
                      <a:pt x="453" y="204"/>
                    </a:lnTo>
                    <a:lnTo>
                      <a:pt x="451" y="191"/>
                    </a:lnTo>
                    <a:lnTo>
                      <a:pt x="449" y="181"/>
                    </a:lnTo>
                    <a:lnTo>
                      <a:pt x="447" y="168"/>
                    </a:lnTo>
                    <a:lnTo>
                      <a:pt x="444" y="158"/>
                    </a:lnTo>
                    <a:lnTo>
                      <a:pt x="442" y="148"/>
                    </a:lnTo>
                    <a:lnTo>
                      <a:pt x="436" y="137"/>
                    </a:lnTo>
                    <a:lnTo>
                      <a:pt x="430" y="127"/>
                    </a:lnTo>
                    <a:lnTo>
                      <a:pt x="426" y="118"/>
                    </a:lnTo>
                    <a:lnTo>
                      <a:pt x="421" y="108"/>
                    </a:lnTo>
                    <a:lnTo>
                      <a:pt x="415" y="100"/>
                    </a:lnTo>
                    <a:lnTo>
                      <a:pt x="403" y="81"/>
                    </a:lnTo>
                    <a:lnTo>
                      <a:pt x="386" y="64"/>
                    </a:lnTo>
                    <a:lnTo>
                      <a:pt x="378" y="58"/>
                    </a:lnTo>
                    <a:lnTo>
                      <a:pt x="371" y="50"/>
                    </a:lnTo>
                    <a:lnTo>
                      <a:pt x="353" y="39"/>
                    </a:lnTo>
                    <a:lnTo>
                      <a:pt x="334" y="27"/>
                    </a:lnTo>
                    <a:lnTo>
                      <a:pt x="324" y="23"/>
                    </a:lnTo>
                    <a:lnTo>
                      <a:pt x="315" y="18"/>
                    </a:lnTo>
                    <a:lnTo>
                      <a:pt x="303" y="12"/>
                    </a:lnTo>
                    <a:lnTo>
                      <a:pt x="294" y="10"/>
                    </a:lnTo>
                    <a:lnTo>
                      <a:pt x="284" y="6"/>
                    </a:lnTo>
                    <a:lnTo>
                      <a:pt x="271" y="4"/>
                    </a:lnTo>
                    <a:lnTo>
                      <a:pt x="261" y="2"/>
                    </a:lnTo>
                    <a:lnTo>
                      <a:pt x="250" y="0"/>
                    </a:lnTo>
                    <a:lnTo>
                      <a:pt x="203" y="0"/>
                    </a:lnTo>
                    <a:lnTo>
                      <a:pt x="190" y="2"/>
                    </a:lnTo>
                    <a:lnTo>
                      <a:pt x="180" y="4"/>
                    </a:lnTo>
                    <a:lnTo>
                      <a:pt x="167" y="6"/>
                    </a:lnTo>
                    <a:lnTo>
                      <a:pt x="157" y="10"/>
                    </a:lnTo>
                    <a:lnTo>
                      <a:pt x="148" y="12"/>
                    </a:lnTo>
                    <a:lnTo>
                      <a:pt x="136" y="18"/>
                    </a:lnTo>
                    <a:lnTo>
                      <a:pt x="127" y="23"/>
                    </a:lnTo>
                    <a:lnTo>
                      <a:pt x="117" y="27"/>
                    </a:lnTo>
                    <a:lnTo>
                      <a:pt x="107" y="33"/>
                    </a:lnTo>
                    <a:lnTo>
                      <a:pt x="100" y="39"/>
                    </a:lnTo>
                    <a:lnTo>
                      <a:pt x="81" y="50"/>
                    </a:lnTo>
                    <a:lnTo>
                      <a:pt x="65" y="66"/>
                    </a:lnTo>
                    <a:lnTo>
                      <a:pt x="50" y="81"/>
                    </a:lnTo>
                    <a:lnTo>
                      <a:pt x="38" y="100"/>
                    </a:lnTo>
                    <a:lnTo>
                      <a:pt x="33" y="108"/>
                    </a:lnTo>
                    <a:lnTo>
                      <a:pt x="27" y="118"/>
                    </a:lnTo>
                    <a:lnTo>
                      <a:pt x="23" y="127"/>
                    </a:lnTo>
                    <a:lnTo>
                      <a:pt x="17" y="137"/>
                    </a:lnTo>
                    <a:lnTo>
                      <a:pt x="11" y="148"/>
                    </a:lnTo>
                    <a:lnTo>
                      <a:pt x="9"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4" y="156"/>
                    </a:lnTo>
                    <a:lnTo>
                      <a:pt x="36" y="148"/>
                    </a:lnTo>
                    <a:lnTo>
                      <a:pt x="42" y="139"/>
                    </a:lnTo>
                    <a:lnTo>
                      <a:pt x="46" y="129"/>
                    </a:lnTo>
                    <a:lnTo>
                      <a:pt x="52" y="120"/>
                    </a:lnTo>
                    <a:lnTo>
                      <a:pt x="58" y="112"/>
                    </a:lnTo>
                    <a:lnTo>
                      <a:pt x="63" y="102"/>
                    </a:lnTo>
                    <a:lnTo>
                      <a:pt x="69" y="96"/>
                    </a:lnTo>
                    <a:lnTo>
                      <a:pt x="77" y="89"/>
                    </a:lnTo>
                    <a:lnTo>
                      <a:pt x="81" y="81"/>
                    </a:lnTo>
                    <a:lnTo>
                      <a:pt x="88" y="77"/>
                    </a:lnTo>
                    <a:lnTo>
                      <a:pt x="96" y="70"/>
                    </a:lnTo>
                    <a:lnTo>
                      <a:pt x="102" y="64"/>
                    </a:lnTo>
                    <a:lnTo>
                      <a:pt x="111" y="58"/>
                    </a:lnTo>
                    <a:lnTo>
                      <a:pt x="119" y="52"/>
                    </a:lnTo>
                    <a:lnTo>
                      <a:pt x="129" y="47"/>
                    </a:lnTo>
                    <a:lnTo>
                      <a:pt x="138" y="43"/>
                    </a:lnTo>
                    <a:lnTo>
                      <a:pt x="148" y="37"/>
                    </a:lnTo>
                    <a:lnTo>
                      <a:pt x="155" y="35"/>
                    </a:lnTo>
                    <a:lnTo>
                      <a:pt x="165" y="33"/>
                    </a:lnTo>
                    <a:lnTo>
                      <a:pt x="175" y="29"/>
                    </a:lnTo>
                    <a:lnTo>
                      <a:pt x="184" y="27"/>
                    </a:lnTo>
                    <a:lnTo>
                      <a:pt x="194" y="25"/>
                    </a:lnTo>
                    <a:lnTo>
                      <a:pt x="203" y="23"/>
                    </a:lnTo>
                    <a:lnTo>
                      <a:pt x="227" y="23"/>
                    </a:lnTo>
                    <a:lnTo>
                      <a:pt x="246" y="23"/>
                    </a:lnTo>
                    <a:lnTo>
                      <a:pt x="257" y="25"/>
                    </a:lnTo>
                    <a:lnTo>
                      <a:pt x="267" y="27"/>
                    </a:lnTo>
                    <a:lnTo>
                      <a:pt x="276" y="29"/>
                    </a:lnTo>
                    <a:lnTo>
                      <a:pt x="286" y="33"/>
                    </a:lnTo>
                    <a:lnTo>
                      <a:pt x="296" y="35"/>
                    </a:lnTo>
                    <a:lnTo>
                      <a:pt x="303" y="37"/>
                    </a:lnTo>
                    <a:lnTo>
                      <a:pt x="313" y="43"/>
                    </a:lnTo>
                    <a:lnTo>
                      <a:pt x="323" y="47"/>
                    </a:lnTo>
                    <a:lnTo>
                      <a:pt x="342" y="58"/>
                    </a:lnTo>
                    <a:lnTo>
                      <a:pt x="355" y="70"/>
                    </a:lnTo>
                    <a:lnTo>
                      <a:pt x="363" y="77"/>
                    </a:lnTo>
                    <a:lnTo>
                      <a:pt x="371" y="83"/>
                    </a:lnTo>
                    <a:lnTo>
                      <a:pt x="384" y="96"/>
                    </a:lnTo>
                    <a:lnTo>
                      <a:pt x="390" y="102"/>
                    </a:lnTo>
                    <a:lnTo>
                      <a:pt x="396" y="112"/>
                    </a:lnTo>
                    <a:lnTo>
                      <a:pt x="401" y="120"/>
                    </a:lnTo>
                    <a:lnTo>
                      <a:pt x="407" y="129"/>
                    </a:lnTo>
                    <a:lnTo>
                      <a:pt x="411" y="139"/>
                    </a:lnTo>
                    <a:lnTo>
                      <a:pt x="417" y="148"/>
                    </a:lnTo>
                    <a:lnTo>
                      <a:pt x="419" y="156"/>
                    </a:lnTo>
                    <a:lnTo>
                      <a:pt x="421" y="166"/>
                    </a:lnTo>
                    <a:lnTo>
                      <a:pt x="424" y="175"/>
                    </a:lnTo>
                    <a:lnTo>
                      <a:pt x="426" y="185"/>
                    </a:lnTo>
                    <a:lnTo>
                      <a:pt x="428" y="194"/>
                    </a:lnTo>
                    <a:lnTo>
                      <a:pt x="430" y="204"/>
                    </a:lnTo>
                    <a:lnTo>
                      <a:pt x="430" y="216"/>
                    </a:lnTo>
                    <a:lnTo>
                      <a:pt x="432" y="229"/>
                    </a:lnTo>
                    <a:lnTo>
                      <a:pt x="432" y="225"/>
                    </a:lnTo>
                    <a:lnTo>
                      <a:pt x="430" y="235"/>
                    </a:lnTo>
                    <a:lnTo>
                      <a:pt x="430" y="246"/>
                    </a:lnTo>
                    <a:lnTo>
                      <a:pt x="428" y="258"/>
                    </a:lnTo>
                    <a:lnTo>
                      <a:pt x="426" y="267"/>
                    </a:lnTo>
                    <a:lnTo>
                      <a:pt x="424" y="277"/>
                    </a:lnTo>
                    <a:lnTo>
                      <a:pt x="421" y="287"/>
                    </a:lnTo>
                    <a:lnTo>
                      <a:pt x="419" y="296"/>
                    </a:lnTo>
                    <a:lnTo>
                      <a:pt x="417" y="304"/>
                    </a:lnTo>
                    <a:lnTo>
                      <a:pt x="411" y="314"/>
                    </a:lnTo>
                    <a:lnTo>
                      <a:pt x="407" y="323"/>
                    </a:lnTo>
                    <a:lnTo>
                      <a:pt x="396" y="342"/>
                    </a:lnTo>
                    <a:lnTo>
                      <a:pt x="384" y="356"/>
                    </a:lnTo>
                    <a:lnTo>
                      <a:pt x="355" y="385"/>
                    </a:lnTo>
                    <a:lnTo>
                      <a:pt x="342" y="396"/>
                    </a:lnTo>
                    <a:lnTo>
                      <a:pt x="323" y="408"/>
                    </a:lnTo>
                    <a:lnTo>
                      <a:pt x="313" y="411"/>
                    </a:lnTo>
                    <a:lnTo>
                      <a:pt x="303" y="417"/>
                    </a:lnTo>
                    <a:lnTo>
                      <a:pt x="296" y="419"/>
                    </a:lnTo>
                    <a:lnTo>
                      <a:pt x="286" y="421"/>
                    </a:lnTo>
                    <a:lnTo>
                      <a:pt x="276" y="425"/>
                    </a:lnTo>
                    <a:lnTo>
                      <a:pt x="267" y="427"/>
                    </a:lnTo>
                    <a:lnTo>
                      <a:pt x="257" y="429"/>
                    </a:lnTo>
                    <a:lnTo>
                      <a:pt x="248" y="431"/>
                    </a:lnTo>
                    <a:lnTo>
                      <a:pt x="234" y="431"/>
                    </a:lnTo>
                    <a:lnTo>
                      <a:pt x="225" y="433"/>
                    </a:lnTo>
                    <a:lnTo>
                      <a:pt x="228" y="433"/>
                    </a:lnTo>
                    <a:lnTo>
                      <a:pt x="217" y="431"/>
                    </a:lnTo>
                    <a:lnTo>
                      <a:pt x="205" y="431"/>
                    </a:lnTo>
                    <a:lnTo>
                      <a:pt x="194" y="429"/>
                    </a:lnTo>
                    <a:lnTo>
                      <a:pt x="184" y="427"/>
                    </a:lnTo>
                    <a:lnTo>
                      <a:pt x="175" y="425"/>
                    </a:lnTo>
                    <a:lnTo>
                      <a:pt x="165" y="421"/>
                    </a:lnTo>
                    <a:lnTo>
                      <a:pt x="155" y="419"/>
                    </a:lnTo>
                    <a:lnTo>
                      <a:pt x="148" y="417"/>
                    </a:lnTo>
                    <a:lnTo>
                      <a:pt x="138" y="411"/>
                    </a:lnTo>
                    <a:lnTo>
                      <a:pt x="129" y="408"/>
                    </a:lnTo>
                    <a:lnTo>
                      <a:pt x="119" y="402"/>
                    </a:lnTo>
                    <a:lnTo>
                      <a:pt x="111" y="396"/>
                    </a:lnTo>
                    <a:lnTo>
                      <a:pt x="102" y="390"/>
                    </a:lnTo>
                    <a:lnTo>
                      <a:pt x="96" y="385"/>
                    </a:lnTo>
                    <a:lnTo>
                      <a:pt x="82" y="371"/>
                    </a:lnTo>
                    <a:lnTo>
                      <a:pt x="77" y="363"/>
                    </a:lnTo>
                    <a:lnTo>
                      <a:pt x="69" y="356"/>
                    </a:lnTo>
                    <a:lnTo>
                      <a:pt x="58" y="342"/>
                    </a:lnTo>
                    <a:lnTo>
                      <a:pt x="46" y="323"/>
                    </a:lnTo>
                    <a:lnTo>
                      <a:pt x="42" y="314"/>
                    </a:lnTo>
                    <a:lnTo>
                      <a:pt x="36" y="304"/>
                    </a:lnTo>
                    <a:lnTo>
                      <a:pt x="34" y="296"/>
                    </a:lnTo>
                    <a:lnTo>
                      <a:pt x="33" y="287"/>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9538" name="Freeform 34"/>
              <p:cNvSpPr>
                <a:spLocks/>
              </p:cNvSpPr>
              <p:nvPr/>
            </p:nvSpPr>
            <p:spPr bwMode="auto">
              <a:xfrm>
                <a:off x="1670" y="3333"/>
                <a:ext cx="530" cy="42"/>
              </a:xfrm>
              <a:custGeom>
                <a:avLst/>
                <a:gdLst/>
                <a:ahLst/>
                <a:cxnLst>
                  <a:cxn ang="0">
                    <a:pos x="19" y="0"/>
                  </a:cxn>
                  <a:cxn ang="0">
                    <a:pos x="14" y="0"/>
                  </a:cxn>
                  <a:cxn ang="0">
                    <a:pos x="10" y="1"/>
                  </a:cxn>
                  <a:cxn ang="0">
                    <a:pos x="2" y="9"/>
                  </a:cxn>
                  <a:cxn ang="0">
                    <a:pos x="0" y="13"/>
                  </a:cxn>
                  <a:cxn ang="0">
                    <a:pos x="0" y="25"/>
                  </a:cxn>
                  <a:cxn ang="0">
                    <a:pos x="2" y="28"/>
                  </a:cxn>
                  <a:cxn ang="0">
                    <a:pos x="10" y="36"/>
                  </a:cxn>
                  <a:cxn ang="0">
                    <a:pos x="14" y="38"/>
                  </a:cxn>
                  <a:cxn ang="0">
                    <a:pos x="19" y="38"/>
                  </a:cxn>
                  <a:cxn ang="0">
                    <a:pos x="511" y="42"/>
                  </a:cxn>
                  <a:cxn ang="0">
                    <a:pos x="517" y="42"/>
                  </a:cxn>
                  <a:cxn ang="0">
                    <a:pos x="521" y="40"/>
                  </a:cxn>
                  <a:cxn ang="0">
                    <a:pos x="528" y="32"/>
                  </a:cxn>
                  <a:cxn ang="0">
                    <a:pos x="530" y="28"/>
                  </a:cxn>
                  <a:cxn ang="0">
                    <a:pos x="530" y="17"/>
                  </a:cxn>
                  <a:cxn ang="0">
                    <a:pos x="528" y="13"/>
                  </a:cxn>
                  <a:cxn ang="0">
                    <a:pos x="521" y="5"/>
                  </a:cxn>
                  <a:cxn ang="0">
                    <a:pos x="517" y="3"/>
                  </a:cxn>
                  <a:cxn ang="0">
                    <a:pos x="511" y="3"/>
                  </a:cxn>
                  <a:cxn ang="0">
                    <a:pos x="19" y="0"/>
                  </a:cxn>
                </a:cxnLst>
                <a:rect l="0" t="0" r="r" b="b"/>
                <a:pathLst>
                  <a:path w="530" h="42">
                    <a:moveTo>
                      <a:pt x="19" y="0"/>
                    </a:moveTo>
                    <a:lnTo>
                      <a:pt x="14" y="0"/>
                    </a:lnTo>
                    <a:lnTo>
                      <a:pt x="10" y="1"/>
                    </a:lnTo>
                    <a:lnTo>
                      <a:pt x="2" y="9"/>
                    </a:lnTo>
                    <a:lnTo>
                      <a:pt x="0" y="13"/>
                    </a:lnTo>
                    <a:lnTo>
                      <a:pt x="0" y="25"/>
                    </a:lnTo>
                    <a:lnTo>
                      <a:pt x="2" y="28"/>
                    </a:lnTo>
                    <a:lnTo>
                      <a:pt x="10" y="36"/>
                    </a:lnTo>
                    <a:lnTo>
                      <a:pt x="14" y="38"/>
                    </a:lnTo>
                    <a:lnTo>
                      <a:pt x="19" y="38"/>
                    </a:lnTo>
                    <a:lnTo>
                      <a:pt x="511" y="42"/>
                    </a:lnTo>
                    <a:lnTo>
                      <a:pt x="517" y="42"/>
                    </a:lnTo>
                    <a:lnTo>
                      <a:pt x="521" y="40"/>
                    </a:lnTo>
                    <a:lnTo>
                      <a:pt x="528" y="32"/>
                    </a:lnTo>
                    <a:lnTo>
                      <a:pt x="530" y="28"/>
                    </a:lnTo>
                    <a:lnTo>
                      <a:pt x="530" y="17"/>
                    </a:lnTo>
                    <a:lnTo>
                      <a:pt x="528" y="13"/>
                    </a:lnTo>
                    <a:lnTo>
                      <a:pt x="521" y="5"/>
                    </a:lnTo>
                    <a:lnTo>
                      <a:pt x="517" y="3"/>
                    </a:lnTo>
                    <a:lnTo>
                      <a:pt x="511" y="3"/>
                    </a:lnTo>
                    <a:lnTo>
                      <a:pt x="19" y="0"/>
                    </a:lnTo>
                    <a:close/>
                  </a:path>
                </a:pathLst>
              </a:custGeom>
              <a:solidFill>
                <a:srgbClr val="000000"/>
              </a:solidFill>
              <a:ln w="9525">
                <a:noFill/>
                <a:round/>
                <a:headEnd/>
                <a:tailEnd/>
              </a:ln>
            </p:spPr>
            <p:txBody>
              <a:bodyPr/>
              <a:lstStyle/>
              <a:p>
                <a:endParaRPr lang="en-US"/>
              </a:p>
            </p:txBody>
          </p:sp>
          <p:sp>
            <p:nvSpPr>
              <p:cNvPr id="789539" name="Rectangle 35"/>
              <p:cNvSpPr>
                <a:spLocks noChangeArrowheads="1"/>
              </p:cNvSpPr>
              <p:nvPr/>
            </p:nvSpPr>
            <p:spPr bwMode="auto">
              <a:xfrm>
                <a:off x="1384" y="3179"/>
                <a:ext cx="162"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A</a:t>
                </a:r>
                <a:endParaRPr lang="en-US" sz="3600" b="1" u="none" baseline="0"/>
              </a:p>
            </p:txBody>
          </p:sp>
          <p:sp>
            <p:nvSpPr>
              <p:cNvPr id="789540" name="Rectangle 36"/>
              <p:cNvSpPr>
                <a:spLocks noChangeArrowheads="1"/>
              </p:cNvSpPr>
              <p:nvPr/>
            </p:nvSpPr>
            <p:spPr bwMode="auto">
              <a:xfrm>
                <a:off x="2357" y="3179"/>
                <a:ext cx="149"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B</a:t>
                </a:r>
                <a:endParaRPr lang="en-US" sz="3600" b="1" u="none" baseline="0"/>
              </a:p>
            </p:txBody>
          </p:sp>
          <p:sp>
            <p:nvSpPr>
              <p:cNvPr id="789541" name="Rectangle 37"/>
              <p:cNvSpPr>
                <a:spLocks noChangeArrowheads="1"/>
              </p:cNvSpPr>
              <p:nvPr/>
            </p:nvSpPr>
            <p:spPr bwMode="auto">
              <a:xfrm>
                <a:off x="1745" y="3071"/>
                <a:ext cx="286"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1/0</a:t>
                </a:r>
                <a:endParaRPr lang="en-US" sz="3600" b="1" u="none" baseline="0"/>
              </a:p>
            </p:txBody>
          </p:sp>
          <p:sp>
            <p:nvSpPr>
              <p:cNvPr id="789542" name="Freeform 38"/>
              <p:cNvSpPr>
                <a:spLocks/>
              </p:cNvSpPr>
              <p:nvPr/>
            </p:nvSpPr>
            <p:spPr bwMode="auto">
              <a:xfrm>
                <a:off x="3145" y="3140"/>
                <a:ext cx="456" cy="456"/>
              </a:xfrm>
              <a:custGeom>
                <a:avLst/>
                <a:gdLst/>
                <a:ahLst/>
                <a:cxnLst>
                  <a:cxn ang="0">
                    <a:pos x="4" y="271"/>
                  </a:cxn>
                  <a:cxn ang="0">
                    <a:pos x="18" y="316"/>
                  </a:cxn>
                  <a:cxn ang="0">
                    <a:pos x="50" y="371"/>
                  </a:cxn>
                  <a:cxn ang="0">
                    <a:pos x="100" y="415"/>
                  </a:cxn>
                  <a:cxn ang="0">
                    <a:pos x="137" y="437"/>
                  </a:cxn>
                  <a:cxn ang="0">
                    <a:pos x="181" y="450"/>
                  </a:cxn>
                  <a:cxn ang="0">
                    <a:pos x="225" y="456"/>
                  </a:cxn>
                  <a:cxn ang="0">
                    <a:pos x="262" y="452"/>
                  </a:cxn>
                  <a:cxn ang="0">
                    <a:pos x="304" y="442"/>
                  </a:cxn>
                  <a:cxn ang="0">
                    <a:pos x="354" y="415"/>
                  </a:cxn>
                  <a:cxn ang="0">
                    <a:pos x="427" y="335"/>
                  </a:cxn>
                  <a:cxn ang="0">
                    <a:pos x="444" y="294"/>
                  </a:cxn>
                  <a:cxn ang="0">
                    <a:pos x="454" y="250"/>
                  </a:cxn>
                  <a:cxn ang="0">
                    <a:pos x="454" y="216"/>
                  </a:cxn>
                  <a:cxn ang="0">
                    <a:pos x="448" y="168"/>
                  </a:cxn>
                  <a:cxn ang="0">
                    <a:pos x="431" y="127"/>
                  </a:cxn>
                  <a:cxn ang="0">
                    <a:pos x="404" y="81"/>
                  </a:cxn>
                  <a:cxn ang="0">
                    <a:pos x="354" y="39"/>
                  </a:cxn>
                  <a:cxn ang="0">
                    <a:pos x="304" y="12"/>
                  </a:cxn>
                  <a:cxn ang="0">
                    <a:pos x="262" y="2"/>
                  </a:cxn>
                  <a:cxn ang="0">
                    <a:pos x="181" y="4"/>
                  </a:cxn>
                  <a:cxn ang="0">
                    <a:pos x="137" y="18"/>
                  </a:cxn>
                  <a:cxn ang="0">
                    <a:pos x="100" y="39"/>
                  </a:cxn>
                  <a:cxn ang="0">
                    <a:pos x="39" y="100"/>
                  </a:cxn>
                  <a:cxn ang="0">
                    <a:pos x="18" y="137"/>
                  </a:cxn>
                  <a:cxn ang="0">
                    <a:pos x="4" y="181"/>
                  </a:cxn>
                  <a:cxn ang="0">
                    <a:pos x="23" y="227"/>
                  </a:cxn>
                  <a:cxn ang="0">
                    <a:pos x="29" y="175"/>
                  </a:cxn>
                  <a:cxn ang="0">
                    <a:pos x="43" y="139"/>
                  </a:cxn>
                  <a:cxn ang="0">
                    <a:pos x="64" y="102"/>
                  </a:cxn>
                  <a:cxn ang="0">
                    <a:pos x="89" y="77"/>
                  </a:cxn>
                  <a:cxn ang="0">
                    <a:pos x="119" y="52"/>
                  </a:cxn>
                  <a:cxn ang="0">
                    <a:pos x="156" y="35"/>
                  </a:cxn>
                  <a:cxn ang="0">
                    <a:pos x="194" y="25"/>
                  </a:cxn>
                  <a:cxn ang="0">
                    <a:pos x="258" y="25"/>
                  </a:cxn>
                  <a:cxn ang="0">
                    <a:pos x="296" y="35"/>
                  </a:cxn>
                  <a:cxn ang="0">
                    <a:pos x="342" y="58"/>
                  </a:cxn>
                  <a:cxn ang="0">
                    <a:pos x="384" y="97"/>
                  </a:cxn>
                  <a:cxn ang="0">
                    <a:pos x="407" y="129"/>
                  </a:cxn>
                  <a:cxn ang="0">
                    <a:pos x="421" y="166"/>
                  </a:cxn>
                  <a:cxn ang="0">
                    <a:pos x="431" y="204"/>
                  </a:cxn>
                  <a:cxn ang="0">
                    <a:pos x="431" y="235"/>
                  </a:cxn>
                  <a:cxn ang="0">
                    <a:pos x="425" y="277"/>
                  </a:cxn>
                  <a:cxn ang="0">
                    <a:pos x="411" y="314"/>
                  </a:cxn>
                  <a:cxn ang="0">
                    <a:pos x="356" y="385"/>
                  </a:cxn>
                  <a:cxn ang="0">
                    <a:pos x="304" y="417"/>
                  </a:cxn>
                  <a:cxn ang="0">
                    <a:pos x="267" y="427"/>
                  </a:cxn>
                  <a:cxn ang="0">
                    <a:pos x="225" y="433"/>
                  </a:cxn>
                  <a:cxn ang="0">
                    <a:pos x="194" y="429"/>
                  </a:cxn>
                  <a:cxn ang="0">
                    <a:pos x="156" y="419"/>
                  </a:cxn>
                  <a:cxn ang="0">
                    <a:pos x="119" y="402"/>
                  </a:cxn>
                  <a:cxn ang="0">
                    <a:pos x="83" y="371"/>
                  </a:cxn>
                  <a:cxn ang="0">
                    <a:pos x="46" y="323"/>
                  </a:cxn>
                  <a:cxn ang="0">
                    <a:pos x="33" y="287"/>
                  </a:cxn>
                  <a:cxn ang="0">
                    <a:pos x="23" y="248"/>
                  </a:cxn>
                </a:cxnLst>
                <a:rect l="0" t="0" r="r" b="b"/>
                <a:pathLst>
                  <a:path w="456" h="456">
                    <a:moveTo>
                      <a:pt x="0" y="227"/>
                    </a:moveTo>
                    <a:lnTo>
                      <a:pt x="0" y="248"/>
                    </a:lnTo>
                    <a:lnTo>
                      <a:pt x="2" y="262"/>
                    </a:lnTo>
                    <a:lnTo>
                      <a:pt x="4" y="271"/>
                    </a:lnTo>
                    <a:lnTo>
                      <a:pt x="6" y="285"/>
                    </a:lnTo>
                    <a:lnTo>
                      <a:pt x="10" y="294"/>
                    </a:lnTo>
                    <a:lnTo>
                      <a:pt x="12" y="304"/>
                    </a:lnTo>
                    <a:lnTo>
                      <a:pt x="18" y="316"/>
                    </a:lnTo>
                    <a:lnTo>
                      <a:pt x="23" y="325"/>
                    </a:lnTo>
                    <a:lnTo>
                      <a:pt x="27" y="335"/>
                    </a:lnTo>
                    <a:lnTo>
                      <a:pt x="39" y="354"/>
                    </a:lnTo>
                    <a:lnTo>
                      <a:pt x="50" y="371"/>
                    </a:lnTo>
                    <a:lnTo>
                      <a:pt x="58" y="379"/>
                    </a:lnTo>
                    <a:lnTo>
                      <a:pt x="64" y="387"/>
                    </a:lnTo>
                    <a:lnTo>
                      <a:pt x="81" y="404"/>
                    </a:lnTo>
                    <a:lnTo>
                      <a:pt x="100" y="415"/>
                    </a:lnTo>
                    <a:lnTo>
                      <a:pt x="108" y="421"/>
                    </a:lnTo>
                    <a:lnTo>
                      <a:pt x="117" y="427"/>
                    </a:lnTo>
                    <a:lnTo>
                      <a:pt x="127" y="431"/>
                    </a:lnTo>
                    <a:lnTo>
                      <a:pt x="137" y="437"/>
                    </a:lnTo>
                    <a:lnTo>
                      <a:pt x="148" y="442"/>
                    </a:lnTo>
                    <a:lnTo>
                      <a:pt x="158" y="444"/>
                    </a:lnTo>
                    <a:lnTo>
                      <a:pt x="167" y="448"/>
                    </a:lnTo>
                    <a:lnTo>
                      <a:pt x="181" y="450"/>
                    </a:lnTo>
                    <a:lnTo>
                      <a:pt x="190" y="452"/>
                    </a:lnTo>
                    <a:lnTo>
                      <a:pt x="202" y="454"/>
                    </a:lnTo>
                    <a:lnTo>
                      <a:pt x="213" y="454"/>
                    </a:lnTo>
                    <a:lnTo>
                      <a:pt x="225" y="456"/>
                    </a:lnTo>
                    <a:lnTo>
                      <a:pt x="229" y="456"/>
                    </a:lnTo>
                    <a:lnTo>
                      <a:pt x="238" y="454"/>
                    </a:lnTo>
                    <a:lnTo>
                      <a:pt x="248" y="454"/>
                    </a:lnTo>
                    <a:lnTo>
                      <a:pt x="262" y="452"/>
                    </a:lnTo>
                    <a:lnTo>
                      <a:pt x="271" y="450"/>
                    </a:lnTo>
                    <a:lnTo>
                      <a:pt x="285" y="448"/>
                    </a:lnTo>
                    <a:lnTo>
                      <a:pt x="294" y="444"/>
                    </a:lnTo>
                    <a:lnTo>
                      <a:pt x="304" y="442"/>
                    </a:lnTo>
                    <a:lnTo>
                      <a:pt x="315" y="437"/>
                    </a:lnTo>
                    <a:lnTo>
                      <a:pt x="325" y="431"/>
                    </a:lnTo>
                    <a:lnTo>
                      <a:pt x="335" y="427"/>
                    </a:lnTo>
                    <a:lnTo>
                      <a:pt x="354" y="415"/>
                    </a:lnTo>
                    <a:lnTo>
                      <a:pt x="371" y="404"/>
                    </a:lnTo>
                    <a:lnTo>
                      <a:pt x="404" y="371"/>
                    </a:lnTo>
                    <a:lnTo>
                      <a:pt x="415" y="354"/>
                    </a:lnTo>
                    <a:lnTo>
                      <a:pt x="427" y="335"/>
                    </a:lnTo>
                    <a:lnTo>
                      <a:pt x="431" y="325"/>
                    </a:lnTo>
                    <a:lnTo>
                      <a:pt x="436" y="316"/>
                    </a:lnTo>
                    <a:lnTo>
                      <a:pt x="442" y="304"/>
                    </a:lnTo>
                    <a:lnTo>
                      <a:pt x="444" y="294"/>
                    </a:lnTo>
                    <a:lnTo>
                      <a:pt x="448" y="285"/>
                    </a:lnTo>
                    <a:lnTo>
                      <a:pt x="450" y="271"/>
                    </a:lnTo>
                    <a:lnTo>
                      <a:pt x="452" y="262"/>
                    </a:lnTo>
                    <a:lnTo>
                      <a:pt x="454" y="250"/>
                    </a:lnTo>
                    <a:lnTo>
                      <a:pt x="454" y="239"/>
                    </a:lnTo>
                    <a:lnTo>
                      <a:pt x="456" y="229"/>
                    </a:lnTo>
                    <a:lnTo>
                      <a:pt x="456" y="225"/>
                    </a:lnTo>
                    <a:lnTo>
                      <a:pt x="454" y="216"/>
                    </a:lnTo>
                    <a:lnTo>
                      <a:pt x="454" y="204"/>
                    </a:lnTo>
                    <a:lnTo>
                      <a:pt x="452" y="191"/>
                    </a:lnTo>
                    <a:lnTo>
                      <a:pt x="450" y="181"/>
                    </a:lnTo>
                    <a:lnTo>
                      <a:pt x="448" y="168"/>
                    </a:lnTo>
                    <a:lnTo>
                      <a:pt x="444" y="158"/>
                    </a:lnTo>
                    <a:lnTo>
                      <a:pt x="442" y="148"/>
                    </a:lnTo>
                    <a:lnTo>
                      <a:pt x="436" y="137"/>
                    </a:lnTo>
                    <a:lnTo>
                      <a:pt x="431" y="127"/>
                    </a:lnTo>
                    <a:lnTo>
                      <a:pt x="427" y="118"/>
                    </a:lnTo>
                    <a:lnTo>
                      <a:pt x="421" y="108"/>
                    </a:lnTo>
                    <a:lnTo>
                      <a:pt x="415" y="100"/>
                    </a:lnTo>
                    <a:lnTo>
                      <a:pt x="404" y="81"/>
                    </a:lnTo>
                    <a:lnTo>
                      <a:pt x="386" y="64"/>
                    </a:lnTo>
                    <a:lnTo>
                      <a:pt x="379" y="58"/>
                    </a:lnTo>
                    <a:lnTo>
                      <a:pt x="371" y="50"/>
                    </a:lnTo>
                    <a:lnTo>
                      <a:pt x="354" y="39"/>
                    </a:lnTo>
                    <a:lnTo>
                      <a:pt x="335" y="27"/>
                    </a:lnTo>
                    <a:lnTo>
                      <a:pt x="325" y="24"/>
                    </a:lnTo>
                    <a:lnTo>
                      <a:pt x="315" y="18"/>
                    </a:lnTo>
                    <a:lnTo>
                      <a:pt x="304" y="12"/>
                    </a:lnTo>
                    <a:lnTo>
                      <a:pt x="294" y="10"/>
                    </a:lnTo>
                    <a:lnTo>
                      <a:pt x="285" y="6"/>
                    </a:lnTo>
                    <a:lnTo>
                      <a:pt x="271" y="4"/>
                    </a:lnTo>
                    <a:lnTo>
                      <a:pt x="262" y="2"/>
                    </a:lnTo>
                    <a:lnTo>
                      <a:pt x="250" y="0"/>
                    </a:lnTo>
                    <a:lnTo>
                      <a:pt x="204" y="0"/>
                    </a:lnTo>
                    <a:lnTo>
                      <a:pt x="190" y="2"/>
                    </a:lnTo>
                    <a:lnTo>
                      <a:pt x="181" y="4"/>
                    </a:lnTo>
                    <a:lnTo>
                      <a:pt x="167" y="6"/>
                    </a:lnTo>
                    <a:lnTo>
                      <a:pt x="158" y="10"/>
                    </a:lnTo>
                    <a:lnTo>
                      <a:pt x="148" y="12"/>
                    </a:lnTo>
                    <a:lnTo>
                      <a:pt x="137" y="18"/>
                    </a:lnTo>
                    <a:lnTo>
                      <a:pt x="127" y="24"/>
                    </a:lnTo>
                    <a:lnTo>
                      <a:pt x="117" y="27"/>
                    </a:lnTo>
                    <a:lnTo>
                      <a:pt x="108" y="33"/>
                    </a:lnTo>
                    <a:lnTo>
                      <a:pt x="100" y="39"/>
                    </a:lnTo>
                    <a:lnTo>
                      <a:pt x="81" y="50"/>
                    </a:lnTo>
                    <a:lnTo>
                      <a:pt x="66" y="66"/>
                    </a:lnTo>
                    <a:lnTo>
                      <a:pt x="50" y="81"/>
                    </a:lnTo>
                    <a:lnTo>
                      <a:pt x="39" y="100"/>
                    </a:lnTo>
                    <a:lnTo>
                      <a:pt x="33" y="108"/>
                    </a:lnTo>
                    <a:lnTo>
                      <a:pt x="27" y="118"/>
                    </a:lnTo>
                    <a:lnTo>
                      <a:pt x="23" y="127"/>
                    </a:lnTo>
                    <a:lnTo>
                      <a:pt x="18" y="137"/>
                    </a:lnTo>
                    <a:lnTo>
                      <a:pt x="12" y="148"/>
                    </a:lnTo>
                    <a:lnTo>
                      <a:pt x="10"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5" y="156"/>
                    </a:lnTo>
                    <a:lnTo>
                      <a:pt x="37" y="148"/>
                    </a:lnTo>
                    <a:lnTo>
                      <a:pt x="43" y="139"/>
                    </a:lnTo>
                    <a:lnTo>
                      <a:pt x="46" y="129"/>
                    </a:lnTo>
                    <a:lnTo>
                      <a:pt x="52" y="120"/>
                    </a:lnTo>
                    <a:lnTo>
                      <a:pt x="58" y="112"/>
                    </a:lnTo>
                    <a:lnTo>
                      <a:pt x="64" y="102"/>
                    </a:lnTo>
                    <a:lnTo>
                      <a:pt x="69" y="97"/>
                    </a:lnTo>
                    <a:lnTo>
                      <a:pt x="77" y="89"/>
                    </a:lnTo>
                    <a:lnTo>
                      <a:pt x="81" y="81"/>
                    </a:lnTo>
                    <a:lnTo>
                      <a:pt x="89" y="77"/>
                    </a:lnTo>
                    <a:lnTo>
                      <a:pt x="96" y="70"/>
                    </a:lnTo>
                    <a:lnTo>
                      <a:pt x="102" y="64"/>
                    </a:lnTo>
                    <a:lnTo>
                      <a:pt x="112" y="58"/>
                    </a:lnTo>
                    <a:lnTo>
                      <a:pt x="119" y="52"/>
                    </a:lnTo>
                    <a:lnTo>
                      <a:pt x="129" y="47"/>
                    </a:lnTo>
                    <a:lnTo>
                      <a:pt x="139" y="43"/>
                    </a:lnTo>
                    <a:lnTo>
                      <a:pt x="148" y="37"/>
                    </a:lnTo>
                    <a:lnTo>
                      <a:pt x="156" y="35"/>
                    </a:lnTo>
                    <a:lnTo>
                      <a:pt x="165" y="33"/>
                    </a:lnTo>
                    <a:lnTo>
                      <a:pt x="175" y="29"/>
                    </a:lnTo>
                    <a:lnTo>
                      <a:pt x="185" y="27"/>
                    </a:lnTo>
                    <a:lnTo>
                      <a:pt x="194" y="25"/>
                    </a:lnTo>
                    <a:lnTo>
                      <a:pt x="204" y="24"/>
                    </a:lnTo>
                    <a:lnTo>
                      <a:pt x="227" y="24"/>
                    </a:lnTo>
                    <a:lnTo>
                      <a:pt x="246" y="24"/>
                    </a:lnTo>
                    <a:lnTo>
                      <a:pt x="258" y="25"/>
                    </a:lnTo>
                    <a:lnTo>
                      <a:pt x="267" y="27"/>
                    </a:lnTo>
                    <a:lnTo>
                      <a:pt x="277" y="29"/>
                    </a:lnTo>
                    <a:lnTo>
                      <a:pt x="286" y="33"/>
                    </a:lnTo>
                    <a:lnTo>
                      <a:pt x="296" y="35"/>
                    </a:lnTo>
                    <a:lnTo>
                      <a:pt x="304" y="37"/>
                    </a:lnTo>
                    <a:lnTo>
                      <a:pt x="313" y="43"/>
                    </a:lnTo>
                    <a:lnTo>
                      <a:pt x="323" y="47"/>
                    </a:lnTo>
                    <a:lnTo>
                      <a:pt x="342" y="58"/>
                    </a:lnTo>
                    <a:lnTo>
                      <a:pt x="356" y="70"/>
                    </a:lnTo>
                    <a:lnTo>
                      <a:pt x="363" y="77"/>
                    </a:lnTo>
                    <a:lnTo>
                      <a:pt x="371" y="83"/>
                    </a:lnTo>
                    <a:lnTo>
                      <a:pt x="384" y="97"/>
                    </a:lnTo>
                    <a:lnTo>
                      <a:pt x="390" y="102"/>
                    </a:lnTo>
                    <a:lnTo>
                      <a:pt x="396" y="112"/>
                    </a:lnTo>
                    <a:lnTo>
                      <a:pt x="402" y="120"/>
                    </a:lnTo>
                    <a:lnTo>
                      <a:pt x="407" y="129"/>
                    </a:lnTo>
                    <a:lnTo>
                      <a:pt x="411" y="139"/>
                    </a:lnTo>
                    <a:lnTo>
                      <a:pt x="417" y="148"/>
                    </a:lnTo>
                    <a:lnTo>
                      <a:pt x="419" y="156"/>
                    </a:lnTo>
                    <a:lnTo>
                      <a:pt x="421" y="166"/>
                    </a:lnTo>
                    <a:lnTo>
                      <a:pt x="425" y="175"/>
                    </a:lnTo>
                    <a:lnTo>
                      <a:pt x="427" y="185"/>
                    </a:lnTo>
                    <a:lnTo>
                      <a:pt x="429" y="194"/>
                    </a:lnTo>
                    <a:lnTo>
                      <a:pt x="431" y="204"/>
                    </a:lnTo>
                    <a:lnTo>
                      <a:pt x="431" y="216"/>
                    </a:lnTo>
                    <a:lnTo>
                      <a:pt x="432" y="229"/>
                    </a:lnTo>
                    <a:lnTo>
                      <a:pt x="432" y="225"/>
                    </a:lnTo>
                    <a:lnTo>
                      <a:pt x="431" y="235"/>
                    </a:lnTo>
                    <a:lnTo>
                      <a:pt x="431" y="246"/>
                    </a:lnTo>
                    <a:lnTo>
                      <a:pt x="429" y="258"/>
                    </a:lnTo>
                    <a:lnTo>
                      <a:pt x="427" y="267"/>
                    </a:lnTo>
                    <a:lnTo>
                      <a:pt x="425" y="277"/>
                    </a:lnTo>
                    <a:lnTo>
                      <a:pt x="421" y="287"/>
                    </a:lnTo>
                    <a:lnTo>
                      <a:pt x="419" y="296"/>
                    </a:lnTo>
                    <a:lnTo>
                      <a:pt x="417" y="304"/>
                    </a:lnTo>
                    <a:lnTo>
                      <a:pt x="411" y="314"/>
                    </a:lnTo>
                    <a:lnTo>
                      <a:pt x="407" y="323"/>
                    </a:lnTo>
                    <a:lnTo>
                      <a:pt x="396" y="342"/>
                    </a:lnTo>
                    <a:lnTo>
                      <a:pt x="384" y="356"/>
                    </a:lnTo>
                    <a:lnTo>
                      <a:pt x="356" y="385"/>
                    </a:lnTo>
                    <a:lnTo>
                      <a:pt x="342" y="396"/>
                    </a:lnTo>
                    <a:lnTo>
                      <a:pt x="323" y="408"/>
                    </a:lnTo>
                    <a:lnTo>
                      <a:pt x="313" y="412"/>
                    </a:lnTo>
                    <a:lnTo>
                      <a:pt x="304" y="417"/>
                    </a:lnTo>
                    <a:lnTo>
                      <a:pt x="296" y="419"/>
                    </a:lnTo>
                    <a:lnTo>
                      <a:pt x="286" y="421"/>
                    </a:lnTo>
                    <a:lnTo>
                      <a:pt x="277" y="425"/>
                    </a:lnTo>
                    <a:lnTo>
                      <a:pt x="267" y="427"/>
                    </a:lnTo>
                    <a:lnTo>
                      <a:pt x="258" y="429"/>
                    </a:lnTo>
                    <a:lnTo>
                      <a:pt x="248" y="431"/>
                    </a:lnTo>
                    <a:lnTo>
                      <a:pt x="235" y="431"/>
                    </a:lnTo>
                    <a:lnTo>
                      <a:pt x="225" y="433"/>
                    </a:lnTo>
                    <a:lnTo>
                      <a:pt x="229" y="433"/>
                    </a:lnTo>
                    <a:lnTo>
                      <a:pt x="217" y="431"/>
                    </a:lnTo>
                    <a:lnTo>
                      <a:pt x="206" y="431"/>
                    </a:lnTo>
                    <a:lnTo>
                      <a:pt x="194" y="429"/>
                    </a:lnTo>
                    <a:lnTo>
                      <a:pt x="185" y="427"/>
                    </a:lnTo>
                    <a:lnTo>
                      <a:pt x="175" y="425"/>
                    </a:lnTo>
                    <a:lnTo>
                      <a:pt x="165" y="421"/>
                    </a:lnTo>
                    <a:lnTo>
                      <a:pt x="156" y="419"/>
                    </a:lnTo>
                    <a:lnTo>
                      <a:pt x="148" y="417"/>
                    </a:lnTo>
                    <a:lnTo>
                      <a:pt x="139" y="412"/>
                    </a:lnTo>
                    <a:lnTo>
                      <a:pt x="129" y="408"/>
                    </a:lnTo>
                    <a:lnTo>
                      <a:pt x="119" y="402"/>
                    </a:lnTo>
                    <a:lnTo>
                      <a:pt x="112" y="396"/>
                    </a:lnTo>
                    <a:lnTo>
                      <a:pt x="102" y="390"/>
                    </a:lnTo>
                    <a:lnTo>
                      <a:pt x="96" y="385"/>
                    </a:lnTo>
                    <a:lnTo>
                      <a:pt x="83" y="371"/>
                    </a:lnTo>
                    <a:lnTo>
                      <a:pt x="77" y="364"/>
                    </a:lnTo>
                    <a:lnTo>
                      <a:pt x="69" y="356"/>
                    </a:lnTo>
                    <a:lnTo>
                      <a:pt x="58" y="342"/>
                    </a:lnTo>
                    <a:lnTo>
                      <a:pt x="46" y="323"/>
                    </a:lnTo>
                    <a:lnTo>
                      <a:pt x="43" y="314"/>
                    </a:lnTo>
                    <a:lnTo>
                      <a:pt x="37" y="304"/>
                    </a:lnTo>
                    <a:lnTo>
                      <a:pt x="35" y="296"/>
                    </a:lnTo>
                    <a:lnTo>
                      <a:pt x="33" y="287"/>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89543" name="Freeform 39"/>
              <p:cNvSpPr>
                <a:spLocks/>
              </p:cNvSpPr>
              <p:nvPr/>
            </p:nvSpPr>
            <p:spPr bwMode="auto">
              <a:xfrm>
                <a:off x="2604" y="3327"/>
                <a:ext cx="541" cy="42"/>
              </a:xfrm>
              <a:custGeom>
                <a:avLst/>
                <a:gdLst/>
                <a:ahLst/>
                <a:cxnLst>
                  <a:cxn ang="0">
                    <a:pos x="19" y="4"/>
                  </a:cxn>
                  <a:cxn ang="0">
                    <a:pos x="13" y="4"/>
                  </a:cxn>
                  <a:cxn ang="0">
                    <a:pos x="9" y="6"/>
                  </a:cxn>
                  <a:cxn ang="0">
                    <a:pos x="2" y="13"/>
                  </a:cxn>
                  <a:cxn ang="0">
                    <a:pos x="0" y="17"/>
                  </a:cxn>
                  <a:cxn ang="0">
                    <a:pos x="0" y="29"/>
                  </a:cxn>
                  <a:cxn ang="0">
                    <a:pos x="2" y="32"/>
                  </a:cxn>
                  <a:cxn ang="0">
                    <a:pos x="9" y="40"/>
                  </a:cxn>
                  <a:cxn ang="0">
                    <a:pos x="13" y="42"/>
                  </a:cxn>
                  <a:cxn ang="0">
                    <a:pos x="19" y="42"/>
                  </a:cxn>
                  <a:cxn ang="0">
                    <a:pos x="522" y="38"/>
                  </a:cxn>
                  <a:cxn ang="0">
                    <a:pos x="528" y="38"/>
                  </a:cxn>
                  <a:cxn ang="0">
                    <a:pos x="532" y="36"/>
                  </a:cxn>
                  <a:cxn ang="0">
                    <a:pos x="539" y="29"/>
                  </a:cxn>
                  <a:cxn ang="0">
                    <a:pos x="541" y="25"/>
                  </a:cxn>
                  <a:cxn ang="0">
                    <a:pos x="541" y="13"/>
                  </a:cxn>
                  <a:cxn ang="0">
                    <a:pos x="539" y="9"/>
                  </a:cxn>
                  <a:cxn ang="0">
                    <a:pos x="532" y="2"/>
                  </a:cxn>
                  <a:cxn ang="0">
                    <a:pos x="528" y="0"/>
                  </a:cxn>
                  <a:cxn ang="0">
                    <a:pos x="522" y="0"/>
                  </a:cxn>
                  <a:cxn ang="0">
                    <a:pos x="19" y="4"/>
                  </a:cxn>
                </a:cxnLst>
                <a:rect l="0" t="0" r="r" b="b"/>
                <a:pathLst>
                  <a:path w="541" h="42">
                    <a:moveTo>
                      <a:pt x="19" y="4"/>
                    </a:moveTo>
                    <a:lnTo>
                      <a:pt x="13" y="4"/>
                    </a:lnTo>
                    <a:lnTo>
                      <a:pt x="9" y="6"/>
                    </a:lnTo>
                    <a:lnTo>
                      <a:pt x="2" y="13"/>
                    </a:lnTo>
                    <a:lnTo>
                      <a:pt x="0" y="17"/>
                    </a:lnTo>
                    <a:lnTo>
                      <a:pt x="0" y="29"/>
                    </a:lnTo>
                    <a:lnTo>
                      <a:pt x="2" y="32"/>
                    </a:lnTo>
                    <a:lnTo>
                      <a:pt x="9" y="40"/>
                    </a:lnTo>
                    <a:lnTo>
                      <a:pt x="13" y="42"/>
                    </a:lnTo>
                    <a:lnTo>
                      <a:pt x="19" y="42"/>
                    </a:lnTo>
                    <a:lnTo>
                      <a:pt x="522" y="38"/>
                    </a:lnTo>
                    <a:lnTo>
                      <a:pt x="528" y="38"/>
                    </a:lnTo>
                    <a:lnTo>
                      <a:pt x="532" y="36"/>
                    </a:lnTo>
                    <a:lnTo>
                      <a:pt x="539" y="29"/>
                    </a:lnTo>
                    <a:lnTo>
                      <a:pt x="541" y="25"/>
                    </a:lnTo>
                    <a:lnTo>
                      <a:pt x="541" y="13"/>
                    </a:lnTo>
                    <a:lnTo>
                      <a:pt x="539" y="9"/>
                    </a:lnTo>
                    <a:lnTo>
                      <a:pt x="532" y="2"/>
                    </a:lnTo>
                    <a:lnTo>
                      <a:pt x="528" y="0"/>
                    </a:lnTo>
                    <a:lnTo>
                      <a:pt x="522" y="0"/>
                    </a:lnTo>
                    <a:lnTo>
                      <a:pt x="19" y="4"/>
                    </a:lnTo>
                    <a:close/>
                  </a:path>
                </a:pathLst>
              </a:custGeom>
              <a:solidFill>
                <a:srgbClr val="000000"/>
              </a:solidFill>
              <a:ln w="9525">
                <a:noFill/>
                <a:round/>
                <a:headEnd/>
                <a:tailEnd/>
              </a:ln>
            </p:spPr>
            <p:txBody>
              <a:bodyPr/>
              <a:lstStyle/>
              <a:p>
                <a:endParaRPr lang="en-US"/>
              </a:p>
            </p:txBody>
          </p:sp>
          <p:sp>
            <p:nvSpPr>
              <p:cNvPr id="789544" name="Rectangle 40"/>
              <p:cNvSpPr>
                <a:spLocks noChangeArrowheads="1"/>
              </p:cNvSpPr>
              <p:nvPr/>
            </p:nvSpPr>
            <p:spPr bwMode="auto">
              <a:xfrm>
                <a:off x="3281" y="3204"/>
                <a:ext cx="162"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C</a:t>
                </a:r>
                <a:endParaRPr lang="en-US" sz="3600" b="1" u="none" baseline="0"/>
              </a:p>
            </p:txBody>
          </p:sp>
          <p:sp>
            <p:nvSpPr>
              <p:cNvPr id="789545" name="Rectangle 41"/>
              <p:cNvSpPr>
                <a:spLocks noChangeArrowheads="1"/>
              </p:cNvSpPr>
              <p:nvPr/>
            </p:nvSpPr>
            <p:spPr bwMode="auto">
              <a:xfrm>
                <a:off x="2669" y="3060"/>
                <a:ext cx="286"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1/0</a:t>
                </a:r>
                <a:endParaRPr lang="en-US" sz="3600" b="1" u="none" baseline="0"/>
              </a:p>
            </p:txBody>
          </p:sp>
          <p:sp>
            <p:nvSpPr>
              <p:cNvPr id="789547" name="Freeform 43"/>
              <p:cNvSpPr>
                <a:spLocks/>
              </p:cNvSpPr>
              <p:nvPr/>
            </p:nvSpPr>
            <p:spPr bwMode="auto">
              <a:xfrm>
                <a:off x="3576" y="3344"/>
                <a:ext cx="545" cy="40"/>
              </a:xfrm>
              <a:custGeom>
                <a:avLst/>
                <a:gdLst/>
                <a:ahLst/>
                <a:cxnLst>
                  <a:cxn ang="0">
                    <a:pos x="19" y="2"/>
                  </a:cxn>
                  <a:cxn ang="0">
                    <a:pos x="13" y="2"/>
                  </a:cxn>
                  <a:cxn ang="0">
                    <a:pos x="9" y="4"/>
                  </a:cxn>
                  <a:cxn ang="0">
                    <a:pos x="1" y="12"/>
                  </a:cxn>
                  <a:cxn ang="0">
                    <a:pos x="0" y="15"/>
                  </a:cxn>
                  <a:cxn ang="0">
                    <a:pos x="0" y="27"/>
                  </a:cxn>
                  <a:cxn ang="0">
                    <a:pos x="1" y="31"/>
                  </a:cxn>
                  <a:cxn ang="0">
                    <a:pos x="9" y="39"/>
                  </a:cxn>
                  <a:cxn ang="0">
                    <a:pos x="13" y="40"/>
                  </a:cxn>
                  <a:cxn ang="0">
                    <a:pos x="19" y="40"/>
                  </a:cxn>
                  <a:cxn ang="0">
                    <a:pos x="526" y="39"/>
                  </a:cxn>
                  <a:cxn ang="0">
                    <a:pos x="532" y="39"/>
                  </a:cxn>
                  <a:cxn ang="0">
                    <a:pos x="535" y="37"/>
                  </a:cxn>
                  <a:cxn ang="0">
                    <a:pos x="543" y="29"/>
                  </a:cxn>
                  <a:cxn ang="0">
                    <a:pos x="545" y="25"/>
                  </a:cxn>
                  <a:cxn ang="0">
                    <a:pos x="545" y="14"/>
                  </a:cxn>
                  <a:cxn ang="0">
                    <a:pos x="543" y="10"/>
                  </a:cxn>
                  <a:cxn ang="0">
                    <a:pos x="535" y="2"/>
                  </a:cxn>
                  <a:cxn ang="0">
                    <a:pos x="532" y="0"/>
                  </a:cxn>
                  <a:cxn ang="0">
                    <a:pos x="526" y="0"/>
                  </a:cxn>
                  <a:cxn ang="0">
                    <a:pos x="19" y="2"/>
                  </a:cxn>
                </a:cxnLst>
                <a:rect l="0" t="0" r="r" b="b"/>
                <a:pathLst>
                  <a:path w="545" h="40">
                    <a:moveTo>
                      <a:pt x="19" y="2"/>
                    </a:moveTo>
                    <a:lnTo>
                      <a:pt x="13" y="2"/>
                    </a:lnTo>
                    <a:lnTo>
                      <a:pt x="9" y="4"/>
                    </a:lnTo>
                    <a:lnTo>
                      <a:pt x="1" y="12"/>
                    </a:lnTo>
                    <a:lnTo>
                      <a:pt x="0" y="15"/>
                    </a:lnTo>
                    <a:lnTo>
                      <a:pt x="0" y="27"/>
                    </a:lnTo>
                    <a:lnTo>
                      <a:pt x="1" y="31"/>
                    </a:lnTo>
                    <a:lnTo>
                      <a:pt x="9" y="39"/>
                    </a:lnTo>
                    <a:lnTo>
                      <a:pt x="13" y="40"/>
                    </a:lnTo>
                    <a:lnTo>
                      <a:pt x="19" y="40"/>
                    </a:lnTo>
                    <a:lnTo>
                      <a:pt x="526" y="39"/>
                    </a:lnTo>
                    <a:lnTo>
                      <a:pt x="532" y="39"/>
                    </a:lnTo>
                    <a:lnTo>
                      <a:pt x="535" y="37"/>
                    </a:lnTo>
                    <a:lnTo>
                      <a:pt x="543" y="29"/>
                    </a:lnTo>
                    <a:lnTo>
                      <a:pt x="545" y="25"/>
                    </a:lnTo>
                    <a:lnTo>
                      <a:pt x="545" y="14"/>
                    </a:lnTo>
                    <a:lnTo>
                      <a:pt x="543" y="10"/>
                    </a:lnTo>
                    <a:lnTo>
                      <a:pt x="535" y="2"/>
                    </a:lnTo>
                    <a:lnTo>
                      <a:pt x="532" y="0"/>
                    </a:lnTo>
                    <a:lnTo>
                      <a:pt x="526" y="0"/>
                    </a:lnTo>
                    <a:lnTo>
                      <a:pt x="19" y="2"/>
                    </a:lnTo>
                    <a:close/>
                  </a:path>
                </a:pathLst>
              </a:custGeom>
              <a:solidFill>
                <a:srgbClr val="000000"/>
              </a:solidFill>
              <a:ln w="9525">
                <a:noFill/>
                <a:round/>
                <a:headEnd/>
                <a:tailEnd/>
              </a:ln>
            </p:spPr>
            <p:txBody>
              <a:bodyPr/>
              <a:lstStyle/>
              <a:p>
                <a:endParaRPr lang="en-US"/>
              </a:p>
            </p:txBody>
          </p:sp>
          <p:sp>
            <p:nvSpPr>
              <p:cNvPr id="789549" name="Rectangle 45"/>
              <p:cNvSpPr>
                <a:spLocks noChangeArrowheads="1"/>
              </p:cNvSpPr>
              <p:nvPr/>
            </p:nvSpPr>
            <p:spPr bwMode="auto">
              <a:xfrm>
                <a:off x="3660" y="3060"/>
                <a:ext cx="286"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0/0</a:t>
                </a:r>
                <a:endParaRPr lang="en-US" sz="3600" b="1" u="none" baseline="0"/>
              </a:p>
            </p:txBody>
          </p:sp>
          <p:sp>
            <p:nvSpPr>
              <p:cNvPr id="789550" name="Freeform 46"/>
              <p:cNvSpPr>
                <a:spLocks/>
              </p:cNvSpPr>
              <p:nvPr/>
            </p:nvSpPr>
            <p:spPr bwMode="auto">
              <a:xfrm>
                <a:off x="2024" y="3286"/>
                <a:ext cx="186" cy="79"/>
              </a:xfrm>
              <a:custGeom>
                <a:avLst/>
                <a:gdLst/>
                <a:ahLst/>
                <a:cxnLst>
                  <a:cxn ang="0">
                    <a:pos x="161" y="79"/>
                  </a:cxn>
                  <a:cxn ang="0">
                    <a:pos x="172" y="79"/>
                  </a:cxn>
                  <a:cxn ang="0">
                    <a:pos x="176" y="77"/>
                  </a:cxn>
                  <a:cxn ang="0">
                    <a:pos x="184" y="70"/>
                  </a:cxn>
                  <a:cxn ang="0">
                    <a:pos x="186" y="66"/>
                  </a:cxn>
                  <a:cxn ang="0">
                    <a:pos x="186" y="54"/>
                  </a:cxn>
                  <a:cxn ang="0">
                    <a:pos x="184" y="50"/>
                  </a:cxn>
                  <a:cxn ang="0">
                    <a:pos x="176" y="43"/>
                  </a:cxn>
                  <a:cxn ang="0">
                    <a:pos x="172" y="41"/>
                  </a:cxn>
                  <a:cxn ang="0">
                    <a:pos x="25" y="0"/>
                  </a:cxn>
                  <a:cxn ang="0">
                    <a:pos x="13" y="0"/>
                  </a:cxn>
                  <a:cxn ang="0">
                    <a:pos x="9" y="2"/>
                  </a:cxn>
                  <a:cxn ang="0">
                    <a:pos x="1" y="10"/>
                  </a:cxn>
                  <a:cxn ang="0">
                    <a:pos x="0" y="14"/>
                  </a:cxn>
                  <a:cxn ang="0">
                    <a:pos x="0" y="25"/>
                  </a:cxn>
                  <a:cxn ang="0">
                    <a:pos x="1" y="29"/>
                  </a:cxn>
                  <a:cxn ang="0">
                    <a:pos x="9" y="37"/>
                  </a:cxn>
                  <a:cxn ang="0">
                    <a:pos x="13" y="39"/>
                  </a:cxn>
                  <a:cxn ang="0">
                    <a:pos x="161" y="79"/>
                  </a:cxn>
                </a:cxnLst>
                <a:rect l="0" t="0" r="r" b="b"/>
                <a:pathLst>
                  <a:path w="186" h="79">
                    <a:moveTo>
                      <a:pt x="161" y="79"/>
                    </a:moveTo>
                    <a:lnTo>
                      <a:pt x="172" y="79"/>
                    </a:lnTo>
                    <a:lnTo>
                      <a:pt x="176" y="77"/>
                    </a:lnTo>
                    <a:lnTo>
                      <a:pt x="184" y="70"/>
                    </a:lnTo>
                    <a:lnTo>
                      <a:pt x="186" y="66"/>
                    </a:lnTo>
                    <a:lnTo>
                      <a:pt x="186" y="54"/>
                    </a:lnTo>
                    <a:lnTo>
                      <a:pt x="184" y="50"/>
                    </a:lnTo>
                    <a:lnTo>
                      <a:pt x="176" y="43"/>
                    </a:lnTo>
                    <a:lnTo>
                      <a:pt x="172" y="41"/>
                    </a:lnTo>
                    <a:lnTo>
                      <a:pt x="25" y="0"/>
                    </a:lnTo>
                    <a:lnTo>
                      <a:pt x="13" y="0"/>
                    </a:lnTo>
                    <a:lnTo>
                      <a:pt x="9" y="2"/>
                    </a:lnTo>
                    <a:lnTo>
                      <a:pt x="1" y="10"/>
                    </a:lnTo>
                    <a:lnTo>
                      <a:pt x="0" y="14"/>
                    </a:lnTo>
                    <a:lnTo>
                      <a:pt x="0" y="25"/>
                    </a:lnTo>
                    <a:lnTo>
                      <a:pt x="1" y="29"/>
                    </a:lnTo>
                    <a:lnTo>
                      <a:pt x="9" y="37"/>
                    </a:lnTo>
                    <a:lnTo>
                      <a:pt x="13" y="39"/>
                    </a:lnTo>
                    <a:lnTo>
                      <a:pt x="161" y="79"/>
                    </a:lnTo>
                    <a:close/>
                  </a:path>
                </a:pathLst>
              </a:custGeom>
              <a:solidFill>
                <a:srgbClr val="000000"/>
              </a:solidFill>
              <a:ln w="9525">
                <a:noFill/>
                <a:round/>
                <a:headEnd/>
                <a:tailEnd/>
              </a:ln>
            </p:spPr>
            <p:txBody>
              <a:bodyPr/>
              <a:lstStyle/>
              <a:p>
                <a:endParaRPr lang="en-US"/>
              </a:p>
            </p:txBody>
          </p:sp>
          <p:sp>
            <p:nvSpPr>
              <p:cNvPr id="789551" name="Freeform 47"/>
              <p:cNvSpPr>
                <a:spLocks/>
              </p:cNvSpPr>
              <p:nvPr/>
            </p:nvSpPr>
            <p:spPr bwMode="auto">
              <a:xfrm>
                <a:off x="2024" y="3336"/>
                <a:ext cx="194" cy="79"/>
              </a:xfrm>
              <a:custGeom>
                <a:avLst/>
                <a:gdLst/>
                <a:ahLst/>
                <a:cxnLst>
                  <a:cxn ang="0">
                    <a:pos x="180" y="39"/>
                  </a:cxn>
                  <a:cxn ang="0">
                    <a:pos x="184" y="37"/>
                  </a:cxn>
                  <a:cxn ang="0">
                    <a:pos x="192" y="29"/>
                  </a:cxn>
                  <a:cxn ang="0">
                    <a:pos x="194" y="25"/>
                  </a:cxn>
                  <a:cxn ang="0">
                    <a:pos x="194" y="14"/>
                  </a:cxn>
                  <a:cxn ang="0">
                    <a:pos x="192" y="10"/>
                  </a:cxn>
                  <a:cxn ang="0">
                    <a:pos x="184" y="2"/>
                  </a:cxn>
                  <a:cxn ang="0">
                    <a:pos x="180" y="0"/>
                  </a:cxn>
                  <a:cxn ang="0">
                    <a:pos x="169" y="0"/>
                  </a:cxn>
                  <a:cxn ang="0">
                    <a:pos x="13" y="41"/>
                  </a:cxn>
                  <a:cxn ang="0">
                    <a:pos x="9" y="43"/>
                  </a:cxn>
                  <a:cxn ang="0">
                    <a:pos x="1" y="50"/>
                  </a:cxn>
                  <a:cxn ang="0">
                    <a:pos x="0" y="54"/>
                  </a:cxn>
                  <a:cxn ang="0">
                    <a:pos x="0" y="66"/>
                  </a:cxn>
                  <a:cxn ang="0">
                    <a:pos x="1" y="70"/>
                  </a:cxn>
                  <a:cxn ang="0">
                    <a:pos x="9" y="77"/>
                  </a:cxn>
                  <a:cxn ang="0">
                    <a:pos x="13" y="79"/>
                  </a:cxn>
                  <a:cxn ang="0">
                    <a:pos x="25" y="79"/>
                  </a:cxn>
                  <a:cxn ang="0">
                    <a:pos x="180" y="39"/>
                  </a:cxn>
                </a:cxnLst>
                <a:rect l="0" t="0" r="r" b="b"/>
                <a:pathLst>
                  <a:path w="194" h="79">
                    <a:moveTo>
                      <a:pt x="180" y="39"/>
                    </a:moveTo>
                    <a:lnTo>
                      <a:pt x="184" y="37"/>
                    </a:lnTo>
                    <a:lnTo>
                      <a:pt x="192" y="29"/>
                    </a:lnTo>
                    <a:lnTo>
                      <a:pt x="194" y="25"/>
                    </a:lnTo>
                    <a:lnTo>
                      <a:pt x="194" y="14"/>
                    </a:lnTo>
                    <a:lnTo>
                      <a:pt x="192" y="10"/>
                    </a:lnTo>
                    <a:lnTo>
                      <a:pt x="184" y="2"/>
                    </a:lnTo>
                    <a:lnTo>
                      <a:pt x="180" y="0"/>
                    </a:lnTo>
                    <a:lnTo>
                      <a:pt x="169" y="0"/>
                    </a:lnTo>
                    <a:lnTo>
                      <a:pt x="13" y="41"/>
                    </a:lnTo>
                    <a:lnTo>
                      <a:pt x="9" y="43"/>
                    </a:lnTo>
                    <a:lnTo>
                      <a:pt x="1" y="50"/>
                    </a:lnTo>
                    <a:lnTo>
                      <a:pt x="0" y="54"/>
                    </a:lnTo>
                    <a:lnTo>
                      <a:pt x="0" y="66"/>
                    </a:lnTo>
                    <a:lnTo>
                      <a:pt x="1" y="70"/>
                    </a:lnTo>
                    <a:lnTo>
                      <a:pt x="9" y="77"/>
                    </a:lnTo>
                    <a:lnTo>
                      <a:pt x="13" y="79"/>
                    </a:lnTo>
                    <a:lnTo>
                      <a:pt x="25" y="79"/>
                    </a:lnTo>
                    <a:lnTo>
                      <a:pt x="180" y="39"/>
                    </a:lnTo>
                    <a:close/>
                  </a:path>
                </a:pathLst>
              </a:custGeom>
              <a:solidFill>
                <a:srgbClr val="000000"/>
              </a:solidFill>
              <a:ln w="9525">
                <a:noFill/>
                <a:round/>
                <a:headEnd/>
                <a:tailEnd/>
              </a:ln>
            </p:spPr>
            <p:txBody>
              <a:bodyPr/>
              <a:lstStyle/>
              <a:p>
                <a:endParaRPr lang="en-US"/>
              </a:p>
            </p:txBody>
          </p:sp>
          <p:sp>
            <p:nvSpPr>
              <p:cNvPr id="789552" name="Freeform 48"/>
              <p:cNvSpPr>
                <a:spLocks/>
              </p:cNvSpPr>
              <p:nvPr/>
            </p:nvSpPr>
            <p:spPr bwMode="auto">
              <a:xfrm>
                <a:off x="2934" y="3275"/>
                <a:ext cx="186" cy="81"/>
              </a:xfrm>
              <a:custGeom>
                <a:avLst/>
                <a:gdLst/>
                <a:ahLst/>
                <a:cxnLst>
                  <a:cxn ang="0">
                    <a:pos x="161" y="81"/>
                  </a:cxn>
                  <a:cxn ang="0">
                    <a:pos x="171" y="81"/>
                  </a:cxn>
                  <a:cxn ang="0">
                    <a:pos x="177" y="79"/>
                  </a:cxn>
                  <a:cxn ang="0">
                    <a:pos x="184" y="71"/>
                  </a:cxn>
                  <a:cxn ang="0">
                    <a:pos x="186" y="67"/>
                  </a:cxn>
                  <a:cxn ang="0">
                    <a:pos x="186" y="58"/>
                  </a:cxn>
                  <a:cxn ang="0">
                    <a:pos x="184" y="52"/>
                  </a:cxn>
                  <a:cxn ang="0">
                    <a:pos x="177" y="44"/>
                  </a:cxn>
                  <a:cxn ang="0">
                    <a:pos x="173" y="42"/>
                  </a:cxn>
                  <a:cxn ang="0">
                    <a:pos x="25" y="0"/>
                  </a:cxn>
                  <a:cxn ang="0">
                    <a:pos x="15" y="0"/>
                  </a:cxn>
                  <a:cxn ang="0">
                    <a:pos x="10" y="2"/>
                  </a:cxn>
                  <a:cxn ang="0">
                    <a:pos x="2" y="10"/>
                  </a:cxn>
                  <a:cxn ang="0">
                    <a:pos x="0" y="13"/>
                  </a:cxn>
                  <a:cxn ang="0">
                    <a:pos x="0" y="23"/>
                  </a:cxn>
                  <a:cxn ang="0">
                    <a:pos x="2" y="29"/>
                  </a:cxn>
                  <a:cxn ang="0">
                    <a:pos x="10" y="36"/>
                  </a:cxn>
                  <a:cxn ang="0">
                    <a:pos x="13" y="38"/>
                  </a:cxn>
                  <a:cxn ang="0">
                    <a:pos x="161" y="81"/>
                  </a:cxn>
                </a:cxnLst>
                <a:rect l="0" t="0" r="r" b="b"/>
                <a:pathLst>
                  <a:path w="186" h="81">
                    <a:moveTo>
                      <a:pt x="161" y="81"/>
                    </a:moveTo>
                    <a:lnTo>
                      <a:pt x="171" y="81"/>
                    </a:lnTo>
                    <a:lnTo>
                      <a:pt x="177" y="79"/>
                    </a:lnTo>
                    <a:lnTo>
                      <a:pt x="184" y="71"/>
                    </a:lnTo>
                    <a:lnTo>
                      <a:pt x="186" y="67"/>
                    </a:lnTo>
                    <a:lnTo>
                      <a:pt x="186" y="58"/>
                    </a:lnTo>
                    <a:lnTo>
                      <a:pt x="184" y="52"/>
                    </a:lnTo>
                    <a:lnTo>
                      <a:pt x="177" y="44"/>
                    </a:lnTo>
                    <a:lnTo>
                      <a:pt x="173" y="42"/>
                    </a:lnTo>
                    <a:lnTo>
                      <a:pt x="25" y="0"/>
                    </a:lnTo>
                    <a:lnTo>
                      <a:pt x="15" y="0"/>
                    </a:lnTo>
                    <a:lnTo>
                      <a:pt x="10" y="2"/>
                    </a:lnTo>
                    <a:lnTo>
                      <a:pt x="2" y="10"/>
                    </a:lnTo>
                    <a:lnTo>
                      <a:pt x="0" y="13"/>
                    </a:lnTo>
                    <a:lnTo>
                      <a:pt x="0" y="23"/>
                    </a:lnTo>
                    <a:lnTo>
                      <a:pt x="2" y="29"/>
                    </a:lnTo>
                    <a:lnTo>
                      <a:pt x="10" y="36"/>
                    </a:lnTo>
                    <a:lnTo>
                      <a:pt x="13" y="38"/>
                    </a:lnTo>
                    <a:lnTo>
                      <a:pt x="161" y="81"/>
                    </a:lnTo>
                    <a:close/>
                  </a:path>
                </a:pathLst>
              </a:custGeom>
              <a:solidFill>
                <a:srgbClr val="000000"/>
              </a:solidFill>
              <a:ln w="9525">
                <a:noFill/>
                <a:round/>
                <a:headEnd/>
                <a:tailEnd/>
              </a:ln>
            </p:spPr>
            <p:txBody>
              <a:bodyPr/>
              <a:lstStyle/>
              <a:p>
                <a:endParaRPr lang="en-US"/>
              </a:p>
            </p:txBody>
          </p:sp>
          <p:sp>
            <p:nvSpPr>
              <p:cNvPr id="789553" name="Freeform 49"/>
              <p:cNvSpPr>
                <a:spLocks/>
              </p:cNvSpPr>
              <p:nvPr/>
            </p:nvSpPr>
            <p:spPr bwMode="auto">
              <a:xfrm>
                <a:off x="2934" y="3325"/>
                <a:ext cx="196" cy="79"/>
              </a:xfrm>
              <a:custGeom>
                <a:avLst/>
                <a:gdLst/>
                <a:ahLst/>
                <a:cxnLst>
                  <a:cxn ang="0">
                    <a:pos x="181" y="38"/>
                  </a:cxn>
                  <a:cxn ang="0">
                    <a:pos x="186" y="36"/>
                  </a:cxn>
                  <a:cxn ang="0">
                    <a:pos x="194" y="29"/>
                  </a:cxn>
                  <a:cxn ang="0">
                    <a:pos x="196" y="25"/>
                  </a:cxn>
                  <a:cxn ang="0">
                    <a:pos x="196" y="15"/>
                  </a:cxn>
                  <a:cxn ang="0">
                    <a:pos x="194" y="9"/>
                  </a:cxn>
                  <a:cxn ang="0">
                    <a:pos x="186" y="2"/>
                  </a:cxn>
                  <a:cxn ang="0">
                    <a:pos x="182" y="0"/>
                  </a:cxn>
                  <a:cxn ang="0">
                    <a:pos x="173" y="0"/>
                  </a:cxn>
                  <a:cxn ang="0">
                    <a:pos x="15" y="40"/>
                  </a:cxn>
                  <a:cxn ang="0">
                    <a:pos x="10" y="42"/>
                  </a:cxn>
                  <a:cxn ang="0">
                    <a:pos x="2" y="50"/>
                  </a:cxn>
                  <a:cxn ang="0">
                    <a:pos x="0" y="54"/>
                  </a:cxn>
                  <a:cxn ang="0">
                    <a:pos x="0" y="63"/>
                  </a:cxn>
                  <a:cxn ang="0">
                    <a:pos x="2" y="69"/>
                  </a:cxn>
                  <a:cxn ang="0">
                    <a:pos x="10" y="77"/>
                  </a:cxn>
                  <a:cxn ang="0">
                    <a:pos x="13" y="79"/>
                  </a:cxn>
                  <a:cxn ang="0">
                    <a:pos x="23" y="79"/>
                  </a:cxn>
                  <a:cxn ang="0">
                    <a:pos x="181" y="38"/>
                  </a:cxn>
                </a:cxnLst>
                <a:rect l="0" t="0" r="r" b="b"/>
                <a:pathLst>
                  <a:path w="196" h="79">
                    <a:moveTo>
                      <a:pt x="181" y="38"/>
                    </a:moveTo>
                    <a:lnTo>
                      <a:pt x="186" y="36"/>
                    </a:lnTo>
                    <a:lnTo>
                      <a:pt x="194" y="29"/>
                    </a:lnTo>
                    <a:lnTo>
                      <a:pt x="196" y="25"/>
                    </a:lnTo>
                    <a:lnTo>
                      <a:pt x="196" y="15"/>
                    </a:lnTo>
                    <a:lnTo>
                      <a:pt x="194" y="9"/>
                    </a:lnTo>
                    <a:lnTo>
                      <a:pt x="186" y="2"/>
                    </a:lnTo>
                    <a:lnTo>
                      <a:pt x="182" y="0"/>
                    </a:lnTo>
                    <a:lnTo>
                      <a:pt x="173" y="0"/>
                    </a:lnTo>
                    <a:lnTo>
                      <a:pt x="15" y="40"/>
                    </a:lnTo>
                    <a:lnTo>
                      <a:pt x="10" y="42"/>
                    </a:lnTo>
                    <a:lnTo>
                      <a:pt x="2" y="50"/>
                    </a:lnTo>
                    <a:lnTo>
                      <a:pt x="0" y="54"/>
                    </a:lnTo>
                    <a:lnTo>
                      <a:pt x="0" y="63"/>
                    </a:lnTo>
                    <a:lnTo>
                      <a:pt x="2" y="69"/>
                    </a:lnTo>
                    <a:lnTo>
                      <a:pt x="10" y="77"/>
                    </a:lnTo>
                    <a:lnTo>
                      <a:pt x="13" y="79"/>
                    </a:lnTo>
                    <a:lnTo>
                      <a:pt x="23" y="79"/>
                    </a:lnTo>
                    <a:lnTo>
                      <a:pt x="181" y="38"/>
                    </a:lnTo>
                    <a:close/>
                  </a:path>
                </a:pathLst>
              </a:custGeom>
              <a:solidFill>
                <a:srgbClr val="000000"/>
              </a:solidFill>
              <a:ln w="9525">
                <a:noFill/>
                <a:round/>
                <a:headEnd/>
                <a:tailEnd/>
              </a:ln>
            </p:spPr>
            <p:txBody>
              <a:bodyPr/>
              <a:lstStyle/>
              <a:p>
                <a:endParaRPr lang="en-US"/>
              </a:p>
            </p:txBody>
          </p:sp>
          <p:sp>
            <p:nvSpPr>
              <p:cNvPr id="789554" name="Freeform 50"/>
              <p:cNvSpPr>
                <a:spLocks/>
              </p:cNvSpPr>
              <p:nvPr/>
            </p:nvSpPr>
            <p:spPr bwMode="auto">
              <a:xfrm>
                <a:off x="3914" y="3294"/>
                <a:ext cx="186" cy="79"/>
              </a:xfrm>
              <a:custGeom>
                <a:avLst/>
                <a:gdLst/>
                <a:ahLst/>
                <a:cxnLst>
                  <a:cxn ang="0">
                    <a:pos x="161" y="79"/>
                  </a:cxn>
                  <a:cxn ang="0">
                    <a:pos x="172" y="79"/>
                  </a:cxn>
                  <a:cxn ang="0">
                    <a:pos x="176" y="77"/>
                  </a:cxn>
                  <a:cxn ang="0">
                    <a:pos x="184" y="69"/>
                  </a:cxn>
                  <a:cxn ang="0">
                    <a:pos x="186" y="65"/>
                  </a:cxn>
                  <a:cxn ang="0">
                    <a:pos x="186" y="54"/>
                  </a:cxn>
                  <a:cxn ang="0">
                    <a:pos x="184" y="50"/>
                  </a:cxn>
                  <a:cxn ang="0">
                    <a:pos x="176" y="42"/>
                  </a:cxn>
                  <a:cxn ang="0">
                    <a:pos x="172" y="40"/>
                  </a:cxn>
                  <a:cxn ang="0">
                    <a:pos x="25" y="0"/>
                  </a:cxn>
                  <a:cxn ang="0">
                    <a:pos x="13" y="0"/>
                  </a:cxn>
                  <a:cxn ang="0">
                    <a:pos x="9" y="2"/>
                  </a:cxn>
                  <a:cxn ang="0">
                    <a:pos x="2" y="10"/>
                  </a:cxn>
                  <a:cxn ang="0">
                    <a:pos x="0" y="14"/>
                  </a:cxn>
                  <a:cxn ang="0">
                    <a:pos x="0" y="25"/>
                  </a:cxn>
                  <a:cxn ang="0">
                    <a:pos x="2" y="29"/>
                  </a:cxn>
                  <a:cxn ang="0">
                    <a:pos x="9" y="37"/>
                  </a:cxn>
                  <a:cxn ang="0">
                    <a:pos x="13" y="39"/>
                  </a:cxn>
                  <a:cxn ang="0">
                    <a:pos x="161" y="79"/>
                  </a:cxn>
                </a:cxnLst>
                <a:rect l="0" t="0" r="r" b="b"/>
                <a:pathLst>
                  <a:path w="186" h="79">
                    <a:moveTo>
                      <a:pt x="161" y="79"/>
                    </a:moveTo>
                    <a:lnTo>
                      <a:pt x="172" y="79"/>
                    </a:lnTo>
                    <a:lnTo>
                      <a:pt x="176" y="77"/>
                    </a:lnTo>
                    <a:lnTo>
                      <a:pt x="184" y="69"/>
                    </a:lnTo>
                    <a:lnTo>
                      <a:pt x="186" y="65"/>
                    </a:lnTo>
                    <a:lnTo>
                      <a:pt x="186" y="54"/>
                    </a:lnTo>
                    <a:lnTo>
                      <a:pt x="184" y="50"/>
                    </a:lnTo>
                    <a:lnTo>
                      <a:pt x="176" y="42"/>
                    </a:lnTo>
                    <a:lnTo>
                      <a:pt x="172" y="40"/>
                    </a:lnTo>
                    <a:lnTo>
                      <a:pt x="25" y="0"/>
                    </a:lnTo>
                    <a:lnTo>
                      <a:pt x="13" y="0"/>
                    </a:lnTo>
                    <a:lnTo>
                      <a:pt x="9" y="2"/>
                    </a:lnTo>
                    <a:lnTo>
                      <a:pt x="2" y="10"/>
                    </a:lnTo>
                    <a:lnTo>
                      <a:pt x="0" y="14"/>
                    </a:lnTo>
                    <a:lnTo>
                      <a:pt x="0" y="25"/>
                    </a:lnTo>
                    <a:lnTo>
                      <a:pt x="2" y="29"/>
                    </a:lnTo>
                    <a:lnTo>
                      <a:pt x="9" y="37"/>
                    </a:lnTo>
                    <a:lnTo>
                      <a:pt x="13" y="39"/>
                    </a:lnTo>
                    <a:lnTo>
                      <a:pt x="161" y="79"/>
                    </a:lnTo>
                    <a:close/>
                  </a:path>
                </a:pathLst>
              </a:custGeom>
              <a:solidFill>
                <a:srgbClr val="000000"/>
              </a:solidFill>
              <a:ln w="9525">
                <a:noFill/>
                <a:round/>
                <a:headEnd/>
                <a:tailEnd/>
              </a:ln>
            </p:spPr>
            <p:txBody>
              <a:bodyPr/>
              <a:lstStyle/>
              <a:p>
                <a:endParaRPr lang="en-US"/>
              </a:p>
            </p:txBody>
          </p:sp>
          <p:sp>
            <p:nvSpPr>
              <p:cNvPr id="789555" name="Freeform 51"/>
              <p:cNvSpPr>
                <a:spLocks/>
              </p:cNvSpPr>
              <p:nvPr/>
            </p:nvSpPr>
            <p:spPr bwMode="auto">
              <a:xfrm>
                <a:off x="3914" y="3342"/>
                <a:ext cx="196" cy="81"/>
              </a:xfrm>
              <a:custGeom>
                <a:avLst/>
                <a:gdLst/>
                <a:ahLst/>
                <a:cxnLst>
                  <a:cxn ang="0">
                    <a:pos x="182" y="39"/>
                  </a:cxn>
                  <a:cxn ang="0">
                    <a:pos x="186" y="37"/>
                  </a:cxn>
                  <a:cxn ang="0">
                    <a:pos x="194" y="29"/>
                  </a:cxn>
                  <a:cxn ang="0">
                    <a:pos x="196" y="25"/>
                  </a:cxn>
                  <a:cxn ang="0">
                    <a:pos x="196" y="14"/>
                  </a:cxn>
                  <a:cxn ang="0">
                    <a:pos x="194" y="10"/>
                  </a:cxn>
                  <a:cxn ang="0">
                    <a:pos x="186" y="2"/>
                  </a:cxn>
                  <a:cxn ang="0">
                    <a:pos x="182" y="0"/>
                  </a:cxn>
                  <a:cxn ang="0">
                    <a:pos x="171" y="0"/>
                  </a:cxn>
                  <a:cxn ang="0">
                    <a:pos x="13" y="42"/>
                  </a:cxn>
                  <a:cxn ang="0">
                    <a:pos x="9" y="44"/>
                  </a:cxn>
                  <a:cxn ang="0">
                    <a:pos x="2" y="52"/>
                  </a:cxn>
                  <a:cxn ang="0">
                    <a:pos x="0" y="56"/>
                  </a:cxn>
                  <a:cxn ang="0">
                    <a:pos x="0" y="67"/>
                  </a:cxn>
                  <a:cxn ang="0">
                    <a:pos x="2" y="71"/>
                  </a:cxn>
                  <a:cxn ang="0">
                    <a:pos x="9" y="79"/>
                  </a:cxn>
                  <a:cxn ang="0">
                    <a:pos x="13" y="81"/>
                  </a:cxn>
                  <a:cxn ang="0">
                    <a:pos x="25" y="81"/>
                  </a:cxn>
                  <a:cxn ang="0">
                    <a:pos x="182" y="39"/>
                  </a:cxn>
                </a:cxnLst>
                <a:rect l="0" t="0" r="r" b="b"/>
                <a:pathLst>
                  <a:path w="196" h="81">
                    <a:moveTo>
                      <a:pt x="182" y="39"/>
                    </a:moveTo>
                    <a:lnTo>
                      <a:pt x="186" y="37"/>
                    </a:lnTo>
                    <a:lnTo>
                      <a:pt x="194" y="29"/>
                    </a:lnTo>
                    <a:lnTo>
                      <a:pt x="196" y="25"/>
                    </a:lnTo>
                    <a:lnTo>
                      <a:pt x="196" y="14"/>
                    </a:lnTo>
                    <a:lnTo>
                      <a:pt x="194" y="10"/>
                    </a:lnTo>
                    <a:lnTo>
                      <a:pt x="186" y="2"/>
                    </a:lnTo>
                    <a:lnTo>
                      <a:pt x="182" y="0"/>
                    </a:lnTo>
                    <a:lnTo>
                      <a:pt x="171" y="0"/>
                    </a:lnTo>
                    <a:lnTo>
                      <a:pt x="13" y="42"/>
                    </a:lnTo>
                    <a:lnTo>
                      <a:pt x="9" y="44"/>
                    </a:lnTo>
                    <a:lnTo>
                      <a:pt x="2" y="52"/>
                    </a:lnTo>
                    <a:lnTo>
                      <a:pt x="0" y="56"/>
                    </a:lnTo>
                    <a:lnTo>
                      <a:pt x="0" y="67"/>
                    </a:lnTo>
                    <a:lnTo>
                      <a:pt x="2" y="71"/>
                    </a:lnTo>
                    <a:lnTo>
                      <a:pt x="9" y="79"/>
                    </a:lnTo>
                    <a:lnTo>
                      <a:pt x="13" y="81"/>
                    </a:lnTo>
                    <a:lnTo>
                      <a:pt x="25" y="81"/>
                    </a:lnTo>
                    <a:lnTo>
                      <a:pt x="182" y="39"/>
                    </a:lnTo>
                    <a:close/>
                  </a:path>
                </a:pathLst>
              </a:custGeom>
              <a:solidFill>
                <a:srgbClr val="000000"/>
              </a:solidFill>
              <a:ln w="9525">
                <a:noFill/>
                <a:round/>
                <a:headEnd/>
                <a:tailEnd/>
              </a:ln>
            </p:spPr>
            <p:txBody>
              <a:bodyPr/>
              <a:lstStyle/>
              <a:p>
                <a:endParaRPr lang="en-US"/>
              </a:p>
            </p:txBody>
          </p:sp>
        </p:grpSp>
      </p:grpSp>
      <p:grpSp>
        <p:nvGrpSpPr>
          <p:cNvPr id="789563" name="Group 59"/>
          <p:cNvGrpSpPr>
            <a:grpSpLocks/>
          </p:cNvGrpSpPr>
          <p:nvPr/>
        </p:nvGrpSpPr>
        <p:grpSpPr bwMode="auto">
          <a:xfrm>
            <a:off x="3830638" y="5487988"/>
            <a:ext cx="2781300" cy="828675"/>
            <a:chOff x="2413" y="3457"/>
            <a:chExt cx="1752" cy="522"/>
          </a:xfrm>
        </p:grpSpPr>
        <p:sp>
          <p:nvSpPr>
            <p:cNvPr id="789535" name="Freeform 31"/>
            <p:cNvSpPr>
              <a:spLocks/>
            </p:cNvSpPr>
            <p:nvPr/>
          </p:nvSpPr>
          <p:spPr bwMode="auto">
            <a:xfrm>
              <a:off x="2423" y="3457"/>
              <a:ext cx="1742" cy="522"/>
            </a:xfrm>
            <a:custGeom>
              <a:avLst/>
              <a:gdLst/>
              <a:ahLst/>
              <a:cxnLst>
                <a:cxn ang="0">
                  <a:pos x="1742" y="21"/>
                </a:cxn>
                <a:cxn ang="0">
                  <a:pos x="1738" y="7"/>
                </a:cxn>
                <a:cxn ang="0">
                  <a:pos x="1725" y="0"/>
                </a:cxn>
                <a:cxn ang="0">
                  <a:pos x="1712" y="4"/>
                </a:cxn>
                <a:cxn ang="0">
                  <a:pos x="1656" y="69"/>
                </a:cxn>
                <a:cxn ang="0">
                  <a:pos x="1521" y="215"/>
                </a:cxn>
                <a:cxn ang="0">
                  <a:pos x="1435" y="290"/>
                </a:cxn>
                <a:cxn ang="0">
                  <a:pos x="1381" y="328"/>
                </a:cxn>
                <a:cxn ang="0">
                  <a:pos x="1306" y="374"/>
                </a:cxn>
                <a:cxn ang="0">
                  <a:pos x="1229" y="413"/>
                </a:cxn>
                <a:cxn ang="0">
                  <a:pos x="1147" y="445"/>
                </a:cxn>
                <a:cxn ang="0">
                  <a:pos x="1131" y="451"/>
                </a:cxn>
                <a:cxn ang="0">
                  <a:pos x="1066" y="467"/>
                </a:cxn>
                <a:cxn ang="0">
                  <a:pos x="974" y="480"/>
                </a:cxn>
                <a:cxn ang="0">
                  <a:pos x="903" y="484"/>
                </a:cxn>
                <a:cxn ang="0">
                  <a:pos x="753" y="482"/>
                </a:cxn>
                <a:cxn ang="0">
                  <a:pos x="657" y="472"/>
                </a:cxn>
                <a:cxn ang="0">
                  <a:pos x="521" y="447"/>
                </a:cxn>
                <a:cxn ang="0">
                  <a:pos x="459" y="432"/>
                </a:cxn>
                <a:cxn ang="0">
                  <a:pos x="409" y="419"/>
                </a:cxn>
                <a:cxn ang="0">
                  <a:pos x="357" y="397"/>
                </a:cxn>
                <a:cxn ang="0">
                  <a:pos x="280" y="359"/>
                </a:cxn>
                <a:cxn ang="0">
                  <a:pos x="190" y="298"/>
                </a:cxn>
                <a:cxn ang="0">
                  <a:pos x="144" y="253"/>
                </a:cxn>
                <a:cxn ang="0">
                  <a:pos x="86" y="180"/>
                </a:cxn>
                <a:cxn ang="0">
                  <a:pos x="56" y="125"/>
                </a:cxn>
                <a:cxn ang="0">
                  <a:pos x="37" y="80"/>
                </a:cxn>
                <a:cxn ang="0">
                  <a:pos x="27" y="71"/>
                </a:cxn>
                <a:cxn ang="0">
                  <a:pos x="12" y="71"/>
                </a:cxn>
                <a:cxn ang="0">
                  <a:pos x="2" y="80"/>
                </a:cxn>
                <a:cxn ang="0">
                  <a:pos x="2" y="96"/>
                </a:cxn>
                <a:cxn ang="0">
                  <a:pos x="21" y="140"/>
                </a:cxn>
                <a:cxn ang="0">
                  <a:pos x="56" y="200"/>
                </a:cxn>
                <a:cxn ang="0">
                  <a:pos x="117" y="280"/>
                </a:cxn>
                <a:cxn ang="0">
                  <a:pos x="163" y="324"/>
                </a:cxn>
                <a:cxn ang="0">
                  <a:pos x="248" y="386"/>
                </a:cxn>
                <a:cxn ang="0">
                  <a:pos x="325" y="426"/>
                </a:cxn>
                <a:cxn ang="0">
                  <a:pos x="375" y="445"/>
                </a:cxn>
                <a:cxn ang="0">
                  <a:pos x="430" y="467"/>
                </a:cxn>
                <a:cxn ang="0">
                  <a:pos x="492" y="482"/>
                </a:cxn>
                <a:cxn ang="0">
                  <a:pos x="626" y="507"/>
                </a:cxn>
                <a:cxn ang="0">
                  <a:pos x="701" y="516"/>
                </a:cxn>
                <a:cxn ang="0">
                  <a:pos x="803" y="522"/>
                </a:cxn>
                <a:cxn ang="0">
                  <a:pos x="951" y="520"/>
                </a:cxn>
                <a:cxn ang="0">
                  <a:pos x="1026" y="513"/>
                </a:cxn>
                <a:cxn ang="0">
                  <a:pos x="1116" y="495"/>
                </a:cxn>
                <a:cxn ang="0">
                  <a:pos x="1143" y="488"/>
                </a:cxn>
                <a:cxn ang="0">
                  <a:pos x="1224" y="457"/>
                </a:cxn>
                <a:cxn ang="0">
                  <a:pos x="1285" y="428"/>
                </a:cxn>
                <a:cxn ang="0">
                  <a:pos x="1383" y="372"/>
                </a:cxn>
                <a:cxn ang="0">
                  <a:pos x="1439" y="334"/>
                </a:cxn>
                <a:cxn ang="0">
                  <a:pos x="1494" y="290"/>
                </a:cxn>
                <a:cxn ang="0">
                  <a:pos x="1671" y="113"/>
                </a:cxn>
                <a:cxn ang="0">
                  <a:pos x="1738" y="31"/>
                </a:cxn>
              </a:cxnLst>
              <a:rect l="0" t="0" r="r" b="b"/>
              <a:pathLst>
                <a:path w="1742" h="522">
                  <a:moveTo>
                    <a:pt x="1738" y="31"/>
                  </a:moveTo>
                  <a:lnTo>
                    <a:pt x="1740" y="27"/>
                  </a:lnTo>
                  <a:lnTo>
                    <a:pt x="1742" y="21"/>
                  </a:lnTo>
                  <a:lnTo>
                    <a:pt x="1742" y="17"/>
                  </a:lnTo>
                  <a:lnTo>
                    <a:pt x="1740" y="11"/>
                  </a:lnTo>
                  <a:lnTo>
                    <a:pt x="1738" y="7"/>
                  </a:lnTo>
                  <a:lnTo>
                    <a:pt x="1735" y="4"/>
                  </a:lnTo>
                  <a:lnTo>
                    <a:pt x="1731" y="2"/>
                  </a:lnTo>
                  <a:lnTo>
                    <a:pt x="1725" y="0"/>
                  </a:lnTo>
                  <a:lnTo>
                    <a:pt x="1721" y="0"/>
                  </a:lnTo>
                  <a:lnTo>
                    <a:pt x="1715" y="2"/>
                  </a:lnTo>
                  <a:lnTo>
                    <a:pt x="1712" y="4"/>
                  </a:lnTo>
                  <a:lnTo>
                    <a:pt x="1708" y="7"/>
                  </a:lnTo>
                  <a:lnTo>
                    <a:pt x="1673" y="48"/>
                  </a:lnTo>
                  <a:lnTo>
                    <a:pt x="1656" y="69"/>
                  </a:lnTo>
                  <a:lnTo>
                    <a:pt x="1640" y="90"/>
                  </a:lnTo>
                  <a:lnTo>
                    <a:pt x="1590" y="146"/>
                  </a:lnTo>
                  <a:lnTo>
                    <a:pt x="1521" y="215"/>
                  </a:lnTo>
                  <a:lnTo>
                    <a:pt x="1471" y="259"/>
                  </a:lnTo>
                  <a:lnTo>
                    <a:pt x="1452" y="274"/>
                  </a:lnTo>
                  <a:lnTo>
                    <a:pt x="1435" y="290"/>
                  </a:lnTo>
                  <a:lnTo>
                    <a:pt x="1416" y="303"/>
                  </a:lnTo>
                  <a:lnTo>
                    <a:pt x="1398" y="317"/>
                  </a:lnTo>
                  <a:lnTo>
                    <a:pt x="1381" y="328"/>
                  </a:lnTo>
                  <a:lnTo>
                    <a:pt x="1360" y="342"/>
                  </a:lnTo>
                  <a:lnTo>
                    <a:pt x="1345" y="353"/>
                  </a:lnTo>
                  <a:lnTo>
                    <a:pt x="1306" y="374"/>
                  </a:lnTo>
                  <a:lnTo>
                    <a:pt x="1270" y="394"/>
                  </a:lnTo>
                  <a:lnTo>
                    <a:pt x="1249" y="403"/>
                  </a:lnTo>
                  <a:lnTo>
                    <a:pt x="1229" y="413"/>
                  </a:lnTo>
                  <a:lnTo>
                    <a:pt x="1208" y="422"/>
                  </a:lnTo>
                  <a:lnTo>
                    <a:pt x="1189" y="430"/>
                  </a:lnTo>
                  <a:lnTo>
                    <a:pt x="1147" y="445"/>
                  </a:lnTo>
                  <a:lnTo>
                    <a:pt x="1128" y="453"/>
                  </a:lnTo>
                  <a:lnTo>
                    <a:pt x="1129" y="451"/>
                  </a:lnTo>
                  <a:lnTo>
                    <a:pt x="1131" y="451"/>
                  </a:lnTo>
                  <a:lnTo>
                    <a:pt x="1108" y="457"/>
                  </a:lnTo>
                  <a:lnTo>
                    <a:pt x="1087" y="461"/>
                  </a:lnTo>
                  <a:lnTo>
                    <a:pt x="1066" y="467"/>
                  </a:lnTo>
                  <a:lnTo>
                    <a:pt x="1022" y="474"/>
                  </a:lnTo>
                  <a:lnTo>
                    <a:pt x="997" y="476"/>
                  </a:lnTo>
                  <a:lnTo>
                    <a:pt x="974" y="480"/>
                  </a:lnTo>
                  <a:lnTo>
                    <a:pt x="951" y="482"/>
                  </a:lnTo>
                  <a:lnTo>
                    <a:pt x="926" y="482"/>
                  </a:lnTo>
                  <a:lnTo>
                    <a:pt x="903" y="484"/>
                  </a:lnTo>
                  <a:lnTo>
                    <a:pt x="803" y="484"/>
                  </a:lnTo>
                  <a:lnTo>
                    <a:pt x="778" y="482"/>
                  </a:lnTo>
                  <a:lnTo>
                    <a:pt x="753" y="482"/>
                  </a:lnTo>
                  <a:lnTo>
                    <a:pt x="705" y="478"/>
                  </a:lnTo>
                  <a:lnTo>
                    <a:pt x="680" y="474"/>
                  </a:lnTo>
                  <a:lnTo>
                    <a:pt x="657" y="472"/>
                  </a:lnTo>
                  <a:lnTo>
                    <a:pt x="634" y="468"/>
                  </a:lnTo>
                  <a:lnTo>
                    <a:pt x="542" y="453"/>
                  </a:lnTo>
                  <a:lnTo>
                    <a:pt x="521" y="447"/>
                  </a:lnTo>
                  <a:lnTo>
                    <a:pt x="499" y="443"/>
                  </a:lnTo>
                  <a:lnTo>
                    <a:pt x="480" y="438"/>
                  </a:lnTo>
                  <a:lnTo>
                    <a:pt x="459" y="432"/>
                  </a:lnTo>
                  <a:lnTo>
                    <a:pt x="442" y="428"/>
                  </a:lnTo>
                  <a:lnTo>
                    <a:pt x="407" y="419"/>
                  </a:lnTo>
                  <a:lnTo>
                    <a:pt x="409" y="419"/>
                  </a:lnTo>
                  <a:lnTo>
                    <a:pt x="390" y="411"/>
                  </a:lnTo>
                  <a:lnTo>
                    <a:pt x="375" y="405"/>
                  </a:lnTo>
                  <a:lnTo>
                    <a:pt x="357" y="397"/>
                  </a:lnTo>
                  <a:lnTo>
                    <a:pt x="340" y="392"/>
                  </a:lnTo>
                  <a:lnTo>
                    <a:pt x="296" y="369"/>
                  </a:lnTo>
                  <a:lnTo>
                    <a:pt x="280" y="359"/>
                  </a:lnTo>
                  <a:lnTo>
                    <a:pt x="254" y="344"/>
                  </a:lnTo>
                  <a:lnTo>
                    <a:pt x="200" y="305"/>
                  </a:lnTo>
                  <a:lnTo>
                    <a:pt x="190" y="298"/>
                  </a:lnTo>
                  <a:lnTo>
                    <a:pt x="179" y="286"/>
                  </a:lnTo>
                  <a:lnTo>
                    <a:pt x="167" y="276"/>
                  </a:lnTo>
                  <a:lnTo>
                    <a:pt x="144" y="253"/>
                  </a:lnTo>
                  <a:lnTo>
                    <a:pt x="135" y="242"/>
                  </a:lnTo>
                  <a:lnTo>
                    <a:pt x="115" y="219"/>
                  </a:lnTo>
                  <a:lnTo>
                    <a:pt x="86" y="180"/>
                  </a:lnTo>
                  <a:lnTo>
                    <a:pt x="73" y="153"/>
                  </a:lnTo>
                  <a:lnTo>
                    <a:pt x="63" y="138"/>
                  </a:lnTo>
                  <a:lnTo>
                    <a:pt x="56" y="125"/>
                  </a:lnTo>
                  <a:lnTo>
                    <a:pt x="50" y="111"/>
                  </a:lnTo>
                  <a:lnTo>
                    <a:pt x="42" y="96"/>
                  </a:lnTo>
                  <a:lnTo>
                    <a:pt x="37" y="80"/>
                  </a:lnTo>
                  <a:lnTo>
                    <a:pt x="35" y="77"/>
                  </a:lnTo>
                  <a:lnTo>
                    <a:pt x="31" y="73"/>
                  </a:lnTo>
                  <a:lnTo>
                    <a:pt x="27" y="71"/>
                  </a:lnTo>
                  <a:lnTo>
                    <a:pt x="21" y="69"/>
                  </a:lnTo>
                  <a:lnTo>
                    <a:pt x="17" y="69"/>
                  </a:lnTo>
                  <a:lnTo>
                    <a:pt x="12" y="71"/>
                  </a:lnTo>
                  <a:lnTo>
                    <a:pt x="8" y="73"/>
                  </a:lnTo>
                  <a:lnTo>
                    <a:pt x="4" y="77"/>
                  </a:lnTo>
                  <a:lnTo>
                    <a:pt x="2" y="80"/>
                  </a:lnTo>
                  <a:lnTo>
                    <a:pt x="0" y="86"/>
                  </a:lnTo>
                  <a:lnTo>
                    <a:pt x="0" y="90"/>
                  </a:lnTo>
                  <a:lnTo>
                    <a:pt x="2" y="96"/>
                  </a:lnTo>
                  <a:lnTo>
                    <a:pt x="8" y="111"/>
                  </a:lnTo>
                  <a:lnTo>
                    <a:pt x="15" y="127"/>
                  </a:lnTo>
                  <a:lnTo>
                    <a:pt x="21" y="140"/>
                  </a:lnTo>
                  <a:lnTo>
                    <a:pt x="29" y="157"/>
                  </a:lnTo>
                  <a:lnTo>
                    <a:pt x="38" y="173"/>
                  </a:lnTo>
                  <a:lnTo>
                    <a:pt x="56" y="200"/>
                  </a:lnTo>
                  <a:lnTo>
                    <a:pt x="85" y="242"/>
                  </a:lnTo>
                  <a:lnTo>
                    <a:pt x="104" y="265"/>
                  </a:lnTo>
                  <a:lnTo>
                    <a:pt x="117" y="280"/>
                  </a:lnTo>
                  <a:lnTo>
                    <a:pt x="140" y="303"/>
                  </a:lnTo>
                  <a:lnTo>
                    <a:pt x="152" y="313"/>
                  </a:lnTo>
                  <a:lnTo>
                    <a:pt x="163" y="324"/>
                  </a:lnTo>
                  <a:lnTo>
                    <a:pt x="177" y="336"/>
                  </a:lnTo>
                  <a:lnTo>
                    <a:pt x="231" y="374"/>
                  </a:lnTo>
                  <a:lnTo>
                    <a:pt x="248" y="386"/>
                  </a:lnTo>
                  <a:lnTo>
                    <a:pt x="261" y="394"/>
                  </a:lnTo>
                  <a:lnTo>
                    <a:pt x="277" y="403"/>
                  </a:lnTo>
                  <a:lnTo>
                    <a:pt x="325" y="426"/>
                  </a:lnTo>
                  <a:lnTo>
                    <a:pt x="342" y="432"/>
                  </a:lnTo>
                  <a:lnTo>
                    <a:pt x="359" y="440"/>
                  </a:lnTo>
                  <a:lnTo>
                    <a:pt x="375" y="445"/>
                  </a:lnTo>
                  <a:lnTo>
                    <a:pt x="394" y="453"/>
                  </a:lnTo>
                  <a:lnTo>
                    <a:pt x="396" y="453"/>
                  </a:lnTo>
                  <a:lnTo>
                    <a:pt x="430" y="467"/>
                  </a:lnTo>
                  <a:lnTo>
                    <a:pt x="451" y="470"/>
                  </a:lnTo>
                  <a:lnTo>
                    <a:pt x="469" y="476"/>
                  </a:lnTo>
                  <a:lnTo>
                    <a:pt x="492" y="482"/>
                  </a:lnTo>
                  <a:lnTo>
                    <a:pt x="513" y="486"/>
                  </a:lnTo>
                  <a:lnTo>
                    <a:pt x="534" y="492"/>
                  </a:lnTo>
                  <a:lnTo>
                    <a:pt x="626" y="507"/>
                  </a:lnTo>
                  <a:lnTo>
                    <a:pt x="653" y="511"/>
                  </a:lnTo>
                  <a:lnTo>
                    <a:pt x="676" y="513"/>
                  </a:lnTo>
                  <a:lnTo>
                    <a:pt x="701" y="516"/>
                  </a:lnTo>
                  <a:lnTo>
                    <a:pt x="753" y="520"/>
                  </a:lnTo>
                  <a:lnTo>
                    <a:pt x="778" y="520"/>
                  </a:lnTo>
                  <a:lnTo>
                    <a:pt x="803" y="522"/>
                  </a:lnTo>
                  <a:lnTo>
                    <a:pt x="903" y="522"/>
                  </a:lnTo>
                  <a:lnTo>
                    <a:pt x="926" y="520"/>
                  </a:lnTo>
                  <a:lnTo>
                    <a:pt x="951" y="520"/>
                  </a:lnTo>
                  <a:lnTo>
                    <a:pt x="978" y="518"/>
                  </a:lnTo>
                  <a:lnTo>
                    <a:pt x="1001" y="515"/>
                  </a:lnTo>
                  <a:lnTo>
                    <a:pt x="1026" y="513"/>
                  </a:lnTo>
                  <a:lnTo>
                    <a:pt x="1074" y="505"/>
                  </a:lnTo>
                  <a:lnTo>
                    <a:pt x="1095" y="499"/>
                  </a:lnTo>
                  <a:lnTo>
                    <a:pt x="1116" y="495"/>
                  </a:lnTo>
                  <a:lnTo>
                    <a:pt x="1139" y="490"/>
                  </a:lnTo>
                  <a:lnTo>
                    <a:pt x="1141" y="490"/>
                  </a:lnTo>
                  <a:lnTo>
                    <a:pt x="1143" y="488"/>
                  </a:lnTo>
                  <a:lnTo>
                    <a:pt x="1162" y="480"/>
                  </a:lnTo>
                  <a:lnTo>
                    <a:pt x="1204" y="465"/>
                  </a:lnTo>
                  <a:lnTo>
                    <a:pt x="1224" y="457"/>
                  </a:lnTo>
                  <a:lnTo>
                    <a:pt x="1245" y="447"/>
                  </a:lnTo>
                  <a:lnTo>
                    <a:pt x="1264" y="438"/>
                  </a:lnTo>
                  <a:lnTo>
                    <a:pt x="1285" y="428"/>
                  </a:lnTo>
                  <a:lnTo>
                    <a:pt x="1325" y="409"/>
                  </a:lnTo>
                  <a:lnTo>
                    <a:pt x="1364" y="384"/>
                  </a:lnTo>
                  <a:lnTo>
                    <a:pt x="1383" y="372"/>
                  </a:lnTo>
                  <a:lnTo>
                    <a:pt x="1400" y="359"/>
                  </a:lnTo>
                  <a:lnTo>
                    <a:pt x="1421" y="347"/>
                  </a:lnTo>
                  <a:lnTo>
                    <a:pt x="1439" y="334"/>
                  </a:lnTo>
                  <a:lnTo>
                    <a:pt x="1458" y="321"/>
                  </a:lnTo>
                  <a:lnTo>
                    <a:pt x="1475" y="305"/>
                  </a:lnTo>
                  <a:lnTo>
                    <a:pt x="1494" y="290"/>
                  </a:lnTo>
                  <a:lnTo>
                    <a:pt x="1548" y="242"/>
                  </a:lnTo>
                  <a:lnTo>
                    <a:pt x="1617" y="173"/>
                  </a:lnTo>
                  <a:lnTo>
                    <a:pt x="1671" y="113"/>
                  </a:lnTo>
                  <a:lnTo>
                    <a:pt x="1687" y="92"/>
                  </a:lnTo>
                  <a:lnTo>
                    <a:pt x="1704" y="75"/>
                  </a:lnTo>
                  <a:lnTo>
                    <a:pt x="1738" y="31"/>
                  </a:lnTo>
                  <a:close/>
                </a:path>
              </a:pathLst>
            </a:custGeom>
            <a:solidFill>
              <a:srgbClr val="6666FF"/>
            </a:solidFill>
            <a:ln w="9525">
              <a:solidFill>
                <a:srgbClr val="6666FF"/>
              </a:solidFill>
              <a:round/>
              <a:headEnd/>
              <a:tailEnd/>
            </a:ln>
          </p:spPr>
          <p:txBody>
            <a:bodyPr/>
            <a:lstStyle/>
            <a:p>
              <a:endParaRPr lang="en-US"/>
            </a:p>
          </p:txBody>
        </p:sp>
        <p:sp>
          <p:nvSpPr>
            <p:cNvPr id="789556" name="Freeform 52"/>
            <p:cNvSpPr>
              <a:spLocks/>
            </p:cNvSpPr>
            <p:nvPr/>
          </p:nvSpPr>
          <p:spPr bwMode="auto">
            <a:xfrm>
              <a:off x="2421" y="3538"/>
              <a:ext cx="56" cy="194"/>
            </a:xfrm>
            <a:custGeom>
              <a:avLst/>
              <a:gdLst/>
              <a:ahLst/>
              <a:cxnLst>
                <a:cxn ang="0">
                  <a:pos x="39" y="17"/>
                </a:cxn>
                <a:cxn ang="0">
                  <a:pos x="37" y="12"/>
                </a:cxn>
                <a:cxn ang="0">
                  <a:pos x="35" y="8"/>
                </a:cxn>
                <a:cxn ang="0">
                  <a:pos x="31" y="4"/>
                </a:cxn>
                <a:cxn ang="0">
                  <a:pos x="23" y="0"/>
                </a:cxn>
                <a:cxn ang="0">
                  <a:pos x="17" y="0"/>
                </a:cxn>
                <a:cxn ang="0">
                  <a:pos x="12" y="2"/>
                </a:cxn>
                <a:cxn ang="0">
                  <a:pos x="8" y="4"/>
                </a:cxn>
                <a:cxn ang="0">
                  <a:pos x="4" y="8"/>
                </a:cxn>
                <a:cxn ang="0">
                  <a:pos x="0" y="15"/>
                </a:cxn>
                <a:cxn ang="0">
                  <a:pos x="0" y="21"/>
                </a:cxn>
                <a:cxn ang="0">
                  <a:pos x="17" y="177"/>
                </a:cxn>
                <a:cxn ang="0">
                  <a:pos x="19" y="183"/>
                </a:cxn>
                <a:cxn ang="0">
                  <a:pos x="21" y="186"/>
                </a:cxn>
                <a:cxn ang="0">
                  <a:pos x="25" y="190"/>
                </a:cxn>
                <a:cxn ang="0">
                  <a:pos x="33" y="194"/>
                </a:cxn>
                <a:cxn ang="0">
                  <a:pos x="39" y="194"/>
                </a:cxn>
                <a:cxn ang="0">
                  <a:pos x="44" y="192"/>
                </a:cxn>
                <a:cxn ang="0">
                  <a:pos x="48" y="190"/>
                </a:cxn>
                <a:cxn ang="0">
                  <a:pos x="52" y="186"/>
                </a:cxn>
                <a:cxn ang="0">
                  <a:pos x="56" y="179"/>
                </a:cxn>
                <a:cxn ang="0">
                  <a:pos x="56" y="173"/>
                </a:cxn>
                <a:cxn ang="0">
                  <a:pos x="39" y="17"/>
                </a:cxn>
              </a:cxnLst>
              <a:rect l="0" t="0" r="r" b="b"/>
              <a:pathLst>
                <a:path w="56" h="194">
                  <a:moveTo>
                    <a:pt x="39" y="17"/>
                  </a:moveTo>
                  <a:lnTo>
                    <a:pt x="37" y="12"/>
                  </a:lnTo>
                  <a:lnTo>
                    <a:pt x="35" y="8"/>
                  </a:lnTo>
                  <a:lnTo>
                    <a:pt x="31" y="4"/>
                  </a:lnTo>
                  <a:lnTo>
                    <a:pt x="23" y="0"/>
                  </a:lnTo>
                  <a:lnTo>
                    <a:pt x="17" y="0"/>
                  </a:lnTo>
                  <a:lnTo>
                    <a:pt x="12" y="2"/>
                  </a:lnTo>
                  <a:lnTo>
                    <a:pt x="8" y="4"/>
                  </a:lnTo>
                  <a:lnTo>
                    <a:pt x="4" y="8"/>
                  </a:lnTo>
                  <a:lnTo>
                    <a:pt x="0" y="15"/>
                  </a:lnTo>
                  <a:lnTo>
                    <a:pt x="0" y="21"/>
                  </a:lnTo>
                  <a:lnTo>
                    <a:pt x="17" y="177"/>
                  </a:lnTo>
                  <a:lnTo>
                    <a:pt x="19" y="183"/>
                  </a:lnTo>
                  <a:lnTo>
                    <a:pt x="21" y="186"/>
                  </a:lnTo>
                  <a:lnTo>
                    <a:pt x="25" y="190"/>
                  </a:lnTo>
                  <a:lnTo>
                    <a:pt x="33" y="194"/>
                  </a:lnTo>
                  <a:lnTo>
                    <a:pt x="39" y="194"/>
                  </a:lnTo>
                  <a:lnTo>
                    <a:pt x="44" y="192"/>
                  </a:lnTo>
                  <a:lnTo>
                    <a:pt x="48" y="190"/>
                  </a:lnTo>
                  <a:lnTo>
                    <a:pt x="52" y="186"/>
                  </a:lnTo>
                  <a:lnTo>
                    <a:pt x="56" y="179"/>
                  </a:lnTo>
                  <a:lnTo>
                    <a:pt x="56" y="173"/>
                  </a:lnTo>
                  <a:lnTo>
                    <a:pt x="39" y="17"/>
                  </a:lnTo>
                  <a:close/>
                </a:path>
              </a:pathLst>
            </a:custGeom>
            <a:solidFill>
              <a:srgbClr val="6666FF"/>
            </a:solidFill>
            <a:ln w="9525">
              <a:solidFill>
                <a:srgbClr val="6666FF"/>
              </a:solidFill>
              <a:round/>
              <a:headEnd/>
              <a:tailEnd/>
            </a:ln>
          </p:spPr>
          <p:txBody>
            <a:bodyPr/>
            <a:lstStyle/>
            <a:p>
              <a:endParaRPr lang="en-US"/>
            </a:p>
          </p:txBody>
        </p:sp>
        <p:sp>
          <p:nvSpPr>
            <p:cNvPr id="789557" name="Freeform 53"/>
            <p:cNvSpPr>
              <a:spLocks/>
            </p:cNvSpPr>
            <p:nvPr/>
          </p:nvSpPr>
          <p:spPr bwMode="auto">
            <a:xfrm>
              <a:off x="2413" y="3546"/>
              <a:ext cx="145" cy="136"/>
            </a:xfrm>
            <a:custGeom>
              <a:avLst/>
              <a:gdLst/>
              <a:ahLst/>
              <a:cxnLst>
                <a:cxn ang="0">
                  <a:pos x="33" y="6"/>
                </a:cxn>
                <a:cxn ang="0">
                  <a:pos x="29" y="2"/>
                </a:cxn>
                <a:cxn ang="0">
                  <a:pos x="24" y="0"/>
                </a:cxn>
                <a:cxn ang="0">
                  <a:pos x="14" y="0"/>
                </a:cxn>
                <a:cxn ang="0">
                  <a:pos x="10" y="4"/>
                </a:cxn>
                <a:cxn ang="0">
                  <a:pos x="6" y="6"/>
                </a:cxn>
                <a:cxn ang="0">
                  <a:pos x="2" y="9"/>
                </a:cxn>
                <a:cxn ang="0">
                  <a:pos x="0" y="15"/>
                </a:cxn>
                <a:cxn ang="0">
                  <a:pos x="0" y="25"/>
                </a:cxn>
                <a:cxn ang="0">
                  <a:pos x="4" y="29"/>
                </a:cxn>
                <a:cxn ang="0">
                  <a:pos x="6" y="32"/>
                </a:cxn>
                <a:cxn ang="0">
                  <a:pos x="112" y="130"/>
                </a:cxn>
                <a:cxn ang="0">
                  <a:pos x="116" y="134"/>
                </a:cxn>
                <a:cxn ang="0">
                  <a:pos x="121" y="136"/>
                </a:cxn>
                <a:cxn ang="0">
                  <a:pos x="131" y="136"/>
                </a:cxn>
                <a:cxn ang="0">
                  <a:pos x="135" y="132"/>
                </a:cxn>
                <a:cxn ang="0">
                  <a:pos x="139" y="130"/>
                </a:cxn>
                <a:cxn ang="0">
                  <a:pos x="143" y="127"/>
                </a:cxn>
                <a:cxn ang="0">
                  <a:pos x="145" y="121"/>
                </a:cxn>
                <a:cxn ang="0">
                  <a:pos x="145" y="111"/>
                </a:cxn>
                <a:cxn ang="0">
                  <a:pos x="141" y="107"/>
                </a:cxn>
                <a:cxn ang="0">
                  <a:pos x="139" y="103"/>
                </a:cxn>
                <a:cxn ang="0">
                  <a:pos x="33" y="6"/>
                </a:cxn>
              </a:cxnLst>
              <a:rect l="0" t="0" r="r" b="b"/>
              <a:pathLst>
                <a:path w="145" h="136">
                  <a:moveTo>
                    <a:pt x="33" y="6"/>
                  </a:moveTo>
                  <a:lnTo>
                    <a:pt x="29" y="2"/>
                  </a:lnTo>
                  <a:lnTo>
                    <a:pt x="24" y="0"/>
                  </a:lnTo>
                  <a:lnTo>
                    <a:pt x="14" y="0"/>
                  </a:lnTo>
                  <a:lnTo>
                    <a:pt x="10" y="4"/>
                  </a:lnTo>
                  <a:lnTo>
                    <a:pt x="6" y="6"/>
                  </a:lnTo>
                  <a:lnTo>
                    <a:pt x="2" y="9"/>
                  </a:lnTo>
                  <a:lnTo>
                    <a:pt x="0" y="15"/>
                  </a:lnTo>
                  <a:lnTo>
                    <a:pt x="0" y="25"/>
                  </a:lnTo>
                  <a:lnTo>
                    <a:pt x="4" y="29"/>
                  </a:lnTo>
                  <a:lnTo>
                    <a:pt x="6" y="32"/>
                  </a:lnTo>
                  <a:lnTo>
                    <a:pt x="112" y="130"/>
                  </a:lnTo>
                  <a:lnTo>
                    <a:pt x="116" y="134"/>
                  </a:lnTo>
                  <a:lnTo>
                    <a:pt x="121" y="136"/>
                  </a:lnTo>
                  <a:lnTo>
                    <a:pt x="131" y="136"/>
                  </a:lnTo>
                  <a:lnTo>
                    <a:pt x="135" y="132"/>
                  </a:lnTo>
                  <a:lnTo>
                    <a:pt x="139" y="130"/>
                  </a:lnTo>
                  <a:lnTo>
                    <a:pt x="143" y="127"/>
                  </a:lnTo>
                  <a:lnTo>
                    <a:pt x="145" y="121"/>
                  </a:lnTo>
                  <a:lnTo>
                    <a:pt x="145" y="111"/>
                  </a:lnTo>
                  <a:lnTo>
                    <a:pt x="141" y="107"/>
                  </a:lnTo>
                  <a:lnTo>
                    <a:pt x="139" y="103"/>
                  </a:lnTo>
                  <a:lnTo>
                    <a:pt x="33" y="6"/>
                  </a:lnTo>
                  <a:close/>
                </a:path>
              </a:pathLst>
            </a:custGeom>
            <a:solidFill>
              <a:srgbClr val="6666FF"/>
            </a:solidFill>
            <a:ln w="9525">
              <a:solidFill>
                <a:srgbClr val="6666FF"/>
              </a:solidFill>
              <a:round/>
              <a:headEnd/>
              <a:tailEnd/>
            </a:ln>
          </p:spPr>
          <p:txBody>
            <a:bodyPr/>
            <a:lstStyle/>
            <a:p>
              <a:endParaRPr lang="en-US"/>
            </a:p>
          </p:txBody>
        </p:sp>
      </p:grpSp>
      <p:grpSp>
        <p:nvGrpSpPr>
          <p:cNvPr id="789559" name="Group 55"/>
          <p:cNvGrpSpPr>
            <a:grpSpLocks/>
          </p:cNvGrpSpPr>
          <p:nvPr/>
        </p:nvGrpSpPr>
        <p:grpSpPr bwMode="auto">
          <a:xfrm>
            <a:off x="5618163" y="1355725"/>
            <a:ext cx="1557337" cy="785813"/>
            <a:chOff x="3539" y="854"/>
            <a:chExt cx="981" cy="495"/>
          </a:xfrm>
        </p:grpSpPr>
        <p:sp>
          <p:nvSpPr>
            <p:cNvPr id="789519" name="Freeform 15"/>
            <p:cNvSpPr>
              <a:spLocks/>
            </p:cNvSpPr>
            <p:nvPr/>
          </p:nvSpPr>
          <p:spPr bwMode="auto">
            <a:xfrm>
              <a:off x="3539" y="894"/>
              <a:ext cx="455" cy="455"/>
            </a:xfrm>
            <a:custGeom>
              <a:avLst/>
              <a:gdLst/>
              <a:ahLst/>
              <a:cxnLst>
                <a:cxn ang="0">
                  <a:pos x="4" y="271"/>
                </a:cxn>
                <a:cxn ang="0">
                  <a:pos x="17" y="315"/>
                </a:cxn>
                <a:cxn ang="0">
                  <a:pos x="50" y="371"/>
                </a:cxn>
                <a:cxn ang="0">
                  <a:pos x="100" y="415"/>
                </a:cxn>
                <a:cxn ang="0">
                  <a:pos x="136" y="436"/>
                </a:cxn>
                <a:cxn ang="0">
                  <a:pos x="180" y="449"/>
                </a:cxn>
                <a:cxn ang="0">
                  <a:pos x="224" y="455"/>
                </a:cxn>
                <a:cxn ang="0">
                  <a:pos x="261" y="451"/>
                </a:cxn>
                <a:cxn ang="0">
                  <a:pos x="303" y="442"/>
                </a:cxn>
                <a:cxn ang="0">
                  <a:pos x="353" y="415"/>
                </a:cxn>
                <a:cxn ang="0">
                  <a:pos x="426" y="334"/>
                </a:cxn>
                <a:cxn ang="0">
                  <a:pos x="443"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8" y="175"/>
                </a:cxn>
                <a:cxn ang="0">
                  <a:pos x="42" y="139"/>
                </a:cxn>
                <a:cxn ang="0">
                  <a:pos x="63" y="102"/>
                </a:cxn>
                <a:cxn ang="0">
                  <a:pos x="88" y="77"/>
                </a:cxn>
                <a:cxn ang="0">
                  <a:pos x="119" y="52"/>
                </a:cxn>
                <a:cxn ang="0">
                  <a:pos x="155" y="35"/>
                </a:cxn>
                <a:cxn ang="0">
                  <a:pos x="194" y="25"/>
                </a:cxn>
                <a:cxn ang="0">
                  <a:pos x="286" y="33"/>
                </a:cxn>
                <a:cxn ang="0">
                  <a:pos x="322" y="47"/>
                </a:cxn>
                <a:cxn ang="0">
                  <a:pos x="370" y="83"/>
                </a:cxn>
                <a:cxn ang="0">
                  <a:pos x="401" y="119"/>
                </a:cxn>
                <a:cxn ang="0">
                  <a:pos x="418" y="156"/>
                </a:cxn>
                <a:cxn ang="0">
                  <a:pos x="428" y="194"/>
                </a:cxn>
                <a:cxn ang="0">
                  <a:pos x="432" y="225"/>
                </a:cxn>
                <a:cxn ang="0">
                  <a:pos x="426" y="267"/>
                </a:cxn>
                <a:cxn ang="0">
                  <a:pos x="416" y="304"/>
                </a:cxn>
                <a:cxn ang="0">
                  <a:pos x="384" y="355"/>
                </a:cxn>
                <a:cxn ang="0">
                  <a:pos x="313" y="411"/>
                </a:cxn>
                <a:cxn ang="0">
                  <a:pos x="276" y="424"/>
                </a:cxn>
                <a:cxn ang="0">
                  <a:pos x="234" y="430"/>
                </a:cxn>
                <a:cxn ang="0">
                  <a:pos x="205" y="430"/>
                </a:cxn>
                <a:cxn ang="0">
                  <a:pos x="165" y="421"/>
                </a:cxn>
                <a:cxn ang="0">
                  <a:pos x="128" y="407"/>
                </a:cxn>
                <a:cxn ang="0">
                  <a:pos x="96" y="384"/>
                </a:cxn>
                <a:cxn ang="0">
                  <a:pos x="57" y="342"/>
                </a:cxn>
                <a:cxn ang="0">
                  <a:pos x="34" y="296"/>
                </a:cxn>
                <a:cxn ang="0">
                  <a:pos x="25" y="258"/>
                </a:cxn>
              </a:cxnLst>
              <a:rect l="0" t="0" r="r" b="b"/>
              <a:pathLst>
                <a:path w="455" h="455">
                  <a:moveTo>
                    <a:pt x="0" y="227"/>
                  </a:moveTo>
                  <a:lnTo>
                    <a:pt x="0" y="248"/>
                  </a:lnTo>
                  <a:lnTo>
                    <a:pt x="2" y="261"/>
                  </a:lnTo>
                  <a:lnTo>
                    <a:pt x="4" y="271"/>
                  </a:lnTo>
                  <a:lnTo>
                    <a:pt x="5" y="284"/>
                  </a:lnTo>
                  <a:lnTo>
                    <a:pt x="9" y="294"/>
                  </a:lnTo>
                  <a:lnTo>
                    <a:pt x="11" y="304"/>
                  </a:lnTo>
                  <a:lnTo>
                    <a:pt x="17" y="315"/>
                  </a:lnTo>
                  <a:lnTo>
                    <a:pt x="23" y="325"/>
                  </a:lnTo>
                  <a:lnTo>
                    <a:pt x="27" y="334"/>
                  </a:lnTo>
                  <a:lnTo>
                    <a:pt x="38" y="353"/>
                  </a:lnTo>
                  <a:lnTo>
                    <a:pt x="50" y="371"/>
                  </a:lnTo>
                  <a:lnTo>
                    <a:pt x="57" y="378"/>
                  </a:lnTo>
                  <a:lnTo>
                    <a:pt x="63" y="386"/>
                  </a:lnTo>
                  <a:lnTo>
                    <a:pt x="80" y="403"/>
                  </a:lnTo>
                  <a:lnTo>
                    <a:pt x="100" y="415"/>
                  </a:lnTo>
                  <a:lnTo>
                    <a:pt x="107" y="421"/>
                  </a:lnTo>
                  <a:lnTo>
                    <a:pt x="117" y="426"/>
                  </a:lnTo>
                  <a:lnTo>
                    <a:pt x="126" y="430"/>
                  </a:lnTo>
                  <a:lnTo>
                    <a:pt x="136" y="436"/>
                  </a:lnTo>
                  <a:lnTo>
                    <a:pt x="148" y="442"/>
                  </a:lnTo>
                  <a:lnTo>
                    <a:pt x="157" y="444"/>
                  </a:lnTo>
                  <a:lnTo>
                    <a:pt x="167" y="447"/>
                  </a:lnTo>
                  <a:lnTo>
                    <a:pt x="180" y="449"/>
                  </a:lnTo>
                  <a:lnTo>
                    <a:pt x="190" y="451"/>
                  </a:lnTo>
                  <a:lnTo>
                    <a:pt x="201" y="453"/>
                  </a:lnTo>
                  <a:lnTo>
                    <a:pt x="213" y="453"/>
                  </a:lnTo>
                  <a:lnTo>
                    <a:pt x="224" y="455"/>
                  </a:lnTo>
                  <a:lnTo>
                    <a:pt x="228" y="455"/>
                  </a:lnTo>
                  <a:lnTo>
                    <a:pt x="238" y="453"/>
                  </a:lnTo>
                  <a:lnTo>
                    <a:pt x="247" y="453"/>
                  </a:lnTo>
                  <a:lnTo>
                    <a:pt x="261" y="451"/>
                  </a:lnTo>
                  <a:lnTo>
                    <a:pt x="270" y="449"/>
                  </a:lnTo>
                  <a:lnTo>
                    <a:pt x="284" y="447"/>
                  </a:lnTo>
                  <a:lnTo>
                    <a:pt x="294" y="444"/>
                  </a:lnTo>
                  <a:lnTo>
                    <a:pt x="303" y="442"/>
                  </a:lnTo>
                  <a:lnTo>
                    <a:pt x="315" y="436"/>
                  </a:lnTo>
                  <a:lnTo>
                    <a:pt x="324" y="430"/>
                  </a:lnTo>
                  <a:lnTo>
                    <a:pt x="334" y="426"/>
                  </a:lnTo>
                  <a:lnTo>
                    <a:pt x="353" y="415"/>
                  </a:lnTo>
                  <a:lnTo>
                    <a:pt x="370" y="403"/>
                  </a:lnTo>
                  <a:lnTo>
                    <a:pt x="403" y="371"/>
                  </a:lnTo>
                  <a:lnTo>
                    <a:pt x="415" y="353"/>
                  </a:lnTo>
                  <a:lnTo>
                    <a:pt x="426" y="334"/>
                  </a:lnTo>
                  <a:lnTo>
                    <a:pt x="430" y="325"/>
                  </a:lnTo>
                  <a:lnTo>
                    <a:pt x="436" y="315"/>
                  </a:lnTo>
                  <a:lnTo>
                    <a:pt x="441" y="304"/>
                  </a:lnTo>
                  <a:lnTo>
                    <a:pt x="443"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3" y="158"/>
                  </a:lnTo>
                  <a:lnTo>
                    <a:pt x="441" y="148"/>
                  </a:lnTo>
                  <a:lnTo>
                    <a:pt x="436" y="137"/>
                  </a:lnTo>
                  <a:lnTo>
                    <a:pt x="430" y="127"/>
                  </a:lnTo>
                  <a:lnTo>
                    <a:pt x="426" y="117"/>
                  </a:lnTo>
                  <a:lnTo>
                    <a:pt x="420" y="108"/>
                  </a:lnTo>
                  <a:lnTo>
                    <a:pt x="415" y="100"/>
                  </a:lnTo>
                  <a:lnTo>
                    <a:pt x="403" y="81"/>
                  </a:lnTo>
                  <a:lnTo>
                    <a:pt x="386" y="64"/>
                  </a:lnTo>
                  <a:lnTo>
                    <a:pt x="378" y="58"/>
                  </a:lnTo>
                  <a:lnTo>
                    <a:pt x="370" y="50"/>
                  </a:lnTo>
                  <a:lnTo>
                    <a:pt x="353" y="39"/>
                  </a:lnTo>
                  <a:lnTo>
                    <a:pt x="334" y="27"/>
                  </a:lnTo>
                  <a:lnTo>
                    <a:pt x="324" y="23"/>
                  </a:lnTo>
                  <a:lnTo>
                    <a:pt x="315" y="18"/>
                  </a:lnTo>
                  <a:lnTo>
                    <a:pt x="303" y="12"/>
                  </a:lnTo>
                  <a:lnTo>
                    <a:pt x="294" y="10"/>
                  </a:lnTo>
                  <a:lnTo>
                    <a:pt x="284" y="6"/>
                  </a:lnTo>
                  <a:lnTo>
                    <a:pt x="270" y="4"/>
                  </a:lnTo>
                  <a:lnTo>
                    <a:pt x="261" y="2"/>
                  </a:lnTo>
                  <a:lnTo>
                    <a:pt x="249" y="0"/>
                  </a:lnTo>
                  <a:lnTo>
                    <a:pt x="203" y="0"/>
                  </a:lnTo>
                  <a:lnTo>
                    <a:pt x="190" y="2"/>
                  </a:lnTo>
                  <a:lnTo>
                    <a:pt x="180" y="4"/>
                  </a:lnTo>
                  <a:lnTo>
                    <a:pt x="167" y="6"/>
                  </a:lnTo>
                  <a:lnTo>
                    <a:pt x="157" y="10"/>
                  </a:lnTo>
                  <a:lnTo>
                    <a:pt x="148" y="12"/>
                  </a:lnTo>
                  <a:lnTo>
                    <a:pt x="136" y="18"/>
                  </a:lnTo>
                  <a:lnTo>
                    <a:pt x="126" y="23"/>
                  </a:lnTo>
                  <a:lnTo>
                    <a:pt x="117" y="27"/>
                  </a:lnTo>
                  <a:lnTo>
                    <a:pt x="107" y="33"/>
                  </a:lnTo>
                  <a:lnTo>
                    <a:pt x="100" y="39"/>
                  </a:lnTo>
                  <a:lnTo>
                    <a:pt x="80" y="50"/>
                  </a:lnTo>
                  <a:lnTo>
                    <a:pt x="65" y="66"/>
                  </a:lnTo>
                  <a:lnTo>
                    <a:pt x="50" y="81"/>
                  </a:lnTo>
                  <a:lnTo>
                    <a:pt x="38" y="100"/>
                  </a:lnTo>
                  <a:lnTo>
                    <a:pt x="32" y="108"/>
                  </a:lnTo>
                  <a:lnTo>
                    <a:pt x="27" y="117"/>
                  </a:lnTo>
                  <a:lnTo>
                    <a:pt x="23" y="127"/>
                  </a:lnTo>
                  <a:lnTo>
                    <a:pt x="17" y="137"/>
                  </a:lnTo>
                  <a:lnTo>
                    <a:pt x="11" y="148"/>
                  </a:lnTo>
                  <a:lnTo>
                    <a:pt x="9" y="158"/>
                  </a:lnTo>
                  <a:lnTo>
                    <a:pt x="5" y="167"/>
                  </a:lnTo>
                  <a:lnTo>
                    <a:pt x="4" y="181"/>
                  </a:lnTo>
                  <a:lnTo>
                    <a:pt x="2" y="190"/>
                  </a:lnTo>
                  <a:lnTo>
                    <a:pt x="0" y="202"/>
                  </a:lnTo>
                  <a:lnTo>
                    <a:pt x="0" y="227"/>
                  </a:lnTo>
                  <a:lnTo>
                    <a:pt x="23" y="227"/>
                  </a:lnTo>
                  <a:lnTo>
                    <a:pt x="23" y="206"/>
                  </a:lnTo>
                  <a:lnTo>
                    <a:pt x="25" y="194"/>
                  </a:lnTo>
                  <a:lnTo>
                    <a:pt x="27" y="185"/>
                  </a:lnTo>
                  <a:lnTo>
                    <a:pt x="28" y="175"/>
                  </a:lnTo>
                  <a:lnTo>
                    <a:pt x="32" y="165"/>
                  </a:lnTo>
                  <a:lnTo>
                    <a:pt x="34" y="156"/>
                  </a:lnTo>
                  <a:lnTo>
                    <a:pt x="36" y="148"/>
                  </a:lnTo>
                  <a:lnTo>
                    <a:pt x="42" y="139"/>
                  </a:lnTo>
                  <a:lnTo>
                    <a:pt x="46" y="129"/>
                  </a:lnTo>
                  <a:lnTo>
                    <a:pt x="52" y="119"/>
                  </a:lnTo>
                  <a:lnTo>
                    <a:pt x="57" y="112"/>
                  </a:lnTo>
                  <a:lnTo>
                    <a:pt x="63" y="102"/>
                  </a:lnTo>
                  <a:lnTo>
                    <a:pt x="69" y="96"/>
                  </a:lnTo>
                  <a:lnTo>
                    <a:pt x="76" y="89"/>
                  </a:lnTo>
                  <a:lnTo>
                    <a:pt x="80" y="81"/>
                  </a:lnTo>
                  <a:lnTo>
                    <a:pt x="88" y="77"/>
                  </a:lnTo>
                  <a:lnTo>
                    <a:pt x="96" y="70"/>
                  </a:lnTo>
                  <a:lnTo>
                    <a:pt x="101" y="64"/>
                  </a:lnTo>
                  <a:lnTo>
                    <a:pt x="111" y="58"/>
                  </a:lnTo>
                  <a:lnTo>
                    <a:pt x="119" y="52"/>
                  </a:lnTo>
                  <a:lnTo>
                    <a:pt x="128" y="47"/>
                  </a:lnTo>
                  <a:lnTo>
                    <a:pt x="138" y="43"/>
                  </a:lnTo>
                  <a:lnTo>
                    <a:pt x="148" y="37"/>
                  </a:lnTo>
                  <a:lnTo>
                    <a:pt x="155" y="35"/>
                  </a:lnTo>
                  <a:lnTo>
                    <a:pt x="165" y="33"/>
                  </a:lnTo>
                  <a:lnTo>
                    <a:pt x="174" y="29"/>
                  </a:lnTo>
                  <a:lnTo>
                    <a:pt x="184" y="27"/>
                  </a:lnTo>
                  <a:lnTo>
                    <a:pt x="194" y="25"/>
                  </a:lnTo>
                  <a:lnTo>
                    <a:pt x="203" y="23"/>
                  </a:lnTo>
                  <a:lnTo>
                    <a:pt x="267" y="27"/>
                  </a:lnTo>
                  <a:lnTo>
                    <a:pt x="276" y="29"/>
                  </a:lnTo>
                  <a:lnTo>
                    <a:pt x="286" y="33"/>
                  </a:lnTo>
                  <a:lnTo>
                    <a:pt x="295" y="35"/>
                  </a:lnTo>
                  <a:lnTo>
                    <a:pt x="303" y="37"/>
                  </a:lnTo>
                  <a:lnTo>
                    <a:pt x="313" y="43"/>
                  </a:lnTo>
                  <a:lnTo>
                    <a:pt x="322" y="47"/>
                  </a:lnTo>
                  <a:lnTo>
                    <a:pt x="342" y="58"/>
                  </a:lnTo>
                  <a:lnTo>
                    <a:pt x="355" y="70"/>
                  </a:lnTo>
                  <a:lnTo>
                    <a:pt x="363" y="77"/>
                  </a:lnTo>
                  <a:lnTo>
                    <a:pt x="370" y="83"/>
                  </a:lnTo>
                  <a:lnTo>
                    <a:pt x="384" y="96"/>
                  </a:lnTo>
                  <a:lnTo>
                    <a:pt x="390" y="102"/>
                  </a:lnTo>
                  <a:lnTo>
                    <a:pt x="395" y="112"/>
                  </a:lnTo>
                  <a:lnTo>
                    <a:pt x="401" y="119"/>
                  </a:lnTo>
                  <a:lnTo>
                    <a:pt x="407" y="129"/>
                  </a:lnTo>
                  <a:lnTo>
                    <a:pt x="411" y="139"/>
                  </a:lnTo>
                  <a:lnTo>
                    <a:pt x="416" y="148"/>
                  </a:lnTo>
                  <a:lnTo>
                    <a:pt x="418" y="156"/>
                  </a:lnTo>
                  <a:lnTo>
                    <a:pt x="420"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0" y="286"/>
                  </a:lnTo>
                  <a:lnTo>
                    <a:pt x="418" y="296"/>
                  </a:lnTo>
                  <a:lnTo>
                    <a:pt x="416" y="304"/>
                  </a:lnTo>
                  <a:lnTo>
                    <a:pt x="411" y="313"/>
                  </a:lnTo>
                  <a:lnTo>
                    <a:pt x="407" y="323"/>
                  </a:lnTo>
                  <a:lnTo>
                    <a:pt x="395" y="342"/>
                  </a:lnTo>
                  <a:lnTo>
                    <a:pt x="384" y="355"/>
                  </a:lnTo>
                  <a:lnTo>
                    <a:pt x="355" y="384"/>
                  </a:lnTo>
                  <a:lnTo>
                    <a:pt x="342" y="396"/>
                  </a:lnTo>
                  <a:lnTo>
                    <a:pt x="322" y="407"/>
                  </a:lnTo>
                  <a:lnTo>
                    <a:pt x="313" y="411"/>
                  </a:lnTo>
                  <a:lnTo>
                    <a:pt x="303" y="417"/>
                  </a:lnTo>
                  <a:lnTo>
                    <a:pt x="295" y="419"/>
                  </a:lnTo>
                  <a:lnTo>
                    <a:pt x="286" y="421"/>
                  </a:lnTo>
                  <a:lnTo>
                    <a:pt x="276" y="424"/>
                  </a:lnTo>
                  <a:lnTo>
                    <a:pt x="267" y="426"/>
                  </a:lnTo>
                  <a:lnTo>
                    <a:pt x="257" y="428"/>
                  </a:lnTo>
                  <a:lnTo>
                    <a:pt x="247" y="430"/>
                  </a:lnTo>
                  <a:lnTo>
                    <a:pt x="234" y="430"/>
                  </a:lnTo>
                  <a:lnTo>
                    <a:pt x="224" y="432"/>
                  </a:lnTo>
                  <a:lnTo>
                    <a:pt x="228" y="432"/>
                  </a:lnTo>
                  <a:lnTo>
                    <a:pt x="217" y="430"/>
                  </a:lnTo>
                  <a:lnTo>
                    <a:pt x="205" y="430"/>
                  </a:lnTo>
                  <a:lnTo>
                    <a:pt x="194" y="428"/>
                  </a:lnTo>
                  <a:lnTo>
                    <a:pt x="184" y="426"/>
                  </a:lnTo>
                  <a:lnTo>
                    <a:pt x="174" y="424"/>
                  </a:lnTo>
                  <a:lnTo>
                    <a:pt x="165" y="421"/>
                  </a:lnTo>
                  <a:lnTo>
                    <a:pt x="155" y="419"/>
                  </a:lnTo>
                  <a:lnTo>
                    <a:pt x="148" y="417"/>
                  </a:lnTo>
                  <a:lnTo>
                    <a:pt x="138" y="411"/>
                  </a:lnTo>
                  <a:lnTo>
                    <a:pt x="128" y="407"/>
                  </a:lnTo>
                  <a:lnTo>
                    <a:pt x="119" y="401"/>
                  </a:lnTo>
                  <a:lnTo>
                    <a:pt x="111" y="396"/>
                  </a:lnTo>
                  <a:lnTo>
                    <a:pt x="101" y="390"/>
                  </a:lnTo>
                  <a:lnTo>
                    <a:pt x="96" y="384"/>
                  </a:lnTo>
                  <a:lnTo>
                    <a:pt x="82" y="371"/>
                  </a:lnTo>
                  <a:lnTo>
                    <a:pt x="76" y="363"/>
                  </a:lnTo>
                  <a:lnTo>
                    <a:pt x="69" y="355"/>
                  </a:lnTo>
                  <a:lnTo>
                    <a:pt x="57" y="342"/>
                  </a:lnTo>
                  <a:lnTo>
                    <a:pt x="46" y="323"/>
                  </a:lnTo>
                  <a:lnTo>
                    <a:pt x="42" y="313"/>
                  </a:lnTo>
                  <a:lnTo>
                    <a:pt x="36" y="304"/>
                  </a:lnTo>
                  <a:lnTo>
                    <a:pt x="34" y="296"/>
                  </a:lnTo>
                  <a:lnTo>
                    <a:pt x="32" y="286"/>
                  </a:lnTo>
                  <a:lnTo>
                    <a:pt x="28" y="277"/>
                  </a:lnTo>
                  <a:lnTo>
                    <a:pt x="27" y="267"/>
                  </a:lnTo>
                  <a:lnTo>
                    <a:pt x="25" y="258"/>
                  </a:lnTo>
                  <a:lnTo>
                    <a:pt x="23" y="248"/>
                  </a:lnTo>
                  <a:lnTo>
                    <a:pt x="23" y="227"/>
                  </a:lnTo>
                  <a:lnTo>
                    <a:pt x="0" y="227"/>
                  </a:lnTo>
                  <a:close/>
                </a:path>
              </a:pathLst>
            </a:custGeom>
            <a:solidFill>
              <a:srgbClr val="6666FF"/>
            </a:solidFill>
            <a:ln w="9525">
              <a:solidFill>
                <a:srgbClr val="6666FF"/>
              </a:solidFill>
              <a:round/>
              <a:headEnd/>
              <a:tailEnd/>
            </a:ln>
          </p:spPr>
          <p:txBody>
            <a:bodyPr/>
            <a:lstStyle/>
            <a:p>
              <a:endParaRPr lang="en-US"/>
            </a:p>
          </p:txBody>
        </p:sp>
        <p:sp>
          <p:nvSpPr>
            <p:cNvPr id="789521" name="Rectangle 17"/>
            <p:cNvSpPr>
              <a:spLocks noChangeArrowheads="1"/>
            </p:cNvSpPr>
            <p:nvPr/>
          </p:nvSpPr>
          <p:spPr bwMode="auto">
            <a:xfrm>
              <a:off x="3693" y="989"/>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FF"/>
                  </a:solidFill>
                  <a:latin typeface="Swiss 721 SWA" charset="0"/>
                </a:rPr>
                <a:t>D</a:t>
              </a:r>
              <a:endParaRPr lang="en-US" sz="3600" b="1" u="none" baseline="0">
                <a:solidFill>
                  <a:srgbClr val="00FF00"/>
                </a:solidFill>
              </a:endParaRPr>
            </a:p>
          </p:txBody>
        </p:sp>
        <p:sp>
          <p:nvSpPr>
            <p:cNvPr id="789524" name="Rectangle 20"/>
            <p:cNvSpPr>
              <a:spLocks noChangeArrowheads="1"/>
            </p:cNvSpPr>
            <p:nvPr/>
          </p:nvSpPr>
          <p:spPr bwMode="auto">
            <a:xfrm>
              <a:off x="4050" y="854"/>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FF"/>
                  </a:solidFill>
                  <a:latin typeface="Swiss 721 SWA" charset="0"/>
                </a:rPr>
                <a:t>1/1</a:t>
              </a:r>
              <a:endParaRPr lang="en-US" sz="3600" b="1" u="none" baseline="0">
                <a:solidFill>
                  <a:srgbClr val="00FF00"/>
                </a:solidFill>
              </a:endParaRPr>
            </a:p>
          </p:txBody>
        </p:sp>
        <p:sp>
          <p:nvSpPr>
            <p:cNvPr id="789558" name="Line 54"/>
            <p:cNvSpPr>
              <a:spLocks noChangeShapeType="1"/>
            </p:cNvSpPr>
            <p:nvPr/>
          </p:nvSpPr>
          <p:spPr bwMode="auto">
            <a:xfrm>
              <a:off x="3992" y="1112"/>
              <a:ext cx="528" cy="0"/>
            </a:xfrm>
            <a:prstGeom prst="line">
              <a:avLst/>
            </a:prstGeom>
            <a:noFill/>
            <a:ln w="57150">
              <a:solidFill>
                <a:srgbClr val="6666FF"/>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895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89559"/>
                                        </p:tgtEl>
                                        <p:attrNameLst>
                                          <p:attrName>style.visibility</p:attrName>
                                        </p:attrNameLst>
                                      </p:cBhvr>
                                      <p:to>
                                        <p:strVal val="visible"/>
                                      </p:to>
                                    </p:set>
                                    <p:anim calcmode="lin" valueType="num">
                                      <p:cBhvr additive="base">
                                        <p:cTn id="11" dur="500" fill="hold"/>
                                        <p:tgtEl>
                                          <p:spTgt spid="789559"/>
                                        </p:tgtEl>
                                        <p:attrNameLst>
                                          <p:attrName>ppt_x</p:attrName>
                                        </p:attrNameLst>
                                      </p:cBhvr>
                                      <p:tavLst>
                                        <p:tav tm="0">
                                          <p:val>
                                            <p:strVal val="1+#ppt_w/2"/>
                                          </p:val>
                                        </p:tav>
                                        <p:tav tm="100000">
                                          <p:val>
                                            <p:strVal val="#ppt_x"/>
                                          </p:val>
                                        </p:tav>
                                      </p:tavLst>
                                    </p:anim>
                                    <p:anim calcmode="lin" valueType="num">
                                      <p:cBhvr additive="base">
                                        <p:cTn id="12" dur="500" fill="hold"/>
                                        <p:tgtEl>
                                          <p:spTgt spid="7895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895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89563"/>
                                        </p:tgtEl>
                                        <p:attrNameLst>
                                          <p:attrName>style.visibility</p:attrName>
                                        </p:attrNameLst>
                                      </p:cBhvr>
                                      <p:to>
                                        <p:strVal val="visible"/>
                                      </p:to>
                                    </p:set>
                                    <p:anim calcmode="lin" valueType="num">
                                      <p:cBhvr additive="base">
                                        <p:cTn id="25" dur="500" fill="hold"/>
                                        <p:tgtEl>
                                          <p:spTgt spid="789563"/>
                                        </p:tgtEl>
                                        <p:attrNameLst>
                                          <p:attrName>ppt_x</p:attrName>
                                        </p:attrNameLst>
                                      </p:cBhvr>
                                      <p:tavLst>
                                        <p:tav tm="0">
                                          <p:val>
                                            <p:strVal val="#ppt_x"/>
                                          </p:val>
                                        </p:tav>
                                        <p:tav tm="100000">
                                          <p:val>
                                            <p:strVal val="#ppt_x"/>
                                          </p:val>
                                        </p:tav>
                                      </p:tavLst>
                                    </p:anim>
                                    <p:anim calcmode="lin" valueType="num">
                                      <p:cBhvr additive="base">
                                        <p:cTn id="26" dur="500" fill="hold"/>
                                        <p:tgtEl>
                                          <p:spTgt spid="789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a:t>Example: Recognize 1101</a:t>
            </a:r>
            <a:r>
              <a:rPr lang="en-US" b="0"/>
              <a:t> (continued)</a:t>
            </a:r>
          </a:p>
        </p:txBody>
      </p:sp>
      <p:sp>
        <p:nvSpPr>
          <p:cNvPr id="790531" name="Rectangle 3"/>
          <p:cNvSpPr>
            <a:spLocks noGrp="1" noChangeArrowheads="1"/>
          </p:cNvSpPr>
          <p:nvPr>
            <p:ph type="body" idx="1"/>
          </p:nvPr>
        </p:nvSpPr>
        <p:spPr>
          <a:xfrm>
            <a:off x="636588" y="2655888"/>
            <a:ext cx="7772400" cy="3890962"/>
          </a:xfrm>
        </p:spPr>
        <p:txBody>
          <a:bodyPr/>
          <a:lstStyle/>
          <a:p>
            <a:pPr marL="342900" indent="-342900">
              <a:spcAft>
                <a:spcPts val="600"/>
              </a:spcAft>
            </a:pPr>
            <a:r>
              <a:rPr lang="en-US" sz="2800"/>
              <a:t>The state have the following abstract meanings:</a:t>
            </a:r>
          </a:p>
          <a:p>
            <a:pPr marL="742950" lvl="1" indent="-285750">
              <a:spcAft>
                <a:spcPts val="600"/>
              </a:spcAft>
            </a:pPr>
            <a:r>
              <a:rPr lang="en-US" sz="2400"/>
              <a:t>A:  No proper sub-sequence of the sequence has occurred.</a:t>
            </a:r>
          </a:p>
          <a:p>
            <a:pPr marL="742950" lvl="1" indent="-285750">
              <a:spcAft>
                <a:spcPts val="600"/>
              </a:spcAft>
            </a:pPr>
            <a:r>
              <a:rPr lang="en-US" sz="2400"/>
              <a:t>B:  The sub-sequence 1 has occurred.</a:t>
            </a:r>
          </a:p>
          <a:p>
            <a:pPr marL="742950" lvl="1" indent="-285750">
              <a:spcAft>
                <a:spcPts val="600"/>
              </a:spcAft>
            </a:pPr>
            <a:r>
              <a:rPr lang="en-US" sz="2400"/>
              <a:t>C:  The sub-sequence 11 has occurred.</a:t>
            </a:r>
          </a:p>
          <a:p>
            <a:pPr marL="742950" lvl="1" indent="-285750">
              <a:spcAft>
                <a:spcPts val="600"/>
              </a:spcAft>
            </a:pPr>
            <a:r>
              <a:rPr lang="en-US" sz="2400"/>
              <a:t>D:  The sub-sequence 110 has occurred.</a:t>
            </a:r>
          </a:p>
          <a:p>
            <a:pPr marL="742950" lvl="1" indent="-285750">
              <a:spcBef>
                <a:spcPts val="600"/>
              </a:spcBef>
              <a:spcAft>
                <a:spcPts val="600"/>
              </a:spcAft>
            </a:pPr>
            <a:r>
              <a:rPr lang="en-US" sz="2400"/>
              <a:t>The 1/1 on the arc from D to B means that the last 1 has occurred and thus, the sequence is recognized.</a:t>
            </a:r>
            <a:endParaRPr lang="en-US" sz="3200"/>
          </a:p>
        </p:txBody>
      </p:sp>
      <p:grpSp>
        <p:nvGrpSpPr>
          <p:cNvPr id="790558" name="Group 30"/>
          <p:cNvGrpSpPr>
            <a:grpSpLocks/>
          </p:cNvGrpSpPr>
          <p:nvPr/>
        </p:nvGrpSpPr>
        <p:grpSpPr bwMode="auto">
          <a:xfrm>
            <a:off x="1693863" y="1238250"/>
            <a:ext cx="5268912" cy="1547813"/>
            <a:chOff x="1067" y="780"/>
            <a:chExt cx="3319" cy="975"/>
          </a:xfrm>
        </p:grpSpPr>
        <p:sp>
          <p:nvSpPr>
            <p:cNvPr id="790533" name="Rectangle 5"/>
            <p:cNvSpPr>
              <a:spLocks noChangeArrowheads="1"/>
            </p:cNvSpPr>
            <p:nvPr/>
          </p:nvSpPr>
          <p:spPr bwMode="auto">
            <a:xfrm>
              <a:off x="3088" y="1453"/>
              <a:ext cx="286"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1/1</a:t>
              </a:r>
              <a:endParaRPr lang="en-US" sz="3600" b="1" u="none" baseline="0"/>
            </a:p>
          </p:txBody>
        </p:sp>
        <p:sp>
          <p:nvSpPr>
            <p:cNvPr id="790534" name="Freeform 6"/>
            <p:cNvSpPr>
              <a:spLocks/>
            </p:cNvSpPr>
            <p:nvPr/>
          </p:nvSpPr>
          <p:spPr bwMode="auto">
            <a:xfrm>
              <a:off x="2254" y="1233"/>
              <a:ext cx="1742" cy="522"/>
            </a:xfrm>
            <a:custGeom>
              <a:avLst/>
              <a:gdLst/>
              <a:ahLst/>
              <a:cxnLst>
                <a:cxn ang="0">
                  <a:pos x="1742" y="21"/>
                </a:cxn>
                <a:cxn ang="0">
                  <a:pos x="1738" y="7"/>
                </a:cxn>
                <a:cxn ang="0">
                  <a:pos x="1725" y="0"/>
                </a:cxn>
                <a:cxn ang="0">
                  <a:pos x="1712" y="4"/>
                </a:cxn>
                <a:cxn ang="0">
                  <a:pos x="1656" y="69"/>
                </a:cxn>
                <a:cxn ang="0">
                  <a:pos x="1521" y="215"/>
                </a:cxn>
                <a:cxn ang="0">
                  <a:pos x="1435" y="290"/>
                </a:cxn>
                <a:cxn ang="0">
                  <a:pos x="1381" y="328"/>
                </a:cxn>
                <a:cxn ang="0">
                  <a:pos x="1306" y="374"/>
                </a:cxn>
                <a:cxn ang="0">
                  <a:pos x="1229" y="413"/>
                </a:cxn>
                <a:cxn ang="0">
                  <a:pos x="1147" y="445"/>
                </a:cxn>
                <a:cxn ang="0">
                  <a:pos x="1131" y="451"/>
                </a:cxn>
                <a:cxn ang="0">
                  <a:pos x="1066" y="467"/>
                </a:cxn>
                <a:cxn ang="0">
                  <a:pos x="974" y="480"/>
                </a:cxn>
                <a:cxn ang="0">
                  <a:pos x="903" y="484"/>
                </a:cxn>
                <a:cxn ang="0">
                  <a:pos x="753" y="482"/>
                </a:cxn>
                <a:cxn ang="0">
                  <a:pos x="657" y="472"/>
                </a:cxn>
                <a:cxn ang="0">
                  <a:pos x="521" y="447"/>
                </a:cxn>
                <a:cxn ang="0">
                  <a:pos x="459" y="432"/>
                </a:cxn>
                <a:cxn ang="0">
                  <a:pos x="409" y="419"/>
                </a:cxn>
                <a:cxn ang="0">
                  <a:pos x="357" y="397"/>
                </a:cxn>
                <a:cxn ang="0">
                  <a:pos x="280" y="359"/>
                </a:cxn>
                <a:cxn ang="0">
                  <a:pos x="190" y="298"/>
                </a:cxn>
                <a:cxn ang="0">
                  <a:pos x="144" y="253"/>
                </a:cxn>
                <a:cxn ang="0">
                  <a:pos x="86" y="180"/>
                </a:cxn>
                <a:cxn ang="0">
                  <a:pos x="56" y="125"/>
                </a:cxn>
                <a:cxn ang="0">
                  <a:pos x="37" y="80"/>
                </a:cxn>
                <a:cxn ang="0">
                  <a:pos x="27" y="71"/>
                </a:cxn>
                <a:cxn ang="0">
                  <a:pos x="12" y="71"/>
                </a:cxn>
                <a:cxn ang="0">
                  <a:pos x="2" y="80"/>
                </a:cxn>
                <a:cxn ang="0">
                  <a:pos x="2" y="96"/>
                </a:cxn>
                <a:cxn ang="0">
                  <a:pos x="21" y="140"/>
                </a:cxn>
                <a:cxn ang="0">
                  <a:pos x="56" y="200"/>
                </a:cxn>
                <a:cxn ang="0">
                  <a:pos x="117" y="280"/>
                </a:cxn>
                <a:cxn ang="0">
                  <a:pos x="163" y="324"/>
                </a:cxn>
                <a:cxn ang="0">
                  <a:pos x="248" y="386"/>
                </a:cxn>
                <a:cxn ang="0">
                  <a:pos x="325" y="426"/>
                </a:cxn>
                <a:cxn ang="0">
                  <a:pos x="375" y="445"/>
                </a:cxn>
                <a:cxn ang="0">
                  <a:pos x="430" y="467"/>
                </a:cxn>
                <a:cxn ang="0">
                  <a:pos x="492" y="482"/>
                </a:cxn>
                <a:cxn ang="0">
                  <a:pos x="626" y="507"/>
                </a:cxn>
                <a:cxn ang="0">
                  <a:pos x="701" y="516"/>
                </a:cxn>
                <a:cxn ang="0">
                  <a:pos x="803" y="522"/>
                </a:cxn>
                <a:cxn ang="0">
                  <a:pos x="951" y="520"/>
                </a:cxn>
                <a:cxn ang="0">
                  <a:pos x="1026" y="513"/>
                </a:cxn>
                <a:cxn ang="0">
                  <a:pos x="1116" y="495"/>
                </a:cxn>
                <a:cxn ang="0">
                  <a:pos x="1143" y="488"/>
                </a:cxn>
                <a:cxn ang="0">
                  <a:pos x="1224" y="457"/>
                </a:cxn>
                <a:cxn ang="0">
                  <a:pos x="1285" y="428"/>
                </a:cxn>
                <a:cxn ang="0">
                  <a:pos x="1383" y="372"/>
                </a:cxn>
                <a:cxn ang="0">
                  <a:pos x="1439" y="334"/>
                </a:cxn>
                <a:cxn ang="0">
                  <a:pos x="1494" y="290"/>
                </a:cxn>
                <a:cxn ang="0">
                  <a:pos x="1671" y="113"/>
                </a:cxn>
                <a:cxn ang="0">
                  <a:pos x="1738" y="31"/>
                </a:cxn>
              </a:cxnLst>
              <a:rect l="0" t="0" r="r" b="b"/>
              <a:pathLst>
                <a:path w="1742" h="522">
                  <a:moveTo>
                    <a:pt x="1738" y="31"/>
                  </a:moveTo>
                  <a:lnTo>
                    <a:pt x="1740" y="27"/>
                  </a:lnTo>
                  <a:lnTo>
                    <a:pt x="1742" y="21"/>
                  </a:lnTo>
                  <a:lnTo>
                    <a:pt x="1742" y="17"/>
                  </a:lnTo>
                  <a:lnTo>
                    <a:pt x="1740" y="11"/>
                  </a:lnTo>
                  <a:lnTo>
                    <a:pt x="1738" y="7"/>
                  </a:lnTo>
                  <a:lnTo>
                    <a:pt x="1735" y="4"/>
                  </a:lnTo>
                  <a:lnTo>
                    <a:pt x="1731" y="2"/>
                  </a:lnTo>
                  <a:lnTo>
                    <a:pt x="1725" y="0"/>
                  </a:lnTo>
                  <a:lnTo>
                    <a:pt x="1721" y="0"/>
                  </a:lnTo>
                  <a:lnTo>
                    <a:pt x="1715" y="2"/>
                  </a:lnTo>
                  <a:lnTo>
                    <a:pt x="1712" y="4"/>
                  </a:lnTo>
                  <a:lnTo>
                    <a:pt x="1708" y="7"/>
                  </a:lnTo>
                  <a:lnTo>
                    <a:pt x="1673" y="48"/>
                  </a:lnTo>
                  <a:lnTo>
                    <a:pt x="1656" y="69"/>
                  </a:lnTo>
                  <a:lnTo>
                    <a:pt x="1640" y="90"/>
                  </a:lnTo>
                  <a:lnTo>
                    <a:pt x="1590" y="146"/>
                  </a:lnTo>
                  <a:lnTo>
                    <a:pt x="1521" y="215"/>
                  </a:lnTo>
                  <a:lnTo>
                    <a:pt x="1471" y="259"/>
                  </a:lnTo>
                  <a:lnTo>
                    <a:pt x="1452" y="274"/>
                  </a:lnTo>
                  <a:lnTo>
                    <a:pt x="1435" y="290"/>
                  </a:lnTo>
                  <a:lnTo>
                    <a:pt x="1416" y="303"/>
                  </a:lnTo>
                  <a:lnTo>
                    <a:pt x="1398" y="317"/>
                  </a:lnTo>
                  <a:lnTo>
                    <a:pt x="1381" y="328"/>
                  </a:lnTo>
                  <a:lnTo>
                    <a:pt x="1360" y="342"/>
                  </a:lnTo>
                  <a:lnTo>
                    <a:pt x="1345" y="353"/>
                  </a:lnTo>
                  <a:lnTo>
                    <a:pt x="1306" y="374"/>
                  </a:lnTo>
                  <a:lnTo>
                    <a:pt x="1270" y="394"/>
                  </a:lnTo>
                  <a:lnTo>
                    <a:pt x="1249" y="403"/>
                  </a:lnTo>
                  <a:lnTo>
                    <a:pt x="1229" y="413"/>
                  </a:lnTo>
                  <a:lnTo>
                    <a:pt x="1208" y="422"/>
                  </a:lnTo>
                  <a:lnTo>
                    <a:pt x="1189" y="430"/>
                  </a:lnTo>
                  <a:lnTo>
                    <a:pt x="1147" y="445"/>
                  </a:lnTo>
                  <a:lnTo>
                    <a:pt x="1128" y="453"/>
                  </a:lnTo>
                  <a:lnTo>
                    <a:pt x="1129" y="451"/>
                  </a:lnTo>
                  <a:lnTo>
                    <a:pt x="1131" y="451"/>
                  </a:lnTo>
                  <a:lnTo>
                    <a:pt x="1108" y="457"/>
                  </a:lnTo>
                  <a:lnTo>
                    <a:pt x="1087" y="461"/>
                  </a:lnTo>
                  <a:lnTo>
                    <a:pt x="1066" y="467"/>
                  </a:lnTo>
                  <a:lnTo>
                    <a:pt x="1022" y="474"/>
                  </a:lnTo>
                  <a:lnTo>
                    <a:pt x="997" y="476"/>
                  </a:lnTo>
                  <a:lnTo>
                    <a:pt x="974" y="480"/>
                  </a:lnTo>
                  <a:lnTo>
                    <a:pt x="951" y="482"/>
                  </a:lnTo>
                  <a:lnTo>
                    <a:pt x="926" y="482"/>
                  </a:lnTo>
                  <a:lnTo>
                    <a:pt x="903" y="484"/>
                  </a:lnTo>
                  <a:lnTo>
                    <a:pt x="803" y="484"/>
                  </a:lnTo>
                  <a:lnTo>
                    <a:pt x="778" y="482"/>
                  </a:lnTo>
                  <a:lnTo>
                    <a:pt x="753" y="482"/>
                  </a:lnTo>
                  <a:lnTo>
                    <a:pt x="705" y="478"/>
                  </a:lnTo>
                  <a:lnTo>
                    <a:pt x="680" y="474"/>
                  </a:lnTo>
                  <a:lnTo>
                    <a:pt x="657" y="472"/>
                  </a:lnTo>
                  <a:lnTo>
                    <a:pt x="634" y="468"/>
                  </a:lnTo>
                  <a:lnTo>
                    <a:pt x="542" y="453"/>
                  </a:lnTo>
                  <a:lnTo>
                    <a:pt x="521" y="447"/>
                  </a:lnTo>
                  <a:lnTo>
                    <a:pt x="499" y="443"/>
                  </a:lnTo>
                  <a:lnTo>
                    <a:pt x="480" y="438"/>
                  </a:lnTo>
                  <a:lnTo>
                    <a:pt x="459" y="432"/>
                  </a:lnTo>
                  <a:lnTo>
                    <a:pt x="442" y="428"/>
                  </a:lnTo>
                  <a:lnTo>
                    <a:pt x="407" y="419"/>
                  </a:lnTo>
                  <a:lnTo>
                    <a:pt x="409" y="419"/>
                  </a:lnTo>
                  <a:lnTo>
                    <a:pt x="390" y="411"/>
                  </a:lnTo>
                  <a:lnTo>
                    <a:pt x="375" y="405"/>
                  </a:lnTo>
                  <a:lnTo>
                    <a:pt x="357" y="397"/>
                  </a:lnTo>
                  <a:lnTo>
                    <a:pt x="340" y="392"/>
                  </a:lnTo>
                  <a:lnTo>
                    <a:pt x="296" y="369"/>
                  </a:lnTo>
                  <a:lnTo>
                    <a:pt x="280" y="359"/>
                  </a:lnTo>
                  <a:lnTo>
                    <a:pt x="254" y="344"/>
                  </a:lnTo>
                  <a:lnTo>
                    <a:pt x="200" y="305"/>
                  </a:lnTo>
                  <a:lnTo>
                    <a:pt x="190" y="298"/>
                  </a:lnTo>
                  <a:lnTo>
                    <a:pt x="179" y="286"/>
                  </a:lnTo>
                  <a:lnTo>
                    <a:pt x="167" y="276"/>
                  </a:lnTo>
                  <a:lnTo>
                    <a:pt x="144" y="253"/>
                  </a:lnTo>
                  <a:lnTo>
                    <a:pt x="135" y="242"/>
                  </a:lnTo>
                  <a:lnTo>
                    <a:pt x="115" y="219"/>
                  </a:lnTo>
                  <a:lnTo>
                    <a:pt x="86" y="180"/>
                  </a:lnTo>
                  <a:lnTo>
                    <a:pt x="73" y="153"/>
                  </a:lnTo>
                  <a:lnTo>
                    <a:pt x="63" y="138"/>
                  </a:lnTo>
                  <a:lnTo>
                    <a:pt x="56" y="125"/>
                  </a:lnTo>
                  <a:lnTo>
                    <a:pt x="50" y="111"/>
                  </a:lnTo>
                  <a:lnTo>
                    <a:pt x="42" y="96"/>
                  </a:lnTo>
                  <a:lnTo>
                    <a:pt x="37" y="80"/>
                  </a:lnTo>
                  <a:lnTo>
                    <a:pt x="35" y="77"/>
                  </a:lnTo>
                  <a:lnTo>
                    <a:pt x="31" y="73"/>
                  </a:lnTo>
                  <a:lnTo>
                    <a:pt x="27" y="71"/>
                  </a:lnTo>
                  <a:lnTo>
                    <a:pt x="21" y="69"/>
                  </a:lnTo>
                  <a:lnTo>
                    <a:pt x="17" y="69"/>
                  </a:lnTo>
                  <a:lnTo>
                    <a:pt x="12" y="71"/>
                  </a:lnTo>
                  <a:lnTo>
                    <a:pt x="8" y="73"/>
                  </a:lnTo>
                  <a:lnTo>
                    <a:pt x="4" y="77"/>
                  </a:lnTo>
                  <a:lnTo>
                    <a:pt x="2" y="80"/>
                  </a:lnTo>
                  <a:lnTo>
                    <a:pt x="0" y="86"/>
                  </a:lnTo>
                  <a:lnTo>
                    <a:pt x="0" y="90"/>
                  </a:lnTo>
                  <a:lnTo>
                    <a:pt x="2" y="96"/>
                  </a:lnTo>
                  <a:lnTo>
                    <a:pt x="8" y="111"/>
                  </a:lnTo>
                  <a:lnTo>
                    <a:pt x="15" y="127"/>
                  </a:lnTo>
                  <a:lnTo>
                    <a:pt x="21" y="140"/>
                  </a:lnTo>
                  <a:lnTo>
                    <a:pt x="29" y="157"/>
                  </a:lnTo>
                  <a:lnTo>
                    <a:pt x="38" y="173"/>
                  </a:lnTo>
                  <a:lnTo>
                    <a:pt x="56" y="200"/>
                  </a:lnTo>
                  <a:lnTo>
                    <a:pt x="85" y="242"/>
                  </a:lnTo>
                  <a:lnTo>
                    <a:pt x="104" y="265"/>
                  </a:lnTo>
                  <a:lnTo>
                    <a:pt x="117" y="280"/>
                  </a:lnTo>
                  <a:lnTo>
                    <a:pt x="140" y="303"/>
                  </a:lnTo>
                  <a:lnTo>
                    <a:pt x="152" y="313"/>
                  </a:lnTo>
                  <a:lnTo>
                    <a:pt x="163" y="324"/>
                  </a:lnTo>
                  <a:lnTo>
                    <a:pt x="177" y="336"/>
                  </a:lnTo>
                  <a:lnTo>
                    <a:pt x="231" y="374"/>
                  </a:lnTo>
                  <a:lnTo>
                    <a:pt x="248" y="386"/>
                  </a:lnTo>
                  <a:lnTo>
                    <a:pt x="261" y="394"/>
                  </a:lnTo>
                  <a:lnTo>
                    <a:pt x="277" y="403"/>
                  </a:lnTo>
                  <a:lnTo>
                    <a:pt x="325" y="426"/>
                  </a:lnTo>
                  <a:lnTo>
                    <a:pt x="342" y="432"/>
                  </a:lnTo>
                  <a:lnTo>
                    <a:pt x="359" y="440"/>
                  </a:lnTo>
                  <a:lnTo>
                    <a:pt x="375" y="445"/>
                  </a:lnTo>
                  <a:lnTo>
                    <a:pt x="394" y="453"/>
                  </a:lnTo>
                  <a:lnTo>
                    <a:pt x="396" y="453"/>
                  </a:lnTo>
                  <a:lnTo>
                    <a:pt x="430" y="467"/>
                  </a:lnTo>
                  <a:lnTo>
                    <a:pt x="451" y="470"/>
                  </a:lnTo>
                  <a:lnTo>
                    <a:pt x="469" y="476"/>
                  </a:lnTo>
                  <a:lnTo>
                    <a:pt x="492" y="482"/>
                  </a:lnTo>
                  <a:lnTo>
                    <a:pt x="513" y="486"/>
                  </a:lnTo>
                  <a:lnTo>
                    <a:pt x="534" y="492"/>
                  </a:lnTo>
                  <a:lnTo>
                    <a:pt x="626" y="507"/>
                  </a:lnTo>
                  <a:lnTo>
                    <a:pt x="653" y="511"/>
                  </a:lnTo>
                  <a:lnTo>
                    <a:pt x="676" y="513"/>
                  </a:lnTo>
                  <a:lnTo>
                    <a:pt x="701" y="516"/>
                  </a:lnTo>
                  <a:lnTo>
                    <a:pt x="753" y="520"/>
                  </a:lnTo>
                  <a:lnTo>
                    <a:pt x="778" y="520"/>
                  </a:lnTo>
                  <a:lnTo>
                    <a:pt x="803" y="522"/>
                  </a:lnTo>
                  <a:lnTo>
                    <a:pt x="903" y="522"/>
                  </a:lnTo>
                  <a:lnTo>
                    <a:pt x="926" y="520"/>
                  </a:lnTo>
                  <a:lnTo>
                    <a:pt x="951" y="520"/>
                  </a:lnTo>
                  <a:lnTo>
                    <a:pt x="978" y="518"/>
                  </a:lnTo>
                  <a:lnTo>
                    <a:pt x="1001" y="515"/>
                  </a:lnTo>
                  <a:lnTo>
                    <a:pt x="1026" y="513"/>
                  </a:lnTo>
                  <a:lnTo>
                    <a:pt x="1074" y="505"/>
                  </a:lnTo>
                  <a:lnTo>
                    <a:pt x="1095" y="499"/>
                  </a:lnTo>
                  <a:lnTo>
                    <a:pt x="1116" y="495"/>
                  </a:lnTo>
                  <a:lnTo>
                    <a:pt x="1139" y="490"/>
                  </a:lnTo>
                  <a:lnTo>
                    <a:pt x="1141" y="490"/>
                  </a:lnTo>
                  <a:lnTo>
                    <a:pt x="1143" y="488"/>
                  </a:lnTo>
                  <a:lnTo>
                    <a:pt x="1162" y="480"/>
                  </a:lnTo>
                  <a:lnTo>
                    <a:pt x="1204" y="465"/>
                  </a:lnTo>
                  <a:lnTo>
                    <a:pt x="1224" y="457"/>
                  </a:lnTo>
                  <a:lnTo>
                    <a:pt x="1245" y="447"/>
                  </a:lnTo>
                  <a:lnTo>
                    <a:pt x="1264" y="438"/>
                  </a:lnTo>
                  <a:lnTo>
                    <a:pt x="1285" y="428"/>
                  </a:lnTo>
                  <a:lnTo>
                    <a:pt x="1325" y="409"/>
                  </a:lnTo>
                  <a:lnTo>
                    <a:pt x="1364" y="384"/>
                  </a:lnTo>
                  <a:lnTo>
                    <a:pt x="1383" y="372"/>
                  </a:lnTo>
                  <a:lnTo>
                    <a:pt x="1400" y="359"/>
                  </a:lnTo>
                  <a:lnTo>
                    <a:pt x="1421" y="347"/>
                  </a:lnTo>
                  <a:lnTo>
                    <a:pt x="1439" y="334"/>
                  </a:lnTo>
                  <a:lnTo>
                    <a:pt x="1458" y="321"/>
                  </a:lnTo>
                  <a:lnTo>
                    <a:pt x="1475" y="305"/>
                  </a:lnTo>
                  <a:lnTo>
                    <a:pt x="1494" y="290"/>
                  </a:lnTo>
                  <a:lnTo>
                    <a:pt x="1548" y="242"/>
                  </a:lnTo>
                  <a:lnTo>
                    <a:pt x="1617" y="173"/>
                  </a:lnTo>
                  <a:lnTo>
                    <a:pt x="1671" y="113"/>
                  </a:lnTo>
                  <a:lnTo>
                    <a:pt x="1687" y="92"/>
                  </a:lnTo>
                  <a:lnTo>
                    <a:pt x="1704" y="75"/>
                  </a:lnTo>
                  <a:lnTo>
                    <a:pt x="1738" y="31"/>
                  </a:lnTo>
                  <a:close/>
                </a:path>
              </a:pathLst>
            </a:custGeom>
            <a:solidFill>
              <a:schemeClr val="tx2"/>
            </a:solidFill>
            <a:ln w="9525">
              <a:solidFill>
                <a:schemeClr val="tx2"/>
              </a:solidFill>
              <a:round/>
              <a:headEnd/>
              <a:tailEnd/>
            </a:ln>
          </p:spPr>
          <p:txBody>
            <a:bodyPr/>
            <a:lstStyle/>
            <a:p>
              <a:endParaRPr lang="en-US"/>
            </a:p>
          </p:txBody>
        </p:sp>
        <p:sp>
          <p:nvSpPr>
            <p:cNvPr id="790535" name="Freeform 7"/>
            <p:cNvSpPr>
              <a:spLocks/>
            </p:cNvSpPr>
            <p:nvPr/>
          </p:nvSpPr>
          <p:spPr bwMode="auto">
            <a:xfrm>
              <a:off x="1067" y="848"/>
              <a:ext cx="455" cy="455"/>
            </a:xfrm>
            <a:custGeom>
              <a:avLst/>
              <a:gdLst/>
              <a:ahLst/>
              <a:cxnLst>
                <a:cxn ang="0">
                  <a:pos x="4" y="271"/>
                </a:cxn>
                <a:cxn ang="0">
                  <a:pos x="17" y="315"/>
                </a:cxn>
                <a:cxn ang="0">
                  <a:pos x="50" y="371"/>
                </a:cxn>
                <a:cxn ang="0">
                  <a:pos x="100" y="415"/>
                </a:cxn>
                <a:cxn ang="0">
                  <a:pos x="136" y="436"/>
                </a:cxn>
                <a:cxn ang="0">
                  <a:pos x="181" y="449"/>
                </a:cxn>
                <a:cxn ang="0">
                  <a:pos x="225" y="455"/>
                </a:cxn>
                <a:cxn ang="0">
                  <a:pos x="261" y="451"/>
                </a:cxn>
                <a:cxn ang="0">
                  <a:pos x="303" y="442"/>
                </a:cxn>
                <a:cxn ang="0">
                  <a:pos x="353" y="415"/>
                </a:cxn>
                <a:cxn ang="0">
                  <a:pos x="426" y="334"/>
                </a:cxn>
                <a:cxn ang="0">
                  <a:pos x="444" y="294"/>
                </a:cxn>
                <a:cxn ang="0">
                  <a:pos x="453" y="250"/>
                </a:cxn>
                <a:cxn ang="0">
                  <a:pos x="453" y="215"/>
                </a:cxn>
                <a:cxn ang="0">
                  <a:pos x="448"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1"/>
                </a:cxn>
                <a:cxn ang="0">
                  <a:pos x="23" y="227"/>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4"/>
                </a:cxn>
                <a:cxn ang="0">
                  <a:pos x="430" y="234"/>
                </a:cxn>
                <a:cxn ang="0">
                  <a:pos x="424" y="277"/>
                </a:cxn>
                <a:cxn ang="0">
                  <a:pos x="411" y="313"/>
                </a:cxn>
                <a:cxn ang="0">
                  <a:pos x="355" y="384"/>
                </a:cxn>
                <a:cxn ang="0">
                  <a:pos x="303" y="417"/>
                </a:cxn>
                <a:cxn ang="0">
                  <a:pos x="267" y="426"/>
                </a:cxn>
                <a:cxn ang="0">
                  <a:pos x="225" y="432"/>
                </a:cxn>
                <a:cxn ang="0">
                  <a:pos x="194" y="428"/>
                </a:cxn>
                <a:cxn ang="0">
                  <a:pos x="156" y="419"/>
                </a:cxn>
                <a:cxn ang="0">
                  <a:pos x="119" y="401"/>
                </a:cxn>
                <a:cxn ang="0">
                  <a:pos x="83" y="371"/>
                </a:cxn>
                <a:cxn ang="0">
                  <a:pos x="46" y="323"/>
                </a:cxn>
                <a:cxn ang="0">
                  <a:pos x="33" y="286"/>
                </a:cxn>
                <a:cxn ang="0">
                  <a:pos x="23" y="248"/>
                </a:cxn>
              </a:cxnLst>
              <a:rect l="0" t="0" r="r" b="b"/>
              <a:pathLst>
                <a:path w="455" h="455">
                  <a:moveTo>
                    <a:pt x="0" y="227"/>
                  </a:moveTo>
                  <a:lnTo>
                    <a:pt x="0" y="248"/>
                  </a:lnTo>
                  <a:lnTo>
                    <a:pt x="2" y="261"/>
                  </a:lnTo>
                  <a:lnTo>
                    <a:pt x="4" y="271"/>
                  </a:lnTo>
                  <a:lnTo>
                    <a:pt x="6" y="284"/>
                  </a:lnTo>
                  <a:lnTo>
                    <a:pt x="10" y="294"/>
                  </a:lnTo>
                  <a:lnTo>
                    <a:pt x="12" y="303"/>
                  </a:lnTo>
                  <a:lnTo>
                    <a:pt x="17" y="315"/>
                  </a:lnTo>
                  <a:lnTo>
                    <a:pt x="23" y="325"/>
                  </a:lnTo>
                  <a:lnTo>
                    <a:pt x="27" y="334"/>
                  </a:lnTo>
                  <a:lnTo>
                    <a:pt x="38" y="353"/>
                  </a:lnTo>
                  <a:lnTo>
                    <a:pt x="50" y="371"/>
                  </a:lnTo>
                  <a:lnTo>
                    <a:pt x="58" y="378"/>
                  </a:lnTo>
                  <a:lnTo>
                    <a:pt x="63" y="386"/>
                  </a:lnTo>
                  <a:lnTo>
                    <a:pt x="81" y="403"/>
                  </a:lnTo>
                  <a:lnTo>
                    <a:pt x="100" y="415"/>
                  </a:lnTo>
                  <a:lnTo>
                    <a:pt x="108" y="421"/>
                  </a:lnTo>
                  <a:lnTo>
                    <a:pt x="117" y="426"/>
                  </a:lnTo>
                  <a:lnTo>
                    <a:pt x="127" y="430"/>
                  </a:lnTo>
                  <a:lnTo>
                    <a:pt x="136" y="436"/>
                  </a:lnTo>
                  <a:lnTo>
                    <a:pt x="148" y="442"/>
                  </a:lnTo>
                  <a:lnTo>
                    <a:pt x="158" y="444"/>
                  </a:lnTo>
                  <a:lnTo>
                    <a:pt x="167" y="448"/>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8"/>
                  </a:lnTo>
                  <a:lnTo>
                    <a:pt x="294" y="444"/>
                  </a:lnTo>
                  <a:lnTo>
                    <a:pt x="303" y="442"/>
                  </a:lnTo>
                  <a:lnTo>
                    <a:pt x="315" y="436"/>
                  </a:lnTo>
                  <a:lnTo>
                    <a:pt x="325" y="430"/>
                  </a:lnTo>
                  <a:lnTo>
                    <a:pt x="334" y="426"/>
                  </a:lnTo>
                  <a:lnTo>
                    <a:pt x="353" y="415"/>
                  </a:lnTo>
                  <a:lnTo>
                    <a:pt x="371" y="403"/>
                  </a:lnTo>
                  <a:lnTo>
                    <a:pt x="403" y="371"/>
                  </a:lnTo>
                  <a:lnTo>
                    <a:pt x="415" y="353"/>
                  </a:lnTo>
                  <a:lnTo>
                    <a:pt x="426" y="334"/>
                  </a:lnTo>
                  <a:lnTo>
                    <a:pt x="430" y="325"/>
                  </a:lnTo>
                  <a:lnTo>
                    <a:pt x="436" y="315"/>
                  </a:lnTo>
                  <a:lnTo>
                    <a:pt x="442" y="303"/>
                  </a:lnTo>
                  <a:lnTo>
                    <a:pt x="444" y="294"/>
                  </a:lnTo>
                  <a:lnTo>
                    <a:pt x="448"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8" y="167"/>
                  </a:lnTo>
                  <a:lnTo>
                    <a:pt x="444" y="158"/>
                  </a:lnTo>
                  <a:lnTo>
                    <a:pt x="442" y="148"/>
                  </a:lnTo>
                  <a:lnTo>
                    <a:pt x="436" y="136"/>
                  </a:lnTo>
                  <a:lnTo>
                    <a:pt x="430" y="127"/>
                  </a:lnTo>
                  <a:lnTo>
                    <a:pt x="426" y="117"/>
                  </a:lnTo>
                  <a:lnTo>
                    <a:pt x="421" y="108"/>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8" y="10"/>
                  </a:lnTo>
                  <a:lnTo>
                    <a:pt x="148" y="12"/>
                  </a:lnTo>
                  <a:lnTo>
                    <a:pt x="136" y="17"/>
                  </a:lnTo>
                  <a:lnTo>
                    <a:pt x="127" y="23"/>
                  </a:lnTo>
                  <a:lnTo>
                    <a:pt x="117" y="27"/>
                  </a:lnTo>
                  <a:lnTo>
                    <a:pt x="108" y="33"/>
                  </a:lnTo>
                  <a:lnTo>
                    <a:pt x="100" y="38"/>
                  </a:lnTo>
                  <a:lnTo>
                    <a:pt x="81" y="50"/>
                  </a:lnTo>
                  <a:lnTo>
                    <a:pt x="65" y="65"/>
                  </a:lnTo>
                  <a:lnTo>
                    <a:pt x="50" y="81"/>
                  </a:lnTo>
                  <a:lnTo>
                    <a:pt x="38" y="100"/>
                  </a:lnTo>
                  <a:lnTo>
                    <a:pt x="33" y="108"/>
                  </a:lnTo>
                  <a:lnTo>
                    <a:pt x="27" y="117"/>
                  </a:lnTo>
                  <a:lnTo>
                    <a:pt x="23" y="127"/>
                  </a:lnTo>
                  <a:lnTo>
                    <a:pt x="17" y="136"/>
                  </a:lnTo>
                  <a:lnTo>
                    <a:pt x="12" y="148"/>
                  </a:lnTo>
                  <a:lnTo>
                    <a:pt x="10" y="158"/>
                  </a:lnTo>
                  <a:lnTo>
                    <a:pt x="6" y="167"/>
                  </a:lnTo>
                  <a:lnTo>
                    <a:pt x="4" y="181"/>
                  </a:lnTo>
                  <a:lnTo>
                    <a:pt x="2" y="190"/>
                  </a:lnTo>
                  <a:lnTo>
                    <a:pt x="0" y="202"/>
                  </a:lnTo>
                  <a:lnTo>
                    <a:pt x="0" y="227"/>
                  </a:lnTo>
                  <a:lnTo>
                    <a:pt x="23" y="227"/>
                  </a:lnTo>
                  <a:lnTo>
                    <a:pt x="23" y="206"/>
                  </a:lnTo>
                  <a:lnTo>
                    <a:pt x="25" y="194"/>
                  </a:lnTo>
                  <a:lnTo>
                    <a:pt x="27" y="184"/>
                  </a:lnTo>
                  <a:lnTo>
                    <a:pt x="29" y="175"/>
                  </a:lnTo>
                  <a:lnTo>
                    <a:pt x="33" y="165"/>
                  </a:lnTo>
                  <a:lnTo>
                    <a:pt x="35" y="156"/>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6"/>
                  </a:lnTo>
                  <a:lnTo>
                    <a:pt x="421" y="165"/>
                  </a:lnTo>
                  <a:lnTo>
                    <a:pt x="424" y="175"/>
                  </a:lnTo>
                  <a:lnTo>
                    <a:pt x="426" y="184"/>
                  </a:lnTo>
                  <a:lnTo>
                    <a:pt x="428" y="194"/>
                  </a:lnTo>
                  <a:lnTo>
                    <a:pt x="430" y="204"/>
                  </a:lnTo>
                  <a:lnTo>
                    <a:pt x="430" y="215"/>
                  </a:lnTo>
                  <a:lnTo>
                    <a:pt x="432" y="229"/>
                  </a:lnTo>
                  <a:lnTo>
                    <a:pt x="432" y="225"/>
                  </a:lnTo>
                  <a:lnTo>
                    <a:pt x="430" y="234"/>
                  </a:lnTo>
                  <a:lnTo>
                    <a:pt x="430" y="246"/>
                  </a:lnTo>
                  <a:lnTo>
                    <a:pt x="428" y="257"/>
                  </a:lnTo>
                  <a:lnTo>
                    <a:pt x="426" y="267"/>
                  </a:lnTo>
                  <a:lnTo>
                    <a:pt x="424" y="277"/>
                  </a:lnTo>
                  <a:lnTo>
                    <a:pt x="421" y="286"/>
                  </a:lnTo>
                  <a:lnTo>
                    <a:pt x="419" y="296"/>
                  </a:lnTo>
                  <a:lnTo>
                    <a:pt x="417" y="303"/>
                  </a:lnTo>
                  <a:lnTo>
                    <a:pt x="411" y="313"/>
                  </a:lnTo>
                  <a:lnTo>
                    <a:pt x="407" y="323"/>
                  </a:lnTo>
                  <a:lnTo>
                    <a:pt x="396" y="342"/>
                  </a:lnTo>
                  <a:lnTo>
                    <a:pt x="384" y="355"/>
                  </a:lnTo>
                  <a:lnTo>
                    <a:pt x="355" y="384"/>
                  </a:lnTo>
                  <a:lnTo>
                    <a:pt x="342" y="396"/>
                  </a:lnTo>
                  <a:lnTo>
                    <a:pt x="323" y="407"/>
                  </a:lnTo>
                  <a:lnTo>
                    <a:pt x="313" y="411"/>
                  </a:lnTo>
                  <a:lnTo>
                    <a:pt x="303" y="417"/>
                  </a:lnTo>
                  <a:lnTo>
                    <a:pt x="296" y="419"/>
                  </a:lnTo>
                  <a:lnTo>
                    <a:pt x="286" y="421"/>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1"/>
                  </a:lnTo>
                  <a:lnTo>
                    <a:pt x="156" y="419"/>
                  </a:lnTo>
                  <a:lnTo>
                    <a:pt x="148" y="417"/>
                  </a:lnTo>
                  <a:lnTo>
                    <a:pt x="138" y="411"/>
                  </a:lnTo>
                  <a:lnTo>
                    <a:pt x="129" y="407"/>
                  </a:lnTo>
                  <a:lnTo>
                    <a:pt x="119" y="401"/>
                  </a:lnTo>
                  <a:lnTo>
                    <a:pt x="111" y="396"/>
                  </a:lnTo>
                  <a:lnTo>
                    <a:pt x="102" y="390"/>
                  </a:lnTo>
                  <a:lnTo>
                    <a:pt x="96" y="384"/>
                  </a:lnTo>
                  <a:lnTo>
                    <a:pt x="83" y="371"/>
                  </a:lnTo>
                  <a:lnTo>
                    <a:pt x="77" y="363"/>
                  </a:lnTo>
                  <a:lnTo>
                    <a:pt x="69" y="355"/>
                  </a:lnTo>
                  <a:lnTo>
                    <a:pt x="58" y="342"/>
                  </a:lnTo>
                  <a:lnTo>
                    <a:pt x="46" y="323"/>
                  </a:lnTo>
                  <a:lnTo>
                    <a:pt x="42" y="313"/>
                  </a:lnTo>
                  <a:lnTo>
                    <a:pt x="36" y="303"/>
                  </a:lnTo>
                  <a:lnTo>
                    <a:pt x="35" y="296"/>
                  </a:lnTo>
                  <a:lnTo>
                    <a:pt x="33" y="286"/>
                  </a:lnTo>
                  <a:lnTo>
                    <a:pt x="29" y="277"/>
                  </a:lnTo>
                  <a:lnTo>
                    <a:pt x="27" y="267"/>
                  </a:lnTo>
                  <a:lnTo>
                    <a:pt x="25" y="257"/>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90536" name="Freeform 8"/>
            <p:cNvSpPr>
              <a:spLocks/>
            </p:cNvSpPr>
            <p:nvPr/>
          </p:nvSpPr>
          <p:spPr bwMode="auto">
            <a:xfrm>
              <a:off x="2016" y="861"/>
              <a:ext cx="455" cy="456"/>
            </a:xfrm>
            <a:custGeom>
              <a:avLst/>
              <a:gdLst/>
              <a:ahLst/>
              <a:cxnLst>
                <a:cxn ang="0">
                  <a:pos x="4" y="271"/>
                </a:cxn>
                <a:cxn ang="0">
                  <a:pos x="17" y="315"/>
                </a:cxn>
                <a:cxn ang="0">
                  <a:pos x="50" y="371"/>
                </a:cxn>
                <a:cxn ang="0">
                  <a:pos x="100" y="415"/>
                </a:cxn>
                <a:cxn ang="0">
                  <a:pos x="136" y="436"/>
                </a:cxn>
                <a:cxn ang="0">
                  <a:pos x="180" y="450"/>
                </a:cxn>
                <a:cxn ang="0">
                  <a:pos x="225" y="456"/>
                </a:cxn>
                <a:cxn ang="0">
                  <a:pos x="261" y="452"/>
                </a:cxn>
                <a:cxn ang="0">
                  <a:pos x="303" y="442"/>
                </a:cxn>
                <a:cxn ang="0">
                  <a:pos x="353" y="415"/>
                </a:cxn>
                <a:cxn ang="0">
                  <a:pos x="426" y="335"/>
                </a:cxn>
                <a:cxn ang="0">
                  <a:pos x="444" y="294"/>
                </a:cxn>
                <a:cxn ang="0">
                  <a:pos x="453" y="250"/>
                </a:cxn>
                <a:cxn ang="0">
                  <a:pos x="453" y="216"/>
                </a:cxn>
                <a:cxn ang="0">
                  <a:pos x="447" y="168"/>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5" y="35"/>
                </a:cxn>
                <a:cxn ang="0">
                  <a:pos x="194" y="25"/>
                </a:cxn>
                <a:cxn ang="0">
                  <a:pos x="257" y="25"/>
                </a:cxn>
                <a:cxn ang="0">
                  <a:pos x="296" y="35"/>
                </a:cxn>
                <a:cxn ang="0">
                  <a:pos x="342" y="58"/>
                </a:cxn>
                <a:cxn ang="0">
                  <a:pos x="384" y="96"/>
                </a:cxn>
                <a:cxn ang="0">
                  <a:pos x="407" y="129"/>
                </a:cxn>
                <a:cxn ang="0">
                  <a:pos x="421" y="166"/>
                </a:cxn>
                <a:cxn ang="0">
                  <a:pos x="430" y="204"/>
                </a:cxn>
                <a:cxn ang="0">
                  <a:pos x="430" y="235"/>
                </a:cxn>
                <a:cxn ang="0">
                  <a:pos x="424" y="277"/>
                </a:cxn>
                <a:cxn ang="0">
                  <a:pos x="411" y="314"/>
                </a:cxn>
                <a:cxn ang="0">
                  <a:pos x="355" y="385"/>
                </a:cxn>
                <a:cxn ang="0">
                  <a:pos x="303" y="417"/>
                </a:cxn>
                <a:cxn ang="0">
                  <a:pos x="267" y="427"/>
                </a:cxn>
                <a:cxn ang="0">
                  <a:pos x="225" y="433"/>
                </a:cxn>
                <a:cxn ang="0">
                  <a:pos x="194" y="429"/>
                </a:cxn>
                <a:cxn ang="0">
                  <a:pos x="155" y="419"/>
                </a:cxn>
                <a:cxn ang="0">
                  <a:pos x="119" y="402"/>
                </a:cxn>
                <a:cxn ang="0">
                  <a:pos x="82" y="371"/>
                </a:cxn>
                <a:cxn ang="0">
                  <a:pos x="46" y="323"/>
                </a:cxn>
                <a:cxn ang="0">
                  <a:pos x="33" y="287"/>
                </a:cxn>
                <a:cxn ang="0">
                  <a:pos x="23" y="248"/>
                </a:cxn>
              </a:cxnLst>
              <a:rect l="0" t="0" r="r" b="b"/>
              <a:pathLst>
                <a:path w="455" h="456">
                  <a:moveTo>
                    <a:pt x="0" y="227"/>
                  </a:moveTo>
                  <a:lnTo>
                    <a:pt x="0" y="248"/>
                  </a:lnTo>
                  <a:lnTo>
                    <a:pt x="2" y="262"/>
                  </a:lnTo>
                  <a:lnTo>
                    <a:pt x="4" y="271"/>
                  </a:lnTo>
                  <a:lnTo>
                    <a:pt x="6" y="285"/>
                  </a:lnTo>
                  <a:lnTo>
                    <a:pt x="9" y="294"/>
                  </a:lnTo>
                  <a:lnTo>
                    <a:pt x="11" y="304"/>
                  </a:lnTo>
                  <a:lnTo>
                    <a:pt x="17" y="315"/>
                  </a:lnTo>
                  <a:lnTo>
                    <a:pt x="23" y="325"/>
                  </a:lnTo>
                  <a:lnTo>
                    <a:pt x="27" y="335"/>
                  </a:lnTo>
                  <a:lnTo>
                    <a:pt x="38" y="354"/>
                  </a:lnTo>
                  <a:lnTo>
                    <a:pt x="50" y="371"/>
                  </a:lnTo>
                  <a:lnTo>
                    <a:pt x="58" y="379"/>
                  </a:lnTo>
                  <a:lnTo>
                    <a:pt x="63" y="387"/>
                  </a:lnTo>
                  <a:lnTo>
                    <a:pt x="81" y="404"/>
                  </a:lnTo>
                  <a:lnTo>
                    <a:pt x="100" y="415"/>
                  </a:lnTo>
                  <a:lnTo>
                    <a:pt x="107" y="421"/>
                  </a:lnTo>
                  <a:lnTo>
                    <a:pt x="117" y="427"/>
                  </a:lnTo>
                  <a:lnTo>
                    <a:pt x="127" y="431"/>
                  </a:lnTo>
                  <a:lnTo>
                    <a:pt x="136" y="436"/>
                  </a:lnTo>
                  <a:lnTo>
                    <a:pt x="148" y="442"/>
                  </a:lnTo>
                  <a:lnTo>
                    <a:pt x="157" y="444"/>
                  </a:lnTo>
                  <a:lnTo>
                    <a:pt x="167" y="448"/>
                  </a:lnTo>
                  <a:lnTo>
                    <a:pt x="180" y="450"/>
                  </a:lnTo>
                  <a:lnTo>
                    <a:pt x="190" y="452"/>
                  </a:lnTo>
                  <a:lnTo>
                    <a:pt x="202" y="454"/>
                  </a:lnTo>
                  <a:lnTo>
                    <a:pt x="213" y="454"/>
                  </a:lnTo>
                  <a:lnTo>
                    <a:pt x="225" y="456"/>
                  </a:lnTo>
                  <a:lnTo>
                    <a:pt x="228" y="456"/>
                  </a:lnTo>
                  <a:lnTo>
                    <a:pt x="238" y="454"/>
                  </a:lnTo>
                  <a:lnTo>
                    <a:pt x="248" y="454"/>
                  </a:lnTo>
                  <a:lnTo>
                    <a:pt x="261" y="452"/>
                  </a:lnTo>
                  <a:lnTo>
                    <a:pt x="271" y="450"/>
                  </a:lnTo>
                  <a:lnTo>
                    <a:pt x="284" y="448"/>
                  </a:lnTo>
                  <a:lnTo>
                    <a:pt x="294" y="444"/>
                  </a:lnTo>
                  <a:lnTo>
                    <a:pt x="303" y="442"/>
                  </a:lnTo>
                  <a:lnTo>
                    <a:pt x="315" y="436"/>
                  </a:lnTo>
                  <a:lnTo>
                    <a:pt x="324" y="431"/>
                  </a:lnTo>
                  <a:lnTo>
                    <a:pt x="334" y="427"/>
                  </a:lnTo>
                  <a:lnTo>
                    <a:pt x="353" y="415"/>
                  </a:lnTo>
                  <a:lnTo>
                    <a:pt x="371" y="404"/>
                  </a:lnTo>
                  <a:lnTo>
                    <a:pt x="403" y="371"/>
                  </a:lnTo>
                  <a:lnTo>
                    <a:pt x="415" y="354"/>
                  </a:lnTo>
                  <a:lnTo>
                    <a:pt x="426" y="335"/>
                  </a:lnTo>
                  <a:lnTo>
                    <a:pt x="430" y="325"/>
                  </a:lnTo>
                  <a:lnTo>
                    <a:pt x="436" y="315"/>
                  </a:lnTo>
                  <a:lnTo>
                    <a:pt x="442" y="304"/>
                  </a:lnTo>
                  <a:lnTo>
                    <a:pt x="444" y="294"/>
                  </a:lnTo>
                  <a:lnTo>
                    <a:pt x="447" y="285"/>
                  </a:lnTo>
                  <a:lnTo>
                    <a:pt x="449" y="271"/>
                  </a:lnTo>
                  <a:lnTo>
                    <a:pt x="451" y="262"/>
                  </a:lnTo>
                  <a:lnTo>
                    <a:pt x="453" y="250"/>
                  </a:lnTo>
                  <a:lnTo>
                    <a:pt x="453" y="239"/>
                  </a:lnTo>
                  <a:lnTo>
                    <a:pt x="455" y="229"/>
                  </a:lnTo>
                  <a:lnTo>
                    <a:pt x="455" y="225"/>
                  </a:lnTo>
                  <a:lnTo>
                    <a:pt x="453" y="216"/>
                  </a:lnTo>
                  <a:lnTo>
                    <a:pt x="453" y="204"/>
                  </a:lnTo>
                  <a:lnTo>
                    <a:pt x="451" y="191"/>
                  </a:lnTo>
                  <a:lnTo>
                    <a:pt x="449" y="181"/>
                  </a:lnTo>
                  <a:lnTo>
                    <a:pt x="447" y="168"/>
                  </a:lnTo>
                  <a:lnTo>
                    <a:pt x="444" y="158"/>
                  </a:lnTo>
                  <a:lnTo>
                    <a:pt x="442" y="148"/>
                  </a:lnTo>
                  <a:lnTo>
                    <a:pt x="436" y="137"/>
                  </a:lnTo>
                  <a:lnTo>
                    <a:pt x="430" y="127"/>
                  </a:lnTo>
                  <a:lnTo>
                    <a:pt x="426" y="118"/>
                  </a:lnTo>
                  <a:lnTo>
                    <a:pt x="421" y="108"/>
                  </a:lnTo>
                  <a:lnTo>
                    <a:pt x="415" y="100"/>
                  </a:lnTo>
                  <a:lnTo>
                    <a:pt x="403" y="81"/>
                  </a:lnTo>
                  <a:lnTo>
                    <a:pt x="386" y="64"/>
                  </a:lnTo>
                  <a:lnTo>
                    <a:pt x="378" y="58"/>
                  </a:lnTo>
                  <a:lnTo>
                    <a:pt x="371" y="50"/>
                  </a:lnTo>
                  <a:lnTo>
                    <a:pt x="353" y="39"/>
                  </a:lnTo>
                  <a:lnTo>
                    <a:pt x="334" y="27"/>
                  </a:lnTo>
                  <a:lnTo>
                    <a:pt x="324" y="23"/>
                  </a:lnTo>
                  <a:lnTo>
                    <a:pt x="315" y="18"/>
                  </a:lnTo>
                  <a:lnTo>
                    <a:pt x="303" y="12"/>
                  </a:lnTo>
                  <a:lnTo>
                    <a:pt x="294" y="10"/>
                  </a:lnTo>
                  <a:lnTo>
                    <a:pt x="284" y="6"/>
                  </a:lnTo>
                  <a:lnTo>
                    <a:pt x="271" y="4"/>
                  </a:lnTo>
                  <a:lnTo>
                    <a:pt x="261" y="2"/>
                  </a:lnTo>
                  <a:lnTo>
                    <a:pt x="250" y="0"/>
                  </a:lnTo>
                  <a:lnTo>
                    <a:pt x="203" y="0"/>
                  </a:lnTo>
                  <a:lnTo>
                    <a:pt x="190" y="2"/>
                  </a:lnTo>
                  <a:lnTo>
                    <a:pt x="180" y="4"/>
                  </a:lnTo>
                  <a:lnTo>
                    <a:pt x="167" y="6"/>
                  </a:lnTo>
                  <a:lnTo>
                    <a:pt x="157" y="10"/>
                  </a:lnTo>
                  <a:lnTo>
                    <a:pt x="148" y="12"/>
                  </a:lnTo>
                  <a:lnTo>
                    <a:pt x="136" y="18"/>
                  </a:lnTo>
                  <a:lnTo>
                    <a:pt x="127" y="23"/>
                  </a:lnTo>
                  <a:lnTo>
                    <a:pt x="117" y="27"/>
                  </a:lnTo>
                  <a:lnTo>
                    <a:pt x="107" y="33"/>
                  </a:lnTo>
                  <a:lnTo>
                    <a:pt x="100" y="39"/>
                  </a:lnTo>
                  <a:lnTo>
                    <a:pt x="81" y="50"/>
                  </a:lnTo>
                  <a:lnTo>
                    <a:pt x="65" y="66"/>
                  </a:lnTo>
                  <a:lnTo>
                    <a:pt x="50" y="81"/>
                  </a:lnTo>
                  <a:lnTo>
                    <a:pt x="38" y="100"/>
                  </a:lnTo>
                  <a:lnTo>
                    <a:pt x="33" y="108"/>
                  </a:lnTo>
                  <a:lnTo>
                    <a:pt x="27" y="118"/>
                  </a:lnTo>
                  <a:lnTo>
                    <a:pt x="23" y="127"/>
                  </a:lnTo>
                  <a:lnTo>
                    <a:pt x="17" y="137"/>
                  </a:lnTo>
                  <a:lnTo>
                    <a:pt x="11" y="148"/>
                  </a:lnTo>
                  <a:lnTo>
                    <a:pt x="9"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4" y="156"/>
                  </a:lnTo>
                  <a:lnTo>
                    <a:pt x="36" y="148"/>
                  </a:lnTo>
                  <a:lnTo>
                    <a:pt x="42" y="139"/>
                  </a:lnTo>
                  <a:lnTo>
                    <a:pt x="46" y="129"/>
                  </a:lnTo>
                  <a:lnTo>
                    <a:pt x="52" y="120"/>
                  </a:lnTo>
                  <a:lnTo>
                    <a:pt x="58" y="112"/>
                  </a:lnTo>
                  <a:lnTo>
                    <a:pt x="63" y="102"/>
                  </a:lnTo>
                  <a:lnTo>
                    <a:pt x="69" y="96"/>
                  </a:lnTo>
                  <a:lnTo>
                    <a:pt x="77" y="89"/>
                  </a:lnTo>
                  <a:lnTo>
                    <a:pt x="81" y="81"/>
                  </a:lnTo>
                  <a:lnTo>
                    <a:pt x="88" y="77"/>
                  </a:lnTo>
                  <a:lnTo>
                    <a:pt x="96" y="70"/>
                  </a:lnTo>
                  <a:lnTo>
                    <a:pt x="102" y="64"/>
                  </a:lnTo>
                  <a:lnTo>
                    <a:pt x="111" y="58"/>
                  </a:lnTo>
                  <a:lnTo>
                    <a:pt x="119" y="52"/>
                  </a:lnTo>
                  <a:lnTo>
                    <a:pt x="129" y="47"/>
                  </a:lnTo>
                  <a:lnTo>
                    <a:pt x="138" y="43"/>
                  </a:lnTo>
                  <a:lnTo>
                    <a:pt x="148" y="37"/>
                  </a:lnTo>
                  <a:lnTo>
                    <a:pt x="155" y="35"/>
                  </a:lnTo>
                  <a:lnTo>
                    <a:pt x="165" y="33"/>
                  </a:lnTo>
                  <a:lnTo>
                    <a:pt x="175" y="29"/>
                  </a:lnTo>
                  <a:lnTo>
                    <a:pt x="184" y="27"/>
                  </a:lnTo>
                  <a:lnTo>
                    <a:pt x="194" y="25"/>
                  </a:lnTo>
                  <a:lnTo>
                    <a:pt x="203" y="23"/>
                  </a:lnTo>
                  <a:lnTo>
                    <a:pt x="227" y="23"/>
                  </a:lnTo>
                  <a:lnTo>
                    <a:pt x="246" y="23"/>
                  </a:lnTo>
                  <a:lnTo>
                    <a:pt x="257" y="25"/>
                  </a:lnTo>
                  <a:lnTo>
                    <a:pt x="267" y="27"/>
                  </a:lnTo>
                  <a:lnTo>
                    <a:pt x="276" y="29"/>
                  </a:lnTo>
                  <a:lnTo>
                    <a:pt x="286" y="33"/>
                  </a:lnTo>
                  <a:lnTo>
                    <a:pt x="296" y="35"/>
                  </a:lnTo>
                  <a:lnTo>
                    <a:pt x="303" y="37"/>
                  </a:lnTo>
                  <a:lnTo>
                    <a:pt x="313" y="43"/>
                  </a:lnTo>
                  <a:lnTo>
                    <a:pt x="323" y="47"/>
                  </a:lnTo>
                  <a:lnTo>
                    <a:pt x="342" y="58"/>
                  </a:lnTo>
                  <a:lnTo>
                    <a:pt x="355" y="70"/>
                  </a:lnTo>
                  <a:lnTo>
                    <a:pt x="363" y="77"/>
                  </a:lnTo>
                  <a:lnTo>
                    <a:pt x="371" y="83"/>
                  </a:lnTo>
                  <a:lnTo>
                    <a:pt x="384" y="96"/>
                  </a:lnTo>
                  <a:lnTo>
                    <a:pt x="390" y="102"/>
                  </a:lnTo>
                  <a:lnTo>
                    <a:pt x="396" y="112"/>
                  </a:lnTo>
                  <a:lnTo>
                    <a:pt x="401" y="120"/>
                  </a:lnTo>
                  <a:lnTo>
                    <a:pt x="407" y="129"/>
                  </a:lnTo>
                  <a:lnTo>
                    <a:pt x="411" y="139"/>
                  </a:lnTo>
                  <a:lnTo>
                    <a:pt x="417" y="148"/>
                  </a:lnTo>
                  <a:lnTo>
                    <a:pt x="419" y="156"/>
                  </a:lnTo>
                  <a:lnTo>
                    <a:pt x="421" y="166"/>
                  </a:lnTo>
                  <a:lnTo>
                    <a:pt x="424" y="175"/>
                  </a:lnTo>
                  <a:lnTo>
                    <a:pt x="426" y="185"/>
                  </a:lnTo>
                  <a:lnTo>
                    <a:pt x="428" y="194"/>
                  </a:lnTo>
                  <a:lnTo>
                    <a:pt x="430" y="204"/>
                  </a:lnTo>
                  <a:lnTo>
                    <a:pt x="430" y="216"/>
                  </a:lnTo>
                  <a:lnTo>
                    <a:pt x="432" y="229"/>
                  </a:lnTo>
                  <a:lnTo>
                    <a:pt x="432" y="225"/>
                  </a:lnTo>
                  <a:lnTo>
                    <a:pt x="430" y="235"/>
                  </a:lnTo>
                  <a:lnTo>
                    <a:pt x="430" y="246"/>
                  </a:lnTo>
                  <a:lnTo>
                    <a:pt x="428" y="258"/>
                  </a:lnTo>
                  <a:lnTo>
                    <a:pt x="426" y="267"/>
                  </a:lnTo>
                  <a:lnTo>
                    <a:pt x="424" y="277"/>
                  </a:lnTo>
                  <a:lnTo>
                    <a:pt x="421" y="287"/>
                  </a:lnTo>
                  <a:lnTo>
                    <a:pt x="419" y="296"/>
                  </a:lnTo>
                  <a:lnTo>
                    <a:pt x="417" y="304"/>
                  </a:lnTo>
                  <a:lnTo>
                    <a:pt x="411" y="314"/>
                  </a:lnTo>
                  <a:lnTo>
                    <a:pt x="407" y="323"/>
                  </a:lnTo>
                  <a:lnTo>
                    <a:pt x="396" y="342"/>
                  </a:lnTo>
                  <a:lnTo>
                    <a:pt x="384" y="356"/>
                  </a:lnTo>
                  <a:lnTo>
                    <a:pt x="355" y="385"/>
                  </a:lnTo>
                  <a:lnTo>
                    <a:pt x="342" y="396"/>
                  </a:lnTo>
                  <a:lnTo>
                    <a:pt x="323" y="408"/>
                  </a:lnTo>
                  <a:lnTo>
                    <a:pt x="313" y="411"/>
                  </a:lnTo>
                  <a:lnTo>
                    <a:pt x="303" y="417"/>
                  </a:lnTo>
                  <a:lnTo>
                    <a:pt x="296" y="419"/>
                  </a:lnTo>
                  <a:lnTo>
                    <a:pt x="286" y="421"/>
                  </a:lnTo>
                  <a:lnTo>
                    <a:pt x="276" y="425"/>
                  </a:lnTo>
                  <a:lnTo>
                    <a:pt x="267" y="427"/>
                  </a:lnTo>
                  <a:lnTo>
                    <a:pt x="257" y="429"/>
                  </a:lnTo>
                  <a:lnTo>
                    <a:pt x="248" y="431"/>
                  </a:lnTo>
                  <a:lnTo>
                    <a:pt x="234" y="431"/>
                  </a:lnTo>
                  <a:lnTo>
                    <a:pt x="225" y="433"/>
                  </a:lnTo>
                  <a:lnTo>
                    <a:pt x="228" y="433"/>
                  </a:lnTo>
                  <a:lnTo>
                    <a:pt x="217" y="431"/>
                  </a:lnTo>
                  <a:lnTo>
                    <a:pt x="205" y="431"/>
                  </a:lnTo>
                  <a:lnTo>
                    <a:pt x="194" y="429"/>
                  </a:lnTo>
                  <a:lnTo>
                    <a:pt x="184" y="427"/>
                  </a:lnTo>
                  <a:lnTo>
                    <a:pt x="175" y="425"/>
                  </a:lnTo>
                  <a:lnTo>
                    <a:pt x="165" y="421"/>
                  </a:lnTo>
                  <a:lnTo>
                    <a:pt x="155" y="419"/>
                  </a:lnTo>
                  <a:lnTo>
                    <a:pt x="148" y="417"/>
                  </a:lnTo>
                  <a:lnTo>
                    <a:pt x="138" y="411"/>
                  </a:lnTo>
                  <a:lnTo>
                    <a:pt x="129" y="408"/>
                  </a:lnTo>
                  <a:lnTo>
                    <a:pt x="119" y="402"/>
                  </a:lnTo>
                  <a:lnTo>
                    <a:pt x="111" y="396"/>
                  </a:lnTo>
                  <a:lnTo>
                    <a:pt x="102" y="390"/>
                  </a:lnTo>
                  <a:lnTo>
                    <a:pt x="96" y="385"/>
                  </a:lnTo>
                  <a:lnTo>
                    <a:pt x="82" y="371"/>
                  </a:lnTo>
                  <a:lnTo>
                    <a:pt x="77" y="363"/>
                  </a:lnTo>
                  <a:lnTo>
                    <a:pt x="69" y="356"/>
                  </a:lnTo>
                  <a:lnTo>
                    <a:pt x="58" y="342"/>
                  </a:lnTo>
                  <a:lnTo>
                    <a:pt x="46" y="323"/>
                  </a:lnTo>
                  <a:lnTo>
                    <a:pt x="42" y="314"/>
                  </a:lnTo>
                  <a:lnTo>
                    <a:pt x="36" y="304"/>
                  </a:lnTo>
                  <a:lnTo>
                    <a:pt x="34" y="296"/>
                  </a:lnTo>
                  <a:lnTo>
                    <a:pt x="33" y="287"/>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90537" name="Freeform 9"/>
            <p:cNvSpPr>
              <a:spLocks/>
            </p:cNvSpPr>
            <p:nvPr/>
          </p:nvSpPr>
          <p:spPr bwMode="auto">
            <a:xfrm>
              <a:off x="1485" y="1037"/>
              <a:ext cx="530" cy="42"/>
            </a:xfrm>
            <a:custGeom>
              <a:avLst/>
              <a:gdLst/>
              <a:ahLst/>
              <a:cxnLst>
                <a:cxn ang="0">
                  <a:pos x="19" y="0"/>
                </a:cxn>
                <a:cxn ang="0">
                  <a:pos x="14" y="0"/>
                </a:cxn>
                <a:cxn ang="0">
                  <a:pos x="10" y="1"/>
                </a:cxn>
                <a:cxn ang="0">
                  <a:pos x="2" y="9"/>
                </a:cxn>
                <a:cxn ang="0">
                  <a:pos x="0" y="13"/>
                </a:cxn>
                <a:cxn ang="0">
                  <a:pos x="0" y="25"/>
                </a:cxn>
                <a:cxn ang="0">
                  <a:pos x="2" y="28"/>
                </a:cxn>
                <a:cxn ang="0">
                  <a:pos x="10" y="36"/>
                </a:cxn>
                <a:cxn ang="0">
                  <a:pos x="14" y="38"/>
                </a:cxn>
                <a:cxn ang="0">
                  <a:pos x="19" y="38"/>
                </a:cxn>
                <a:cxn ang="0">
                  <a:pos x="511" y="42"/>
                </a:cxn>
                <a:cxn ang="0">
                  <a:pos x="517" y="42"/>
                </a:cxn>
                <a:cxn ang="0">
                  <a:pos x="521" y="40"/>
                </a:cxn>
                <a:cxn ang="0">
                  <a:pos x="528" y="32"/>
                </a:cxn>
                <a:cxn ang="0">
                  <a:pos x="530" y="28"/>
                </a:cxn>
                <a:cxn ang="0">
                  <a:pos x="530" y="17"/>
                </a:cxn>
                <a:cxn ang="0">
                  <a:pos x="528" y="13"/>
                </a:cxn>
                <a:cxn ang="0">
                  <a:pos x="521" y="5"/>
                </a:cxn>
                <a:cxn ang="0">
                  <a:pos x="517" y="3"/>
                </a:cxn>
                <a:cxn ang="0">
                  <a:pos x="511" y="3"/>
                </a:cxn>
                <a:cxn ang="0">
                  <a:pos x="19" y="0"/>
                </a:cxn>
              </a:cxnLst>
              <a:rect l="0" t="0" r="r" b="b"/>
              <a:pathLst>
                <a:path w="530" h="42">
                  <a:moveTo>
                    <a:pt x="19" y="0"/>
                  </a:moveTo>
                  <a:lnTo>
                    <a:pt x="14" y="0"/>
                  </a:lnTo>
                  <a:lnTo>
                    <a:pt x="10" y="1"/>
                  </a:lnTo>
                  <a:lnTo>
                    <a:pt x="2" y="9"/>
                  </a:lnTo>
                  <a:lnTo>
                    <a:pt x="0" y="13"/>
                  </a:lnTo>
                  <a:lnTo>
                    <a:pt x="0" y="25"/>
                  </a:lnTo>
                  <a:lnTo>
                    <a:pt x="2" y="28"/>
                  </a:lnTo>
                  <a:lnTo>
                    <a:pt x="10" y="36"/>
                  </a:lnTo>
                  <a:lnTo>
                    <a:pt x="14" y="38"/>
                  </a:lnTo>
                  <a:lnTo>
                    <a:pt x="19" y="38"/>
                  </a:lnTo>
                  <a:lnTo>
                    <a:pt x="511" y="42"/>
                  </a:lnTo>
                  <a:lnTo>
                    <a:pt x="517" y="42"/>
                  </a:lnTo>
                  <a:lnTo>
                    <a:pt x="521" y="40"/>
                  </a:lnTo>
                  <a:lnTo>
                    <a:pt x="528" y="32"/>
                  </a:lnTo>
                  <a:lnTo>
                    <a:pt x="530" y="28"/>
                  </a:lnTo>
                  <a:lnTo>
                    <a:pt x="530" y="17"/>
                  </a:lnTo>
                  <a:lnTo>
                    <a:pt x="528" y="13"/>
                  </a:lnTo>
                  <a:lnTo>
                    <a:pt x="521" y="5"/>
                  </a:lnTo>
                  <a:lnTo>
                    <a:pt x="517" y="3"/>
                  </a:lnTo>
                  <a:lnTo>
                    <a:pt x="511" y="3"/>
                  </a:lnTo>
                  <a:lnTo>
                    <a:pt x="19" y="0"/>
                  </a:lnTo>
                  <a:close/>
                </a:path>
              </a:pathLst>
            </a:custGeom>
            <a:solidFill>
              <a:srgbClr val="000000"/>
            </a:solidFill>
            <a:ln w="9525">
              <a:noFill/>
              <a:round/>
              <a:headEnd/>
              <a:tailEnd/>
            </a:ln>
          </p:spPr>
          <p:txBody>
            <a:bodyPr/>
            <a:lstStyle/>
            <a:p>
              <a:endParaRPr lang="en-US"/>
            </a:p>
          </p:txBody>
        </p:sp>
        <p:sp>
          <p:nvSpPr>
            <p:cNvPr id="790538" name="Rectangle 10"/>
            <p:cNvSpPr>
              <a:spLocks noChangeArrowheads="1"/>
            </p:cNvSpPr>
            <p:nvPr/>
          </p:nvSpPr>
          <p:spPr bwMode="auto">
            <a:xfrm>
              <a:off x="1207" y="939"/>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A</a:t>
              </a:r>
              <a:endParaRPr lang="en-US" sz="3600" b="1" u="none" baseline="0">
                <a:solidFill>
                  <a:srgbClr val="00FF00"/>
                </a:solidFill>
              </a:endParaRPr>
            </a:p>
          </p:txBody>
        </p:sp>
        <p:sp>
          <p:nvSpPr>
            <p:cNvPr id="790539" name="Rectangle 11"/>
            <p:cNvSpPr>
              <a:spLocks noChangeArrowheads="1"/>
            </p:cNvSpPr>
            <p:nvPr/>
          </p:nvSpPr>
          <p:spPr bwMode="auto">
            <a:xfrm>
              <a:off x="2180" y="939"/>
              <a:ext cx="149"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B</a:t>
              </a:r>
              <a:endParaRPr lang="en-US" sz="3600" b="1" u="none" baseline="0">
                <a:solidFill>
                  <a:srgbClr val="00FF00"/>
                </a:solidFill>
              </a:endParaRPr>
            </a:p>
          </p:txBody>
        </p:sp>
        <p:sp>
          <p:nvSpPr>
            <p:cNvPr id="790540" name="Rectangle 12"/>
            <p:cNvSpPr>
              <a:spLocks noChangeArrowheads="1"/>
            </p:cNvSpPr>
            <p:nvPr/>
          </p:nvSpPr>
          <p:spPr bwMode="auto">
            <a:xfrm>
              <a:off x="1568" y="791"/>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1/0</a:t>
              </a:r>
              <a:endParaRPr lang="en-US" sz="3600" b="1" u="none" baseline="0">
                <a:solidFill>
                  <a:srgbClr val="00FF00"/>
                </a:solidFill>
              </a:endParaRPr>
            </a:p>
          </p:txBody>
        </p:sp>
        <p:sp>
          <p:nvSpPr>
            <p:cNvPr id="790541" name="Freeform 13"/>
            <p:cNvSpPr>
              <a:spLocks/>
            </p:cNvSpPr>
            <p:nvPr/>
          </p:nvSpPr>
          <p:spPr bwMode="auto">
            <a:xfrm>
              <a:off x="2976" y="884"/>
              <a:ext cx="456" cy="456"/>
            </a:xfrm>
            <a:custGeom>
              <a:avLst/>
              <a:gdLst/>
              <a:ahLst/>
              <a:cxnLst>
                <a:cxn ang="0">
                  <a:pos x="4" y="271"/>
                </a:cxn>
                <a:cxn ang="0">
                  <a:pos x="18" y="316"/>
                </a:cxn>
                <a:cxn ang="0">
                  <a:pos x="50" y="371"/>
                </a:cxn>
                <a:cxn ang="0">
                  <a:pos x="100" y="415"/>
                </a:cxn>
                <a:cxn ang="0">
                  <a:pos x="137" y="437"/>
                </a:cxn>
                <a:cxn ang="0">
                  <a:pos x="181" y="450"/>
                </a:cxn>
                <a:cxn ang="0">
                  <a:pos x="225" y="456"/>
                </a:cxn>
                <a:cxn ang="0">
                  <a:pos x="262" y="452"/>
                </a:cxn>
                <a:cxn ang="0">
                  <a:pos x="304" y="442"/>
                </a:cxn>
                <a:cxn ang="0">
                  <a:pos x="354" y="415"/>
                </a:cxn>
                <a:cxn ang="0">
                  <a:pos x="427" y="335"/>
                </a:cxn>
                <a:cxn ang="0">
                  <a:pos x="444" y="294"/>
                </a:cxn>
                <a:cxn ang="0">
                  <a:pos x="454" y="250"/>
                </a:cxn>
                <a:cxn ang="0">
                  <a:pos x="454" y="216"/>
                </a:cxn>
                <a:cxn ang="0">
                  <a:pos x="448" y="168"/>
                </a:cxn>
                <a:cxn ang="0">
                  <a:pos x="431" y="127"/>
                </a:cxn>
                <a:cxn ang="0">
                  <a:pos x="404" y="81"/>
                </a:cxn>
                <a:cxn ang="0">
                  <a:pos x="354" y="39"/>
                </a:cxn>
                <a:cxn ang="0">
                  <a:pos x="304" y="12"/>
                </a:cxn>
                <a:cxn ang="0">
                  <a:pos x="262" y="2"/>
                </a:cxn>
                <a:cxn ang="0">
                  <a:pos x="181" y="4"/>
                </a:cxn>
                <a:cxn ang="0">
                  <a:pos x="137" y="18"/>
                </a:cxn>
                <a:cxn ang="0">
                  <a:pos x="100" y="39"/>
                </a:cxn>
                <a:cxn ang="0">
                  <a:pos x="39" y="100"/>
                </a:cxn>
                <a:cxn ang="0">
                  <a:pos x="18" y="137"/>
                </a:cxn>
                <a:cxn ang="0">
                  <a:pos x="4" y="181"/>
                </a:cxn>
                <a:cxn ang="0">
                  <a:pos x="23" y="227"/>
                </a:cxn>
                <a:cxn ang="0">
                  <a:pos x="29" y="175"/>
                </a:cxn>
                <a:cxn ang="0">
                  <a:pos x="43" y="139"/>
                </a:cxn>
                <a:cxn ang="0">
                  <a:pos x="64" y="102"/>
                </a:cxn>
                <a:cxn ang="0">
                  <a:pos x="89" y="77"/>
                </a:cxn>
                <a:cxn ang="0">
                  <a:pos x="119" y="52"/>
                </a:cxn>
                <a:cxn ang="0">
                  <a:pos x="156" y="35"/>
                </a:cxn>
                <a:cxn ang="0">
                  <a:pos x="194" y="25"/>
                </a:cxn>
                <a:cxn ang="0">
                  <a:pos x="258" y="25"/>
                </a:cxn>
                <a:cxn ang="0">
                  <a:pos x="296" y="35"/>
                </a:cxn>
                <a:cxn ang="0">
                  <a:pos x="342" y="58"/>
                </a:cxn>
                <a:cxn ang="0">
                  <a:pos x="384" y="97"/>
                </a:cxn>
                <a:cxn ang="0">
                  <a:pos x="407" y="129"/>
                </a:cxn>
                <a:cxn ang="0">
                  <a:pos x="421" y="166"/>
                </a:cxn>
                <a:cxn ang="0">
                  <a:pos x="431" y="204"/>
                </a:cxn>
                <a:cxn ang="0">
                  <a:pos x="431" y="235"/>
                </a:cxn>
                <a:cxn ang="0">
                  <a:pos x="425" y="277"/>
                </a:cxn>
                <a:cxn ang="0">
                  <a:pos x="411" y="314"/>
                </a:cxn>
                <a:cxn ang="0">
                  <a:pos x="356" y="385"/>
                </a:cxn>
                <a:cxn ang="0">
                  <a:pos x="304" y="417"/>
                </a:cxn>
                <a:cxn ang="0">
                  <a:pos x="267" y="427"/>
                </a:cxn>
                <a:cxn ang="0">
                  <a:pos x="225" y="433"/>
                </a:cxn>
                <a:cxn ang="0">
                  <a:pos x="194" y="429"/>
                </a:cxn>
                <a:cxn ang="0">
                  <a:pos x="156" y="419"/>
                </a:cxn>
                <a:cxn ang="0">
                  <a:pos x="119" y="402"/>
                </a:cxn>
                <a:cxn ang="0">
                  <a:pos x="83" y="371"/>
                </a:cxn>
                <a:cxn ang="0">
                  <a:pos x="46" y="323"/>
                </a:cxn>
                <a:cxn ang="0">
                  <a:pos x="33" y="287"/>
                </a:cxn>
                <a:cxn ang="0">
                  <a:pos x="23" y="248"/>
                </a:cxn>
              </a:cxnLst>
              <a:rect l="0" t="0" r="r" b="b"/>
              <a:pathLst>
                <a:path w="456" h="456">
                  <a:moveTo>
                    <a:pt x="0" y="227"/>
                  </a:moveTo>
                  <a:lnTo>
                    <a:pt x="0" y="248"/>
                  </a:lnTo>
                  <a:lnTo>
                    <a:pt x="2" y="262"/>
                  </a:lnTo>
                  <a:lnTo>
                    <a:pt x="4" y="271"/>
                  </a:lnTo>
                  <a:lnTo>
                    <a:pt x="6" y="285"/>
                  </a:lnTo>
                  <a:lnTo>
                    <a:pt x="10" y="294"/>
                  </a:lnTo>
                  <a:lnTo>
                    <a:pt x="12" y="304"/>
                  </a:lnTo>
                  <a:lnTo>
                    <a:pt x="18" y="316"/>
                  </a:lnTo>
                  <a:lnTo>
                    <a:pt x="23" y="325"/>
                  </a:lnTo>
                  <a:lnTo>
                    <a:pt x="27" y="335"/>
                  </a:lnTo>
                  <a:lnTo>
                    <a:pt x="39" y="354"/>
                  </a:lnTo>
                  <a:lnTo>
                    <a:pt x="50" y="371"/>
                  </a:lnTo>
                  <a:lnTo>
                    <a:pt x="58" y="379"/>
                  </a:lnTo>
                  <a:lnTo>
                    <a:pt x="64" y="387"/>
                  </a:lnTo>
                  <a:lnTo>
                    <a:pt x="81" y="404"/>
                  </a:lnTo>
                  <a:lnTo>
                    <a:pt x="100" y="415"/>
                  </a:lnTo>
                  <a:lnTo>
                    <a:pt x="108" y="421"/>
                  </a:lnTo>
                  <a:lnTo>
                    <a:pt x="117" y="427"/>
                  </a:lnTo>
                  <a:lnTo>
                    <a:pt x="127" y="431"/>
                  </a:lnTo>
                  <a:lnTo>
                    <a:pt x="137" y="437"/>
                  </a:lnTo>
                  <a:lnTo>
                    <a:pt x="148" y="442"/>
                  </a:lnTo>
                  <a:lnTo>
                    <a:pt x="158" y="444"/>
                  </a:lnTo>
                  <a:lnTo>
                    <a:pt x="167" y="448"/>
                  </a:lnTo>
                  <a:lnTo>
                    <a:pt x="181" y="450"/>
                  </a:lnTo>
                  <a:lnTo>
                    <a:pt x="190" y="452"/>
                  </a:lnTo>
                  <a:lnTo>
                    <a:pt x="202" y="454"/>
                  </a:lnTo>
                  <a:lnTo>
                    <a:pt x="213" y="454"/>
                  </a:lnTo>
                  <a:lnTo>
                    <a:pt x="225" y="456"/>
                  </a:lnTo>
                  <a:lnTo>
                    <a:pt x="229" y="456"/>
                  </a:lnTo>
                  <a:lnTo>
                    <a:pt x="238" y="454"/>
                  </a:lnTo>
                  <a:lnTo>
                    <a:pt x="248" y="454"/>
                  </a:lnTo>
                  <a:lnTo>
                    <a:pt x="262" y="452"/>
                  </a:lnTo>
                  <a:lnTo>
                    <a:pt x="271" y="450"/>
                  </a:lnTo>
                  <a:lnTo>
                    <a:pt x="285" y="448"/>
                  </a:lnTo>
                  <a:lnTo>
                    <a:pt x="294" y="444"/>
                  </a:lnTo>
                  <a:lnTo>
                    <a:pt x="304" y="442"/>
                  </a:lnTo>
                  <a:lnTo>
                    <a:pt x="315" y="437"/>
                  </a:lnTo>
                  <a:lnTo>
                    <a:pt x="325" y="431"/>
                  </a:lnTo>
                  <a:lnTo>
                    <a:pt x="335" y="427"/>
                  </a:lnTo>
                  <a:lnTo>
                    <a:pt x="354" y="415"/>
                  </a:lnTo>
                  <a:lnTo>
                    <a:pt x="371" y="404"/>
                  </a:lnTo>
                  <a:lnTo>
                    <a:pt x="404" y="371"/>
                  </a:lnTo>
                  <a:lnTo>
                    <a:pt x="415" y="354"/>
                  </a:lnTo>
                  <a:lnTo>
                    <a:pt x="427" y="335"/>
                  </a:lnTo>
                  <a:lnTo>
                    <a:pt x="431" y="325"/>
                  </a:lnTo>
                  <a:lnTo>
                    <a:pt x="436" y="316"/>
                  </a:lnTo>
                  <a:lnTo>
                    <a:pt x="442" y="304"/>
                  </a:lnTo>
                  <a:lnTo>
                    <a:pt x="444" y="294"/>
                  </a:lnTo>
                  <a:lnTo>
                    <a:pt x="448" y="285"/>
                  </a:lnTo>
                  <a:lnTo>
                    <a:pt x="450" y="271"/>
                  </a:lnTo>
                  <a:lnTo>
                    <a:pt x="452" y="262"/>
                  </a:lnTo>
                  <a:lnTo>
                    <a:pt x="454" y="250"/>
                  </a:lnTo>
                  <a:lnTo>
                    <a:pt x="454" y="239"/>
                  </a:lnTo>
                  <a:lnTo>
                    <a:pt x="456" y="229"/>
                  </a:lnTo>
                  <a:lnTo>
                    <a:pt x="456" y="225"/>
                  </a:lnTo>
                  <a:lnTo>
                    <a:pt x="454" y="216"/>
                  </a:lnTo>
                  <a:lnTo>
                    <a:pt x="454" y="204"/>
                  </a:lnTo>
                  <a:lnTo>
                    <a:pt x="452" y="191"/>
                  </a:lnTo>
                  <a:lnTo>
                    <a:pt x="450" y="181"/>
                  </a:lnTo>
                  <a:lnTo>
                    <a:pt x="448" y="168"/>
                  </a:lnTo>
                  <a:lnTo>
                    <a:pt x="444" y="158"/>
                  </a:lnTo>
                  <a:lnTo>
                    <a:pt x="442" y="148"/>
                  </a:lnTo>
                  <a:lnTo>
                    <a:pt x="436" y="137"/>
                  </a:lnTo>
                  <a:lnTo>
                    <a:pt x="431" y="127"/>
                  </a:lnTo>
                  <a:lnTo>
                    <a:pt x="427" y="118"/>
                  </a:lnTo>
                  <a:lnTo>
                    <a:pt x="421" y="108"/>
                  </a:lnTo>
                  <a:lnTo>
                    <a:pt x="415" y="100"/>
                  </a:lnTo>
                  <a:lnTo>
                    <a:pt x="404" y="81"/>
                  </a:lnTo>
                  <a:lnTo>
                    <a:pt x="386" y="64"/>
                  </a:lnTo>
                  <a:lnTo>
                    <a:pt x="379" y="58"/>
                  </a:lnTo>
                  <a:lnTo>
                    <a:pt x="371" y="50"/>
                  </a:lnTo>
                  <a:lnTo>
                    <a:pt x="354" y="39"/>
                  </a:lnTo>
                  <a:lnTo>
                    <a:pt x="335" y="27"/>
                  </a:lnTo>
                  <a:lnTo>
                    <a:pt x="325" y="24"/>
                  </a:lnTo>
                  <a:lnTo>
                    <a:pt x="315" y="18"/>
                  </a:lnTo>
                  <a:lnTo>
                    <a:pt x="304" y="12"/>
                  </a:lnTo>
                  <a:lnTo>
                    <a:pt x="294" y="10"/>
                  </a:lnTo>
                  <a:lnTo>
                    <a:pt x="285" y="6"/>
                  </a:lnTo>
                  <a:lnTo>
                    <a:pt x="271" y="4"/>
                  </a:lnTo>
                  <a:lnTo>
                    <a:pt x="262" y="2"/>
                  </a:lnTo>
                  <a:lnTo>
                    <a:pt x="250" y="0"/>
                  </a:lnTo>
                  <a:lnTo>
                    <a:pt x="204" y="0"/>
                  </a:lnTo>
                  <a:lnTo>
                    <a:pt x="190" y="2"/>
                  </a:lnTo>
                  <a:lnTo>
                    <a:pt x="181" y="4"/>
                  </a:lnTo>
                  <a:lnTo>
                    <a:pt x="167" y="6"/>
                  </a:lnTo>
                  <a:lnTo>
                    <a:pt x="158" y="10"/>
                  </a:lnTo>
                  <a:lnTo>
                    <a:pt x="148" y="12"/>
                  </a:lnTo>
                  <a:lnTo>
                    <a:pt x="137" y="18"/>
                  </a:lnTo>
                  <a:lnTo>
                    <a:pt x="127" y="24"/>
                  </a:lnTo>
                  <a:lnTo>
                    <a:pt x="117" y="27"/>
                  </a:lnTo>
                  <a:lnTo>
                    <a:pt x="108" y="33"/>
                  </a:lnTo>
                  <a:lnTo>
                    <a:pt x="100" y="39"/>
                  </a:lnTo>
                  <a:lnTo>
                    <a:pt x="81" y="50"/>
                  </a:lnTo>
                  <a:lnTo>
                    <a:pt x="66" y="66"/>
                  </a:lnTo>
                  <a:lnTo>
                    <a:pt x="50" y="81"/>
                  </a:lnTo>
                  <a:lnTo>
                    <a:pt x="39" y="100"/>
                  </a:lnTo>
                  <a:lnTo>
                    <a:pt x="33" y="108"/>
                  </a:lnTo>
                  <a:lnTo>
                    <a:pt x="27" y="118"/>
                  </a:lnTo>
                  <a:lnTo>
                    <a:pt x="23" y="127"/>
                  </a:lnTo>
                  <a:lnTo>
                    <a:pt x="18" y="137"/>
                  </a:lnTo>
                  <a:lnTo>
                    <a:pt x="12" y="148"/>
                  </a:lnTo>
                  <a:lnTo>
                    <a:pt x="10"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5" y="156"/>
                  </a:lnTo>
                  <a:lnTo>
                    <a:pt x="37" y="148"/>
                  </a:lnTo>
                  <a:lnTo>
                    <a:pt x="43" y="139"/>
                  </a:lnTo>
                  <a:lnTo>
                    <a:pt x="46" y="129"/>
                  </a:lnTo>
                  <a:lnTo>
                    <a:pt x="52" y="120"/>
                  </a:lnTo>
                  <a:lnTo>
                    <a:pt x="58" y="112"/>
                  </a:lnTo>
                  <a:lnTo>
                    <a:pt x="64" y="102"/>
                  </a:lnTo>
                  <a:lnTo>
                    <a:pt x="69" y="97"/>
                  </a:lnTo>
                  <a:lnTo>
                    <a:pt x="77" y="89"/>
                  </a:lnTo>
                  <a:lnTo>
                    <a:pt x="81" y="81"/>
                  </a:lnTo>
                  <a:lnTo>
                    <a:pt x="89" y="77"/>
                  </a:lnTo>
                  <a:lnTo>
                    <a:pt x="96" y="70"/>
                  </a:lnTo>
                  <a:lnTo>
                    <a:pt x="102" y="64"/>
                  </a:lnTo>
                  <a:lnTo>
                    <a:pt x="112" y="58"/>
                  </a:lnTo>
                  <a:lnTo>
                    <a:pt x="119" y="52"/>
                  </a:lnTo>
                  <a:lnTo>
                    <a:pt x="129" y="47"/>
                  </a:lnTo>
                  <a:lnTo>
                    <a:pt x="139" y="43"/>
                  </a:lnTo>
                  <a:lnTo>
                    <a:pt x="148" y="37"/>
                  </a:lnTo>
                  <a:lnTo>
                    <a:pt x="156" y="35"/>
                  </a:lnTo>
                  <a:lnTo>
                    <a:pt x="165" y="33"/>
                  </a:lnTo>
                  <a:lnTo>
                    <a:pt x="175" y="29"/>
                  </a:lnTo>
                  <a:lnTo>
                    <a:pt x="185" y="27"/>
                  </a:lnTo>
                  <a:lnTo>
                    <a:pt x="194" y="25"/>
                  </a:lnTo>
                  <a:lnTo>
                    <a:pt x="204" y="24"/>
                  </a:lnTo>
                  <a:lnTo>
                    <a:pt x="227" y="24"/>
                  </a:lnTo>
                  <a:lnTo>
                    <a:pt x="246" y="24"/>
                  </a:lnTo>
                  <a:lnTo>
                    <a:pt x="258" y="25"/>
                  </a:lnTo>
                  <a:lnTo>
                    <a:pt x="267" y="27"/>
                  </a:lnTo>
                  <a:lnTo>
                    <a:pt x="277" y="29"/>
                  </a:lnTo>
                  <a:lnTo>
                    <a:pt x="286" y="33"/>
                  </a:lnTo>
                  <a:lnTo>
                    <a:pt x="296" y="35"/>
                  </a:lnTo>
                  <a:lnTo>
                    <a:pt x="304" y="37"/>
                  </a:lnTo>
                  <a:lnTo>
                    <a:pt x="313" y="43"/>
                  </a:lnTo>
                  <a:lnTo>
                    <a:pt x="323" y="47"/>
                  </a:lnTo>
                  <a:lnTo>
                    <a:pt x="342" y="58"/>
                  </a:lnTo>
                  <a:lnTo>
                    <a:pt x="356" y="70"/>
                  </a:lnTo>
                  <a:lnTo>
                    <a:pt x="363" y="77"/>
                  </a:lnTo>
                  <a:lnTo>
                    <a:pt x="371" y="83"/>
                  </a:lnTo>
                  <a:lnTo>
                    <a:pt x="384" y="97"/>
                  </a:lnTo>
                  <a:lnTo>
                    <a:pt x="390" y="102"/>
                  </a:lnTo>
                  <a:lnTo>
                    <a:pt x="396" y="112"/>
                  </a:lnTo>
                  <a:lnTo>
                    <a:pt x="402" y="120"/>
                  </a:lnTo>
                  <a:lnTo>
                    <a:pt x="407" y="129"/>
                  </a:lnTo>
                  <a:lnTo>
                    <a:pt x="411" y="139"/>
                  </a:lnTo>
                  <a:lnTo>
                    <a:pt x="417" y="148"/>
                  </a:lnTo>
                  <a:lnTo>
                    <a:pt x="419" y="156"/>
                  </a:lnTo>
                  <a:lnTo>
                    <a:pt x="421" y="166"/>
                  </a:lnTo>
                  <a:lnTo>
                    <a:pt x="425" y="175"/>
                  </a:lnTo>
                  <a:lnTo>
                    <a:pt x="427" y="185"/>
                  </a:lnTo>
                  <a:lnTo>
                    <a:pt x="429" y="194"/>
                  </a:lnTo>
                  <a:lnTo>
                    <a:pt x="431" y="204"/>
                  </a:lnTo>
                  <a:lnTo>
                    <a:pt x="431" y="216"/>
                  </a:lnTo>
                  <a:lnTo>
                    <a:pt x="432" y="229"/>
                  </a:lnTo>
                  <a:lnTo>
                    <a:pt x="432" y="225"/>
                  </a:lnTo>
                  <a:lnTo>
                    <a:pt x="431" y="235"/>
                  </a:lnTo>
                  <a:lnTo>
                    <a:pt x="431" y="246"/>
                  </a:lnTo>
                  <a:lnTo>
                    <a:pt x="429" y="258"/>
                  </a:lnTo>
                  <a:lnTo>
                    <a:pt x="427" y="267"/>
                  </a:lnTo>
                  <a:lnTo>
                    <a:pt x="425" y="277"/>
                  </a:lnTo>
                  <a:lnTo>
                    <a:pt x="421" y="287"/>
                  </a:lnTo>
                  <a:lnTo>
                    <a:pt x="419" y="296"/>
                  </a:lnTo>
                  <a:lnTo>
                    <a:pt x="417" y="304"/>
                  </a:lnTo>
                  <a:lnTo>
                    <a:pt x="411" y="314"/>
                  </a:lnTo>
                  <a:lnTo>
                    <a:pt x="407" y="323"/>
                  </a:lnTo>
                  <a:lnTo>
                    <a:pt x="396" y="342"/>
                  </a:lnTo>
                  <a:lnTo>
                    <a:pt x="384" y="356"/>
                  </a:lnTo>
                  <a:lnTo>
                    <a:pt x="356" y="385"/>
                  </a:lnTo>
                  <a:lnTo>
                    <a:pt x="342" y="396"/>
                  </a:lnTo>
                  <a:lnTo>
                    <a:pt x="323" y="408"/>
                  </a:lnTo>
                  <a:lnTo>
                    <a:pt x="313" y="412"/>
                  </a:lnTo>
                  <a:lnTo>
                    <a:pt x="304" y="417"/>
                  </a:lnTo>
                  <a:lnTo>
                    <a:pt x="296" y="419"/>
                  </a:lnTo>
                  <a:lnTo>
                    <a:pt x="286" y="421"/>
                  </a:lnTo>
                  <a:lnTo>
                    <a:pt x="277" y="425"/>
                  </a:lnTo>
                  <a:lnTo>
                    <a:pt x="267" y="427"/>
                  </a:lnTo>
                  <a:lnTo>
                    <a:pt x="258" y="429"/>
                  </a:lnTo>
                  <a:lnTo>
                    <a:pt x="248" y="431"/>
                  </a:lnTo>
                  <a:lnTo>
                    <a:pt x="235" y="431"/>
                  </a:lnTo>
                  <a:lnTo>
                    <a:pt x="225" y="433"/>
                  </a:lnTo>
                  <a:lnTo>
                    <a:pt x="229" y="433"/>
                  </a:lnTo>
                  <a:lnTo>
                    <a:pt x="217" y="431"/>
                  </a:lnTo>
                  <a:lnTo>
                    <a:pt x="206" y="431"/>
                  </a:lnTo>
                  <a:lnTo>
                    <a:pt x="194" y="429"/>
                  </a:lnTo>
                  <a:lnTo>
                    <a:pt x="185" y="427"/>
                  </a:lnTo>
                  <a:lnTo>
                    <a:pt x="175" y="425"/>
                  </a:lnTo>
                  <a:lnTo>
                    <a:pt x="165" y="421"/>
                  </a:lnTo>
                  <a:lnTo>
                    <a:pt x="156" y="419"/>
                  </a:lnTo>
                  <a:lnTo>
                    <a:pt x="148" y="417"/>
                  </a:lnTo>
                  <a:lnTo>
                    <a:pt x="139" y="412"/>
                  </a:lnTo>
                  <a:lnTo>
                    <a:pt x="129" y="408"/>
                  </a:lnTo>
                  <a:lnTo>
                    <a:pt x="119" y="402"/>
                  </a:lnTo>
                  <a:lnTo>
                    <a:pt x="112" y="396"/>
                  </a:lnTo>
                  <a:lnTo>
                    <a:pt x="102" y="390"/>
                  </a:lnTo>
                  <a:lnTo>
                    <a:pt x="96" y="385"/>
                  </a:lnTo>
                  <a:lnTo>
                    <a:pt x="83" y="371"/>
                  </a:lnTo>
                  <a:lnTo>
                    <a:pt x="77" y="364"/>
                  </a:lnTo>
                  <a:lnTo>
                    <a:pt x="69" y="356"/>
                  </a:lnTo>
                  <a:lnTo>
                    <a:pt x="58" y="342"/>
                  </a:lnTo>
                  <a:lnTo>
                    <a:pt x="46" y="323"/>
                  </a:lnTo>
                  <a:lnTo>
                    <a:pt x="43" y="314"/>
                  </a:lnTo>
                  <a:lnTo>
                    <a:pt x="37" y="304"/>
                  </a:lnTo>
                  <a:lnTo>
                    <a:pt x="35" y="296"/>
                  </a:lnTo>
                  <a:lnTo>
                    <a:pt x="33" y="287"/>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90542" name="Freeform 14"/>
            <p:cNvSpPr>
              <a:spLocks/>
            </p:cNvSpPr>
            <p:nvPr/>
          </p:nvSpPr>
          <p:spPr bwMode="auto">
            <a:xfrm>
              <a:off x="2419" y="1031"/>
              <a:ext cx="541" cy="42"/>
            </a:xfrm>
            <a:custGeom>
              <a:avLst/>
              <a:gdLst/>
              <a:ahLst/>
              <a:cxnLst>
                <a:cxn ang="0">
                  <a:pos x="19" y="4"/>
                </a:cxn>
                <a:cxn ang="0">
                  <a:pos x="13" y="4"/>
                </a:cxn>
                <a:cxn ang="0">
                  <a:pos x="9" y="6"/>
                </a:cxn>
                <a:cxn ang="0">
                  <a:pos x="2" y="13"/>
                </a:cxn>
                <a:cxn ang="0">
                  <a:pos x="0" y="17"/>
                </a:cxn>
                <a:cxn ang="0">
                  <a:pos x="0" y="29"/>
                </a:cxn>
                <a:cxn ang="0">
                  <a:pos x="2" y="32"/>
                </a:cxn>
                <a:cxn ang="0">
                  <a:pos x="9" y="40"/>
                </a:cxn>
                <a:cxn ang="0">
                  <a:pos x="13" y="42"/>
                </a:cxn>
                <a:cxn ang="0">
                  <a:pos x="19" y="42"/>
                </a:cxn>
                <a:cxn ang="0">
                  <a:pos x="522" y="38"/>
                </a:cxn>
                <a:cxn ang="0">
                  <a:pos x="528" y="38"/>
                </a:cxn>
                <a:cxn ang="0">
                  <a:pos x="532" y="36"/>
                </a:cxn>
                <a:cxn ang="0">
                  <a:pos x="539" y="29"/>
                </a:cxn>
                <a:cxn ang="0">
                  <a:pos x="541" y="25"/>
                </a:cxn>
                <a:cxn ang="0">
                  <a:pos x="541" y="13"/>
                </a:cxn>
                <a:cxn ang="0">
                  <a:pos x="539" y="9"/>
                </a:cxn>
                <a:cxn ang="0">
                  <a:pos x="532" y="2"/>
                </a:cxn>
                <a:cxn ang="0">
                  <a:pos x="528" y="0"/>
                </a:cxn>
                <a:cxn ang="0">
                  <a:pos x="522" y="0"/>
                </a:cxn>
                <a:cxn ang="0">
                  <a:pos x="19" y="4"/>
                </a:cxn>
              </a:cxnLst>
              <a:rect l="0" t="0" r="r" b="b"/>
              <a:pathLst>
                <a:path w="541" h="42">
                  <a:moveTo>
                    <a:pt x="19" y="4"/>
                  </a:moveTo>
                  <a:lnTo>
                    <a:pt x="13" y="4"/>
                  </a:lnTo>
                  <a:lnTo>
                    <a:pt x="9" y="6"/>
                  </a:lnTo>
                  <a:lnTo>
                    <a:pt x="2" y="13"/>
                  </a:lnTo>
                  <a:lnTo>
                    <a:pt x="0" y="17"/>
                  </a:lnTo>
                  <a:lnTo>
                    <a:pt x="0" y="29"/>
                  </a:lnTo>
                  <a:lnTo>
                    <a:pt x="2" y="32"/>
                  </a:lnTo>
                  <a:lnTo>
                    <a:pt x="9" y="40"/>
                  </a:lnTo>
                  <a:lnTo>
                    <a:pt x="13" y="42"/>
                  </a:lnTo>
                  <a:lnTo>
                    <a:pt x="19" y="42"/>
                  </a:lnTo>
                  <a:lnTo>
                    <a:pt x="522" y="38"/>
                  </a:lnTo>
                  <a:lnTo>
                    <a:pt x="528" y="38"/>
                  </a:lnTo>
                  <a:lnTo>
                    <a:pt x="532" y="36"/>
                  </a:lnTo>
                  <a:lnTo>
                    <a:pt x="539" y="29"/>
                  </a:lnTo>
                  <a:lnTo>
                    <a:pt x="541" y="25"/>
                  </a:lnTo>
                  <a:lnTo>
                    <a:pt x="541" y="13"/>
                  </a:lnTo>
                  <a:lnTo>
                    <a:pt x="539" y="9"/>
                  </a:lnTo>
                  <a:lnTo>
                    <a:pt x="532" y="2"/>
                  </a:lnTo>
                  <a:lnTo>
                    <a:pt x="528" y="0"/>
                  </a:lnTo>
                  <a:lnTo>
                    <a:pt x="522" y="0"/>
                  </a:lnTo>
                  <a:lnTo>
                    <a:pt x="19" y="4"/>
                  </a:lnTo>
                  <a:close/>
                </a:path>
              </a:pathLst>
            </a:custGeom>
            <a:solidFill>
              <a:srgbClr val="000000"/>
            </a:solidFill>
            <a:ln w="9525">
              <a:noFill/>
              <a:round/>
              <a:headEnd/>
              <a:tailEnd/>
            </a:ln>
          </p:spPr>
          <p:txBody>
            <a:bodyPr/>
            <a:lstStyle/>
            <a:p>
              <a:endParaRPr lang="en-US"/>
            </a:p>
          </p:txBody>
        </p:sp>
        <p:sp>
          <p:nvSpPr>
            <p:cNvPr id="790543" name="Rectangle 15"/>
            <p:cNvSpPr>
              <a:spLocks noChangeArrowheads="1"/>
            </p:cNvSpPr>
            <p:nvPr/>
          </p:nvSpPr>
          <p:spPr bwMode="auto">
            <a:xfrm>
              <a:off x="3104" y="964"/>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C</a:t>
              </a:r>
              <a:endParaRPr lang="en-US" sz="3600" b="1" u="none" baseline="0">
                <a:solidFill>
                  <a:srgbClr val="00FF00"/>
                </a:solidFill>
              </a:endParaRPr>
            </a:p>
          </p:txBody>
        </p:sp>
        <p:sp>
          <p:nvSpPr>
            <p:cNvPr id="790544" name="Rectangle 16"/>
            <p:cNvSpPr>
              <a:spLocks noChangeArrowheads="1"/>
            </p:cNvSpPr>
            <p:nvPr/>
          </p:nvSpPr>
          <p:spPr bwMode="auto">
            <a:xfrm>
              <a:off x="2492" y="780"/>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1/0</a:t>
              </a:r>
              <a:endParaRPr lang="en-US" sz="3600" b="1" u="none" baseline="0">
                <a:solidFill>
                  <a:srgbClr val="00FF00"/>
                </a:solidFill>
              </a:endParaRPr>
            </a:p>
          </p:txBody>
        </p:sp>
        <p:sp>
          <p:nvSpPr>
            <p:cNvPr id="790545" name="Freeform 17"/>
            <p:cNvSpPr>
              <a:spLocks/>
            </p:cNvSpPr>
            <p:nvPr/>
          </p:nvSpPr>
          <p:spPr bwMode="auto">
            <a:xfrm>
              <a:off x="3931" y="884"/>
              <a:ext cx="455" cy="456"/>
            </a:xfrm>
            <a:custGeom>
              <a:avLst/>
              <a:gdLst/>
              <a:ahLst/>
              <a:cxnLst>
                <a:cxn ang="0">
                  <a:pos x="4" y="271"/>
                </a:cxn>
                <a:cxn ang="0">
                  <a:pos x="17" y="316"/>
                </a:cxn>
                <a:cxn ang="0">
                  <a:pos x="50" y="371"/>
                </a:cxn>
                <a:cxn ang="0">
                  <a:pos x="100" y="415"/>
                </a:cxn>
                <a:cxn ang="0">
                  <a:pos x="136" y="437"/>
                </a:cxn>
                <a:cxn ang="0">
                  <a:pos x="180" y="450"/>
                </a:cxn>
                <a:cxn ang="0">
                  <a:pos x="225" y="456"/>
                </a:cxn>
                <a:cxn ang="0">
                  <a:pos x="261" y="452"/>
                </a:cxn>
                <a:cxn ang="0">
                  <a:pos x="303" y="442"/>
                </a:cxn>
                <a:cxn ang="0">
                  <a:pos x="353" y="415"/>
                </a:cxn>
                <a:cxn ang="0">
                  <a:pos x="426" y="335"/>
                </a:cxn>
                <a:cxn ang="0">
                  <a:pos x="444" y="294"/>
                </a:cxn>
                <a:cxn ang="0">
                  <a:pos x="453" y="250"/>
                </a:cxn>
                <a:cxn ang="0">
                  <a:pos x="453" y="216"/>
                </a:cxn>
                <a:cxn ang="0">
                  <a:pos x="447" y="168"/>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6" y="35"/>
                </a:cxn>
                <a:cxn ang="0">
                  <a:pos x="194" y="25"/>
                </a:cxn>
                <a:cxn ang="0">
                  <a:pos x="286" y="33"/>
                </a:cxn>
                <a:cxn ang="0">
                  <a:pos x="323" y="47"/>
                </a:cxn>
                <a:cxn ang="0">
                  <a:pos x="371" y="83"/>
                </a:cxn>
                <a:cxn ang="0">
                  <a:pos x="401" y="120"/>
                </a:cxn>
                <a:cxn ang="0">
                  <a:pos x="419" y="156"/>
                </a:cxn>
                <a:cxn ang="0">
                  <a:pos x="428" y="194"/>
                </a:cxn>
                <a:cxn ang="0">
                  <a:pos x="432" y="225"/>
                </a:cxn>
                <a:cxn ang="0">
                  <a:pos x="426" y="267"/>
                </a:cxn>
                <a:cxn ang="0">
                  <a:pos x="417" y="304"/>
                </a:cxn>
                <a:cxn ang="0">
                  <a:pos x="384" y="356"/>
                </a:cxn>
                <a:cxn ang="0">
                  <a:pos x="313" y="412"/>
                </a:cxn>
                <a:cxn ang="0">
                  <a:pos x="277" y="425"/>
                </a:cxn>
                <a:cxn ang="0">
                  <a:pos x="234" y="431"/>
                </a:cxn>
                <a:cxn ang="0">
                  <a:pos x="205" y="431"/>
                </a:cxn>
                <a:cxn ang="0">
                  <a:pos x="165" y="421"/>
                </a:cxn>
                <a:cxn ang="0">
                  <a:pos x="129" y="408"/>
                </a:cxn>
                <a:cxn ang="0">
                  <a:pos x="96" y="385"/>
                </a:cxn>
                <a:cxn ang="0">
                  <a:pos x="58" y="342"/>
                </a:cxn>
                <a:cxn ang="0">
                  <a:pos x="35" y="296"/>
                </a:cxn>
                <a:cxn ang="0">
                  <a:pos x="25" y="258"/>
                </a:cxn>
              </a:cxnLst>
              <a:rect l="0" t="0" r="r" b="b"/>
              <a:pathLst>
                <a:path w="455" h="456">
                  <a:moveTo>
                    <a:pt x="0" y="227"/>
                  </a:moveTo>
                  <a:lnTo>
                    <a:pt x="0" y="248"/>
                  </a:lnTo>
                  <a:lnTo>
                    <a:pt x="2" y="262"/>
                  </a:lnTo>
                  <a:lnTo>
                    <a:pt x="4" y="271"/>
                  </a:lnTo>
                  <a:lnTo>
                    <a:pt x="6" y="285"/>
                  </a:lnTo>
                  <a:lnTo>
                    <a:pt x="10" y="294"/>
                  </a:lnTo>
                  <a:lnTo>
                    <a:pt x="11" y="304"/>
                  </a:lnTo>
                  <a:lnTo>
                    <a:pt x="17" y="316"/>
                  </a:lnTo>
                  <a:lnTo>
                    <a:pt x="23" y="325"/>
                  </a:lnTo>
                  <a:lnTo>
                    <a:pt x="27" y="335"/>
                  </a:lnTo>
                  <a:lnTo>
                    <a:pt x="38" y="354"/>
                  </a:lnTo>
                  <a:lnTo>
                    <a:pt x="50" y="371"/>
                  </a:lnTo>
                  <a:lnTo>
                    <a:pt x="58" y="379"/>
                  </a:lnTo>
                  <a:lnTo>
                    <a:pt x="63" y="387"/>
                  </a:lnTo>
                  <a:lnTo>
                    <a:pt x="81" y="404"/>
                  </a:lnTo>
                  <a:lnTo>
                    <a:pt x="100" y="415"/>
                  </a:lnTo>
                  <a:lnTo>
                    <a:pt x="107" y="421"/>
                  </a:lnTo>
                  <a:lnTo>
                    <a:pt x="117" y="427"/>
                  </a:lnTo>
                  <a:lnTo>
                    <a:pt x="127" y="431"/>
                  </a:lnTo>
                  <a:lnTo>
                    <a:pt x="136" y="437"/>
                  </a:lnTo>
                  <a:lnTo>
                    <a:pt x="148" y="442"/>
                  </a:lnTo>
                  <a:lnTo>
                    <a:pt x="157" y="444"/>
                  </a:lnTo>
                  <a:lnTo>
                    <a:pt x="167" y="448"/>
                  </a:lnTo>
                  <a:lnTo>
                    <a:pt x="180" y="450"/>
                  </a:lnTo>
                  <a:lnTo>
                    <a:pt x="190" y="452"/>
                  </a:lnTo>
                  <a:lnTo>
                    <a:pt x="202" y="454"/>
                  </a:lnTo>
                  <a:lnTo>
                    <a:pt x="213" y="454"/>
                  </a:lnTo>
                  <a:lnTo>
                    <a:pt x="225" y="456"/>
                  </a:lnTo>
                  <a:lnTo>
                    <a:pt x="229" y="456"/>
                  </a:lnTo>
                  <a:lnTo>
                    <a:pt x="238" y="454"/>
                  </a:lnTo>
                  <a:lnTo>
                    <a:pt x="248" y="454"/>
                  </a:lnTo>
                  <a:lnTo>
                    <a:pt x="261" y="452"/>
                  </a:lnTo>
                  <a:lnTo>
                    <a:pt x="271" y="450"/>
                  </a:lnTo>
                  <a:lnTo>
                    <a:pt x="284" y="448"/>
                  </a:lnTo>
                  <a:lnTo>
                    <a:pt x="294" y="444"/>
                  </a:lnTo>
                  <a:lnTo>
                    <a:pt x="303" y="442"/>
                  </a:lnTo>
                  <a:lnTo>
                    <a:pt x="315" y="437"/>
                  </a:lnTo>
                  <a:lnTo>
                    <a:pt x="325" y="431"/>
                  </a:lnTo>
                  <a:lnTo>
                    <a:pt x="334" y="427"/>
                  </a:lnTo>
                  <a:lnTo>
                    <a:pt x="353" y="415"/>
                  </a:lnTo>
                  <a:lnTo>
                    <a:pt x="371" y="404"/>
                  </a:lnTo>
                  <a:lnTo>
                    <a:pt x="403" y="371"/>
                  </a:lnTo>
                  <a:lnTo>
                    <a:pt x="415" y="354"/>
                  </a:lnTo>
                  <a:lnTo>
                    <a:pt x="426" y="335"/>
                  </a:lnTo>
                  <a:lnTo>
                    <a:pt x="430" y="325"/>
                  </a:lnTo>
                  <a:lnTo>
                    <a:pt x="436" y="316"/>
                  </a:lnTo>
                  <a:lnTo>
                    <a:pt x="442" y="304"/>
                  </a:lnTo>
                  <a:lnTo>
                    <a:pt x="444" y="294"/>
                  </a:lnTo>
                  <a:lnTo>
                    <a:pt x="447" y="285"/>
                  </a:lnTo>
                  <a:lnTo>
                    <a:pt x="449" y="271"/>
                  </a:lnTo>
                  <a:lnTo>
                    <a:pt x="451" y="262"/>
                  </a:lnTo>
                  <a:lnTo>
                    <a:pt x="453" y="250"/>
                  </a:lnTo>
                  <a:lnTo>
                    <a:pt x="453" y="239"/>
                  </a:lnTo>
                  <a:lnTo>
                    <a:pt x="455" y="229"/>
                  </a:lnTo>
                  <a:lnTo>
                    <a:pt x="455" y="225"/>
                  </a:lnTo>
                  <a:lnTo>
                    <a:pt x="453" y="216"/>
                  </a:lnTo>
                  <a:lnTo>
                    <a:pt x="453" y="204"/>
                  </a:lnTo>
                  <a:lnTo>
                    <a:pt x="451" y="191"/>
                  </a:lnTo>
                  <a:lnTo>
                    <a:pt x="449" y="181"/>
                  </a:lnTo>
                  <a:lnTo>
                    <a:pt x="447" y="168"/>
                  </a:lnTo>
                  <a:lnTo>
                    <a:pt x="444" y="158"/>
                  </a:lnTo>
                  <a:lnTo>
                    <a:pt x="442" y="148"/>
                  </a:lnTo>
                  <a:lnTo>
                    <a:pt x="436" y="137"/>
                  </a:lnTo>
                  <a:lnTo>
                    <a:pt x="430" y="127"/>
                  </a:lnTo>
                  <a:lnTo>
                    <a:pt x="426" y="118"/>
                  </a:lnTo>
                  <a:lnTo>
                    <a:pt x="421" y="108"/>
                  </a:lnTo>
                  <a:lnTo>
                    <a:pt x="415" y="100"/>
                  </a:lnTo>
                  <a:lnTo>
                    <a:pt x="403" y="81"/>
                  </a:lnTo>
                  <a:lnTo>
                    <a:pt x="386" y="64"/>
                  </a:lnTo>
                  <a:lnTo>
                    <a:pt x="378" y="58"/>
                  </a:lnTo>
                  <a:lnTo>
                    <a:pt x="371" y="50"/>
                  </a:lnTo>
                  <a:lnTo>
                    <a:pt x="353" y="39"/>
                  </a:lnTo>
                  <a:lnTo>
                    <a:pt x="334" y="27"/>
                  </a:lnTo>
                  <a:lnTo>
                    <a:pt x="325" y="24"/>
                  </a:lnTo>
                  <a:lnTo>
                    <a:pt x="315" y="18"/>
                  </a:lnTo>
                  <a:lnTo>
                    <a:pt x="303" y="12"/>
                  </a:lnTo>
                  <a:lnTo>
                    <a:pt x="294" y="10"/>
                  </a:lnTo>
                  <a:lnTo>
                    <a:pt x="284" y="6"/>
                  </a:lnTo>
                  <a:lnTo>
                    <a:pt x="271" y="4"/>
                  </a:lnTo>
                  <a:lnTo>
                    <a:pt x="261" y="2"/>
                  </a:lnTo>
                  <a:lnTo>
                    <a:pt x="250" y="0"/>
                  </a:lnTo>
                  <a:lnTo>
                    <a:pt x="204" y="0"/>
                  </a:lnTo>
                  <a:lnTo>
                    <a:pt x="190" y="2"/>
                  </a:lnTo>
                  <a:lnTo>
                    <a:pt x="180" y="4"/>
                  </a:lnTo>
                  <a:lnTo>
                    <a:pt x="167" y="6"/>
                  </a:lnTo>
                  <a:lnTo>
                    <a:pt x="157" y="10"/>
                  </a:lnTo>
                  <a:lnTo>
                    <a:pt x="148" y="12"/>
                  </a:lnTo>
                  <a:lnTo>
                    <a:pt x="136" y="18"/>
                  </a:lnTo>
                  <a:lnTo>
                    <a:pt x="127" y="24"/>
                  </a:lnTo>
                  <a:lnTo>
                    <a:pt x="117" y="27"/>
                  </a:lnTo>
                  <a:lnTo>
                    <a:pt x="107" y="33"/>
                  </a:lnTo>
                  <a:lnTo>
                    <a:pt x="100" y="39"/>
                  </a:lnTo>
                  <a:lnTo>
                    <a:pt x="81" y="50"/>
                  </a:lnTo>
                  <a:lnTo>
                    <a:pt x="65" y="66"/>
                  </a:lnTo>
                  <a:lnTo>
                    <a:pt x="50" y="81"/>
                  </a:lnTo>
                  <a:lnTo>
                    <a:pt x="38" y="100"/>
                  </a:lnTo>
                  <a:lnTo>
                    <a:pt x="33" y="108"/>
                  </a:lnTo>
                  <a:lnTo>
                    <a:pt x="27" y="118"/>
                  </a:lnTo>
                  <a:lnTo>
                    <a:pt x="23" y="127"/>
                  </a:lnTo>
                  <a:lnTo>
                    <a:pt x="17" y="137"/>
                  </a:lnTo>
                  <a:lnTo>
                    <a:pt x="11" y="148"/>
                  </a:lnTo>
                  <a:lnTo>
                    <a:pt x="10"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5" y="156"/>
                  </a:lnTo>
                  <a:lnTo>
                    <a:pt x="36" y="148"/>
                  </a:lnTo>
                  <a:lnTo>
                    <a:pt x="42" y="139"/>
                  </a:lnTo>
                  <a:lnTo>
                    <a:pt x="46" y="129"/>
                  </a:lnTo>
                  <a:lnTo>
                    <a:pt x="52" y="120"/>
                  </a:lnTo>
                  <a:lnTo>
                    <a:pt x="58" y="112"/>
                  </a:lnTo>
                  <a:lnTo>
                    <a:pt x="63" y="102"/>
                  </a:lnTo>
                  <a:lnTo>
                    <a:pt x="69" y="97"/>
                  </a:lnTo>
                  <a:lnTo>
                    <a:pt x="77" y="89"/>
                  </a:lnTo>
                  <a:lnTo>
                    <a:pt x="81" y="81"/>
                  </a:lnTo>
                  <a:lnTo>
                    <a:pt x="88" y="77"/>
                  </a:lnTo>
                  <a:lnTo>
                    <a:pt x="96" y="70"/>
                  </a:lnTo>
                  <a:lnTo>
                    <a:pt x="102" y="64"/>
                  </a:lnTo>
                  <a:lnTo>
                    <a:pt x="111" y="58"/>
                  </a:lnTo>
                  <a:lnTo>
                    <a:pt x="119" y="52"/>
                  </a:lnTo>
                  <a:lnTo>
                    <a:pt x="129" y="47"/>
                  </a:lnTo>
                  <a:lnTo>
                    <a:pt x="138" y="43"/>
                  </a:lnTo>
                  <a:lnTo>
                    <a:pt x="148" y="37"/>
                  </a:lnTo>
                  <a:lnTo>
                    <a:pt x="156" y="35"/>
                  </a:lnTo>
                  <a:lnTo>
                    <a:pt x="165" y="33"/>
                  </a:lnTo>
                  <a:lnTo>
                    <a:pt x="175" y="29"/>
                  </a:lnTo>
                  <a:lnTo>
                    <a:pt x="184" y="27"/>
                  </a:lnTo>
                  <a:lnTo>
                    <a:pt x="194" y="25"/>
                  </a:lnTo>
                  <a:lnTo>
                    <a:pt x="204" y="24"/>
                  </a:lnTo>
                  <a:lnTo>
                    <a:pt x="267" y="27"/>
                  </a:lnTo>
                  <a:lnTo>
                    <a:pt x="277" y="29"/>
                  </a:lnTo>
                  <a:lnTo>
                    <a:pt x="286" y="33"/>
                  </a:lnTo>
                  <a:lnTo>
                    <a:pt x="296" y="35"/>
                  </a:lnTo>
                  <a:lnTo>
                    <a:pt x="303" y="37"/>
                  </a:lnTo>
                  <a:lnTo>
                    <a:pt x="313" y="43"/>
                  </a:lnTo>
                  <a:lnTo>
                    <a:pt x="323" y="47"/>
                  </a:lnTo>
                  <a:lnTo>
                    <a:pt x="342" y="58"/>
                  </a:lnTo>
                  <a:lnTo>
                    <a:pt x="355" y="70"/>
                  </a:lnTo>
                  <a:lnTo>
                    <a:pt x="363" y="77"/>
                  </a:lnTo>
                  <a:lnTo>
                    <a:pt x="371" y="83"/>
                  </a:lnTo>
                  <a:lnTo>
                    <a:pt x="384" y="97"/>
                  </a:lnTo>
                  <a:lnTo>
                    <a:pt x="390" y="102"/>
                  </a:lnTo>
                  <a:lnTo>
                    <a:pt x="396" y="112"/>
                  </a:lnTo>
                  <a:lnTo>
                    <a:pt x="401" y="120"/>
                  </a:lnTo>
                  <a:lnTo>
                    <a:pt x="407" y="129"/>
                  </a:lnTo>
                  <a:lnTo>
                    <a:pt x="411" y="139"/>
                  </a:lnTo>
                  <a:lnTo>
                    <a:pt x="417" y="148"/>
                  </a:lnTo>
                  <a:lnTo>
                    <a:pt x="419" y="156"/>
                  </a:lnTo>
                  <a:lnTo>
                    <a:pt x="421" y="166"/>
                  </a:lnTo>
                  <a:lnTo>
                    <a:pt x="424" y="175"/>
                  </a:lnTo>
                  <a:lnTo>
                    <a:pt x="426" y="185"/>
                  </a:lnTo>
                  <a:lnTo>
                    <a:pt x="428" y="194"/>
                  </a:lnTo>
                  <a:lnTo>
                    <a:pt x="430" y="204"/>
                  </a:lnTo>
                  <a:lnTo>
                    <a:pt x="430" y="216"/>
                  </a:lnTo>
                  <a:lnTo>
                    <a:pt x="432" y="229"/>
                  </a:lnTo>
                  <a:lnTo>
                    <a:pt x="432" y="225"/>
                  </a:lnTo>
                  <a:lnTo>
                    <a:pt x="430" y="235"/>
                  </a:lnTo>
                  <a:lnTo>
                    <a:pt x="430" y="246"/>
                  </a:lnTo>
                  <a:lnTo>
                    <a:pt x="428" y="258"/>
                  </a:lnTo>
                  <a:lnTo>
                    <a:pt x="426" y="267"/>
                  </a:lnTo>
                  <a:lnTo>
                    <a:pt x="424" y="277"/>
                  </a:lnTo>
                  <a:lnTo>
                    <a:pt x="421" y="287"/>
                  </a:lnTo>
                  <a:lnTo>
                    <a:pt x="419" y="296"/>
                  </a:lnTo>
                  <a:lnTo>
                    <a:pt x="417" y="304"/>
                  </a:lnTo>
                  <a:lnTo>
                    <a:pt x="411" y="314"/>
                  </a:lnTo>
                  <a:lnTo>
                    <a:pt x="407" y="323"/>
                  </a:lnTo>
                  <a:lnTo>
                    <a:pt x="396" y="342"/>
                  </a:lnTo>
                  <a:lnTo>
                    <a:pt x="384" y="356"/>
                  </a:lnTo>
                  <a:lnTo>
                    <a:pt x="355" y="385"/>
                  </a:lnTo>
                  <a:lnTo>
                    <a:pt x="342" y="396"/>
                  </a:lnTo>
                  <a:lnTo>
                    <a:pt x="323" y="408"/>
                  </a:lnTo>
                  <a:lnTo>
                    <a:pt x="313" y="412"/>
                  </a:lnTo>
                  <a:lnTo>
                    <a:pt x="303" y="417"/>
                  </a:lnTo>
                  <a:lnTo>
                    <a:pt x="296" y="419"/>
                  </a:lnTo>
                  <a:lnTo>
                    <a:pt x="286" y="421"/>
                  </a:lnTo>
                  <a:lnTo>
                    <a:pt x="277" y="425"/>
                  </a:lnTo>
                  <a:lnTo>
                    <a:pt x="267" y="427"/>
                  </a:lnTo>
                  <a:lnTo>
                    <a:pt x="257" y="429"/>
                  </a:lnTo>
                  <a:lnTo>
                    <a:pt x="248" y="431"/>
                  </a:lnTo>
                  <a:lnTo>
                    <a:pt x="234" y="431"/>
                  </a:lnTo>
                  <a:lnTo>
                    <a:pt x="225" y="433"/>
                  </a:lnTo>
                  <a:lnTo>
                    <a:pt x="229" y="433"/>
                  </a:lnTo>
                  <a:lnTo>
                    <a:pt x="217" y="431"/>
                  </a:lnTo>
                  <a:lnTo>
                    <a:pt x="205" y="431"/>
                  </a:lnTo>
                  <a:lnTo>
                    <a:pt x="194" y="429"/>
                  </a:lnTo>
                  <a:lnTo>
                    <a:pt x="184" y="427"/>
                  </a:lnTo>
                  <a:lnTo>
                    <a:pt x="175" y="425"/>
                  </a:lnTo>
                  <a:lnTo>
                    <a:pt x="165" y="421"/>
                  </a:lnTo>
                  <a:lnTo>
                    <a:pt x="156" y="419"/>
                  </a:lnTo>
                  <a:lnTo>
                    <a:pt x="148" y="417"/>
                  </a:lnTo>
                  <a:lnTo>
                    <a:pt x="138" y="412"/>
                  </a:lnTo>
                  <a:lnTo>
                    <a:pt x="129" y="408"/>
                  </a:lnTo>
                  <a:lnTo>
                    <a:pt x="119" y="402"/>
                  </a:lnTo>
                  <a:lnTo>
                    <a:pt x="111" y="396"/>
                  </a:lnTo>
                  <a:lnTo>
                    <a:pt x="102" y="390"/>
                  </a:lnTo>
                  <a:lnTo>
                    <a:pt x="96" y="385"/>
                  </a:lnTo>
                  <a:lnTo>
                    <a:pt x="83" y="371"/>
                  </a:lnTo>
                  <a:lnTo>
                    <a:pt x="77" y="364"/>
                  </a:lnTo>
                  <a:lnTo>
                    <a:pt x="69" y="356"/>
                  </a:lnTo>
                  <a:lnTo>
                    <a:pt x="58" y="342"/>
                  </a:lnTo>
                  <a:lnTo>
                    <a:pt x="46" y="323"/>
                  </a:lnTo>
                  <a:lnTo>
                    <a:pt x="42" y="314"/>
                  </a:lnTo>
                  <a:lnTo>
                    <a:pt x="36" y="304"/>
                  </a:lnTo>
                  <a:lnTo>
                    <a:pt x="35" y="296"/>
                  </a:lnTo>
                  <a:lnTo>
                    <a:pt x="33" y="287"/>
                  </a:lnTo>
                  <a:lnTo>
                    <a:pt x="29" y="277"/>
                  </a:lnTo>
                  <a:lnTo>
                    <a:pt x="27" y="267"/>
                  </a:lnTo>
                  <a:lnTo>
                    <a:pt x="25" y="258"/>
                  </a:lnTo>
                  <a:lnTo>
                    <a:pt x="23" y="248"/>
                  </a:lnTo>
                  <a:lnTo>
                    <a:pt x="23" y="227"/>
                  </a:lnTo>
                  <a:lnTo>
                    <a:pt x="0" y="227"/>
                  </a:lnTo>
                  <a:close/>
                </a:path>
              </a:pathLst>
            </a:custGeom>
            <a:solidFill>
              <a:schemeClr val="tx2"/>
            </a:solidFill>
            <a:ln w="9525">
              <a:solidFill>
                <a:schemeClr val="tx2"/>
              </a:solidFill>
              <a:round/>
              <a:headEnd/>
              <a:tailEnd/>
            </a:ln>
          </p:spPr>
          <p:txBody>
            <a:bodyPr/>
            <a:lstStyle/>
            <a:p>
              <a:endParaRPr lang="en-US"/>
            </a:p>
          </p:txBody>
        </p:sp>
        <p:sp>
          <p:nvSpPr>
            <p:cNvPr id="790546" name="Freeform 18"/>
            <p:cNvSpPr>
              <a:spLocks/>
            </p:cNvSpPr>
            <p:nvPr/>
          </p:nvSpPr>
          <p:spPr bwMode="auto">
            <a:xfrm>
              <a:off x="3391" y="1048"/>
              <a:ext cx="545" cy="40"/>
            </a:xfrm>
            <a:custGeom>
              <a:avLst/>
              <a:gdLst/>
              <a:ahLst/>
              <a:cxnLst>
                <a:cxn ang="0">
                  <a:pos x="19" y="2"/>
                </a:cxn>
                <a:cxn ang="0">
                  <a:pos x="13" y="2"/>
                </a:cxn>
                <a:cxn ang="0">
                  <a:pos x="9" y="4"/>
                </a:cxn>
                <a:cxn ang="0">
                  <a:pos x="1" y="12"/>
                </a:cxn>
                <a:cxn ang="0">
                  <a:pos x="0" y="15"/>
                </a:cxn>
                <a:cxn ang="0">
                  <a:pos x="0" y="27"/>
                </a:cxn>
                <a:cxn ang="0">
                  <a:pos x="1" y="31"/>
                </a:cxn>
                <a:cxn ang="0">
                  <a:pos x="9" y="39"/>
                </a:cxn>
                <a:cxn ang="0">
                  <a:pos x="13" y="40"/>
                </a:cxn>
                <a:cxn ang="0">
                  <a:pos x="19" y="40"/>
                </a:cxn>
                <a:cxn ang="0">
                  <a:pos x="526" y="39"/>
                </a:cxn>
                <a:cxn ang="0">
                  <a:pos x="532" y="39"/>
                </a:cxn>
                <a:cxn ang="0">
                  <a:pos x="535" y="37"/>
                </a:cxn>
                <a:cxn ang="0">
                  <a:pos x="543" y="29"/>
                </a:cxn>
                <a:cxn ang="0">
                  <a:pos x="545" y="25"/>
                </a:cxn>
                <a:cxn ang="0">
                  <a:pos x="545" y="14"/>
                </a:cxn>
                <a:cxn ang="0">
                  <a:pos x="543" y="10"/>
                </a:cxn>
                <a:cxn ang="0">
                  <a:pos x="535" y="2"/>
                </a:cxn>
                <a:cxn ang="0">
                  <a:pos x="532" y="0"/>
                </a:cxn>
                <a:cxn ang="0">
                  <a:pos x="526" y="0"/>
                </a:cxn>
                <a:cxn ang="0">
                  <a:pos x="19" y="2"/>
                </a:cxn>
              </a:cxnLst>
              <a:rect l="0" t="0" r="r" b="b"/>
              <a:pathLst>
                <a:path w="545" h="40">
                  <a:moveTo>
                    <a:pt x="19" y="2"/>
                  </a:moveTo>
                  <a:lnTo>
                    <a:pt x="13" y="2"/>
                  </a:lnTo>
                  <a:lnTo>
                    <a:pt x="9" y="4"/>
                  </a:lnTo>
                  <a:lnTo>
                    <a:pt x="1" y="12"/>
                  </a:lnTo>
                  <a:lnTo>
                    <a:pt x="0" y="15"/>
                  </a:lnTo>
                  <a:lnTo>
                    <a:pt x="0" y="27"/>
                  </a:lnTo>
                  <a:lnTo>
                    <a:pt x="1" y="31"/>
                  </a:lnTo>
                  <a:lnTo>
                    <a:pt x="9" y="39"/>
                  </a:lnTo>
                  <a:lnTo>
                    <a:pt x="13" y="40"/>
                  </a:lnTo>
                  <a:lnTo>
                    <a:pt x="19" y="40"/>
                  </a:lnTo>
                  <a:lnTo>
                    <a:pt x="526" y="39"/>
                  </a:lnTo>
                  <a:lnTo>
                    <a:pt x="532" y="39"/>
                  </a:lnTo>
                  <a:lnTo>
                    <a:pt x="535" y="37"/>
                  </a:lnTo>
                  <a:lnTo>
                    <a:pt x="543" y="29"/>
                  </a:lnTo>
                  <a:lnTo>
                    <a:pt x="545" y="25"/>
                  </a:lnTo>
                  <a:lnTo>
                    <a:pt x="545" y="14"/>
                  </a:lnTo>
                  <a:lnTo>
                    <a:pt x="543" y="10"/>
                  </a:lnTo>
                  <a:lnTo>
                    <a:pt x="535" y="2"/>
                  </a:lnTo>
                  <a:lnTo>
                    <a:pt x="532" y="0"/>
                  </a:lnTo>
                  <a:lnTo>
                    <a:pt x="526" y="0"/>
                  </a:lnTo>
                  <a:lnTo>
                    <a:pt x="19" y="2"/>
                  </a:lnTo>
                  <a:close/>
                </a:path>
              </a:pathLst>
            </a:custGeom>
            <a:solidFill>
              <a:srgbClr val="000000"/>
            </a:solidFill>
            <a:ln w="9525">
              <a:noFill/>
              <a:round/>
              <a:headEnd/>
              <a:tailEnd/>
            </a:ln>
          </p:spPr>
          <p:txBody>
            <a:bodyPr/>
            <a:lstStyle/>
            <a:p>
              <a:endParaRPr lang="en-US"/>
            </a:p>
          </p:txBody>
        </p:sp>
        <p:sp>
          <p:nvSpPr>
            <p:cNvPr id="790547" name="Rectangle 19"/>
            <p:cNvSpPr>
              <a:spLocks noChangeArrowheads="1"/>
            </p:cNvSpPr>
            <p:nvPr/>
          </p:nvSpPr>
          <p:spPr bwMode="auto">
            <a:xfrm>
              <a:off x="4094" y="964"/>
              <a:ext cx="162" cy="269"/>
            </a:xfrm>
            <a:prstGeom prst="rect">
              <a:avLst/>
            </a:prstGeom>
            <a:noFill/>
            <a:ln w="9525">
              <a:noFill/>
              <a:miter lim="800000"/>
              <a:headEnd/>
              <a:tailEnd/>
            </a:ln>
          </p:spPr>
          <p:txBody>
            <a:bodyPr wrap="none" lIns="0" tIns="0" rIns="0" bIns="0">
              <a:spAutoFit/>
            </a:bodyPr>
            <a:lstStyle/>
            <a:p>
              <a:r>
                <a:rPr lang="en-US" sz="2800" b="1" u="none" baseline="0">
                  <a:latin typeface="Swiss 721 SWA" charset="0"/>
                </a:rPr>
                <a:t>D</a:t>
              </a:r>
              <a:endParaRPr lang="en-US" sz="3600" b="1" u="none" baseline="0"/>
            </a:p>
          </p:txBody>
        </p:sp>
        <p:sp>
          <p:nvSpPr>
            <p:cNvPr id="790548" name="Rectangle 20"/>
            <p:cNvSpPr>
              <a:spLocks noChangeArrowheads="1"/>
            </p:cNvSpPr>
            <p:nvPr/>
          </p:nvSpPr>
          <p:spPr bwMode="auto">
            <a:xfrm>
              <a:off x="3483" y="780"/>
              <a:ext cx="286"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0/0</a:t>
              </a:r>
              <a:endParaRPr lang="en-US" sz="3600" b="1" u="none" baseline="0">
                <a:solidFill>
                  <a:srgbClr val="00FF00"/>
                </a:solidFill>
              </a:endParaRPr>
            </a:p>
          </p:txBody>
        </p:sp>
        <p:sp>
          <p:nvSpPr>
            <p:cNvPr id="790549" name="Freeform 21"/>
            <p:cNvSpPr>
              <a:spLocks/>
            </p:cNvSpPr>
            <p:nvPr/>
          </p:nvSpPr>
          <p:spPr bwMode="auto">
            <a:xfrm>
              <a:off x="1839" y="990"/>
              <a:ext cx="186" cy="79"/>
            </a:xfrm>
            <a:custGeom>
              <a:avLst/>
              <a:gdLst/>
              <a:ahLst/>
              <a:cxnLst>
                <a:cxn ang="0">
                  <a:pos x="161" y="79"/>
                </a:cxn>
                <a:cxn ang="0">
                  <a:pos x="172" y="79"/>
                </a:cxn>
                <a:cxn ang="0">
                  <a:pos x="176" y="77"/>
                </a:cxn>
                <a:cxn ang="0">
                  <a:pos x="184" y="70"/>
                </a:cxn>
                <a:cxn ang="0">
                  <a:pos x="186" y="66"/>
                </a:cxn>
                <a:cxn ang="0">
                  <a:pos x="186" y="54"/>
                </a:cxn>
                <a:cxn ang="0">
                  <a:pos x="184" y="50"/>
                </a:cxn>
                <a:cxn ang="0">
                  <a:pos x="176" y="43"/>
                </a:cxn>
                <a:cxn ang="0">
                  <a:pos x="172" y="41"/>
                </a:cxn>
                <a:cxn ang="0">
                  <a:pos x="25" y="0"/>
                </a:cxn>
                <a:cxn ang="0">
                  <a:pos x="13" y="0"/>
                </a:cxn>
                <a:cxn ang="0">
                  <a:pos x="9" y="2"/>
                </a:cxn>
                <a:cxn ang="0">
                  <a:pos x="1" y="10"/>
                </a:cxn>
                <a:cxn ang="0">
                  <a:pos x="0" y="14"/>
                </a:cxn>
                <a:cxn ang="0">
                  <a:pos x="0" y="25"/>
                </a:cxn>
                <a:cxn ang="0">
                  <a:pos x="1" y="29"/>
                </a:cxn>
                <a:cxn ang="0">
                  <a:pos x="9" y="37"/>
                </a:cxn>
                <a:cxn ang="0">
                  <a:pos x="13" y="39"/>
                </a:cxn>
                <a:cxn ang="0">
                  <a:pos x="161" y="79"/>
                </a:cxn>
              </a:cxnLst>
              <a:rect l="0" t="0" r="r" b="b"/>
              <a:pathLst>
                <a:path w="186" h="79">
                  <a:moveTo>
                    <a:pt x="161" y="79"/>
                  </a:moveTo>
                  <a:lnTo>
                    <a:pt x="172" y="79"/>
                  </a:lnTo>
                  <a:lnTo>
                    <a:pt x="176" y="77"/>
                  </a:lnTo>
                  <a:lnTo>
                    <a:pt x="184" y="70"/>
                  </a:lnTo>
                  <a:lnTo>
                    <a:pt x="186" y="66"/>
                  </a:lnTo>
                  <a:lnTo>
                    <a:pt x="186" y="54"/>
                  </a:lnTo>
                  <a:lnTo>
                    <a:pt x="184" y="50"/>
                  </a:lnTo>
                  <a:lnTo>
                    <a:pt x="176" y="43"/>
                  </a:lnTo>
                  <a:lnTo>
                    <a:pt x="172" y="41"/>
                  </a:lnTo>
                  <a:lnTo>
                    <a:pt x="25" y="0"/>
                  </a:lnTo>
                  <a:lnTo>
                    <a:pt x="13" y="0"/>
                  </a:lnTo>
                  <a:lnTo>
                    <a:pt x="9" y="2"/>
                  </a:lnTo>
                  <a:lnTo>
                    <a:pt x="1" y="10"/>
                  </a:lnTo>
                  <a:lnTo>
                    <a:pt x="0" y="14"/>
                  </a:lnTo>
                  <a:lnTo>
                    <a:pt x="0" y="25"/>
                  </a:lnTo>
                  <a:lnTo>
                    <a:pt x="1" y="29"/>
                  </a:lnTo>
                  <a:lnTo>
                    <a:pt x="9" y="37"/>
                  </a:lnTo>
                  <a:lnTo>
                    <a:pt x="13" y="39"/>
                  </a:lnTo>
                  <a:lnTo>
                    <a:pt x="161" y="79"/>
                  </a:lnTo>
                  <a:close/>
                </a:path>
              </a:pathLst>
            </a:custGeom>
            <a:solidFill>
              <a:srgbClr val="000000"/>
            </a:solidFill>
            <a:ln w="9525">
              <a:noFill/>
              <a:round/>
              <a:headEnd/>
              <a:tailEnd/>
            </a:ln>
          </p:spPr>
          <p:txBody>
            <a:bodyPr/>
            <a:lstStyle/>
            <a:p>
              <a:endParaRPr lang="en-US"/>
            </a:p>
          </p:txBody>
        </p:sp>
        <p:sp>
          <p:nvSpPr>
            <p:cNvPr id="790550" name="Freeform 22"/>
            <p:cNvSpPr>
              <a:spLocks/>
            </p:cNvSpPr>
            <p:nvPr/>
          </p:nvSpPr>
          <p:spPr bwMode="auto">
            <a:xfrm>
              <a:off x="1839" y="1040"/>
              <a:ext cx="194" cy="79"/>
            </a:xfrm>
            <a:custGeom>
              <a:avLst/>
              <a:gdLst/>
              <a:ahLst/>
              <a:cxnLst>
                <a:cxn ang="0">
                  <a:pos x="180" y="39"/>
                </a:cxn>
                <a:cxn ang="0">
                  <a:pos x="184" y="37"/>
                </a:cxn>
                <a:cxn ang="0">
                  <a:pos x="192" y="29"/>
                </a:cxn>
                <a:cxn ang="0">
                  <a:pos x="194" y="25"/>
                </a:cxn>
                <a:cxn ang="0">
                  <a:pos x="194" y="14"/>
                </a:cxn>
                <a:cxn ang="0">
                  <a:pos x="192" y="10"/>
                </a:cxn>
                <a:cxn ang="0">
                  <a:pos x="184" y="2"/>
                </a:cxn>
                <a:cxn ang="0">
                  <a:pos x="180" y="0"/>
                </a:cxn>
                <a:cxn ang="0">
                  <a:pos x="169" y="0"/>
                </a:cxn>
                <a:cxn ang="0">
                  <a:pos x="13" y="41"/>
                </a:cxn>
                <a:cxn ang="0">
                  <a:pos x="9" y="43"/>
                </a:cxn>
                <a:cxn ang="0">
                  <a:pos x="1" y="50"/>
                </a:cxn>
                <a:cxn ang="0">
                  <a:pos x="0" y="54"/>
                </a:cxn>
                <a:cxn ang="0">
                  <a:pos x="0" y="66"/>
                </a:cxn>
                <a:cxn ang="0">
                  <a:pos x="1" y="70"/>
                </a:cxn>
                <a:cxn ang="0">
                  <a:pos x="9" y="77"/>
                </a:cxn>
                <a:cxn ang="0">
                  <a:pos x="13" y="79"/>
                </a:cxn>
                <a:cxn ang="0">
                  <a:pos x="25" y="79"/>
                </a:cxn>
                <a:cxn ang="0">
                  <a:pos x="180" y="39"/>
                </a:cxn>
              </a:cxnLst>
              <a:rect l="0" t="0" r="r" b="b"/>
              <a:pathLst>
                <a:path w="194" h="79">
                  <a:moveTo>
                    <a:pt x="180" y="39"/>
                  </a:moveTo>
                  <a:lnTo>
                    <a:pt x="184" y="37"/>
                  </a:lnTo>
                  <a:lnTo>
                    <a:pt x="192" y="29"/>
                  </a:lnTo>
                  <a:lnTo>
                    <a:pt x="194" y="25"/>
                  </a:lnTo>
                  <a:lnTo>
                    <a:pt x="194" y="14"/>
                  </a:lnTo>
                  <a:lnTo>
                    <a:pt x="192" y="10"/>
                  </a:lnTo>
                  <a:lnTo>
                    <a:pt x="184" y="2"/>
                  </a:lnTo>
                  <a:lnTo>
                    <a:pt x="180" y="0"/>
                  </a:lnTo>
                  <a:lnTo>
                    <a:pt x="169" y="0"/>
                  </a:lnTo>
                  <a:lnTo>
                    <a:pt x="13" y="41"/>
                  </a:lnTo>
                  <a:lnTo>
                    <a:pt x="9" y="43"/>
                  </a:lnTo>
                  <a:lnTo>
                    <a:pt x="1" y="50"/>
                  </a:lnTo>
                  <a:lnTo>
                    <a:pt x="0" y="54"/>
                  </a:lnTo>
                  <a:lnTo>
                    <a:pt x="0" y="66"/>
                  </a:lnTo>
                  <a:lnTo>
                    <a:pt x="1" y="70"/>
                  </a:lnTo>
                  <a:lnTo>
                    <a:pt x="9" y="77"/>
                  </a:lnTo>
                  <a:lnTo>
                    <a:pt x="13" y="79"/>
                  </a:lnTo>
                  <a:lnTo>
                    <a:pt x="25" y="79"/>
                  </a:lnTo>
                  <a:lnTo>
                    <a:pt x="180" y="39"/>
                  </a:lnTo>
                  <a:close/>
                </a:path>
              </a:pathLst>
            </a:custGeom>
            <a:solidFill>
              <a:srgbClr val="000000"/>
            </a:solidFill>
            <a:ln w="9525">
              <a:noFill/>
              <a:round/>
              <a:headEnd/>
              <a:tailEnd/>
            </a:ln>
          </p:spPr>
          <p:txBody>
            <a:bodyPr/>
            <a:lstStyle/>
            <a:p>
              <a:endParaRPr lang="en-US"/>
            </a:p>
          </p:txBody>
        </p:sp>
        <p:sp>
          <p:nvSpPr>
            <p:cNvPr id="790551" name="Freeform 23"/>
            <p:cNvSpPr>
              <a:spLocks/>
            </p:cNvSpPr>
            <p:nvPr/>
          </p:nvSpPr>
          <p:spPr bwMode="auto">
            <a:xfrm>
              <a:off x="2749" y="979"/>
              <a:ext cx="186" cy="81"/>
            </a:xfrm>
            <a:custGeom>
              <a:avLst/>
              <a:gdLst/>
              <a:ahLst/>
              <a:cxnLst>
                <a:cxn ang="0">
                  <a:pos x="161" y="81"/>
                </a:cxn>
                <a:cxn ang="0">
                  <a:pos x="171" y="81"/>
                </a:cxn>
                <a:cxn ang="0">
                  <a:pos x="177" y="79"/>
                </a:cxn>
                <a:cxn ang="0">
                  <a:pos x="184" y="71"/>
                </a:cxn>
                <a:cxn ang="0">
                  <a:pos x="186" y="67"/>
                </a:cxn>
                <a:cxn ang="0">
                  <a:pos x="186" y="58"/>
                </a:cxn>
                <a:cxn ang="0">
                  <a:pos x="184" y="52"/>
                </a:cxn>
                <a:cxn ang="0">
                  <a:pos x="177" y="44"/>
                </a:cxn>
                <a:cxn ang="0">
                  <a:pos x="173" y="42"/>
                </a:cxn>
                <a:cxn ang="0">
                  <a:pos x="25" y="0"/>
                </a:cxn>
                <a:cxn ang="0">
                  <a:pos x="15" y="0"/>
                </a:cxn>
                <a:cxn ang="0">
                  <a:pos x="10" y="2"/>
                </a:cxn>
                <a:cxn ang="0">
                  <a:pos x="2" y="10"/>
                </a:cxn>
                <a:cxn ang="0">
                  <a:pos x="0" y="13"/>
                </a:cxn>
                <a:cxn ang="0">
                  <a:pos x="0" y="23"/>
                </a:cxn>
                <a:cxn ang="0">
                  <a:pos x="2" y="29"/>
                </a:cxn>
                <a:cxn ang="0">
                  <a:pos x="10" y="36"/>
                </a:cxn>
                <a:cxn ang="0">
                  <a:pos x="13" y="38"/>
                </a:cxn>
                <a:cxn ang="0">
                  <a:pos x="161" y="81"/>
                </a:cxn>
              </a:cxnLst>
              <a:rect l="0" t="0" r="r" b="b"/>
              <a:pathLst>
                <a:path w="186" h="81">
                  <a:moveTo>
                    <a:pt x="161" y="81"/>
                  </a:moveTo>
                  <a:lnTo>
                    <a:pt x="171" y="81"/>
                  </a:lnTo>
                  <a:lnTo>
                    <a:pt x="177" y="79"/>
                  </a:lnTo>
                  <a:lnTo>
                    <a:pt x="184" y="71"/>
                  </a:lnTo>
                  <a:lnTo>
                    <a:pt x="186" y="67"/>
                  </a:lnTo>
                  <a:lnTo>
                    <a:pt x="186" y="58"/>
                  </a:lnTo>
                  <a:lnTo>
                    <a:pt x="184" y="52"/>
                  </a:lnTo>
                  <a:lnTo>
                    <a:pt x="177" y="44"/>
                  </a:lnTo>
                  <a:lnTo>
                    <a:pt x="173" y="42"/>
                  </a:lnTo>
                  <a:lnTo>
                    <a:pt x="25" y="0"/>
                  </a:lnTo>
                  <a:lnTo>
                    <a:pt x="15" y="0"/>
                  </a:lnTo>
                  <a:lnTo>
                    <a:pt x="10" y="2"/>
                  </a:lnTo>
                  <a:lnTo>
                    <a:pt x="2" y="10"/>
                  </a:lnTo>
                  <a:lnTo>
                    <a:pt x="0" y="13"/>
                  </a:lnTo>
                  <a:lnTo>
                    <a:pt x="0" y="23"/>
                  </a:lnTo>
                  <a:lnTo>
                    <a:pt x="2" y="29"/>
                  </a:lnTo>
                  <a:lnTo>
                    <a:pt x="10" y="36"/>
                  </a:lnTo>
                  <a:lnTo>
                    <a:pt x="13" y="38"/>
                  </a:lnTo>
                  <a:lnTo>
                    <a:pt x="161" y="81"/>
                  </a:lnTo>
                  <a:close/>
                </a:path>
              </a:pathLst>
            </a:custGeom>
            <a:solidFill>
              <a:srgbClr val="000000"/>
            </a:solidFill>
            <a:ln w="9525">
              <a:noFill/>
              <a:round/>
              <a:headEnd/>
              <a:tailEnd/>
            </a:ln>
          </p:spPr>
          <p:txBody>
            <a:bodyPr/>
            <a:lstStyle/>
            <a:p>
              <a:endParaRPr lang="en-US"/>
            </a:p>
          </p:txBody>
        </p:sp>
        <p:sp>
          <p:nvSpPr>
            <p:cNvPr id="790552" name="Freeform 24"/>
            <p:cNvSpPr>
              <a:spLocks/>
            </p:cNvSpPr>
            <p:nvPr/>
          </p:nvSpPr>
          <p:spPr bwMode="auto">
            <a:xfrm>
              <a:off x="2749" y="1029"/>
              <a:ext cx="196" cy="79"/>
            </a:xfrm>
            <a:custGeom>
              <a:avLst/>
              <a:gdLst/>
              <a:ahLst/>
              <a:cxnLst>
                <a:cxn ang="0">
                  <a:pos x="181" y="38"/>
                </a:cxn>
                <a:cxn ang="0">
                  <a:pos x="186" y="36"/>
                </a:cxn>
                <a:cxn ang="0">
                  <a:pos x="194" y="29"/>
                </a:cxn>
                <a:cxn ang="0">
                  <a:pos x="196" y="25"/>
                </a:cxn>
                <a:cxn ang="0">
                  <a:pos x="196" y="15"/>
                </a:cxn>
                <a:cxn ang="0">
                  <a:pos x="194" y="9"/>
                </a:cxn>
                <a:cxn ang="0">
                  <a:pos x="186" y="2"/>
                </a:cxn>
                <a:cxn ang="0">
                  <a:pos x="182" y="0"/>
                </a:cxn>
                <a:cxn ang="0">
                  <a:pos x="173" y="0"/>
                </a:cxn>
                <a:cxn ang="0">
                  <a:pos x="15" y="40"/>
                </a:cxn>
                <a:cxn ang="0">
                  <a:pos x="10" y="42"/>
                </a:cxn>
                <a:cxn ang="0">
                  <a:pos x="2" y="50"/>
                </a:cxn>
                <a:cxn ang="0">
                  <a:pos x="0" y="54"/>
                </a:cxn>
                <a:cxn ang="0">
                  <a:pos x="0" y="63"/>
                </a:cxn>
                <a:cxn ang="0">
                  <a:pos x="2" y="69"/>
                </a:cxn>
                <a:cxn ang="0">
                  <a:pos x="10" y="77"/>
                </a:cxn>
                <a:cxn ang="0">
                  <a:pos x="13" y="79"/>
                </a:cxn>
                <a:cxn ang="0">
                  <a:pos x="23" y="79"/>
                </a:cxn>
                <a:cxn ang="0">
                  <a:pos x="181" y="38"/>
                </a:cxn>
              </a:cxnLst>
              <a:rect l="0" t="0" r="r" b="b"/>
              <a:pathLst>
                <a:path w="196" h="79">
                  <a:moveTo>
                    <a:pt x="181" y="38"/>
                  </a:moveTo>
                  <a:lnTo>
                    <a:pt x="186" y="36"/>
                  </a:lnTo>
                  <a:lnTo>
                    <a:pt x="194" y="29"/>
                  </a:lnTo>
                  <a:lnTo>
                    <a:pt x="196" y="25"/>
                  </a:lnTo>
                  <a:lnTo>
                    <a:pt x="196" y="15"/>
                  </a:lnTo>
                  <a:lnTo>
                    <a:pt x="194" y="9"/>
                  </a:lnTo>
                  <a:lnTo>
                    <a:pt x="186" y="2"/>
                  </a:lnTo>
                  <a:lnTo>
                    <a:pt x="182" y="0"/>
                  </a:lnTo>
                  <a:lnTo>
                    <a:pt x="173" y="0"/>
                  </a:lnTo>
                  <a:lnTo>
                    <a:pt x="15" y="40"/>
                  </a:lnTo>
                  <a:lnTo>
                    <a:pt x="10" y="42"/>
                  </a:lnTo>
                  <a:lnTo>
                    <a:pt x="2" y="50"/>
                  </a:lnTo>
                  <a:lnTo>
                    <a:pt x="0" y="54"/>
                  </a:lnTo>
                  <a:lnTo>
                    <a:pt x="0" y="63"/>
                  </a:lnTo>
                  <a:lnTo>
                    <a:pt x="2" y="69"/>
                  </a:lnTo>
                  <a:lnTo>
                    <a:pt x="10" y="77"/>
                  </a:lnTo>
                  <a:lnTo>
                    <a:pt x="13" y="79"/>
                  </a:lnTo>
                  <a:lnTo>
                    <a:pt x="23" y="79"/>
                  </a:lnTo>
                  <a:lnTo>
                    <a:pt x="181" y="38"/>
                  </a:lnTo>
                  <a:close/>
                </a:path>
              </a:pathLst>
            </a:custGeom>
            <a:solidFill>
              <a:srgbClr val="000000"/>
            </a:solidFill>
            <a:ln w="9525">
              <a:noFill/>
              <a:round/>
              <a:headEnd/>
              <a:tailEnd/>
            </a:ln>
          </p:spPr>
          <p:txBody>
            <a:bodyPr/>
            <a:lstStyle/>
            <a:p>
              <a:endParaRPr lang="en-US"/>
            </a:p>
          </p:txBody>
        </p:sp>
        <p:sp>
          <p:nvSpPr>
            <p:cNvPr id="790553" name="Freeform 25"/>
            <p:cNvSpPr>
              <a:spLocks/>
            </p:cNvSpPr>
            <p:nvPr/>
          </p:nvSpPr>
          <p:spPr bwMode="auto">
            <a:xfrm>
              <a:off x="3729" y="998"/>
              <a:ext cx="186" cy="79"/>
            </a:xfrm>
            <a:custGeom>
              <a:avLst/>
              <a:gdLst/>
              <a:ahLst/>
              <a:cxnLst>
                <a:cxn ang="0">
                  <a:pos x="161" y="79"/>
                </a:cxn>
                <a:cxn ang="0">
                  <a:pos x="172" y="79"/>
                </a:cxn>
                <a:cxn ang="0">
                  <a:pos x="176" y="77"/>
                </a:cxn>
                <a:cxn ang="0">
                  <a:pos x="184" y="69"/>
                </a:cxn>
                <a:cxn ang="0">
                  <a:pos x="186" y="65"/>
                </a:cxn>
                <a:cxn ang="0">
                  <a:pos x="186" y="54"/>
                </a:cxn>
                <a:cxn ang="0">
                  <a:pos x="184" y="50"/>
                </a:cxn>
                <a:cxn ang="0">
                  <a:pos x="176" y="42"/>
                </a:cxn>
                <a:cxn ang="0">
                  <a:pos x="172" y="40"/>
                </a:cxn>
                <a:cxn ang="0">
                  <a:pos x="25" y="0"/>
                </a:cxn>
                <a:cxn ang="0">
                  <a:pos x="13" y="0"/>
                </a:cxn>
                <a:cxn ang="0">
                  <a:pos x="9" y="2"/>
                </a:cxn>
                <a:cxn ang="0">
                  <a:pos x="2" y="10"/>
                </a:cxn>
                <a:cxn ang="0">
                  <a:pos x="0" y="14"/>
                </a:cxn>
                <a:cxn ang="0">
                  <a:pos x="0" y="25"/>
                </a:cxn>
                <a:cxn ang="0">
                  <a:pos x="2" y="29"/>
                </a:cxn>
                <a:cxn ang="0">
                  <a:pos x="9" y="37"/>
                </a:cxn>
                <a:cxn ang="0">
                  <a:pos x="13" y="39"/>
                </a:cxn>
                <a:cxn ang="0">
                  <a:pos x="161" y="79"/>
                </a:cxn>
              </a:cxnLst>
              <a:rect l="0" t="0" r="r" b="b"/>
              <a:pathLst>
                <a:path w="186" h="79">
                  <a:moveTo>
                    <a:pt x="161" y="79"/>
                  </a:moveTo>
                  <a:lnTo>
                    <a:pt x="172" y="79"/>
                  </a:lnTo>
                  <a:lnTo>
                    <a:pt x="176" y="77"/>
                  </a:lnTo>
                  <a:lnTo>
                    <a:pt x="184" y="69"/>
                  </a:lnTo>
                  <a:lnTo>
                    <a:pt x="186" y="65"/>
                  </a:lnTo>
                  <a:lnTo>
                    <a:pt x="186" y="54"/>
                  </a:lnTo>
                  <a:lnTo>
                    <a:pt x="184" y="50"/>
                  </a:lnTo>
                  <a:lnTo>
                    <a:pt x="176" y="42"/>
                  </a:lnTo>
                  <a:lnTo>
                    <a:pt x="172" y="40"/>
                  </a:lnTo>
                  <a:lnTo>
                    <a:pt x="25" y="0"/>
                  </a:lnTo>
                  <a:lnTo>
                    <a:pt x="13" y="0"/>
                  </a:lnTo>
                  <a:lnTo>
                    <a:pt x="9" y="2"/>
                  </a:lnTo>
                  <a:lnTo>
                    <a:pt x="2" y="10"/>
                  </a:lnTo>
                  <a:lnTo>
                    <a:pt x="0" y="14"/>
                  </a:lnTo>
                  <a:lnTo>
                    <a:pt x="0" y="25"/>
                  </a:lnTo>
                  <a:lnTo>
                    <a:pt x="2" y="29"/>
                  </a:lnTo>
                  <a:lnTo>
                    <a:pt x="9" y="37"/>
                  </a:lnTo>
                  <a:lnTo>
                    <a:pt x="13" y="39"/>
                  </a:lnTo>
                  <a:lnTo>
                    <a:pt x="161" y="79"/>
                  </a:lnTo>
                  <a:close/>
                </a:path>
              </a:pathLst>
            </a:custGeom>
            <a:solidFill>
              <a:srgbClr val="000000"/>
            </a:solidFill>
            <a:ln w="9525">
              <a:noFill/>
              <a:round/>
              <a:headEnd/>
              <a:tailEnd/>
            </a:ln>
          </p:spPr>
          <p:txBody>
            <a:bodyPr/>
            <a:lstStyle/>
            <a:p>
              <a:endParaRPr lang="en-US"/>
            </a:p>
          </p:txBody>
        </p:sp>
        <p:sp>
          <p:nvSpPr>
            <p:cNvPr id="790554" name="Freeform 26"/>
            <p:cNvSpPr>
              <a:spLocks/>
            </p:cNvSpPr>
            <p:nvPr/>
          </p:nvSpPr>
          <p:spPr bwMode="auto">
            <a:xfrm>
              <a:off x="3729" y="1046"/>
              <a:ext cx="196" cy="81"/>
            </a:xfrm>
            <a:custGeom>
              <a:avLst/>
              <a:gdLst/>
              <a:ahLst/>
              <a:cxnLst>
                <a:cxn ang="0">
                  <a:pos x="182" y="39"/>
                </a:cxn>
                <a:cxn ang="0">
                  <a:pos x="186" y="37"/>
                </a:cxn>
                <a:cxn ang="0">
                  <a:pos x="194" y="29"/>
                </a:cxn>
                <a:cxn ang="0">
                  <a:pos x="196" y="25"/>
                </a:cxn>
                <a:cxn ang="0">
                  <a:pos x="196" y="14"/>
                </a:cxn>
                <a:cxn ang="0">
                  <a:pos x="194" y="10"/>
                </a:cxn>
                <a:cxn ang="0">
                  <a:pos x="186" y="2"/>
                </a:cxn>
                <a:cxn ang="0">
                  <a:pos x="182" y="0"/>
                </a:cxn>
                <a:cxn ang="0">
                  <a:pos x="171" y="0"/>
                </a:cxn>
                <a:cxn ang="0">
                  <a:pos x="13" y="42"/>
                </a:cxn>
                <a:cxn ang="0">
                  <a:pos x="9" y="44"/>
                </a:cxn>
                <a:cxn ang="0">
                  <a:pos x="2" y="52"/>
                </a:cxn>
                <a:cxn ang="0">
                  <a:pos x="0" y="56"/>
                </a:cxn>
                <a:cxn ang="0">
                  <a:pos x="0" y="67"/>
                </a:cxn>
                <a:cxn ang="0">
                  <a:pos x="2" y="71"/>
                </a:cxn>
                <a:cxn ang="0">
                  <a:pos x="9" y="79"/>
                </a:cxn>
                <a:cxn ang="0">
                  <a:pos x="13" y="81"/>
                </a:cxn>
                <a:cxn ang="0">
                  <a:pos x="25" y="81"/>
                </a:cxn>
                <a:cxn ang="0">
                  <a:pos x="182" y="39"/>
                </a:cxn>
              </a:cxnLst>
              <a:rect l="0" t="0" r="r" b="b"/>
              <a:pathLst>
                <a:path w="196" h="81">
                  <a:moveTo>
                    <a:pt x="182" y="39"/>
                  </a:moveTo>
                  <a:lnTo>
                    <a:pt x="186" y="37"/>
                  </a:lnTo>
                  <a:lnTo>
                    <a:pt x="194" y="29"/>
                  </a:lnTo>
                  <a:lnTo>
                    <a:pt x="196" y="25"/>
                  </a:lnTo>
                  <a:lnTo>
                    <a:pt x="196" y="14"/>
                  </a:lnTo>
                  <a:lnTo>
                    <a:pt x="194" y="10"/>
                  </a:lnTo>
                  <a:lnTo>
                    <a:pt x="186" y="2"/>
                  </a:lnTo>
                  <a:lnTo>
                    <a:pt x="182" y="0"/>
                  </a:lnTo>
                  <a:lnTo>
                    <a:pt x="171" y="0"/>
                  </a:lnTo>
                  <a:lnTo>
                    <a:pt x="13" y="42"/>
                  </a:lnTo>
                  <a:lnTo>
                    <a:pt x="9" y="44"/>
                  </a:lnTo>
                  <a:lnTo>
                    <a:pt x="2" y="52"/>
                  </a:lnTo>
                  <a:lnTo>
                    <a:pt x="0" y="56"/>
                  </a:lnTo>
                  <a:lnTo>
                    <a:pt x="0" y="67"/>
                  </a:lnTo>
                  <a:lnTo>
                    <a:pt x="2" y="71"/>
                  </a:lnTo>
                  <a:lnTo>
                    <a:pt x="9" y="79"/>
                  </a:lnTo>
                  <a:lnTo>
                    <a:pt x="13" y="81"/>
                  </a:lnTo>
                  <a:lnTo>
                    <a:pt x="25" y="81"/>
                  </a:lnTo>
                  <a:lnTo>
                    <a:pt x="182" y="39"/>
                  </a:lnTo>
                  <a:close/>
                </a:path>
              </a:pathLst>
            </a:custGeom>
            <a:solidFill>
              <a:srgbClr val="000000"/>
            </a:solidFill>
            <a:ln w="9525">
              <a:noFill/>
              <a:round/>
              <a:headEnd/>
              <a:tailEnd/>
            </a:ln>
          </p:spPr>
          <p:txBody>
            <a:bodyPr/>
            <a:lstStyle/>
            <a:p>
              <a:endParaRPr lang="en-US"/>
            </a:p>
          </p:txBody>
        </p:sp>
        <p:sp>
          <p:nvSpPr>
            <p:cNvPr id="790555" name="Freeform 27"/>
            <p:cNvSpPr>
              <a:spLocks/>
            </p:cNvSpPr>
            <p:nvPr/>
          </p:nvSpPr>
          <p:spPr bwMode="auto">
            <a:xfrm>
              <a:off x="2252" y="1282"/>
              <a:ext cx="56" cy="194"/>
            </a:xfrm>
            <a:custGeom>
              <a:avLst/>
              <a:gdLst/>
              <a:ahLst/>
              <a:cxnLst>
                <a:cxn ang="0">
                  <a:pos x="39" y="17"/>
                </a:cxn>
                <a:cxn ang="0">
                  <a:pos x="37" y="12"/>
                </a:cxn>
                <a:cxn ang="0">
                  <a:pos x="35" y="8"/>
                </a:cxn>
                <a:cxn ang="0">
                  <a:pos x="31" y="4"/>
                </a:cxn>
                <a:cxn ang="0">
                  <a:pos x="23" y="0"/>
                </a:cxn>
                <a:cxn ang="0">
                  <a:pos x="17" y="0"/>
                </a:cxn>
                <a:cxn ang="0">
                  <a:pos x="12" y="2"/>
                </a:cxn>
                <a:cxn ang="0">
                  <a:pos x="8" y="4"/>
                </a:cxn>
                <a:cxn ang="0">
                  <a:pos x="4" y="8"/>
                </a:cxn>
                <a:cxn ang="0">
                  <a:pos x="0" y="15"/>
                </a:cxn>
                <a:cxn ang="0">
                  <a:pos x="0" y="21"/>
                </a:cxn>
                <a:cxn ang="0">
                  <a:pos x="17" y="177"/>
                </a:cxn>
                <a:cxn ang="0">
                  <a:pos x="19" y="183"/>
                </a:cxn>
                <a:cxn ang="0">
                  <a:pos x="21" y="186"/>
                </a:cxn>
                <a:cxn ang="0">
                  <a:pos x="25" y="190"/>
                </a:cxn>
                <a:cxn ang="0">
                  <a:pos x="33" y="194"/>
                </a:cxn>
                <a:cxn ang="0">
                  <a:pos x="39" y="194"/>
                </a:cxn>
                <a:cxn ang="0">
                  <a:pos x="44" y="192"/>
                </a:cxn>
                <a:cxn ang="0">
                  <a:pos x="48" y="190"/>
                </a:cxn>
                <a:cxn ang="0">
                  <a:pos x="52" y="186"/>
                </a:cxn>
                <a:cxn ang="0">
                  <a:pos x="56" y="179"/>
                </a:cxn>
                <a:cxn ang="0">
                  <a:pos x="56" y="173"/>
                </a:cxn>
                <a:cxn ang="0">
                  <a:pos x="39" y="17"/>
                </a:cxn>
              </a:cxnLst>
              <a:rect l="0" t="0" r="r" b="b"/>
              <a:pathLst>
                <a:path w="56" h="194">
                  <a:moveTo>
                    <a:pt x="39" y="17"/>
                  </a:moveTo>
                  <a:lnTo>
                    <a:pt x="37" y="12"/>
                  </a:lnTo>
                  <a:lnTo>
                    <a:pt x="35" y="8"/>
                  </a:lnTo>
                  <a:lnTo>
                    <a:pt x="31" y="4"/>
                  </a:lnTo>
                  <a:lnTo>
                    <a:pt x="23" y="0"/>
                  </a:lnTo>
                  <a:lnTo>
                    <a:pt x="17" y="0"/>
                  </a:lnTo>
                  <a:lnTo>
                    <a:pt x="12" y="2"/>
                  </a:lnTo>
                  <a:lnTo>
                    <a:pt x="8" y="4"/>
                  </a:lnTo>
                  <a:lnTo>
                    <a:pt x="4" y="8"/>
                  </a:lnTo>
                  <a:lnTo>
                    <a:pt x="0" y="15"/>
                  </a:lnTo>
                  <a:lnTo>
                    <a:pt x="0" y="21"/>
                  </a:lnTo>
                  <a:lnTo>
                    <a:pt x="17" y="177"/>
                  </a:lnTo>
                  <a:lnTo>
                    <a:pt x="19" y="183"/>
                  </a:lnTo>
                  <a:lnTo>
                    <a:pt x="21" y="186"/>
                  </a:lnTo>
                  <a:lnTo>
                    <a:pt x="25" y="190"/>
                  </a:lnTo>
                  <a:lnTo>
                    <a:pt x="33" y="194"/>
                  </a:lnTo>
                  <a:lnTo>
                    <a:pt x="39" y="194"/>
                  </a:lnTo>
                  <a:lnTo>
                    <a:pt x="44" y="192"/>
                  </a:lnTo>
                  <a:lnTo>
                    <a:pt x="48" y="190"/>
                  </a:lnTo>
                  <a:lnTo>
                    <a:pt x="52" y="186"/>
                  </a:lnTo>
                  <a:lnTo>
                    <a:pt x="56" y="179"/>
                  </a:lnTo>
                  <a:lnTo>
                    <a:pt x="56" y="173"/>
                  </a:lnTo>
                  <a:lnTo>
                    <a:pt x="39" y="17"/>
                  </a:lnTo>
                  <a:close/>
                </a:path>
              </a:pathLst>
            </a:custGeom>
            <a:solidFill>
              <a:schemeClr val="tx1"/>
            </a:solidFill>
            <a:ln w="9525">
              <a:solidFill>
                <a:schemeClr val="tx2"/>
              </a:solidFill>
              <a:round/>
              <a:headEnd/>
              <a:tailEnd/>
            </a:ln>
          </p:spPr>
          <p:txBody>
            <a:bodyPr/>
            <a:lstStyle/>
            <a:p>
              <a:endParaRPr lang="en-US"/>
            </a:p>
          </p:txBody>
        </p:sp>
        <p:sp>
          <p:nvSpPr>
            <p:cNvPr id="790556" name="Freeform 28"/>
            <p:cNvSpPr>
              <a:spLocks/>
            </p:cNvSpPr>
            <p:nvPr/>
          </p:nvSpPr>
          <p:spPr bwMode="auto">
            <a:xfrm>
              <a:off x="2244" y="1306"/>
              <a:ext cx="145" cy="136"/>
            </a:xfrm>
            <a:custGeom>
              <a:avLst/>
              <a:gdLst/>
              <a:ahLst/>
              <a:cxnLst>
                <a:cxn ang="0">
                  <a:pos x="33" y="6"/>
                </a:cxn>
                <a:cxn ang="0">
                  <a:pos x="29" y="2"/>
                </a:cxn>
                <a:cxn ang="0">
                  <a:pos x="24" y="0"/>
                </a:cxn>
                <a:cxn ang="0">
                  <a:pos x="14" y="0"/>
                </a:cxn>
                <a:cxn ang="0">
                  <a:pos x="10" y="4"/>
                </a:cxn>
                <a:cxn ang="0">
                  <a:pos x="6" y="6"/>
                </a:cxn>
                <a:cxn ang="0">
                  <a:pos x="2" y="9"/>
                </a:cxn>
                <a:cxn ang="0">
                  <a:pos x="0" y="15"/>
                </a:cxn>
                <a:cxn ang="0">
                  <a:pos x="0" y="25"/>
                </a:cxn>
                <a:cxn ang="0">
                  <a:pos x="4" y="29"/>
                </a:cxn>
                <a:cxn ang="0">
                  <a:pos x="6" y="32"/>
                </a:cxn>
                <a:cxn ang="0">
                  <a:pos x="112" y="130"/>
                </a:cxn>
                <a:cxn ang="0">
                  <a:pos x="116" y="134"/>
                </a:cxn>
                <a:cxn ang="0">
                  <a:pos x="121" y="136"/>
                </a:cxn>
                <a:cxn ang="0">
                  <a:pos x="131" y="136"/>
                </a:cxn>
                <a:cxn ang="0">
                  <a:pos x="135" y="132"/>
                </a:cxn>
                <a:cxn ang="0">
                  <a:pos x="139" y="130"/>
                </a:cxn>
                <a:cxn ang="0">
                  <a:pos x="143" y="127"/>
                </a:cxn>
                <a:cxn ang="0">
                  <a:pos x="145" y="121"/>
                </a:cxn>
                <a:cxn ang="0">
                  <a:pos x="145" y="111"/>
                </a:cxn>
                <a:cxn ang="0">
                  <a:pos x="141" y="107"/>
                </a:cxn>
                <a:cxn ang="0">
                  <a:pos x="139" y="103"/>
                </a:cxn>
                <a:cxn ang="0">
                  <a:pos x="33" y="6"/>
                </a:cxn>
              </a:cxnLst>
              <a:rect l="0" t="0" r="r" b="b"/>
              <a:pathLst>
                <a:path w="145" h="136">
                  <a:moveTo>
                    <a:pt x="33" y="6"/>
                  </a:moveTo>
                  <a:lnTo>
                    <a:pt x="29" y="2"/>
                  </a:lnTo>
                  <a:lnTo>
                    <a:pt x="24" y="0"/>
                  </a:lnTo>
                  <a:lnTo>
                    <a:pt x="14" y="0"/>
                  </a:lnTo>
                  <a:lnTo>
                    <a:pt x="10" y="4"/>
                  </a:lnTo>
                  <a:lnTo>
                    <a:pt x="6" y="6"/>
                  </a:lnTo>
                  <a:lnTo>
                    <a:pt x="2" y="9"/>
                  </a:lnTo>
                  <a:lnTo>
                    <a:pt x="0" y="15"/>
                  </a:lnTo>
                  <a:lnTo>
                    <a:pt x="0" y="25"/>
                  </a:lnTo>
                  <a:lnTo>
                    <a:pt x="4" y="29"/>
                  </a:lnTo>
                  <a:lnTo>
                    <a:pt x="6" y="32"/>
                  </a:lnTo>
                  <a:lnTo>
                    <a:pt x="112" y="130"/>
                  </a:lnTo>
                  <a:lnTo>
                    <a:pt x="116" y="134"/>
                  </a:lnTo>
                  <a:lnTo>
                    <a:pt x="121" y="136"/>
                  </a:lnTo>
                  <a:lnTo>
                    <a:pt x="131" y="136"/>
                  </a:lnTo>
                  <a:lnTo>
                    <a:pt x="135" y="132"/>
                  </a:lnTo>
                  <a:lnTo>
                    <a:pt x="139" y="130"/>
                  </a:lnTo>
                  <a:lnTo>
                    <a:pt x="143" y="127"/>
                  </a:lnTo>
                  <a:lnTo>
                    <a:pt x="145" y="121"/>
                  </a:lnTo>
                  <a:lnTo>
                    <a:pt x="145" y="111"/>
                  </a:lnTo>
                  <a:lnTo>
                    <a:pt x="141" y="107"/>
                  </a:lnTo>
                  <a:lnTo>
                    <a:pt x="139" y="103"/>
                  </a:lnTo>
                  <a:lnTo>
                    <a:pt x="33" y="6"/>
                  </a:lnTo>
                  <a:close/>
                </a:path>
              </a:pathLst>
            </a:custGeom>
            <a:solidFill>
              <a:schemeClr val="tx1"/>
            </a:solidFill>
            <a:ln w="9525">
              <a:solidFill>
                <a:schemeClr val="tx2"/>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t>Example: Recognize 1101</a:t>
            </a:r>
            <a:r>
              <a:rPr lang="en-US" b="0"/>
              <a:t> (continued)</a:t>
            </a:r>
          </a:p>
        </p:txBody>
      </p:sp>
      <p:sp>
        <p:nvSpPr>
          <p:cNvPr id="791555" name="Rectangle 3"/>
          <p:cNvSpPr>
            <a:spLocks noGrp="1" noChangeArrowheads="1"/>
          </p:cNvSpPr>
          <p:nvPr>
            <p:ph type="body" idx="1"/>
          </p:nvPr>
        </p:nvSpPr>
        <p:spPr>
          <a:xfrm>
            <a:off x="706438" y="1314450"/>
            <a:ext cx="7772400" cy="5027613"/>
          </a:xfrm>
        </p:spPr>
        <p:txBody>
          <a:bodyPr/>
          <a:lstStyle/>
          <a:p>
            <a:pPr marL="342900" indent="-342900"/>
            <a:r>
              <a:rPr lang="en-US" sz="2800"/>
              <a:t>The other arcs are added to each state for inputs not yet listed.  Which arcs are missing?</a:t>
            </a:r>
            <a:endParaRPr lang="en-US"/>
          </a:p>
          <a:p>
            <a:pPr marL="342900" indent="-342900"/>
            <a:endParaRPr lang="en-US"/>
          </a:p>
          <a:p>
            <a:pPr marL="342900" indent="-342900"/>
            <a:endParaRPr lang="en-US"/>
          </a:p>
          <a:p>
            <a:pPr marL="342900" indent="-342900"/>
            <a:r>
              <a:rPr lang="en-US" sz="2400"/>
              <a:t>Answer:</a:t>
            </a:r>
          </a:p>
          <a:p>
            <a:pPr marL="342900" indent="-342900">
              <a:buFont typeface="Wingdings" pitchFamily="2" charset="2"/>
              <a:buNone/>
            </a:pPr>
            <a:r>
              <a:rPr lang="en-US" sz="2400"/>
              <a:t>	"0" arc from A </a:t>
            </a:r>
            <a:br>
              <a:rPr lang="en-US" sz="2400"/>
            </a:br>
            <a:r>
              <a:rPr lang="en-US" sz="2400"/>
              <a:t>                    "0" arc from B    </a:t>
            </a:r>
            <a:br>
              <a:rPr lang="en-US" sz="2400"/>
            </a:br>
            <a:r>
              <a:rPr lang="en-US" sz="2400"/>
              <a:t>                                        "1" arc from C                   </a:t>
            </a:r>
            <a:br>
              <a:rPr lang="en-US" sz="2400"/>
            </a:br>
            <a:r>
              <a:rPr lang="en-US" sz="2400"/>
              <a:t>                                                               "0" arc from D.</a:t>
            </a:r>
          </a:p>
          <a:p>
            <a:pPr marL="342900" indent="-342900"/>
            <a:endParaRPr lang="en-US"/>
          </a:p>
          <a:p>
            <a:pPr marL="342900" indent="-342900"/>
            <a:endParaRPr lang="en-US"/>
          </a:p>
        </p:txBody>
      </p:sp>
      <p:sp>
        <p:nvSpPr>
          <p:cNvPr id="791557" name="Rectangle 5"/>
          <p:cNvSpPr>
            <a:spLocks noChangeArrowheads="1"/>
          </p:cNvSpPr>
          <p:nvPr/>
        </p:nvSpPr>
        <p:spPr bwMode="auto">
          <a:xfrm>
            <a:off x="5005388" y="3632200"/>
            <a:ext cx="292100" cy="274638"/>
          </a:xfrm>
          <a:prstGeom prst="rect">
            <a:avLst/>
          </a:prstGeom>
          <a:noFill/>
          <a:ln w="9525">
            <a:noFill/>
            <a:miter lim="800000"/>
            <a:headEnd/>
            <a:tailEnd/>
          </a:ln>
        </p:spPr>
        <p:txBody>
          <a:bodyPr wrap="none" lIns="0" tIns="0" rIns="0" bIns="0">
            <a:spAutoFit/>
          </a:bodyPr>
          <a:lstStyle/>
          <a:p>
            <a:r>
              <a:rPr lang="en-US" sz="1800" u="none" baseline="0">
                <a:latin typeface="Swiss 721 SWA" charset="0"/>
              </a:rPr>
              <a:t>1/1</a:t>
            </a:r>
            <a:endParaRPr lang="en-US" sz="2400" u="none" baseline="0"/>
          </a:p>
        </p:txBody>
      </p:sp>
      <p:sp>
        <p:nvSpPr>
          <p:cNvPr id="791558" name="Freeform 6"/>
          <p:cNvSpPr>
            <a:spLocks/>
          </p:cNvSpPr>
          <p:nvPr/>
        </p:nvSpPr>
        <p:spPr bwMode="auto">
          <a:xfrm>
            <a:off x="3681413" y="3168650"/>
            <a:ext cx="2765425" cy="828675"/>
          </a:xfrm>
          <a:custGeom>
            <a:avLst/>
            <a:gdLst/>
            <a:ahLst/>
            <a:cxnLst>
              <a:cxn ang="0">
                <a:pos x="1742" y="21"/>
              </a:cxn>
              <a:cxn ang="0">
                <a:pos x="1738" y="7"/>
              </a:cxn>
              <a:cxn ang="0">
                <a:pos x="1725" y="0"/>
              </a:cxn>
              <a:cxn ang="0">
                <a:pos x="1712" y="4"/>
              </a:cxn>
              <a:cxn ang="0">
                <a:pos x="1656" y="69"/>
              </a:cxn>
              <a:cxn ang="0">
                <a:pos x="1521" y="215"/>
              </a:cxn>
              <a:cxn ang="0">
                <a:pos x="1435" y="290"/>
              </a:cxn>
              <a:cxn ang="0">
                <a:pos x="1381" y="328"/>
              </a:cxn>
              <a:cxn ang="0">
                <a:pos x="1306" y="374"/>
              </a:cxn>
              <a:cxn ang="0">
                <a:pos x="1229" y="413"/>
              </a:cxn>
              <a:cxn ang="0">
                <a:pos x="1147" y="445"/>
              </a:cxn>
              <a:cxn ang="0">
                <a:pos x="1131" y="451"/>
              </a:cxn>
              <a:cxn ang="0">
                <a:pos x="1066" y="467"/>
              </a:cxn>
              <a:cxn ang="0">
                <a:pos x="974" y="480"/>
              </a:cxn>
              <a:cxn ang="0">
                <a:pos x="903" y="484"/>
              </a:cxn>
              <a:cxn ang="0">
                <a:pos x="753" y="482"/>
              </a:cxn>
              <a:cxn ang="0">
                <a:pos x="657" y="472"/>
              </a:cxn>
              <a:cxn ang="0">
                <a:pos x="521" y="447"/>
              </a:cxn>
              <a:cxn ang="0">
                <a:pos x="459" y="432"/>
              </a:cxn>
              <a:cxn ang="0">
                <a:pos x="409" y="419"/>
              </a:cxn>
              <a:cxn ang="0">
                <a:pos x="357" y="397"/>
              </a:cxn>
              <a:cxn ang="0">
                <a:pos x="280" y="359"/>
              </a:cxn>
              <a:cxn ang="0">
                <a:pos x="190" y="298"/>
              </a:cxn>
              <a:cxn ang="0">
                <a:pos x="144" y="253"/>
              </a:cxn>
              <a:cxn ang="0">
                <a:pos x="86" y="180"/>
              </a:cxn>
              <a:cxn ang="0">
                <a:pos x="56" y="125"/>
              </a:cxn>
              <a:cxn ang="0">
                <a:pos x="37" y="80"/>
              </a:cxn>
              <a:cxn ang="0">
                <a:pos x="27" y="71"/>
              </a:cxn>
              <a:cxn ang="0">
                <a:pos x="12" y="71"/>
              </a:cxn>
              <a:cxn ang="0">
                <a:pos x="2" y="80"/>
              </a:cxn>
              <a:cxn ang="0">
                <a:pos x="2" y="96"/>
              </a:cxn>
              <a:cxn ang="0">
                <a:pos x="21" y="140"/>
              </a:cxn>
              <a:cxn ang="0">
                <a:pos x="56" y="200"/>
              </a:cxn>
              <a:cxn ang="0">
                <a:pos x="117" y="280"/>
              </a:cxn>
              <a:cxn ang="0">
                <a:pos x="163" y="324"/>
              </a:cxn>
              <a:cxn ang="0">
                <a:pos x="248" y="386"/>
              </a:cxn>
              <a:cxn ang="0">
                <a:pos x="325" y="426"/>
              </a:cxn>
              <a:cxn ang="0">
                <a:pos x="375" y="445"/>
              </a:cxn>
              <a:cxn ang="0">
                <a:pos x="430" y="467"/>
              </a:cxn>
              <a:cxn ang="0">
                <a:pos x="492" y="482"/>
              </a:cxn>
              <a:cxn ang="0">
                <a:pos x="626" y="507"/>
              </a:cxn>
              <a:cxn ang="0">
                <a:pos x="701" y="516"/>
              </a:cxn>
              <a:cxn ang="0">
                <a:pos x="803" y="522"/>
              </a:cxn>
              <a:cxn ang="0">
                <a:pos x="951" y="520"/>
              </a:cxn>
              <a:cxn ang="0">
                <a:pos x="1026" y="513"/>
              </a:cxn>
              <a:cxn ang="0">
                <a:pos x="1116" y="495"/>
              </a:cxn>
              <a:cxn ang="0">
                <a:pos x="1143" y="488"/>
              </a:cxn>
              <a:cxn ang="0">
                <a:pos x="1224" y="457"/>
              </a:cxn>
              <a:cxn ang="0">
                <a:pos x="1285" y="428"/>
              </a:cxn>
              <a:cxn ang="0">
                <a:pos x="1383" y="372"/>
              </a:cxn>
              <a:cxn ang="0">
                <a:pos x="1439" y="334"/>
              </a:cxn>
              <a:cxn ang="0">
                <a:pos x="1494" y="290"/>
              </a:cxn>
              <a:cxn ang="0">
                <a:pos x="1671" y="113"/>
              </a:cxn>
              <a:cxn ang="0">
                <a:pos x="1738" y="31"/>
              </a:cxn>
            </a:cxnLst>
            <a:rect l="0" t="0" r="r" b="b"/>
            <a:pathLst>
              <a:path w="1742" h="522">
                <a:moveTo>
                  <a:pt x="1738" y="31"/>
                </a:moveTo>
                <a:lnTo>
                  <a:pt x="1740" y="27"/>
                </a:lnTo>
                <a:lnTo>
                  <a:pt x="1742" y="21"/>
                </a:lnTo>
                <a:lnTo>
                  <a:pt x="1742" y="17"/>
                </a:lnTo>
                <a:lnTo>
                  <a:pt x="1740" y="11"/>
                </a:lnTo>
                <a:lnTo>
                  <a:pt x="1738" y="7"/>
                </a:lnTo>
                <a:lnTo>
                  <a:pt x="1735" y="4"/>
                </a:lnTo>
                <a:lnTo>
                  <a:pt x="1731" y="2"/>
                </a:lnTo>
                <a:lnTo>
                  <a:pt x="1725" y="0"/>
                </a:lnTo>
                <a:lnTo>
                  <a:pt x="1721" y="0"/>
                </a:lnTo>
                <a:lnTo>
                  <a:pt x="1715" y="2"/>
                </a:lnTo>
                <a:lnTo>
                  <a:pt x="1712" y="4"/>
                </a:lnTo>
                <a:lnTo>
                  <a:pt x="1708" y="7"/>
                </a:lnTo>
                <a:lnTo>
                  <a:pt x="1673" y="48"/>
                </a:lnTo>
                <a:lnTo>
                  <a:pt x="1656" y="69"/>
                </a:lnTo>
                <a:lnTo>
                  <a:pt x="1640" y="90"/>
                </a:lnTo>
                <a:lnTo>
                  <a:pt x="1590" y="146"/>
                </a:lnTo>
                <a:lnTo>
                  <a:pt x="1521" y="215"/>
                </a:lnTo>
                <a:lnTo>
                  <a:pt x="1471" y="259"/>
                </a:lnTo>
                <a:lnTo>
                  <a:pt x="1452" y="274"/>
                </a:lnTo>
                <a:lnTo>
                  <a:pt x="1435" y="290"/>
                </a:lnTo>
                <a:lnTo>
                  <a:pt x="1416" y="303"/>
                </a:lnTo>
                <a:lnTo>
                  <a:pt x="1398" y="317"/>
                </a:lnTo>
                <a:lnTo>
                  <a:pt x="1381" y="328"/>
                </a:lnTo>
                <a:lnTo>
                  <a:pt x="1360" y="342"/>
                </a:lnTo>
                <a:lnTo>
                  <a:pt x="1345" y="353"/>
                </a:lnTo>
                <a:lnTo>
                  <a:pt x="1306" y="374"/>
                </a:lnTo>
                <a:lnTo>
                  <a:pt x="1270" y="394"/>
                </a:lnTo>
                <a:lnTo>
                  <a:pt x="1249" y="403"/>
                </a:lnTo>
                <a:lnTo>
                  <a:pt x="1229" y="413"/>
                </a:lnTo>
                <a:lnTo>
                  <a:pt x="1208" y="422"/>
                </a:lnTo>
                <a:lnTo>
                  <a:pt x="1189" y="430"/>
                </a:lnTo>
                <a:lnTo>
                  <a:pt x="1147" y="445"/>
                </a:lnTo>
                <a:lnTo>
                  <a:pt x="1128" y="453"/>
                </a:lnTo>
                <a:lnTo>
                  <a:pt x="1129" y="451"/>
                </a:lnTo>
                <a:lnTo>
                  <a:pt x="1131" y="451"/>
                </a:lnTo>
                <a:lnTo>
                  <a:pt x="1108" y="457"/>
                </a:lnTo>
                <a:lnTo>
                  <a:pt x="1087" y="461"/>
                </a:lnTo>
                <a:lnTo>
                  <a:pt x="1066" y="467"/>
                </a:lnTo>
                <a:lnTo>
                  <a:pt x="1022" y="474"/>
                </a:lnTo>
                <a:lnTo>
                  <a:pt x="997" y="476"/>
                </a:lnTo>
                <a:lnTo>
                  <a:pt x="974" y="480"/>
                </a:lnTo>
                <a:lnTo>
                  <a:pt x="951" y="482"/>
                </a:lnTo>
                <a:lnTo>
                  <a:pt x="926" y="482"/>
                </a:lnTo>
                <a:lnTo>
                  <a:pt x="903" y="484"/>
                </a:lnTo>
                <a:lnTo>
                  <a:pt x="803" y="484"/>
                </a:lnTo>
                <a:lnTo>
                  <a:pt x="778" y="482"/>
                </a:lnTo>
                <a:lnTo>
                  <a:pt x="753" y="482"/>
                </a:lnTo>
                <a:lnTo>
                  <a:pt x="705" y="478"/>
                </a:lnTo>
                <a:lnTo>
                  <a:pt x="680" y="474"/>
                </a:lnTo>
                <a:lnTo>
                  <a:pt x="657" y="472"/>
                </a:lnTo>
                <a:lnTo>
                  <a:pt x="634" y="468"/>
                </a:lnTo>
                <a:lnTo>
                  <a:pt x="542" y="453"/>
                </a:lnTo>
                <a:lnTo>
                  <a:pt x="521" y="447"/>
                </a:lnTo>
                <a:lnTo>
                  <a:pt x="499" y="443"/>
                </a:lnTo>
                <a:lnTo>
                  <a:pt x="480" y="438"/>
                </a:lnTo>
                <a:lnTo>
                  <a:pt x="459" y="432"/>
                </a:lnTo>
                <a:lnTo>
                  <a:pt x="442" y="428"/>
                </a:lnTo>
                <a:lnTo>
                  <a:pt x="407" y="419"/>
                </a:lnTo>
                <a:lnTo>
                  <a:pt x="409" y="419"/>
                </a:lnTo>
                <a:lnTo>
                  <a:pt x="390" y="411"/>
                </a:lnTo>
                <a:lnTo>
                  <a:pt x="375" y="405"/>
                </a:lnTo>
                <a:lnTo>
                  <a:pt x="357" y="397"/>
                </a:lnTo>
                <a:lnTo>
                  <a:pt x="340" y="392"/>
                </a:lnTo>
                <a:lnTo>
                  <a:pt x="296" y="369"/>
                </a:lnTo>
                <a:lnTo>
                  <a:pt x="280" y="359"/>
                </a:lnTo>
                <a:lnTo>
                  <a:pt x="254" y="344"/>
                </a:lnTo>
                <a:lnTo>
                  <a:pt x="200" y="305"/>
                </a:lnTo>
                <a:lnTo>
                  <a:pt x="190" y="298"/>
                </a:lnTo>
                <a:lnTo>
                  <a:pt x="179" y="286"/>
                </a:lnTo>
                <a:lnTo>
                  <a:pt x="167" y="276"/>
                </a:lnTo>
                <a:lnTo>
                  <a:pt x="144" y="253"/>
                </a:lnTo>
                <a:lnTo>
                  <a:pt x="135" y="242"/>
                </a:lnTo>
                <a:lnTo>
                  <a:pt x="115" y="219"/>
                </a:lnTo>
                <a:lnTo>
                  <a:pt x="86" y="180"/>
                </a:lnTo>
                <a:lnTo>
                  <a:pt x="73" y="153"/>
                </a:lnTo>
                <a:lnTo>
                  <a:pt x="63" y="138"/>
                </a:lnTo>
                <a:lnTo>
                  <a:pt x="56" y="125"/>
                </a:lnTo>
                <a:lnTo>
                  <a:pt x="50" y="111"/>
                </a:lnTo>
                <a:lnTo>
                  <a:pt x="42" y="96"/>
                </a:lnTo>
                <a:lnTo>
                  <a:pt x="37" y="80"/>
                </a:lnTo>
                <a:lnTo>
                  <a:pt x="35" y="77"/>
                </a:lnTo>
                <a:lnTo>
                  <a:pt x="31" y="73"/>
                </a:lnTo>
                <a:lnTo>
                  <a:pt x="27" y="71"/>
                </a:lnTo>
                <a:lnTo>
                  <a:pt x="21" y="69"/>
                </a:lnTo>
                <a:lnTo>
                  <a:pt x="17" y="69"/>
                </a:lnTo>
                <a:lnTo>
                  <a:pt x="12" y="71"/>
                </a:lnTo>
                <a:lnTo>
                  <a:pt x="8" y="73"/>
                </a:lnTo>
                <a:lnTo>
                  <a:pt x="4" y="77"/>
                </a:lnTo>
                <a:lnTo>
                  <a:pt x="2" y="80"/>
                </a:lnTo>
                <a:lnTo>
                  <a:pt x="0" y="86"/>
                </a:lnTo>
                <a:lnTo>
                  <a:pt x="0" y="90"/>
                </a:lnTo>
                <a:lnTo>
                  <a:pt x="2" y="96"/>
                </a:lnTo>
                <a:lnTo>
                  <a:pt x="8" y="111"/>
                </a:lnTo>
                <a:lnTo>
                  <a:pt x="15" y="127"/>
                </a:lnTo>
                <a:lnTo>
                  <a:pt x="21" y="140"/>
                </a:lnTo>
                <a:lnTo>
                  <a:pt x="29" y="157"/>
                </a:lnTo>
                <a:lnTo>
                  <a:pt x="38" y="173"/>
                </a:lnTo>
                <a:lnTo>
                  <a:pt x="56" y="200"/>
                </a:lnTo>
                <a:lnTo>
                  <a:pt x="85" y="242"/>
                </a:lnTo>
                <a:lnTo>
                  <a:pt x="104" y="265"/>
                </a:lnTo>
                <a:lnTo>
                  <a:pt x="117" y="280"/>
                </a:lnTo>
                <a:lnTo>
                  <a:pt x="140" y="303"/>
                </a:lnTo>
                <a:lnTo>
                  <a:pt x="152" y="313"/>
                </a:lnTo>
                <a:lnTo>
                  <a:pt x="163" y="324"/>
                </a:lnTo>
                <a:lnTo>
                  <a:pt x="177" y="336"/>
                </a:lnTo>
                <a:lnTo>
                  <a:pt x="231" y="374"/>
                </a:lnTo>
                <a:lnTo>
                  <a:pt x="248" y="386"/>
                </a:lnTo>
                <a:lnTo>
                  <a:pt x="261" y="394"/>
                </a:lnTo>
                <a:lnTo>
                  <a:pt x="277" y="403"/>
                </a:lnTo>
                <a:lnTo>
                  <a:pt x="325" y="426"/>
                </a:lnTo>
                <a:lnTo>
                  <a:pt x="342" y="432"/>
                </a:lnTo>
                <a:lnTo>
                  <a:pt x="359" y="440"/>
                </a:lnTo>
                <a:lnTo>
                  <a:pt x="375" y="445"/>
                </a:lnTo>
                <a:lnTo>
                  <a:pt x="394" y="453"/>
                </a:lnTo>
                <a:lnTo>
                  <a:pt x="396" y="453"/>
                </a:lnTo>
                <a:lnTo>
                  <a:pt x="430" y="467"/>
                </a:lnTo>
                <a:lnTo>
                  <a:pt x="451" y="470"/>
                </a:lnTo>
                <a:lnTo>
                  <a:pt x="469" y="476"/>
                </a:lnTo>
                <a:lnTo>
                  <a:pt x="492" y="482"/>
                </a:lnTo>
                <a:lnTo>
                  <a:pt x="513" y="486"/>
                </a:lnTo>
                <a:lnTo>
                  <a:pt x="534" y="492"/>
                </a:lnTo>
                <a:lnTo>
                  <a:pt x="626" y="507"/>
                </a:lnTo>
                <a:lnTo>
                  <a:pt x="653" y="511"/>
                </a:lnTo>
                <a:lnTo>
                  <a:pt x="676" y="513"/>
                </a:lnTo>
                <a:lnTo>
                  <a:pt x="701" y="516"/>
                </a:lnTo>
                <a:lnTo>
                  <a:pt x="753" y="520"/>
                </a:lnTo>
                <a:lnTo>
                  <a:pt x="778" y="520"/>
                </a:lnTo>
                <a:lnTo>
                  <a:pt x="803" y="522"/>
                </a:lnTo>
                <a:lnTo>
                  <a:pt x="903" y="522"/>
                </a:lnTo>
                <a:lnTo>
                  <a:pt x="926" y="520"/>
                </a:lnTo>
                <a:lnTo>
                  <a:pt x="951" y="520"/>
                </a:lnTo>
                <a:lnTo>
                  <a:pt x="978" y="518"/>
                </a:lnTo>
                <a:lnTo>
                  <a:pt x="1001" y="515"/>
                </a:lnTo>
                <a:lnTo>
                  <a:pt x="1026" y="513"/>
                </a:lnTo>
                <a:lnTo>
                  <a:pt x="1074" y="505"/>
                </a:lnTo>
                <a:lnTo>
                  <a:pt x="1095" y="499"/>
                </a:lnTo>
                <a:lnTo>
                  <a:pt x="1116" y="495"/>
                </a:lnTo>
                <a:lnTo>
                  <a:pt x="1139" y="490"/>
                </a:lnTo>
                <a:lnTo>
                  <a:pt x="1141" y="490"/>
                </a:lnTo>
                <a:lnTo>
                  <a:pt x="1143" y="488"/>
                </a:lnTo>
                <a:lnTo>
                  <a:pt x="1162" y="480"/>
                </a:lnTo>
                <a:lnTo>
                  <a:pt x="1204" y="465"/>
                </a:lnTo>
                <a:lnTo>
                  <a:pt x="1224" y="457"/>
                </a:lnTo>
                <a:lnTo>
                  <a:pt x="1245" y="447"/>
                </a:lnTo>
                <a:lnTo>
                  <a:pt x="1264" y="438"/>
                </a:lnTo>
                <a:lnTo>
                  <a:pt x="1285" y="428"/>
                </a:lnTo>
                <a:lnTo>
                  <a:pt x="1325" y="409"/>
                </a:lnTo>
                <a:lnTo>
                  <a:pt x="1364" y="384"/>
                </a:lnTo>
                <a:lnTo>
                  <a:pt x="1383" y="372"/>
                </a:lnTo>
                <a:lnTo>
                  <a:pt x="1400" y="359"/>
                </a:lnTo>
                <a:lnTo>
                  <a:pt x="1421" y="347"/>
                </a:lnTo>
                <a:lnTo>
                  <a:pt x="1439" y="334"/>
                </a:lnTo>
                <a:lnTo>
                  <a:pt x="1458" y="321"/>
                </a:lnTo>
                <a:lnTo>
                  <a:pt x="1475" y="305"/>
                </a:lnTo>
                <a:lnTo>
                  <a:pt x="1494" y="290"/>
                </a:lnTo>
                <a:lnTo>
                  <a:pt x="1548" y="242"/>
                </a:lnTo>
                <a:lnTo>
                  <a:pt x="1617" y="173"/>
                </a:lnTo>
                <a:lnTo>
                  <a:pt x="1671" y="113"/>
                </a:lnTo>
                <a:lnTo>
                  <a:pt x="1687" y="92"/>
                </a:lnTo>
                <a:lnTo>
                  <a:pt x="1704" y="75"/>
                </a:lnTo>
                <a:lnTo>
                  <a:pt x="1738" y="31"/>
                </a:lnTo>
                <a:close/>
              </a:path>
            </a:pathLst>
          </a:custGeom>
          <a:solidFill>
            <a:schemeClr val="tx2"/>
          </a:solidFill>
          <a:ln w="9525">
            <a:solidFill>
              <a:schemeClr val="tx1"/>
            </a:solidFill>
            <a:round/>
            <a:headEnd/>
            <a:tailEnd/>
          </a:ln>
        </p:spPr>
        <p:txBody>
          <a:bodyPr/>
          <a:lstStyle/>
          <a:p>
            <a:endParaRPr lang="en-US"/>
          </a:p>
        </p:txBody>
      </p:sp>
      <p:sp>
        <p:nvSpPr>
          <p:cNvPr id="791559" name="Freeform 7"/>
          <p:cNvSpPr>
            <a:spLocks/>
          </p:cNvSpPr>
          <p:nvPr/>
        </p:nvSpPr>
        <p:spPr bwMode="auto">
          <a:xfrm>
            <a:off x="1797050" y="2582863"/>
            <a:ext cx="722313" cy="722312"/>
          </a:xfrm>
          <a:custGeom>
            <a:avLst/>
            <a:gdLst/>
            <a:ahLst/>
            <a:cxnLst>
              <a:cxn ang="0">
                <a:pos x="4" y="271"/>
              </a:cxn>
              <a:cxn ang="0">
                <a:pos x="17" y="315"/>
              </a:cxn>
              <a:cxn ang="0">
                <a:pos x="50" y="371"/>
              </a:cxn>
              <a:cxn ang="0">
                <a:pos x="100" y="415"/>
              </a:cxn>
              <a:cxn ang="0">
                <a:pos x="136" y="436"/>
              </a:cxn>
              <a:cxn ang="0">
                <a:pos x="181" y="449"/>
              </a:cxn>
              <a:cxn ang="0">
                <a:pos x="225" y="455"/>
              </a:cxn>
              <a:cxn ang="0">
                <a:pos x="261" y="451"/>
              </a:cxn>
              <a:cxn ang="0">
                <a:pos x="303" y="442"/>
              </a:cxn>
              <a:cxn ang="0">
                <a:pos x="353" y="415"/>
              </a:cxn>
              <a:cxn ang="0">
                <a:pos x="426" y="334"/>
              </a:cxn>
              <a:cxn ang="0">
                <a:pos x="444" y="294"/>
              </a:cxn>
              <a:cxn ang="0">
                <a:pos x="453" y="250"/>
              </a:cxn>
              <a:cxn ang="0">
                <a:pos x="453" y="215"/>
              </a:cxn>
              <a:cxn ang="0">
                <a:pos x="448"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1"/>
              </a:cxn>
              <a:cxn ang="0">
                <a:pos x="23" y="227"/>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4"/>
              </a:cxn>
              <a:cxn ang="0">
                <a:pos x="430" y="234"/>
              </a:cxn>
              <a:cxn ang="0">
                <a:pos x="424" y="277"/>
              </a:cxn>
              <a:cxn ang="0">
                <a:pos x="411" y="313"/>
              </a:cxn>
              <a:cxn ang="0">
                <a:pos x="355" y="384"/>
              </a:cxn>
              <a:cxn ang="0">
                <a:pos x="303" y="417"/>
              </a:cxn>
              <a:cxn ang="0">
                <a:pos x="267" y="426"/>
              </a:cxn>
              <a:cxn ang="0">
                <a:pos x="225" y="432"/>
              </a:cxn>
              <a:cxn ang="0">
                <a:pos x="194" y="428"/>
              </a:cxn>
              <a:cxn ang="0">
                <a:pos x="156" y="419"/>
              </a:cxn>
              <a:cxn ang="0">
                <a:pos x="119" y="401"/>
              </a:cxn>
              <a:cxn ang="0">
                <a:pos x="83" y="371"/>
              </a:cxn>
              <a:cxn ang="0">
                <a:pos x="46" y="323"/>
              </a:cxn>
              <a:cxn ang="0">
                <a:pos x="33" y="286"/>
              </a:cxn>
              <a:cxn ang="0">
                <a:pos x="23" y="248"/>
              </a:cxn>
            </a:cxnLst>
            <a:rect l="0" t="0" r="r" b="b"/>
            <a:pathLst>
              <a:path w="455" h="455">
                <a:moveTo>
                  <a:pt x="0" y="227"/>
                </a:moveTo>
                <a:lnTo>
                  <a:pt x="0" y="248"/>
                </a:lnTo>
                <a:lnTo>
                  <a:pt x="2" y="261"/>
                </a:lnTo>
                <a:lnTo>
                  <a:pt x="4" y="271"/>
                </a:lnTo>
                <a:lnTo>
                  <a:pt x="6" y="284"/>
                </a:lnTo>
                <a:lnTo>
                  <a:pt x="10" y="294"/>
                </a:lnTo>
                <a:lnTo>
                  <a:pt x="12" y="303"/>
                </a:lnTo>
                <a:lnTo>
                  <a:pt x="17" y="315"/>
                </a:lnTo>
                <a:lnTo>
                  <a:pt x="23" y="325"/>
                </a:lnTo>
                <a:lnTo>
                  <a:pt x="27" y="334"/>
                </a:lnTo>
                <a:lnTo>
                  <a:pt x="38" y="353"/>
                </a:lnTo>
                <a:lnTo>
                  <a:pt x="50" y="371"/>
                </a:lnTo>
                <a:lnTo>
                  <a:pt x="58" y="378"/>
                </a:lnTo>
                <a:lnTo>
                  <a:pt x="63" y="386"/>
                </a:lnTo>
                <a:lnTo>
                  <a:pt x="81" y="403"/>
                </a:lnTo>
                <a:lnTo>
                  <a:pt x="100" y="415"/>
                </a:lnTo>
                <a:lnTo>
                  <a:pt x="108" y="421"/>
                </a:lnTo>
                <a:lnTo>
                  <a:pt x="117" y="426"/>
                </a:lnTo>
                <a:lnTo>
                  <a:pt x="127" y="430"/>
                </a:lnTo>
                <a:lnTo>
                  <a:pt x="136" y="436"/>
                </a:lnTo>
                <a:lnTo>
                  <a:pt x="148" y="442"/>
                </a:lnTo>
                <a:lnTo>
                  <a:pt x="158" y="444"/>
                </a:lnTo>
                <a:lnTo>
                  <a:pt x="167" y="448"/>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8"/>
                </a:lnTo>
                <a:lnTo>
                  <a:pt x="294" y="444"/>
                </a:lnTo>
                <a:lnTo>
                  <a:pt x="303" y="442"/>
                </a:lnTo>
                <a:lnTo>
                  <a:pt x="315" y="436"/>
                </a:lnTo>
                <a:lnTo>
                  <a:pt x="325" y="430"/>
                </a:lnTo>
                <a:lnTo>
                  <a:pt x="334" y="426"/>
                </a:lnTo>
                <a:lnTo>
                  <a:pt x="353" y="415"/>
                </a:lnTo>
                <a:lnTo>
                  <a:pt x="371" y="403"/>
                </a:lnTo>
                <a:lnTo>
                  <a:pt x="403" y="371"/>
                </a:lnTo>
                <a:lnTo>
                  <a:pt x="415" y="353"/>
                </a:lnTo>
                <a:lnTo>
                  <a:pt x="426" y="334"/>
                </a:lnTo>
                <a:lnTo>
                  <a:pt x="430" y="325"/>
                </a:lnTo>
                <a:lnTo>
                  <a:pt x="436" y="315"/>
                </a:lnTo>
                <a:lnTo>
                  <a:pt x="442" y="303"/>
                </a:lnTo>
                <a:lnTo>
                  <a:pt x="444" y="294"/>
                </a:lnTo>
                <a:lnTo>
                  <a:pt x="448"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8" y="167"/>
                </a:lnTo>
                <a:lnTo>
                  <a:pt x="444" y="158"/>
                </a:lnTo>
                <a:lnTo>
                  <a:pt x="442" y="148"/>
                </a:lnTo>
                <a:lnTo>
                  <a:pt x="436" y="136"/>
                </a:lnTo>
                <a:lnTo>
                  <a:pt x="430" y="127"/>
                </a:lnTo>
                <a:lnTo>
                  <a:pt x="426" y="117"/>
                </a:lnTo>
                <a:lnTo>
                  <a:pt x="421" y="108"/>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8" y="10"/>
                </a:lnTo>
                <a:lnTo>
                  <a:pt x="148" y="12"/>
                </a:lnTo>
                <a:lnTo>
                  <a:pt x="136" y="17"/>
                </a:lnTo>
                <a:lnTo>
                  <a:pt x="127" y="23"/>
                </a:lnTo>
                <a:lnTo>
                  <a:pt x="117" y="27"/>
                </a:lnTo>
                <a:lnTo>
                  <a:pt x="108" y="33"/>
                </a:lnTo>
                <a:lnTo>
                  <a:pt x="100" y="38"/>
                </a:lnTo>
                <a:lnTo>
                  <a:pt x="81" y="50"/>
                </a:lnTo>
                <a:lnTo>
                  <a:pt x="65" y="65"/>
                </a:lnTo>
                <a:lnTo>
                  <a:pt x="50" y="81"/>
                </a:lnTo>
                <a:lnTo>
                  <a:pt x="38" y="100"/>
                </a:lnTo>
                <a:lnTo>
                  <a:pt x="33" y="108"/>
                </a:lnTo>
                <a:lnTo>
                  <a:pt x="27" y="117"/>
                </a:lnTo>
                <a:lnTo>
                  <a:pt x="23" y="127"/>
                </a:lnTo>
                <a:lnTo>
                  <a:pt x="17" y="136"/>
                </a:lnTo>
                <a:lnTo>
                  <a:pt x="12" y="148"/>
                </a:lnTo>
                <a:lnTo>
                  <a:pt x="10" y="158"/>
                </a:lnTo>
                <a:lnTo>
                  <a:pt x="6" y="167"/>
                </a:lnTo>
                <a:lnTo>
                  <a:pt x="4" y="181"/>
                </a:lnTo>
                <a:lnTo>
                  <a:pt x="2" y="190"/>
                </a:lnTo>
                <a:lnTo>
                  <a:pt x="0" y="202"/>
                </a:lnTo>
                <a:lnTo>
                  <a:pt x="0" y="227"/>
                </a:lnTo>
                <a:lnTo>
                  <a:pt x="23" y="227"/>
                </a:lnTo>
                <a:lnTo>
                  <a:pt x="23" y="206"/>
                </a:lnTo>
                <a:lnTo>
                  <a:pt x="25" y="194"/>
                </a:lnTo>
                <a:lnTo>
                  <a:pt x="27" y="184"/>
                </a:lnTo>
                <a:lnTo>
                  <a:pt x="29" y="175"/>
                </a:lnTo>
                <a:lnTo>
                  <a:pt x="33" y="165"/>
                </a:lnTo>
                <a:lnTo>
                  <a:pt x="35" y="156"/>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6"/>
                </a:lnTo>
                <a:lnTo>
                  <a:pt x="421" y="165"/>
                </a:lnTo>
                <a:lnTo>
                  <a:pt x="424" y="175"/>
                </a:lnTo>
                <a:lnTo>
                  <a:pt x="426" y="184"/>
                </a:lnTo>
                <a:lnTo>
                  <a:pt x="428" y="194"/>
                </a:lnTo>
                <a:lnTo>
                  <a:pt x="430" y="204"/>
                </a:lnTo>
                <a:lnTo>
                  <a:pt x="430" y="215"/>
                </a:lnTo>
                <a:lnTo>
                  <a:pt x="432" y="229"/>
                </a:lnTo>
                <a:lnTo>
                  <a:pt x="432" y="225"/>
                </a:lnTo>
                <a:lnTo>
                  <a:pt x="430" y="234"/>
                </a:lnTo>
                <a:lnTo>
                  <a:pt x="430" y="246"/>
                </a:lnTo>
                <a:lnTo>
                  <a:pt x="428" y="257"/>
                </a:lnTo>
                <a:lnTo>
                  <a:pt x="426" y="267"/>
                </a:lnTo>
                <a:lnTo>
                  <a:pt x="424" y="277"/>
                </a:lnTo>
                <a:lnTo>
                  <a:pt x="421" y="286"/>
                </a:lnTo>
                <a:lnTo>
                  <a:pt x="419" y="296"/>
                </a:lnTo>
                <a:lnTo>
                  <a:pt x="417" y="303"/>
                </a:lnTo>
                <a:lnTo>
                  <a:pt x="411" y="313"/>
                </a:lnTo>
                <a:lnTo>
                  <a:pt x="407" y="323"/>
                </a:lnTo>
                <a:lnTo>
                  <a:pt x="396" y="342"/>
                </a:lnTo>
                <a:lnTo>
                  <a:pt x="384" y="355"/>
                </a:lnTo>
                <a:lnTo>
                  <a:pt x="355" y="384"/>
                </a:lnTo>
                <a:lnTo>
                  <a:pt x="342" y="396"/>
                </a:lnTo>
                <a:lnTo>
                  <a:pt x="323" y="407"/>
                </a:lnTo>
                <a:lnTo>
                  <a:pt x="313" y="411"/>
                </a:lnTo>
                <a:lnTo>
                  <a:pt x="303" y="417"/>
                </a:lnTo>
                <a:lnTo>
                  <a:pt x="296" y="419"/>
                </a:lnTo>
                <a:lnTo>
                  <a:pt x="286" y="421"/>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1"/>
                </a:lnTo>
                <a:lnTo>
                  <a:pt x="156" y="419"/>
                </a:lnTo>
                <a:lnTo>
                  <a:pt x="148" y="417"/>
                </a:lnTo>
                <a:lnTo>
                  <a:pt x="138" y="411"/>
                </a:lnTo>
                <a:lnTo>
                  <a:pt x="129" y="407"/>
                </a:lnTo>
                <a:lnTo>
                  <a:pt x="119" y="401"/>
                </a:lnTo>
                <a:lnTo>
                  <a:pt x="111" y="396"/>
                </a:lnTo>
                <a:lnTo>
                  <a:pt x="102" y="390"/>
                </a:lnTo>
                <a:lnTo>
                  <a:pt x="96" y="384"/>
                </a:lnTo>
                <a:lnTo>
                  <a:pt x="83" y="371"/>
                </a:lnTo>
                <a:lnTo>
                  <a:pt x="77" y="363"/>
                </a:lnTo>
                <a:lnTo>
                  <a:pt x="69" y="355"/>
                </a:lnTo>
                <a:lnTo>
                  <a:pt x="58" y="342"/>
                </a:lnTo>
                <a:lnTo>
                  <a:pt x="46" y="323"/>
                </a:lnTo>
                <a:lnTo>
                  <a:pt x="42" y="313"/>
                </a:lnTo>
                <a:lnTo>
                  <a:pt x="36" y="303"/>
                </a:lnTo>
                <a:lnTo>
                  <a:pt x="35" y="296"/>
                </a:lnTo>
                <a:lnTo>
                  <a:pt x="33" y="286"/>
                </a:lnTo>
                <a:lnTo>
                  <a:pt x="29" y="277"/>
                </a:lnTo>
                <a:lnTo>
                  <a:pt x="27" y="267"/>
                </a:lnTo>
                <a:lnTo>
                  <a:pt x="25" y="257"/>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91560" name="Freeform 8"/>
          <p:cNvSpPr>
            <a:spLocks/>
          </p:cNvSpPr>
          <p:nvPr/>
        </p:nvSpPr>
        <p:spPr bwMode="auto">
          <a:xfrm>
            <a:off x="3303588" y="2603500"/>
            <a:ext cx="722312" cy="723900"/>
          </a:xfrm>
          <a:custGeom>
            <a:avLst/>
            <a:gdLst/>
            <a:ahLst/>
            <a:cxnLst>
              <a:cxn ang="0">
                <a:pos x="4" y="271"/>
              </a:cxn>
              <a:cxn ang="0">
                <a:pos x="17" y="315"/>
              </a:cxn>
              <a:cxn ang="0">
                <a:pos x="50" y="371"/>
              </a:cxn>
              <a:cxn ang="0">
                <a:pos x="100" y="415"/>
              </a:cxn>
              <a:cxn ang="0">
                <a:pos x="136" y="436"/>
              </a:cxn>
              <a:cxn ang="0">
                <a:pos x="180" y="450"/>
              </a:cxn>
              <a:cxn ang="0">
                <a:pos x="225" y="456"/>
              </a:cxn>
              <a:cxn ang="0">
                <a:pos x="261" y="452"/>
              </a:cxn>
              <a:cxn ang="0">
                <a:pos x="303" y="442"/>
              </a:cxn>
              <a:cxn ang="0">
                <a:pos x="353" y="415"/>
              </a:cxn>
              <a:cxn ang="0">
                <a:pos x="426" y="335"/>
              </a:cxn>
              <a:cxn ang="0">
                <a:pos x="444" y="294"/>
              </a:cxn>
              <a:cxn ang="0">
                <a:pos x="453" y="250"/>
              </a:cxn>
              <a:cxn ang="0">
                <a:pos x="453" y="216"/>
              </a:cxn>
              <a:cxn ang="0">
                <a:pos x="447" y="168"/>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5" y="35"/>
              </a:cxn>
              <a:cxn ang="0">
                <a:pos x="194" y="25"/>
              </a:cxn>
              <a:cxn ang="0">
                <a:pos x="257" y="25"/>
              </a:cxn>
              <a:cxn ang="0">
                <a:pos x="296" y="35"/>
              </a:cxn>
              <a:cxn ang="0">
                <a:pos x="342" y="58"/>
              </a:cxn>
              <a:cxn ang="0">
                <a:pos x="384" y="96"/>
              </a:cxn>
              <a:cxn ang="0">
                <a:pos x="407" y="129"/>
              </a:cxn>
              <a:cxn ang="0">
                <a:pos x="421" y="166"/>
              </a:cxn>
              <a:cxn ang="0">
                <a:pos x="430" y="204"/>
              </a:cxn>
              <a:cxn ang="0">
                <a:pos x="430" y="235"/>
              </a:cxn>
              <a:cxn ang="0">
                <a:pos x="424" y="277"/>
              </a:cxn>
              <a:cxn ang="0">
                <a:pos x="411" y="314"/>
              </a:cxn>
              <a:cxn ang="0">
                <a:pos x="355" y="385"/>
              </a:cxn>
              <a:cxn ang="0">
                <a:pos x="303" y="417"/>
              </a:cxn>
              <a:cxn ang="0">
                <a:pos x="267" y="427"/>
              </a:cxn>
              <a:cxn ang="0">
                <a:pos x="225" y="433"/>
              </a:cxn>
              <a:cxn ang="0">
                <a:pos x="194" y="429"/>
              </a:cxn>
              <a:cxn ang="0">
                <a:pos x="155" y="419"/>
              </a:cxn>
              <a:cxn ang="0">
                <a:pos x="119" y="402"/>
              </a:cxn>
              <a:cxn ang="0">
                <a:pos x="82" y="371"/>
              </a:cxn>
              <a:cxn ang="0">
                <a:pos x="46" y="323"/>
              </a:cxn>
              <a:cxn ang="0">
                <a:pos x="33" y="287"/>
              </a:cxn>
              <a:cxn ang="0">
                <a:pos x="23" y="248"/>
              </a:cxn>
            </a:cxnLst>
            <a:rect l="0" t="0" r="r" b="b"/>
            <a:pathLst>
              <a:path w="455" h="456">
                <a:moveTo>
                  <a:pt x="0" y="227"/>
                </a:moveTo>
                <a:lnTo>
                  <a:pt x="0" y="248"/>
                </a:lnTo>
                <a:lnTo>
                  <a:pt x="2" y="262"/>
                </a:lnTo>
                <a:lnTo>
                  <a:pt x="4" y="271"/>
                </a:lnTo>
                <a:lnTo>
                  <a:pt x="6" y="285"/>
                </a:lnTo>
                <a:lnTo>
                  <a:pt x="9" y="294"/>
                </a:lnTo>
                <a:lnTo>
                  <a:pt x="11" y="304"/>
                </a:lnTo>
                <a:lnTo>
                  <a:pt x="17" y="315"/>
                </a:lnTo>
                <a:lnTo>
                  <a:pt x="23" y="325"/>
                </a:lnTo>
                <a:lnTo>
                  <a:pt x="27" y="335"/>
                </a:lnTo>
                <a:lnTo>
                  <a:pt x="38" y="354"/>
                </a:lnTo>
                <a:lnTo>
                  <a:pt x="50" y="371"/>
                </a:lnTo>
                <a:lnTo>
                  <a:pt x="58" y="379"/>
                </a:lnTo>
                <a:lnTo>
                  <a:pt x="63" y="387"/>
                </a:lnTo>
                <a:lnTo>
                  <a:pt x="81" y="404"/>
                </a:lnTo>
                <a:lnTo>
                  <a:pt x="100" y="415"/>
                </a:lnTo>
                <a:lnTo>
                  <a:pt x="107" y="421"/>
                </a:lnTo>
                <a:lnTo>
                  <a:pt x="117" y="427"/>
                </a:lnTo>
                <a:lnTo>
                  <a:pt x="127" y="431"/>
                </a:lnTo>
                <a:lnTo>
                  <a:pt x="136" y="436"/>
                </a:lnTo>
                <a:lnTo>
                  <a:pt x="148" y="442"/>
                </a:lnTo>
                <a:lnTo>
                  <a:pt x="157" y="444"/>
                </a:lnTo>
                <a:lnTo>
                  <a:pt x="167" y="448"/>
                </a:lnTo>
                <a:lnTo>
                  <a:pt x="180" y="450"/>
                </a:lnTo>
                <a:lnTo>
                  <a:pt x="190" y="452"/>
                </a:lnTo>
                <a:lnTo>
                  <a:pt x="202" y="454"/>
                </a:lnTo>
                <a:lnTo>
                  <a:pt x="213" y="454"/>
                </a:lnTo>
                <a:lnTo>
                  <a:pt x="225" y="456"/>
                </a:lnTo>
                <a:lnTo>
                  <a:pt x="228" y="456"/>
                </a:lnTo>
                <a:lnTo>
                  <a:pt x="238" y="454"/>
                </a:lnTo>
                <a:lnTo>
                  <a:pt x="248" y="454"/>
                </a:lnTo>
                <a:lnTo>
                  <a:pt x="261" y="452"/>
                </a:lnTo>
                <a:lnTo>
                  <a:pt x="271" y="450"/>
                </a:lnTo>
                <a:lnTo>
                  <a:pt x="284" y="448"/>
                </a:lnTo>
                <a:lnTo>
                  <a:pt x="294" y="444"/>
                </a:lnTo>
                <a:lnTo>
                  <a:pt x="303" y="442"/>
                </a:lnTo>
                <a:lnTo>
                  <a:pt x="315" y="436"/>
                </a:lnTo>
                <a:lnTo>
                  <a:pt x="324" y="431"/>
                </a:lnTo>
                <a:lnTo>
                  <a:pt x="334" y="427"/>
                </a:lnTo>
                <a:lnTo>
                  <a:pt x="353" y="415"/>
                </a:lnTo>
                <a:lnTo>
                  <a:pt x="371" y="404"/>
                </a:lnTo>
                <a:lnTo>
                  <a:pt x="403" y="371"/>
                </a:lnTo>
                <a:lnTo>
                  <a:pt x="415" y="354"/>
                </a:lnTo>
                <a:lnTo>
                  <a:pt x="426" y="335"/>
                </a:lnTo>
                <a:lnTo>
                  <a:pt x="430" y="325"/>
                </a:lnTo>
                <a:lnTo>
                  <a:pt x="436" y="315"/>
                </a:lnTo>
                <a:lnTo>
                  <a:pt x="442" y="304"/>
                </a:lnTo>
                <a:lnTo>
                  <a:pt x="444" y="294"/>
                </a:lnTo>
                <a:lnTo>
                  <a:pt x="447" y="285"/>
                </a:lnTo>
                <a:lnTo>
                  <a:pt x="449" y="271"/>
                </a:lnTo>
                <a:lnTo>
                  <a:pt x="451" y="262"/>
                </a:lnTo>
                <a:lnTo>
                  <a:pt x="453" y="250"/>
                </a:lnTo>
                <a:lnTo>
                  <a:pt x="453" y="239"/>
                </a:lnTo>
                <a:lnTo>
                  <a:pt x="455" y="229"/>
                </a:lnTo>
                <a:lnTo>
                  <a:pt x="455" y="225"/>
                </a:lnTo>
                <a:lnTo>
                  <a:pt x="453" y="216"/>
                </a:lnTo>
                <a:lnTo>
                  <a:pt x="453" y="204"/>
                </a:lnTo>
                <a:lnTo>
                  <a:pt x="451" y="191"/>
                </a:lnTo>
                <a:lnTo>
                  <a:pt x="449" y="181"/>
                </a:lnTo>
                <a:lnTo>
                  <a:pt x="447" y="168"/>
                </a:lnTo>
                <a:lnTo>
                  <a:pt x="444" y="158"/>
                </a:lnTo>
                <a:lnTo>
                  <a:pt x="442" y="148"/>
                </a:lnTo>
                <a:lnTo>
                  <a:pt x="436" y="137"/>
                </a:lnTo>
                <a:lnTo>
                  <a:pt x="430" y="127"/>
                </a:lnTo>
                <a:lnTo>
                  <a:pt x="426" y="118"/>
                </a:lnTo>
                <a:lnTo>
                  <a:pt x="421" y="108"/>
                </a:lnTo>
                <a:lnTo>
                  <a:pt x="415" y="100"/>
                </a:lnTo>
                <a:lnTo>
                  <a:pt x="403" y="81"/>
                </a:lnTo>
                <a:lnTo>
                  <a:pt x="386" y="64"/>
                </a:lnTo>
                <a:lnTo>
                  <a:pt x="378" y="58"/>
                </a:lnTo>
                <a:lnTo>
                  <a:pt x="371" y="50"/>
                </a:lnTo>
                <a:lnTo>
                  <a:pt x="353" y="39"/>
                </a:lnTo>
                <a:lnTo>
                  <a:pt x="334" y="27"/>
                </a:lnTo>
                <a:lnTo>
                  <a:pt x="324" y="23"/>
                </a:lnTo>
                <a:lnTo>
                  <a:pt x="315" y="18"/>
                </a:lnTo>
                <a:lnTo>
                  <a:pt x="303" y="12"/>
                </a:lnTo>
                <a:lnTo>
                  <a:pt x="294" y="10"/>
                </a:lnTo>
                <a:lnTo>
                  <a:pt x="284" y="6"/>
                </a:lnTo>
                <a:lnTo>
                  <a:pt x="271" y="4"/>
                </a:lnTo>
                <a:lnTo>
                  <a:pt x="261" y="2"/>
                </a:lnTo>
                <a:lnTo>
                  <a:pt x="250" y="0"/>
                </a:lnTo>
                <a:lnTo>
                  <a:pt x="203" y="0"/>
                </a:lnTo>
                <a:lnTo>
                  <a:pt x="190" y="2"/>
                </a:lnTo>
                <a:lnTo>
                  <a:pt x="180" y="4"/>
                </a:lnTo>
                <a:lnTo>
                  <a:pt x="167" y="6"/>
                </a:lnTo>
                <a:lnTo>
                  <a:pt x="157" y="10"/>
                </a:lnTo>
                <a:lnTo>
                  <a:pt x="148" y="12"/>
                </a:lnTo>
                <a:lnTo>
                  <a:pt x="136" y="18"/>
                </a:lnTo>
                <a:lnTo>
                  <a:pt x="127" y="23"/>
                </a:lnTo>
                <a:lnTo>
                  <a:pt x="117" y="27"/>
                </a:lnTo>
                <a:lnTo>
                  <a:pt x="107" y="33"/>
                </a:lnTo>
                <a:lnTo>
                  <a:pt x="100" y="39"/>
                </a:lnTo>
                <a:lnTo>
                  <a:pt x="81" y="50"/>
                </a:lnTo>
                <a:lnTo>
                  <a:pt x="65" y="66"/>
                </a:lnTo>
                <a:lnTo>
                  <a:pt x="50" y="81"/>
                </a:lnTo>
                <a:lnTo>
                  <a:pt x="38" y="100"/>
                </a:lnTo>
                <a:lnTo>
                  <a:pt x="33" y="108"/>
                </a:lnTo>
                <a:lnTo>
                  <a:pt x="27" y="118"/>
                </a:lnTo>
                <a:lnTo>
                  <a:pt x="23" y="127"/>
                </a:lnTo>
                <a:lnTo>
                  <a:pt x="17" y="137"/>
                </a:lnTo>
                <a:lnTo>
                  <a:pt x="11" y="148"/>
                </a:lnTo>
                <a:lnTo>
                  <a:pt x="9"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4" y="156"/>
                </a:lnTo>
                <a:lnTo>
                  <a:pt x="36" y="148"/>
                </a:lnTo>
                <a:lnTo>
                  <a:pt x="42" y="139"/>
                </a:lnTo>
                <a:lnTo>
                  <a:pt x="46" y="129"/>
                </a:lnTo>
                <a:lnTo>
                  <a:pt x="52" y="120"/>
                </a:lnTo>
                <a:lnTo>
                  <a:pt x="58" y="112"/>
                </a:lnTo>
                <a:lnTo>
                  <a:pt x="63" y="102"/>
                </a:lnTo>
                <a:lnTo>
                  <a:pt x="69" y="96"/>
                </a:lnTo>
                <a:lnTo>
                  <a:pt x="77" y="89"/>
                </a:lnTo>
                <a:lnTo>
                  <a:pt x="81" y="81"/>
                </a:lnTo>
                <a:lnTo>
                  <a:pt x="88" y="77"/>
                </a:lnTo>
                <a:lnTo>
                  <a:pt x="96" y="70"/>
                </a:lnTo>
                <a:lnTo>
                  <a:pt x="102" y="64"/>
                </a:lnTo>
                <a:lnTo>
                  <a:pt x="111" y="58"/>
                </a:lnTo>
                <a:lnTo>
                  <a:pt x="119" y="52"/>
                </a:lnTo>
                <a:lnTo>
                  <a:pt x="129" y="47"/>
                </a:lnTo>
                <a:lnTo>
                  <a:pt x="138" y="43"/>
                </a:lnTo>
                <a:lnTo>
                  <a:pt x="148" y="37"/>
                </a:lnTo>
                <a:lnTo>
                  <a:pt x="155" y="35"/>
                </a:lnTo>
                <a:lnTo>
                  <a:pt x="165" y="33"/>
                </a:lnTo>
                <a:lnTo>
                  <a:pt x="175" y="29"/>
                </a:lnTo>
                <a:lnTo>
                  <a:pt x="184" y="27"/>
                </a:lnTo>
                <a:lnTo>
                  <a:pt x="194" y="25"/>
                </a:lnTo>
                <a:lnTo>
                  <a:pt x="203" y="23"/>
                </a:lnTo>
                <a:lnTo>
                  <a:pt x="227" y="23"/>
                </a:lnTo>
                <a:lnTo>
                  <a:pt x="246" y="23"/>
                </a:lnTo>
                <a:lnTo>
                  <a:pt x="257" y="25"/>
                </a:lnTo>
                <a:lnTo>
                  <a:pt x="267" y="27"/>
                </a:lnTo>
                <a:lnTo>
                  <a:pt x="276" y="29"/>
                </a:lnTo>
                <a:lnTo>
                  <a:pt x="286" y="33"/>
                </a:lnTo>
                <a:lnTo>
                  <a:pt x="296" y="35"/>
                </a:lnTo>
                <a:lnTo>
                  <a:pt x="303" y="37"/>
                </a:lnTo>
                <a:lnTo>
                  <a:pt x="313" y="43"/>
                </a:lnTo>
                <a:lnTo>
                  <a:pt x="323" y="47"/>
                </a:lnTo>
                <a:lnTo>
                  <a:pt x="342" y="58"/>
                </a:lnTo>
                <a:lnTo>
                  <a:pt x="355" y="70"/>
                </a:lnTo>
                <a:lnTo>
                  <a:pt x="363" y="77"/>
                </a:lnTo>
                <a:lnTo>
                  <a:pt x="371" y="83"/>
                </a:lnTo>
                <a:lnTo>
                  <a:pt x="384" y="96"/>
                </a:lnTo>
                <a:lnTo>
                  <a:pt x="390" y="102"/>
                </a:lnTo>
                <a:lnTo>
                  <a:pt x="396" y="112"/>
                </a:lnTo>
                <a:lnTo>
                  <a:pt x="401" y="120"/>
                </a:lnTo>
                <a:lnTo>
                  <a:pt x="407" y="129"/>
                </a:lnTo>
                <a:lnTo>
                  <a:pt x="411" y="139"/>
                </a:lnTo>
                <a:lnTo>
                  <a:pt x="417" y="148"/>
                </a:lnTo>
                <a:lnTo>
                  <a:pt x="419" y="156"/>
                </a:lnTo>
                <a:lnTo>
                  <a:pt x="421" y="166"/>
                </a:lnTo>
                <a:lnTo>
                  <a:pt x="424" y="175"/>
                </a:lnTo>
                <a:lnTo>
                  <a:pt x="426" y="185"/>
                </a:lnTo>
                <a:lnTo>
                  <a:pt x="428" y="194"/>
                </a:lnTo>
                <a:lnTo>
                  <a:pt x="430" y="204"/>
                </a:lnTo>
                <a:lnTo>
                  <a:pt x="430" y="216"/>
                </a:lnTo>
                <a:lnTo>
                  <a:pt x="432" y="229"/>
                </a:lnTo>
                <a:lnTo>
                  <a:pt x="432" y="225"/>
                </a:lnTo>
                <a:lnTo>
                  <a:pt x="430" y="235"/>
                </a:lnTo>
                <a:lnTo>
                  <a:pt x="430" y="246"/>
                </a:lnTo>
                <a:lnTo>
                  <a:pt x="428" y="258"/>
                </a:lnTo>
                <a:lnTo>
                  <a:pt x="426" y="267"/>
                </a:lnTo>
                <a:lnTo>
                  <a:pt x="424" y="277"/>
                </a:lnTo>
                <a:lnTo>
                  <a:pt x="421" y="287"/>
                </a:lnTo>
                <a:lnTo>
                  <a:pt x="419" y="296"/>
                </a:lnTo>
                <a:lnTo>
                  <a:pt x="417" y="304"/>
                </a:lnTo>
                <a:lnTo>
                  <a:pt x="411" y="314"/>
                </a:lnTo>
                <a:lnTo>
                  <a:pt x="407" y="323"/>
                </a:lnTo>
                <a:lnTo>
                  <a:pt x="396" y="342"/>
                </a:lnTo>
                <a:lnTo>
                  <a:pt x="384" y="356"/>
                </a:lnTo>
                <a:lnTo>
                  <a:pt x="355" y="385"/>
                </a:lnTo>
                <a:lnTo>
                  <a:pt x="342" y="396"/>
                </a:lnTo>
                <a:lnTo>
                  <a:pt x="323" y="408"/>
                </a:lnTo>
                <a:lnTo>
                  <a:pt x="313" y="411"/>
                </a:lnTo>
                <a:lnTo>
                  <a:pt x="303" y="417"/>
                </a:lnTo>
                <a:lnTo>
                  <a:pt x="296" y="419"/>
                </a:lnTo>
                <a:lnTo>
                  <a:pt x="286" y="421"/>
                </a:lnTo>
                <a:lnTo>
                  <a:pt x="276" y="425"/>
                </a:lnTo>
                <a:lnTo>
                  <a:pt x="267" y="427"/>
                </a:lnTo>
                <a:lnTo>
                  <a:pt x="257" y="429"/>
                </a:lnTo>
                <a:lnTo>
                  <a:pt x="248" y="431"/>
                </a:lnTo>
                <a:lnTo>
                  <a:pt x="234" y="431"/>
                </a:lnTo>
                <a:lnTo>
                  <a:pt x="225" y="433"/>
                </a:lnTo>
                <a:lnTo>
                  <a:pt x="228" y="433"/>
                </a:lnTo>
                <a:lnTo>
                  <a:pt x="217" y="431"/>
                </a:lnTo>
                <a:lnTo>
                  <a:pt x="205" y="431"/>
                </a:lnTo>
                <a:lnTo>
                  <a:pt x="194" y="429"/>
                </a:lnTo>
                <a:lnTo>
                  <a:pt x="184" y="427"/>
                </a:lnTo>
                <a:lnTo>
                  <a:pt x="175" y="425"/>
                </a:lnTo>
                <a:lnTo>
                  <a:pt x="165" y="421"/>
                </a:lnTo>
                <a:lnTo>
                  <a:pt x="155" y="419"/>
                </a:lnTo>
                <a:lnTo>
                  <a:pt x="148" y="417"/>
                </a:lnTo>
                <a:lnTo>
                  <a:pt x="138" y="411"/>
                </a:lnTo>
                <a:lnTo>
                  <a:pt x="129" y="408"/>
                </a:lnTo>
                <a:lnTo>
                  <a:pt x="119" y="402"/>
                </a:lnTo>
                <a:lnTo>
                  <a:pt x="111" y="396"/>
                </a:lnTo>
                <a:lnTo>
                  <a:pt x="102" y="390"/>
                </a:lnTo>
                <a:lnTo>
                  <a:pt x="96" y="385"/>
                </a:lnTo>
                <a:lnTo>
                  <a:pt x="82" y="371"/>
                </a:lnTo>
                <a:lnTo>
                  <a:pt x="77" y="363"/>
                </a:lnTo>
                <a:lnTo>
                  <a:pt x="69" y="356"/>
                </a:lnTo>
                <a:lnTo>
                  <a:pt x="58" y="342"/>
                </a:lnTo>
                <a:lnTo>
                  <a:pt x="46" y="323"/>
                </a:lnTo>
                <a:lnTo>
                  <a:pt x="42" y="314"/>
                </a:lnTo>
                <a:lnTo>
                  <a:pt x="36" y="304"/>
                </a:lnTo>
                <a:lnTo>
                  <a:pt x="34" y="296"/>
                </a:lnTo>
                <a:lnTo>
                  <a:pt x="33" y="287"/>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91561" name="Freeform 9"/>
          <p:cNvSpPr>
            <a:spLocks/>
          </p:cNvSpPr>
          <p:nvPr/>
        </p:nvSpPr>
        <p:spPr bwMode="auto">
          <a:xfrm>
            <a:off x="2486025" y="2946400"/>
            <a:ext cx="841375" cy="66675"/>
          </a:xfrm>
          <a:custGeom>
            <a:avLst/>
            <a:gdLst/>
            <a:ahLst/>
            <a:cxnLst>
              <a:cxn ang="0">
                <a:pos x="19" y="0"/>
              </a:cxn>
              <a:cxn ang="0">
                <a:pos x="14" y="0"/>
              </a:cxn>
              <a:cxn ang="0">
                <a:pos x="10" y="1"/>
              </a:cxn>
              <a:cxn ang="0">
                <a:pos x="2" y="9"/>
              </a:cxn>
              <a:cxn ang="0">
                <a:pos x="0" y="13"/>
              </a:cxn>
              <a:cxn ang="0">
                <a:pos x="0" y="25"/>
              </a:cxn>
              <a:cxn ang="0">
                <a:pos x="2" y="28"/>
              </a:cxn>
              <a:cxn ang="0">
                <a:pos x="10" y="36"/>
              </a:cxn>
              <a:cxn ang="0">
                <a:pos x="14" y="38"/>
              </a:cxn>
              <a:cxn ang="0">
                <a:pos x="19" y="38"/>
              </a:cxn>
              <a:cxn ang="0">
                <a:pos x="511" y="42"/>
              </a:cxn>
              <a:cxn ang="0">
                <a:pos x="517" y="42"/>
              </a:cxn>
              <a:cxn ang="0">
                <a:pos x="521" y="40"/>
              </a:cxn>
              <a:cxn ang="0">
                <a:pos x="528" y="32"/>
              </a:cxn>
              <a:cxn ang="0">
                <a:pos x="530" y="28"/>
              </a:cxn>
              <a:cxn ang="0">
                <a:pos x="530" y="17"/>
              </a:cxn>
              <a:cxn ang="0">
                <a:pos x="528" y="13"/>
              </a:cxn>
              <a:cxn ang="0">
                <a:pos x="521" y="5"/>
              </a:cxn>
              <a:cxn ang="0">
                <a:pos x="517" y="3"/>
              </a:cxn>
              <a:cxn ang="0">
                <a:pos x="511" y="3"/>
              </a:cxn>
              <a:cxn ang="0">
                <a:pos x="19" y="0"/>
              </a:cxn>
            </a:cxnLst>
            <a:rect l="0" t="0" r="r" b="b"/>
            <a:pathLst>
              <a:path w="530" h="42">
                <a:moveTo>
                  <a:pt x="19" y="0"/>
                </a:moveTo>
                <a:lnTo>
                  <a:pt x="14" y="0"/>
                </a:lnTo>
                <a:lnTo>
                  <a:pt x="10" y="1"/>
                </a:lnTo>
                <a:lnTo>
                  <a:pt x="2" y="9"/>
                </a:lnTo>
                <a:lnTo>
                  <a:pt x="0" y="13"/>
                </a:lnTo>
                <a:lnTo>
                  <a:pt x="0" y="25"/>
                </a:lnTo>
                <a:lnTo>
                  <a:pt x="2" y="28"/>
                </a:lnTo>
                <a:lnTo>
                  <a:pt x="10" y="36"/>
                </a:lnTo>
                <a:lnTo>
                  <a:pt x="14" y="38"/>
                </a:lnTo>
                <a:lnTo>
                  <a:pt x="19" y="38"/>
                </a:lnTo>
                <a:lnTo>
                  <a:pt x="511" y="42"/>
                </a:lnTo>
                <a:lnTo>
                  <a:pt x="517" y="42"/>
                </a:lnTo>
                <a:lnTo>
                  <a:pt x="521" y="40"/>
                </a:lnTo>
                <a:lnTo>
                  <a:pt x="528" y="32"/>
                </a:lnTo>
                <a:lnTo>
                  <a:pt x="530" y="28"/>
                </a:lnTo>
                <a:lnTo>
                  <a:pt x="530" y="17"/>
                </a:lnTo>
                <a:lnTo>
                  <a:pt x="528" y="13"/>
                </a:lnTo>
                <a:lnTo>
                  <a:pt x="521" y="5"/>
                </a:lnTo>
                <a:lnTo>
                  <a:pt x="517" y="3"/>
                </a:lnTo>
                <a:lnTo>
                  <a:pt x="511" y="3"/>
                </a:lnTo>
                <a:lnTo>
                  <a:pt x="19" y="0"/>
                </a:lnTo>
                <a:close/>
              </a:path>
            </a:pathLst>
          </a:custGeom>
          <a:solidFill>
            <a:srgbClr val="000000"/>
          </a:solidFill>
          <a:ln w="9525">
            <a:noFill/>
            <a:round/>
            <a:headEnd/>
            <a:tailEnd/>
          </a:ln>
        </p:spPr>
        <p:txBody>
          <a:bodyPr/>
          <a:lstStyle/>
          <a:p>
            <a:endParaRPr lang="en-US"/>
          </a:p>
        </p:txBody>
      </p:sp>
      <p:sp>
        <p:nvSpPr>
          <p:cNvPr id="791562" name="Rectangle 10"/>
          <p:cNvSpPr>
            <a:spLocks noChangeArrowheads="1"/>
          </p:cNvSpPr>
          <p:nvPr/>
        </p:nvSpPr>
        <p:spPr bwMode="auto">
          <a:xfrm>
            <a:off x="2044700" y="2790825"/>
            <a:ext cx="165100" cy="274638"/>
          </a:xfrm>
          <a:prstGeom prst="rect">
            <a:avLst/>
          </a:prstGeom>
          <a:noFill/>
          <a:ln w="9525">
            <a:noFill/>
            <a:miter lim="800000"/>
            <a:headEnd/>
            <a:tailEnd/>
          </a:ln>
        </p:spPr>
        <p:txBody>
          <a:bodyPr wrap="none" lIns="0" tIns="0" rIns="0" bIns="0">
            <a:spAutoFit/>
          </a:bodyPr>
          <a:lstStyle/>
          <a:p>
            <a:r>
              <a:rPr lang="en-US" sz="1800" u="none" baseline="0">
                <a:solidFill>
                  <a:srgbClr val="000000"/>
                </a:solidFill>
                <a:latin typeface="Swiss 721 SWA" charset="0"/>
              </a:rPr>
              <a:t>A</a:t>
            </a:r>
            <a:endParaRPr lang="en-US" sz="2400" u="none" baseline="0">
              <a:solidFill>
                <a:srgbClr val="00FF00"/>
              </a:solidFill>
            </a:endParaRPr>
          </a:p>
        </p:txBody>
      </p:sp>
      <p:sp>
        <p:nvSpPr>
          <p:cNvPr id="791563" name="Rectangle 11"/>
          <p:cNvSpPr>
            <a:spLocks noChangeArrowheads="1"/>
          </p:cNvSpPr>
          <p:nvPr/>
        </p:nvSpPr>
        <p:spPr bwMode="auto">
          <a:xfrm>
            <a:off x="3589338" y="2790825"/>
            <a:ext cx="152400" cy="274638"/>
          </a:xfrm>
          <a:prstGeom prst="rect">
            <a:avLst/>
          </a:prstGeom>
          <a:noFill/>
          <a:ln w="9525">
            <a:noFill/>
            <a:miter lim="800000"/>
            <a:headEnd/>
            <a:tailEnd/>
          </a:ln>
        </p:spPr>
        <p:txBody>
          <a:bodyPr wrap="none" lIns="0" tIns="0" rIns="0" bIns="0">
            <a:spAutoFit/>
          </a:bodyPr>
          <a:lstStyle/>
          <a:p>
            <a:r>
              <a:rPr lang="en-US" sz="1800" u="none" baseline="0">
                <a:solidFill>
                  <a:srgbClr val="000000"/>
                </a:solidFill>
                <a:latin typeface="Swiss 721 SWA" charset="0"/>
              </a:rPr>
              <a:t>B</a:t>
            </a:r>
            <a:endParaRPr lang="en-US" sz="2400" u="none" baseline="0">
              <a:solidFill>
                <a:srgbClr val="00FF00"/>
              </a:solidFill>
            </a:endParaRPr>
          </a:p>
        </p:txBody>
      </p:sp>
      <p:sp>
        <p:nvSpPr>
          <p:cNvPr id="791564" name="Rectangle 12"/>
          <p:cNvSpPr>
            <a:spLocks noChangeArrowheads="1"/>
          </p:cNvSpPr>
          <p:nvPr/>
        </p:nvSpPr>
        <p:spPr bwMode="auto">
          <a:xfrm>
            <a:off x="2617788" y="2619375"/>
            <a:ext cx="292100" cy="274638"/>
          </a:xfrm>
          <a:prstGeom prst="rect">
            <a:avLst/>
          </a:prstGeom>
          <a:noFill/>
          <a:ln w="9525">
            <a:noFill/>
            <a:miter lim="800000"/>
            <a:headEnd/>
            <a:tailEnd/>
          </a:ln>
        </p:spPr>
        <p:txBody>
          <a:bodyPr wrap="none" lIns="0" tIns="0" rIns="0" bIns="0">
            <a:spAutoFit/>
          </a:bodyPr>
          <a:lstStyle/>
          <a:p>
            <a:r>
              <a:rPr lang="en-US" sz="1800" u="none" baseline="0">
                <a:solidFill>
                  <a:srgbClr val="000000"/>
                </a:solidFill>
                <a:latin typeface="Swiss 721 SWA" charset="0"/>
              </a:rPr>
              <a:t>1/0</a:t>
            </a:r>
            <a:endParaRPr lang="en-US" sz="2400" u="none" baseline="0">
              <a:solidFill>
                <a:srgbClr val="00FF00"/>
              </a:solidFill>
            </a:endParaRPr>
          </a:p>
        </p:txBody>
      </p:sp>
      <p:sp>
        <p:nvSpPr>
          <p:cNvPr id="791565" name="Freeform 13"/>
          <p:cNvSpPr>
            <a:spLocks/>
          </p:cNvSpPr>
          <p:nvPr/>
        </p:nvSpPr>
        <p:spPr bwMode="auto">
          <a:xfrm>
            <a:off x="4827588" y="2640013"/>
            <a:ext cx="723900" cy="723900"/>
          </a:xfrm>
          <a:custGeom>
            <a:avLst/>
            <a:gdLst/>
            <a:ahLst/>
            <a:cxnLst>
              <a:cxn ang="0">
                <a:pos x="4" y="271"/>
              </a:cxn>
              <a:cxn ang="0">
                <a:pos x="18" y="316"/>
              </a:cxn>
              <a:cxn ang="0">
                <a:pos x="50" y="371"/>
              </a:cxn>
              <a:cxn ang="0">
                <a:pos x="100" y="415"/>
              </a:cxn>
              <a:cxn ang="0">
                <a:pos x="137" y="437"/>
              </a:cxn>
              <a:cxn ang="0">
                <a:pos x="181" y="450"/>
              </a:cxn>
              <a:cxn ang="0">
                <a:pos x="225" y="456"/>
              </a:cxn>
              <a:cxn ang="0">
                <a:pos x="262" y="452"/>
              </a:cxn>
              <a:cxn ang="0">
                <a:pos x="304" y="442"/>
              </a:cxn>
              <a:cxn ang="0">
                <a:pos x="354" y="415"/>
              </a:cxn>
              <a:cxn ang="0">
                <a:pos x="427" y="335"/>
              </a:cxn>
              <a:cxn ang="0">
                <a:pos x="444" y="294"/>
              </a:cxn>
              <a:cxn ang="0">
                <a:pos x="454" y="250"/>
              </a:cxn>
              <a:cxn ang="0">
                <a:pos x="454" y="216"/>
              </a:cxn>
              <a:cxn ang="0">
                <a:pos x="448" y="168"/>
              </a:cxn>
              <a:cxn ang="0">
                <a:pos x="431" y="127"/>
              </a:cxn>
              <a:cxn ang="0">
                <a:pos x="404" y="81"/>
              </a:cxn>
              <a:cxn ang="0">
                <a:pos x="354" y="39"/>
              </a:cxn>
              <a:cxn ang="0">
                <a:pos x="304" y="12"/>
              </a:cxn>
              <a:cxn ang="0">
                <a:pos x="262" y="2"/>
              </a:cxn>
              <a:cxn ang="0">
                <a:pos x="181" y="4"/>
              </a:cxn>
              <a:cxn ang="0">
                <a:pos x="137" y="18"/>
              </a:cxn>
              <a:cxn ang="0">
                <a:pos x="100" y="39"/>
              </a:cxn>
              <a:cxn ang="0">
                <a:pos x="39" y="100"/>
              </a:cxn>
              <a:cxn ang="0">
                <a:pos x="18" y="137"/>
              </a:cxn>
              <a:cxn ang="0">
                <a:pos x="4" y="181"/>
              </a:cxn>
              <a:cxn ang="0">
                <a:pos x="23" y="227"/>
              </a:cxn>
              <a:cxn ang="0">
                <a:pos x="29" y="175"/>
              </a:cxn>
              <a:cxn ang="0">
                <a:pos x="43" y="139"/>
              </a:cxn>
              <a:cxn ang="0">
                <a:pos x="64" y="102"/>
              </a:cxn>
              <a:cxn ang="0">
                <a:pos x="89" y="77"/>
              </a:cxn>
              <a:cxn ang="0">
                <a:pos x="119" y="52"/>
              </a:cxn>
              <a:cxn ang="0">
                <a:pos x="156" y="35"/>
              </a:cxn>
              <a:cxn ang="0">
                <a:pos x="194" y="25"/>
              </a:cxn>
              <a:cxn ang="0">
                <a:pos x="258" y="25"/>
              </a:cxn>
              <a:cxn ang="0">
                <a:pos x="296" y="35"/>
              </a:cxn>
              <a:cxn ang="0">
                <a:pos x="342" y="58"/>
              </a:cxn>
              <a:cxn ang="0">
                <a:pos x="384" y="97"/>
              </a:cxn>
              <a:cxn ang="0">
                <a:pos x="407" y="129"/>
              </a:cxn>
              <a:cxn ang="0">
                <a:pos x="421" y="166"/>
              </a:cxn>
              <a:cxn ang="0">
                <a:pos x="431" y="204"/>
              </a:cxn>
              <a:cxn ang="0">
                <a:pos x="431" y="235"/>
              </a:cxn>
              <a:cxn ang="0">
                <a:pos x="425" y="277"/>
              </a:cxn>
              <a:cxn ang="0">
                <a:pos x="411" y="314"/>
              </a:cxn>
              <a:cxn ang="0">
                <a:pos x="356" y="385"/>
              </a:cxn>
              <a:cxn ang="0">
                <a:pos x="304" y="417"/>
              </a:cxn>
              <a:cxn ang="0">
                <a:pos x="267" y="427"/>
              </a:cxn>
              <a:cxn ang="0">
                <a:pos x="225" y="433"/>
              </a:cxn>
              <a:cxn ang="0">
                <a:pos x="194" y="429"/>
              </a:cxn>
              <a:cxn ang="0">
                <a:pos x="156" y="419"/>
              </a:cxn>
              <a:cxn ang="0">
                <a:pos x="119" y="402"/>
              </a:cxn>
              <a:cxn ang="0">
                <a:pos x="83" y="371"/>
              </a:cxn>
              <a:cxn ang="0">
                <a:pos x="46" y="323"/>
              </a:cxn>
              <a:cxn ang="0">
                <a:pos x="33" y="287"/>
              </a:cxn>
              <a:cxn ang="0">
                <a:pos x="23" y="248"/>
              </a:cxn>
            </a:cxnLst>
            <a:rect l="0" t="0" r="r" b="b"/>
            <a:pathLst>
              <a:path w="456" h="456">
                <a:moveTo>
                  <a:pt x="0" y="227"/>
                </a:moveTo>
                <a:lnTo>
                  <a:pt x="0" y="248"/>
                </a:lnTo>
                <a:lnTo>
                  <a:pt x="2" y="262"/>
                </a:lnTo>
                <a:lnTo>
                  <a:pt x="4" y="271"/>
                </a:lnTo>
                <a:lnTo>
                  <a:pt x="6" y="285"/>
                </a:lnTo>
                <a:lnTo>
                  <a:pt x="10" y="294"/>
                </a:lnTo>
                <a:lnTo>
                  <a:pt x="12" y="304"/>
                </a:lnTo>
                <a:lnTo>
                  <a:pt x="18" y="316"/>
                </a:lnTo>
                <a:lnTo>
                  <a:pt x="23" y="325"/>
                </a:lnTo>
                <a:lnTo>
                  <a:pt x="27" y="335"/>
                </a:lnTo>
                <a:lnTo>
                  <a:pt x="39" y="354"/>
                </a:lnTo>
                <a:lnTo>
                  <a:pt x="50" y="371"/>
                </a:lnTo>
                <a:lnTo>
                  <a:pt x="58" y="379"/>
                </a:lnTo>
                <a:lnTo>
                  <a:pt x="64" y="387"/>
                </a:lnTo>
                <a:lnTo>
                  <a:pt x="81" y="404"/>
                </a:lnTo>
                <a:lnTo>
                  <a:pt x="100" y="415"/>
                </a:lnTo>
                <a:lnTo>
                  <a:pt x="108" y="421"/>
                </a:lnTo>
                <a:lnTo>
                  <a:pt x="117" y="427"/>
                </a:lnTo>
                <a:lnTo>
                  <a:pt x="127" y="431"/>
                </a:lnTo>
                <a:lnTo>
                  <a:pt x="137" y="437"/>
                </a:lnTo>
                <a:lnTo>
                  <a:pt x="148" y="442"/>
                </a:lnTo>
                <a:lnTo>
                  <a:pt x="158" y="444"/>
                </a:lnTo>
                <a:lnTo>
                  <a:pt x="167" y="448"/>
                </a:lnTo>
                <a:lnTo>
                  <a:pt x="181" y="450"/>
                </a:lnTo>
                <a:lnTo>
                  <a:pt x="190" y="452"/>
                </a:lnTo>
                <a:lnTo>
                  <a:pt x="202" y="454"/>
                </a:lnTo>
                <a:lnTo>
                  <a:pt x="213" y="454"/>
                </a:lnTo>
                <a:lnTo>
                  <a:pt x="225" y="456"/>
                </a:lnTo>
                <a:lnTo>
                  <a:pt x="229" y="456"/>
                </a:lnTo>
                <a:lnTo>
                  <a:pt x="238" y="454"/>
                </a:lnTo>
                <a:lnTo>
                  <a:pt x="248" y="454"/>
                </a:lnTo>
                <a:lnTo>
                  <a:pt x="262" y="452"/>
                </a:lnTo>
                <a:lnTo>
                  <a:pt x="271" y="450"/>
                </a:lnTo>
                <a:lnTo>
                  <a:pt x="285" y="448"/>
                </a:lnTo>
                <a:lnTo>
                  <a:pt x="294" y="444"/>
                </a:lnTo>
                <a:lnTo>
                  <a:pt x="304" y="442"/>
                </a:lnTo>
                <a:lnTo>
                  <a:pt x="315" y="437"/>
                </a:lnTo>
                <a:lnTo>
                  <a:pt x="325" y="431"/>
                </a:lnTo>
                <a:lnTo>
                  <a:pt x="335" y="427"/>
                </a:lnTo>
                <a:lnTo>
                  <a:pt x="354" y="415"/>
                </a:lnTo>
                <a:lnTo>
                  <a:pt x="371" y="404"/>
                </a:lnTo>
                <a:lnTo>
                  <a:pt x="404" y="371"/>
                </a:lnTo>
                <a:lnTo>
                  <a:pt x="415" y="354"/>
                </a:lnTo>
                <a:lnTo>
                  <a:pt x="427" y="335"/>
                </a:lnTo>
                <a:lnTo>
                  <a:pt x="431" y="325"/>
                </a:lnTo>
                <a:lnTo>
                  <a:pt x="436" y="316"/>
                </a:lnTo>
                <a:lnTo>
                  <a:pt x="442" y="304"/>
                </a:lnTo>
                <a:lnTo>
                  <a:pt x="444" y="294"/>
                </a:lnTo>
                <a:lnTo>
                  <a:pt x="448" y="285"/>
                </a:lnTo>
                <a:lnTo>
                  <a:pt x="450" y="271"/>
                </a:lnTo>
                <a:lnTo>
                  <a:pt x="452" y="262"/>
                </a:lnTo>
                <a:lnTo>
                  <a:pt x="454" y="250"/>
                </a:lnTo>
                <a:lnTo>
                  <a:pt x="454" y="239"/>
                </a:lnTo>
                <a:lnTo>
                  <a:pt x="456" y="229"/>
                </a:lnTo>
                <a:lnTo>
                  <a:pt x="456" y="225"/>
                </a:lnTo>
                <a:lnTo>
                  <a:pt x="454" y="216"/>
                </a:lnTo>
                <a:lnTo>
                  <a:pt x="454" y="204"/>
                </a:lnTo>
                <a:lnTo>
                  <a:pt x="452" y="191"/>
                </a:lnTo>
                <a:lnTo>
                  <a:pt x="450" y="181"/>
                </a:lnTo>
                <a:lnTo>
                  <a:pt x="448" y="168"/>
                </a:lnTo>
                <a:lnTo>
                  <a:pt x="444" y="158"/>
                </a:lnTo>
                <a:lnTo>
                  <a:pt x="442" y="148"/>
                </a:lnTo>
                <a:lnTo>
                  <a:pt x="436" y="137"/>
                </a:lnTo>
                <a:lnTo>
                  <a:pt x="431" y="127"/>
                </a:lnTo>
                <a:lnTo>
                  <a:pt x="427" y="118"/>
                </a:lnTo>
                <a:lnTo>
                  <a:pt x="421" y="108"/>
                </a:lnTo>
                <a:lnTo>
                  <a:pt x="415" y="100"/>
                </a:lnTo>
                <a:lnTo>
                  <a:pt x="404" y="81"/>
                </a:lnTo>
                <a:lnTo>
                  <a:pt x="386" y="64"/>
                </a:lnTo>
                <a:lnTo>
                  <a:pt x="379" y="58"/>
                </a:lnTo>
                <a:lnTo>
                  <a:pt x="371" y="50"/>
                </a:lnTo>
                <a:lnTo>
                  <a:pt x="354" y="39"/>
                </a:lnTo>
                <a:lnTo>
                  <a:pt x="335" y="27"/>
                </a:lnTo>
                <a:lnTo>
                  <a:pt x="325" y="24"/>
                </a:lnTo>
                <a:lnTo>
                  <a:pt x="315" y="18"/>
                </a:lnTo>
                <a:lnTo>
                  <a:pt x="304" y="12"/>
                </a:lnTo>
                <a:lnTo>
                  <a:pt x="294" y="10"/>
                </a:lnTo>
                <a:lnTo>
                  <a:pt x="285" y="6"/>
                </a:lnTo>
                <a:lnTo>
                  <a:pt x="271" y="4"/>
                </a:lnTo>
                <a:lnTo>
                  <a:pt x="262" y="2"/>
                </a:lnTo>
                <a:lnTo>
                  <a:pt x="250" y="0"/>
                </a:lnTo>
                <a:lnTo>
                  <a:pt x="204" y="0"/>
                </a:lnTo>
                <a:lnTo>
                  <a:pt x="190" y="2"/>
                </a:lnTo>
                <a:lnTo>
                  <a:pt x="181" y="4"/>
                </a:lnTo>
                <a:lnTo>
                  <a:pt x="167" y="6"/>
                </a:lnTo>
                <a:lnTo>
                  <a:pt x="158" y="10"/>
                </a:lnTo>
                <a:lnTo>
                  <a:pt x="148" y="12"/>
                </a:lnTo>
                <a:lnTo>
                  <a:pt x="137" y="18"/>
                </a:lnTo>
                <a:lnTo>
                  <a:pt x="127" y="24"/>
                </a:lnTo>
                <a:lnTo>
                  <a:pt x="117" y="27"/>
                </a:lnTo>
                <a:lnTo>
                  <a:pt x="108" y="33"/>
                </a:lnTo>
                <a:lnTo>
                  <a:pt x="100" y="39"/>
                </a:lnTo>
                <a:lnTo>
                  <a:pt x="81" y="50"/>
                </a:lnTo>
                <a:lnTo>
                  <a:pt x="66" y="66"/>
                </a:lnTo>
                <a:lnTo>
                  <a:pt x="50" y="81"/>
                </a:lnTo>
                <a:lnTo>
                  <a:pt x="39" y="100"/>
                </a:lnTo>
                <a:lnTo>
                  <a:pt x="33" y="108"/>
                </a:lnTo>
                <a:lnTo>
                  <a:pt x="27" y="118"/>
                </a:lnTo>
                <a:lnTo>
                  <a:pt x="23" y="127"/>
                </a:lnTo>
                <a:lnTo>
                  <a:pt x="18" y="137"/>
                </a:lnTo>
                <a:lnTo>
                  <a:pt x="12" y="148"/>
                </a:lnTo>
                <a:lnTo>
                  <a:pt x="10"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5" y="156"/>
                </a:lnTo>
                <a:lnTo>
                  <a:pt x="37" y="148"/>
                </a:lnTo>
                <a:lnTo>
                  <a:pt x="43" y="139"/>
                </a:lnTo>
                <a:lnTo>
                  <a:pt x="46" y="129"/>
                </a:lnTo>
                <a:lnTo>
                  <a:pt x="52" y="120"/>
                </a:lnTo>
                <a:lnTo>
                  <a:pt x="58" y="112"/>
                </a:lnTo>
                <a:lnTo>
                  <a:pt x="64" y="102"/>
                </a:lnTo>
                <a:lnTo>
                  <a:pt x="69" y="97"/>
                </a:lnTo>
                <a:lnTo>
                  <a:pt x="77" y="89"/>
                </a:lnTo>
                <a:lnTo>
                  <a:pt x="81" y="81"/>
                </a:lnTo>
                <a:lnTo>
                  <a:pt x="89" y="77"/>
                </a:lnTo>
                <a:lnTo>
                  <a:pt x="96" y="70"/>
                </a:lnTo>
                <a:lnTo>
                  <a:pt x="102" y="64"/>
                </a:lnTo>
                <a:lnTo>
                  <a:pt x="112" y="58"/>
                </a:lnTo>
                <a:lnTo>
                  <a:pt x="119" y="52"/>
                </a:lnTo>
                <a:lnTo>
                  <a:pt x="129" y="47"/>
                </a:lnTo>
                <a:lnTo>
                  <a:pt x="139" y="43"/>
                </a:lnTo>
                <a:lnTo>
                  <a:pt x="148" y="37"/>
                </a:lnTo>
                <a:lnTo>
                  <a:pt x="156" y="35"/>
                </a:lnTo>
                <a:lnTo>
                  <a:pt x="165" y="33"/>
                </a:lnTo>
                <a:lnTo>
                  <a:pt x="175" y="29"/>
                </a:lnTo>
                <a:lnTo>
                  <a:pt x="185" y="27"/>
                </a:lnTo>
                <a:lnTo>
                  <a:pt x="194" y="25"/>
                </a:lnTo>
                <a:lnTo>
                  <a:pt x="204" y="24"/>
                </a:lnTo>
                <a:lnTo>
                  <a:pt x="227" y="24"/>
                </a:lnTo>
                <a:lnTo>
                  <a:pt x="246" y="24"/>
                </a:lnTo>
                <a:lnTo>
                  <a:pt x="258" y="25"/>
                </a:lnTo>
                <a:lnTo>
                  <a:pt x="267" y="27"/>
                </a:lnTo>
                <a:lnTo>
                  <a:pt x="277" y="29"/>
                </a:lnTo>
                <a:lnTo>
                  <a:pt x="286" y="33"/>
                </a:lnTo>
                <a:lnTo>
                  <a:pt x="296" y="35"/>
                </a:lnTo>
                <a:lnTo>
                  <a:pt x="304" y="37"/>
                </a:lnTo>
                <a:lnTo>
                  <a:pt x="313" y="43"/>
                </a:lnTo>
                <a:lnTo>
                  <a:pt x="323" y="47"/>
                </a:lnTo>
                <a:lnTo>
                  <a:pt x="342" y="58"/>
                </a:lnTo>
                <a:lnTo>
                  <a:pt x="356" y="70"/>
                </a:lnTo>
                <a:lnTo>
                  <a:pt x="363" y="77"/>
                </a:lnTo>
                <a:lnTo>
                  <a:pt x="371" y="83"/>
                </a:lnTo>
                <a:lnTo>
                  <a:pt x="384" y="97"/>
                </a:lnTo>
                <a:lnTo>
                  <a:pt x="390" y="102"/>
                </a:lnTo>
                <a:lnTo>
                  <a:pt x="396" y="112"/>
                </a:lnTo>
                <a:lnTo>
                  <a:pt x="402" y="120"/>
                </a:lnTo>
                <a:lnTo>
                  <a:pt x="407" y="129"/>
                </a:lnTo>
                <a:lnTo>
                  <a:pt x="411" y="139"/>
                </a:lnTo>
                <a:lnTo>
                  <a:pt x="417" y="148"/>
                </a:lnTo>
                <a:lnTo>
                  <a:pt x="419" y="156"/>
                </a:lnTo>
                <a:lnTo>
                  <a:pt x="421" y="166"/>
                </a:lnTo>
                <a:lnTo>
                  <a:pt x="425" y="175"/>
                </a:lnTo>
                <a:lnTo>
                  <a:pt x="427" y="185"/>
                </a:lnTo>
                <a:lnTo>
                  <a:pt x="429" y="194"/>
                </a:lnTo>
                <a:lnTo>
                  <a:pt x="431" y="204"/>
                </a:lnTo>
                <a:lnTo>
                  <a:pt x="431" y="216"/>
                </a:lnTo>
                <a:lnTo>
                  <a:pt x="432" y="229"/>
                </a:lnTo>
                <a:lnTo>
                  <a:pt x="432" y="225"/>
                </a:lnTo>
                <a:lnTo>
                  <a:pt x="431" y="235"/>
                </a:lnTo>
                <a:lnTo>
                  <a:pt x="431" y="246"/>
                </a:lnTo>
                <a:lnTo>
                  <a:pt x="429" y="258"/>
                </a:lnTo>
                <a:lnTo>
                  <a:pt x="427" y="267"/>
                </a:lnTo>
                <a:lnTo>
                  <a:pt x="425" y="277"/>
                </a:lnTo>
                <a:lnTo>
                  <a:pt x="421" y="287"/>
                </a:lnTo>
                <a:lnTo>
                  <a:pt x="419" y="296"/>
                </a:lnTo>
                <a:lnTo>
                  <a:pt x="417" y="304"/>
                </a:lnTo>
                <a:lnTo>
                  <a:pt x="411" y="314"/>
                </a:lnTo>
                <a:lnTo>
                  <a:pt x="407" y="323"/>
                </a:lnTo>
                <a:lnTo>
                  <a:pt x="396" y="342"/>
                </a:lnTo>
                <a:lnTo>
                  <a:pt x="384" y="356"/>
                </a:lnTo>
                <a:lnTo>
                  <a:pt x="356" y="385"/>
                </a:lnTo>
                <a:lnTo>
                  <a:pt x="342" y="396"/>
                </a:lnTo>
                <a:lnTo>
                  <a:pt x="323" y="408"/>
                </a:lnTo>
                <a:lnTo>
                  <a:pt x="313" y="412"/>
                </a:lnTo>
                <a:lnTo>
                  <a:pt x="304" y="417"/>
                </a:lnTo>
                <a:lnTo>
                  <a:pt x="296" y="419"/>
                </a:lnTo>
                <a:lnTo>
                  <a:pt x="286" y="421"/>
                </a:lnTo>
                <a:lnTo>
                  <a:pt x="277" y="425"/>
                </a:lnTo>
                <a:lnTo>
                  <a:pt x="267" y="427"/>
                </a:lnTo>
                <a:lnTo>
                  <a:pt x="258" y="429"/>
                </a:lnTo>
                <a:lnTo>
                  <a:pt x="248" y="431"/>
                </a:lnTo>
                <a:lnTo>
                  <a:pt x="235" y="431"/>
                </a:lnTo>
                <a:lnTo>
                  <a:pt x="225" y="433"/>
                </a:lnTo>
                <a:lnTo>
                  <a:pt x="229" y="433"/>
                </a:lnTo>
                <a:lnTo>
                  <a:pt x="217" y="431"/>
                </a:lnTo>
                <a:lnTo>
                  <a:pt x="206" y="431"/>
                </a:lnTo>
                <a:lnTo>
                  <a:pt x="194" y="429"/>
                </a:lnTo>
                <a:lnTo>
                  <a:pt x="185" y="427"/>
                </a:lnTo>
                <a:lnTo>
                  <a:pt x="175" y="425"/>
                </a:lnTo>
                <a:lnTo>
                  <a:pt x="165" y="421"/>
                </a:lnTo>
                <a:lnTo>
                  <a:pt x="156" y="419"/>
                </a:lnTo>
                <a:lnTo>
                  <a:pt x="148" y="417"/>
                </a:lnTo>
                <a:lnTo>
                  <a:pt x="139" y="412"/>
                </a:lnTo>
                <a:lnTo>
                  <a:pt x="129" y="408"/>
                </a:lnTo>
                <a:lnTo>
                  <a:pt x="119" y="402"/>
                </a:lnTo>
                <a:lnTo>
                  <a:pt x="112" y="396"/>
                </a:lnTo>
                <a:lnTo>
                  <a:pt x="102" y="390"/>
                </a:lnTo>
                <a:lnTo>
                  <a:pt x="96" y="385"/>
                </a:lnTo>
                <a:lnTo>
                  <a:pt x="83" y="371"/>
                </a:lnTo>
                <a:lnTo>
                  <a:pt x="77" y="364"/>
                </a:lnTo>
                <a:lnTo>
                  <a:pt x="69" y="356"/>
                </a:lnTo>
                <a:lnTo>
                  <a:pt x="58" y="342"/>
                </a:lnTo>
                <a:lnTo>
                  <a:pt x="46" y="323"/>
                </a:lnTo>
                <a:lnTo>
                  <a:pt x="43" y="314"/>
                </a:lnTo>
                <a:lnTo>
                  <a:pt x="37" y="304"/>
                </a:lnTo>
                <a:lnTo>
                  <a:pt x="35" y="296"/>
                </a:lnTo>
                <a:lnTo>
                  <a:pt x="33" y="287"/>
                </a:lnTo>
                <a:lnTo>
                  <a:pt x="29" y="277"/>
                </a:lnTo>
                <a:lnTo>
                  <a:pt x="27" y="267"/>
                </a:lnTo>
                <a:lnTo>
                  <a:pt x="25" y="258"/>
                </a:lnTo>
                <a:lnTo>
                  <a:pt x="23" y="248"/>
                </a:lnTo>
                <a:lnTo>
                  <a:pt x="23" y="227"/>
                </a:lnTo>
                <a:lnTo>
                  <a:pt x="0" y="227"/>
                </a:lnTo>
                <a:close/>
              </a:path>
            </a:pathLst>
          </a:custGeom>
          <a:solidFill>
            <a:srgbClr val="000000"/>
          </a:solidFill>
          <a:ln w="9525">
            <a:noFill/>
            <a:round/>
            <a:headEnd/>
            <a:tailEnd/>
          </a:ln>
        </p:spPr>
        <p:txBody>
          <a:bodyPr/>
          <a:lstStyle/>
          <a:p>
            <a:endParaRPr lang="en-US"/>
          </a:p>
        </p:txBody>
      </p:sp>
      <p:sp>
        <p:nvSpPr>
          <p:cNvPr id="791566" name="Freeform 14"/>
          <p:cNvSpPr>
            <a:spLocks/>
          </p:cNvSpPr>
          <p:nvPr/>
        </p:nvSpPr>
        <p:spPr bwMode="auto">
          <a:xfrm>
            <a:off x="3968750" y="2936875"/>
            <a:ext cx="858838" cy="66675"/>
          </a:xfrm>
          <a:custGeom>
            <a:avLst/>
            <a:gdLst/>
            <a:ahLst/>
            <a:cxnLst>
              <a:cxn ang="0">
                <a:pos x="19" y="4"/>
              </a:cxn>
              <a:cxn ang="0">
                <a:pos x="13" y="4"/>
              </a:cxn>
              <a:cxn ang="0">
                <a:pos x="9" y="6"/>
              </a:cxn>
              <a:cxn ang="0">
                <a:pos x="2" y="13"/>
              </a:cxn>
              <a:cxn ang="0">
                <a:pos x="0" y="17"/>
              </a:cxn>
              <a:cxn ang="0">
                <a:pos x="0" y="29"/>
              </a:cxn>
              <a:cxn ang="0">
                <a:pos x="2" y="32"/>
              </a:cxn>
              <a:cxn ang="0">
                <a:pos x="9" y="40"/>
              </a:cxn>
              <a:cxn ang="0">
                <a:pos x="13" y="42"/>
              </a:cxn>
              <a:cxn ang="0">
                <a:pos x="19" y="42"/>
              </a:cxn>
              <a:cxn ang="0">
                <a:pos x="522" y="38"/>
              </a:cxn>
              <a:cxn ang="0">
                <a:pos x="528" y="38"/>
              </a:cxn>
              <a:cxn ang="0">
                <a:pos x="532" y="36"/>
              </a:cxn>
              <a:cxn ang="0">
                <a:pos x="539" y="29"/>
              </a:cxn>
              <a:cxn ang="0">
                <a:pos x="541" y="25"/>
              </a:cxn>
              <a:cxn ang="0">
                <a:pos x="541" y="13"/>
              </a:cxn>
              <a:cxn ang="0">
                <a:pos x="539" y="9"/>
              </a:cxn>
              <a:cxn ang="0">
                <a:pos x="532" y="2"/>
              </a:cxn>
              <a:cxn ang="0">
                <a:pos x="528" y="0"/>
              </a:cxn>
              <a:cxn ang="0">
                <a:pos x="522" y="0"/>
              </a:cxn>
              <a:cxn ang="0">
                <a:pos x="19" y="4"/>
              </a:cxn>
            </a:cxnLst>
            <a:rect l="0" t="0" r="r" b="b"/>
            <a:pathLst>
              <a:path w="541" h="42">
                <a:moveTo>
                  <a:pt x="19" y="4"/>
                </a:moveTo>
                <a:lnTo>
                  <a:pt x="13" y="4"/>
                </a:lnTo>
                <a:lnTo>
                  <a:pt x="9" y="6"/>
                </a:lnTo>
                <a:lnTo>
                  <a:pt x="2" y="13"/>
                </a:lnTo>
                <a:lnTo>
                  <a:pt x="0" y="17"/>
                </a:lnTo>
                <a:lnTo>
                  <a:pt x="0" y="29"/>
                </a:lnTo>
                <a:lnTo>
                  <a:pt x="2" y="32"/>
                </a:lnTo>
                <a:lnTo>
                  <a:pt x="9" y="40"/>
                </a:lnTo>
                <a:lnTo>
                  <a:pt x="13" y="42"/>
                </a:lnTo>
                <a:lnTo>
                  <a:pt x="19" y="42"/>
                </a:lnTo>
                <a:lnTo>
                  <a:pt x="522" y="38"/>
                </a:lnTo>
                <a:lnTo>
                  <a:pt x="528" y="38"/>
                </a:lnTo>
                <a:lnTo>
                  <a:pt x="532" y="36"/>
                </a:lnTo>
                <a:lnTo>
                  <a:pt x="539" y="29"/>
                </a:lnTo>
                <a:lnTo>
                  <a:pt x="541" y="25"/>
                </a:lnTo>
                <a:lnTo>
                  <a:pt x="541" y="13"/>
                </a:lnTo>
                <a:lnTo>
                  <a:pt x="539" y="9"/>
                </a:lnTo>
                <a:lnTo>
                  <a:pt x="532" y="2"/>
                </a:lnTo>
                <a:lnTo>
                  <a:pt x="528" y="0"/>
                </a:lnTo>
                <a:lnTo>
                  <a:pt x="522" y="0"/>
                </a:lnTo>
                <a:lnTo>
                  <a:pt x="19" y="4"/>
                </a:lnTo>
                <a:close/>
              </a:path>
            </a:pathLst>
          </a:custGeom>
          <a:solidFill>
            <a:srgbClr val="000000"/>
          </a:solidFill>
          <a:ln w="9525">
            <a:noFill/>
            <a:round/>
            <a:headEnd/>
            <a:tailEnd/>
          </a:ln>
        </p:spPr>
        <p:txBody>
          <a:bodyPr/>
          <a:lstStyle/>
          <a:p>
            <a:endParaRPr lang="en-US"/>
          </a:p>
        </p:txBody>
      </p:sp>
      <p:sp>
        <p:nvSpPr>
          <p:cNvPr id="791567" name="Rectangle 15"/>
          <p:cNvSpPr>
            <a:spLocks noChangeArrowheads="1"/>
          </p:cNvSpPr>
          <p:nvPr/>
        </p:nvSpPr>
        <p:spPr bwMode="auto">
          <a:xfrm>
            <a:off x="5056188" y="2830513"/>
            <a:ext cx="152400" cy="274637"/>
          </a:xfrm>
          <a:prstGeom prst="rect">
            <a:avLst/>
          </a:prstGeom>
          <a:noFill/>
          <a:ln w="9525">
            <a:noFill/>
            <a:miter lim="800000"/>
            <a:headEnd/>
            <a:tailEnd/>
          </a:ln>
        </p:spPr>
        <p:txBody>
          <a:bodyPr wrap="none" lIns="0" tIns="0" rIns="0" bIns="0">
            <a:spAutoFit/>
          </a:bodyPr>
          <a:lstStyle/>
          <a:p>
            <a:r>
              <a:rPr lang="en-US" sz="1800" u="none" baseline="0">
                <a:solidFill>
                  <a:srgbClr val="000000"/>
                </a:solidFill>
                <a:latin typeface="Swiss 721 SWA" charset="0"/>
              </a:rPr>
              <a:t>C</a:t>
            </a:r>
            <a:endParaRPr lang="en-US" sz="2400" u="none" baseline="0">
              <a:solidFill>
                <a:srgbClr val="00FF00"/>
              </a:solidFill>
            </a:endParaRPr>
          </a:p>
        </p:txBody>
      </p:sp>
      <p:sp>
        <p:nvSpPr>
          <p:cNvPr id="791568" name="Rectangle 16"/>
          <p:cNvSpPr>
            <a:spLocks noChangeArrowheads="1"/>
          </p:cNvSpPr>
          <p:nvPr/>
        </p:nvSpPr>
        <p:spPr bwMode="auto">
          <a:xfrm>
            <a:off x="4084638" y="2601913"/>
            <a:ext cx="292100" cy="274637"/>
          </a:xfrm>
          <a:prstGeom prst="rect">
            <a:avLst/>
          </a:prstGeom>
          <a:noFill/>
          <a:ln w="9525">
            <a:noFill/>
            <a:miter lim="800000"/>
            <a:headEnd/>
            <a:tailEnd/>
          </a:ln>
        </p:spPr>
        <p:txBody>
          <a:bodyPr wrap="none" lIns="0" tIns="0" rIns="0" bIns="0">
            <a:spAutoFit/>
          </a:bodyPr>
          <a:lstStyle/>
          <a:p>
            <a:r>
              <a:rPr lang="en-US" sz="1800" u="none" baseline="0">
                <a:solidFill>
                  <a:srgbClr val="000000"/>
                </a:solidFill>
                <a:latin typeface="Swiss 721 SWA" charset="0"/>
              </a:rPr>
              <a:t>1/0</a:t>
            </a:r>
            <a:endParaRPr lang="en-US" sz="2400" u="none" baseline="0">
              <a:solidFill>
                <a:srgbClr val="00FF00"/>
              </a:solidFill>
            </a:endParaRPr>
          </a:p>
        </p:txBody>
      </p:sp>
      <p:sp>
        <p:nvSpPr>
          <p:cNvPr id="791569" name="Freeform 17"/>
          <p:cNvSpPr>
            <a:spLocks/>
          </p:cNvSpPr>
          <p:nvPr/>
        </p:nvSpPr>
        <p:spPr bwMode="auto">
          <a:xfrm>
            <a:off x="6330950" y="2640013"/>
            <a:ext cx="722313" cy="723900"/>
          </a:xfrm>
          <a:custGeom>
            <a:avLst/>
            <a:gdLst/>
            <a:ahLst/>
            <a:cxnLst>
              <a:cxn ang="0">
                <a:pos x="4" y="271"/>
              </a:cxn>
              <a:cxn ang="0">
                <a:pos x="17" y="316"/>
              </a:cxn>
              <a:cxn ang="0">
                <a:pos x="50" y="371"/>
              </a:cxn>
              <a:cxn ang="0">
                <a:pos x="100" y="415"/>
              </a:cxn>
              <a:cxn ang="0">
                <a:pos x="136" y="437"/>
              </a:cxn>
              <a:cxn ang="0">
                <a:pos x="180" y="450"/>
              </a:cxn>
              <a:cxn ang="0">
                <a:pos x="225" y="456"/>
              </a:cxn>
              <a:cxn ang="0">
                <a:pos x="261" y="452"/>
              </a:cxn>
              <a:cxn ang="0">
                <a:pos x="303" y="442"/>
              </a:cxn>
              <a:cxn ang="0">
                <a:pos x="353" y="415"/>
              </a:cxn>
              <a:cxn ang="0">
                <a:pos x="426" y="335"/>
              </a:cxn>
              <a:cxn ang="0">
                <a:pos x="444" y="294"/>
              </a:cxn>
              <a:cxn ang="0">
                <a:pos x="453" y="250"/>
              </a:cxn>
              <a:cxn ang="0">
                <a:pos x="453" y="216"/>
              </a:cxn>
              <a:cxn ang="0">
                <a:pos x="447" y="168"/>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6" y="35"/>
              </a:cxn>
              <a:cxn ang="0">
                <a:pos x="194" y="25"/>
              </a:cxn>
              <a:cxn ang="0">
                <a:pos x="257" y="25"/>
              </a:cxn>
              <a:cxn ang="0">
                <a:pos x="296" y="35"/>
              </a:cxn>
              <a:cxn ang="0">
                <a:pos x="342" y="58"/>
              </a:cxn>
              <a:cxn ang="0">
                <a:pos x="384" y="97"/>
              </a:cxn>
              <a:cxn ang="0">
                <a:pos x="407" y="129"/>
              </a:cxn>
              <a:cxn ang="0">
                <a:pos x="421" y="166"/>
              </a:cxn>
              <a:cxn ang="0">
                <a:pos x="430" y="204"/>
              </a:cxn>
              <a:cxn ang="0">
                <a:pos x="430" y="235"/>
              </a:cxn>
              <a:cxn ang="0">
                <a:pos x="424" y="277"/>
              </a:cxn>
              <a:cxn ang="0">
                <a:pos x="411" y="314"/>
              </a:cxn>
              <a:cxn ang="0">
                <a:pos x="355" y="385"/>
              </a:cxn>
              <a:cxn ang="0">
                <a:pos x="303" y="417"/>
              </a:cxn>
              <a:cxn ang="0">
                <a:pos x="267" y="427"/>
              </a:cxn>
              <a:cxn ang="0">
                <a:pos x="225" y="433"/>
              </a:cxn>
              <a:cxn ang="0">
                <a:pos x="194" y="429"/>
              </a:cxn>
              <a:cxn ang="0">
                <a:pos x="156" y="419"/>
              </a:cxn>
              <a:cxn ang="0">
                <a:pos x="119" y="402"/>
              </a:cxn>
              <a:cxn ang="0">
                <a:pos x="83" y="371"/>
              </a:cxn>
              <a:cxn ang="0">
                <a:pos x="46" y="323"/>
              </a:cxn>
              <a:cxn ang="0">
                <a:pos x="33" y="287"/>
              </a:cxn>
              <a:cxn ang="0">
                <a:pos x="23" y="248"/>
              </a:cxn>
            </a:cxnLst>
            <a:rect l="0" t="0" r="r" b="b"/>
            <a:pathLst>
              <a:path w="455" h="456">
                <a:moveTo>
                  <a:pt x="0" y="227"/>
                </a:moveTo>
                <a:lnTo>
                  <a:pt x="0" y="248"/>
                </a:lnTo>
                <a:lnTo>
                  <a:pt x="2" y="262"/>
                </a:lnTo>
                <a:lnTo>
                  <a:pt x="4" y="271"/>
                </a:lnTo>
                <a:lnTo>
                  <a:pt x="6" y="285"/>
                </a:lnTo>
                <a:lnTo>
                  <a:pt x="10" y="294"/>
                </a:lnTo>
                <a:lnTo>
                  <a:pt x="11" y="304"/>
                </a:lnTo>
                <a:lnTo>
                  <a:pt x="17" y="316"/>
                </a:lnTo>
                <a:lnTo>
                  <a:pt x="23" y="325"/>
                </a:lnTo>
                <a:lnTo>
                  <a:pt x="27" y="335"/>
                </a:lnTo>
                <a:lnTo>
                  <a:pt x="38" y="354"/>
                </a:lnTo>
                <a:lnTo>
                  <a:pt x="50" y="371"/>
                </a:lnTo>
                <a:lnTo>
                  <a:pt x="58" y="379"/>
                </a:lnTo>
                <a:lnTo>
                  <a:pt x="63" y="387"/>
                </a:lnTo>
                <a:lnTo>
                  <a:pt x="81" y="404"/>
                </a:lnTo>
                <a:lnTo>
                  <a:pt x="100" y="415"/>
                </a:lnTo>
                <a:lnTo>
                  <a:pt x="107" y="421"/>
                </a:lnTo>
                <a:lnTo>
                  <a:pt x="117" y="427"/>
                </a:lnTo>
                <a:lnTo>
                  <a:pt x="127" y="431"/>
                </a:lnTo>
                <a:lnTo>
                  <a:pt x="136" y="437"/>
                </a:lnTo>
                <a:lnTo>
                  <a:pt x="148" y="442"/>
                </a:lnTo>
                <a:lnTo>
                  <a:pt x="157" y="444"/>
                </a:lnTo>
                <a:lnTo>
                  <a:pt x="167" y="448"/>
                </a:lnTo>
                <a:lnTo>
                  <a:pt x="180" y="450"/>
                </a:lnTo>
                <a:lnTo>
                  <a:pt x="190" y="452"/>
                </a:lnTo>
                <a:lnTo>
                  <a:pt x="202" y="454"/>
                </a:lnTo>
                <a:lnTo>
                  <a:pt x="213" y="454"/>
                </a:lnTo>
                <a:lnTo>
                  <a:pt x="225" y="456"/>
                </a:lnTo>
                <a:lnTo>
                  <a:pt x="229" y="456"/>
                </a:lnTo>
                <a:lnTo>
                  <a:pt x="238" y="454"/>
                </a:lnTo>
                <a:lnTo>
                  <a:pt x="248" y="454"/>
                </a:lnTo>
                <a:lnTo>
                  <a:pt x="261" y="452"/>
                </a:lnTo>
                <a:lnTo>
                  <a:pt x="271" y="450"/>
                </a:lnTo>
                <a:lnTo>
                  <a:pt x="284" y="448"/>
                </a:lnTo>
                <a:lnTo>
                  <a:pt x="294" y="444"/>
                </a:lnTo>
                <a:lnTo>
                  <a:pt x="303" y="442"/>
                </a:lnTo>
                <a:lnTo>
                  <a:pt x="315" y="437"/>
                </a:lnTo>
                <a:lnTo>
                  <a:pt x="325" y="431"/>
                </a:lnTo>
                <a:lnTo>
                  <a:pt x="334" y="427"/>
                </a:lnTo>
                <a:lnTo>
                  <a:pt x="353" y="415"/>
                </a:lnTo>
                <a:lnTo>
                  <a:pt x="371" y="404"/>
                </a:lnTo>
                <a:lnTo>
                  <a:pt x="403" y="371"/>
                </a:lnTo>
                <a:lnTo>
                  <a:pt x="415" y="354"/>
                </a:lnTo>
                <a:lnTo>
                  <a:pt x="426" y="335"/>
                </a:lnTo>
                <a:lnTo>
                  <a:pt x="430" y="325"/>
                </a:lnTo>
                <a:lnTo>
                  <a:pt x="436" y="316"/>
                </a:lnTo>
                <a:lnTo>
                  <a:pt x="442" y="304"/>
                </a:lnTo>
                <a:lnTo>
                  <a:pt x="444" y="294"/>
                </a:lnTo>
                <a:lnTo>
                  <a:pt x="447" y="285"/>
                </a:lnTo>
                <a:lnTo>
                  <a:pt x="449" y="271"/>
                </a:lnTo>
                <a:lnTo>
                  <a:pt x="451" y="262"/>
                </a:lnTo>
                <a:lnTo>
                  <a:pt x="453" y="250"/>
                </a:lnTo>
                <a:lnTo>
                  <a:pt x="453" y="239"/>
                </a:lnTo>
                <a:lnTo>
                  <a:pt x="455" y="229"/>
                </a:lnTo>
                <a:lnTo>
                  <a:pt x="455" y="225"/>
                </a:lnTo>
                <a:lnTo>
                  <a:pt x="453" y="216"/>
                </a:lnTo>
                <a:lnTo>
                  <a:pt x="453" y="204"/>
                </a:lnTo>
                <a:lnTo>
                  <a:pt x="451" y="191"/>
                </a:lnTo>
                <a:lnTo>
                  <a:pt x="449" y="181"/>
                </a:lnTo>
                <a:lnTo>
                  <a:pt x="447" y="168"/>
                </a:lnTo>
                <a:lnTo>
                  <a:pt x="444" y="158"/>
                </a:lnTo>
                <a:lnTo>
                  <a:pt x="442" y="148"/>
                </a:lnTo>
                <a:lnTo>
                  <a:pt x="436" y="137"/>
                </a:lnTo>
                <a:lnTo>
                  <a:pt x="430" y="127"/>
                </a:lnTo>
                <a:lnTo>
                  <a:pt x="426" y="118"/>
                </a:lnTo>
                <a:lnTo>
                  <a:pt x="421" y="108"/>
                </a:lnTo>
                <a:lnTo>
                  <a:pt x="415" y="100"/>
                </a:lnTo>
                <a:lnTo>
                  <a:pt x="403" y="81"/>
                </a:lnTo>
                <a:lnTo>
                  <a:pt x="386" y="64"/>
                </a:lnTo>
                <a:lnTo>
                  <a:pt x="378" y="58"/>
                </a:lnTo>
                <a:lnTo>
                  <a:pt x="371" y="50"/>
                </a:lnTo>
                <a:lnTo>
                  <a:pt x="353" y="39"/>
                </a:lnTo>
                <a:lnTo>
                  <a:pt x="334" y="27"/>
                </a:lnTo>
                <a:lnTo>
                  <a:pt x="325" y="24"/>
                </a:lnTo>
                <a:lnTo>
                  <a:pt x="315" y="18"/>
                </a:lnTo>
                <a:lnTo>
                  <a:pt x="303" y="12"/>
                </a:lnTo>
                <a:lnTo>
                  <a:pt x="294" y="10"/>
                </a:lnTo>
                <a:lnTo>
                  <a:pt x="284" y="6"/>
                </a:lnTo>
                <a:lnTo>
                  <a:pt x="271" y="4"/>
                </a:lnTo>
                <a:lnTo>
                  <a:pt x="261" y="2"/>
                </a:lnTo>
                <a:lnTo>
                  <a:pt x="250" y="0"/>
                </a:lnTo>
                <a:lnTo>
                  <a:pt x="204" y="0"/>
                </a:lnTo>
                <a:lnTo>
                  <a:pt x="190" y="2"/>
                </a:lnTo>
                <a:lnTo>
                  <a:pt x="180" y="4"/>
                </a:lnTo>
                <a:lnTo>
                  <a:pt x="167" y="6"/>
                </a:lnTo>
                <a:lnTo>
                  <a:pt x="157" y="10"/>
                </a:lnTo>
                <a:lnTo>
                  <a:pt x="148" y="12"/>
                </a:lnTo>
                <a:lnTo>
                  <a:pt x="136" y="18"/>
                </a:lnTo>
                <a:lnTo>
                  <a:pt x="127" y="24"/>
                </a:lnTo>
                <a:lnTo>
                  <a:pt x="117" y="27"/>
                </a:lnTo>
                <a:lnTo>
                  <a:pt x="107" y="33"/>
                </a:lnTo>
                <a:lnTo>
                  <a:pt x="100" y="39"/>
                </a:lnTo>
                <a:lnTo>
                  <a:pt x="81" y="50"/>
                </a:lnTo>
                <a:lnTo>
                  <a:pt x="65" y="66"/>
                </a:lnTo>
                <a:lnTo>
                  <a:pt x="50" y="81"/>
                </a:lnTo>
                <a:lnTo>
                  <a:pt x="38" y="100"/>
                </a:lnTo>
                <a:lnTo>
                  <a:pt x="33" y="108"/>
                </a:lnTo>
                <a:lnTo>
                  <a:pt x="27" y="118"/>
                </a:lnTo>
                <a:lnTo>
                  <a:pt x="23" y="127"/>
                </a:lnTo>
                <a:lnTo>
                  <a:pt x="17" y="137"/>
                </a:lnTo>
                <a:lnTo>
                  <a:pt x="11" y="148"/>
                </a:lnTo>
                <a:lnTo>
                  <a:pt x="10" y="158"/>
                </a:lnTo>
                <a:lnTo>
                  <a:pt x="6" y="168"/>
                </a:lnTo>
                <a:lnTo>
                  <a:pt x="4" y="181"/>
                </a:lnTo>
                <a:lnTo>
                  <a:pt x="2" y="191"/>
                </a:lnTo>
                <a:lnTo>
                  <a:pt x="0" y="202"/>
                </a:lnTo>
                <a:lnTo>
                  <a:pt x="0" y="227"/>
                </a:lnTo>
                <a:lnTo>
                  <a:pt x="23" y="227"/>
                </a:lnTo>
                <a:lnTo>
                  <a:pt x="23" y="206"/>
                </a:lnTo>
                <a:lnTo>
                  <a:pt x="25" y="194"/>
                </a:lnTo>
                <a:lnTo>
                  <a:pt x="27" y="185"/>
                </a:lnTo>
                <a:lnTo>
                  <a:pt x="29" y="175"/>
                </a:lnTo>
                <a:lnTo>
                  <a:pt x="33" y="166"/>
                </a:lnTo>
                <a:lnTo>
                  <a:pt x="35" y="156"/>
                </a:lnTo>
                <a:lnTo>
                  <a:pt x="36" y="148"/>
                </a:lnTo>
                <a:lnTo>
                  <a:pt x="42" y="139"/>
                </a:lnTo>
                <a:lnTo>
                  <a:pt x="46" y="129"/>
                </a:lnTo>
                <a:lnTo>
                  <a:pt x="52" y="120"/>
                </a:lnTo>
                <a:lnTo>
                  <a:pt x="58" y="112"/>
                </a:lnTo>
                <a:lnTo>
                  <a:pt x="63" y="102"/>
                </a:lnTo>
                <a:lnTo>
                  <a:pt x="69" y="97"/>
                </a:lnTo>
                <a:lnTo>
                  <a:pt x="77" y="89"/>
                </a:lnTo>
                <a:lnTo>
                  <a:pt x="81" y="81"/>
                </a:lnTo>
                <a:lnTo>
                  <a:pt x="88" y="77"/>
                </a:lnTo>
                <a:lnTo>
                  <a:pt x="96" y="70"/>
                </a:lnTo>
                <a:lnTo>
                  <a:pt x="102" y="64"/>
                </a:lnTo>
                <a:lnTo>
                  <a:pt x="111" y="58"/>
                </a:lnTo>
                <a:lnTo>
                  <a:pt x="119" y="52"/>
                </a:lnTo>
                <a:lnTo>
                  <a:pt x="129" y="47"/>
                </a:lnTo>
                <a:lnTo>
                  <a:pt x="138" y="43"/>
                </a:lnTo>
                <a:lnTo>
                  <a:pt x="148" y="37"/>
                </a:lnTo>
                <a:lnTo>
                  <a:pt x="156" y="35"/>
                </a:lnTo>
                <a:lnTo>
                  <a:pt x="165" y="33"/>
                </a:lnTo>
                <a:lnTo>
                  <a:pt x="175" y="29"/>
                </a:lnTo>
                <a:lnTo>
                  <a:pt x="184" y="27"/>
                </a:lnTo>
                <a:lnTo>
                  <a:pt x="194" y="25"/>
                </a:lnTo>
                <a:lnTo>
                  <a:pt x="204" y="24"/>
                </a:lnTo>
                <a:lnTo>
                  <a:pt x="227" y="24"/>
                </a:lnTo>
                <a:lnTo>
                  <a:pt x="246" y="24"/>
                </a:lnTo>
                <a:lnTo>
                  <a:pt x="257" y="25"/>
                </a:lnTo>
                <a:lnTo>
                  <a:pt x="267" y="27"/>
                </a:lnTo>
                <a:lnTo>
                  <a:pt x="277" y="29"/>
                </a:lnTo>
                <a:lnTo>
                  <a:pt x="286" y="33"/>
                </a:lnTo>
                <a:lnTo>
                  <a:pt x="296" y="35"/>
                </a:lnTo>
                <a:lnTo>
                  <a:pt x="303" y="37"/>
                </a:lnTo>
                <a:lnTo>
                  <a:pt x="313" y="43"/>
                </a:lnTo>
                <a:lnTo>
                  <a:pt x="323" y="47"/>
                </a:lnTo>
                <a:lnTo>
                  <a:pt x="342" y="58"/>
                </a:lnTo>
                <a:lnTo>
                  <a:pt x="355" y="70"/>
                </a:lnTo>
                <a:lnTo>
                  <a:pt x="363" y="77"/>
                </a:lnTo>
                <a:lnTo>
                  <a:pt x="371" y="83"/>
                </a:lnTo>
                <a:lnTo>
                  <a:pt x="384" y="97"/>
                </a:lnTo>
                <a:lnTo>
                  <a:pt x="390" y="102"/>
                </a:lnTo>
                <a:lnTo>
                  <a:pt x="396" y="112"/>
                </a:lnTo>
                <a:lnTo>
                  <a:pt x="401" y="120"/>
                </a:lnTo>
                <a:lnTo>
                  <a:pt x="407" y="129"/>
                </a:lnTo>
                <a:lnTo>
                  <a:pt x="411" y="139"/>
                </a:lnTo>
                <a:lnTo>
                  <a:pt x="417" y="148"/>
                </a:lnTo>
                <a:lnTo>
                  <a:pt x="419" y="156"/>
                </a:lnTo>
                <a:lnTo>
                  <a:pt x="421" y="166"/>
                </a:lnTo>
                <a:lnTo>
                  <a:pt x="424" y="175"/>
                </a:lnTo>
                <a:lnTo>
                  <a:pt x="426" y="185"/>
                </a:lnTo>
                <a:lnTo>
                  <a:pt x="428" y="194"/>
                </a:lnTo>
                <a:lnTo>
                  <a:pt x="430" y="204"/>
                </a:lnTo>
                <a:lnTo>
                  <a:pt x="430" y="216"/>
                </a:lnTo>
                <a:lnTo>
                  <a:pt x="432" y="229"/>
                </a:lnTo>
                <a:lnTo>
                  <a:pt x="432" y="225"/>
                </a:lnTo>
                <a:lnTo>
                  <a:pt x="430" y="235"/>
                </a:lnTo>
                <a:lnTo>
                  <a:pt x="430" y="246"/>
                </a:lnTo>
                <a:lnTo>
                  <a:pt x="428" y="258"/>
                </a:lnTo>
                <a:lnTo>
                  <a:pt x="426" y="267"/>
                </a:lnTo>
                <a:lnTo>
                  <a:pt x="424" y="277"/>
                </a:lnTo>
                <a:lnTo>
                  <a:pt x="421" y="287"/>
                </a:lnTo>
                <a:lnTo>
                  <a:pt x="419" y="296"/>
                </a:lnTo>
                <a:lnTo>
                  <a:pt x="417" y="304"/>
                </a:lnTo>
                <a:lnTo>
                  <a:pt x="411" y="314"/>
                </a:lnTo>
                <a:lnTo>
                  <a:pt x="407" y="323"/>
                </a:lnTo>
                <a:lnTo>
                  <a:pt x="396" y="342"/>
                </a:lnTo>
                <a:lnTo>
                  <a:pt x="384" y="356"/>
                </a:lnTo>
                <a:lnTo>
                  <a:pt x="355" y="385"/>
                </a:lnTo>
                <a:lnTo>
                  <a:pt x="342" y="396"/>
                </a:lnTo>
                <a:lnTo>
                  <a:pt x="323" y="408"/>
                </a:lnTo>
                <a:lnTo>
                  <a:pt x="313" y="412"/>
                </a:lnTo>
                <a:lnTo>
                  <a:pt x="303" y="417"/>
                </a:lnTo>
                <a:lnTo>
                  <a:pt x="296" y="419"/>
                </a:lnTo>
                <a:lnTo>
                  <a:pt x="286" y="421"/>
                </a:lnTo>
                <a:lnTo>
                  <a:pt x="277" y="425"/>
                </a:lnTo>
                <a:lnTo>
                  <a:pt x="267" y="427"/>
                </a:lnTo>
                <a:lnTo>
                  <a:pt x="257" y="429"/>
                </a:lnTo>
                <a:lnTo>
                  <a:pt x="248" y="431"/>
                </a:lnTo>
                <a:lnTo>
                  <a:pt x="234" y="431"/>
                </a:lnTo>
                <a:lnTo>
                  <a:pt x="225" y="433"/>
                </a:lnTo>
                <a:lnTo>
                  <a:pt x="229" y="433"/>
                </a:lnTo>
                <a:lnTo>
                  <a:pt x="217" y="431"/>
                </a:lnTo>
                <a:lnTo>
                  <a:pt x="205" y="431"/>
                </a:lnTo>
                <a:lnTo>
                  <a:pt x="194" y="429"/>
                </a:lnTo>
                <a:lnTo>
                  <a:pt x="184" y="427"/>
                </a:lnTo>
                <a:lnTo>
                  <a:pt x="175" y="425"/>
                </a:lnTo>
                <a:lnTo>
                  <a:pt x="165" y="421"/>
                </a:lnTo>
                <a:lnTo>
                  <a:pt x="156" y="419"/>
                </a:lnTo>
                <a:lnTo>
                  <a:pt x="148" y="417"/>
                </a:lnTo>
                <a:lnTo>
                  <a:pt x="138" y="412"/>
                </a:lnTo>
                <a:lnTo>
                  <a:pt x="129" y="408"/>
                </a:lnTo>
                <a:lnTo>
                  <a:pt x="119" y="402"/>
                </a:lnTo>
                <a:lnTo>
                  <a:pt x="111" y="396"/>
                </a:lnTo>
                <a:lnTo>
                  <a:pt x="102" y="390"/>
                </a:lnTo>
                <a:lnTo>
                  <a:pt x="96" y="385"/>
                </a:lnTo>
                <a:lnTo>
                  <a:pt x="83" y="371"/>
                </a:lnTo>
                <a:lnTo>
                  <a:pt x="77" y="364"/>
                </a:lnTo>
                <a:lnTo>
                  <a:pt x="69" y="356"/>
                </a:lnTo>
                <a:lnTo>
                  <a:pt x="58" y="342"/>
                </a:lnTo>
                <a:lnTo>
                  <a:pt x="46" y="323"/>
                </a:lnTo>
                <a:lnTo>
                  <a:pt x="42" y="314"/>
                </a:lnTo>
                <a:lnTo>
                  <a:pt x="36" y="304"/>
                </a:lnTo>
                <a:lnTo>
                  <a:pt x="35" y="296"/>
                </a:lnTo>
                <a:lnTo>
                  <a:pt x="33" y="287"/>
                </a:lnTo>
                <a:lnTo>
                  <a:pt x="29" y="277"/>
                </a:lnTo>
                <a:lnTo>
                  <a:pt x="27" y="267"/>
                </a:lnTo>
                <a:lnTo>
                  <a:pt x="25" y="258"/>
                </a:lnTo>
                <a:lnTo>
                  <a:pt x="23" y="248"/>
                </a:lnTo>
                <a:lnTo>
                  <a:pt x="23" y="227"/>
                </a:lnTo>
                <a:lnTo>
                  <a:pt x="0" y="227"/>
                </a:lnTo>
                <a:close/>
              </a:path>
            </a:pathLst>
          </a:custGeom>
          <a:solidFill>
            <a:schemeClr val="tx2"/>
          </a:solidFill>
          <a:ln w="9525">
            <a:solidFill>
              <a:schemeClr val="tx1"/>
            </a:solidFill>
            <a:round/>
            <a:headEnd/>
            <a:tailEnd/>
          </a:ln>
        </p:spPr>
        <p:txBody>
          <a:bodyPr/>
          <a:lstStyle/>
          <a:p>
            <a:endParaRPr lang="en-US"/>
          </a:p>
        </p:txBody>
      </p:sp>
      <p:sp>
        <p:nvSpPr>
          <p:cNvPr id="791570" name="Freeform 18"/>
          <p:cNvSpPr>
            <a:spLocks/>
          </p:cNvSpPr>
          <p:nvPr/>
        </p:nvSpPr>
        <p:spPr bwMode="auto">
          <a:xfrm>
            <a:off x="5511800" y="2963863"/>
            <a:ext cx="865188" cy="63500"/>
          </a:xfrm>
          <a:custGeom>
            <a:avLst/>
            <a:gdLst/>
            <a:ahLst/>
            <a:cxnLst>
              <a:cxn ang="0">
                <a:pos x="19" y="2"/>
              </a:cxn>
              <a:cxn ang="0">
                <a:pos x="13" y="2"/>
              </a:cxn>
              <a:cxn ang="0">
                <a:pos x="9" y="4"/>
              </a:cxn>
              <a:cxn ang="0">
                <a:pos x="1" y="12"/>
              </a:cxn>
              <a:cxn ang="0">
                <a:pos x="0" y="15"/>
              </a:cxn>
              <a:cxn ang="0">
                <a:pos x="0" y="27"/>
              </a:cxn>
              <a:cxn ang="0">
                <a:pos x="1" y="31"/>
              </a:cxn>
              <a:cxn ang="0">
                <a:pos x="9" y="39"/>
              </a:cxn>
              <a:cxn ang="0">
                <a:pos x="13" y="40"/>
              </a:cxn>
              <a:cxn ang="0">
                <a:pos x="19" y="40"/>
              </a:cxn>
              <a:cxn ang="0">
                <a:pos x="526" y="39"/>
              </a:cxn>
              <a:cxn ang="0">
                <a:pos x="532" y="39"/>
              </a:cxn>
              <a:cxn ang="0">
                <a:pos x="535" y="37"/>
              </a:cxn>
              <a:cxn ang="0">
                <a:pos x="543" y="29"/>
              </a:cxn>
              <a:cxn ang="0">
                <a:pos x="545" y="25"/>
              </a:cxn>
              <a:cxn ang="0">
                <a:pos x="545" y="14"/>
              </a:cxn>
              <a:cxn ang="0">
                <a:pos x="543" y="10"/>
              </a:cxn>
              <a:cxn ang="0">
                <a:pos x="535" y="2"/>
              </a:cxn>
              <a:cxn ang="0">
                <a:pos x="532" y="0"/>
              </a:cxn>
              <a:cxn ang="0">
                <a:pos x="526" y="0"/>
              </a:cxn>
              <a:cxn ang="0">
                <a:pos x="19" y="2"/>
              </a:cxn>
            </a:cxnLst>
            <a:rect l="0" t="0" r="r" b="b"/>
            <a:pathLst>
              <a:path w="545" h="40">
                <a:moveTo>
                  <a:pt x="19" y="2"/>
                </a:moveTo>
                <a:lnTo>
                  <a:pt x="13" y="2"/>
                </a:lnTo>
                <a:lnTo>
                  <a:pt x="9" y="4"/>
                </a:lnTo>
                <a:lnTo>
                  <a:pt x="1" y="12"/>
                </a:lnTo>
                <a:lnTo>
                  <a:pt x="0" y="15"/>
                </a:lnTo>
                <a:lnTo>
                  <a:pt x="0" y="27"/>
                </a:lnTo>
                <a:lnTo>
                  <a:pt x="1" y="31"/>
                </a:lnTo>
                <a:lnTo>
                  <a:pt x="9" y="39"/>
                </a:lnTo>
                <a:lnTo>
                  <a:pt x="13" y="40"/>
                </a:lnTo>
                <a:lnTo>
                  <a:pt x="19" y="40"/>
                </a:lnTo>
                <a:lnTo>
                  <a:pt x="526" y="39"/>
                </a:lnTo>
                <a:lnTo>
                  <a:pt x="532" y="39"/>
                </a:lnTo>
                <a:lnTo>
                  <a:pt x="535" y="37"/>
                </a:lnTo>
                <a:lnTo>
                  <a:pt x="543" y="29"/>
                </a:lnTo>
                <a:lnTo>
                  <a:pt x="545" y="25"/>
                </a:lnTo>
                <a:lnTo>
                  <a:pt x="545" y="14"/>
                </a:lnTo>
                <a:lnTo>
                  <a:pt x="543" y="10"/>
                </a:lnTo>
                <a:lnTo>
                  <a:pt x="535" y="2"/>
                </a:lnTo>
                <a:lnTo>
                  <a:pt x="532" y="0"/>
                </a:lnTo>
                <a:lnTo>
                  <a:pt x="526" y="0"/>
                </a:lnTo>
                <a:lnTo>
                  <a:pt x="19" y="2"/>
                </a:lnTo>
                <a:close/>
              </a:path>
            </a:pathLst>
          </a:custGeom>
          <a:solidFill>
            <a:srgbClr val="000000"/>
          </a:solidFill>
          <a:ln w="9525">
            <a:noFill/>
            <a:round/>
            <a:headEnd/>
            <a:tailEnd/>
          </a:ln>
        </p:spPr>
        <p:txBody>
          <a:bodyPr/>
          <a:lstStyle/>
          <a:p>
            <a:endParaRPr lang="en-US"/>
          </a:p>
        </p:txBody>
      </p:sp>
      <p:sp>
        <p:nvSpPr>
          <p:cNvPr id="791571" name="Rectangle 19"/>
          <p:cNvSpPr>
            <a:spLocks noChangeArrowheads="1"/>
          </p:cNvSpPr>
          <p:nvPr/>
        </p:nvSpPr>
        <p:spPr bwMode="auto">
          <a:xfrm>
            <a:off x="6627813" y="2830513"/>
            <a:ext cx="165100" cy="274637"/>
          </a:xfrm>
          <a:prstGeom prst="rect">
            <a:avLst/>
          </a:prstGeom>
          <a:noFill/>
          <a:ln w="9525">
            <a:noFill/>
            <a:miter lim="800000"/>
            <a:headEnd/>
            <a:tailEnd/>
          </a:ln>
        </p:spPr>
        <p:txBody>
          <a:bodyPr wrap="none" lIns="0" tIns="0" rIns="0" bIns="0">
            <a:spAutoFit/>
          </a:bodyPr>
          <a:lstStyle/>
          <a:p>
            <a:r>
              <a:rPr lang="en-US" sz="1800" u="none" baseline="0">
                <a:latin typeface="Swiss 721 SWA" charset="0"/>
              </a:rPr>
              <a:t>D</a:t>
            </a:r>
            <a:endParaRPr lang="en-US" sz="2400" u="none" baseline="0"/>
          </a:p>
        </p:txBody>
      </p:sp>
      <p:sp>
        <p:nvSpPr>
          <p:cNvPr id="791572" name="Rectangle 20"/>
          <p:cNvSpPr>
            <a:spLocks noChangeArrowheads="1"/>
          </p:cNvSpPr>
          <p:nvPr/>
        </p:nvSpPr>
        <p:spPr bwMode="auto">
          <a:xfrm>
            <a:off x="5657850" y="2601913"/>
            <a:ext cx="292100" cy="274637"/>
          </a:xfrm>
          <a:prstGeom prst="rect">
            <a:avLst/>
          </a:prstGeom>
          <a:noFill/>
          <a:ln w="9525">
            <a:noFill/>
            <a:miter lim="800000"/>
            <a:headEnd/>
            <a:tailEnd/>
          </a:ln>
        </p:spPr>
        <p:txBody>
          <a:bodyPr wrap="none" lIns="0" tIns="0" rIns="0" bIns="0">
            <a:spAutoFit/>
          </a:bodyPr>
          <a:lstStyle/>
          <a:p>
            <a:r>
              <a:rPr lang="en-US" sz="1800" u="none" baseline="0">
                <a:solidFill>
                  <a:srgbClr val="000000"/>
                </a:solidFill>
                <a:latin typeface="Swiss 721 SWA" charset="0"/>
              </a:rPr>
              <a:t>0/0</a:t>
            </a:r>
            <a:endParaRPr lang="en-US" sz="2400" u="none" baseline="0">
              <a:solidFill>
                <a:srgbClr val="00FF00"/>
              </a:solidFill>
            </a:endParaRPr>
          </a:p>
        </p:txBody>
      </p:sp>
      <p:sp>
        <p:nvSpPr>
          <p:cNvPr id="791573" name="Freeform 21"/>
          <p:cNvSpPr>
            <a:spLocks/>
          </p:cNvSpPr>
          <p:nvPr/>
        </p:nvSpPr>
        <p:spPr bwMode="auto">
          <a:xfrm>
            <a:off x="3048000" y="2871788"/>
            <a:ext cx="295275" cy="125412"/>
          </a:xfrm>
          <a:custGeom>
            <a:avLst/>
            <a:gdLst/>
            <a:ahLst/>
            <a:cxnLst>
              <a:cxn ang="0">
                <a:pos x="161" y="79"/>
              </a:cxn>
              <a:cxn ang="0">
                <a:pos x="172" y="79"/>
              </a:cxn>
              <a:cxn ang="0">
                <a:pos x="176" y="77"/>
              </a:cxn>
              <a:cxn ang="0">
                <a:pos x="184" y="70"/>
              </a:cxn>
              <a:cxn ang="0">
                <a:pos x="186" y="66"/>
              </a:cxn>
              <a:cxn ang="0">
                <a:pos x="186" y="54"/>
              </a:cxn>
              <a:cxn ang="0">
                <a:pos x="184" y="50"/>
              </a:cxn>
              <a:cxn ang="0">
                <a:pos x="176" y="43"/>
              </a:cxn>
              <a:cxn ang="0">
                <a:pos x="172" y="41"/>
              </a:cxn>
              <a:cxn ang="0">
                <a:pos x="25" y="0"/>
              </a:cxn>
              <a:cxn ang="0">
                <a:pos x="13" y="0"/>
              </a:cxn>
              <a:cxn ang="0">
                <a:pos x="9" y="2"/>
              </a:cxn>
              <a:cxn ang="0">
                <a:pos x="1" y="10"/>
              </a:cxn>
              <a:cxn ang="0">
                <a:pos x="0" y="14"/>
              </a:cxn>
              <a:cxn ang="0">
                <a:pos x="0" y="25"/>
              </a:cxn>
              <a:cxn ang="0">
                <a:pos x="1" y="29"/>
              </a:cxn>
              <a:cxn ang="0">
                <a:pos x="9" y="37"/>
              </a:cxn>
              <a:cxn ang="0">
                <a:pos x="13" y="39"/>
              </a:cxn>
              <a:cxn ang="0">
                <a:pos x="161" y="79"/>
              </a:cxn>
            </a:cxnLst>
            <a:rect l="0" t="0" r="r" b="b"/>
            <a:pathLst>
              <a:path w="186" h="79">
                <a:moveTo>
                  <a:pt x="161" y="79"/>
                </a:moveTo>
                <a:lnTo>
                  <a:pt x="172" y="79"/>
                </a:lnTo>
                <a:lnTo>
                  <a:pt x="176" y="77"/>
                </a:lnTo>
                <a:lnTo>
                  <a:pt x="184" y="70"/>
                </a:lnTo>
                <a:lnTo>
                  <a:pt x="186" y="66"/>
                </a:lnTo>
                <a:lnTo>
                  <a:pt x="186" y="54"/>
                </a:lnTo>
                <a:lnTo>
                  <a:pt x="184" y="50"/>
                </a:lnTo>
                <a:lnTo>
                  <a:pt x="176" y="43"/>
                </a:lnTo>
                <a:lnTo>
                  <a:pt x="172" y="41"/>
                </a:lnTo>
                <a:lnTo>
                  <a:pt x="25" y="0"/>
                </a:lnTo>
                <a:lnTo>
                  <a:pt x="13" y="0"/>
                </a:lnTo>
                <a:lnTo>
                  <a:pt x="9" y="2"/>
                </a:lnTo>
                <a:lnTo>
                  <a:pt x="1" y="10"/>
                </a:lnTo>
                <a:lnTo>
                  <a:pt x="0" y="14"/>
                </a:lnTo>
                <a:lnTo>
                  <a:pt x="0" y="25"/>
                </a:lnTo>
                <a:lnTo>
                  <a:pt x="1" y="29"/>
                </a:lnTo>
                <a:lnTo>
                  <a:pt x="9" y="37"/>
                </a:lnTo>
                <a:lnTo>
                  <a:pt x="13" y="39"/>
                </a:lnTo>
                <a:lnTo>
                  <a:pt x="161" y="79"/>
                </a:lnTo>
                <a:close/>
              </a:path>
            </a:pathLst>
          </a:custGeom>
          <a:solidFill>
            <a:srgbClr val="000000"/>
          </a:solidFill>
          <a:ln w="9525">
            <a:noFill/>
            <a:round/>
            <a:headEnd/>
            <a:tailEnd/>
          </a:ln>
        </p:spPr>
        <p:txBody>
          <a:bodyPr/>
          <a:lstStyle/>
          <a:p>
            <a:endParaRPr lang="en-US"/>
          </a:p>
        </p:txBody>
      </p:sp>
      <p:sp>
        <p:nvSpPr>
          <p:cNvPr id="791574" name="Freeform 22"/>
          <p:cNvSpPr>
            <a:spLocks/>
          </p:cNvSpPr>
          <p:nvPr/>
        </p:nvSpPr>
        <p:spPr bwMode="auto">
          <a:xfrm>
            <a:off x="3048000" y="2951163"/>
            <a:ext cx="307975" cy="125412"/>
          </a:xfrm>
          <a:custGeom>
            <a:avLst/>
            <a:gdLst/>
            <a:ahLst/>
            <a:cxnLst>
              <a:cxn ang="0">
                <a:pos x="180" y="39"/>
              </a:cxn>
              <a:cxn ang="0">
                <a:pos x="184" y="37"/>
              </a:cxn>
              <a:cxn ang="0">
                <a:pos x="192" y="29"/>
              </a:cxn>
              <a:cxn ang="0">
                <a:pos x="194" y="25"/>
              </a:cxn>
              <a:cxn ang="0">
                <a:pos x="194" y="14"/>
              </a:cxn>
              <a:cxn ang="0">
                <a:pos x="192" y="10"/>
              </a:cxn>
              <a:cxn ang="0">
                <a:pos x="184" y="2"/>
              </a:cxn>
              <a:cxn ang="0">
                <a:pos x="180" y="0"/>
              </a:cxn>
              <a:cxn ang="0">
                <a:pos x="169" y="0"/>
              </a:cxn>
              <a:cxn ang="0">
                <a:pos x="13" y="41"/>
              </a:cxn>
              <a:cxn ang="0">
                <a:pos x="9" y="43"/>
              </a:cxn>
              <a:cxn ang="0">
                <a:pos x="1" y="50"/>
              </a:cxn>
              <a:cxn ang="0">
                <a:pos x="0" y="54"/>
              </a:cxn>
              <a:cxn ang="0">
                <a:pos x="0" y="66"/>
              </a:cxn>
              <a:cxn ang="0">
                <a:pos x="1" y="70"/>
              </a:cxn>
              <a:cxn ang="0">
                <a:pos x="9" y="77"/>
              </a:cxn>
              <a:cxn ang="0">
                <a:pos x="13" y="79"/>
              </a:cxn>
              <a:cxn ang="0">
                <a:pos x="25" y="79"/>
              </a:cxn>
              <a:cxn ang="0">
                <a:pos x="180" y="39"/>
              </a:cxn>
            </a:cxnLst>
            <a:rect l="0" t="0" r="r" b="b"/>
            <a:pathLst>
              <a:path w="194" h="79">
                <a:moveTo>
                  <a:pt x="180" y="39"/>
                </a:moveTo>
                <a:lnTo>
                  <a:pt x="184" y="37"/>
                </a:lnTo>
                <a:lnTo>
                  <a:pt x="192" y="29"/>
                </a:lnTo>
                <a:lnTo>
                  <a:pt x="194" y="25"/>
                </a:lnTo>
                <a:lnTo>
                  <a:pt x="194" y="14"/>
                </a:lnTo>
                <a:lnTo>
                  <a:pt x="192" y="10"/>
                </a:lnTo>
                <a:lnTo>
                  <a:pt x="184" y="2"/>
                </a:lnTo>
                <a:lnTo>
                  <a:pt x="180" y="0"/>
                </a:lnTo>
                <a:lnTo>
                  <a:pt x="169" y="0"/>
                </a:lnTo>
                <a:lnTo>
                  <a:pt x="13" y="41"/>
                </a:lnTo>
                <a:lnTo>
                  <a:pt x="9" y="43"/>
                </a:lnTo>
                <a:lnTo>
                  <a:pt x="1" y="50"/>
                </a:lnTo>
                <a:lnTo>
                  <a:pt x="0" y="54"/>
                </a:lnTo>
                <a:lnTo>
                  <a:pt x="0" y="66"/>
                </a:lnTo>
                <a:lnTo>
                  <a:pt x="1" y="70"/>
                </a:lnTo>
                <a:lnTo>
                  <a:pt x="9" y="77"/>
                </a:lnTo>
                <a:lnTo>
                  <a:pt x="13" y="79"/>
                </a:lnTo>
                <a:lnTo>
                  <a:pt x="25" y="79"/>
                </a:lnTo>
                <a:lnTo>
                  <a:pt x="180" y="39"/>
                </a:lnTo>
                <a:close/>
              </a:path>
            </a:pathLst>
          </a:custGeom>
          <a:solidFill>
            <a:srgbClr val="000000"/>
          </a:solidFill>
          <a:ln w="9525">
            <a:noFill/>
            <a:round/>
            <a:headEnd/>
            <a:tailEnd/>
          </a:ln>
        </p:spPr>
        <p:txBody>
          <a:bodyPr/>
          <a:lstStyle/>
          <a:p>
            <a:endParaRPr lang="en-US"/>
          </a:p>
        </p:txBody>
      </p:sp>
      <p:sp>
        <p:nvSpPr>
          <p:cNvPr id="791575" name="Freeform 23"/>
          <p:cNvSpPr>
            <a:spLocks/>
          </p:cNvSpPr>
          <p:nvPr/>
        </p:nvSpPr>
        <p:spPr bwMode="auto">
          <a:xfrm>
            <a:off x="4492625" y="2854325"/>
            <a:ext cx="295275" cy="128588"/>
          </a:xfrm>
          <a:custGeom>
            <a:avLst/>
            <a:gdLst/>
            <a:ahLst/>
            <a:cxnLst>
              <a:cxn ang="0">
                <a:pos x="161" y="81"/>
              </a:cxn>
              <a:cxn ang="0">
                <a:pos x="171" y="81"/>
              </a:cxn>
              <a:cxn ang="0">
                <a:pos x="177" y="79"/>
              </a:cxn>
              <a:cxn ang="0">
                <a:pos x="184" y="71"/>
              </a:cxn>
              <a:cxn ang="0">
                <a:pos x="186" y="67"/>
              </a:cxn>
              <a:cxn ang="0">
                <a:pos x="186" y="58"/>
              </a:cxn>
              <a:cxn ang="0">
                <a:pos x="184" y="52"/>
              </a:cxn>
              <a:cxn ang="0">
                <a:pos x="177" y="44"/>
              </a:cxn>
              <a:cxn ang="0">
                <a:pos x="173" y="42"/>
              </a:cxn>
              <a:cxn ang="0">
                <a:pos x="25" y="0"/>
              </a:cxn>
              <a:cxn ang="0">
                <a:pos x="15" y="0"/>
              </a:cxn>
              <a:cxn ang="0">
                <a:pos x="10" y="2"/>
              </a:cxn>
              <a:cxn ang="0">
                <a:pos x="2" y="10"/>
              </a:cxn>
              <a:cxn ang="0">
                <a:pos x="0" y="13"/>
              </a:cxn>
              <a:cxn ang="0">
                <a:pos x="0" y="23"/>
              </a:cxn>
              <a:cxn ang="0">
                <a:pos x="2" y="29"/>
              </a:cxn>
              <a:cxn ang="0">
                <a:pos x="10" y="36"/>
              </a:cxn>
              <a:cxn ang="0">
                <a:pos x="13" y="38"/>
              </a:cxn>
              <a:cxn ang="0">
                <a:pos x="161" y="81"/>
              </a:cxn>
            </a:cxnLst>
            <a:rect l="0" t="0" r="r" b="b"/>
            <a:pathLst>
              <a:path w="186" h="81">
                <a:moveTo>
                  <a:pt x="161" y="81"/>
                </a:moveTo>
                <a:lnTo>
                  <a:pt x="171" y="81"/>
                </a:lnTo>
                <a:lnTo>
                  <a:pt x="177" y="79"/>
                </a:lnTo>
                <a:lnTo>
                  <a:pt x="184" y="71"/>
                </a:lnTo>
                <a:lnTo>
                  <a:pt x="186" y="67"/>
                </a:lnTo>
                <a:lnTo>
                  <a:pt x="186" y="58"/>
                </a:lnTo>
                <a:lnTo>
                  <a:pt x="184" y="52"/>
                </a:lnTo>
                <a:lnTo>
                  <a:pt x="177" y="44"/>
                </a:lnTo>
                <a:lnTo>
                  <a:pt x="173" y="42"/>
                </a:lnTo>
                <a:lnTo>
                  <a:pt x="25" y="0"/>
                </a:lnTo>
                <a:lnTo>
                  <a:pt x="15" y="0"/>
                </a:lnTo>
                <a:lnTo>
                  <a:pt x="10" y="2"/>
                </a:lnTo>
                <a:lnTo>
                  <a:pt x="2" y="10"/>
                </a:lnTo>
                <a:lnTo>
                  <a:pt x="0" y="13"/>
                </a:lnTo>
                <a:lnTo>
                  <a:pt x="0" y="23"/>
                </a:lnTo>
                <a:lnTo>
                  <a:pt x="2" y="29"/>
                </a:lnTo>
                <a:lnTo>
                  <a:pt x="10" y="36"/>
                </a:lnTo>
                <a:lnTo>
                  <a:pt x="13" y="38"/>
                </a:lnTo>
                <a:lnTo>
                  <a:pt x="161" y="81"/>
                </a:lnTo>
                <a:close/>
              </a:path>
            </a:pathLst>
          </a:custGeom>
          <a:solidFill>
            <a:srgbClr val="000000"/>
          </a:solidFill>
          <a:ln w="9525">
            <a:noFill/>
            <a:round/>
            <a:headEnd/>
            <a:tailEnd/>
          </a:ln>
        </p:spPr>
        <p:txBody>
          <a:bodyPr/>
          <a:lstStyle/>
          <a:p>
            <a:endParaRPr lang="en-US"/>
          </a:p>
        </p:txBody>
      </p:sp>
      <p:sp>
        <p:nvSpPr>
          <p:cNvPr id="791576" name="Freeform 24"/>
          <p:cNvSpPr>
            <a:spLocks/>
          </p:cNvSpPr>
          <p:nvPr/>
        </p:nvSpPr>
        <p:spPr bwMode="auto">
          <a:xfrm>
            <a:off x="4492625" y="2933700"/>
            <a:ext cx="311150" cy="125413"/>
          </a:xfrm>
          <a:custGeom>
            <a:avLst/>
            <a:gdLst/>
            <a:ahLst/>
            <a:cxnLst>
              <a:cxn ang="0">
                <a:pos x="181" y="38"/>
              </a:cxn>
              <a:cxn ang="0">
                <a:pos x="186" y="36"/>
              </a:cxn>
              <a:cxn ang="0">
                <a:pos x="194" y="29"/>
              </a:cxn>
              <a:cxn ang="0">
                <a:pos x="196" y="25"/>
              </a:cxn>
              <a:cxn ang="0">
                <a:pos x="196" y="15"/>
              </a:cxn>
              <a:cxn ang="0">
                <a:pos x="194" y="9"/>
              </a:cxn>
              <a:cxn ang="0">
                <a:pos x="186" y="2"/>
              </a:cxn>
              <a:cxn ang="0">
                <a:pos x="182" y="0"/>
              </a:cxn>
              <a:cxn ang="0">
                <a:pos x="173" y="0"/>
              </a:cxn>
              <a:cxn ang="0">
                <a:pos x="15" y="40"/>
              </a:cxn>
              <a:cxn ang="0">
                <a:pos x="10" y="42"/>
              </a:cxn>
              <a:cxn ang="0">
                <a:pos x="2" y="50"/>
              </a:cxn>
              <a:cxn ang="0">
                <a:pos x="0" y="54"/>
              </a:cxn>
              <a:cxn ang="0">
                <a:pos x="0" y="63"/>
              </a:cxn>
              <a:cxn ang="0">
                <a:pos x="2" y="69"/>
              </a:cxn>
              <a:cxn ang="0">
                <a:pos x="10" y="77"/>
              </a:cxn>
              <a:cxn ang="0">
                <a:pos x="13" y="79"/>
              </a:cxn>
              <a:cxn ang="0">
                <a:pos x="23" y="79"/>
              </a:cxn>
              <a:cxn ang="0">
                <a:pos x="181" y="38"/>
              </a:cxn>
            </a:cxnLst>
            <a:rect l="0" t="0" r="r" b="b"/>
            <a:pathLst>
              <a:path w="196" h="79">
                <a:moveTo>
                  <a:pt x="181" y="38"/>
                </a:moveTo>
                <a:lnTo>
                  <a:pt x="186" y="36"/>
                </a:lnTo>
                <a:lnTo>
                  <a:pt x="194" y="29"/>
                </a:lnTo>
                <a:lnTo>
                  <a:pt x="196" y="25"/>
                </a:lnTo>
                <a:lnTo>
                  <a:pt x="196" y="15"/>
                </a:lnTo>
                <a:lnTo>
                  <a:pt x="194" y="9"/>
                </a:lnTo>
                <a:lnTo>
                  <a:pt x="186" y="2"/>
                </a:lnTo>
                <a:lnTo>
                  <a:pt x="182" y="0"/>
                </a:lnTo>
                <a:lnTo>
                  <a:pt x="173" y="0"/>
                </a:lnTo>
                <a:lnTo>
                  <a:pt x="15" y="40"/>
                </a:lnTo>
                <a:lnTo>
                  <a:pt x="10" y="42"/>
                </a:lnTo>
                <a:lnTo>
                  <a:pt x="2" y="50"/>
                </a:lnTo>
                <a:lnTo>
                  <a:pt x="0" y="54"/>
                </a:lnTo>
                <a:lnTo>
                  <a:pt x="0" y="63"/>
                </a:lnTo>
                <a:lnTo>
                  <a:pt x="2" y="69"/>
                </a:lnTo>
                <a:lnTo>
                  <a:pt x="10" y="77"/>
                </a:lnTo>
                <a:lnTo>
                  <a:pt x="13" y="79"/>
                </a:lnTo>
                <a:lnTo>
                  <a:pt x="23" y="79"/>
                </a:lnTo>
                <a:lnTo>
                  <a:pt x="181" y="38"/>
                </a:lnTo>
                <a:close/>
              </a:path>
            </a:pathLst>
          </a:custGeom>
          <a:solidFill>
            <a:srgbClr val="000000"/>
          </a:solidFill>
          <a:ln w="9525">
            <a:noFill/>
            <a:round/>
            <a:headEnd/>
            <a:tailEnd/>
          </a:ln>
        </p:spPr>
        <p:txBody>
          <a:bodyPr/>
          <a:lstStyle/>
          <a:p>
            <a:endParaRPr lang="en-US"/>
          </a:p>
        </p:txBody>
      </p:sp>
      <p:sp>
        <p:nvSpPr>
          <p:cNvPr id="791577" name="Freeform 25"/>
          <p:cNvSpPr>
            <a:spLocks/>
          </p:cNvSpPr>
          <p:nvPr/>
        </p:nvSpPr>
        <p:spPr bwMode="auto">
          <a:xfrm>
            <a:off x="6048375" y="2884488"/>
            <a:ext cx="295275" cy="125412"/>
          </a:xfrm>
          <a:custGeom>
            <a:avLst/>
            <a:gdLst/>
            <a:ahLst/>
            <a:cxnLst>
              <a:cxn ang="0">
                <a:pos x="161" y="79"/>
              </a:cxn>
              <a:cxn ang="0">
                <a:pos x="172" y="79"/>
              </a:cxn>
              <a:cxn ang="0">
                <a:pos x="176" y="77"/>
              </a:cxn>
              <a:cxn ang="0">
                <a:pos x="184" y="69"/>
              </a:cxn>
              <a:cxn ang="0">
                <a:pos x="186" y="65"/>
              </a:cxn>
              <a:cxn ang="0">
                <a:pos x="186" y="54"/>
              </a:cxn>
              <a:cxn ang="0">
                <a:pos x="184" y="50"/>
              </a:cxn>
              <a:cxn ang="0">
                <a:pos x="176" y="42"/>
              </a:cxn>
              <a:cxn ang="0">
                <a:pos x="172" y="40"/>
              </a:cxn>
              <a:cxn ang="0">
                <a:pos x="25" y="0"/>
              </a:cxn>
              <a:cxn ang="0">
                <a:pos x="13" y="0"/>
              </a:cxn>
              <a:cxn ang="0">
                <a:pos x="9" y="2"/>
              </a:cxn>
              <a:cxn ang="0">
                <a:pos x="2" y="10"/>
              </a:cxn>
              <a:cxn ang="0">
                <a:pos x="0" y="14"/>
              </a:cxn>
              <a:cxn ang="0">
                <a:pos x="0" y="25"/>
              </a:cxn>
              <a:cxn ang="0">
                <a:pos x="2" y="29"/>
              </a:cxn>
              <a:cxn ang="0">
                <a:pos x="9" y="37"/>
              </a:cxn>
              <a:cxn ang="0">
                <a:pos x="13" y="39"/>
              </a:cxn>
              <a:cxn ang="0">
                <a:pos x="161" y="79"/>
              </a:cxn>
            </a:cxnLst>
            <a:rect l="0" t="0" r="r" b="b"/>
            <a:pathLst>
              <a:path w="186" h="79">
                <a:moveTo>
                  <a:pt x="161" y="79"/>
                </a:moveTo>
                <a:lnTo>
                  <a:pt x="172" y="79"/>
                </a:lnTo>
                <a:lnTo>
                  <a:pt x="176" y="77"/>
                </a:lnTo>
                <a:lnTo>
                  <a:pt x="184" y="69"/>
                </a:lnTo>
                <a:lnTo>
                  <a:pt x="186" y="65"/>
                </a:lnTo>
                <a:lnTo>
                  <a:pt x="186" y="54"/>
                </a:lnTo>
                <a:lnTo>
                  <a:pt x="184" y="50"/>
                </a:lnTo>
                <a:lnTo>
                  <a:pt x="176" y="42"/>
                </a:lnTo>
                <a:lnTo>
                  <a:pt x="172" y="40"/>
                </a:lnTo>
                <a:lnTo>
                  <a:pt x="25" y="0"/>
                </a:lnTo>
                <a:lnTo>
                  <a:pt x="13" y="0"/>
                </a:lnTo>
                <a:lnTo>
                  <a:pt x="9" y="2"/>
                </a:lnTo>
                <a:lnTo>
                  <a:pt x="2" y="10"/>
                </a:lnTo>
                <a:lnTo>
                  <a:pt x="0" y="14"/>
                </a:lnTo>
                <a:lnTo>
                  <a:pt x="0" y="25"/>
                </a:lnTo>
                <a:lnTo>
                  <a:pt x="2" y="29"/>
                </a:lnTo>
                <a:lnTo>
                  <a:pt x="9" y="37"/>
                </a:lnTo>
                <a:lnTo>
                  <a:pt x="13" y="39"/>
                </a:lnTo>
                <a:lnTo>
                  <a:pt x="161" y="79"/>
                </a:lnTo>
                <a:close/>
              </a:path>
            </a:pathLst>
          </a:custGeom>
          <a:solidFill>
            <a:srgbClr val="000000"/>
          </a:solidFill>
          <a:ln w="9525">
            <a:noFill/>
            <a:round/>
            <a:headEnd/>
            <a:tailEnd/>
          </a:ln>
        </p:spPr>
        <p:txBody>
          <a:bodyPr/>
          <a:lstStyle/>
          <a:p>
            <a:endParaRPr lang="en-US"/>
          </a:p>
        </p:txBody>
      </p:sp>
      <p:sp>
        <p:nvSpPr>
          <p:cNvPr id="791578" name="Freeform 26"/>
          <p:cNvSpPr>
            <a:spLocks/>
          </p:cNvSpPr>
          <p:nvPr/>
        </p:nvSpPr>
        <p:spPr bwMode="auto">
          <a:xfrm>
            <a:off x="6048375" y="2960688"/>
            <a:ext cx="311150" cy="128587"/>
          </a:xfrm>
          <a:custGeom>
            <a:avLst/>
            <a:gdLst/>
            <a:ahLst/>
            <a:cxnLst>
              <a:cxn ang="0">
                <a:pos x="182" y="39"/>
              </a:cxn>
              <a:cxn ang="0">
                <a:pos x="186" y="37"/>
              </a:cxn>
              <a:cxn ang="0">
                <a:pos x="194" y="29"/>
              </a:cxn>
              <a:cxn ang="0">
                <a:pos x="196" y="25"/>
              </a:cxn>
              <a:cxn ang="0">
                <a:pos x="196" y="14"/>
              </a:cxn>
              <a:cxn ang="0">
                <a:pos x="194" y="10"/>
              </a:cxn>
              <a:cxn ang="0">
                <a:pos x="186" y="2"/>
              </a:cxn>
              <a:cxn ang="0">
                <a:pos x="182" y="0"/>
              </a:cxn>
              <a:cxn ang="0">
                <a:pos x="171" y="0"/>
              </a:cxn>
              <a:cxn ang="0">
                <a:pos x="13" y="42"/>
              </a:cxn>
              <a:cxn ang="0">
                <a:pos x="9" y="44"/>
              </a:cxn>
              <a:cxn ang="0">
                <a:pos x="2" y="52"/>
              </a:cxn>
              <a:cxn ang="0">
                <a:pos x="0" y="56"/>
              </a:cxn>
              <a:cxn ang="0">
                <a:pos x="0" y="67"/>
              </a:cxn>
              <a:cxn ang="0">
                <a:pos x="2" y="71"/>
              </a:cxn>
              <a:cxn ang="0">
                <a:pos x="9" y="79"/>
              </a:cxn>
              <a:cxn ang="0">
                <a:pos x="13" y="81"/>
              </a:cxn>
              <a:cxn ang="0">
                <a:pos x="25" y="81"/>
              </a:cxn>
              <a:cxn ang="0">
                <a:pos x="182" y="39"/>
              </a:cxn>
            </a:cxnLst>
            <a:rect l="0" t="0" r="r" b="b"/>
            <a:pathLst>
              <a:path w="196" h="81">
                <a:moveTo>
                  <a:pt x="182" y="39"/>
                </a:moveTo>
                <a:lnTo>
                  <a:pt x="186" y="37"/>
                </a:lnTo>
                <a:lnTo>
                  <a:pt x="194" y="29"/>
                </a:lnTo>
                <a:lnTo>
                  <a:pt x="196" y="25"/>
                </a:lnTo>
                <a:lnTo>
                  <a:pt x="196" y="14"/>
                </a:lnTo>
                <a:lnTo>
                  <a:pt x="194" y="10"/>
                </a:lnTo>
                <a:lnTo>
                  <a:pt x="186" y="2"/>
                </a:lnTo>
                <a:lnTo>
                  <a:pt x="182" y="0"/>
                </a:lnTo>
                <a:lnTo>
                  <a:pt x="171" y="0"/>
                </a:lnTo>
                <a:lnTo>
                  <a:pt x="13" y="42"/>
                </a:lnTo>
                <a:lnTo>
                  <a:pt x="9" y="44"/>
                </a:lnTo>
                <a:lnTo>
                  <a:pt x="2" y="52"/>
                </a:lnTo>
                <a:lnTo>
                  <a:pt x="0" y="56"/>
                </a:lnTo>
                <a:lnTo>
                  <a:pt x="0" y="67"/>
                </a:lnTo>
                <a:lnTo>
                  <a:pt x="2" y="71"/>
                </a:lnTo>
                <a:lnTo>
                  <a:pt x="9" y="79"/>
                </a:lnTo>
                <a:lnTo>
                  <a:pt x="13" y="81"/>
                </a:lnTo>
                <a:lnTo>
                  <a:pt x="25" y="81"/>
                </a:lnTo>
                <a:lnTo>
                  <a:pt x="182" y="39"/>
                </a:lnTo>
                <a:close/>
              </a:path>
            </a:pathLst>
          </a:custGeom>
          <a:solidFill>
            <a:srgbClr val="000000"/>
          </a:solidFill>
          <a:ln w="9525">
            <a:noFill/>
            <a:round/>
            <a:headEnd/>
            <a:tailEnd/>
          </a:ln>
        </p:spPr>
        <p:txBody>
          <a:bodyPr/>
          <a:lstStyle/>
          <a:p>
            <a:endParaRPr lang="en-US"/>
          </a:p>
        </p:txBody>
      </p:sp>
      <p:sp>
        <p:nvSpPr>
          <p:cNvPr id="791579" name="Freeform 27"/>
          <p:cNvSpPr>
            <a:spLocks/>
          </p:cNvSpPr>
          <p:nvPr/>
        </p:nvSpPr>
        <p:spPr bwMode="auto">
          <a:xfrm>
            <a:off x="3665538" y="3271838"/>
            <a:ext cx="88900" cy="307975"/>
          </a:xfrm>
          <a:custGeom>
            <a:avLst/>
            <a:gdLst/>
            <a:ahLst/>
            <a:cxnLst>
              <a:cxn ang="0">
                <a:pos x="39" y="17"/>
              </a:cxn>
              <a:cxn ang="0">
                <a:pos x="37" y="12"/>
              </a:cxn>
              <a:cxn ang="0">
                <a:pos x="35" y="8"/>
              </a:cxn>
              <a:cxn ang="0">
                <a:pos x="31" y="4"/>
              </a:cxn>
              <a:cxn ang="0">
                <a:pos x="23" y="0"/>
              </a:cxn>
              <a:cxn ang="0">
                <a:pos x="17" y="0"/>
              </a:cxn>
              <a:cxn ang="0">
                <a:pos x="12" y="2"/>
              </a:cxn>
              <a:cxn ang="0">
                <a:pos x="8" y="4"/>
              </a:cxn>
              <a:cxn ang="0">
                <a:pos x="4" y="8"/>
              </a:cxn>
              <a:cxn ang="0">
                <a:pos x="0" y="15"/>
              </a:cxn>
              <a:cxn ang="0">
                <a:pos x="0" y="21"/>
              </a:cxn>
              <a:cxn ang="0">
                <a:pos x="17" y="177"/>
              </a:cxn>
              <a:cxn ang="0">
                <a:pos x="19" y="183"/>
              </a:cxn>
              <a:cxn ang="0">
                <a:pos x="21" y="186"/>
              </a:cxn>
              <a:cxn ang="0">
                <a:pos x="25" y="190"/>
              </a:cxn>
              <a:cxn ang="0">
                <a:pos x="33" y="194"/>
              </a:cxn>
              <a:cxn ang="0">
                <a:pos x="39" y="194"/>
              </a:cxn>
              <a:cxn ang="0">
                <a:pos x="44" y="192"/>
              </a:cxn>
              <a:cxn ang="0">
                <a:pos x="48" y="190"/>
              </a:cxn>
              <a:cxn ang="0">
                <a:pos x="52" y="186"/>
              </a:cxn>
              <a:cxn ang="0">
                <a:pos x="56" y="179"/>
              </a:cxn>
              <a:cxn ang="0">
                <a:pos x="56" y="173"/>
              </a:cxn>
              <a:cxn ang="0">
                <a:pos x="39" y="17"/>
              </a:cxn>
            </a:cxnLst>
            <a:rect l="0" t="0" r="r" b="b"/>
            <a:pathLst>
              <a:path w="56" h="194">
                <a:moveTo>
                  <a:pt x="39" y="17"/>
                </a:moveTo>
                <a:lnTo>
                  <a:pt x="37" y="12"/>
                </a:lnTo>
                <a:lnTo>
                  <a:pt x="35" y="8"/>
                </a:lnTo>
                <a:lnTo>
                  <a:pt x="31" y="4"/>
                </a:lnTo>
                <a:lnTo>
                  <a:pt x="23" y="0"/>
                </a:lnTo>
                <a:lnTo>
                  <a:pt x="17" y="0"/>
                </a:lnTo>
                <a:lnTo>
                  <a:pt x="12" y="2"/>
                </a:lnTo>
                <a:lnTo>
                  <a:pt x="8" y="4"/>
                </a:lnTo>
                <a:lnTo>
                  <a:pt x="4" y="8"/>
                </a:lnTo>
                <a:lnTo>
                  <a:pt x="0" y="15"/>
                </a:lnTo>
                <a:lnTo>
                  <a:pt x="0" y="21"/>
                </a:lnTo>
                <a:lnTo>
                  <a:pt x="17" y="177"/>
                </a:lnTo>
                <a:lnTo>
                  <a:pt x="19" y="183"/>
                </a:lnTo>
                <a:lnTo>
                  <a:pt x="21" y="186"/>
                </a:lnTo>
                <a:lnTo>
                  <a:pt x="25" y="190"/>
                </a:lnTo>
                <a:lnTo>
                  <a:pt x="33" y="194"/>
                </a:lnTo>
                <a:lnTo>
                  <a:pt x="39" y="194"/>
                </a:lnTo>
                <a:lnTo>
                  <a:pt x="44" y="192"/>
                </a:lnTo>
                <a:lnTo>
                  <a:pt x="48" y="190"/>
                </a:lnTo>
                <a:lnTo>
                  <a:pt x="52" y="186"/>
                </a:lnTo>
                <a:lnTo>
                  <a:pt x="56" y="179"/>
                </a:lnTo>
                <a:lnTo>
                  <a:pt x="56" y="173"/>
                </a:lnTo>
                <a:lnTo>
                  <a:pt x="39" y="17"/>
                </a:lnTo>
                <a:close/>
              </a:path>
            </a:pathLst>
          </a:custGeom>
          <a:solidFill>
            <a:schemeClr val="tx2"/>
          </a:solidFill>
          <a:ln w="9525">
            <a:solidFill>
              <a:schemeClr val="tx1"/>
            </a:solidFill>
            <a:round/>
            <a:headEnd/>
            <a:tailEnd/>
          </a:ln>
        </p:spPr>
        <p:txBody>
          <a:bodyPr/>
          <a:lstStyle/>
          <a:p>
            <a:endParaRPr lang="en-US"/>
          </a:p>
        </p:txBody>
      </p:sp>
      <p:sp>
        <p:nvSpPr>
          <p:cNvPr id="791580" name="Freeform 28"/>
          <p:cNvSpPr>
            <a:spLocks/>
          </p:cNvSpPr>
          <p:nvPr/>
        </p:nvSpPr>
        <p:spPr bwMode="auto">
          <a:xfrm>
            <a:off x="3665538" y="3271838"/>
            <a:ext cx="230187" cy="215900"/>
          </a:xfrm>
          <a:custGeom>
            <a:avLst/>
            <a:gdLst/>
            <a:ahLst/>
            <a:cxnLst>
              <a:cxn ang="0">
                <a:pos x="33" y="6"/>
              </a:cxn>
              <a:cxn ang="0">
                <a:pos x="29" y="2"/>
              </a:cxn>
              <a:cxn ang="0">
                <a:pos x="24" y="0"/>
              </a:cxn>
              <a:cxn ang="0">
                <a:pos x="14" y="0"/>
              </a:cxn>
              <a:cxn ang="0">
                <a:pos x="10" y="4"/>
              </a:cxn>
              <a:cxn ang="0">
                <a:pos x="6" y="6"/>
              </a:cxn>
              <a:cxn ang="0">
                <a:pos x="2" y="9"/>
              </a:cxn>
              <a:cxn ang="0">
                <a:pos x="0" y="15"/>
              </a:cxn>
              <a:cxn ang="0">
                <a:pos x="0" y="25"/>
              </a:cxn>
              <a:cxn ang="0">
                <a:pos x="4" y="29"/>
              </a:cxn>
              <a:cxn ang="0">
                <a:pos x="6" y="32"/>
              </a:cxn>
              <a:cxn ang="0">
                <a:pos x="112" y="130"/>
              </a:cxn>
              <a:cxn ang="0">
                <a:pos x="116" y="134"/>
              </a:cxn>
              <a:cxn ang="0">
                <a:pos x="121" y="136"/>
              </a:cxn>
              <a:cxn ang="0">
                <a:pos x="131" y="136"/>
              </a:cxn>
              <a:cxn ang="0">
                <a:pos x="135" y="132"/>
              </a:cxn>
              <a:cxn ang="0">
                <a:pos x="139" y="130"/>
              </a:cxn>
              <a:cxn ang="0">
                <a:pos x="143" y="127"/>
              </a:cxn>
              <a:cxn ang="0">
                <a:pos x="145" y="121"/>
              </a:cxn>
              <a:cxn ang="0">
                <a:pos x="145" y="111"/>
              </a:cxn>
              <a:cxn ang="0">
                <a:pos x="141" y="107"/>
              </a:cxn>
              <a:cxn ang="0">
                <a:pos x="139" y="103"/>
              </a:cxn>
              <a:cxn ang="0">
                <a:pos x="33" y="6"/>
              </a:cxn>
            </a:cxnLst>
            <a:rect l="0" t="0" r="r" b="b"/>
            <a:pathLst>
              <a:path w="145" h="136">
                <a:moveTo>
                  <a:pt x="33" y="6"/>
                </a:moveTo>
                <a:lnTo>
                  <a:pt x="29" y="2"/>
                </a:lnTo>
                <a:lnTo>
                  <a:pt x="24" y="0"/>
                </a:lnTo>
                <a:lnTo>
                  <a:pt x="14" y="0"/>
                </a:lnTo>
                <a:lnTo>
                  <a:pt x="10" y="4"/>
                </a:lnTo>
                <a:lnTo>
                  <a:pt x="6" y="6"/>
                </a:lnTo>
                <a:lnTo>
                  <a:pt x="2" y="9"/>
                </a:lnTo>
                <a:lnTo>
                  <a:pt x="0" y="15"/>
                </a:lnTo>
                <a:lnTo>
                  <a:pt x="0" y="25"/>
                </a:lnTo>
                <a:lnTo>
                  <a:pt x="4" y="29"/>
                </a:lnTo>
                <a:lnTo>
                  <a:pt x="6" y="32"/>
                </a:lnTo>
                <a:lnTo>
                  <a:pt x="112" y="130"/>
                </a:lnTo>
                <a:lnTo>
                  <a:pt x="116" y="134"/>
                </a:lnTo>
                <a:lnTo>
                  <a:pt x="121" y="136"/>
                </a:lnTo>
                <a:lnTo>
                  <a:pt x="131" y="136"/>
                </a:lnTo>
                <a:lnTo>
                  <a:pt x="135" y="132"/>
                </a:lnTo>
                <a:lnTo>
                  <a:pt x="139" y="130"/>
                </a:lnTo>
                <a:lnTo>
                  <a:pt x="143" y="127"/>
                </a:lnTo>
                <a:lnTo>
                  <a:pt x="145" y="121"/>
                </a:lnTo>
                <a:lnTo>
                  <a:pt x="145" y="111"/>
                </a:lnTo>
                <a:lnTo>
                  <a:pt x="141" y="107"/>
                </a:lnTo>
                <a:lnTo>
                  <a:pt x="139" y="103"/>
                </a:lnTo>
                <a:lnTo>
                  <a:pt x="33" y="6"/>
                </a:lnTo>
                <a:close/>
              </a:path>
            </a:pathLst>
          </a:custGeom>
          <a:solidFill>
            <a:schemeClr val="tx2"/>
          </a:solid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a:t>Example: Recognize 1101</a:t>
            </a:r>
            <a:r>
              <a:rPr lang="en-US" b="0"/>
              <a:t> (continued)</a:t>
            </a:r>
          </a:p>
        </p:txBody>
      </p:sp>
      <p:sp>
        <p:nvSpPr>
          <p:cNvPr id="792579" name="Rectangle 3"/>
          <p:cNvSpPr>
            <a:spLocks noGrp="1" noChangeArrowheads="1"/>
          </p:cNvSpPr>
          <p:nvPr>
            <p:ph type="body" idx="1"/>
          </p:nvPr>
        </p:nvSpPr>
        <p:spPr>
          <a:xfrm>
            <a:off x="719138" y="1390650"/>
            <a:ext cx="7772400" cy="5027613"/>
          </a:xfrm>
        </p:spPr>
        <p:txBody>
          <a:bodyPr/>
          <a:lstStyle/>
          <a:p>
            <a:pPr marL="342900" indent="-342900">
              <a:lnSpc>
                <a:spcPct val="90000"/>
              </a:lnSpc>
            </a:pPr>
            <a:r>
              <a:rPr lang="en-US" sz="2800"/>
              <a:t>State transition arcs must represent the fact that an input subsequence has occurred.   Thus we get:</a:t>
            </a:r>
          </a:p>
          <a:p>
            <a:pPr marL="342900" indent="-342900">
              <a:lnSpc>
                <a:spcPct val="90000"/>
              </a:lnSpc>
            </a:pPr>
            <a:endParaRPr lang="en-US" sz="2800"/>
          </a:p>
          <a:p>
            <a:pPr marL="342900" indent="-342900">
              <a:lnSpc>
                <a:spcPct val="90000"/>
              </a:lnSpc>
            </a:pPr>
            <a:endParaRPr lang="en-US" sz="2800"/>
          </a:p>
          <a:p>
            <a:pPr marL="342900" indent="-342900">
              <a:lnSpc>
                <a:spcPct val="90000"/>
              </a:lnSpc>
            </a:pPr>
            <a:endParaRPr lang="en-US" sz="2800"/>
          </a:p>
          <a:p>
            <a:pPr marL="342900" indent="-342900">
              <a:lnSpc>
                <a:spcPct val="90000"/>
              </a:lnSpc>
            </a:pPr>
            <a:endParaRPr lang="en-US"/>
          </a:p>
          <a:p>
            <a:pPr marL="342900" indent="-342900">
              <a:lnSpc>
                <a:spcPct val="90000"/>
              </a:lnSpc>
            </a:pPr>
            <a:endParaRPr lang="en-US" sz="2800"/>
          </a:p>
          <a:p>
            <a:pPr marL="342900" indent="-342900">
              <a:lnSpc>
                <a:spcPct val="90000"/>
              </a:lnSpc>
            </a:pPr>
            <a:r>
              <a:rPr lang="en-US" sz="2800"/>
              <a:t>Note that the 1 arc from state C to state C implies that State C means </a:t>
            </a:r>
            <a:r>
              <a:rPr lang="en-US" sz="2800" i="1"/>
              <a:t>two or more 1's have occurred</a:t>
            </a:r>
            <a:r>
              <a:rPr lang="en-US" sz="2800"/>
              <a:t>.</a:t>
            </a:r>
            <a:endParaRPr lang="en-US"/>
          </a:p>
        </p:txBody>
      </p:sp>
      <p:sp>
        <p:nvSpPr>
          <p:cNvPr id="792599" name="Rectangle 23"/>
          <p:cNvSpPr>
            <a:spLocks noChangeArrowheads="1"/>
          </p:cNvSpPr>
          <p:nvPr/>
        </p:nvSpPr>
        <p:spPr bwMode="auto">
          <a:xfrm>
            <a:off x="6272213" y="3281363"/>
            <a:ext cx="220662" cy="365125"/>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C</a:t>
            </a:r>
            <a:endParaRPr lang="en-US" sz="3200" b="1" u="none" baseline="0">
              <a:solidFill>
                <a:srgbClr val="00FF00"/>
              </a:solidFill>
            </a:endParaRPr>
          </a:p>
        </p:txBody>
      </p:sp>
      <p:grpSp>
        <p:nvGrpSpPr>
          <p:cNvPr id="792622" name="Group 46"/>
          <p:cNvGrpSpPr>
            <a:grpSpLocks/>
          </p:cNvGrpSpPr>
          <p:nvPr/>
        </p:nvGrpSpPr>
        <p:grpSpPr bwMode="auto">
          <a:xfrm>
            <a:off x="3032125" y="3051175"/>
            <a:ext cx="5213350" cy="1408113"/>
            <a:chOff x="1910" y="1906"/>
            <a:chExt cx="3284" cy="887"/>
          </a:xfrm>
        </p:grpSpPr>
        <p:sp>
          <p:nvSpPr>
            <p:cNvPr id="792593" name="Freeform 17"/>
            <p:cNvSpPr>
              <a:spLocks/>
            </p:cNvSpPr>
            <p:nvPr/>
          </p:nvSpPr>
          <p:spPr bwMode="auto">
            <a:xfrm>
              <a:off x="2360" y="2139"/>
              <a:ext cx="523" cy="41"/>
            </a:xfrm>
            <a:custGeom>
              <a:avLst/>
              <a:gdLst/>
              <a:ahLst/>
              <a:cxnLst>
                <a:cxn ang="0">
                  <a:pos x="19" y="0"/>
                </a:cxn>
                <a:cxn ang="0">
                  <a:pos x="14" y="0"/>
                </a:cxn>
                <a:cxn ang="0">
                  <a:pos x="10" y="2"/>
                </a:cxn>
                <a:cxn ang="0">
                  <a:pos x="2" y="9"/>
                </a:cxn>
                <a:cxn ang="0">
                  <a:pos x="0" y="13"/>
                </a:cxn>
                <a:cxn ang="0">
                  <a:pos x="0" y="24"/>
                </a:cxn>
                <a:cxn ang="0">
                  <a:pos x="2" y="28"/>
                </a:cxn>
                <a:cxn ang="0">
                  <a:pos x="10" y="36"/>
                </a:cxn>
                <a:cxn ang="0">
                  <a:pos x="14" y="37"/>
                </a:cxn>
                <a:cxn ang="0">
                  <a:pos x="19" y="37"/>
                </a:cxn>
                <a:cxn ang="0">
                  <a:pos x="504" y="41"/>
                </a:cxn>
                <a:cxn ang="0">
                  <a:pos x="510" y="41"/>
                </a:cxn>
                <a:cxn ang="0">
                  <a:pos x="514" y="39"/>
                </a:cxn>
                <a:cxn ang="0">
                  <a:pos x="521" y="32"/>
                </a:cxn>
                <a:cxn ang="0">
                  <a:pos x="523" y="28"/>
                </a:cxn>
                <a:cxn ang="0">
                  <a:pos x="523" y="17"/>
                </a:cxn>
                <a:cxn ang="0">
                  <a:pos x="521" y="13"/>
                </a:cxn>
                <a:cxn ang="0">
                  <a:pos x="514" y="5"/>
                </a:cxn>
                <a:cxn ang="0">
                  <a:pos x="510" y="4"/>
                </a:cxn>
                <a:cxn ang="0">
                  <a:pos x="504" y="4"/>
                </a:cxn>
                <a:cxn ang="0">
                  <a:pos x="19" y="0"/>
                </a:cxn>
              </a:cxnLst>
              <a:rect l="0" t="0" r="r" b="b"/>
              <a:pathLst>
                <a:path w="523" h="41">
                  <a:moveTo>
                    <a:pt x="19" y="0"/>
                  </a:moveTo>
                  <a:lnTo>
                    <a:pt x="14" y="0"/>
                  </a:lnTo>
                  <a:lnTo>
                    <a:pt x="10" y="2"/>
                  </a:lnTo>
                  <a:lnTo>
                    <a:pt x="2" y="9"/>
                  </a:lnTo>
                  <a:lnTo>
                    <a:pt x="0" y="13"/>
                  </a:lnTo>
                  <a:lnTo>
                    <a:pt x="0" y="24"/>
                  </a:lnTo>
                  <a:lnTo>
                    <a:pt x="2" y="28"/>
                  </a:lnTo>
                  <a:lnTo>
                    <a:pt x="10" y="36"/>
                  </a:lnTo>
                  <a:lnTo>
                    <a:pt x="14" y="37"/>
                  </a:lnTo>
                  <a:lnTo>
                    <a:pt x="19" y="37"/>
                  </a:lnTo>
                  <a:lnTo>
                    <a:pt x="504" y="41"/>
                  </a:lnTo>
                  <a:lnTo>
                    <a:pt x="510" y="41"/>
                  </a:lnTo>
                  <a:lnTo>
                    <a:pt x="514" y="39"/>
                  </a:lnTo>
                  <a:lnTo>
                    <a:pt x="521" y="32"/>
                  </a:lnTo>
                  <a:lnTo>
                    <a:pt x="523" y="28"/>
                  </a:lnTo>
                  <a:lnTo>
                    <a:pt x="523" y="17"/>
                  </a:lnTo>
                  <a:lnTo>
                    <a:pt x="521" y="13"/>
                  </a:lnTo>
                  <a:lnTo>
                    <a:pt x="514" y="5"/>
                  </a:lnTo>
                  <a:lnTo>
                    <a:pt x="510" y="4"/>
                  </a:lnTo>
                  <a:lnTo>
                    <a:pt x="504" y="4"/>
                  </a:lnTo>
                  <a:lnTo>
                    <a:pt x="19" y="0"/>
                  </a:lnTo>
                  <a:close/>
                </a:path>
              </a:pathLst>
            </a:custGeom>
            <a:solidFill>
              <a:srgbClr val="000000"/>
            </a:solidFill>
            <a:ln w="9525">
              <a:noFill/>
              <a:round/>
              <a:headEnd/>
              <a:tailEnd/>
            </a:ln>
          </p:spPr>
          <p:txBody>
            <a:bodyPr/>
            <a:lstStyle/>
            <a:p>
              <a:endParaRPr lang="en-US"/>
            </a:p>
          </p:txBody>
        </p:sp>
        <p:sp>
          <p:nvSpPr>
            <p:cNvPr id="792598" name="Freeform 22"/>
            <p:cNvSpPr>
              <a:spLocks/>
            </p:cNvSpPr>
            <p:nvPr/>
          </p:nvSpPr>
          <p:spPr bwMode="auto">
            <a:xfrm>
              <a:off x="3277" y="2135"/>
              <a:ext cx="549" cy="40"/>
            </a:xfrm>
            <a:custGeom>
              <a:avLst/>
              <a:gdLst/>
              <a:ahLst/>
              <a:cxnLst>
                <a:cxn ang="0">
                  <a:pos x="19" y="0"/>
                </a:cxn>
                <a:cxn ang="0">
                  <a:pos x="14" y="0"/>
                </a:cxn>
                <a:cxn ang="0">
                  <a:pos x="10" y="2"/>
                </a:cxn>
                <a:cxn ang="0">
                  <a:pos x="2" y="9"/>
                </a:cxn>
                <a:cxn ang="0">
                  <a:pos x="0" y="13"/>
                </a:cxn>
                <a:cxn ang="0">
                  <a:pos x="0" y="24"/>
                </a:cxn>
                <a:cxn ang="0">
                  <a:pos x="2" y="28"/>
                </a:cxn>
                <a:cxn ang="0">
                  <a:pos x="10" y="36"/>
                </a:cxn>
                <a:cxn ang="0">
                  <a:pos x="14" y="38"/>
                </a:cxn>
                <a:cxn ang="0">
                  <a:pos x="19" y="38"/>
                </a:cxn>
                <a:cxn ang="0">
                  <a:pos x="530" y="40"/>
                </a:cxn>
                <a:cxn ang="0">
                  <a:pos x="536" y="40"/>
                </a:cxn>
                <a:cxn ang="0">
                  <a:pos x="540" y="38"/>
                </a:cxn>
                <a:cxn ang="0">
                  <a:pos x="547" y="30"/>
                </a:cxn>
                <a:cxn ang="0">
                  <a:pos x="549" y="26"/>
                </a:cxn>
                <a:cxn ang="0">
                  <a:pos x="549" y="15"/>
                </a:cxn>
                <a:cxn ang="0">
                  <a:pos x="547" y="11"/>
                </a:cxn>
                <a:cxn ang="0">
                  <a:pos x="540" y="4"/>
                </a:cxn>
                <a:cxn ang="0">
                  <a:pos x="536" y="2"/>
                </a:cxn>
                <a:cxn ang="0">
                  <a:pos x="530" y="2"/>
                </a:cxn>
                <a:cxn ang="0">
                  <a:pos x="19" y="0"/>
                </a:cxn>
              </a:cxnLst>
              <a:rect l="0" t="0" r="r" b="b"/>
              <a:pathLst>
                <a:path w="549" h="40">
                  <a:moveTo>
                    <a:pt x="19" y="0"/>
                  </a:moveTo>
                  <a:lnTo>
                    <a:pt x="14" y="0"/>
                  </a:lnTo>
                  <a:lnTo>
                    <a:pt x="10" y="2"/>
                  </a:lnTo>
                  <a:lnTo>
                    <a:pt x="2" y="9"/>
                  </a:lnTo>
                  <a:lnTo>
                    <a:pt x="0" y="13"/>
                  </a:lnTo>
                  <a:lnTo>
                    <a:pt x="0" y="24"/>
                  </a:lnTo>
                  <a:lnTo>
                    <a:pt x="2" y="28"/>
                  </a:lnTo>
                  <a:lnTo>
                    <a:pt x="10" y="36"/>
                  </a:lnTo>
                  <a:lnTo>
                    <a:pt x="14" y="38"/>
                  </a:lnTo>
                  <a:lnTo>
                    <a:pt x="19" y="38"/>
                  </a:lnTo>
                  <a:lnTo>
                    <a:pt x="530" y="40"/>
                  </a:lnTo>
                  <a:lnTo>
                    <a:pt x="536" y="40"/>
                  </a:lnTo>
                  <a:lnTo>
                    <a:pt x="540" y="38"/>
                  </a:lnTo>
                  <a:lnTo>
                    <a:pt x="547" y="30"/>
                  </a:lnTo>
                  <a:lnTo>
                    <a:pt x="549" y="26"/>
                  </a:lnTo>
                  <a:lnTo>
                    <a:pt x="549" y="15"/>
                  </a:lnTo>
                  <a:lnTo>
                    <a:pt x="547" y="11"/>
                  </a:lnTo>
                  <a:lnTo>
                    <a:pt x="540" y="4"/>
                  </a:lnTo>
                  <a:lnTo>
                    <a:pt x="536" y="2"/>
                  </a:lnTo>
                  <a:lnTo>
                    <a:pt x="530" y="2"/>
                  </a:lnTo>
                  <a:lnTo>
                    <a:pt x="19" y="0"/>
                  </a:lnTo>
                  <a:close/>
                </a:path>
              </a:pathLst>
            </a:custGeom>
            <a:solidFill>
              <a:srgbClr val="000000"/>
            </a:solidFill>
            <a:ln w="9525">
              <a:noFill/>
              <a:round/>
              <a:headEnd/>
              <a:tailEnd/>
            </a:ln>
          </p:spPr>
          <p:txBody>
            <a:bodyPr/>
            <a:lstStyle/>
            <a:p>
              <a:endParaRPr lang="en-US"/>
            </a:p>
          </p:txBody>
        </p:sp>
        <p:grpSp>
          <p:nvGrpSpPr>
            <p:cNvPr id="792621" name="Group 45"/>
            <p:cNvGrpSpPr>
              <a:grpSpLocks/>
            </p:cNvGrpSpPr>
            <p:nvPr/>
          </p:nvGrpSpPr>
          <p:grpSpPr bwMode="auto">
            <a:xfrm>
              <a:off x="1910" y="1906"/>
              <a:ext cx="3284" cy="887"/>
              <a:chOff x="1910" y="1898"/>
              <a:chExt cx="3284" cy="887"/>
            </a:xfrm>
          </p:grpSpPr>
          <p:sp>
            <p:nvSpPr>
              <p:cNvPr id="792589" name="Rectangle 13"/>
              <p:cNvSpPr>
                <a:spLocks noChangeArrowheads="1"/>
              </p:cNvSpPr>
              <p:nvPr/>
            </p:nvSpPr>
            <p:spPr bwMode="auto">
              <a:xfrm>
                <a:off x="3919" y="2555"/>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1/1</a:t>
                </a:r>
                <a:endParaRPr lang="en-US" sz="3200" b="1" u="none" baseline="0">
                  <a:solidFill>
                    <a:srgbClr val="00FF00"/>
                  </a:solidFill>
                </a:endParaRPr>
              </a:p>
            </p:txBody>
          </p:sp>
          <p:sp>
            <p:nvSpPr>
              <p:cNvPr id="792590" name="Freeform 14"/>
              <p:cNvSpPr>
                <a:spLocks/>
              </p:cNvSpPr>
              <p:nvPr/>
            </p:nvSpPr>
            <p:spPr bwMode="auto">
              <a:xfrm>
                <a:off x="3100" y="2268"/>
                <a:ext cx="1711" cy="513"/>
              </a:xfrm>
              <a:custGeom>
                <a:avLst/>
                <a:gdLst/>
                <a:ahLst/>
                <a:cxnLst>
                  <a:cxn ang="0">
                    <a:pos x="1711" y="21"/>
                  </a:cxn>
                  <a:cxn ang="0">
                    <a:pos x="1707" y="8"/>
                  </a:cxn>
                  <a:cxn ang="0">
                    <a:pos x="1694" y="0"/>
                  </a:cxn>
                  <a:cxn ang="0">
                    <a:pos x="1681" y="4"/>
                  </a:cxn>
                  <a:cxn ang="0">
                    <a:pos x="1626" y="68"/>
                  </a:cxn>
                  <a:cxn ang="0">
                    <a:pos x="1494" y="212"/>
                  </a:cxn>
                  <a:cxn ang="0">
                    <a:pos x="1409" y="285"/>
                  </a:cxn>
                  <a:cxn ang="0">
                    <a:pos x="1357" y="323"/>
                  </a:cxn>
                  <a:cxn ang="0">
                    <a:pos x="1283" y="368"/>
                  </a:cxn>
                  <a:cxn ang="0">
                    <a:pos x="1207" y="406"/>
                  </a:cxn>
                  <a:cxn ang="0">
                    <a:pos x="1126" y="438"/>
                  </a:cxn>
                  <a:cxn ang="0">
                    <a:pos x="1111" y="444"/>
                  </a:cxn>
                  <a:cxn ang="0">
                    <a:pos x="1047" y="459"/>
                  </a:cxn>
                  <a:cxn ang="0">
                    <a:pos x="957" y="472"/>
                  </a:cxn>
                  <a:cxn ang="0">
                    <a:pos x="887" y="476"/>
                  </a:cxn>
                  <a:cxn ang="0">
                    <a:pos x="740" y="474"/>
                  </a:cxn>
                  <a:cxn ang="0">
                    <a:pos x="645" y="464"/>
                  </a:cxn>
                  <a:cxn ang="0">
                    <a:pos x="511" y="440"/>
                  </a:cxn>
                  <a:cxn ang="0">
                    <a:pos x="451" y="425"/>
                  </a:cxn>
                  <a:cxn ang="0">
                    <a:pos x="402" y="412"/>
                  </a:cxn>
                  <a:cxn ang="0">
                    <a:pos x="351" y="391"/>
                  </a:cxn>
                  <a:cxn ang="0">
                    <a:pos x="275" y="353"/>
                  </a:cxn>
                  <a:cxn ang="0">
                    <a:pos x="187" y="293"/>
                  </a:cxn>
                  <a:cxn ang="0">
                    <a:pos x="141" y="249"/>
                  </a:cxn>
                  <a:cxn ang="0">
                    <a:pos x="85" y="178"/>
                  </a:cxn>
                  <a:cxn ang="0">
                    <a:pos x="55" y="123"/>
                  </a:cxn>
                  <a:cxn ang="0">
                    <a:pos x="36" y="80"/>
                  </a:cxn>
                  <a:cxn ang="0">
                    <a:pos x="26" y="70"/>
                  </a:cxn>
                  <a:cxn ang="0">
                    <a:pos x="11" y="70"/>
                  </a:cxn>
                  <a:cxn ang="0">
                    <a:pos x="2" y="80"/>
                  </a:cxn>
                  <a:cxn ang="0">
                    <a:pos x="2" y="95"/>
                  </a:cxn>
                  <a:cxn ang="0">
                    <a:pos x="21" y="138"/>
                  </a:cxn>
                  <a:cxn ang="0">
                    <a:pos x="55" y="197"/>
                  </a:cxn>
                  <a:cxn ang="0">
                    <a:pos x="115" y="276"/>
                  </a:cxn>
                  <a:cxn ang="0">
                    <a:pos x="160" y="319"/>
                  </a:cxn>
                  <a:cxn ang="0">
                    <a:pos x="243" y="379"/>
                  </a:cxn>
                  <a:cxn ang="0">
                    <a:pos x="319" y="419"/>
                  </a:cxn>
                  <a:cxn ang="0">
                    <a:pos x="368" y="438"/>
                  </a:cxn>
                  <a:cxn ang="0">
                    <a:pos x="423" y="459"/>
                  </a:cxn>
                  <a:cxn ang="0">
                    <a:pos x="483" y="474"/>
                  </a:cxn>
                  <a:cxn ang="0">
                    <a:pos x="615" y="498"/>
                  </a:cxn>
                  <a:cxn ang="0">
                    <a:pos x="689" y="508"/>
                  </a:cxn>
                  <a:cxn ang="0">
                    <a:pos x="789" y="513"/>
                  </a:cxn>
                  <a:cxn ang="0">
                    <a:pos x="934" y="511"/>
                  </a:cxn>
                  <a:cxn ang="0">
                    <a:pos x="1007" y="504"/>
                  </a:cxn>
                  <a:cxn ang="0">
                    <a:pos x="1096" y="487"/>
                  </a:cxn>
                  <a:cxn ang="0">
                    <a:pos x="1123" y="479"/>
                  </a:cxn>
                  <a:cxn ang="0">
                    <a:pos x="1202" y="449"/>
                  </a:cxn>
                  <a:cxn ang="0">
                    <a:pos x="1262" y="421"/>
                  </a:cxn>
                  <a:cxn ang="0">
                    <a:pos x="1358" y="366"/>
                  </a:cxn>
                  <a:cxn ang="0">
                    <a:pos x="1413" y="329"/>
                  </a:cxn>
                  <a:cxn ang="0">
                    <a:pos x="1468" y="285"/>
                  </a:cxn>
                  <a:cxn ang="0">
                    <a:pos x="1641" y="112"/>
                  </a:cxn>
                  <a:cxn ang="0">
                    <a:pos x="1707" y="31"/>
                  </a:cxn>
                </a:cxnLst>
                <a:rect l="0" t="0" r="r" b="b"/>
                <a:pathLst>
                  <a:path w="1711" h="513">
                    <a:moveTo>
                      <a:pt x="1707" y="31"/>
                    </a:moveTo>
                    <a:lnTo>
                      <a:pt x="1709" y="27"/>
                    </a:lnTo>
                    <a:lnTo>
                      <a:pt x="1711" y="21"/>
                    </a:lnTo>
                    <a:lnTo>
                      <a:pt x="1711" y="17"/>
                    </a:lnTo>
                    <a:lnTo>
                      <a:pt x="1709" y="12"/>
                    </a:lnTo>
                    <a:lnTo>
                      <a:pt x="1707" y="8"/>
                    </a:lnTo>
                    <a:lnTo>
                      <a:pt x="1704" y="4"/>
                    </a:lnTo>
                    <a:lnTo>
                      <a:pt x="1700" y="2"/>
                    </a:lnTo>
                    <a:lnTo>
                      <a:pt x="1694" y="0"/>
                    </a:lnTo>
                    <a:lnTo>
                      <a:pt x="1690" y="0"/>
                    </a:lnTo>
                    <a:lnTo>
                      <a:pt x="1685" y="2"/>
                    </a:lnTo>
                    <a:lnTo>
                      <a:pt x="1681" y="4"/>
                    </a:lnTo>
                    <a:lnTo>
                      <a:pt x="1677" y="8"/>
                    </a:lnTo>
                    <a:lnTo>
                      <a:pt x="1643" y="48"/>
                    </a:lnTo>
                    <a:lnTo>
                      <a:pt x="1626" y="68"/>
                    </a:lnTo>
                    <a:lnTo>
                      <a:pt x="1611" y="89"/>
                    </a:lnTo>
                    <a:lnTo>
                      <a:pt x="1562" y="144"/>
                    </a:lnTo>
                    <a:lnTo>
                      <a:pt x="1494" y="212"/>
                    </a:lnTo>
                    <a:lnTo>
                      <a:pt x="1445" y="255"/>
                    </a:lnTo>
                    <a:lnTo>
                      <a:pt x="1426" y="270"/>
                    </a:lnTo>
                    <a:lnTo>
                      <a:pt x="1409" y="285"/>
                    </a:lnTo>
                    <a:lnTo>
                      <a:pt x="1390" y="298"/>
                    </a:lnTo>
                    <a:lnTo>
                      <a:pt x="1374" y="312"/>
                    </a:lnTo>
                    <a:lnTo>
                      <a:pt x="1357" y="323"/>
                    </a:lnTo>
                    <a:lnTo>
                      <a:pt x="1336" y="336"/>
                    </a:lnTo>
                    <a:lnTo>
                      <a:pt x="1321" y="347"/>
                    </a:lnTo>
                    <a:lnTo>
                      <a:pt x="1283" y="368"/>
                    </a:lnTo>
                    <a:lnTo>
                      <a:pt x="1247" y="387"/>
                    </a:lnTo>
                    <a:lnTo>
                      <a:pt x="1226" y="396"/>
                    </a:lnTo>
                    <a:lnTo>
                      <a:pt x="1207" y="406"/>
                    </a:lnTo>
                    <a:lnTo>
                      <a:pt x="1187" y="415"/>
                    </a:lnTo>
                    <a:lnTo>
                      <a:pt x="1168" y="423"/>
                    </a:lnTo>
                    <a:lnTo>
                      <a:pt x="1126" y="438"/>
                    </a:lnTo>
                    <a:lnTo>
                      <a:pt x="1107" y="445"/>
                    </a:lnTo>
                    <a:lnTo>
                      <a:pt x="1109" y="444"/>
                    </a:lnTo>
                    <a:lnTo>
                      <a:pt x="1111" y="444"/>
                    </a:lnTo>
                    <a:lnTo>
                      <a:pt x="1089" y="449"/>
                    </a:lnTo>
                    <a:lnTo>
                      <a:pt x="1068" y="453"/>
                    </a:lnTo>
                    <a:lnTo>
                      <a:pt x="1047" y="459"/>
                    </a:lnTo>
                    <a:lnTo>
                      <a:pt x="1004" y="466"/>
                    </a:lnTo>
                    <a:lnTo>
                      <a:pt x="979" y="468"/>
                    </a:lnTo>
                    <a:lnTo>
                      <a:pt x="957" y="472"/>
                    </a:lnTo>
                    <a:lnTo>
                      <a:pt x="934" y="474"/>
                    </a:lnTo>
                    <a:lnTo>
                      <a:pt x="909" y="474"/>
                    </a:lnTo>
                    <a:lnTo>
                      <a:pt x="887" y="476"/>
                    </a:lnTo>
                    <a:lnTo>
                      <a:pt x="789" y="476"/>
                    </a:lnTo>
                    <a:lnTo>
                      <a:pt x="764" y="474"/>
                    </a:lnTo>
                    <a:lnTo>
                      <a:pt x="740" y="474"/>
                    </a:lnTo>
                    <a:lnTo>
                      <a:pt x="692" y="470"/>
                    </a:lnTo>
                    <a:lnTo>
                      <a:pt x="668" y="466"/>
                    </a:lnTo>
                    <a:lnTo>
                      <a:pt x="645" y="464"/>
                    </a:lnTo>
                    <a:lnTo>
                      <a:pt x="623" y="461"/>
                    </a:lnTo>
                    <a:lnTo>
                      <a:pt x="532" y="445"/>
                    </a:lnTo>
                    <a:lnTo>
                      <a:pt x="511" y="440"/>
                    </a:lnTo>
                    <a:lnTo>
                      <a:pt x="491" y="436"/>
                    </a:lnTo>
                    <a:lnTo>
                      <a:pt x="472" y="430"/>
                    </a:lnTo>
                    <a:lnTo>
                      <a:pt x="451" y="425"/>
                    </a:lnTo>
                    <a:lnTo>
                      <a:pt x="434" y="421"/>
                    </a:lnTo>
                    <a:lnTo>
                      <a:pt x="400" y="412"/>
                    </a:lnTo>
                    <a:lnTo>
                      <a:pt x="402" y="412"/>
                    </a:lnTo>
                    <a:lnTo>
                      <a:pt x="383" y="404"/>
                    </a:lnTo>
                    <a:lnTo>
                      <a:pt x="368" y="398"/>
                    </a:lnTo>
                    <a:lnTo>
                      <a:pt x="351" y="391"/>
                    </a:lnTo>
                    <a:lnTo>
                      <a:pt x="334" y="385"/>
                    </a:lnTo>
                    <a:lnTo>
                      <a:pt x="291" y="362"/>
                    </a:lnTo>
                    <a:lnTo>
                      <a:pt x="275" y="353"/>
                    </a:lnTo>
                    <a:lnTo>
                      <a:pt x="249" y="338"/>
                    </a:lnTo>
                    <a:lnTo>
                      <a:pt x="196" y="300"/>
                    </a:lnTo>
                    <a:lnTo>
                      <a:pt x="187" y="293"/>
                    </a:lnTo>
                    <a:lnTo>
                      <a:pt x="175" y="281"/>
                    </a:lnTo>
                    <a:lnTo>
                      <a:pt x="164" y="272"/>
                    </a:lnTo>
                    <a:lnTo>
                      <a:pt x="141" y="249"/>
                    </a:lnTo>
                    <a:lnTo>
                      <a:pt x="132" y="238"/>
                    </a:lnTo>
                    <a:lnTo>
                      <a:pt x="113" y="215"/>
                    </a:lnTo>
                    <a:lnTo>
                      <a:pt x="85" y="178"/>
                    </a:lnTo>
                    <a:lnTo>
                      <a:pt x="72" y="151"/>
                    </a:lnTo>
                    <a:lnTo>
                      <a:pt x="62" y="136"/>
                    </a:lnTo>
                    <a:lnTo>
                      <a:pt x="55" y="123"/>
                    </a:lnTo>
                    <a:lnTo>
                      <a:pt x="49" y="110"/>
                    </a:lnTo>
                    <a:lnTo>
                      <a:pt x="41" y="95"/>
                    </a:lnTo>
                    <a:lnTo>
                      <a:pt x="36" y="80"/>
                    </a:lnTo>
                    <a:lnTo>
                      <a:pt x="34" y="76"/>
                    </a:lnTo>
                    <a:lnTo>
                      <a:pt x="30" y="72"/>
                    </a:lnTo>
                    <a:lnTo>
                      <a:pt x="26" y="70"/>
                    </a:lnTo>
                    <a:lnTo>
                      <a:pt x="21" y="68"/>
                    </a:lnTo>
                    <a:lnTo>
                      <a:pt x="17" y="68"/>
                    </a:lnTo>
                    <a:lnTo>
                      <a:pt x="11" y="70"/>
                    </a:lnTo>
                    <a:lnTo>
                      <a:pt x="8" y="72"/>
                    </a:lnTo>
                    <a:lnTo>
                      <a:pt x="4" y="76"/>
                    </a:lnTo>
                    <a:lnTo>
                      <a:pt x="2" y="80"/>
                    </a:lnTo>
                    <a:lnTo>
                      <a:pt x="0" y="85"/>
                    </a:lnTo>
                    <a:lnTo>
                      <a:pt x="0" y="89"/>
                    </a:lnTo>
                    <a:lnTo>
                      <a:pt x="2" y="95"/>
                    </a:lnTo>
                    <a:lnTo>
                      <a:pt x="8" y="110"/>
                    </a:lnTo>
                    <a:lnTo>
                      <a:pt x="15" y="125"/>
                    </a:lnTo>
                    <a:lnTo>
                      <a:pt x="21" y="138"/>
                    </a:lnTo>
                    <a:lnTo>
                      <a:pt x="28" y="155"/>
                    </a:lnTo>
                    <a:lnTo>
                      <a:pt x="38" y="170"/>
                    </a:lnTo>
                    <a:lnTo>
                      <a:pt x="55" y="197"/>
                    </a:lnTo>
                    <a:lnTo>
                      <a:pt x="83" y="238"/>
                    </a:lnTo>
                    <a:lnTo>
                      <a:pt x="102" y="261"/>
                    </a:lnTo>
                    <a:lnTo>
                      <a:pt x="115" y="276"/>
                    </a:lnTo>
                    <a:lnTo>
                      <a:pt x="138" y="298"/>
                    </a:lnTo>
                    <a:lnTo>
                      <a:pt x="149" y="308"/>
                    </a:lnTo>
                    <a:lnTo>
                      <a:pt x="160" y="319"/>
                    </a:lnTo>
                    <a:lnTo>
                      <a:pt x="174" y="330"/>
                    </a:lnTo>
                    <a:lnTo>
                      <a:pt x="226" y="368"/>
                    </a:lnTo>
                    <a:lnTo>
                      <a:pt x="243" y="379"/>
                    </a:lnTo>
                    <a:lnTo>
                      <a:pt x="257" y="387"/>
                    </a:lnTo>
                    <a:lnTo>
                      <a:pt x="272" y="396"/>
                    </a:lnTo>
                    <a:lnTo>
                      <a:pt x="319" y="419"/>
                    </a:lnTo>
                    <a:lnTo>
                      <a:pt x="336" y="425"/>
                    </a:lnTo>
                    <a:lnTo>
                      <a:pt x="353" y="432"/>
                    </a:lnTo>
                    <a:lnTo>
                      <a:pt x="368" y="438"/>
                    </a:lnTo>
                    <a:lnTo>
                      <a:pt x="387" y="445"/>
                    </a:lnTo>
                    <a:lnTo>
                      <a:pt x="389" y="445"/>
                    </a:lnTo>
                    <a:lnTo>
                      <a:pt x="423" y="459"/>
                    </a:lnTo>
                    <a:lnTo>
                      <a:pt x="443" y="462"/>
                    </a:lnTo>
                    <a:lnTo>
                      <a:pt x="460" y="468"/>
                    </a:lnTo>
                    <a:lnTo>
                      <a:pt x="483" y="474"/>
                    </a:lnTo>
                    <a:lnTo>
                      <a:pt x="504" y="478"/>
                    </a:lnTo>
                    <a:lnTo>
                      <a:pt x="524" y="483"/>
                    </a:lnTo>
                    <a:lnTo>
                      <a:pt x="615" y="498"/>
                    </a:lnTo>
                    <a:lnTo>
                      <a:pt x="641" y="502"/>
                    </a:lnTo>
                    <a:lnTo>
                      <a:pt x="664" y="504"/>
                    </a:lnTo>
                    <a:lnTo>
                      <a:pt x="689" y="508"/>
                    </a:lnTo>
                    <a:lnTo>
                      <a:pt x="740" y="511"/>
                    </a:lnTo>
                    <a:lnTo>
                      <a:pt x="764" y="511"/>
                    </a:lnTo>
                    <a:lnTo>
                      <a:pt x="789" y="513"/>
                    </a:lnTo>
                    <a:lnTo>
                      <a:pt x="887" y="513"/>
                    </a:lnTo>
                    <a:lnTo>
                      <a:pt x="909" y="511"/>
                    </a:lnTo>
                    <a:lnTo>
                      <a:pt x="934" y="511"/>
                    </a:lnTo>
                    <a:lnTo>
                      <a:pt x="960" y="510"/>
                    </a:lnTo>
                    <a:lnTo>
                      <a:pt x="983" y="506"/>
                    </a:lnTo>
                    <a:lnTo>
                      <a:pt x="1007" y="504"/>
                    </a:lnTo>
                    <a:lnTo>
                      <a:pt x="1055" y="496"/>
                    </a:lnTo>
                    <a:lnTo>
                      <a:pt x="1075" y="491"/>
                    </a:lnTo>
                    <a:lnTo>
                      <a:pt x="1096" y="487"/>
                    </a:lnTo>
                    <a:lnTo>
                      <a:pt x="1119" y="481"/>
                    </a:lnTo>
                    <a:lnTo>
                      <a:pt x="1121" y="481"/>
                    </a:lnTo>
                    <a:lnTo>
                      <a:pt x="1123" y="479"/>
                    </a:lnTo>
                    <a:lnTo>
                      <a:pt x="1141" y="472"/>
                    </a:lnTo>
                    <a:lnTo>
                      <a:pt x="1183" y="457"/>
                    </a:lnTo>
                    <a:lnTo>
                      <a:pt x="1202" y="449"/>
                    </a:lnTo>
                    <a:lnTo>
                      <a:pt x="1223" y="440"/>
                    </a:lnTo>
                    <a:lnTo>
                      <a:pt x="1241" y="430"/>
                    </a:lnTo>
                    <a:lnTo>
                      <a:pt x="1262" y="421"/>
                    </a:lnTo>
                    <a:lnTo>
                      <a:pt x="1302" y="402"/>
                    </a:lnTo>
                    <a:lnTo>
                      <a:pt x="1340" y="378"/>
                    </a:lnTo>
                    <a:lnTo>
                      <a:pt x="1358" y="366"/>
                    </a:lnTo>
                    <a:lnTo>
                      <a:pt x="1375" y="353"/>
                    </a:lnTo>
                    <a:lnTo>
                      <a:pt x="1396" y="342"/>
                    </a:lnTo>
                    <a:lnTo>
                      <a:pt x="1413" y="329"/>
                    </a:lnTo>
                    <a:lnTo>
                      <a:pt x="1432" y="315"/>
                    </a:lnTo>
                    <a:lnTo>
                      <a:pt x="1449" y="300"/>
                    </a:lnTo>
                    <a:lnTo>
                      <a:pt x="1468" y="285"/>
                    </a:lnTo>
                    <a:lnTo>
                      <a:pt x="1521" y="238"/>
                    </a:lnTo>
                    <a:lnTo>
                      <a:pt x="1589" y="170"/>
                    </a:lnTo>
                    <a:lnTo>
                      <a:pt x="1641" y="112"/>
                    </a:lnTo>
                    <a:lnTo>
                      <a:pt x="1657" y="91"/>
                    </a:lnTo>
                    <a:lnTo>
                      <a:pt x="1673" y="74"/>
                    </a:lnTo>
                    <a:lnTo>
                      <a:pt x="1707" y="31"/>
                    </a:lnTo>
                    <a:close/>
                  </a:path>
                </a:pathLst>
              </a:custGeom>
              <a:solidFill>
                <a:srgbClr val="000000"/>
              </a:solidFill>
              <a:ln w="9525">
                <a:noFill/>
                <a:round/>
                <a:headEnd/>
                <a:tailEnd/>
              </a:ln>
            </p:spPr>
            <p:txBody>
              <a:bodyPr/>
              <a:lstStyle/>
              <a:p>
                <a:endParaRPr lang="en-US"/>
              </a:p>
            </p:txBody>
          </p:sp>
          <p:sp>
            <p:nvSpPr>
              <p:cNvPr id="792591" name="Freeform 15"/>
              <p:cNvSpPr>
                <a:spLocks/>
              </p:cNvSpPr>
              <p:nvPr/>
            </p:nvSpPr>
            <p:spPr bwMode="auto">
              <a:xfrm>
                <a:off x="1910" y="1898"/>
                <a:ext cx="447" cy="447"/>
              </a:xfrm>
              <a:custGeom>
                <a:avLst/>
                <a:gdLst/>
                <a:ahLst/>
                <a:cxnLst>
                  <a:cxn ang="0">
                    <a:pos x="4" y="266"/>
                  </a:cxn>
                  <a:cxn ang="0">
                    <a:pos x="17" y="310"/>
                  </a:cxn>
                  <a:cxn ang="0">
                    <a:pos x="49" y="364"/>
                  </a:cxn>
                  <a:cxn ang="0">
                    <a:pos x="98" y="408"/>
                  </a:cxn>
                  <a:cxn ang="0">
                    <a:pos x="134" y="428"/>
                  </a:cxn>
                  <a:cxn ang="0">
                    <a:pos x="177" y="442"/>
                  </a:cxn>
                  <a:cxn ang="0">
                    <a:pos x="221" y="447"/>
                  </a:cxn>
                  <a:cxn ang="0">
                    <a:pos x="257" y="444"/>
                  </a:cxn>
                  <a:cxn ang="0">
                    <a:pos x="298" y="434"/>
                  </a:cxn>
                  <a:cxn ang="0">
                    <a:pos x="347" y="408"/>
                  </a:cxn>
                  <a:cxn ang="0">
                    <a:pos x="419" y="328"/>
                  </a:cxn>
                  <a:cxn ang="0">
                    <a:pos x="436" y="289"/>
                  </a:cxn>
                  <a:cxn ang="0">
                    <a:pos x="445" y="245"/>
                  </a:cxn>
                  <a:cxn ang="0">
                    <a:pos x="445" y="212"/>
                  </a:cxn>
                  <a:cxn ang="0">
                    <a:pos x="440" y="164"/>
                  </a:cxn>
                  <a:cxn ang="0">
                    <a:pos x="423" y="125"/>
                  </a:cxn>
                  <a:cxn ang="0">
                    <a:pos x="396" y="80"/>
                  </a:cxn>
                  <a:cxn ang="0">
                    <a:pos x="347" y="38"/>
                  </a:cxn>
                  <a:cxn ang="0">
                    <a:pos x="298" y="12"/>
                  </a:cxn>
                  <a:cxn ang="0">
                    <a:pos x="257" y="2"/>
                  </a:cxn>
                  <a:cxn ang="0">
                    <a:pos x="177" y="4"/>
                  </a:cxn>
                  <a:cxn ang="0">
                    <a:pos x="134" y="17"/>
                  </a:cxn>
                  <a:cxn ang="0">
                    <a:pos x="98" y="38"/>
                  </a:cxn>
                  <a:cxn ang="0">
                    <a:pos x="38" y="98"/>
                  </a:cxn>
                  <a:cxn ang="0">
                    <a:pos x="17" y="134"/>
                  </a:cxn>
                  <a:cxn ang="0">
                    <a:pos x="4" y="178"/>
                  </a:cxn>
                  <a:cxn ang="0">
                    <a:pos x="23" y="223"/>
                  </a:cxn>
                  <a:cxn ang="0">
                    <a:pos x="28" y="172"/>
                  </a:cxn>
                  <a:cxn ang="0">
                    <a:pos x="42" y="136"/>
                  </a:cxn>
                  <a:cxn ang="0">
                    <a:pos x="62" y="100"/>
                  </a:cxn>
                  <a:cxn ang="0">
                    <a:pos x="87" y="76"/>
                  </a:cxn>
                  <a:cxn ang="0">
                    <a:pos x="117" y="51"/>
                  </a:cxn>
                  <a:cxn ang="0">
                    <a:pos x="153" y="34"/>
                  </a:cxn>
                  <a:cxn ang="0">
                    <a:pos x="191" y="25"/>
                  </a:cxn>
                  <a:cxn ang="0">
                    <a:pos x="253" y="25"/>
                  </a:cxn>
                  <a:cxn ang="0">
                    <a:pos x="291" y="34"/>
                  </a:cxn>
                  <a:cxn ang="0">
                    <a:pos x="336" y="57"/>
                  </a:cxn>
                  <a:cxn ang="0">
                    <a:pos x="377" y="95"/>
                  </a:cxn>
                  <a:cxn ang="0">
                    <a:pos x="400" y="127"/>
                  </a:cxn>
                  <a:cxn ang="0">
                    <a:pos x="413" y="163"/>
                  </a:cxn>
                  <a:cxn ang="0">
                    <a:pos x="423" y="200"/>
                  </a:cxn>
                  <a:cxn ang="0">
                    <a:pos x="423" y="230"/>
                  </a:cxn>
                  <a:cxn ang="0">
                    <a:pos x="417" y="272"/>
                  </a:cxn>
                  <a:cxn ang="0">
                    <a:pos x="404" y="308"/>
                  </a:cxn>
                  <a:cxn ang="0">
                    <a:pos x="349" y="377"/>
                  </a:cxn>
                  <a:cxn ang="0">
                    <a:pos x="298" y="410"/>
                  </a:cxn>
                  <a:cxn ang="0">
                    <a:pos x="262" y="419"/>
                  </a:cxn>
                  <a:cxn ang="0">
                    <a:pos x="221" y="425"/>
                  </a:cxn>
                  <a:cxn ang="0">
                    <a:pos x="191" y="421"/>
                  </a:cxn>
                  <a:cxn ang="0">
                    <a:pos x="153" y="411"/>
                  </a:cxn>
                  <a:cxn ang="0">
                    <a:pos x="117" y="394"/>
                  </a:cxn>
                  <a:cxn ang="0">
                    <a:pos x="81" y="364"/>
                  </a:cxn>
                  <a:cxn ang="0">
                    <a:pos x="45" y="317"/>
                  </a:cxn>
                  <a:cxn ang="0">
                    <a:pos x="32" y="281"/>
                  </a:cxn>
                  <a:cxn ang="0">
                    <a:pos x="23" y="244"/>
                  </a:cxn>
                </a:cxnLst>
                <a:rect l="0" t="0" r="r" b="b"/>
                <a:pathLst>
                  <a:path w="447" h="447">
                    <a:moveTo>
                      <a:pt x="0" y="223"/>
                    </a:moveTo>
                    <a:lnTo>
                      <a:pt x="0" y="244"/>
                    </a:lnTo>
                    <a:lnTo>
                      <a:pt x="2" y="257"/>
                    </a:lnTo>
                    <a:lnTo>
                      <a:pt x="4" y="266"/>
                    </a:lnTo>
                    <a:lnTo>
                      <a:pt x="6" y="279"/>
                    </a:lnTo>
                    <a:lnTo>
                      <a:pt x="9" y="289"/>
                    </a:lnTo>
                    <a:lnTo>
                      <a:pt x="11" y="298"/>
                    </a:lnTo>
                    <a:lnTo>
                      <a:pt x="17" y="310"/>
                    </a:lnTo>
                    <a:lnTo>
                      <a:pt x="23" y="319"/>
                    </a:lnTo>
                    <a:lnTo>
                      <a:pt x="26" y="328"/>
                    </a:lnTo>
                    <a:lnTo>
                      <a:pt x="38" y="347"/>
                    </a:lnTo>
                    <a:lnTo>
                      <a:pt x="49" y="364"/>
                    </a:lnTo>
                    <a:lnTo>
                      <a:pt x="57" y="372"/>
                    </a:lnTo>
                    <a:lnTo>
                      <a:pt x="62" y="379"/>
                    </a:lnTo>
                    <a:lnTo>
                      <a:pt x="79" y="396"/>
                    </a:lnTo>
                    <a:lnTo>
                      <a:pt x="98" y="408"/>
                    </a:lnTo>
                    <a:lnTo>
                      <a:pt x="106" y="413"/>
                    </a:lnTo>
                    <a:lnTo>
                      <a:pt x="115" y="419"/>
                    </a:lnTo>
                    <a:lnTo>
                      <a:pt x="125" y="423"/>
                    </a:lnTo>
                    <a:lnTo>
                      <a:pt x="134" y="428"/>
                    </a:lnTo>
                    <a:lnTo>
                      <a:pt x="145" y="434"/>
                    </a:lnTo>
                    <a:lnTo>
                      <a:pt x="155" y="436"/>
                    </a:lnTo>
                    <a:lnTo>
                      <a:pt x="164" y="440"/>
                    </a:lnTo>
                    <a:lnTo>
                      <a:pt x="177" y="442"/>
                    </a:lnTo>
                    <a:lnTo>
                      <a:pt x="187" y="444"/>
                    </a:lnTo>
                    <a:lnTo>
                      <a:pt x="198" y="445"/>
                    </a:lnTo>
                    <a:lnTo>
                      <a:pt x="209" y="445"/>
                    </a:lnTo>
                    <a:lnTo>
                      <a:pt x="221" y="447"/>
                    </a:lnTo>
                    <a:lnTo>
                      <a:pt x="225" y="447"/>
                    </a:lnTo>
                    <a:lnTo>
                      <a:pt x="234" y="445"/>
                    </a:lnTo>
                    <a:lnTo>
                      <a:pt x="243" y="445"/>
                    </a:lnTo>
                    <a:lnTo>
                      <a:pt x="257" y="444"/>
                    </a:lnTo>
                    <a:lnTo>
                      <a:pt x="266" y="442"/>
                    </a:lnTo>
                    <a:lnTo>
                      <a:pt x="279" y="440"/>
                    </a:lnTo>
                    <a:lnTo>
                      <a:pt x="289" y="436"/>
                    </a:lnTo>
                    <a:lnTo>
                      <a:pt x="298" y="434"/>
                    </a:lnTo>
                    <a:lnTo>
                      <a:pt x="309" y="428"/>
                    </a:lnTo>
                    <a:lnTo>
                      <a:pt x="319" y="423"/>
                    </a:lnTo>
                    <a:lnTo>
                      <a:pt x="328" y="419"/>
                    </a:lnTo>
                    <a:lnTo>
                      <a:pt x="347" y="408"/>
                    </a:lnTo>
                    <a:lnTo>
                      <a:pt x="364" y="396"/>
                    </a:lnTo>
                    <a:lnTo>
                      <a:pt x="396" y="364"/>
                    </a:lnTo>
                    <a:lnTo>
                      <a:pt x="408" y="347"/>
                    </a:lnTo>
                    <a:lnTo>
                      <a:pt x="419" y="328"/>
                    </a:lnTo>
                    <a:lnTo>
                      <a:pt x="423" y="319"/>
                    </a:lnTo>
                    <a:lnTo>
                      <a:pt x="428" y="310"/>
                    </a:lnTo>
                    <a:lnTo>
                      <a:pt x="434" y="298"/>
                    </a:lnTo>
                    <a:lnTo>
                      <a:pt x="436" y="289"/>
                    </a:lnTo>
                    <a:lnTo>
                      <a:pt x="440" y="279"/>
                    </a:lnTo>
                    <a:lnTo>
                      <a:pt x="441" y="266"/>
                    </a:lnTo>
                    <a:lnTo>
                      <a:pt x="443" y="257"/>
                    </a:lnTo>
                    <a:lnTo>
                      <a:pt x="445" y="245"/>
                    </a:lnTo>
                    <a:lnTo>
                      <a:pt x="445" y="234"/>
                    </a:lnTo>
                    <a:lnTo>
                      <a:pt x="447" y="225"/>
                    </a:lnTo>
                    <a:lnTo>
                      <a:pt x="447" y="221"/>
                    </a:lnTo>
                    <a:lnTo>
                      <a:pt x="445" y="212"/>
                    </a:lnTo>
                    <a:lnTo>
                      <a:pt x="445" y="200"/>
                    </a:lnTo>
                    <a:lnTo>
                      <a:pt x="443" y="187"/>
                    </a:lnTo>
                    <a:lnTo>
                      <a:pt x="441" y="178"/>
                    </a:lnTo>
                    <a:lnTo>
                      <a:pt x="440" y="164"/>
                    </a:lnTo>
                    <a:lnTo>
                      <a:pt x="436" y="155"/>
                    </a:lnTo>
                    <a:lnTo>
                      <a:pt x="434" y="146"/>
                    </a:lnTo>
                    <a:lnTo>
                      <a:pt x="428" y="134"/>
                    </a:lnTo>
                    <a:lnTo>
                      <a:pt x="423" y="125"/>
                    </a:lnTo>
                    <a:lnTo>
                      <a:pt x="419" y="115"/>
                    </a:lnTo>
                    <a:lnTo>
                      <a:pt x="413" y="106"/>
                    </a:lnTo>
                    <a:lnTo>
                      <a:pt x="408" y="98"/>
                    </a:lnTo>
                    <a:lnTo>
                      <a:pt x="396" y="80"/>
                    </a:lnTo>
                    <a:lnTo>
                      <a:pt x="379" y="63"/>
                    </a:lnTo>
                    <a:lnTo>
                      <a:pt x="372" y="57"/>
                    </a:lnTo>
                    <a:lnTo>
                      <a:pt x="364" y="49"/>
                    </a:lnTo>
                    <a:lnTo>
                      <a:pt x="347" y="38"/>
                    </a:lnTo>
                    <a:lnTo>
                      <a:pt x="328" y="27"/>
                    </a:lnTo>
                    <a:lnTo>
                      <a:pt x="319" y="23"/>
                    </a:lnTo>
                    <a:lnTo>
                      <a:pt x="309" y="17"/>
                    </a:lnTo>
                    <a:lnTo>
                      <a:pt x="298" y="12"/>
                    </a:lnTo>
                    <a:lnTo>
                      <a:pt x="289" y="10"/>
                    </a:lnTo>
                    <a:lnTo>
                      <a:pt x="279" y="6"/>
                    </a:lnTo>
                    <a:lnTo>
                      <a:pt x="266" y="4"/>
                    </a:lnTo>
                    <a:lnTo>
                      <a:pt x="257" y="2"/>
                    </a:lnTo>
                    <a:lnTo>
                      <a:pt x="245" y="0"/>
                    </a:lnTo>
                    <a:lnTo>
                      <a:pt x="200" y="0"/>
                    </a:lnTo>
                    <a:lnTo>
                      <a:pt x="187" y="2"/>
                    </a:lnTo>
                    <a:lnTo>
                      <a:pt x="177" y="4"/>
                    </a:lnTo>
                    <a:lnTo>
                      <a:pt x="164" y="6"/>
                    </a:lnTo>
                    <a:lnTo>
                      <a:pt x="155" y="10"/>
                    </a:lnTo>
                    <a:lnTo>
                      <a:pt x="145" y="12"/>
                    </a:lnTo>
                    <a:lnTo>
                      <a:pt x="134" y="17"/>
                    </a:lnTo>
                    <a:lnTo>
                      <a:pt x="125" y="23"/>
                    </a:lnTo>
                    <a:lnTo>
                      <a:pt x="115" y="27"/>
                    </a:lnTo>
                    <a:lnTo>
                      <a:pt x="106" y="32"/>
                    </a:lnTo>
                    <a:lnTo>
                      <a:pt x="98" y="38"/>
                    </a:lnTo>
                    <a:lnTo>
                      <a:pt x="79" y="49"/>
                    </a:lnTo>
                    <a:lnTo>
                      <a:pt x="64" y="64"/>
                    </a:lnTo>
                    <a:lnTo>
                      <a:pt x="49" y="80"/>
                    </a:lnTo>
                    <a:lnTo>
                      <a:pt x="38" y="98"/>
                    </a:lnTo>
                    <a:lnTo>
                      <a:pt x="32" y="106"/>
                    </a:lnTo>
                    <a:lnTo>
                      <a:pt x="26" y="115"/>
                    </a:lnTo>
                    <a:lnTo>
                      <a:pt x="23" y="125"/>
                    </a:lnTo>
                    <a:lnTo>
                      <a:pt x="17" y="134"/>
                    </a:lnTo>
                    <a:lnTo>
                      <a:pt x="11" y="146"/>
                    </a:lnTo>
                    <a:lnTo>
                      <a:pt x="9" y="155"/>
                    </a:lnTo>
                    <a:lnTo>
                      <a:pt x="6" y="164"/>
                    </a:lnTo>
                    <a:lnTo>
                      <a:pt x="4" y="178"/>
                    </a:lnTo>
                    <a:lnTo>
                      <a:pt x="2" y="187"/>
                    </a:lnTo>
                    <a:lnTo>
                      <a:pt x="0" y="198"/>
                    </a:lnTo>
                    <a:lnTo>
                      <a:pt x="0" y="223"/>
                    </a:lnTo>
                    <a:lnTo>
                      <a:pt x="23" y="223"/>
                    </a:lnTo>
                    <a:lnTo>
                      <a:pt x="23" y="202"/>
                    </a:lnTo>
                    <a:lnTo>
                      <a:pt x="25" y="191"/>
                    </a:lnTo>
                    <a:lnTo>
                      <a:pt x="26" y="181"/>
                    </a:lnTo>
                    <a:lnTo>
                      <a:pt x="28" y="172"/>
                    </a:lnTo>
                    <a:lnTo>
                      <a:pt x="32" y="163"/>
                    </a:lnTo>
                    <a:lnTo>
                      <a:pt x="34" y="153"/>
                    </a:lnTo>
                    <a:lnTo>
                      <a:pt x="36" y="146"/>
                    </a:lnTo>
                    <a:lnTo>
                      <a:pt x="42" y="136"/>
                    </a:lnTo>
                    <a:lnTo>
                      <a:pt x="45" y="127"/>
                    </a:lnTo>
                    <a:lnTo>
                      <a:pt x="51" y="117"/>
                    </a:lnTo>
                    <a:lnTo>
                      <a:pt x="57" y="110"/>
                    </a:lnTo>
                    <a:lnTo>
                      <a:pt x="62" y="100"/>
                    </a:lnTo>
                    <a:lnTo>
                      <a:pt x="68" y="95"/>
                    </a:lnTo>
                    <a:lnTo>
                      <a:pt x="75" y="87"/>
                    </a:lnTo>
                    <a:lnTo>
                      <a:pt x="79" y="80"/>
                    </a:lnTo>
                    <a:lnTo>
                      <a:pt x="87" y="76"/>
                    </a:lnTo>
                    <a:lnTo>
                      <a:pt x="94" y="68"/>
                    </a:lnTo>
                    <a:lnTo>
                      <a:pt x="100" y="63"/>
                    </a:lnTo>
                    <a:lnTo>
                      <a:pt x="109" y="57"/>
                    </a:lnTo>
                    <a:lnTo>
                      <a:pt x="117" y="51"/>
                    </a:lnTo>
                    <a:lnTo>
                      <a:pt x="126" y="46"/>
                    </a:lnTo>
                    <a:lnTo>
                      <a:pt x="136" y="42"/>
                    </a:lnTo>
                    <a:lnTo>
                      <a:pt x="145" y="36"/>
                    </a:lnTo>
                    <a:lnTo>
                      <a:pt x="153" y="34"/>
                    </a:lnTo>
                    <a:lnTo>
                      <a:pt x="162" y="32"/>
                    </a:lnTo>
                    <a:lnTo>
                      <a:pt x="172" y="29"/>
                    </a:lnTo>
                    <a:lnTo>
                      <a:pt x="181" y="27"/>
                    </a:lnTo>
                    <a:lnTo>
                      <a:pt x="191" y="25"/>
                    </a:lnTo>
                    <a:lnTo>
                      <a:pt x="200" y="23"/>
                    </a:lnTo>
                    <a:lnTo>
                      <a:pt x="223" y="23"/>
                    </a:lnTo>
                    <a:lnTo>
                      <a:pt x="241" y="23"/>
                    </a:lnTo>
                    <a:lnTo>
                      <a:pt x="253" y="25"/>
                    </a:lnTo>
                    <a:lnTo>
                      <a:pt x="262" y="27"/>
                    </a:lnTo>
                    <a:lnTo>
                      <a:pt x="272" y="29"/>
                    </a:lnTo>
                    <a:lnTo>
                      <a:pt x="281" y="32"/>
                    </a:lnTo>
                    <a:lnTo>
                      <a:pt x="291" y="34"/>
                    </a:lnTo>
                    <a:lnTo>
                      <a:pt x="298" y="36"/>
                    </a:lnTo>
                    <a:lnTo>
                      <a:pt x="308" y="42"/>
                    </a:lnTo>
                    <a:lnTo>
                      <a:pt x="317" y="46"/>
                    </a:lnTo>
                    <a:lnTo>
                      <a:pt x="336" y="57"/>
                    </a:lnTo>
                    <a:lnTo>
                      <a:pt x="349" y="68"/>
                    </a:lnTo>
                    <a:lnTo>
                      <a:pt x="357" y="76"/>
                    </a:lnTo>
                    <a:lnTo>
                      <a:pt x="364" y="81"/>
                    </a:lnTo>
                    <a:lnTo>
                      <a:pt x="377" y="95"/>
                    </a:lnTo>
                    <a:lnTo>
                      <a:pt x="383" y="100"/>
                    </a:lnTo>
                    <a:lnTo>
                      <a:pt x="389" y="110"/>
                    </a:lnTo>
                    <a:lnTo>
                      <a:pt x="394" y="117"/>
                    </a:lnTo>
                    <a:lnTo>
                      <a:pt x="400" y="127"/>
                    </a:lnTo>
                    <a:lnTo>
                      <a:pt x="404" y="136"/>
                    </a:lnTo>
                    <a:lnTo>
                      <a:pt x="409" y="146"/>
                    </a:lnTo>
                    <a:lnTo>
                      <a:pt x="411" y="153"/>
                    </a:lnTo>
                    <a:lnTo>
                      <a:pt x="413" y="163"/>
                    </a:lnTo>
                    <a:lnTo>
                      <a:pt x="417" y="172"/>
                    </a:lnTo>
                    <a:lnTo>
                      <a:pt x="419" y="181"/>
                    </a:lnTo>
                    <a:lnTo>
                      <a:pt x="421" y="191"/>
                    </a:lnTo>
                    <a:lnTo>
                      <a:pt x="423" y="200"/>
                    </a:lnTo>
                    <a:lnTo>
                      <a:pt x="423" y="212"/>
                    </a:lnTo>
                    <a:lnTo>
                      <a:pt x="425" y="225"/>
                    </a:lnTo>
                    <a:lnTo>
                      <a:pt x="425" y="221"/>
                    </a:lnTo>
                    <a:lnTo>
                      <a:pt x="423" y="230"/>
                    </a:lnTo>
                    <a:lnTo>
                      <a:pt x="423" y="242"/>
                    </a:lnTo>
                    <a:lnTo>
                      <a:pt x="421" y="253"/>
                    </a:lnTo>
                    <a:lnTo>
                      <a:pt x="419" y="262"/>
                    </a:lnTo>
                    <a:lnTo>
                      <a:pt x="417" y="272"/>
                    </a:lnTo>
                    <a:lnTo>
                      <a:pt x="413" y="281"/>
                    </a:lnTo>
                    <a:lnTo>
                      <a:pt x="411" y="291"/>
                    </a:lnTo>
                    <a:lnTo>
                      <a:pt x="409" y="298"/>
                    </a:lnTo>
                    <a:lnTo>
                      <a:pt x="404" y="308"/>
                    </a:lnTo>
                    <a:lnTo>
                      <a:pt x="400" y="317"/>
                    </a:lnTo>
                    <a:lnTo>
                      <a:pt x="389" y="336"/>
                    </a:lnTo>
                    <a:lnTo>
                      <a:pt x="377" y="349"/>
                    </a:lnTo>
                    <a:lnTo>
                      <a:pt x="349" y="377"/>
                    </a:lnTo>
                    <a:lnTo>
                      <a:pt x="336" y="389"/>
                    </a:lnTo>
                    <a:lnTo>
                      <a:pt x="317" y="400"/>
                    </a:lnTo>
                    <a:lnTo>
                      <a:pt x="308" y="404"/>
                    </a:lnTo>
                    <a:lnTo>
                      <a:pt x="298" y="410"/>
                    </a:lnTo>
                    <a:lnTo>
                      <a:pt x="291" y="411"/>
                    </a:lnTo>
                    <a:lnTo>
                      <a:pt x="281" y="413"/>
                    </a:lnTo>
                    <a:lnTo>
                      <a:pt x="272" y="417"/>
                    </a:lnTo>
                    <a:lnTo>
                      <a:pt x="262" y="419"/>
                    </a:lnTo>
                    <a:lnTo>
                      <a:pt x="253" y="421"/>
                    </a:lnTo>
                    <a:lnTo>
                      <a:pt x="243" y="423"/>
                    </a:lnTo>
                    <a:lnTo>
                      <a:pt x="230" y="423"/>
                    </a:lnTo>
                    <a:lnTo>
                      <a:pt x="221" y="425"/>
                    </a:lnTo>
                    <a:lnTo>
                      <a:pt x="225" y="425"/>
                    </a:lnTo>
                    <a:lnTo>
                      <a:pt x="213" y="423"/>
                    </a:lnTo>
                    <a:lnTo>
                      <a:pt x="202" y="423"/>
                    </a:lnTo>
                    <a:lnTo>
                      <a:pt x="191" y="421"/>
                    </a:lnTo>
                    <a:lnTo>
                      <a:pt x="181" y="419"/>
                    </a:lnTo>
                    <a:lnTo>
                      <a:pt x="172" y="417"/>
                    </a:lnTo>
                    <a:lnTo>
                      <a:pt x="162" y="413"/>
                    </a:lnTo>
                    <a:lnTo>
                      <a:pt x="153" y="411"/>
                    </a:lnTo>
                    <a:lnTo>
                      <a:pt x="145" y="410"/>
                    </a:lnTo>
                    <a:lnTo>
                      <a:pt x="136" y="404"/>
                    </a:lnTo>
                    <a:lnTo>
                      <a:pt x="126" y="400"/>
                    </a:lnTo>
                    <a:lnTo>
                      <a:pt x="117" y="394"/>
                    </a:lnTo>
                    <a:lnTo>
                      <a:pt x="109" y="389"/>
                    </a:lnTo>
                    <a:lnTo>
                      <a:pt x="100" y="383"/>
                    </a:lnTo>
                    <a:lnTo>
                      <a:pt x="94" y="377"/>
                    </a:lnTo>
                    <a:lnTo>
                      <a:pt x="81" y="364"/>
                    </a:lnTo>
                    <a:lnTo>
                      <a:pt x="75" y="357"/>
                    </a:lnTo>
                    <a:lnTo>
                      <a:pt x="68" y="349"/>
                    </a:lnTo>
                    <a:lnTo>
                      <a:pt x="57" y="336"/>
                    </a:lnTo>
                    <a:lnTo>
                      <a:pt x="45" y="317"/>
                    </a:lnTo>
                    <a:lnTo>
                      <a:pt x="42" y="308"/>
                    </a:lnTo>
                    <a:lnTo>
                      <a:pt x="36" y="298"/>
                    </a:lnTo>
                    <a:lnTo>
                      <a:pt x="34" y="291"/>
                    </a:lnTo>
                    <a:lnTo>
                      <a:pt x="32" y="281"/>
                    </a:lnTo>
                    <a:lnTo>
                      <a:pt x="28" y="272"/>
                    </a:lnTo>
                    <a:lnTo>
                      <a:pt x="26" y="262"/>
                    </a:lnTo>
                    <a:lnTo>
                      <a:pt x="25" y="253"/>
                    </a:lnTo>
                    <a:lnTo>
                      <a:pt x="23" y="244"/>
                    </a:lnTo>
                    <a:lnTo>
                      <a:pt x="23" y="223"/>
                    </a:lnTo>
                    <a:lnTo>
                      <a:pt x="0" y="223"/>
                    </a:lnTo>
                    <a:close/>
                  </a:path>
                </a:pathLst>
              </a:custGeom>
              <a:solidFill>
                <a:srgbClr val="000000"/>
              </a:solidFill>
              <a:ln w="9525">
                <a:noFill/>
                <a:round/>
                <a:headEnd/>
                <a:tailEnd/>
              </a:ln>
            </p:spPr>
            <p:txBody>
              <a:bodyPr/>
              <a:lstStyle/>
              <a:p>
                <a:endParaRPr lang="en-US"/>
              </a:p>
            </p:txBody>
          </p:sp>
          <p:sp>
            <p:nvSpPr>
              <p:cNvPr id="792592" name="Freeform 16"/>
              <p:cNvSpPr>
                <a:spLocks/>
              </p:cNvSpPr>
              <p:nvPr/>
            </p:nvSpPr>
            <p:spPr bwMode="auto">
              <a:xfrm>
                <a:off x="2866" y="1918"/>
                <a:ext cx="447" cy="447"/>
              </a:xfrm>
              <a:custGeom>
                <a:avLst/>
                <a:gdLst/>
                <a:ahLst/>
                <a:cxnLst>
                  <a:cxn ang="0">
                    <a:pos x="4" y="266"/>
                  </a:cxn>
                  <a:cxn ang="0">
                    <a:pos x="17" y="309"/>
                  </a:cxn>
                  <a:cxn ang="0">
                    <a:pos x="49" y="364"/>
                  </a:cxn>
                  <a:cxn ang="0">
                    <a:pos x="98" y="407"/>
                  </a:cxn>
                  <a:cxn ang="0">
                    <a:pos x="134" y="428"/>
                  </a:cxn>
                  <a:cxn ang="0">
                    <a:pos x="177" y="441"/>
                  </a:cxn>
                  <a:cxn ang="0">
                    <a:pos x="221" y="447"/>
                  </a:cxn>
                  <a:cxn ang="0">
                    <a:pos x="257" y="443"/>
                  </a:cxn>
                  <a:cxn ang="0">
                    <a:pos x="298" y="433"/>
                  </a:cxn>
                  <a:cxn ang="0">
                    <a:pos x="347" y="407"/>
                  </a:cxn>
                  <a:cxn ang="0">
                    <a:pos x="419" y="328"/>
                  </a:cxn>
                  <a:cxn ang="0">
                    <a:pos x="436" y="288"/>
                  </a:cxn>
                  <a:cxn ang="0">
                    <a:pos x="445" y="245"/>
                  </a:cxn>
                  <a:cxn ang="0">
                    <a:pos x="445" y="211"/>
                  </a:cxn>
                  <a:cxn ang="0">
                    <a:pos x="440" y="164"/>
                  </a:cxn>
                  <a:cxn ang="0">
                    <a:pos x="423" y="124"/>
                  </a:cxn>
                  <a:cxn ang="0">
                    <a:pos x="396" y="79"/>
                  </a:cxn>
                  <a:cxn ang="0">
                    <a:pos x="347" y="37"/>
                  </a:cxn>
                  <a:cxn ang="0">
                    <a:pos x="298" y="11"/>
                  </a:cxn>
                  <a:cxn ang="0">
                    <a:pos x="257" y="2"/>
                  </a:cxn>
                  <a:cxn ang="0">
                    <a:pos x="177" y="3"/>
                  </a:cxn>
                  <a:cxn ang="0">
                    <a:pos x="134" y="17"/>
                  </a:cxn>
                  <a:cxn ang="0">
                    <a:pos x="98" y="37"/>
                  </a:cxn>
                  <a:cxn ang="0">
                    <a:pos x="38" y="98"/>
                  </a:cxn>
                  <a:cxn ang="0">
                    <a:pos x="17" y="134"/>
                  </a:cxn>
                  <a:cxn ang="0">
                    <a:pos x="4" y="177"/>
                  </a:cxn>
                  <a:cxn ang="0">
                    <a:pos x="23" y="222"/>
                  </a:cxn>
                  <a:cxn ang="0">
                    <a:pos x="28" y="171"/>
                  </a:cxn>
                  <a:cxn ang="0">
                    <a:pos x="42" y="135"/>
                  </a:cxn>
                  <a:cxn ang="0">
                    <a:pos x="62" y="100"/>
                  </a:cxn>
                  <a:cxn ang="0">
                    <a:pos x="87" y="75"/>
                  </a:cxn>
                  <a:cxn ang="0">
                    <a:pos x="117" y="51"/>
                  </a:cxn>
                  <a:cxn ang="0">
                    <a:pos x="153" y="34"/>
                  </a:cxn>
                  <a:cxn ang="0">
                    <a:pos x="191" y="24"/>
                  </a:cxn>
                  <a:cxn ang="0">
                    <a:pos x="253" y="24"/>
                  </a:cxn>
                  <a:cxn ang="0">
                    <a:pos x="291" y="34"/>
                  </a:cxn>
                  <a:cxn ang="0">
                    <a:pos x="336" y="56"/>
                  </a:cxn>
                  <a:cxn ang="0">
                    <a:pos x="377" y="94"/>
                  </a:cxn>
                  <a:cxn ang="0">
                    <a:pos x="400" y="126"/>
                  </a:cxn>
                  <a:cxn ang="0">
                    <a:pos x="413" y="162"/>
                  </a:cxn>
                  <a:cxn ang="0">
                    <a:pos x="423" y="200"/>
                  </a:cxn>
                  <a:cxn ang="0">
                    <a:pos x="423" y="230"/>
                  </a:cxn>
                  <a:cxn ang="0">
                    <a:pos x="417" y="271"/>
                  </a:cxn>
                  <a:cxn ang="0">
                    <a:pos x="404" y="307"/>
                  </a:cxn>
                  <a:cxn ang="0">
                    <a:pos x="349" y="377"/>
                  </a:cxn>
                  <a:cxn ang="0">
                    <a:pos x="298" y="409"/>
                  </a:cxn>
                  <a:cxn ang="0">
                    <a:pos x="262" y="418"/>
                  </a:cxn>
                  <a:cxn ang="0">
                    <a:pos x="221" y="424"/>
                  </a:cxn>
                  <a:cxn ang="0">
                    <a:pos x="191" y="420"/>
                  </a:cxn>
                  <a:cxn ang="0">
                    <a:pos x="153" y="411"/>
                  </a:cxn>
                  <a:cxn ang="0">
                    <a:pos x="117" y="394"/>
                  </a:cxn>
                  <a:cxn ang="0">
                    <a:pos x="81" y="364"/>
                  </a:cxn>
                  <a:cxn ang="0">
                    <a:pos x="45" y="316"/>
                  </a:cxn>
                  <a:cxn ang="0">
                    <a:pos x="32" y="281"/>
                  </a:cxn>
                  <a:cxn ang="0">
                    <a:pos x="23" y="243"/>
                  </a:cxn>
                </a:cxnLst>
                <a:rect l="0" t="0" r="r" b="b"/>
                <a:pathLst>
                  <a:path w="447" h="447">
                    <a:moveTo>
                      <a:pt x="0" y="222"/>
                    </a:moveTo>
                    <a:lnTo>
                      <a:pt x="0" y="243"/>
                    </a:lnTo>
                    <a:lnTo>
                      <a:pt x="2" y="256"/>
                    </a:lnTo>
                    <a:lnTo>
                      <a:pt x="4" y="266"/>
                    </a:lnTo>
                    <a:lnTo>
                      <a:pt x="6" y="279"/>
                    </a:lnTo>
                    <a:lnTo>
                      <a:pt x="9" y="288"/>
                    </a:lnTo>
                    <a:lnTo>
                      <a:pt x="11" y="298"/>
                    </a:lnTo>
                    <a:lnTo>
                      <a:pt x="17" y="309"/>
                    </a:lnTo>
                    <a:lnTo>
                      <a:pt x="23" y="318"/>
                    </a:lnTo>
                    <a:lnTo>
                      <a:pt x="26" y="328"/>
                    </a:lnTo>
                    <a:lnTo>
                      <a:pt x="38" y="347"/>
                    </a:lnTo>
                    <a:lnTo>
                      <a:pt x="49" y="364"/>
                    </a:lnTo>
                    <a:lnTo>
                      <a:pt x="57" y="371"/>
                    </a:lnTo>
                    <a:lnTo>
                      <a:pt x="62" y="379"/>
                    </a:lnTo>
                    <a:lnTo>
                      <a:pt x="79" y="396"/>
                    </a:lnTo>
                    <a:lnTo>
                      <a:pt x="98" y="407"/>
                    </a:lnTo>
                    <a:lnTo>
                      <a:pt x="106" y="413"/>
                    </a:lnTo>
                    <a:lnTo>
                      <a:pt x="115" y="418"/>
                    </a:lnTo>
                    <a:lnTo>
                      <a:pt x="125" y="422"/>
                    </a:lnTo>
                    <a:lnTo>
                      <a:pt x="134" y="428"/>
                    </a:lnTo>
                    <a:lnTo>
                      <a:pt x="145" y="433"/>
                    </a:lnTo>
                    <a:lnTo>
                      <a:pt x="155" y="435"/>
                    </a:lnTo>
                    <a:lnTo>
                      <a:pt x="164" y="439"/>
                    </a:lnTo>
                    <a:lnTo>
                      <a:pt x="177" y="441"/>
                    </a:lnTo>
                    <a:lnTo>
                      <a:pt x="187" y="443"/>
                    </a:lnTo>
                    <a:lnTo>
                      <a:pt x="198" y="445"/>
                    </a:lnTo>
                    <a:lnTo>
                      <a:pt x="209" y="445"/>
                    </a:lnTo>
                    <a:lnTo>
                      <a:pt x="221" y="447"/>
                    </a:lnTo>
                    <a:lnTo>
                      <a:pt x="225" y="447"/>
                    </a:lnTo>
                    <a:lnTo>
                      <a:pt x="234" y="445"/>
                    </a:lnTo>
                    <a:lnTo>
                      <a:pt x="243" y="445"/>
                    </a:lnTo>
                    <a:lnTo>
                      <a:pt x="257" y="443"/>
                    </a:lnTo>
                    <a:lnTo>
                      <a:pt x="266" y="441"/>
                    </a:lnTo>
                    <a:lnTo>
                      <a:pt x="279" y="439"/>
                    </a:lnTo>
                    <a:lnTo>
                      <a:pt x="289" y="435"/>
                    </a:lnTo>
                    <a:lnTo>
                      <a:pt x="298" y="433"/>
                    </a:lnTo>
                    <a:lnTo>
                      <a:pt x="309" y="428"/>
                    </a:lnTo>
                    <a:lnTo>
                      <a:pt x="319" y="422"/>
                    </a:lnTo>
                    <a:lnTo>
                      <a:pt x="328" y="418"/>
                    </a:lnTo>
                    <a:lnTo>
                      <a:pt x="347" y="407"/>
                    </a:lnTo>
                    <a:lnTo>
                      <a:pt x="364" y="396"/>
                    </a:lnTo>
                    <a:lnTo>
                      <a:pt x="396" y="364"/>
                    </a:lnTo>
                    <a:lnTo>
                      <a:pt x="408" y="347"/>
                    </a:lnTo>
                    <a:lnTo>
                      <a:pt x="419" y="328"/>
                    </a:lnTo>
                    <a:lnTo>
                      <a:pt x="423" y="318"/>
                    </a:lnTo>
                    <a:lnTo>
                      <a:pt x="428" y="309"/>
                    </a:lnTo>
                    <a:lnTo>
                      <a:pt x="434" y="298"/>
                    </a:lnTo>
                    <a:lnTo>
                      <a:pt x="436" y="288"/>
                    </a:lnTo>
                    <a:lnTo>
                      <a:pt x="440" y="279"/>
                    </a:lnTo>
                    <a:lnTo>
                      <a:pt x="442" y="266"/>
                    </a:lnTo>
                    <a:lnTo>
                      <a:pt x="443" y="256"/>
                    </a:lnTo>
                    <a:lnTo>
                      <a:pt x="445" y="245"/>
                    </a:lnTo>
                    <a:lnTo>
                      <a:pt x="445" y="233"/>
                    </a:lnTo>
                    <a:lnTo>
                      <a:pt x="447" y="224"/>
                    </a:lnTo>
                    <a:lnTo>
                      <a:pt x="447" y="220"/>
                    </a:lnTo>
                    <a:lnTo>
                      <a:pt x="445" y="211"/>
                    </a:lnTo>
                    <a:lnTo>
                      <a:pt x="445" y="200"/>
                    </a:lnTo>
                    <a:lnTo>
                      <a:pt x="443" y="186"/>
                    </a:lnTo>
                    <a:lnTo>
                      <a:pt x="442" y="177"/>
                    </a:lnTo>
                    <a:lnTo>
                      <a:pt x="440" y="164"/>
                    </a:lnTo>
                    <a:lnTo>
                      <a:pt x="436" y="154"/>
                    </a:lnTo>
                    <a:lnTo>
                      <a:pt x="434" y="145"/>
                    </a:lnTo>
                    <a:lnTo>
                      <a:pt x="428" y="134"/>
                    </a:lnTo>
                    <a:lnTo>
                      <a:pt x="423" y="124"/>
                    </a:lnTo>
                    <a:lnTo>
                      <a:pt x="419" y="115"/>
                    </a:lnTo>
                    <a:lnTo>
                      <a:pt x="413" y="105"/>
                    </a:lnTo>
                    <a:lnTo>
                      <a:pt x="408" y="98"/>
                    </a:lnTo>
                    <a:lnTo>
                      <a:pt x="396" y="79"/>
                    </a:lnTo>
                    <a:lnTo>
                      <a:pt x="379" y="62"/>
                    </a:lnTo>
                    <a:lnTo>
                      <a:pt x="372" y="56"/>
                    </a:lnTo>
                    <a:lnTo>
                      <a:pt x="364" y="49"/>
                    </a:lnTo>
                    <a:lnTo>
                      <a:pt x="347" y="37"/>
                    </a:lnTo>
                    <a:lnTo>
                      <a:pt x="328" y="26"/>
                    </a:lnTo>
                    <a:lnTo>
                      <a:pt x="319" y="22"/>
                    </a:lnTo>
                    <a:lnTo>
                      <a:pt x="309" y="17"/>
                    </a:lnTo>
                    <a:lnTo>
                      <a:pt x="298" y="11"/>
                    </a:lnTo>
                    <a:lnTo>
                      <a:pt x="289" y="9"/>
                    </a:lnTo>
                    <a:lnTo>
                      <a:pt x="279" y="5"/>
                    </a:lnTo>
                    <a:lnTo>
                      <a:pt x="266" y="3"/>
                    </a:lnTo>
                    <a:lnTo>
                      <a:pt x="257" y="2"/>
                    </a:lnTo>
                    <a:lnTo>
                      <a:pt x="245" y="0"/>
                    </a:lnTo>
                    <a:lnTo>
                      <a:pt x="200" y="0"/>
                    </a:lnTo>
                    <a:lnTo>
                      <a:pt x="187" y="2"/>
                    </a:lnTo>
                    <a:lnTo>
                      <a:pt x="177" y="3"/>
                    </a:lnTo>
                    <a:lnTo>
                      <a:pt x="164" y="5"/>
                    </a:lnTo>
                    <a:lnTo>
                      <a:pt x="155" y="9"/>
                    </a:lnTo>
                    <a:lnTo>
                      <a:pt x="145" y="11"/>
                    </a:lnTo>
                    <a:lnTo>
                      <a:pt x="134" y="17"/>
                    </a:lnTo>
                    <a:lnTo>
                      <a:pt x="125" y="22"/>
                    </a:lnTo>
                    <a:lnTo>
                      <a:pt x="115" y="26"/>
                    </a:lnTo>
                    <a:lnTo>
                      <a:pt x="106" y="32"/>
                    </a:lnTo>
                    <a:lnTo>
                      <a:pt x="98" y="37"/>
                    </a:lnTo>
                    <a:lnTo>
                      <a:pt x="79" y="49"/>
                    </a:lnTo>
                    <a:lnTo>
                      <a:pt x="64" y="64"/>
                    </a:lnTo>
                    <a:lnTo>
                      <a:pt x="49" y="79"/>
                    </a:lnTo>
                    <a:lnTo>
                      <a:pt x="38" y="98"/>
                    </a:lnTo>
                    <a:lnTo>
                      <a:pt x="32" y="105"/>
                    </a:lnTo>
                    <a:lnTo>
                      <a:pt x="26" y="115"/>
                    </a:lnTo>
                    <a:lnTo>
                      <a:pt x="23" y="124"/>
                    </a:lnTo>
                    <a:lnTo>
                      <a:pt x="17" y="134"/>
                    </a:lnTo>
                    <a:lnTo>
                      <a:pt x="11" y="145"/>
                    </a:lnTo>
                    <a:lnTo>
                      <a:pt x="9" y="154"/>
                    </a:lnTo>
                    <a:lnTo>
                      <a:pt x="6" y="164"/>
                    </a:lnTo>
                    <a:lnTo>
                      <a:pt x="4" y="177"/>
                    </a:lnTo>
                    <a:lnTo>
                      <a:pt x="2" y="186"/>
                    </a:lnTo>
                    <a:lnTo>
                      <a:pt x="0" y="198"/>
                    </a:lnTo>
                    <a:lnTo>
                      <a:pt x="0" y="222"/>
                    </a:lnTo>
                    <a:lnTo>
                      <a:pt x="23" y="222"/>
                    </a:lnTo>
                    <a:lnTo>
                      <a:pt x="23" y="201"/>
                    </a:lnTo>
                    <a:lnTo>
                      <a:pt x="25" y="190"/>
                    </a:lnTo>
                    <a:lnTo>
                      <a:pt x="26" y="181"/>
                    </a:lnTo>
                    <a:lnTo>
                      <a:pt x="28" y="171"/>
                    </a:lnTo>
                    <a:lnTo>
                      <a:pt x="32" y="162"/>
                    </a:lnTo>
                    <a:lnTo>
                      <a:pt x="34" y="152"/>
                    </a:lnTo>
                    <a:lnTo>
                      <a:pt x="36" y="145"/>
                    </a:lnTo>
                    <a:lnTo>
                      <a:pt x="42" y="135"/>
                    </a:lnTo>
                    <a:lnTo>
                      <a:pt x="45" y="126"/>
                    </a:lnTo>
                    <a:lnTo>
                      <a:pt x="51" y="117"/>
                    </a:lnTo>
                    <a:lnTo>
                      <a:pt x="57" y="109"/>
                    </a:lnTo>
                    <a:lnTo>
                      <a:pt x="62" y="100"/>
                    </a:lnTo>
                    <a:lnTo>
                      <a:pt x="68" y="94"/>
                    </a:lnTo>
                    <a:lnTo>
                      <a:pt x="76" y="86"/>
                    </a:lnTo>
                    <a:lnTo>
                      <a:pt x="79" y="79"/>
                    </a:lnTo>
                    <a:lnTo>
                      <a:pt x="87" y="75"/>
                    </a:lnTo>
                    <a:lnTo>
                      <a:pt x="94" y="68"/>
                    </a:lnTo>
                    <a:lnTo>
                      <a:pt x="100" y="62"/>
                    </a:lnTo>
                    <a:lnTo>
                      <a:pt x="109" y="56"/>
                    </a:lnTo>
                    <a:lnTo>
                      <a:pt x="117" y="51"/>
                    </a:lnTo>
                    <a:lnTo>
                      <a:pt x="126" y="45"/>
                    </a:lnTo>
                    <a:lnTo>
                      <a:pt x="136" y="41"/>
                    </a:lnTo>
                    <a:lnTo>
                      <a:pt x="145" y="35"/>
                    </a:lnTo>
                    <a:lnTo>
                      <a:pt x="153" y="34"/>
                    </a:lnTo>
                    <a:lnTo>
                      <a:pt x="162" y="32"/>
                    </a:lnTo>
                    <a:lnTo>
                      <a:pt x="172" y="28"/>
                    </a:lnTo>
                    <a:lnTo>
                      <a:pt x="181" y="26"/>
                    </a:lnTo>
                    <a:lnTo>
                      <a:pt x="191" y="24"/>
                    </a:lnTo>
                    <a:lnTo>
                      <a:pt x="200" y="22"/>
                    </a:lnTo>
                    <a:lnTo>
                      <a:pt x="223" y="22"/>
                    </a:lnTo>
                    <a:lnTo>
                      <a:pt x="242" y="22"/>
                    </a:lnTo>
                    <a:lnTo>
                      <a:pt x="253" y="24"/>
                    </a:lnTo>
                    <a:lnTo>
                      <a:pt x="262" y="26"/>
                    </a:lnTo>
                    <a:lnTo>
                      <a:pt x="272" y="28"/>
                    </a:lnTo>
                    <a:lnTo>
                      <a:pt x="281" y="32"/>
                    </a:lnTo>
                    <a:lnTo>
                      <a:pt x="291" y="34"/>
                    </a:lnTo>
                    <a:lnTo>
                      <a:pt x="298" y="35"/>
                    </a:lnTo>
                    <a:lnTo>
                      <a:pt x="308" y="41"/>
                    </a:lnTo>
                    <a:lnTo>
                      <a:pt x="317" y="45"/>
                    </a:lnTo>
                    <a:lnTo>
                      <a:pt x="336" y="56"/>
                    </a:lnTo>
                    <a:lnTo>
                      <a:pt x="349" y="68"/>
                    </a:lnTo>
                    <a:lnTo>
                      <a:pt x="357" y="75"/>
                    </a:lnTo>
                    <a:lnTo>
                      <a:pt x="364" y="81"/>
                    </a:lnTo>
                    <a:lnTo>
                      <a:pt x="377" y="94"/>
                    </a:lnTo>
                    <a:lnTo>
                      <a:pt x="383" y="100"/>
                    </a:lnTo>
                    <a:lnTo>
                      <a:pt x="389" y="109"/>
                    </a:lnTo>
                    <a:lnTo>
                      <a:pt x="394" y="117"/>
                    </a:lnTo>
                    <a:lnTo>
                      <a:pt x="400" y="126"/>
                    </a:lnTo>
                    <a:lnTo>
                      <a:pt x="404" y="135"/>
                    </a:lnTo>
                    <a:lnTo>
                      <a:pt x="409" y="145"/>
                    </a:lnTo>
                    <a:lnTo>
                      <a:pt x="411" y="152"/>
                    </a:lnTo>
                    <a:lnTo>
                      <a:pt x="413" y="162"/>
                    </a:lnTo>
                    <a:lnTo>
                      <a:pt x="417" y="171"/>
                    </a:lnTo>
                    <a:lnTo>
                      <a:pt x="419" y="181"/>
                    </a:lnTo>
                    <a:lnTo>
                      <a:pt x="421" y="190"/>
                    </a:lnTo>
                    <a:lnTo>
                      <a:pt x="423" y="200"/>
                    </a:lnTo>
                    <a:lnTo>
                      <a:pt x="423" y="211"/>
                    </a:lnTo>
                    <a:lnTo>
                      <a:pt x="425" y="224"/>
                    </a:lnTo>
                    <a:lnTo>
                      <a:pt x="425" y="220"/>
                    </a:lnTo>
                    <a:lnTo>
                      <a:pt x="423" y="230"/>
                    </a:lnTo>
                    <a:lnTo>
                      <a:pt x="423" y="241"/>
                    </a:lnTo>
                    <a:lnTo>
                      <a:pt x="421" y="252"/>
                    </a:lnTo>
                    <a:lnTo>
                      <a:pt x="419" y="262"/>
                    </a:lnTo>
                    <a:lnTo>
                      <a:pt x="417" y="271"/>
                    </a:lnTo>
                    <a:lnTo>
                      <a:pt x="413" y="281"/>
                    </a:lnTo>
                    <a:lnTo>
                      <a:pt x="411" y="290"/>
                    </a:lnTo>
                    <a:lnTo>
                      <a:pt x="409" y="298"/>
                    </a:lnTo>
                    <a:lnTo>
                      <a:pt x="404" y="307"/>
                    </a:lnTo>
                    <a:lnTo>
                      <a:pt x="400" y="316"/>
                    </a:lnTo>
                    <a:lnTo>
                      <a:pt x="389" y="335"/>
                    </a:lnTo>
                    <a:lnTo>
                      <a:pt x="377" y="349"/>
                    </a:lnTo>
                    <a:lnTo>
                      <a:pt x="349" y="377"/>
                    </a:lnTo>
                    <a:lnTo>
                      <a:pt x="336" y="388"/>
                    </a:lnTo>
                    <a:lnTo>
                      <a:pt x="317" y="399"/>
                    </a:lnTo>
                    <a:lnTo>
                      <a:pt x="308" y="403"/>
                    </a:lnTo>
                    <a:lnTo>
                      <a:pt x="298" y="409"/>
                    </a:lnTo>
                    <a:lnTo>
                      <a:pt x="291" y="411"/>
                    </a:lnTo>
                    <a:lnTo>
                      <a:pt x="281" y="413"/>
                    </a:lnTo>
                    <a:lnTo>
                      <a:pt x="272" y="416"/>
                    </a:lnTo>
                    <a:lnTo>
                      <a:pt x="262" y="418"/>
                    </a:lnTo>
                    <a:lnTo>
                      <a:pt x="253" y="420"/>
                    </a:lnTo>
                    <a:lnTo>
                      <a:pt x="243" y="422"/>
                    </a:lnTo>
                    <a:lnTo>
                      <a:pt x="230" y="422"/>
                    </a:lnTo>
                    <a:lnTo>
                      <a:pt x="221" y="424"/>
                    </a:lnTo>
                    <a:lnTo>
                      <a:pt x="225" y="424"/>
                    </a:lnTo>
                    <a:lnTo>
                      <a:pt x="213" y="422"/>
                    </a:lnTo>
                    <a:lnTo>
                      <a:pt x="202" y="422"/>
                    </a:lnTo>
                    <a:lnTo>
                      <a:pt x="191" y="420"/>
                    </a:lnTo>
                    <a:lnTo>
                      <a:pt x="181" y="418"/>
                    </a:lnTo>
                    <a:lnTo>
                      <a:pt x="172" y="416"/>
                    </a:lnTo>
                    <a:lnTo>
                      <a:pt x="162" y="413"/>
                    </a:lnTo>
                    <a:lnTo>
                      <a:pt x="153" y="411"/>
                    </a:lnTo>
                    <a:lnTo>
                      <a:pt x="145" y="409"/>
                    </a:lnTo>
                    <a:lnTo>
                      <a:pt x="136" y="403"/>
                    </a:lnTo>
                    <a:lnTo>
                      <a:pt x="126" y="399"/>
                    </a:lnTo>
                    <a:lnTo>
                      <a:pt x="117" y="394"/>
                    </a:lnTo>
                    <a:lnTo>
                      <a:pt x="109" y="388"/>
                    </a:lnTo>
                    <a:lnTo>
                      <a:pt x="100" y="382"/>
                    </a:lnTo>
                    <a:lnTo>
                      <a:pt x="94" y="377"/>
                    </a:lnTo>
                    <a:lnTo>
                      <a:pt x="81" y="364"/>
                    </a:lnTo>
                    <a:lnTo>
                      <a:pt x="76" y="356"/>
                    </a:lnTo>
                    <a:lnTo>
                      <a:pt x="68" y="349"/>
                    </a:lnTo>
                    <a:lnTo>
                      <a:pt x="57" y="335"/>
                    </a:lnTo>
                    <a:lnTo>
                      <a:pt x="45" y="316"/>
                    </a:lnTo>
                    <a:lnTo>
                      <a:pt x="42" y="307"/>
                    </a:lnTo>
                    <a:lnTo>
                      <a:pt x="36" y="298"/>
                    </a:lnTo>
                    <a:lnTo>
                      <a:pt x="34" y="290"/>
                    </a:lnTo>
                    <a:lnTo>
                      <a:pt x="32" y="281"/>
                    </a:lnTo>
                    <a:lnTo>
                      <a:pt x="28" y="271"/>
                    </a:lnTo>
                    <a:lnTo>
                      <a:pt x="26" y="262"/>
                    </a:lnTo>
                    <a:lnTo>
                      <a:pt x="25" y="252"/>
                    </a:lnTo>
                    <a:lnTo>
                      <a:pt x="23" y="243"/>
                    </a:lnTo>
                    <a:lnTo>
                      <a:pt x="23" y="222"/>
                    </a:lnTo>
                    <a:lnTo>
                      <a:pt x="0" y="222"/>
                    </a:lnTo>
                    <a:close/>
                  </a:path>
                </a:pathLst>
              </a:custGeom>
              <a:solidFill>
                <a:srgbClr val="000000"/>
              </a:solidFill>
              <a:ln w="9525">
                <a:noFill/>
                <a:round/>
                <a:headEnd/>
                <a:tailEnd/>
              </a:ln>
            </p:spPr>
            <p:txBody>
              <a:bodyPr/>
              <a:lstStyle/>
              <a:p>
                <a:endParaRPr lang="en-US"/>
              </a:p>
            </p:txBody>
          </p:sp>
          <p:sp>
            <p:nvSpPr>
              <p:cNvPr id="792594" name="Rectangle 18"/>
              <p:cNvSpPr>
                <a:spLocks noChangeArrowheads="1"/>
              </p:cNvSpPr>
              <p:nvPr/>
            </p:nvSpPr>
            <p:spPr bwMode="auto">
              <a:xfrm>
                <a:off x="2087" y="2027"/>
                <a:ext cx="139"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A</a:t>
                </a:r>
                <a:endParaRPr lang="en-US" sz="3200" b="1" u="none" baseline="0">
                  <a:solidFill>
                    <a:srgbClr val="00FF00"/>
                  </a:solidFill>
                </a:endParaRPr>
              </a:p>
            </p:txBody>
          </p:sp>
          <p:sp>
            <p:nvSpPr>
              <p:cNvPr id="792595" name="Rectangle 19"/>
              <p:cNvSpPr>
                <a:spLocks noChangeArrowheads="1"/>
              </p:cNvSpPr>
              <p:nvPr/>
            </p:nvSpPr>
            <p:spPr bwMode="auto">
              <a:xfrm>
                <a:off x="3043" y="2035"/>
                <a:ext cx="12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B</a:t>
                </a:r>
                <a:endParaRPr lang="en-US" sz="3200" b="1" u="none" baseline="0">
                  <a:solidFill>
                    <a:srgbClr val="00FF00"/>
                  </a:solidFill>
                </a:endParaRPr>
              </a:p>
            </p:txBody>
          </p:sp>
          <p:sp>
            <p:nvSpPr>
              <p:cNvPr id="792596" name="Rectangle 20"/>
              <p:cNvSpPr>
                <a:spLocks noChangeArrowheads="1"/>
              </p:cNvSpPr>
              <p:nvPr/>
            </p:nvSpPr>
            <p:spPr bwMode="auto">
              <a:xfrm>
                <a:off x="2426" y="1929"/>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1/0</a:t>
                </a:r>
                <a:endParaRPr lang="en-US" sz="3200" b="1" u="none" baseline="0">
                  <a:solidFill>
                    <a:srgbClr val="00FF00"/>
                  </a:solidFill>
                </a:endParaRPr>
              </a:p>
            </p:txBody>
          </p:sp>
          <p:sp>
            <p:nvSpPr>
              <p:cNvPr id="792597" name="Freeform 21"/>
              <p:cNvSpPr>
                <a:spLocks/>
              </p:cNvSpPr>
              <p:nvPr/>
            </p:nvSpPr>
            <p:spPr bwMode="auto">
              <a:xfrm>
                <a:off x="3809" y="1942"/>
                <a:ext cx="448" cy="447"/>
              </a:xfrm>
              <a:custGeom>
                <a:avLst/>
                <a:gdLst/>
                <a:ahLst/>
                <a:cxnLst>
                  <a:cxn ang="0">
                    <a:pos x="4" y="266"/>
                  </a:cxn>
                  <a:cxn ang="0">
                    <a:pos x="17" y="309"/>
                  </a:cxn>
                  <a:cxn ang="0">
                    <a:pos x="49" y="364"/>
                  </a:cxn>
                  <a:cxn ang="0">
                    <a:pos x="98" y="408"/>
                  </a:cxn>
                  <a:cxn ang="0">
                    <a:pos x="134" y="428"/>
                  </a:cxn>
                  <a:cxn ang="0">
                    <a:pos x="178" y="441"/>
                  </a:cxn>
                  <a:cxn ang="0">
                    <a:pos x="221" y="447"/>
                  </a:cxn>
                  <a:cxn ang="0">
                    <a:pos x="257" y="443"/>
                  </a:cxn>
                  <a:cxn ang="0">
                    <a:pos x="298" y="434"/>
                  </a:cxn>
                  <a:cxn ang="0">
                    <a:pos x="348" y="408"/>
                  </a:cxn>
                  <a:cxn ang="0">
                    <a:pos x="419" y="328"/>
                  </a:cxn>
                  <a:cxn ang="0">
                    <a:pos x="436" y="289"/>
                  </a:cxn>
                  <a:cxn ang="0">
                    <a:pos x="446" y="245"/>
                  </a:cxn>
                  <a:cxn ang="0">
                    <a:pos x="446" y="211"/>
                  </a:cxn>
                  <a:cxn ang="0">
                    <a:pos x="440" y="164"/>
                  </a:cxn>
                  <a:cxn ang="0">
                    <a:pos x="423" y="125"/>
                  </a:cxn>
                  <a:cxn ang="0">
                    <a:pos x="397" y="79"/>
                  </a:cxn>
                  <a:cxn ang="0">
                    <a:pos x="348" y="38"/>
                  </a:cxn>
                  <a:cxn ang="0">
                    <a:pos x="298" y="11"/>
                  </a:cxn>
                  <a:cxn ang="0">
                    <a:pos x="257" y="2"/>
                  </a:cxn>
                  <a:cxn ang="0">
                    <a:pos x="178" y="4"/>
                  </a:cxn>
                  <a:cxn ang="0">
                    <a:pos x="134" y="17"/>
                  </a:cxn>
                  <a:cxn ang="0">
                    <a:pos x="98" y="38"/>
                  </a:cxn>
                  <a:cxn ang="0">
                    <a:pos x="38" y="98"/>
                  </a:cxn>
                  <a:cxn ang="0">
                    <a:pos x="17" y="134"/>
                  </a:cxn>
                  <a:cxn ang="0">
                    <a:pos x="4" y="177"/>
                  </a:cxn>
                  <a:cxn ang="0">
                    <a:pos x="23" y="223"/>
                  </a:cxn>
                  <a:cxn ang="0">
                    <a:pos x="29" y="172"/>
                  </a:cxn>
                  <a:cxn ang="0">
                    <a:pos x="42" y="136"/>
                  </a:cxn>
                  <a:cxn ang="0">
                    <a:pos x="63" y="100"/>
                  </a:cxn>
                  <a:cxn ang="0">
                    <a:pos x="87" y="76"/>
                  </a:cxn>
                  <a:cxn ang="0">
                    <a:pos x="117" y="51"/>
                  </a:cxn>
                  <a:cxn ang="0">
                    <a:pos x="153" y="34"/>
                  </a:cxn>
                  <a:cxn ang="0">
                    <a:pos x="191" y="25"/>
                  </a:cxn>
                  <a:cxn ang="0">
                    <a:pos x="253" y="25"/>
                  </a:cxn>
                  <a:cxn ang="0">
                    <a:pos x="291" y="34"/>
                  </a:cxn>
                  <a:cxn ang="0">
                    <a:pos x="336" y="57"/>
                  </a:cxn>
                  <a:cxn ang="0">
                    <a:pos x="378" y="94"/>
                  </a:cxn>
                  <a:cxn ang="0">
                    <a:pos x="400" y="127"/>
                  </a:cxn>
                  <a:cxn ang="0">
                    <a:pos x="414" y="162"/>
                  </a:cxn>
                  <a:cxn ang="0">
                    <a:pos x="423" y="200"/>
                  </a:cxn>
                  <a:cxn ang="0">
                    <a:pos x="423" y="230"/>
                  </a:cxn>
                  <a:cxn ang="0">
                    <a:pos x="417" y="272"/>
                  </a:cxn>
                  <a:cxn ang="0">
                    <a:pos x="404" y="308"/>
                  </a:cxn>
                  <a:cxn ang="0">
                    <a:pos x="349" y="377"/>
                  </a:cxn>
                  <a:cxn ang="0">
                    <a:pos x="298" y="409"/>
                  </a:cxn>
                  <a:cxn ang="0">
                    <a:pos x="263" y="419"/>
                  </a:cxn>
                  <a:cxn ang="0">
                    <a:pos x="221" y="424"/>
                  </a:cxn>
                  <a:cxn ang="0">
                    <a:pos x="191" y="421"/>
                  </a:cxn>
                  <a:cxn ang="0">
                    <a:pos x="153" y="411"/>
                  </a:cxn>
                  <a:cxn ang="0">
                    <a:pos x="117" y="394"/>
                  </a:cxn>
                  <a:cxn ang="0">
                    <a:pos x="82" y="364"/>
                  </a:cxn>
                  <a:cxn ang="0">
                    <a:pos x="46" y="317"/>
                  </a:cxn>
                  <a:cxn ang="0">
                    <a:pos x="32" y="281"/>
                  </a:cxn>
                  <a:cxn ang="0">
                    <a:pos x="23" y="243"/>
                  </a:cxn>
                </a:cxnLst>
                <a:rect l="0" t="0" r="r" b="b"/>
                <a:pathLst>
                  <a:path w="448" h="447">
                    <a:moveTo>
                      <a:pt x="0" y="223"/>
                    </a:moveTo>
                    <a:lnTo>
                      <a:pt x="0" y="243"/>
                    </a:lnTo>
                    <a:lnTo>
                      <a:pt x="2" y="257"/>
                    </a:lnTo>
                    <a:lnTo>
                      <a:pt x="4" y="266"/>
                    </a:lnTo>
                    <a:lnTo>
                      <a:pt x="6" y="279"/>
                    </a:lnTo>
                    <a:lnTo>
                      <a:pt x="10" y="289"/>
                    </a:lnTo>
                    <a:lnTo>
                      <a:pt x="12" y="298"/>
                    </a:lnTo>
                    <a:lnTo>
                      <a:pt x="17" y="309"/>
                    </a:lnTo>
                    <a:lnTo>
                      <a:pt x="23" y="319"/>
                    </a:lnTo>
                    <a:lnTo>
                      <a:pt x="27" y="328"/>
                    </a:lnTo>
                    <a:lnTo>
                      <a:pt x="38" y="347"/>
                    </a:lnTo>
                    <a:lnTo>
                      <a:pt x="49" y="364"/>
                    </a:lnTo>
                    <a:lnTo>
                      <a:pt x="57" y="372"/>
                    </a:lnTo>
                    <a:lnTo>
                      <a:pt x="63" y="379"/>
                    </a:lnTo>
                    <a:lnTo>
                      <a:pt x="80" y="396"/>
                    </a:lnTo>
                    <a:lnTo>
                      <a:pt x="98" y="408"/>
                    </a:lnTo>
                    <a:lnTo>
                      <a:pt x="106" y="413"/>
                    </a:lnTo>
                    <a:lnTo>
                      <a:pt x="115" y="419"/>
                    </a:lnTo>
                    <a:lnTo>
                      <a:pt x="125" y="423"/>
                    </a:lnTo>
                    <a:lnTo>
                      <a:pt x="134" y="428"/>
                    </a:lnTo>
                    <a:lnTo>
                      <a:pt x="146" y="434"/>
                    </a:lnTo>
                    <a:lnTo>
                      <a:pt x="155" y="436"/>
                    </a:lnTo>
                    <a:lnTo>
                      <a:pt x="165" y="440"/>
                    </a:lnTo>
                    <a:lnTo>
                      <a:pt x="178" y="441"/>
                    </a:lnTo>
                    <a:lnTo>
                      <a:pt x="187" y="443"/>
                    </a:lnTo>
                    <a:lnTo>
                      <a:pt x="198" y="445"/>
                    </a:lnTo>
                    <a:lnTo>
                      <a:pt x="210" y="445"/>
                    </a:lnTo>
                    <a:lnTo>
                      <a:pt x="221" y="447"/>
                    </a:lnTo>
                    <a:lnTo>
                      <a:pt x="225" y="447"/>
                    </a:lnTo>
                    <a:lnTo>
                      <a:pt x="234" y="445"/>
                    </a:lnTo>
                    <a:lnTo>
                      <a:pt x="244" y="445"/>
                    </a:lnTo>
                    <a:lnTo>
                      <a:pt x="257" y="443"/>
                    </a:lnTo>
                    <a:lnTo>
                      <a:pt x="266" y="441"/>
                    </a:lnTo>
                    <a:lnTo>
                      <a:pt x="280" y="440"/>
                    </a:lnTo>
                    <a:lnTo>
                      <a:pt x="289" y="436"/>
                    </a:lnTo>
                    <a:lnTo>
                      <a:pt x="298" y="434"/>
                    </a:lnTo>
                    <a:lnTo>
                      <a:pt x="310" y="428"/>
                    </a:lnTo>
                    <a:lnTo>
                      <a:pt x="319" y="423"/>
                    </a:lnTo>
                    <a:lnTo>
                      <a:pt x="329" y="419"/>
                    </a:lnTo>
                    <a:lnTo>
                      <a:pt x="348" y="408"/>
                    </a:lnTo>
                    <a:lnTo>
                      <a:pt x="365" y="396"/>
                    </a:lnTo>
                    <a:lnTo>
                      <a:pt x="397" y="364"/>
                    </a:lnTo>
                    <a:lnTo>
                      <a:pt x="408" y="347"/>
                    </a:lnTo>
                    <a:lnTo>
                      <a:pt x="419" y="328"/>
                    </a:lnTo>
                    <a:lnTo>
                      <a:pt x="423" y="319"/>
                    </a:lnTo>
                    <a:lnTo>
                      <a:pt x="429" y="309"/>
                    </a:lnTo>
                    <a:lnTo>
                      <a:pt x="434" y="298"/>
                    </a:lnTo>
                    <a:lnTo>
                      <a:pt x="436" y="289"/>
                    </a:lnTo>
                    <a:lnTo>
                      <a:pt x="440" y="279"/>
                    </a:lnTo>
                    <a:lnTo>
                      <a:pt x="442" y="266"/>
                    </a:lnTo>
                    <a:lnTo>
                      <a:pt x="444" y="257"/>
                    </a:lnTo>
                    <a:lnTo>
                      <a:pt x="446" y="245"/>
                    </a:lnTo>
                    <a:lnTo>
                      <a:pt x="446" y="234"/>
                    </a:lnTo>
                    <a:lnTo>
                      <a:pt x="448" y="225"/>
                    </a:lnTo>
                    <a:lnTo>
                      <a:pt x="448" y="221"/>
                    </a:lnTo>
                    <a:lnTo>
                      <a:pt x="446" y="211"/>
                    </a:lnTo>
                    <a:lnTo>
                      <a:pt x="446" y="200"/>
                    </a:lnTo>
                    <a:lnTo>
                      <a:pt x="444" y="187"/>
                    </a:lnTo>
                    <a:lnTo>
                      <a:pt x="442" y="177"/>
                    </a:lnTo>
                    <a:lnTo>
                      <a:pt x="440" y="164"/>
                    </a:lnTo>
                    <a:lnTo>
                      <a:pt x="436" y="155"/>
                    </a:lnTo>
                    <a:lnTo>
                      <a:pt x="434" y="145"/>
                    </a:lnTo>
                    <a:lnTo>
                      <a:pt x="429" y="134"/>
                    </a:lnTo>
                    <a:lnTo>
                      <a:pt x="423" y="125"/>
                    </a:lnTo>
                    <a:lnTo>
                      <a:pt x="419" y="115"/>
                    </a:lnTo>
                    <a:lnTo>
                      <a:pt x="414" y="106"/>
                    </a:lnTo>
                    <a:lnTo>
                      <a:pt x="408" y="98"/>
                    </a:lnTo>
                    <a:lnTo>
                      <a:pt x="397" y="79"/>
                    </a:lnTo>
                    <a:lnTo>
                      <a:pt x="380" y="62"/>
                    </a:lnTo>
                    <a:lnTo>
                      <a:pt x="372" y="57"/>
                    </a:lnTo>
                    <a:lnTo>
                      <a:pt x="365" y="49"/>
                    </a:lnTo>
                    <a:lnTo>
                      <a:pt x="348" y="38"/>
                    </a:lnTo>
                    <a:lnTo>
                      <a:pt x="329" y="27"/>
                    </a:lnTo>
                    <a:lnTo>
                      <a:pt x="319" y="23"/>
                    </a:lnTo>
                    <a:lnTo>
                      <a:pt x="310" y="17"/>
                    </a:lnTo>
                    <a:lnTo>
                      <a:pt x="298" y="11"/>
                    </a:lnTo>
                    <a:lnTo>
                      <a:pt x="289" y="10"/>
                    </a:lnTo>
                    <a:lnTo>
                      <a:pt x="280" y="6"/>
                    </a:lnTo>
                    <a:lnTo>
                      <a:pt x="266" y="4"/>
                    </a:lnTo>
                    <a:lnTo>
                      <a:pt x="257" y="2"/>
                    </a:lnTo>
                    <a:lnTo>
                      <a:pt x="246" y="0"/>
                    </a:lnTo>
                    <a:lnTo>
                      <a:pt x="200" y="0"/>
                    </a:lnTo>
                    <a:lnTo>
                      <a:pt x="187" y="2"/>
                    </a:lnTo>
                    <a:lnTo>
                      <a:pt x="178" y="4"/>
                    </a:lnTo>
                    <a:lnTo>
                      <a:pt x="165" y="6"/>
                    </a:lnTo>
                    <a:lnTo>
                      <a:pt x="155" y="10"/>
                    </a:lnTo>
                    <a:lnTo>
                      <a:pt x="146" y="11"/>
                    </a:lnTo>
                    <a:lnTo>
                      <a:pt x="134" y="17"/>
                    </a:lnTo>
                    <a:lnTo>
                      <a:pt x="125" y="23"/>
                    </a:lnTo>
                    <a:lnTo>
                      <a:pt x="115" y="27"/>
                    </a:lnTo>
                    <a:lnTo>
                      <a:pt x="106" y="32"/>
                    </a:lnTo>
                    <a:lnTo>
                      <a:pt x="98" y="38"/>
                    </a:lnTo>
                    <a:lnTo>
                      <a:pt x="80" y="49"/>
                    </a:lnTo>
                    <a:lnTo>
                      <a:pt x="65" y="64"/>
                    </a:lnTo>
                    <a:lnTo>
                      <a:pt x="49" y="79"/>
                    </a:lnTo>
                    <a:lnTo>
                      <a:pt x="38" y="98"/>
                    </a:lnTo>
                    <a:lnTo>
                      <a:pt x="32" y="106"/>
                    </a:lnTo>
                    <a:lnTo>
                      <a:pt x="27" y="115"/>
                    </a:lnTo>
                    <a:lnTo>
                      <a:pt x="23" y="125"/>
                    </a:lnTo>
                    <a:lnTo>
                      <a:pt x="17" y="134"/>
                    </a:lnTo>
                    <a:lnTo>
                      <a:pt x="12" y="145"/>
                    </a:lnTo>
                    <a:lnTo>
                      <a:pt x="10" y="155"/>
                    </a:lnTo>
                    <a:lnTo>
                      <a:pt x="6" y="164"/>
                    </a:lnTo>
                    <a:lnTo>
                      <a:pt x="4" y="177"/>
                    </a:lnTo>
                    <a:lnTo>
                      <a:pt x="2" y="187"/>
                    </a:lnTo>
                    <a:lnTo>
                      <a:pt x="0" y="198"/>
                    </a:lnTo>
                    <a:lnTo>
                      <a:pt x="0" y="223"/>
                    </a:lnTo>
                    <a:lnTo>
                      <a:pt x="23" y="223"/>
                    </a:lnTo>
                    <a:lnTo>
                      <a:pt x="23" y="202"/>
                    </a:lnTo>
                    <a:lnTo>
                      <a:pt x="25" y="191"/>
                    </a:lnTo>
                    <a:lnTo>
                      <a:pt x="27" y="181"/>
                    </a:lnTo>
                    <a:lnTo>
                      <a:pt x="29" y="172"/>
                    </a:lnTo>
                    <a:lnTo>
                      <a:pt x="32" y="162"/>
                    </a:lnTo>
                    <a:lnTo>
                      <a:pt x="34" y="153"/>
                    </a:lnTo>
                    <a:lnTo>
                      <a:pt x="36" y="145"/>
                    </a:lnTo>
                    <a:lnTo>
                      <a:pt x="42" y="136"/>
                    </a:lnTo>
                    <a:lnTo>
                      <a:pt x="46" y="127"/>
                    </a:lnTo>
                    <a:lnTo>
                      <a:pt x="51" y="117"/>
                    </a:lnTo>
                    <a:lnTo>
                      <a:pt x="57" y="110"/>
                    </a:lnTo>
                    <a:lnTo>
                      <a:pt x="63" y="100"/>
                    </a:lnTo>
                    <a:lnTo>
                      <a:pt x="68" y="94"/>
                    </a:lnTo>
                    <a:lnTo>
                      <a:pt x="76" y="87"/>
                    </a:lnTo>
                    <a:lnTo>
                      <a:pt x="80" y="79"/>
                    </a:lnTo>
                    <a:lnTo>
                      <a:pt x="87" y="76"/>
                    </a:lnTo>
                    <a:lnTo>
                      <a:pt x="95" y="68"/>
                    </a:lnTo>
                    <a:lnTo>
                      <a:pt x="100" y="62"/>
                    </a:lnTo>
                    <a:lnTo>
                      <a:pt x="110" y="57"/>
                    </a:lnTo>
                    <a:lnTo>
                      <a:pt x="117" y="51"/>
                    </a:lnTo>
                    <a:lnTo>
                      <a:pt x="127" y="45"/>
                    </a:lnTo>
                    <a:lnTo>
                      <a:pt x="136" y="42"/>
                    </a:lnTo>
                    <a:lnTo>
                      <a:pt x="146" y="36"/>
                    </a:lnTo>
                    <a:lnTo>
                      <a:pt x="153" y="34"/>
                    </a:lnTo>
                    <a:lnTo>
                      <a:pt x="163" y="32"/>
                    </a:lnTo>
                    <a:lnTo>
                      <a:pt x="172" y="28"/>
                    </a:lnTo>
                    <a:lnTo>
                      <a:pt x="182" y="27"/>
                    </a:lnTo>
                    <a:lnTo>
                      <a:pt x="191" y="25"/>
                    </a:lnTo>
                    <a:lnTo>
                      <a:pt x="200" y="23"/>
                    </a:lnTo>
                    <a:lnTo>
                      <a:pt x="223" y="23"/>
                    </a:lnTo>
                    <a:lnTo>
                      <a:pt x="242" y="23"/>
                    </a:lnTo>
                    <a:lnTo>
                      <a:pt x="253" y="25"/>
                    </a:lnTo>
                    <a:lnTo>
                      <a:pt x="263" y="27"/>
                    </a:lnTo>
                    <a:lnTo>
                      <a:pt x="272" y="28"/>
                    </a:lnTo>
                    <a:lnTo>
                      <a:pt x="282" y="32"/>
                    </a:lnTo>
                    <a:lnTo>
                      <a:pt x="291" y="34"/>
                    </a:lnTo>
                    <a:lnTo>
                      <a:pt x="298" y="36"/>
                    </a:lnTo>
                    <a:lnTo>
                      <a:pt x="308" y="42"/>
                    </a:lnTo>
                    <a:lnTo>
                      <a:pt x="317" y="45"/>
                    </a:lnTo>
                    <a:lnTo>
                      <a:pt x="336" y="57"/>
                    </a:lnTo>
                    <a:lnTo>
                      <a:pt x="349" y="68"/>
                    </a:lnTo>
                    <a:lnTo>
                      <a:pt x="357" y="76"/>
                    </a:lnTo>
                    <a:lnTo>
                      <a:pt x="365" y="81"/>
                    </a:lnTo>
                    <a:lnTo>
                      <a:pt x="378" y="94"/>
                    </a:lnTo>
                    <a:lnTo>
                      <a:pt x="383" y="100"/>
                    </a:lnTo>
                    <a:lnTo>
                      <a:pt x="389" y="110"/>
                    </a:lnTo>
                    <a:lnTo>
                      <a:pt x="395" y="117"/>
                    </a:lnTo>
                    <a:lnTo>
                      <a:pt x="400" y="127"/>
                    </a:lnTo>
                    <a:lnTo>
                      <a:pt x="404" y="136"/>
                    </a:lnTo>
                    <a:lnTo>
                      <a:pt x="410" y="145"/>
                    </a:lnTo>
                    <a:lnTo>
                      <a:pt x="412" y="153"/>
                    </a:lnTo>
                    <a:lnTo>
                      <a:pt x="414" y="162"/>
                    </a:lnTo>
                    <a:lnTo>
                      <a:pt x="417" y="172"/>
                    </a:lnTo>
                    <a:lnTo>
                      <a:pt x="419" y="181"/>
                    </a:lnTo>
                    <a:lnTo>
                      <a:pt x="421" y="191"/>
                    </a:lnTo>
                    <a:lnTo>
                      <a:pt x="423" y="200"/>
                    </a:lnTo>
                    <a:lnTo>
                      <a:pt x="423" y="211"/>
                    </a:lnTo>
                    <a:lnTo>
                      <a:pt x="425" y="225"/>
                    </a:lnTo>
                    <a:lnTo>
                      <a:pt x="425" y="221"/>
                    </a:lnTo>
                    <a:lnTo>
                      <a:pt x="423" y="230"/>
                    </a:lnTo>
                    <a:lnTo>
                      <a:pt x="423" y="242"/>
                    </a:lnTo>
                    <a:lnTo>
                      <a:pt x="421" y="253"/>
                    </a:lnTo>
                    <a:lnTo>
                      <a:pt x="419" y="262"/>
                    </a:lnTo>
                    <a:lnTo>
                      <a:pt x="417" y="272"/>
                    </a:lnTo>
                    <a:lnTo>
                      <a:pt x="414" y="281"/>
                    </a:lnTo>
                    <a:lnTo>
                      <a:pt x="412" y="291"/>
                    </a:lnTo>
                    <a:lnTo>
                      <a:pt x="410" y="298"/>
                    </a:lnTo>
                    <a:lnTo>
                      <a:pt x="404" y="308"/>
                    </a:lnTo>
                    <a:lnTo>
                      <a:pt x="400" y="317"/>
                    </a:lnTo>
                    <a:lnTo>
                      <a:pt x="389" y="336"/>
                    </a:lnTo>
                    <a:lnTo>
                      <a:pt x="378" y="349"/>
                    </a:lnTo>
                    <a:lnTo>
                      <a:pt x="349" y="377"/>
                    </a:lnTo>
                    <a:lnTo>
                      <a:pt x="336" y="389"/>
                    </a:lnTo>
                    <a:lnTo>
                      <a:pt x="317" y="400"/>
                    </a:lnTo>
                    <a:lnTo>
                      <a:pt x="308" y="404"/>
                    </a:lnTo>
                    <a:lnTo>
                      <a:pt x="298" y="409"/>
                    </a:lnTo>
                    <a:lnTo>
                      <a:pt x="291" y="411"/>
                    </a:lnTo>
                    <a:lnTo>
                      <a:pt x="282" y="413"/>
                    </a:lnTo>
                    <a:lnTo>
                      <a:pt x="272" y="417"/>
                    </a:lnTo>
                    <a:lnTo>
                      <a:pt x="263" y="419"/>
                    </a:lnTo>
                    <a:lnTo>
                      <a:pt x="253" y="421"/>
                    </a:lnTo>
                    <a:lnTo>
                      <a:pt x="244" y="423"/>
                    </a:lnTo>
                    <a:lnTo>
                      <a:pt x="231" y="423"/>
                    </a:lnTo>
                    <a:lnTo>
                      <a:pt x="221" y="424"/>
                    </a:lnTo>
                    <a:lnTo>
                      <a:pt x="225" y="424"/>
                    </a:lnTo>
                    <a:lnTo>
                      <a:pt x="214" y="423"/>
                    </a:lnTo>
                    <a:lnTo>
                      <a:pt x="202" y="423"/>
                    </a:lnTo>
                    <a:lnTo>
                      <a:pt x="191" y="421"/>
                    </a:lnTo>
                    <a:lnTo>
                      <a:pt x="182" y="419"/>
                    </a:lnTo>
                    <a:lnTo>
                      <a:pt x="172" y="417"/>
                    </a:lnTo>
                    <a:lnTo>
                      <a:pt x="163" y="413"/>
                    </a:lnTo>
                    <a:lnTo>
                      <a:pt x="153" y="411"/>
                    </a:lnTo>
                    <a:lnTo>
                      <a:pt x="146" y="409"/>
                    </a:lnTo>
                    <a:lnTo>
                      <a:pt x="136" y="404"/>
                    </a:lnTo>
                    <a:lnTo>
                      <a:pt x="127" y="400"/>
                    </a:lnTo>
                    <a:lnTo>
                      <a:pt x="117" y="394"/>
                    </a:lnTo>
                    <a:lnTo>
                      <a:pt x="110" y="389"/>
                    </a:lnTo>
                    <a:lnTo>
                      <a:pt x="100" y="383"/>
                    </a:lnTo>
                    <a:lnTo>
                      <a:pt x="95" y="377"/>
                    </a:lnTo>
                    <a:lnTo>
                      <a:pt x="82" y="364"/>
                    </a:lnTo>
                    <a:lnTo>
                      <a:pt x="76" y="357"/>
                    </a:lnTo>
                    <a:lnTo>
                      <a:pt x="68" y="349"/>
                    </a:lnTo>
                    <a:lnTo>
                      <a:pt x="57" y="336"/>
                    </a:lnTo>
                    <a:lnTo>
                      <a:pt x="46" y="317"/>
                    </a:lnTo>
                    <a:lnTo>
                      <a:pt x="42" y="308"/>
                    </a:lnTo>
                    <a:lnTo>
                      <a:pt x="36" y="298"/>
                    </a:lnTo>
                    <a:lnTo>
                      <a:pt x="34" y="291"/>
                    </a:lnTo>
                    <a:lnTo>
                      <a:pt x="32" y="281"/>
                    </a:lnTo>
                    <a:lnTo>
                      <a:pt x="29" y="272"/>
                    </a:lnTo>
                    <a:lnTo>
                      <a:pt x="27" y="262"/>
                    </a:lnTo>
                    <a:lnTo>
                      <a:pt x="25" y="253"/>
                    </a:lnTo>
                    <a:lnTo>
                      <a:pt x="23" y="243"/>
                    </a:lnTo>
                    <a:lnTo>
                      <a:pt x="23" y="223"/>
                    </a:lnTo>
                    <a:lnTo>
                      <a:pt x="0" y="223"/>
                    </a:lnTo>
                    <a:close/>
                  </a:path>
                </a:pathLst>
              </a:custGeom>
              <a:solidFill>
                <a:srgbClr val="000000"/>
              </a:solidFill>
              <a:ln w="9525">
                <a:noFill/>
                <a:round/>
                <a:headEnd/>
                <a:tailEnd/>
              </a:ln>
            </p:spPr>
            <p:txBody>
              <a:bodyPr/>
              <a:lstStyle/>
              <a:p>
                <a:endParaRPr lang="en-US"/>
              </a:p>
            </p:txBody>
          </p:sp>
          <p:sp>
            <p:nvSpPr>
              <p:cNvPr id="792600" name="Rectangle 24"/>
              <p:cNvSpPr>
                <a:spLocks noChangeArrowheads="1"/>
              </p:cNvSpPr>
              <p:nvPr/>
            </p:nvSpPr>
            <p:spPr bwMode="auto">
              <a:xfrm>
                <a:off x="3349" y="1918"/>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1/0</a:t>
                </a:r>
                <a:endParaRPr lang="en-US" sz="3200" b="1" u="none" baseline="0">
                  <a:solidFill>
                    <a:srgbClr val="00FF00"/>
                  </a:solidFill>
                </a:endParaRPr>
              </a:p>
            </p:txBody>
          </p:sp>
          <p:sp>
            <p:nvSpPr>
              <p:cNvPr id="792601" name="Freeform 25"/>
              <p:cNvSpPr>
                <a:spLocks/>
              </p:cNvSpPr>
              <p:nvPr/>
            </p:nvSpPr>
            <p:spPr bwMode="auto">
              <a:xfrm>
                <a:off x="4747" y="1942"/>
                <a:ext cx="447" cy="447"/>
              </a:xfrm>
              <a:custGeom>
                <a:avLst/>
                <a:gdLst/>
                <a:ahLst/>
                <a:cxnLst>
                  <a:cxn ang="0">
                    <a:pos x="4" y="266"/>
                  </a:cxn>
                  <a:cxn ang="0">
                    <a:pos x="17" y="309"/>
                  </a:cxn>
                  <a:cxn ang="0">
                    <a:pos x="49" y="364"/>
                  </a:cxn>
                  <a:cxn ang="0">
                    <a:pos x="98" y="408"/>
                  </a:cxn>
                  <a:cxn ang="0">
                    <a:pos x="134" y="428"/>
                  </a:cxn>
                  <a:cxn ang="0">
                    <a:pos x="177" y="441"/>
                  </a:cxn>
                  <a:cxn ang="0">
                    <a:pos x="221" y="447"/>
                  </a:cxn>
                  <a:cxn ang="0">
                    <a:pos x="257" y="443"/>
                  </a:cxn>
                  <a:cxn ang="0">
                    <a:pos x="298" y="434"/>
                  </a:cxn>
                  <a:cxn ang="0">
                    <a:pos x="347" y="408"/>
                  </a:cxn>
                  <a:cxn ang="0">
                    <a:pos x="419" y="328"/>
                  </a:cxn>
                  <a:cxn ang="0">
                    <a:pos x="436" y="289"/>
                  </a:cxn>
                  <a:cxn ang="0">
                    <a:pos x="445" y="245"/>
                  </a:cxn>
                  <a:cxn ang="0">
                    <a:pos x="445" y="211"/>
                  </a:cxn>
                  <a:cxn ang="0">
                    <a:pos x="440" y="164"/>
                  </a:cxn>
                  <a:cxn ang="0">
                    <a:pos x="423" y="125"/>
                  </a:cxn>
                  <a:cxn ang="0">
                    <a:pos x="396" y="79"/>
                  </a:cxn>
                  <a:cxn ang="0">
                    <a:pos x="347" y="38"/>
                  </a:cxn>
                  <a:cxn ang="0">
                    <a:pos x="298" y="11"/>
                  </a:cxn>
                  <a:cxn ang="0">
                    <a:pos x="257" y="2"/>
                  </a:cxn>
                  <a:cxn ang="0">
                    <a:pos x="177" y="4"/>
                  </a:cxn>
                  <a:cxn ang="0">
                    <a:pos x="134" y="17"/>
                  </a:cxn>
                  <a:cxn ang="0">
                    <a:pos x="98" y="38"/>
                  </a:cxn>
                  <a:cxn ang="0">
                    <a:pos x="38" y="98"/>
                  </a:cxn>
                  <a:cxn ang="0">
                    <a:pos x="17" y="134"/>
                  </a:cxn>
                  <a:cxn ang="0">
                    <a:pos x="4" y="177"/>
                  </a:cxn>
                  <a:cxn ang="0">
                    <a:pos x="23" y="223"/>
                  </a:cxn>
                  <a:cxn ang="0">
                    <a:pos x="28" y="172"/>
                  </a:cxn>
                  <a:cxn ang="0">
                    <a:pos x="42" y="136"/>
                  </a:cxn>
                  <a:cxn ang="0">
                    <a:pos x="62" y="100"/>
                  </a:cxn>
                  <a:cxn ang="0">
                    <a:pos x="87" y="76"/>
                  </a:cxn>
                  <a:cxn ang="0">
                    <a:pos x="117" y="51"/>
                  </a:cxn>
                  <a:cxn ang="0">
                    <a:pos x="153" y="34"/>
                  </a:cxn>
                  <a:cxn ang="0">
                    <a:pos x="191" y="25"/>
                  </a:cxn>
                  <a:cxn ang="0">
                    <a:pos x="281" y="32"/>
                  </a:cxn>
                  <a:cxn ang="0">
                    <a:pos x="317" y="45"/>
                  </a:cxn>
                  <a:cxn ang="0">
                    <a:pos x="364" y="81"/>
                  </a:cxn>
                  <a:cxn ang="0">
                    <a:pos x="394" y="117"/>
                  </a:cxn>
                  <a:cxn ang="0">
                    <a:pos x="411" y="153"/>
                  </a:cxn>
                  <a:cxn ang="0">
                    <a:pos x="421" y="191"/>
                  </a:cxn>
                  <a:cxn ang="0">
                    <a:pos x="425" y="221"/>
                  </a:cxn>
                  <a:cxn ang="0">
                    <a:pos x="419" y="262"/>
                  </a:cxn>
                  <a:cxn ang="0">
                    <a:pos x="409" y="298"/>
                  </a:cxn>
                  <a:cxn ang="0">
                    <a:pos x="377" y="349"/>
                  </a:cxn>
                  <a:cxn ang="0">
                    <a:pos x="308" y="404"/>
                  </a:cxn>
                  <a:cxn ang="0">
                    <a:pos x="272" y="417"/>
                  </a:cxn>
                  <a:cxn ang="0">
                    <a:pos x="230" y="423"/>
                  </a:cxn>
                  <a:cxn ang="0">
                    <a:pos x="202" y="423"/>
                  </a:cxn>
                  <a:cxn ang="0">
                    <a:pos x="162" y="413"/>
                  </a:cxn>
                  <a:cxn ang="0">
                    <a:pos x="126" y="400"/>
                  </a:cxn>
                  <a:cxn ang="0">
                    <a:pos x="94" y="377"/>
                  </a:cxn>
                  <a:cxn ang="0">
                    <a:pos x="57" y="336"/>
                  </a:cxn>
                  <a:cxn ang="0">
                    <a:pos x="34" y="291"/>
                  </a:cxn>
                  <a:cxn ang="0">
                    <a:pos x="25" y="253"/>
                  </a:cxn>
                </a:cxnLst>
                <a:rect l="0" t="0" r="r" b="b"/>
                <a:pathLst>
                  <a:path w="447" h="447">
                    <a:moveTo>
                      <a:pt x="0" y="223"/>
                    </a:moveTo>
                    <a:lnTo>
                      <a:pt x="0" y="243"/>
                    </a:lnTo>
                    <a:lnTo>
                      <a:pt x="2" y="257"/>
                    </a:lnTo>
                    <a:lnTo>
                      <a:pt x="4" y="266"/>
                    </a:lnTo>
                    <a:lnTo>
                      <a:pt x="6" y="279"/>
                    </a:lnTo>
                    <a:lnTo>
                      <a:pt x="10" y="289"/>
                    </a:lnTo>
                    <a:lnTo>
                      <a:pt x="11" y="298"/>
                    </a:lnTo>
                    <a:lnTo>
                      <a:pt x="17" y="309"/>
                    </a:lnTo>
                    <a:lnTo>
                      <a:pt x="23" y="319"/>
                    </a:lnTo>
                    <a:lnTo>
                      <a:pt x="26" y="328"/>
                    </a:lnTo>
                    <a:lnTo>
                      <a:pt x="38" y="347"/>
                    </a:lnTo>
                    <a:lnTo>
                      <a:pt x="49" y="364"/>
                    </a:lnTo>
                    <a:lnTo>
                      <a:pt x="57" y="372"/>
                    </a:lnTo>
                    <a:lnTo>
                      <a:pt x="62" y="379"/>
                    </a:lnTo>
                    <a:lnTo>
                      <a:pt x="79" y="396"/>
                    </a:lnTo>
                    <a:lnTo>
                      <a:pt x="98" y="408"/>
                    </a:lnTo>
                    <a:lnTo>
                      <a:pt x="106" y="413"/>
                    </a:lnTo>
                    <a:lnTo>
                      <a:pt x="115" y="419"/>
                    </a:lnTo>
                    <a:lnTo>
                      <a:pt x="125" y="423"/>
                    </a:lnTo>
                    <a:lnTo>
                      <a:pt x="134" y="428"/>
                    </a:lnTo>
                    <a:lnTo>
                      <a:pt x="145" y="434"/>
                    </a:lnTo>
                    <a:lnTo>
                      <a:pt x="155" y="436"/>
                    </a:lnTo>
                    <a:lnTo>
                      <a:pt x="164" y="440"/>
                    </a:lnTo>
                    <a:lnTo>
                      <a:pt x="177" y="441"/>
                    </a:lnTo>
                    <a:lnTo>
                      <a:pt x="187" y="443"/>
                    </a:lnTo>
                    <a:lnTo>
                      <a:pt x="198" y="445"/>
                    </a:lnTo>
                    <a:lnTo>
                      <a:pt x="210" y="445"/>
                    </a:lnTo>
                    <a:lnTo>
                      <a:pt x="221" y="447"/>
                    </a:lnTo>
                    <a:lnTo>
                      <a:pt x="225" y="447"/>
                    </a:lnTo>
                    <a:lnTo>
                      <a:pt x="234" y="445"/>
                    </a:lnTo>
                    <a:lnTo>
                      <a:pt x="243" y="445"/>
                    </a:lnTo>
                    <a:lnTo>
                      <a:pt x="257" y="443"/>
                    </a:lnTo>
                    <a:lnTo>
                      <a:pt x="266" y="441"/>
                    </a:lnTo>
                    <a:lnTo>
                      <a:pt x="279" y="440"/>
                    </a:lnTo>
                    <a:lnTo>
                      <a:pt x="289" y="436"/>
                    </a:lnTo>
                    <a:lnTo>
                      <a:pt x="298" y="434"/>
                    </a:lnTo>
                    <a:lnTo>
                      <a:pt x="309" y="428"/>
                    </a:lnTo>
                    <a:lnTo>
                      <a:pt x="319" y="423"/>
                    </a:lnTo>
                    <a:lnTo>
                      <a:pt x="328" y="419"/>
                    </a:lnTo>
                    <a:lnTo>
                      <a:pt x="347" y="408"/>
                    </a:lnTo>
                    <a:lnTo>
                      <a:pt x="364" y="396"/>
                    </a:lnTo>
                    <a:lnTo>
                      <a:pt x="396" y="364"/>
                    </a:lnTo>
                    <a:lnTo>
                      <a:pt x="408" y="347"/>
                    </a:lnTo>
                    <a:lnTo>
                      <a:pt x="419" y="328"/>
                    </a:lnTo>
                    <a:lnTo>
                      <a:pt x="423" y="319"/>
                    </a:lnTo>
                    <a:lnTo>
                      <a:pt x="428" y="309"/>
                    </a:lnTo>
                    <a:lnTo>
                      <a:pt x="434" y="298"/>
                    </a:lnTo>
                    <a:lnTo>
                      <a:pt x="436" y="289"/>
                    </a:lnTo>
                    <a:lnTo>
                      <a:pt x="440" y="279"/>
                    </a:lnTo>
                    <a:lnTo>
                      <a:pt x="442" y="266"/>
                    </a:lnTo>
                    <a:lnTo>
                      <a:pt x="443" y="257"/>
                    </a:lnTo>
                    <a:lnTo>
                      <a:pt x="445" y="245"/>
                    </a:lnTo>
                    <a:lnTo>
                      <a:pt x="445" y="234"/>
                    </a:lnTo>
                    <a:lnTo>
                      <a:pt x="447" y="225"/>
                    </a:lnTo>
                    <a:lnTo>
                      <a:pt x="447" y="221"/>
                    </a:lnTo>
                    <a:lnTo>
                      <a:pt x="445" y="211"/>
                    </a:lnTo>
                    <a:lnTo>
                      <a:pt x="445" y="200"/>
                    </a:lnTo>
                    <a:lnTo>
                      <a:pt x="443" y="187"/>
                    </a:lnTo>
                    <a:lnTo>
                      <a:pt x="442" y="177"/>
                    </a:lnTo>
                    <a:lnTo>
                      <a:pt x="440" y="164"/>
                    </a:lnTo>
                    <a:lnTo>
                      <a:pt x="436" y="155"/>
                    </a:lnTo>
                    <a:lnTo>
                      <a:pt x="434" y="145"/>
                    </a:lnTo>
                    <a:lnTo>
                      <a:pt x="428" y="134"/>
                    </a:lnTo>
                    <a:lnTo>
                      <a:pt x="423" y="125"/>
                    </a:lnTo>
                    <a:lnTo>
                      <a:pt x="419" y="115"/>
                    </a:lnTo>
                    <a:lnTo>
                      <a:pt x="413" y="106"/>
                    </a:lnTo>
                    <a:lnTo>
                      <a:pt x="408" y="98"/>
                    </a:lnTo>
                    <a:lnTo>
                      <a:pt x="396" y="79"/>
                    </a:lnTo>
                    <a:lnTo>
                      <a:pt x="379" y="62"/>
                    </a:lnTo>
                    <a:lnTo>
                      <a:pt x="372" y="57"/>
                    </a:lnTo>
                    <a:lnTo>
                      <a:pt x="364" y="49"/>
                    </a:lnTo>
                    <a:lnTo>
                      <a:pt x="347" y="38"/>
                    </a:lnTo>
                    <a:lnTo>
                      <a:pt x="328" y="27"/>
                    </a:lnTo>
                    <a:lnTo>
                      <a:pt x="319" y="23"/>
                    </a:lnTo>
                    <a:lnTo>
                      <a:pt x="309" y="17"/>
                    </a:lnTo>
                    <a:lnTo>
                      <a:pt x="298" y="11"/>
                    </a:lnTo>
                    <a:lnTo>
                      <a:pt x="289" y="10"/>
                    </a:lnTo>
                    <a:lnTo>
                      <a:pt x="279" y="6"/>
                    </a:lnTo>
                    <a:lnTo>
                      <a:pt x="266" y="4"/>
                    </a:lnTo>
                    <a:lnTo>
                      <a:pt x="257" y="2"/>
                    </a:lnTo>
                    <a:lnTo>
                      <a:pt x="245" y="0"/>
                    </a:lnTo>
                    <a:lnTo>
                      <a:pt x="200" y="0"/>
                    </a:lnTo>
                    <a:lnTo>
                      <a:pt x="187" y="2"/>
                    </a:lnTo>
                    <a:lnTo>
                      <a:pt x="177" y="4"/>
                    </a:lnTo>
                    <a:lnTo>
                      <a:pt x="164" y="6"/>
                    </a:lnTo>
                    <a:lnTo>
                      <a:pt x="155" y="10"/>
                    </a:lnTo>
                    <a:lnTo>
                      <a:pt x="145" y="11"/>
                    </a:lnTo>
                    <a:lnTo>
                      <a:pt x="134" y="17"/>
                    </a:lnTo>
                    <a:lnTo>
                      <a:pt x="125" y="23"/>
                    </a:lnTo>
                    <a:lnTo>
                      <a:pt x="115" y="27"/>
                    </a:lnTo>
                    <a:lnTo>
                      <a:pt x="106" y="32"/>
                    </a:lnTo>
                    <a:lnTo>
                      <a:pt x="98" y="38"/>
                    </a:lnTo>
                    <a:lnTo>
                      <a:pt x="79" y="49"/>
                    </a:lnTo>
                    <a:lnTo>
                      <a:pt x="64" y="64"/>
                    </a:lnTo>
                    <a:lnTo>
                      <a:pt x="49" y="79"/>
                    </a:lnTo>
                    <a:lnTo>
                      <a:pt x="38" y="98"/>
                    </a:lnTo>
                    <a:lnTo>
                      <a:pt x="32" y="106"/>
                    </a:lnTo>
                    <a:lnTo>
                      <a:pt x="26" y="115"/>
                    </a:lnTo>
                    <a:lnTo>
                      <a:pt x="23" y="125"/>
                    </a:lnTo>
                    <a:lnTo>
                      <a:pt x="17" y="134"/>
                    </a:lnTo>
                    <a:lnTo>
                      <a:pt x="11" y="145"/>
                    </a:lnTo>
                    <a:lnTo>
                      <a:pt x="10" y="155"/>
                    </a:lnTo>
                    <a:lnTo>
                      <a:pt x="6" y="164"/>
                    </a:lnTo>
                    <a:lnTo>
                      <a:pt x="4" y="177"/>
                    </a:lnTo>
                    <a:lnTo>
                      <a:pt x="2" y="187"/>
                    </a:lnTo>
                    <a:lnTo>
                      <a:pt x="0" y="198"/>
                    </a:lnTo>
                    <a:lnTo>
                      <a:pt x="0" y="223"/>
                    </a:lnTo>
                    <a:lnTo>
                      <a:pt x="23" y="223"/>
                    </a:lnTo>
                    <a:lnTo>
                      <a:pt x="23" y="202"/>
                    </a:lnTo>
                    <a:lnTo>
                      <a:pt x="25" y="191"/>
                    </a:lnTo>
                    <a:lnTo>
                      <a:pt x="26" y="181"/>
                    </a:lnTo>
                    <a:lnTo>
                      <a:pt x="28" y="172"/>
                    </a:lnTo>
                    <a:lnTo>
                      <a:pt x="32" y="162"/>
                    </a:lnTo>
                    <a:lnTo>
                      <a:pt x="34" y="153"/>
                    </a:lnTo>
                    <a:lnTo>
                      <a:pt x="36" y="145"/>
                    </a:lnTo>
                    <a:lnTo>
                      <a:pt x="42" y="136"/>
                    </a:lnTo>
                    <a:lnTo>
                      <a:pt x="45" y="127"/>
                    </a:lnTo>
                    <a:lnTo>
                      <a:pt x="51" y="117"/>
                    </a:lnTo>
                    <a:lnTo>
                      <a:pt x="57" y="110"/>
                    </a:lnTo>
                    <a:lnTo>
                      <a:pt x="62" y="100"/>
                    </a:lnTo>
                    <a:lnTo>
                      <a:pt x="68" y="94"/>
                    </a:lnTo>
                    <a:lnTo>
                      <a:pt x="76" y="87"/>
                    </a:lnTo>
                    <a:lnTo>
                      <a:pt x="79" y="79"/>
                    </a:lnTo>
                    <a:lnTo>
                      <a:pt x="87" y="76"/>
                    </a:lnTo>
                    <a:lnTo>
                      <a:pt x="94" y="68"/>
                    </a:lnTo>
                    <a:lnTo>
                      <a:pt x="100" y="62"/>
                    </a:lnTo>
                    <a:lnTo>
                      <a:pt x="110" y="57"/>
                    </a:lnTo>
                    <a:lnTo>
                      <a:pt x="117" y="51"/>
                    </a:lnTo>
                    <a:lnTo>
                      <a:pt x="126" y="45"/>
                    </a:lnTo>
                    <a:lnTo>
                      <a:pt x="136" y="42"/>
                    </a:lnTo>
                    <a:lnTo>
                      <a:pt x="145" y="36"/>
                    </a:lnTo>
                    <a:lnTo>
                      <a:pt x="153" y="34"/>
                    </a:lnTo>
                    <a:lnTo>
                      <a:pt x="162" y="32"/>
                    </a:lnTo>
                    <a:lnTo>
                      <a:pt x="172" y="28"/>
                    </a:lnTo>
                    <a:lnTo>
                      <a:pt x="181" y="27"/>
                    </a:lnTo>
                    <a:lnTo>
                      <a:pt x="191" y="25"/>
                    </a:lnTo>
                    <a:lnTo>
                      <a:pt x="200" y="23"/>
                    </a:lnTo>
                    <a:lnTo>
                      <a:pt x="262" y="27"/>
                    </a:lnTo>
                    <a:lnTo>
                      <a:pt x="272" y="28"/>
                    </a:lnTo>
                    <a:lnTo>
                      <a:pt x="281" y="32"/>
                    </a:lnTo>
                    <a:lnTo>
                      <a:pt x="291" y="34"/>
                    </a:lnTo>
                    <a:lnTo>
                      <a:pt x="298" y="36"/>
                    </a:lnTo>
                    <a:lnTo>
                      <a:pt x="308" y="42"/>
                    </a:lnTo>
                    <a:lnTo>
                      <a:pt x="317" y="45"/>
                    </a:lnTo>
                    <a:lnTo>
                      <a:pt x="336" y="57"/>
                    </a:lnTo>
                    <a:lnTo>
                      <a:pt x="349" y="68"/>
                    </a:lnTo>
                    <a:lnTo>
                      <a:pt x="357" y="76"/>
                    </a:lnTo>
                    <a:lnTo>
                      <a:pt x="364" y="81"/>
                    </a:lnTo>
                    <a:lnTo>
                      <a:pt x="377" y="94"/>
                    </a:lnTo>
                    <a:lnTo>
                      <a:pt x="383" y="100"/>
                    </a:lnTo>
                    <a:lnTo>
                      <a:pt x="389" y="110"/>
                    </a:lnTo>
                    <a:lnTo>
                      <a:pt x="394" y="117"/>
                    </a:lnTo>
                    <a:lnTo>
                      <a:pt x="400" y="127"/>
                    </a:lnTo>
                    <a:lnTo>
                      <a:pt x="404" y="136"/>
                    </a:lnTo>
                    <a:lnTo>
                      <a:pt x="409" y="145"/>
                    </a:lnTo>
                    <a:lnTo>
                      <a:pt x="411" y="153"/>
                    </a:lnTo>
                    <a:lnTo>
                      <a:pt x="413" y="162"/>
                    </a:lnTo>
                    <a:lnTo>
                      <a:pt x="417" y="172"/>
                    </a:lnTo>
                    <a:lnTo>
                      <a:pt x="419" y="181"/>
                    </a:lnTo>
                    <a:lnTo>
                      <a:pt x="421" y="191"/>
                    </a:lnTo>
                    <a:lnTo>
                      <a:pt x="423" y="200"/>
                    </a:lnTo>
                    <a:lnTo>
                      <a:pt x="423" y="211"/>
                    </a:lnTo>
                    <a:lnTo>
                      <a:pt x="425" y="225"/>
                    </a:lnTo>
                    <a:lnTo>
                      <a:pt x="425" y="221"/>
                    </a:lnTo>
                    <a:lnTo>
                      <a:pt x="423" y="230"/>
                    </a:lnTo>
                    <a:lnTo>
                      <a:pt x="423" y="242"/>
                    </a:lnTo>
                    <a:lnTo>
                      <a:pt x="421" y="253"/>
                    </a:lnTo>
                    <a:lnTo>
                      <a:pt x="419" y="262"/>
                    </a:lnTo>
                    <a:lnTo>
                      <a:pt x="417" y="272"/>
                    </a:lnTo>
                    <a:lnTo>
                      <a:pt x="413" y="281"/>
                    </a:lnTo>
                    <a:lnTo>
                      <a:pt x="411" y="291"/>
                    </a:lnTo>
                    <a:lnTo>
                      <a:pt x="409" y="298"/>
                    </a:lnTo>
                    <a:lnTo>
                      <a:pt x="404" y="308"/>
                    </a:lnTo>
                    <a:lnTo>
                      <a:pt x="400" y="317"/>
                    </a:lnTo>
                    <a:lnTo>
                      <a:pt x="389" y="336"/>
                    </a:lnTo>
                    <a:lnTo>
                      <a:pt x="377" y="349"/>
                    </a:lnTo>
                    <a:lnTo>
                      <a:pt x="349" y="377"/>
                    </a:lnTo>
                    <a:lnTo>
                      <a:pt x="336" y="389"/>
                    </a:lnTo>
                    <a:lnTo>
                      <a:pt x="317" y="400"/>
                    </a:lnTo>
                    <a:lnTo>
                      <a:pt x="308" y="404"/>
                    </a:lnTo>
                    <a:lnTo>
                      <a:pt x="298" y="409"/>
                    </a:lnTo>
                    <a:lnTo>
                      <a:pt x="291" y="411"/>
                    </a:lnTo>
                    <a:lnTo>
                      <a:pt x="281" y="413"/>
                    </a:lnTo>
                    <a:lnTo>
                      <a:pt x="272" y="417"/>
                    </a:lnTo>
                    <a:lnTo>
                      <a:pt x="262" y="419"/>
                    </a:lnTo>
                    <a:lnTo>
                      <a:pt x="253" y="421"/>
                    </a:lnTo>
                    <a:lnTo>
                      <a:pt x="243" y="423"/>
                    </a:lnTo>
                    <a:lnTo>
                      <a:pt x="230" y="423"/>
                    </a:lnTo>
                    <a:lnTo>
                      <a:pt x="221" y="424"/>
                    </a:lnTo>
                    <a:lnTo>
                      <a:pt x="225" y="424"/>
                    </a:lnTo>
                    <a:lnTo>
                      <a:pt x="213" y="423"/>
                    </a:lnTo>
                    <a:lnTo>
                      <a:pt x="202" y="423"/>
                    </a:lnTo>
                    <a:lnTo>
                      <a:pt x="191" y="421"/>
                    </a:lnTo>
                    <a:lnTo>
                      <a:pt x="181" y="419"/>
                    </a:lnTo>
                    <a:lnTo>
                      <a:pt x="172" y="417"/>
                    </a:lnTo>
                    <a:lnTo>
                      <a:pt x="162" y="413"/>
                    </a:lnTo>
                    <a:lnTo>
                      <a:pt x="153" y="411"/>
                    </a:lnTo>
                    <a:lnTo>
                      <a:pt x="145" y="409"/>
                    </a:lnTo>
                    <a:lnTo>
                      <a:pt x="136" y="404"/>
                    </a:lnTo>
                    <a:lnTo>
                      <a:pt x="126" y="400"/>
                    </a:lnTo>
                    <a:lnTo>
                      <a:pt x="117" y="394"/>
                    </a:lnTo>
                    <a:lnTo>
                      <a:pt x="110" y="389"/>
                    </a:lnTo>
                    <a:lnTo>
                      <a:pt x="100" y="383"/>
                    </a:lnTo>
                    <a:lnTo>
                      <a:pt x="94" y="377"/>
                    </a:lnTo>
                    <a:lnTo>
                      <a:pt x="81" y="364"/>
                    </a:lnTo>
                    <a:lnTo>
                      <a:pt x="76" y="357"/>
                    </a:lnTo>
                    <a:lnTo>
                      <a:pt x="68" y="349"/>
                    </a:lnTo>
                    <a:lnTo>
                      <a:pt x="57" y="336"/>
                    </a:lnTo>
                    <a:lnTo>
                      <a:pt x="45" y="317"/>
                    </a:lnTo>
                    <a:lnTo>
                      <a:pt x="42" y="308"/>
                    </a:lnTo>
                    <a:lnTo>
                      <a:pt x="36" y="298"/>
                    </a:lnTo>
                    <a:lnTo>
                      <a:pt x="34" y="291"/>
                    </a:lnTo>
                    <a:lnTo>
                      <a:pt x="32" y="281"/>
                    </a:lnTo>
                    <a:lnTo>
                      <a:pt x="28" y="272"/>
                    </a:lnTo>
                    <a:lnTo>
                      <a:pt x="26" y="262"/>
                    </a:lnTo>
                    <a:lnTo>
                      <a:pt x="25" y="253"/>
                    </a:lnTo>
                    <a:lnTo>
                      <a:pt x="23" y="243"/>
                    </a:lnTo>
                    <a:lnTo>
                      <a:pt x="23" y="223"/>
                    </a:lnTo>
                    <a:lnTo>
                      <a:pt x="0" y="223"/>
                    </a:lnTo>
                    <a:close/>
                  </a:path>
                </a:pathLst>
              </a:custGeom>
              <a:solidFill>
                <a:srgbClr val="000000"/>
              </a:solidFill>
              <a:ln w="9525">
                <a:noFill/>
                <a:round/>
                <a:headEnd/>
                <a:tailEnd/>
              </a:ln>
            </p:spPr>
            <p:txBody>
              <a:bodyPr/>
              <a:lstStyle/>
              <a:p>
                <a:endParaRPr lang="en-US"/>
              </a:p>
            </p:txBody>
          </p:sp>
          <p:sp>
            <p:nvSpPr>
              <p:cNvPr id="792602" name="Freeform 26"/>
              <p:cNvSpPr>
                <a:spLocks/>
              </p:cNvSpPr>
              <p:nvPr/>
            </p:nvSpPr>
            <p:spPr bwMode="auto">
              <a:xfrm>
                <a:off x="4232" y="2142"/>
                <a:ext cx="538" cy="40"/>
              </a:xfrm>
              <a:custGeom>
                <a:avLst/>
                <a:gdLst/>
                <a:ahLst/>
                <a:cxnLst>
                  <a:cxn ang="0">
                    <a:pos x="19" y="2"/>
                  </a:cxn>
                  <a:cxn ang="0">
                    <a:pos x="13" y="2"/>
                  </a:cxn>
                  <a:cxn ang="0">
                    <a:pos x="9" y="4"/>
                  </a:cxn>
                  <a:cxn ang="0">
                    <a:pos x="2" y="11"/>
                  </a:cxn>
                  <a:cxn ang="0">
                    <a:pos x="0" y="15"/>
                  </a:cxn>
                  <a:cxn ang="0">
                    <a:pos x="0" y="26"/>
                  </a:cxn>
                  <a:cxn ang="0">
                    <a:pos x="2" y="30"/>
                  </a:cxn>
                  <a:cxn ang="0">
                    <a:pos x="9" y="38"/>
                  </a:cxn>
                  <a:cxn ang="0">
                    <a:pos x="13" y="40"/>
                  </a:cxn>
                  <a:cxn ang="0">
                    <a:pos x="19" y="40"/>
                  </a:cxn>
                  <a:cxn ang="0">
                    <a:pos x="519" y="38"/>
                  </a:cxn>
                  <a:cxn ang="0">
                    <a:pos x="525" y="38"/>
                  </a:cxn>
                  <a:cxn ang="0">
                    <a:pos x="528" y="36"/>
                  </a:cxn>
                  <a:cxn ang="0">
                    <a:pos x="536" y="28"/>
                  </a:cxn>
                  <a:cxn ang="0">
                    <a:pos x="538" y="25"/>
                  </a:cxn>
                  <a:cxn ang="0">
                    <a:pos x="538" y="13"/>
                  </a:cxn>
                  <a:cxn ang="0">
                    <a:pos x="536" y="9"/>
                  </a:cxn>
                  <a:cxn ang="0">
                    <a:pos x="528" y="2"/>
                  </a:cxn>
                  <a:cxn ang="0">
                    <a:pos x="525" y="0"/>
                  </a:cxn>
                  <a:cxn ang="0">
                    <a:pos x="519" y="0"/>
                  </a:cxn>
                  <a:cxn ang="0">
                    <a:pos x="19" y="2"/>
                  </a:cxn>
                </a:cxnLst>
                <a:rect l="0" t="0" r="r" b="b"/>
                <a:pathLst>
                  <a:path w="538" h="40">
                    <a:moveTo>
                      <a:pt x="19" y="2"/>
                    </a:moveTo>
                    <a:lnTo>
                      <a:pt x="13" y="2"/>
                    </a:lnTo>
                    <a:lnTo>
                      <a:pt x="9" y="4"/>
                    </a:lnTo>
                    <a:lnTo>
                      <a:pt x="2" y="11"/>
                    </a:lnTo>
                    <a:lnTo>
                      <a:pt x="0" y="15"/>
                    </a:lnTo>
                    <a:lnTo>
                      <a:pt x="0" y="26"/>
                    </a:lnTo>
                    <a:lnTo>
                      <a:pt x="2" y="30"/>
                    </a:lnTo>
                    <a:lnTo>
                      <a:pt x="9" y="38"/>
                    </a:lnTo>
                    <a:lnTo>
                      <a:pt x="13" y="40"/>
                    </a:lnTo>
                    <a:lnTo>
                      <a:pt x="19" y="40"/>
                    </a:lnTo>
                    <a:lnTo>
                      <a:pt x="519" y="38"/>
                    </a:lnTo>
                    <a:lnTo>
                      <a:pt x="525" y="38"/>
                    </a:lnTo>
                    <a:lnTo>
                      <a:pt x="528" y="36"/>
                    </a:lnTo>
                    <a:lnTo>
                      <a:pt x="536" y="28"/>
                    </a:lnTo>
                    <a:lnTo>
                      <a:pt x="538" y="25"/>
                    </a:lnTo>
                    <a:lnTo>
                      <a:pt x="538" y="13"/>
                    </a:lnTo>
                    <a:lnTo>
                      <a:pt x="536" y="9"/>
                    </a:lnTo>
                    <a:lnTo>
                      <a:pt x="528" y="2"/>
                    </a:lnTo>
                    <a:lnTo>
                      <a:pt x="525" y="0"/>
                    </a:lnTo>
                    <a:lnTo>
                      <a:pt x="519" y="0"/>
                    </a:lnTo>
                    <a:lnTo>
                      <a:pt x="19" y="2"/>
                    </a:lnTo>
                    <a:close/>
                  </a:path>
                </a:pathLst>
              </a:custGeom>
              <a:solidFill>
                <a:srgbClr val="000000"/>
              </a:solidFill>
              <a:ln w="9525">
                <a:noFill/>
                <a:round/>
                <a:headEnd/>
                <a:tailEnd/>
              </a:ln>
            </p:spPr>
            <p:txBody>
              <a:bodyPr/>
              <a:lstStyle/>
              <a:p>
                <a:endParaRPr lang="en-US"/>
              </a:p>
            </p:txBody>
          </p:sp>
          <p:sp>
            <p:nvSpPr>
              <p:cNvPr id="792603" name="Rectangle 27"/>
              <p:cNvSpPr>
                <a:spLocks noChangeArrowheads="1"/>
              </p:cNvSpPr>
              <p:nvPr/>
            </p:nvSpPr>
            <p:spPr bwMode="auto">
              <a:xfrm>
                <a:off x="4923" y="2059"/>
                <a:ext cx="139"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D</a:t>
                </a:r>
                <a:endParaRPr lang="en-US" sz="3200" b="1" u="none" baseline="0">
                  <a:solidFill>
                    <a:srgbClr val="00FF00"/>
                  </a:solidFill>
                </a:endParaRPr>
              </a:p>
            </p:txBody>
          </p:sp>
          <p:sp>
            <p:nvSpPr>
              <p:cNvPr id="792604" name="Rectangle 28"/>
              <p:cNvSpPr>
                <a:spLocks noChangeArrowheads="1"/>
              </p:cNvSpPr>
              <p:nvPr/>
            </p:nvSpPr>
            <p:spPr bwMode="auto">
              <a:xfrm>
                <a:off x="4323" y="1918"/>
                <a:ext cx="24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latin typeface="Swiss 721 SWA" charset="0"/>
                  </a:rPr>
                  <a:t>0/0</a:t>
                </a:r>
                <a:endParaRPr lang="en-US" sz="3200" b="1" u="none" baseline="0">
                  <a:solidFill>
                    <a:srgbClr val="00FF00"/>
                  </a:solidFill>
                </a:endParaRPr>
              </a:p>
            </p:txBody>
          </p:sp>
          <p:sp>
            <p:nvSpPr>
              <p:cNvPr id="792605" name="Freeform 29"/>
              <p:cNvSpPr>
                <a:spLocks/>
              </p:cNvSpPr>
              <p:nvPr/>
            </p:nvSpPr>
            <p:spPr bwMode="auto">
              <a:xfrm>
                <a:off x="2692" y="2093"/>
                <a:ext cx="183" cy="78"/>
              </a:xfrm>
              <a:custGeom>
                <a:avLst/>
                <a:gdLst/>
                <a:ahLst/>
                <a:cxnLst>
                  <a:cxn ang="0">
                    <a:pos x="158" y="78"/>
                  </a:cxn>
                  <a:cxn ang="0">
                    <a:pos x="169" y="78"/>
                  </a:cxn>
                  <a:cxn ang="0">
                    <a:pos x="173" y="76"/>
                  </a:cxn>
                  <a:cxn ang="0">
                    <a:pos x="181" y="68"/>
                  </a:cxn>
                  <a:cxn ang="0">
                    <a:pos x="183" y="65"/>
                  </a:cxn>
                  <a:cxn ang="0">
                    <a:pos x="183" y="53"/>
                  </a:cxn>
                  <a:cxn ang="0">
                    <a:pos x="181" y="50"/>
                  </a:cxn>
                  <a:cxn ang="0">
                    <a:pos x="173" y="42"/>
                  </a:cxn>
                  <a:cxn ang="0">
                    <a:pos x="169" y="40"/>
                  </a:cxn>
                  <a:cxn ang="0">
                    <a:pos x="24" y="0"/>
                  </a:cxn>
                  <a:cxn ang="0">
                    <a:pos x="13" y="0"/>
                  </a:cxn>
                  <a:cxn ang="0">
                    <a:pos x="9" y="2"/>
                  </a:cxn>
                  <a:cxn ang="0">
                    <a:pos x="1" y="10"/>
                  </a:cxn>
                  <a:cxn ang="0">
                    <a:pos x="0" y="14"/>
                  </a:cxn>
                  <a:cxn ang="0">
                    <a:pos x="0" y="25"/>
                  </a:cxn>
                  <a:cxn ang="0">
                    <a:pos x="1" y="29"/>
                  </a:cxn>
                  <a:cxn ang="0">
                    <a:pos x="9" y="36"/>
                  </a:cxn>
                  <a:cxn ang="0">
                    <a:pos x="13" y="38"/>
                  </a:cxn>
                  <a:cxn ang="0">
                    <a:pos x="158" y="78"/>
                  </a:cxn>
                </a:cxnLst>
                <a:rect l="0" t="0" r="r" b="b"/>
                <a:pathLst>
                  <a:path w="183" h="78">
                    <a:moveTo>
                      <a:pt x="158" y="78"/>
                    </a:moveTo>
                    <a:lnTo>
                      <a:pt x="169" y="78"/>
                    </a:lnTo>
                    <a:lnTo>
                      <a:pt x="173" y="76"/>
                    </a:lnTo>
                    <a:lnTo>
                      <a:pt x="181" y="68"/>
                    </a:lnTo>
                    <a:lnTo>
                      <a:pt x="183" y="65"/>
                    </a:lnTo>
                    <a:lnTo>
                      <a:pt x="183" y="53"/>
                    </a:lnTo>
                    <a:lnTo>
                      <a:pt x="181" y="50"/>
                    </a:lnTo>
                    <a:lnTo>
                      <a:pt x="173" y="42"/>
                    </a:lnTo>
                    <a:lnTo>
                      <a:pt x="169" y="40"/>
                    </a:lnTo>
                    <a:lnTo>
                      <a:pt x="24" y="0"/>
                    </a:lnTo>
                    <a:lnTo>
                      <a:pt x="13" y="0"/>
                    </a:lnTo>
                    <a:lnTo>
                      <a:pt x="9" y="2"/>
                    </a:lnTo>
                    <a:lnTo>
                      <a:pt x="1" y="10"/>
                    </a:lnTo>
                    <a:lnTo>
                      <a:pt x="0" y="14"/>
                    </a:lnTo>
                    <a:lnTo>
                      <a:pt x="0" y="25"/>
                    </a:lnTo>
                    <a:lnTo>
                      <a:pt x="1" y="29"/>
                    </a:lnTo>
                    <a:lnTo>
                      <a:pt x="9" y="36"/>
                    </a:lnTo>
                    <a:lnTo>
                      <a:pt x="13" y="38"/>
                    </a:lnTo>
                    <a:lnTo>
                      <a:pt x="158" y="78"/>
                    </a:lnTo>
                    <a:close/>
                  </a:path>
                </a:pathLst>
              </a:custGeom>
              <a:solidFill>
                <a:srgbClr val="000000"/>
              </a:solidFill>
              <a:ln w="9525">
                <a:noFill/>
                <a:round/>
                <a:headEnd/>
                <a:tailEnd/>
              </a:ln>
            </p:spPr>
            <p:txBody>
              <a:bodyPr/>
              <a:lstStyle/>
              <a:p>
                <a:endParaRPr lang="en-US"/>
              </a:p>
            </p:txBody>
          </p:sp>
          <p:sp>
            <p:nvSpPr>
              <p:cNvPr id="792606" name="Freeform 30"/>
              <p:cNvSpPr>
                <a:spLocks/>
              </p:cNvSpPr>
              <p:nvPr/>
            </p:nvSpPr>
            <p:spPr bwMode="auto">
              <a:xfrm>
                <a:off x="2708" y="2143"/>
                <a:ext cx="190" cy="77"/>
              </a:xfrm>
              <a:custGeom>
                <a:avLst/>
                <a:gdLst/>
                <a:ahLst/>
                <a:cxnLst>
                  <a:cxn ang="0">
                    <a:pos x="177" y="37"/>
                  </a:cxn>
                  <a:cxn ang="0">
                    <a:pos x="181" y="35"/>
                  </a:cxn>
                  <a:cxn ang="0">
                    <a:pos x="188" y="28"/>
                  </a:cxn>
                  <a:cxn ang="0">
                    <a:pos x="190" y="24"/>
                  </a:cxn>
                  <a:cxn ang="0">
                    <a:pos x="190" y="13"/>
                  </a:cxn>
                  <a:cxn ang="0">
                    <a:pos x="188" y="9"/>
                  </a:cxn>
                  <a:cxn ang="0">
                    <a:pos x="181" y="1"/>
                  </a:cxn>
                  <a:cxn ang="0">
                    <a:pos x="177" y="0"/>
                  </a:cxn>
                  <a:cxn ang="0">
                    <a:pos x="166" y="0"/>
                  </a:cxn>
                  <a:cxn ang="0">
                    <a:pos x="13" y="39"/>
                  </a:cxn>
                  <a:cxn ang="0">
                    <a:pos x="9" y="41"/>
                  </a:cxn>
                  <a:cxn ang="0">
                    <a:pos x="1" y="49"/>
                  </a:cxn>
                  <a:cxn ang="0">
                    <a:pos x="0" y="52"/>
                  </a:cxn>
                  <a:cxn ang="0">
                    <a:pos x="0" y="64"/>
                  </a:cxn>
                  <a:cxn ang="0">
                    <a:pos x="1" y="67"/>
                  </a:cxn>
                  <a:cxn ang="0">
                    <a:pos x="9" y="75"/>
                  </a:cxn>
                  <a:cxn ang="0">
                    <a:pos x="13" y="77"/>
                  </a:cxn>
                  <a:cxn ang="0">
                    <a:pos x="24" y="77"/>
                  </a:cxn>
                  <a:cxn ang="0">
                    <a:pos x="177" y="37"/>
                  </a:cxn>
                </a:cxnLst>
                <a:rect l="0" t="0" r="r" b="b"/>
                <a:pathLst>
                  <a:path w="190" h="77">
                    <a:moveTo>
                      <a:pt x="177" y="37"/>
                    </a:moveTo>
                    <a:lnTo>
                      <a:pt x="181" y="35"/>
                    </a:lnTo>
                    <a:lnTo>
                      <a:pt x="188" y="28"/>
                    </a:lnTo>
                    <a:lnTo>
                      <a:pt x="190" y="24"/>
                    </a:lnTo>
                    <a:lnTo>
                      <a:pt x="190" y="13"/>
                    </a:lnTo>
                    <a:lnTo>
                      <a:pt x="188" y="9"/>
                    </a:lnTo>
                    <a:lnTo>
                      <a:pt x="181" y="1"/>
                    </a:lnTo>
                    <a:lnTo>
                      <a:pt x="177" y="0"/>
                    </a:lnTo>
                    <a:lnTo>
                      <a:pt x="166" y="0"/>
                    </a:lnTo>
                    <a:lnTo>
                      <a:pt x="13" y="39"/>
                    </a:lnTo>
                    <a:lnTo>
                      <a:pt x="9" y="41"/>
                    </a:lnTo>
                    <a:lnTo>
                      <a:pt x="1" y="49"/>
                    </a:lnTo>
                    <a:lnTo>
                      <a:pt x="0" y="52"/>
                    </a:lnTo>
                    <a:lnTo>
                      <a:pt x="0" y="64"/>
                    </a:lnTo>
                    <a:lnTo>
                      <a:pt x="1" y="67"/>
                    </a:lnTo>
                    <a:lnTo>
                      <a:pt x="9" y="75"/>
                    </a:lnTo>
                    <a:lnTo>
                      <a:pt x="13" y="77"/>
                    </a:lnTo>
                    <a:lnTo>
                      <a:pt x="24" y="77"/>
                    </a:lnTo>
                    <a:lnTo>
                      <a:pt x="177" y="37"/>
                    </a:lnTo>
                    <a:close/>
                  </a:path>
                </a:pathLst>
              </a:custGeom>
              <a:solidFill>
                <a:srgbClr val="000000"/>
              </a:solidFill>
              <a:ln w="9525">
                <a:noFill/>
                <a:round/>
                <a:headEnd/>
                <a:tailEnd/>
              </a:ln>
            </p:spPr>
            <p:txBody>
              <a:bodyPr/>
              <a:lstStyle/>
              <a:p>
                <a:endParaRPr lang="en-US"/>
              </a:p>
            </p:txBody>
          </p:sp>
          <p:sp>
            <p:nvSpPr>
              <p:cNvPr id="792607" name="Freeform 31"/>
              <p:cNvSpPr>
                <a:spLocks/>
              </p:cNvSpPr>
              <p:nvPr/>
            </p:nvSpPr>
            <p:spPr bwMode="auto">
              <a:xfrm>
                <a:off x="3602" y="2082"/>
                <a:ext cx="183" cy="79"/>
              </a:xfrm>
              <a:custGeom>
                <a:avLst/>
                <a:gdLst/>
                <a:ahLst/>
                <a:cxnLst>
                  <a:cxn ang="0">
                    <a:pos x="158" y="79"/>
                  </a:cxn>
                  <a:cxn ang="0">
                    <a:pos x="168" y="79"/>
                  </a:cxn>
                  <a:cxn ang="0">
                    <a:pos x="173" y="77"/>
                  </a:cxn>
                  <a:cxn ang="0">
                    <a:pos x="181" y="70"/>
                  </a:cxn>
                  <a:cxn ang="0">
                    <a:pos x="183" y="66"/>
                  </a:cxn>
                  <a:cxn ang="0">
                    <a:pos x="183" y="57"/>
                  </a:cxn>
                  <a:cxn ang="0">
                    <a:pos x="181" y="51"/>
                  </a:cxn>
                  <a:cxn ang="0">
                    <a:pos x="173" y="44"/>
                  </a:cxn>
                  <a:cxn ang="0">
                    <a:pos x="170" y="42"/>
                  </a:cxn>
                  <a:cxn ang="0">
                    <a:pos x="24" y="0"/>
                  </a:cxn>
                  <a:cxn ang="0">
                    <a:pos x="15" y="0"/>
                  </a:cxn>
                  <a:cxn ang="0">
                    <a:pos x="9" y="2"/>
                  </a:cxn>
                  <a:cxn ang="0">
                    <a:pos x="2" y="10"/>
                  </a:cxn>
                  <a:cxn ang="0">
                    <a:pos x="0" y="13"/>
                  </a:cxn>
                  <a:cxn ang="0">
                    <a:pos x="0" y="23"/>
                  </a:cxn>
                  <a:cxn ang="0">
                    <a:pos x="2" y="28"/>
                  </a:cxn>
                  <a:cxn ang="0">
                    <a:pos x="9" y="36"/>
                  </a:cxn>
                  <a:cxn ang="0">
                    <a:pos x="13" y="38"/>
                  </a:cxn>
                  <a:cxn ang="0">
                    <a:pos x="158" y="79"/>
                  </a:cxn>
                </a:cxnLst>
                <a:rect l="0" t="0" r="r" b="b"/>
                <a:pathLst>
                  <a:path w="183" h="79">
                    <a:moveTo>
                      <a:pt x="158" y="79"/>
                    </a:moveTo>
                    <a:lnTo>
                      <a:pt x="168" y="79"/>
                    </a:lnTo>
                    <a:lnTo>
                      <a:pt x="173" y="77"/>
                    </a:lnTo>
                    <a:lnTo>
                      <a:pt x="181" y="70"/>
                    </a:lnTo>
                    <a:lnTo>
                      <a:pt x="183" y="66"/>
                    </a:lnTo>
                    <a:lnTo>
                      <a:pt x="183" y="57"/>
                    </a:lnTo>
                    <a:lnTo>
                      <a:pt x="181" y="51"/>
                    </a:lnTo>
                    <a:lnTo>
                      <a:pt x="173" y="44"/>
                    </a:lnTo>
                    <a:lnTo>
                      <a:pt x="170" y="42"/>
                    </a:lnTo>
                    <a:lnTo>
                      <a:pt x="24" y="0"/>
                    </a:lnTo>
                    <a:lnTo>
                      <a:pt x="15" y="0"/>
                    </a:lnTo>
                    <a:lnTo>
                      <a:pt x="9" y="2"/>
                    </a:lnTo>
                    <a:lnTo>
                      <a:pt x="2" y="10"/>
                    </a:lnTo>
                    <a:lnTo>
                      <a:pt x="0" y="13"/>
                    </a:lnTo>
                    <a:lnTo>
                      <a:pt x="0" y="23"/>
                    </a:lnTo>
                    <a:lnTo>
                      <a:pt x="2" y="28"/>
                    </a:lnTo>
                    <a:lnTo>
                      <a:pt x="9" y="36"/>
                    </a:lnTo>
                    <a:lnTo>
                      <a:pt x="13" y="38"/>
                    </a:lnTo>
                    <a:lnTo>
                      <a:pt x="158" y="79"/>
                    </a:lnTo>
                    <a:close/>
                  </a:path>
                </a:pathLst>
              </a:custGeom>
              <a:solidFill>
                <a:srgbClr val="000000"/>
              </a:solidFill>
              <a:ln w="9525">
                <a:noFill/>
                <a:round/>
                <a:headEnd/>
                <a:tailEnd/>
              </a:ln>
            </p:spPr>
            <p:txBody>
              <a:bodyPr/>
              <a:lstStyle/>
              <a:p>
                <a:endParaRPr lang="en-US"/>
              </a:p>
            </p:txBody>
          </p:sp>
          <p:sp>
            <p:nvSpPr>
              <p:cNvPr id="792608" name="Freeform 32"/>
              <p:cNvSpPr>
                <a:spLocks/>
              </p:cNvSpPr>
              <p:nvPr/>
            </p:nvSpPr>
            <p:spPr bwMode="auto">
              <a:xfrm>
                <a:off x="3602" y="2131"/>
                <a:ext cx="192" cy="78"/>
              </a:xfrm>
              <a:custGeom>
                <a:avLst/>
                <a:gdLst/>
                <a:ahLst/>
                <a:cxnLst>
                  <a:cxn ang="0">
                    <a:pos x="177" y="38"/>
                  </a:cxn>
                  <a:cxn ang="0">
                    <a:pos x="183" y="36"/>
                  </a:cxn>
                  <a:cxn ang="0">
                    <a:pos x="190" y="28"/>
                  </a:cxn>
                  <a:cxn ang="0">
                    <a:pos x="192" y="25"/>
                  </a:cxn>
                  <a:cxn ang="0">
                    <a:pos x="192" y="15"/>
                  </a:cxn>
                  <a:cxn ang="0">
                    <a:pos x="190" y="10"/>
                  </a:cxn>
                  <a:cxn ang="0">
                    <a:pos x="183" y="2"/>
                  </a:cxn>
                  <a:cxn ang="0">
                    <a:pos x="179" y="0"/>
                  </a:cxn>
                  <a:cxn ang="0">
                    <a:pos x="170" y="0"/>
                  </a:cxn>
                  <a:cxn ang="0">
                    <a:pos x="15" y="40"/>
                  </a:cxn>
                  <a:cxn ang="0">
                    <a:pos x="9" y="42"/>
                  </a:cxn>
                  <a:cxn ang="0">
                    <a:pos x="2" y="49"/>
                  </a:cxn>
                  <a:cxn ang="0">
                    <a:pos x="0" y="53"/>
                  </a:cxn>
                  <a:cxn ang="0">
                    <a:pos x="0" y="62"/>
                  </a:cxn>
                  <a:cxn ang="0">
                    <a:pos x="2" y="68"/>
                  </a:cxn>
                  <a:cxn ang="0">
                    <a:pos x="9" y="76"/>
                  </a:cxn>
                  <a:cxn ang="0">
                    <a:pos x="13" y="78"/>
                  </a:cxn>
                  <a:cxn ang="0">
                    <a:pos x="22" y="78"/>
                  </a:cxn>
                  <a:cxn ang="0">
                    <a:pos x="177" y="38"/>
                  </a:cxn>
                </a:cxnLst>
                <a:rect l="0" t="0" r="r" b="b"/>
                <a:pathLst>
                  <a:path w="192" h="78">
                    <a:moveTo>
                      <a:pt x="177" y="38"/>
                    </a:moveTo>
                    <a:lnTo>
                      <a:pt x="183" y="36"/>
                    </a:lnTo>
                    <a:lnTo>
                      <a:pt x="190" y="28"/>
                    </a:lnTo>
                    <a:lnTo>
                      <a:pt x="192" y="25"/>
                    </a:lnTo>
                    <a:lnTo>
                      <a:pt x="192" y="15"/>
                    </a:lnTo>
                    <a:lnTo>
                      <a:pt x="190" y="10"/>
                    </a:lnTo>
                    <a:lnTo>
                      <a:pt x="183" y="2"/>
                    </a:lnTo>
                    <a:lnTo>
                      <a:pt x="179" y="0"/>
                    </a:lnTo>
                    <a:lnTo>
                      <a:pt x="170" y="0"/>
                    </a:lnTo>
                    <a:lnTo>
                      <a:pt x="15" y="40"/>
                    </a:lnTo>
                    <a:lnTo>
                      <a:pt x="9" y="42"/>
                    </a:lnTo>
                    <a:lnTo>
                      <a:pt x="2" y="49"/>
                    </a:lnTo>
                    <a:lnTo>
                      <a:pt x="0" y="53"/>
                    </a:lnTo>
                    <a:lnTo>
                      <a:pt x="0" y="62"/>
                    </a:lnTo>
                    <a:lnTo>
                      <a:pt x="2" y="68"/>
                    </a:lnTo>
                    <a:lnTo>
                      <a:pt x="9" y="76"/>
                    </a:lnTo>
                    <a:lnTo>
                      <a:pt x="13" y="78"/>
                    </a:lnTo>
                    <a:lnTo>
                      <a:pt x="22" y="78"/>
                    </a:lnTo>
                    <a:lnTo>
                      <a:pt x="177" y="38"/>
                    </a:lnTo>
                    <a:close/>
                  </a:path>
                </a:pathLst>
              </a:custGeom>
              <a:solidFill>
                <a:srgbClr val="000000"/>
              </a:solidFill>
              <a:ln w="9525">
                <a:noFill/>
                <a:round/>
                <a:headEnd/>
                <a:tailEnd/>
              </a:ln>
            </p:spPr>
            <p:txBody>
              <a:bodyPr/>
              <a:lstStyle/>
              <a:p>
                <a:endParaRPr lang="en-US"/>
              </a:p>
            </p:txBody>
          </p:sp>
          <p:sp>
            <p:nvSpPr>
              <p:cNvPr id="792609" name="Freeform 33"/>
              <p:cNvSpPr>
                <a:spLocks/>
              </p:cNvSpPr>
              <p:nvPr/>
            </p:nvSpPr>
            <p:spPr bwMode="auto">
              <a:xfrm>
                <a:off x="4564" y="2093"/>
                <a:ext cx="183" cy="77"/>
              </a:xfrm>
              <a:custGeom>
                <a:avLst/>
                <a:gdLst/>
                <a:ahLst/>
                <a:cxnLst>
                  <a:cxn ang="0">
                    <a:pos x="159" y="77"/>
                  </a:cxn>
                  <a:cxn ang="0">
                    <a:pos x="170" y="77"/>
                  </a:cxn>
                  <a:cxn ang="0">
                    <a:pos x="174" y="75"/>
                  </a:cxn>
                  <a:cxn ang="0">
                    <a:pos x="181" y="68"/>
                  </a:cxn>
                  <a:cxn ang="0">
                    <a:pos x="183" y="64"/>
                  </a:cxn>
                  <a:cxn ang="0">
                    <a:pos x="183" y="53"/>
                  </a:cxn>
                  <a:cxn ang="0">
                    <a:pos x="181" y="49"/>
                  </a:cxn>
                  <a:cxn ang="0">
                    <a:pos x="174" y="42"/>
                  </a:cxn>
                  <a:cxn ang="0">
                    <a:pos x="170" y="40"/>
                  </a:cxn>
                  <a:cxn ang="0">
                    <a:pos x="25" y="0"/>
                  </a:cxn>
                  <a:cxn ang="0">
                    <a:pos x="13" y="0"/>
                  </a:cxn>
                  <a:cxn ang="0">
                    <a:pos x="10" y="2"/>
                  </a:cxn>
                  <a:cxn ang="0">
                    <a:pos x="2" y="9"/>
                  </a:cxn>
                  <a:cxn ang="0">
                    <a:pos x="0" y="13"/>
                  </a:cxn>
                  <a:cxn ang="0">
                    <a:pos x="0" y="25"/>
                  </a:cxn>
                  <a:cxn ang="0">
                    <a:pos x="2" y="28"/>
                  </a:cxn>
                  <a:cxn ang="0">
                    <a:pos x="10" y="36"/>
                  </a:cxn>
                  <a:cxn ang="0">
                    <a:pos x="13" y="38"/>
                  </a:cxn>
                  <a:cxn ang="0">
                    <a:pos x="159" y="77"/>
                  </a:cxn>
                </a:cxnLst>
                <a:rect l="0" t="0" r="r" b="b"/>
                <a:pathLst>
                  <a:path w="183" h="77">
                    <a:moveTo>
                      <a:pt x="159" y="77"/>
                    </a:moveTo>
                    <a:lnTo>
                      <a:pt x="170" y="77"/>
                    </a:lnTo>
                    <a:lnTo>
                      <a:pt x="174" y="75"/>
                    </a:lnTo>
                    <a:lnTo>
                      <a:pt x="181" y="68"/>
                    </a:lnTo>
                    <a:lnTo>
                      <a:pt x="183" y="64"/>
                    </a:lnTo>
                    <a:lnTo>
                      <a:pt x="183" y="53"/>
                    </a:lnTo>
                    <a:lnTo>
                      <a:pt x="181" y="49"/>
                    </a:lnTo>
                    <a:lnTo>
                      <a:pt x="174" y="42"/>
                    </a:lnTo>
                    <a:lnTo>
                      <a:pt x="170" y="40"/>
                    </a:lnTo>
                    <a:lnTo>
                      <a:pt x="25" y="0"/>
                    </a:lnTo>
                    <a:lnTo>
                      <a:pt x="13" y="0"/>
                    </a:lnTo>
                    <a:lnTo>
                      <a:pt x="10" y="2"/>
                    </a:lnTo>
                    <a:lnTo>
                      <a:pt x="2" y="9"/>
                    </a:lnTo>
                    <a:lnTo>
                      <a:pt x="0" y="13"/>
                    </a:lnTo>
                    <a:lnTo>
                      <a:pt x="0" y="25"/>
                    </a:lnTo>
                    <a:lnTo>
                      <a:pt x="2" y="28"/>
                    </a:lnTo>
                    <a:lnTo>
                      <a:pt x="10" y="36"/>
                    </a:lnTo>
                    <a:lnTo>
                      <a:pt x="13" y="38"/>
                    </a:lnTo>
                    <a:lnTo>
                      <a:pt x="159" y="77"/>
                    </a:lnTo>
                    <a:close/>
                  </a:path>
                </a:pathLst>
              </a:custGeom>
              <a:solidFill>
                <a:srgbClr val="000000"/>
              </a:solidFill>
              <a:ln w="9525">
                <a:noFill/>
                <a:round/>
                <a:headEnd/>
                <a:tailEnd/>
              </a:ln>
            </p:spPr>
            <p:txBody>
              <a:bodyPr/>
              <a:lstStyle/>
              <a:p>
                <a:endParaRPr lang="en-US"/>
              </a:p>
            </p:txBody>
          </p:sp>
          <p:sp>
            <p:nvSpPr>
              <p:cNvPr id="792610" name="Freeform 34"/>
              <p:cNvSpPr>
                <a:spLocks/>
              </p:cNvSpPr>
              <p:nvPr/>
            </p:nvSpPr>
            <p:spPr bwMode="auto">
              <a:xfrm>
                <a:off x="4564" y="2148"/>
                <a:ext cx="193" cy="79"/>
              </a:xfrm>
              <a:custGeom>
                <a:avLst/>
                <a:gdLst/>
                <a:ahLst/>
                <a:cxnLst>
                  <a:cxn ang="0">
                    <a:pos x="179" y="38"/>
                  </a:cxn>
                  <a:cxn ang="0">
                    <a:pos x="183" y="36"/>
                  </a:cxn>
                  <a:cxn ang="0">
                    <a:pos x="191" y="28"/>
                  </a:cxn>
                  <a:cxn ang="0">
                    <a:pos x="193" y="25"/>
                  </a:cxn>
                  <a:cxn ang="0">
                    <a:pos x="193" y="13"/>
                  </a:cxn>
                  <a:cxn ang="0">
                    <a:pos x="191" y="10"/>
                  </a:cxn>
                  <a:cxn ang="0">
                    <a:pos x="183" y="2"/>
                  </a:cxn>
                  <a:cxn ang="0">
                    <a:pos x="179" y="0"/>
                  </a:cxn>
                  <a:cxn ang="0">
                    <a:pos x="168" y="0"/>
                  </a:cxn>
                  <a:cxn ang="0">
                    <a:pos x="13" y="42"/>
                  </a:cxn>
                  <a:cxn ang="0">
                    <a:pos x="10" y="44"/>
                  </a:cxn>
                  <a:cxn ang="0">
                    <a:pos x="2" y="51"/>
                  </a:cxn>
                  <a:cxn ang="0">
                    <a:pos x="0" y="55"/>
                  </a:cxn>
                  <a:cxn ang="0">
                    <a:pos x="0" y="66"/>
                  </a:cxn>
                  <a:cxn ang="0">
                    <a:pos x="2" y="70"/>
                  </a:cxn>
                  <a:cxn ang="0">
                    <a:pos x="10" y="77"/>
                  </a:cxn>
                  <a:cxn ang="0">
                    <a:pos x="13" y="79"/>
                  </a:cxn>
                  <a:cxn ang="0">
                    <a:pos x="25" y="79"/>
                  </a:cxn>
                  <a:cxn ang="0">
                    <a:pos x="179" y="38"/>
                  </a:cxn>
                </a:cxnLst>
                <a:rect l="0" t="0" r="r" b="b"/>
                <a:pathLst>
                  <a:path w="193" h="79">
                    <a:moveTo>
                      <a:pt x="179" y="38"/>
                    </a:moveTo>
                    <a:lnTo>
                      <a:pt x="183" y="36"/>
                    </a:lnTo>
                    <a:lnTo>
                      <a:pt x="191" y="28"/>
                    </a:lnTo>
                    <a:lnTo>
                      <a:pt x="193" y="25"/>
                    </a:lnTo>
                    <a:lnTo>
                      <a:pt x="193" y="13"/>
                    </a:lnTo>
                    <a:lnTo>
                      <a:pt x="191" y="10"/>
                    </a:lnTo>
                    <a:lnTo>
                      <a:pt x="183" y="2"/>
                    </a:lnTo>
                    <a:lnTo>
                      <a:pt x="179" y="0"/>
                    </a:lnTo>
                    <a:lnTo>
                      <a:pt x="168" y="0"/>
                    </a:lnTo>
                    <a:lnTo>
                      <a:pt x="13" y="42"/>
                    </a:lnTo>
                    <a:lnTo>
                      <a:pt x="10" y="44"/>
                    </a:lnTo>
                    <a:lnTo>
                      <a:pt x="2" y="51"/>
                    </a:lnTo>
                    <a:lnTo>
                      <a:pt x="0" y="55"/>
                    </a:lnTo>
                    <a:lnTo>
                      <a:pt x="0" y="66"/>
                    </a:lnTo>
                    <a:lnTo>
                      <a:pt x="2" y="70"/>
                    </a:lnTo>
                    <a:lnTo>
                      <a:pt x="10" y="77"/>
                    </a:lnTo>
                    <a:lnTo>
                      <a:pt x="13" y="79"/>
                    </a:lnTo>
                    <a:lnTo>
                      <a:pt x="25" y="79"/>
                    </a:lnTo>
                    <a:lnTo>
                      <a:pt x="179" y="38"/>
                    </a:lnTo>
                    <a:close/>
                  </a:path>
                </a:pathLst>
              </a:custGeom>
              <a:solidFill>
                <a:srgbClr val="000000"/>
              </a:solidFill>
              <a:ln w="9525">
                <a:noFill/>
                <a:round/>
                <a:headEnd/>
                <a:tailEnd/>
              </a:ln>
            </p:spPr>
            <p:txBody>
              <a:bodyPr/>
              <a:lstStyle/>
              <a:p>
                <a:endParaRPr lang="en-US"/>
              </a:p>
            </p:txBody>
          </p:sp>
          <p:sp>
            <p:nvSpPr>
              <p:cNvPr id="792611" name="Freeform 35"/>
              <p:cNvSpPr>
                <a:spLocks/>
              </p:cNvSpPr>
              <p:nvPr/>
            </p:nvSpPr>
            <p:spPr bwMode="auto">
              <a:xfrm>
                <a:off x="3098" y="2333"/>
                <a:ext cx="55" cy="190"/>
              </a:xfrm>
              <a:custGeom>
                <a:avLst/>
                <a:gdLst/>
                <a:ahLst/>
                <a:cxnLst>
                  <a:cxn ang="0">
                    <a:pos x="38" y="17"/>
                  </a:cxn>
                  <a:cxn ang="0">
                    <a:pos x="36" y="11"/>
                  </a:cxn>
                  <a:cxn ang="0">
                    <a:pos x="34" y="7"/>
                  </a:cxn>
                  <a:cxn ang="0">
                    <a:pos x="30" y="3"/>
                  </a:cxn>
                  <a:cxn ang="0">
                    <a:pos x="23" y="0"/>
                  </a:cxn>
                  <a:cxn ang="0">
                    <a:pos x="17" y="0"/>
                  </a:cxn>
                  <a:cxn ang="0">
                    <a:pos x="11" y="1"/>
                  </a:cxn>
                  <a:cxn ang="0">
                    <a:pos x="8" y="3"/>
                  </a:cxn>
                  <a:cxn ang="0">
                    <a:pos x="4" y="7"/>
                  </a:cxn>
                  <a:cxn ang="0">
                    <a:pos x="0" y="15"/>
                  </a:cxn>
                  <a:cxn ang="0">
                    <a:pos x="0" y="20"/>
                  </a:cxn>
                  <a:cxn ang="0">
                    <a:pos x="17" y="173"/>
                  </a:cxn>
                  <a:cxn ang="0">
                    <a:pos x="19" y="179"/>
                  </a:cxn>
                  <a:cxn ang="0">
                    <a:pos x="21" y="182"/>
                  </a:cxn>
                  <a:cxn ang="0">
                    <a:pos x="25" y="186"/>
                  </a:cxn>
                  <a:cxn ang="0">
                    <a:pos x="32" y="190"/>
                  </a:cxn>
                  <a:cxn ang="0">
                    <a:pos x="38" y="190"/>
                  </a:cxn>
                  <a:cxn ang="0">
                    <a:pos x="43" y="188"/>
                  </a:cxn>
                  <a:cxn ang="0">
                    <a:pos x="47" y="186"/>
                  </a:cxn>
                  <a:cxn ang="0">
                    <a:pos x="51" y="182"/>
                  </a:cxn>
                  <a:cxn ang="0">
                    <a:pos x="55" y="175"/>
                  </a:cxn>
                  <a:cxn ang="0">
                    <a:pos x="55" y="169"/>
                  </a:cxn>
                  <a:cxn ang="0">
                    <a:pos x="38" y="17"/>
                  </a:cxn>
                </a:cxnLst>
                <a:rect l="0" t="0" r="r" b="b"/>
                <a:pathLst>
                  <a:path w="55" h="190">
                    <a:moveTo>
                      <a:pt x="38" y="17"/>
                    </a:moveTo>
                    <a:lnTo>
                      <a:pt x="36" y="11"/>
                    </a:lnTo>
                    <a:lnTo>
                      <a:pt x="34" y="7"/>
                    </a:lnTo>
                    <a:lnTo>
                      <a:pt x="30" y="3"/>
                    </a:lnTo>
                    <a:lnTo>
                      <a:pt x="23" y="0"/>
                    </a:lnTo>
                    <a:lnTo>
                      <a:pt x="17" y="0"/>
                    </a:lnTo>
                    <a:lnTo>
                      <a:pt x="11" y="1"/>
                    </a:lnTo>
                    <a:lnTo>
                      <a:pt x="8" y="3"/>
                    </a:lnTo>
                    <a:lnTo>
                      <a:pt x="4" y="7"/>
                    </a:lnTo>
                    <a:lnTo>
                      <a:pt x="0" y="15"/>
                    </a:lnTo>
                    <a:lnTo>
                      <a:pt x="0" y="20"/>
                    </a:lnTo>
                    <a:lnTo>
                      <a:pt x="17" y="173"/>
                    </a:lnTo>
                    <a:lnTo>
                      <a:pt x="19" y="179"/>
                    </a:lnTo>
                    <a:lnTo>
                      <a:pt x="21" y="182"/>
                    </a:lnTo>
                    <a:lnTo>
                      <a:pt x="25" y="186"/>
                    </a:lnTo>
                    <a:lnTo>
                      <a:pt x="32" y="190"/>
                    </a:lnTo>
                    <a:lnTo>
                      <a:pt x="38" y="190"/>
                    </a:lnTo>
                    <a:lnTo>
                      <a:pt x="43" y="188"/>
                    </a:lnTo>
                    <a:lnTo>
                      <a:pt x="47" y="186"/>
                    </a:lnTo>
                    <a:lnTo>
                      <a:pt x="51" y="182"/>
                    </a:lnTo>
                    <a:lnTo>
                      <a:pt x="55" y="175"/>
                    </a:lnTo>
                    <a:lnTo>
                      <a:pt x="55" y="169"/>
                    </a:lnTo>
                    <a:lnTo>
                      <a:pt x="38" y="17"/>
                    </a:lnTo>
                    <a:close/>
                  </a:path>
                </a:pathLst>
              </a:custGeom>
              <a:solidFill>
                <a:srgbClr val="000000"/>
              </a:solidFill>
              <a:ln w="9525">
                <a:noFill/>
                <a:round/>
                <a:headEnd/>
                <a:tailEnd/>
              </a:ln>
            </p:spPr>
            <p:txBody>
              <a:bodyPr/>
              <a:lstStyle/>
              <a:p>
                <a:endParaRPr lang="en-US"/>
              </a:p>
            </p:txBody>
          </p:sp>
          <p:sp>
            <p:nvSpPr>
              <p:cNvPr id="792612" name="Freeform 36"/>
              <p:cNvSpPr>
                <a:spLocks/>
              </p:cNvSpPr>
              <p:nvPr/>
            </p:nvSpPr>
            <p:spPr bwMode="auto">
              <a:xfrm>
                <a:off x="3091" y="2340"/>
                <a:ext cx="141" cy="134"/>
              </a:xfrm>
              <a:custGeom>
                <a:avLst/>
                <a:gdLst/>
                <a:ahLst/>
                <a:cxnLst>
                  <a:cxn ang="0">
                    <a:pos x="32" y="6"/>
                  </a:cxn>
                  <a:cxn ang="0">
                    <a:pos x="28" y="2"/>
                  </a:cxn>
                  <a:cxn ang="0">
                    <a:pos x="22" y="0"/>
                  </a:cxn>
                  <a:cxn ang="0">
                    <a:pos x="13" y="0"/>
                  </a:cxn>
                  <a:cxn ang="0">
                    <a:pos x="9" y="4"/>
                  </a:cxn>
                  <a:cxn ang="0">
                    <a:pos x="5" y="6"/>
                  </a:cxn>
                  <a:cxn ang="0">
                    <a:pos x="1" y="10"/>
                  </a:cxn>
                  <a:cxn ang="0">
                    <a:pos x="0" y="15"/>
                  </a:cxn>
                  <a:cxn ang="0">
                    <a:pos x="0" y="25"/>
                  </a:cxn>
                  <a:cxn ang="0">
                    <a:pos x="3" y="28"/>
                  </a:cxn>
                  <a:cxn ang="0">
                    <a:pos x="5" y="32"/>
                  </a:cxn>
                  <a:cxn ang="0">
                    <a:pos x="109" y="128"/>
                  </a:cxn>
                  <a:cxn ang="0">
                    <a:pos x="113" y="132"/>
                  </a:cxn>
                  <a:cxn ang="0">
                    <a:pos x="118" y="134"/>
                  </a:cxn>
                  <a:cxn ang="0">
                    <a:pos x="128" y="134"/>
                  </a:cxn>
                  <a:cxn ang="0">
                    <a:pos x="132" y="130"/>
                  </a:cxn>
                  <a:cxn ang="0">
                    <a:pos x="135" y="128"/>
                  </a:cxn>
                  <a:cxn ang="0">
                    <a:pos x="139" y="125"/>
                  </a:cxn>
                  <a:cxn ang="0">
                    <a:pos x="141" y="119"/>
                  </a:cxn>
                  <a:cxn ang="0">
                    <a:pos x="141" y="109"/>
                  </a:cxn>
                  <a:cxn ang="0">
                    <a:pos x="137" y="106"/>
                  </a:cxn>
                  <a:cxn ang="0">
                    <a:pos x="135" y="102"/>
                  </a:cxn>
                  <a:cxn ang="0">
                    <a:pos x="32" y="6"/>
                  </a:cxn>
                </a:cxnLst>
                <a:rect l="0" t="0" r="r" b="b"/>
                <a:pathLst>
                  <a:path w="141" h="134">
                    <a:moveTo>
                      <a:pt x="32" y="6"/>
                    </a:moveTo>
                    <a:lnTo>
                      <a:pt x="28" y="2"/>
                    </a:lnTo>
                    <a:lnTo>
                      <a:pt x="22" y="0"/>
                    </a:lnTo>
                    <a:lnTo>
                      <a:pt x="13" y="0"/>
                    </a:lnTo>
                    <a:lnTo>
                      <a:pt x="9" y="4"/>
                    </a:lnTo>
                    <a:lnTo>
                      <a:pt x="5" y="6"/>
                    </a:lnTo>
                    <a:lnTo>
                      <a:pt x="1" y="10"/>
                    </a:lnTo>
                    <a:lnTo>
                      <a:pt x="0" y="15"/>
                    </a:lnTo>
                    <a:lnTo>
                      <a:pt x="0" y="25"/>
                    </a:lnTo>
                    <a:lnTo>
                      <a:pt x="3" y="28"/>
                    </a:lnTo>
                    <a:lnTo>
                      <a:pt x="5" y="32"/>
                    </a:lnTo>
                    <a:lnTo>
                      <a:pt x="109" y="128"/>
                    </a:lnTo>
                    <a:lnTo>
                      <a:pt x="113" y="132"/>
                    </a:lnTo>
                    <a:lnTo>
                      <a:pt x="118" y="134"/>
                    </a:lnTo>
                    <a:lnTo>
                      <a:pt x="128" y="134"/>
                    </a:lnTo>
                    <a:lnTo>
                      <a:pt x="132" y="130"/>
                    </a:lnTo>
                    <a:lnTo>
                      <a:pt x="135" y="128"/>
                    </a:lnTo>
                    <a:lnTo>
                      <a:pt x="139" y="125"/>
                    </a:lnTo>
                    <a:lnTo>
                      <a:pt x="141" y="119"/>
                    </a:lnTo>
                    <a:lnTo>
                      <a:pt x="141" y="109"/>
                    </a:lnTo>
                    <a:lnTo>
                      <a:pt x="137" y="106"/>
                    </a:lnTo>
                    <a:lnTo>
                      <a:pt x="135" y="102"/>
                    </a:lnTo>
                    <a:lnTo>
                      <a:pt x="32" y="6"/>
                    </a:lnTo>
                    <a:close/>
                  </a:path>
                </a:pathLst>
              </a:custGeom>
              <a:solidFill>
                <a:srgbClr val="000000"/>
              </a:solidFill>
              <a:ln w="9525">
                <a:noFill/>
                <a:round/>
                <a:headEnd/>
                <a:tailEnd/>
              </a:ln>
            </p:spPr>
            <p:txBody>
              <a:bodyPr/>
              <a:lstStyle/>
              <a:p>
                <a:endParaRPr lang="en-US"/>
              </a:p>
            </p:txBody>
          </p:sp>
        </p:grpSp>
      </p:grpSp>
      <p:grpSp>
        <p:nvGrpSpPr>
          <p:cNvPr id="792626" name="Group 50"/>
          <p:cNvGrpSpPr>
            <a:grpSpLocks/>
          </p:cNvGrpSpPr>
          <p:nvPr/>
        </p:nvGrpSpPr>
        <p:grpSpPr bwMode="auto">
          <a:xfrm>
            <a:off x="3384550" y="3694113"/>
            <a:ext cx="4378325" cy="1376362"/>
            <a:chOff x="2132" y="2327"/>
            <a:chExt cx="2758" cy="867"/>
          </a:xfrm>
        </p:grpSpPr>
        <p:sp>
          <p:nvSpPr>
            <p:cNvPr id="792587" name="Freeform 11"/>
            <p:cNvSpPr>
              <a:spLocks/>
            </p:cNvSpPr>
            <p:nvPr/>
          </p:nvSpPr>
          <p:spPr bwMode="auto">
            <a:xfrm>
              <a:off x="2149" y="2348"/>
              <a:ext cx="2741" cy="846"/>
            </a:xfrm>
            <a:custGeom>
              <a:avLst/>
              <a:gdLst/>
              <a:ahLst/>
              <a:cxnLst>
                <a:cxn ang="0">
                  <a:pos x="2741" y="20"/>
                </a:cxn>
                <a:cxn ang="0">
                  <a:pos x="2733" y="3"/>
                </a:cxn>
                <a:cxn ang="0">
                  <a:pos x="2718" y="0"/>
                </a:cxn>
                <a:cxn ang="0">
                  <a:pos x="2681" y="43"/>
                </a:cxn>
                <a:cxn ang="0">
                  <a:pos x="2520" y="239"/>
                </a:cxn>
                <a:cxn ang="0">
                  <a:pos x="2413" y="354"/>
                </a:cxn>
                <a:cxn ang="0">
                  <a:pos x="2273" y="479"/>
                </a:cxn>
                <a:cxn ang="0">
                  <a:pos x="2154" y="565"/>
                </a:cxn>
                <a:cxn ang="0">
                  <a:pos x="2066" y="620"/>
                </a:cxn>
                <a:cxn ang="0">
                  <a:pos x="1911" y="701"/>
                </a:cxn>
                <a:cxn ang="0">
                  <a:pos x="1783" y="752"/>
                </a:cxn>
                <a:cxn ang="0">
                  <a:pos x="1752" y="760"/>
                </a:cxn>
                <a:cxn ang="0">
                  <a:pos x="1645" y="782"/>
                </a:cxn>
                <a:cxn ang="0">
                  <a:pos x="1458" y="805"/>
                </a:cxn>
                <a:cxn ang="0">
                  <a:pos x="1341" y="809"/>
                </a:cxn>
                <a:cxn ang="0">
                  <a:pos x="1222" y="805"/>
                </a:cxn>
                <a:cxn ang="0">
                  <a:pos x="956" y="775"/>
                </a:cxn>
                <a:cxn ang="0">
                  <a:pos x="849" y="752"/>
                </a:cxn>
                <a:cxn ang="0">
                  <a:pos x="717" y="718"/>
                </a:cxn>
                <a:cxn ang="0">
                  <a:pos x="632" y="686"/>
                </a:cxn>
                <a:cxn ang="0">
                  <a:pos x="526" y="635"/>
                </a:cxn>
                <a:cxn ang="0">
                  <a:pos x="452" y="592"/>
                </a:cxn>
                <a:cxn ang="0">
                  <a:pos x="343" y="507"/>
                </a:cxn>
                <a:cxn ang="0">
                  <a:pos x="247" y="411"/>
                </a:cxn>
                <a:cxn ang="0">
                  <a:pos x="194" y="347"/>
                </a:cxn>
                <a:cxn ang="0">
                  <a:pos x="134" y="252"/>
                </a:cxn>
                <a:cxn ang="0">
                  <a:pos x="79" y="147"/>
                </a:cxn>
                <a:cxn ang="0">
                  <a:pos x="35" y="35"/>
                </a:cxn>
                <a:cxn ang="0">
                  <a:pos x="26" y="24"/>
                </a:cxn>
                <a:cxn ang="0">
                  <a:pos x="13" y="24"/>
                </a:cxn>
                <a:cxn ang="0">
                  <a:pos x="2" y="34"/>
                </a:cxn>
                <a:cxn ang="0">
                  <a:pos x="2" y="47"/>
                </a:cxn>
                <a:cxn ang="0">
                  <a:pos x="34" y="135"/>
                </a:cxn>
                <a:cxn ang="0">
                  <a:pos x="85" y="245"/>
                </a:cxn>
                <a:cxn ang="0">
                  <a:pos x="132" y="322"/>
                </a:cxn>
                <a:cxn ang="0">
                  <a:pos x="181" y="392"/>
                </a:cxn>
                <a:cxn ang="0">
                  <a:pos x="256" y="479"/>
                </a:cxn>
                <a:cxn ang="0">
                  <a:pos x="339" y="556"/>
                </a:cxn>
                <a:cxn ang="0">
                  <a:pos x="456" y="639"/>
                </a:cxn>
                <a:cxn ang="0">
                  <a:pos x="562" y="695"/>
                </a:cxn>
                <a:cxn ang="0">
                  <a:pos x="618" y="720"/>
                </a:cxn>
                <a:cxn ang="0">
                  <a:pos x="769" y="773"/>
                </a:cxn>
                <a:cxn ang="0">
                  <a:pos x="875" y="797"/>
                </a:cxn>
                <a:cxn ang="0">
                  <a:pos x="1064" y="829"/>
                </a:cxn>
                <a:cxn ang="0">
                  <a:pos x="1262" y="844"/>
                </a:cxn>
                <a:cxn ang="0">
                  <a:pos x="1381" y="844"/>
                </a:cxn>
                <a:cxn ang="0">
                  <a:pos x="1501" y="839"/>
                </a:cxn>
                <a:cxn ang="0">
                  <a:pos x="1652" y="820"/>
                </a:cxn>
                <a:cxn ang="0">
                  <a:pos x="1760" y="797"/>
                </a:cxn>
                <a:cxn ang="0">
                  <a:pos x="1798" y="786"/>
                </a:cxn>
                <a:cxn ang="0">
                  <a:pos x="1926" y="735"/>
                </a:cxn>
                <a:cxn ang="0">
                  <a:pos x="2084" y="654"/>
                </a:cxn>
                <a:cxn ang="0">
                  <a:pos x="2177" y="596"/>
                </a:cxn>
                <a:cxn ang="0">
                  <a:pos x="2296" y="509"/>
                </a:cxn>
                <a:cxn ang="0">
                  <a:pos x="2439" y="381"/>
                </a:cxn>
                <a:cxn ang="0">
                  <a:pos x="2550" y="266"/>
                </a:cxn>
                <a:cxn ang="0">
                  <a:pos x="2711" y="66"/>
                </a:cxn>
              </a:cxnLst>
              <a:rect l="0" t="0" r="r" b="b"/>
              <a:pathLst>
                <a:path w="2741" h="846">
                  <a:moveTo>
                    <a:pt x="2737" y="30"/>
                  </a:moveTo>
                  <a:lnTo>
                    <a:pt x="2739" y="24"/>
                  </a:lnTo>
                  <a:lnTo>
                    <a:pt x="2741" y="20"/>
                  </a:lnTo>
                  <a:lnTo>
                    <a:pt x="2741" y="15"/>
                  </a:lnTo>
                  <a:lnTo>
                    <a:pt x="2737" y="7"/>
                  </a:lnTo>
                  <a:lnTo>
                    <a:pt x="2733" y="3"/>
                  </a:lnTo>
                  <a:lnTo>
                    <a:pt x="2728" y="2"/>
                  </a:lnTo>
                  <a:lnTo>
                    <a:pt x="2724" y="0"/>
                  </a:lnTo>
                  <a:lnTo>
                    <a:pt x="2718" y="0"/>
                  </a:lnTo>
                  <a:lnTo>
                    <a:pt x="2711" y="3"/>
                  </a:lnTo>
                  <a:lnTo>
                    <a:pt x="2707" y="7"/>
                  </a:lnTo>
                  <a:lnTo>
                    <a:pt x="2681" y="43"/>
                  </a:lnTo>
                  <a:lnTo>
                    <a:pt x="2601" y="145"/>
                  </a:lnTo>
                  <a:lnTo>
                    <a:pt x="2549" y="209"/>
                  </a:lnTo>
                  <a:lnTo>
                    <a:pt x="2520" y="239"/>
                  </a:lnTo>
                  <a:lnTo>
                    <a:pt x="2496" y="269"/>
                  </a:lnTo>
                  <a:lnTo>
                    <a:pt x="2469" y="298"/>
                  </a:lnTo>
                  <a:lnTo>
                    <a:pt x="2413" y="354"/>
                  </a:lnTo>
                  <a:lnTo>
                    <a:pt x="2328" y="433"/>
                  </a:lnTo>
                  <a:lnTo>
                    <a:pt x="2301" y="456"/>
                  </a:lnTo>
                  <a:lnTo>
                    <a:pt x="2273" y="479"/>
                  </a:lnTo>
                  <a:lnTo>
                    <a:pt x="2243" y="501"/>
                  </a:lnTo>
                  <a:lnTo>
                    <a:pt x="2215" y="524"/>
                  </a:lnTo>
                  <a:lnTo>
                    <a:pt x="2154" y="565"/>
                  </a:lnTo>
                  <a:lnTo>
                    <a:pt x="2126" y="586"/>
                  </a:lnTo>
                  <a:lnTo>
                    <a:pt x="2098" y="603"/>
                  </a:lnTo>
                  <a:lnTo>
                    <a:pt x="2066" y="620"/>
                  </a:lnTo>
                  <a:lnTo>
                    <a:pt x="2035" y="639"/>
                  </a:lnTo>
                  <a:lnTo>
                    <a:pt x="2005" y="656"/>
                  </a:lnTo>
                  <a:lnTo>
                    <a:pt x="1911" y="701"/>
                  </a:lnTo>
                  <a:lnTo>
                    <a:pt x="1847" y="728"/>
                  </a:lnTo>
                  <a:lnTo>
                    <a:pt x="1815" y="739"/>
                  </a:lnTo>
                  <a:lnTo>
                    <a:pt x="1783" y="752"/>
                  </a:lnTo>
                  <a:lnTo>
                    <a:pt x="1784" y="752"/>
                  </a:lnTo>
                  <a:lnTo>
                    <a:pt x="1784" y="750"/>
                  </a:lnTo>
                  <a:lnTo>
                    <a:pt x="1752" y="760"/>
                  </a:lnTo>
                  <a:lnTo>
                    <a:pt x="1717" y="767"/>
                  </a:lnTo>
                  <a:lnTo>
                    <a:pt x="1683" y="775"/>
                  </a:lnTo>
                  <a:lnTo>
                    <a:pt x="1645" y="782"/>
                  </a:lnTo>
                  <a:lnTo>
                    <a:pt x="1573" y="794"/>
                  </a:lnTo>
                  <a:lnTo>
                    <a:pt x="1498" y="801"/>
                  </a:lnTo>
                  <a:lnTo>
                    <a:pt x="1458" y="805"/>
                  </a:lnTo>
                  <a:lnTo>
                    <a:pt x="1420" y="807"/>
                  </a:lnTo>
                  <a:lnTo>
                    <a:pt x="1381" y="807"/>
                  </a:lnTo>
                  <a:lnTo>
                    <a:pt x="1341" y="809"/>
                  </a:lnTo>
                  <a:lnTo>
                    <a:pt x="1301" y="807"/>
                  </a:lnTo>
                  <a:lnTo>
                    <a:pt x="1262" y="807"/>
                  </a:lnTo>
                  <a:lnTo>
                    <a:pt x="1222" y="805"/>
                  </a:lnTo>
                  <a:lnTo>
                    <a:pt x="1186" y="803"/>
                  </a:lnTo>
                  <a:lnTo>
                    <a:pt x="1068" y="792"/>
                  </a:lnTo>
                  <a:lnTo>
                    <a:pt x="956" y="775"/>
                  </a:lnTo>
                  <a:lnTo>
                    <a:pt x="920" y="767"/>
                  </a:lnTo>
                  <a:lnTo>
                    <a:pt x="883" y="760"/>
                  </a:lnTo>
                  <a:lnTo>
                    <a:pt x="849" y="752"/>
                  </a:lnTo>
                  <a:lnTo>
                    <a:pt x="813" y="745"/>
                  </a:lnTo>
                  <a:lnTo>
                    <a:pt x="781" y="735"/>
                  </a:lnTo>
                  <a:lnTo>
                    <a:pt x="717" y="718"/>
                  </a:lnTo>
                  <a:lnTo>
                    <a:pt x="656" y="695"/>
                  </a:lnTo>
                  <a:lnTo>
                    <a:pt x="630" y="686"/>
                  </a:lnTo>
                  <a:lnTo>
                    <a:pt x="632" y="686"/>
                  </a:lnTo>
                  <a:lnTo>
                    <a:pt x="603" y="673"/>
                  </a:lnTo>
                  <a:lnTo>
                    <a:pt x="577" y="662"/>
                  </a:lnTo>
                  <a:lnTo>
                    <a:pt x="526" y="635"/>
                  </a:lnTo>
                  <a:lnTo>
                    <a:pt x="501" y="620"/>
                  </a:lnTo>
                  <a:lnTo>
                    <a:pt x="475" y="605"/>
                  </a:lnTo>
                  <a:lnTo>
                    <a:pt x="452" y="592"/>
                  </a:lnTo>
                  <a:lnTo>
                    <a:pt x="430" y="577"/>
                  </a:lnTo>
                  <a:lnTo>
                    <a:pt x="362" y="526"/>
                  </a:lnTo>
                  <a:lnTo>
                    <a:pt x="343" y="507"/>
                  </a:lnTo>
                  <a:lnTo>
                    <a:pt x="322" y="492"/>
                  </a:lnTo>
                  <a:lnTo>
                    <a:pt x="283" y="452"/>
                  </a:lnTo>
                  <a:lnTo>
                    <a:pt x="247" y="411"/>
                  </a:lnTo>
                  <a:lnTo>
                    <a:pt x="228" y="390"/>
                  </a:lnTo>
                  <a:lnTo>
                    <a:pt x="211" y="369"/>
                  </a:lnTo>
                  <a:lnTo>
                    <a:pt x="194" y="347"/>
                  </a:lnTo>
                  <a:lnTo>
                    <a:pt x="177" y="322"/>
                  </a:lnTo>
                  <a:lnTo>
                    <a:pt x="147" y="277"/>
                  </a:lnTo>
                  <a:lnTo>
                    <a:pt x="134" y="252"/>
                  </a:lnTo>
                  <a:lnTo>
                    <a:pt x="118" y="226"/>
                  </a:lnTo>
                  <a:lnTo>
                    <a:pt x="92" y="175"/>
                  </a:lnTo>
                  <a:lnTo>
                    <a:pt x="79" y="147"/>
                  </a:lnTo>
                  <a:lnTo>
                    <a:pt x="68" y="120"/>
                  </a:lnTo>
                  <a:lnTo>
                    <a:pt x="45" y="64"/>
                  </a:lnTo>
                  <a:lnTo>
                    <a:pt x="35" y="35"/>
                  </a:lnTo>
                  <a:lnTo>
                    <a:pt x="34" y="30"/>
                  </a:lnTo>
                  <a:lnTo>
                    <a:pt x="32" y="26"/>
                  </a:lnTo>
                  <a:lnTo>
                    <a:pt x="26" y="24"/>
                  </a:lnTo>
                  <a:lnTo>
                    <a:pt x="22" y="22"/>
                  </a:lnTo>
                  <a:lnTo>
                    <a:pt x="17" y="22"/>
                  </a:lnTo>
                  <a:lnTo>
                    <a:pt x="13" y="24"/>
                  </a:lnTo>
                  <a:lnTo>
                    <a:pt x="7" y="26"/>
                  </a:lnTo>
                  <a:lnTo>
                    <a:pt x="3" y="28"/>
                  </a:lnTo>
                  <a:lnTo>
                    <a:pt x="2" y="34"/>
                  </a:lnTo>
                  <a:lnTo>
                    <a:pt x="0" y="37"/>
                  </a:lnTo>
                  <a:lnTo>
                    <a:pt x="0" y="43"/>
                  </a:lnTo>
                  <a:lnTo>
                    <a:pt x="2" y="47"/>
                  </a:lnTo>
                  <a:lnTo>
                    <a:pt x="11" y="75"/>
                  </a:lnTo>
                  <a:lnTo>
                    <a:pt x="22" y="107"/>
                  </a:lnTo>
                  <a:lnTo>
                    <a:pt x="34" y="135"/>
                  </a:lnTo>
                  <a:lnTo>
                    <a:pt x="45" y="162"/>
                  </a:lnTo>
                  <a:lnTo>
                    <a:pt x="58" y="190"/>
                  </a:lnTo>
                  <a:lnTo>
                    <a:pt x="85" y="245"/>
                  </a:lnTo>
                  <a:lnTo>
                    <a:pt x="100" y="271"/>
                  </a:lnTo>
                  <a:lnTo>
                    <a:pt x="113" y="296"/>
                  </a:lnTo>
                  <a:lnTo>
                    <a:pt x="132" y="322"/>
                  </a:lnTo>
                  <a:lnTo>
                    <a:pt x="147" y="345"/>
                  </a:lnTo>
                  <a:lnTo>
                    <a:pt x="164" y="369"/>
                  </a:lnTo>
                  <a:lnTo>
                    <a:pt x="181" y="392"/>
                  </a:lnTo>
                  <a:lnTo>
                    <a:pt x="198" y="413"/>
                  </a:lnTo>
                  <a:lnTo>
                    <a:pt x="217" y="437"/>
                  </a:lnTo>
                  <a:lnTo>
                    <a:pt x="256" y="479"/>
                  </a:lnTo>
                  <a:lnTo>
                    <a:pt x="296" y="518"/>
                  </a:lnTo>
                  <a:lnTo>
                    <a:pt x="317" y="537"/>
                  </a:lnTo>
                  <a:lnTo>
                    <a:pt x="339" y="556"/>
                  </a:lnTo>
                  <a:lnTo>
                    <a:pt x="407" y="607"/>
                  </a:lnTo>
                  <a:lnTo>
                    <a:pt x="434" y="622"/>
                  </a:lnTo>
                  <a:lnTo>
                    <a:pt x="456" y="639"/>
                  </a:lnTo>
                  <a:lnTo>
                    <a:pt x="483" y="654"/>
                  </a:lnTo>
                  <a:lnTo>
                    <a:pt x="507" y="669"/>
                  </a:lnTo>
                  <a:lnTo>
                    <a:pt x="562" y="695"/>
                  </a:lnTo>
                  <a:lnTo>
                    <a:pt x="588" y="707"/>
                  </a:lnTo>
                  <a:lnTo>
                    <a:pt x="617" y="720"/>
                  </a:lnTo>
                  <a:lnTo>
                    <a:pt x="618" y="720"/>
                  </a:lnTo>
                  <a:lnTo>
                    <a:pt x="645" y="729"/>
                  </a:lnTo>
                  <a:lnTo>
                    <a:pt x="705" y="752"/>
                  </a:lnTo>
                  <a:lnTo>
                    <a:pt x="769" y="773"/>
                  </a:lnTo>
                  <a:lnTo>
                    <a:pt x="805" y="782"/>
                  </a:lnTo>
                  <a:lnTo>
                    <a:pt x="841" y="790"/>
                  </a:lnTo>
                  <a:lnTo>
                    <a:pt x="875" y="797"/>
                  </a:lnTo>
                  <a:lnTo>
                    <a:pt x="913" y="805"/>
                  </a:lnTo>
                  <a:lnTo>
                    <a:pt x="949" y="812"/>
                  </a:lnTo>
                  <a:lnTo>
                    <a:pt x="1064" y="829"/>
                  </a:lnTo>
                  <a:lnTo>
                    <a:pt x="1183" y="841"/>
                  </a:lnTo>
                  <a:lnTo>
                    <a:pt x="1222" y="843"/>
                  </a:lnTo>
                  <a:lnTo>
                    <a:pt x="1262" y="844"/>
                  </a:lnTo>
                  <a:lnTo>
                    <a:pt x="1301" y="844"/>
                  </a:lnTo>
                  <a:lnTo>
                    <a:pt x="1341" y="846"/>
                  </a:lnTo>
                  <a:lnTo>
                    <a:pt x="1381" y="844"/>
                  </a:lnTo>
                  <a:lnTo>
                    <a:pt x="1420" y="844"/>
                  </a:lnTo>
                  <a:lnTo>
                    <a:pt x="1462" y="843"/>
                  </a:lnTo>
                  <a:lnTo>
                    <a:pt x="1501" y="839"/>
                  </a:lnTo>
                  <a:lnTo>
                    <a:pt x="1577" y="831"/>
                  </a:lnTo>
                  <a:lnTo>
                    <a:pt x="1617" y="826"/>
                  </a:lnTo>
                  <a:lnTo>
                    <a:pt x="1652" y="820"/>
                  </a:lnTo>
                  <a:lnTo>
                    <a:pt x="1690" y="812"/>
                  </a:lnTo>
                  <a:lnTo>
                    <a:pt x="1724" y="805"/>
                  </a:lnTo>
                  <a:lnTo>
                    <a:pt x="1760" y="797"/>
                  </a:lnTo>
                  <a:lnTo>
                    <a:pt x="1796" y="788"/>
                  </a:lnTo>
                  <a:lnTo>
                    <a:pt x="1796" y="786"/>
                  </a:lnTo>
                  <a:lnTo>
                    <a:pt x="1798" y="786"/>
                  </a:lnTo>
                  <a:lnTo>
                    <a:pt x="1830" y="773"/>
                  </a:lnTo>
                  <a:lnTo>
                    <a:pt x="1862" y="761"/>
                  </a:lnTo>
                  <a:lnTo>
                    <a:pt x="1926" y="735"/>
                  </a:lnTo>
                  <a:lnTo>
                    <a:pt x="2024" y="690"/>
                  </a:lnTo>
                  <a:lnTo>
                    <a:pt x="2054" y="673"/>
                  </a:lnTo>
                  <a:lnTo>
                    <a:pt x="2084" y="654"/>
                  </a:lnTo>
                  <a:lnTo>
                    <a:pt x="2117" y="637"/>
                  </a:lnTo>
                  <a:lnTo>
                    <a:pt x="2149" y="616"/>
                  </a:lnTo>
                  <a:lnTo>
                    <a:pt x="2177" y="596"/>
                  </a:lnTo>
                  <a:lnTo>
                    <a:pt x="2237" y="554"/>
                  </a:lnTo>
                  <a:lnTo>
                    <a:pt x="2266" y="531"/>
                  </a:lnTo>
                  <a:lnTo>
                    <a:pt x="2296" y="509"/>
                  </a:lnTo>
                  <a:lnTo>
                    <a:pt x="2324" y="486"/>
                  </a:lnTo>
                  <a:lnTo>
                    <a:pt x="2354" y="460"/>
                  </a:lnTo>
                  <a:lnTo>
                    <a:pt x="2439" y="381"/>
                  </a:lnTo>
                  <a:lnTo>
                    <a:pt x="2496" y="324"/>
                  </a:lnTo>
                  <a:lnTo>
                    <a:pt x="2522" y="296"/>
                  </a:lnTo>
                  <a:lnTo>
                    <a:pt x="2550" y="266"/>
                  </a:lnTo>
                  <a:lnTo>
                    <a:pt x="2579" y="232"/>
                  </a:lnTo>
                  <a:lnTo>
                    <a:pt x="2632" y="167"/>
                  </a:lnTo>
                  <a:lnTo>
                    <a:pt x="2711" y="66"/>
                  </a:lnTo>
                  <a:lnTo>
                    <a:pt x="2737" y="30"/>
                  </a:lnTo>
                  <a:close/>
                </a:path>
              </a:pathLst>
            </a:custGeom>
            <a:solidFill>
              <a:srgbClr val="6666FF"/>
            </a:solidFill>
            <a:ln w="9525">
              <a:solidFill>
                <a:srgbClr val="6666FF"/>
              </a:solidFill>
              <a:round/>
              <a:headEnd/>
              <a:tailEnd/>
            </a:ln>
          </p:spPr>
          <p:txBody>
            <a:bodyPr/>
            <a:lstStyle/>
            <a:p>
              <a:endParaRPr lang="en-US"/>
            </a:p>
          </p:txBody>
        </p:sp>
        <p:sp>
          <p:nvSpPr>
            <p:cNvPr id="792588" name="Rectangle 12"/>
            <p:cNvSpPr>
              <a:spLocks noChangeArrowheads="1"/>
            </p:cNvSpPr>
            <p:nvPr/>
          </p:nvSpPr>
          <p:spPr bwMode="auto">
            <a:xfrm>
              <a:off x="3232" y="2919"/>
              <a:ext cx="245" cy="230"/>
            </a:xfrm>
            <a:prstGeom prst="rect">
              <a:avLst/>
            </a:prstGeom>
            <a:noFill/>
            <a:ln w="9525">
              <a:noFill/>
              <a:miter lim="800000"/>
              <a:headEnd/>
              <a:tailEnd/>
            </a:ln>
          </p:spPr>
          <p:txBody>
            <a:bodyPr wrap="none" lIns="0" tIns="0" rIns="0" bIns="0">
              <a:spAutoFit/>
            </a:bodyPr>
            <a:lstStyle/>
            <a:p>
              <a:r>
                <a:rPr lang="en-US" sz="2400" b="1" u="none" baseline="0">
                  <a:solidFill>
                    <a:srgbClr val="6666FF"/>
                  </a:solidFill>
                  <a:latin typeface="Swiss 721 SWA" charset="0"/>
                </a:rPr>
                <a:t>0/0</a:t>
              </a:r>
              <a:endParaRPr lang="en-US" sz="3200" b="1" u="none" baseline="0">
                <a:solidFill>
                  <a:srgbClr val="6666FF"/>
                </a:solidFill>
              </a:endParaRPr>
            </a:p>
          </p:txBody>
        </p:sp>
        <p:sp>
          <p:nvSpPr>
            <p:cNvPr id="792613" name="Freeform 37"/>
            <p:cNvSpPr>
              <a:spLocks/>
            </p:cNvSpPr>
            <p:nvPr/>
          </p:nvSpPr>
          <p:spPr bwMode="auto">
            <a:xfrm>
              <a:off x="2140" y="2327"/>
              <a:ext cx="47" cy="213"/>
            </a:xfrm>
            <a:custGeom>
              <a:avLst/>
              <a:gdLst/>
              <a:ahLst/>
              <a:cxnLst>
                <a:cxn ang="0">
                  <a:pos x="37" y="17"/>
                </a:cxn>
                <a:cxn ang="0">
                  <a:pos x="37" y="14"/>
                </a:cxn>
                <a:cxn ang="0">
                  <a:pos x="34" y="10"/>
                </a:cxn>
                <a:cxn ang="0">
                  <a:pos x="32" y="6"/>
                </a:cxn>
                <a:cxn ang="0">
                  <a:pos x="28" y="2"/>
                </a:cxn>
                <a:cxn ang="0">
                  <a:pos x="22" y="0"/>
                </a:cxn>
                <a:cxn ang="0">
                  <a:pos x="13" y="0"/>
                </a:cxn>
                <a:cxn ang="0">
                  <a:pos x="9" y="4"/>
                </a:cxn>
                <a:cxn ang="0">
                  <a:pos x="5" y="6"/>
                </a:cxn>
                <a:cxn ang="0">
                  <a:pos x="2" y="10"/>
                </a:cxn>
                <a:cxn ang="0">
                  <a:pos x="0" y="15"/>
                </a:cxn>
                <a:cxn ang="0">
                  <a:pos x="0" y="21"/>
                </a:cxn>
                <a:cxn ang="0">
                  <a:pos x="9" y="196"/>
                </a:cxn>
                <a:cxn ang="0">
                  <a:pos x="9" y="200"/>
                </a:cxn>
                <a:cxn ang="0">
                  <a:pos x="13" y="204"/>
                </a:cxn>
                <a:cxn ang="0">
                  <a:pos x="15" y="208"/>
                </a:cxn>
                <a:cxn ang="0">
                  <a:pos x="19" y="212"/>
                </a:cxn>
                <a:cxn ang="0">
                  <a:pos x="24" y="213"/>
                </a:cxn>
                <a:cxn ang="0">
                  <a:pos x="34" y="213"/>
                </a:cxn>
                <a:cxn ang="0">
                  <a:pos x="37" y="210"/>
                </a:cxn>
                <a:cxn ang="0">
                  <a:pos x="41" y="208"/>
                </a:cxn>
                <a:cxn ang="0">
                  <a:pos x="45" y="204"/>
                </a:cxn>
                <a:cxn ang="0">
                  <a:pos x="47" y="198"/>
                </a:cxn>
                <a:cxn ang="0">
                  <a:pos x="47" y="193"/>
                </a:cxn>
                <a:cxn ang="0">
                  <a:pos x="37" y="17"/>
                </a:cxn>
              </a:cxnLst>
              <a:rect l="0" t="0" r="r" b="b"/>
              <a:pathLst>
                <a:path w="47" h="213">
                  <a:moveTo>
                    <a:pt x="37" y="17"/>
                  </a:moveTo>
                  <a:lnTo>
                    <a:pt x="37" y="14"/>
                  </a:lnTo>
                  <a:lnTo>
                    <a:pt x="34" y="10"/>
                  </a:lnTo>
                  <a:lnTo>
                    <a:pt x="32" y="6"/>
                  </a:lnTo>
                  <a:lnTo>
                    <a:pt x="28" y="2"/>
                  </a:lnTo>
                  <a:lnTo>
                    <a:pt x="22" y="0"/>
                  </a:lnTo>
                  <a:lnTo>
                    <a:pt x="13" y="0"/>
                  </a:lnTo>
                  <a:lnTo>
                    <a:pt x="9" y="4"/>
                  </a:lnTo>
                  <a:lnTo>
                    <a:pt x="5" y="6"/>
                  </a:lnTo>
                  <a:lnTo>
                    <a:pt x="2" y="10"/>
                  </a:lnTo>
                  <a:lnTo>
                    <a:pt x="0" y="15"/>
                  </a:lnTo>
                  <a:lnTo>
                    <a:pt x="0" y="21"/>
                  </a:lnTo>
                  <a:lnTo>
                    <a:pt x="9" y="196"/>
                  </a:lnTo>
                  <a:lnTo>
                    <a:pt x="9" y="200"/>
                  </a:lnTo>
                  <a:lnTo>
                    <a:pt x="13" y="204"/>
                  </a:lnTo>
                  <a:lnTo>
                    <a:pt x="15" y="208"/>
                  </a:lnTo>
                  <a:lnTo>
                    <a:pt x="19" y="212"/>
                  </a:lnTo>
                  <a:lnTo>
                    <a:pt x="24" y="213"/>
                  </a:lnTo>
                  <a:lnTo>
                    <a:pt x="34" y="213"/>
                  </a:lnTo>
                  <a:lnTo>
                    <a:pt x="37" y="210"/>
                  </a:lnTo>
                  <a:lnTo>
                    <a:pt x="41" y="208"/>
                  </a:lnTo>
                  <a:lnTo>
                    <a:pt x="45" y="204"/>
                  </a:lnTo>
                  <a:lnTo>
                    <a:pt x="47" y="198"/>
                  </a:lnTo>
                  <a:lnTo>
                    <a:pt x="47" y="193"/>
                  </a:lnTo>
                  <a:lnTo>
                    <a:pt x="37" y="17"/>
                  </a:lnTo>
                  <a:close/>
                </a:path>
              </a:pathLst>
            </a:custGeom>
            <a:solidFill>
              <a:srgbClr val="6666FF"/>
            </a:solidFill>
            <a:ln w="9525">
              <a:solidFill>
                <a:srgbClr val="6666FF"/>
              </a:solidFill>
              <a:round/>
              <a:headEnd/>
              <a:tailEnd/>
            </a:ln>
          </p:spPr>
          <p:txBody>
            <a:bodyPr/>
            <a:lstStyle/>
            <a:p>
              <a:endParaRPr lang="en-US"/>
            </a:p>
          </p:txBody>
        </p:sp>
        <p:sp>
          <p:nvSpPr>
            <p:cNvPr id="792614" name="Freeform 38"/>
            <p:cNvSpPr>
              <a:spLocks/>
            </p:cNvSpPr>
            <p:nvPr/>
          </p:nvSpPr>
          <p:spPr bwMode="auto">
            <a:xfrm>
              <a:off x="2132" y="2342"/>
              <a:ext cx="134" cy="159"/>
            </a:xfrm>
            <a:custGeom>
              <a:avLst/>
              <a:gdLst/>
              <a:ahLst/>
              <a:cxnLst>
                <a:cxn ang="0">
                  <a:pos x="34" y="8"/>
                </a:cxn>
                <a:cxn ang="0">
                  <a:pos x="30" y="4"/>
                </a:cxn>
                <a:cxn ang="0">
                  <a:pos x="27" y="2"/>
                </a:cxn>
                <a:cxn ang="0">
                  <a:pos x="21" y="0"/>
                </a:cxn>
                <a:cxn ang="0">
                  <a:pos x="17" y="0"/>
                </a:cxn>
                <a:cxn ang="0">
                  <a:pos x="11" y="2"/>
                </a:cxn>
                <a:cxn ang="0">
                  <a:pos x="8" y="4"/>
                </a:cxn>
                <a:cxn ang="0">
                  <a:pos x="4" y="8"/>
                </a:cxn>
                <a:cxn ang="0">
                  <a:pos x="2" y="12"/>
                </a:cxn>
                <a:cxn ang="0">
                  <a:pos x="0" y="17"/>
                </a:cxn>
                <a:cxn ang="0">
                  <a:pos x="0" y="21"/>
                </a:cxn>
                <a:cxn ang="0">
                  <a:pos x="2" y="27"/>
                </a:cxn>
                <a:cxn ang="0">
                  <a:pos x="4" y="31"/>
                </a:cxn>
                <a:cxn ang="0">
                  <a:pos x="100" y="151"/>
                </a:cxn>
                <a:cxn ang="0">
                  <a:pos x="104" y="155"/>
                </a:cxn>
                <a:cxn ang="0">
                  <a:pos x="108" y="157"/>
                </a:cxn>
                <a:cxn ang="0">
                  <a:pos x="113" y="159"/>
                </a:cxn>
                <a:cxn ang="0">
                  <a:pos x="117" y="159"/>
                </a:cxn>
                <a:cxn ang="0">
                  <a:pos x="123" y="157"/>
                </a:cxn>
                <a:cxn ang="0">
                  <a:pos x="127" y="155"/>
                </a:cxn>
                <a:cxn ang="0">
                  <a:pos x="130" y="151"/>
                </a:cxn>
                <a:cxn ang="0">
                  <a:pos x="132" y="148"/>
                </a:cxn>
                <a:cxn ang="0">
                  <a:pos x="134" y="142"/>
                </a:cxn>
                <a:cxn ang="0">
                  <a:pos x="134" y="138"/>
                </a:cxn>
                <a:cxn ang="0">
                  <a:pos x="132" y="132"/>
                </a:cxn>
                <a:cxn ang="0">
                  <a:pos x="130" y="129"/>
                </a:cxn>
                <a:cxn ang="0">
                  <a:pos x="34" y="8"/>
                </a:cxn>
              </a:cxnLst>
              <a:rect l="0" t="0" r="r" b="b"/>
              <a:pathLst>
                <a:path w="134" h="159">
                  <a:moveTo>
                    <a:pt x="34" y="8"/>
                  </a:moveTo>
                  <a:lnTo>
                    <a:pt x="30" y="4"/>
                  </a:lnTo>
                  <a:lnTo>
                    <a:pt x="27" y="2"/>
                  </a:lnTo>
                  <a:lnTo>
                    <a:pt x="21" y="0"/>
                  </a:lnTo>
                  <a:lnTo>
                    <a:pt x="17" y="0"/>
                  </a:lnTo>
                  <a:lnTo>
                    <a:pt x="11" y="2"/>
                  </a:lnTo>
                  <a:lnTo>
                    <a:pt x="8" y="4"/>
                  </a:lnTo>
                  <a:lnTo>
                    <a:pt x="4" y="8"/>
                  </a:lnTo>
                  <a:lnTo>
                    <a:pt x="2" y="12"/>
                  </a:lnTo>
                  <a:lnTo>
                    <a:pt x="0" y="17"/>
                  </a:lnTo>
                  <a:lnTo>
                    <a:pt x="0" y="21"/>
                  </a:lnTo>
                  <a:lnTo>
                    <a:pt x="2" y="27"/>
                  </a:lnTo>
                  <a:lnTo>
                    <a:pt x="4" y="31"/>
                  </a:lnTo>
                  <a:lnTo>
                    <a:pt x="100" y="151"/>
                  </a:lnTo>
                  <a:lnTo>
                    <a:pt x="104" y="155"/>
                  </a:lnTo>
                  <a:lnTo>
                    <a:pt x="108" y="157"/>
                  </a:lnTo>
                  <a:lnTo>
                    <a:pt x="113" y="159"/>
                  </a:lnTo>
                  <a:lnTo>
                    <a:pt x="117" y="159"/>
                  </a:lnTo>
                  <a:lnTo>
                    <a:pt x="123" y="157"/>
                  </a:lnTo>
                  <a:lnTo>
                    <a:pt x="127" y="155"/>
                  </a:lnTo>
                  <a:lnTo>
                    <a:pt x="130" y="151"/>
                  </a:lnTo>
                  <a:lnTo>
                    <a:pt x="132" y="148"/>
                  </a:lnTo>
                  <a:lnTo>
                    <a:pt x="134" y="142"/>
                  </a:lnTo>
                  <a:lnTo>
                    <a:pt x="134" y="138"/>
                  </a:lnTo>
                  <a:lnTo>
                    <a:pt x="132" y="132"/>
                  </a:lnTo>
                  <a:lnTo>
                    <a:pt x="130" y="129"/>
                  </a:lnTo>
                  <a:lnTo>
                    <a:pt x="34" y="8"/>
                  </a:lnTo>
                  <a:close/>
                </a:path>
              </a:pathLst>
            </a:custGeom>
            <a:solidFill>
              <a:srgbClr val="6666FF"/>
            </a:solidFill>
            <a:ln w="9525">
              <a:solidFill>
                <a:srgbClr val="6666FF"/>
              </a:solidFill>
              <a:round/>
              <a:headEnd/>
              <a:tailEnd/>
            </a:ln>
          </p:spPr>
          <p:txBody>
            <a:bodyPr/>
            <a:lstStyle/>
            <a:p>
              <a:endParaRPr lang="en-US"/>
            </a:p>
          </p:txBody>
        </p:sp>
      </p:grpSp>
      <p:grpSp>
        <p:nvGrpSpPr>
          <p:cNvPr id="792623" name="Group 47"/>
          <p:cNvGrpSpPr>
            <a:grpSpLocks/>
          </p:cNvGrpSpPr>
          <p:nvPr/>
        </p:nvGrpSpPr>
        <p:grpSpPr bwMode="auto">
          <a:xfrm>
            <a:off x="3232150" y="2392363"/>
            <a:ext cx="814388" cy="723900"/>
            <a:chOff x="2036" y="1507"/>
            <a:chExt cx="513" cy="456"/>
          </a:xfrm>
        </p:grpSpPr>
        <p:sp>
          <p:nvSpPr>
            <p:cNvPr id="792581" name="Freeform 5"/>
            <p:cNvSpPr>
              <a:spLocks/>
            </p:cNvSpPr>
            <p:nvPr/>
          </p:nvSpPr>
          <p:spPr bwMode="auto">
            <a:xfrm>
              <a:off x="2036" y="1548"/>
              <a:ext cx="287" cy="410"/>
            </a:xfrm>
            <a:custGeom>
              <a:avLst/>
              <a:gdLst/>
              <a:ahLst/>
              <a:cxnLst>
                <a:cxn ang="0">
                  <a:pos x="206" y="389"/>
                </a:cxn>
                <a:cxn ang="0">
                  <a:pos x="213" y="406"/>
                </a:cxn>
                <a:cxn ang="0">
                  <a:pos x="228" y="410"/>
                </a:cxn>
                <a:cxn ang="0">
                  <a:pos x="243" y="395"/>
                </a:cxn>
                <a:cxn ang="0">
                  <a:pos x="255" y="374"/>
                </a:cxn>
                <a:cxn ang="0">
                  <a:pos x="262" y="355"/>
                </a:cxn>
                <a:cxn ang="0">
                  <a:pos x="270" y="336"/>
                </a:cxn>
                <a:cxn ang="0">
                  <a:pos x="275" y="317"/>
                </a:cxn>
                <a:cxn ang="0">
                  <a:pos x="281" y="295"/>
                </a:cxn>
                <a:cxn ang="0">
                  <a:pos x="283" y="274"/>
                </a:cxn>
                <a:cxn ang="0">
                  <a:pos x="287" y="227"/>
                </a:cxn>
                <a:cxn ang="0">
                  <a:pos x="281" y="172"/>
                </a:cxn>
                <a:cxn ang="0">
                  <a:pos x="258" y="95"/>
                </a:cxn>
                <a:cxn ang="0">
                  <a:pos x="232" y="50"/>
                </a:cxn>
                <a:cxn ang="0">
                  <a:pos x="213" y="29"/>
                </a:cxn>
                <a:cxn ang="0">
                  <a:pos x="192" y="14"/>
                </a:cxn>
                <a:cxn ang="0">
                  <a:pos x="173" y="4"/>
                </a:cxn>
                <a:cxn ang="0">
                  <a:pos x="111" y="4"/>
                </a:cxn>
                <a:cxn ang="0">
                  <a:pos x="92" y="14"/>
                </a:cxn>
                <a:cxn ang="0">
                  <a:pos x="72" y="29"/>
                </a:cxn>
                <a:cxn ang="0">
                  <a:pos x="53" y="50"/>
                </a:cxn>
                <a:cxn ang="0">
                  <a:pos x="26" y="95"/>
                </a:cxn>
                <a:cxn ang="0">
                  <a:pos x="4" y="172"/>
                </a:cxn>
                <a:cxn ang="0">
                  <a:pos x="2" y="274"/>
                </a:cxn>
                <a:cxn ang="0">
                  <a:pos x="4" y="293"/>
                </a:cxn>
                <a:cxn ang="0">
                  <a:pos x="9" y="314"/>
                </a:cxn>
                <a:cxn ang="0">
                  <a:pos x="11" y="327"/>
                </a:cxn>
                <a:cxn ang="0">
                  <a:pos x="19" y="344"/>
                </a:cxn>
                <a:cxn ang="0">
                  <a:pos x="34" y="383"/>
                </a:cxn>
                <a:cxn ang="0">
                  <a:pos x="45" y="395"/>
                </a:cxn>
                <a:cxn ang="0">
                  <a:pos x="64" y="395"/>
                </a:cxn>
                <a:cxn ang="0">
                  <a:pos x="73" y="372"/>
                </a:cxn>
                <a:cxn ang="0">
                  <a:pos x="66" y="361"/>
                </a:cxn>
                <a:cxn ang="0">
                  <a:pos x="51" y="325"/>
                </a:cxn>
                <a:cxn ang="0">
                  <a:pos x="47" y="310"/>
                </a:cxn>
                <a:cxn ang="0">
                  <a:pos x="43" y="291"/>
                </a:cxn>
                <a:cxn ang="0">
                  <a:pos x="40" y="276"/>
                </a:cxn>
                <a:cxn ang="0">
                  <a:pos x="38" y="231"/>
                </a:cxn>
                <a:cxn ang="0">
                  <a:pos x="41" y="180"/>
                </a:cxn>
                <a:cxn ang="0">
                  <a:pos x="53" y="125"/>
                </a:cxn>
                <a:cxn ang="0">
                  <a:pos x="72" y="89"/>
                </a:cxn>
                <a:cxn ang="0">
                  <a:pos x="83" y="72"/>
                </a:cxn>
                <a:cxn ang="0">
                  <a:pos x="94" y="59"/>
                </a:cxn>
                <a:cxn ang="0">
                  <a:pos x="107" y="48"/>
                </a:cxn>
                <a:cxn ang="0">
                  <a:pos x="123" y="42"/>
                </a:cxn>
                <a:cxn ang="0">
                  <a:pos x="143" y="38"/>
                </a:cxn>
                <a:cxn ang="0">
                  <a:pos x="162" y="42"/>
                </a:cxn>
                <a:cxn ang="0">
                  <a:pos x="177" y="48"/>
                </a:cxn>
                <a:cxn ang="0">
                  <a:pos x="190" y="59"/>
                </a:cxn>
                <a:cxn ang="0">
                  <a:pos x="202" y="72"/>
                </a:cxn>
                <a:cxn ang="0">
                  <a:pos x="213" y="89"/>
                </a:cxn>
                <a:cxn ang="0">
                  <a:pos x="232" y="125"/>
                </a:cxn>
                <a:cxn ang="0">
                  <a:pos x="243" y="180"/>
                </a:cxn>
                <a:cxn ang="0">
                  <a:pos x="247" y="221"/>
                </a:cxn>
                <a:cxn ang="0">
                  <a:pos x="247" y="232"/>
                </a:cxn>
                <a:cxn ang="0">
                  <a:pos x="245" y="278"/>
                </a:cxn>
                <a:cxn ang="0">
                  <a:pos x="241" y="293"/>
                </a:cxn>
                <a:cxn ang="0">
                  <a:pos x="238" y="315"/>
                </a:cxn>
                <a:cxn ang="0">
                  <a:pos x="230" y="336"/>
                </a:cxn>
                <a:cxn ang="0">
                  <a:pos x="223" y="353"/>
                </a:cxn>
                <a:cxn ang="0">
                  <a:pos x="211" y="372"/>
                </a:cxn>
                <a:cxn ang="0">
                  <a:pos x="209" y="380"/>
                </a:cxn>
              </a:cxnLst>
              <a:rect l="0" t="0" r="r" b="b"/>
              <a:pathLst>
                <a:path w="287" h="410">
                  <a:moveTo>
                    <a:pt x="209" y="380"/>
                  </a:moveTo>
                  <a:lnTo>
                    <a:pt x="207" y="383"/>
                  </a:lnTo>
                  <a:lnTo>
                    <a:pt x="206" y="389"/>
                  </a:lnTo>
                  <a:lnTo>
                    <a:pt x="206" y="395"/>
                  </a:lnTo>
                  <a:lnTo>
                    <a:pt x="209" y="402"/>
                  </a:lnTo>
                  <a:lnTo>
                    <a:pt x="213" y="406"/>
                  </a:lnTo>
                  <a:lnTo>
                    <a:pt x="217" y="408"/>
                  </a:lnTo>
                  <a:lnTo>
                    <a:pt x="223" y="410"/>
                  </a:lnTo>
                  <a:lnTo>
                    <a:pt x="228" y="410"/>
                  </a:lnTo>
                  <a:lnTo>
                    <a:pt x="236" y="406"/>
                  </a:lnTo>
                  <a:lnTo>
                    <a:pt x="239" y="402"/>
                  </a:lnTo>
                  <a:lnTo>
                    <a:pt x="243" y="395"/>
                  </a:lnTo>
                  <a:lnTo>
                    <a:pt x="245" y="391"/>
                  </a:lnTo>
                  <a:lnTo>
                    <a:pt x="247" y="389"/>
                  </a:lnTo>
                  <a:lnTo>
                    <a:pt x="255" y="374"/>
                  </a:lnTo>
                  <a:lnTo>
                    <a:pt x="256" y="368"/>
                  </a:lnTo>
                  <a:lnTo>
                    <a:pt x="260" y="361"/>
                  </a:lnTo>
                  <a:lnTo>
                    <a:pt x="262" y="355"/>
                  </a:lnTo>
                  <a:lnTo>
                    <a:pt x="264" y="351"/>
                  </a:lnTo>
                  <a:lnTo>
                    <a:pt x="268" y="340"/>
                  </a:lnTo>
                  <a:lnTo>
                    <a:pt x="270" y="336"/>
                  </a:lnTo>
                  <a:lnTo>
                    <a:pt x="272" y="331"/>
                  </a:lnTo>
                  <a:lnTo>
                    <a:pt x="275" y="323"/>
                  </a:lnTo>
                  <a:lnTo>
                    <a:pt x="275" y="317"/>
                  </a:lnTo>
                  <a:lnTo>
                    <a:pt x="279" y="306"/>
                  </a:lnTo>
                  <a:lnTo>
                    <a:pt x="279" y="300"/>
                  </a:lnTo>
                  <a:lnTo>
                    <a:pt x="281" y="295"/>
                  </a:lnTo>
                  <a:lnTo>
                    <a:pt x="281" y="291"/>
                  </a:lnTo>
                  <a:lnTo>
                    <a:pt x="283" y="285"/>
                  </a:lnTo>
                  <a:lnTo>
                    <a:pt x="283" y="274"/>
                  </a:lnTo>
                  <a:lnTo>
                    <a:pt x="285" y="268"/>
                  </a:lnTo>
                  <a:lnTo>
                    <a:pt x="285" y="236"/>
                  </a:lnTo>
                  <a:lnTo>
                    <a:pt x="287" y="227"/>
                  </a:lnTo>
                  <a:lnTo>
                    <a:pt x="285" y="217"/>
                  </a:lnTo>
                  <a:lnTo>
                    <a:pt x="285" y="195"/>
                  </a:lnTo>
                  <a:lnTo>
                    <a:pt x="281" y="172"/>
                  </a:lnTo>
                  <a:lnTo>
                    <a:pt x="273" y="132"/>
                  </a:lnTo>
                  <a:lnTo>
                    <a:pt x="266" y="114"/>
                  </a:lnTo>
                  <a:lnTo>
                    <a:pt x="258" y="95"/>
                  </a:lnTo>
                  <a:lnTo>
                    <a:pt x="247" y="70"/>
                  </a:lnTo>
                  <a:lnTo>
                    <a:pt x="236" y="55"/>
                  </a:lnTo>
                  <a:lnTo>
                    <a:pt x="232" y="50"/>
                  </a:lnTo>
                  <a:lnTo>
                    <a:pt x="226" y="44"/>
                  </a:lnTo>
                  <a:lnTo>
                    <a:pt x="223" y="38"/>
                  </a:lnTo>
                  <a:lnTo>
                    <a:pt x="213" y="29"/>
                  </a:lnTo>
                  <a:lnTo>
                    <a:pt x="207" y="25"/>
                  </a:lnTo>
                  <a:lnTo>
                    <a:pt x="202" y="19"/>
                  </a:lnTo>
                  <a:lnTo>
                    <a:pt x="192" y="14"/>
                  </a:lnTo>
                  <a:lnTo>
                    <a:pt x="187" y="12"/>
                  </a:lnTo>
                  <a:lnTo>
                    <a:pt x="181" y="8"/>
                  </a:lnTo>
                  <a:lnTo>
                    <a:pt x="173" y="4"/>
                  </a:lnTo>
                  <a:lnTo>
                    <a:pt x="158" y="0"/>
                  </a:lnTo>
                  <a:lnTo>
                    <a:pt x="126" y="0"/>
                  </a:lnTo>
                  <a:lnTo>
                    <a:pt x="111" y="4"/>
                  </a:lnTo>
                  <a:lnTo>
                    <a:pt x="104" y="8"/>
                  </a:lnTo>
                  <a:lnTo>
                    <a:pt x="98" y="12"/>
                  </a:lnTo>
                  <a:lnTo>
                    <a:pt x="92" y="14"/>
                  </a:lnTo>
                  <a:lnTo>
                    <a:pt x="83" y="19"/>
                  </a:lnTo>
                  <a:lnTo>
                    <a:pt x="77" y="25"/>
                  </a:lnTo>
                  <a:lnTo>
                    <a:pt x="72" y="29"/>
                  </a:lnTo>
                  <a:lnTo>
                    <a:pt x="62" y="38"/>
                  </a:lnTo>
                  <a:lnTo>
                    <a:pt x="58" y="44"/>
                  </a:lnTo>
                  <a:lnTo>
                    <a:pt x="53" y="50"/>
                  </a:lnTo>
                  <a:lnTo>
                    <a:pt x="49" y="55"/>
                  </a:lnTo>
                  <a:lnTo>
                    <a:pt x="38" y="70"/>
                  </a:lnTo>
                  <a:lnTo>
                    <a:pt x="26" y="95"/>
                  </a:lnTo>
                  <a:lnTo>
                    <a:pt x="19" y="114"/>
                  </a:lnTo>
                  <a:lnTo>
                    <a:pt x="11" y="132"/>
                  </a:lnTo>
                  <a:lnTo>
                    <a:pt x="4" y="172"/>
                  </a:lnTo>
                  <a:lnTo>
                    <a:pt x="0" y="195"/>
                  </a:lnTo>
                  <a:lnTo>
                    <a:pt x="0" y="268"/>
                  </a:lnTo>
                  <a:lnTo>
                    <a:pt x="2" y="274"/>
                  </a:lnTo>
                  <a:lnTo>
                    <a:pt x="2" y="283"/>
                  </a:lnTo>
                  <a:lnTo>
                    <a:pt x="4" y="289"/>
                  </a:lnTo>
                  <a:lnTo>
                    <a:pt x="4" y="293"/>
                  </a:lnTo>
                  <a:lnTo>
                    <a:pt x="6" y="298"/>
                  </a:lnTo>
                  <a:lnTo>
                    <a:pt x="6" y="302"/>
                  </a:lnTo>
                  <a:lnTo>
                    <a:pt x="9" y="314"/>
                  </a:lnTo>
                  <a:lnTo>
                    <a:pt x="9" y="317"/>
                  </a:lnTo>
                  <a:lnTo>
                    <a:pt x="11" y="321"/>
                  </a:lnTo>
                  <a:lnTo>
                    <a:pt x="11" y="327"/>
                  </a:lnTo>
                  <a:lnTo>
                    <a:pt x="15" y="334"/>
                  </a:lnTo>
                  <a:lnTo>
                    <a:pt x="17" y="340"/>
                  </a:lnTo>
                  <a:lnTo>
                    <a:pt x="19" y="344"/>
                  </a:lnTo>
                  <a:lnTo>
                    <a:pt x="19" y="349"/>
                  </a:lnTo>
                  <a:lnTo>
                    <a:pt x="32" y="376"/>
                  </a:lnTo>
                  <a:lnTo>
                    <a:pt x="34" y="383"/>
                  </a:lnTo>
                  <a:lnTo>
                    <a:pt x="41" y="391"/>
                  </a:lnTo>
                  <a:lnTo>
                    <a:pt x="38" y="387"/>
                  </a:lnTo>
                  <a:lnTo>
                    <a:pt x="45" y="395"/>
                  </a:lnTo>
                  <a:lnTo>
                    <a:pt x="49" y="397"/>
                  </a:lnTo>
                  <a:lnTo>
                    <a:pt x="60" y="397"/>
                  </a:lnTo>
                  <a:lnTo>
                    <a:pt x="64" y="395"/>
                  </a:lnTo>
                  <a:lnTo>
                    <a:pt x="72" y="387"/>
                  </a:lnTo>
                  <a:lnTo>
                    <a:pt x="73" y="383"/>
                  </a:lnTo>
                  <a:lnTo>
                    <a:pt x="73" y="372"/>
                  </a:lnTo>
                  <a:lnTo>
                    <a:pt x="72" y="368"/>
                  </a:lnTo>
                  <a:lnTo>
                    <a:pt x="68" y="364"/>
                  </a:lnTo>
                  <a:lnTo>
                    <a:pt x="66" y="361"/>
                  </a:lnTo>
                  <a:lnTo>
                    <a:pt x="56" y="342"/>
                  </a:lnTo>
                  <a:lnTo>
                    <a:pt x="56" y="336"/>
                  </a:lnTo>
                  <a:lnTo>
                    <a:pt x="51" y="325"/>
                  </a:lnTo>
                  <a:lnTo>
                    <a:pt x="49" y="319"/>
                  </a:lnTo>
                  <a:lnTo>
                    <a:pt x="49" y="314"/>
                  </a:lnTo>
                  <a:lnTo>
                    <a:pt x="47" y="310"/>
                  </a:lnTo>
                  <a:lnTo>
                    <a:pt x="47" y="306"/>
                  </a:lnTo>
                  <a:lnTo>
                    <a:pt x="43" y="295"/>
                  </a:lnTo>
                  <a:lnTo>
                    <a:pt x="43" y="291"/>
                  </a:lnTo>
                  <a:lnTo>
                    <a:pt x="41" y="285"/>
                  </a:lnTo>
                  <a:lnTo>
                    <a:pt x="41" y="281"/>
                  </a:lnTo>
                  <a:lnTo>
                    <a:pt x="40" y="276"/>
                  </a:lnTo>
                  <a:lnTo>
                    <a:pt x="40" y="266"/>
                  </a:lnTo>
                  <a:lnTo>
                    <a:pt x="38" y="261"/>
                  </a:lnTo>
                  <a:lnTo>
                    <a:pt x="38" y="231"/>
                  </a:lnTo>
                  <a:lnTo>
                    <a:pt x="38" y="198"/>
                  </a:lnTo>
                  <a:lnTo>
                    <a:pt x="40" y="191"/>
                  </a:lnTo>
                  <a:lnTo>
                    <a:pt x="41" y="180"/>
                  </a:lnTo>
                  <a:lnTo>
                    <a:pt x="49" y="144"/>
                  </a:lnTo>
                  <a:lnTo>
                    <a:pt x="53" y="134"/>
                  </a:lnTo>
                  <a:lnTo>
                    <a:pt x="53" y="125"/>
                  </a:lnTo>
                  <a:lnTo>
                    <a:pt x="56" y="119"/>
                  </a:lnTo>
                  <a:lnTo>
                    <a:pt x="60" y="110"/>
                  </a:lnTo>
                  <a:lnTo>
                    <a:pt x="72" y="89"/>
                  </a:lnTo>
                  <a:lnTo>
                    <a:pt x="73" y="85"/>
                  </a:lnTo>
                  <a:lnTo>
                    <a:pt x="79" y="78"/>
                  </a:lnTo>
                  <a:lnTo>
                    <a:pt x="83" y="72"/>
                  </a:lnTo>
                  <a:lnTo>
                    <a:pt x="89" y="66"/>
                  </a:lnTo>
                  <a:lnTo>
                    <a:pt x="92" y="61"/>
                  </a:lnTo>
                  <a:lnTo>
                    <a:pt x="94" y="59"/>
                  </a:lnTo>
                  <a:lnTo>
                    <a:pt x="100" y="55"/>
                  </a:lnTo>
                  <a:lnTo>
                    <a:pt x="106" y="50"/>
                  </a:lnTo>
                  <a:lnTo>
                    <a:pt x="107" y="48"/>
                  </a:lnTo>
                  <a:lnTo>
                    <a:pt x="113" y="46"/>
                  </a:lnTo>
                  <a:lnTo>
                    <a:pt x="119" y="42"/>
                  </a:lnTo>
                  <a:lnTo>
                    <a:pt x="123" y="42"/>
                  </a:lnTo>
                  <a:lnTo>
                    <a:pt x="130" y="40"/>
                  </a:lnTo>
                  <a:lnTo>
                    <a:pt x="134" y="38"/>
                  </a:lnTo>
                  <a:lnTo>
                    <a:pt x="143" y="38"/>
                  </a:lnTo>
                  <a:lnTo>
                    <a:pt x="151" y="38"/>
                  </a:lnTo>
                  <a:lnTo>
                    <a:pt x="155" y="40"/>
                  </a:lnTo>
                  <a:lnTo>
                    <a:pt x="162" y="42"/>
                  </a:lnTo>
                  <a:lnTo>
                    <a:pt x="166" y="42"/>
                  </a:lnTo>
                  <a:lnTo>
                    <a:pt x="172" y="46"/>
                  </a:lnTo>
                  <a:lnTo>
                    <a:pt x="177" y="48"/>
                  </a:lnTo>
                  <a:lnTo>
                    <a:pt x="179" y="50"/>
                  </a:lnTo>
                  <a:lnTo>
                    <a:pt x="185" y="55"/>
                  </a:lnTo>
                  <a:lnTo>
                    <a:pt x="190" y="59"/>
                  </a:lnTo>
                  <a:lnTo>
                    <a:pt x="192" y="61"/>
                  </a:lnTo>
                  <a:lnTo>
                    <a:pt x="196" y="66"/>
                  </a:lnTo>
                  <a:lnTo>
                    <a:pt x="202" y="72"/>
                  </a:lnTo>
                  <a:lnTo>
                    <a:pt x="206" y="78"/>
                  </a:lnTo>
                  <a:lnTo>
                    <a:pt x="211" y="85"/>
                  </a:lnTo>
                  <a:lnTo>
                    <a:pt x="213" y="89"/>
                  </a:lnTo>
                  <a:lnTo>
                    <a:pt x="224" y="110"/>
                  </a:lnTo>
                  <a:lnTo>
                    <a:pt x="228" y="119"/>
                  </a:lnTo>
                  <a:lnTo>
                    <a:pt x="232" y="125"/>
                  </a:lnTo>
                  <a:lnTo>
                    <a:pt x="232" y="134"/>
                  </a:lnTo>
                  <a:lnTo>
                    <a:pt x="236" y="144"/>
                  </a:lnTo>
                  <a:lnTo>
                    <a:pt x="243" y="180"/>
                  </a:lnTo>
                  <a:lnTo>
                    <a:pt x="245" y="191"/>
                  </a:lnTo>
                  <a:lnTo>
                    <a:pt x="247" y="198"/>
                  </a:lnTo>
                  <a:lnTo>
                    <a:pt x="247" y="221"/>
                  </a:lnTo>
                  <a:lnTo>
                    <a:pt x="249" y="234"/>
                  </a:lnTo>
                  <a:lnTo>
                    <a:pt x="251" y="225"/>
                  </a:lnTo>
                  <a:lnTo>
                    <a:pt x="247" y="232"/>
                  </a:lnTo>
                  <a:lnTo>
                    <a:pt x="247" y="261"/>
                  </a:lnTo>
                  <a:lnTo>
                    <a:pt x="245" y="266"/>
                  </a:lnTo>
                  <a:lnTo>
                    <a:pt x="245" y="278"/>
                  </a:lnTo>
                  <a:lnTo>
                    <a:pt x="243" y="283"/>
                  </a:lnTo>
                  <a:lnTo>
                    <a:pt x="243" y="287"/>
                  </a:lnTo>
                  <a:lnTo>
                    <a:pt x="241" y="293"/>
                  </a:lnTo>
                  <a:lnTo>
                    <a:pt x="241" y="298"/>
                  </a:lnTo>
                  <a:lnTo>
                    <a:pt x="238" y="310"/>
                  </a:lnTo>
                  <a:lnTo>
                    <a:pt x="238" y="315"/>
                  </a:lnTo>
                  <a:lnTo>
                    <a:pt x="236" y="321"/>
                  </a:lnTo>
                  <a:lnTo>
                    <a:pt x="234" y="325"/>
                  </a:lnTo>
                  <a:lnTo>
                    <a:pt x="230" y="336"/>
                  </a:lnTo>
                  <a:lnTo>
                    <a:pt x="228" y="340"/>
                  </a:lnTo>
                  <a:lnTo>
                    <a:pt x="226" y="346"/>
                  </a:lnTo>
                  <a:lnTo>
                    <a:pt x="223" y="353"/>
                  </a:lnTo>
                  <a:lnTo>
                    <a:pt x="221" y="359"/>
                  </a:lnTo>
                  <a:lnTo>
                    <a:pt x="217" y="366"/>
                  </a:lnTo>
                  <a:lnTo>
                    <a:pt x="211" y="372"/>
                  </a:lnTo>
                  <a:lnTo>
                    <a:pt x="209" y="380"/>
                  </a:lnTo>
                  <a:lnTo>
                    <a:pt x="207" y="383"/>
                  </a:lnTo>
                  <a:lnTo>
                    <a:pt x="209" y="380"/>
                  </a:lnTo>
                  <a:close/>
                </a:path>
              </a:pathLst>
            </a:custGeom>
            <a:solidFill>
              <a:srgbClr val="6666FF"/>
            </a:solidFill>
            <a:ln w="9525">
              <a:solidFill>
                <a:srgbClr val="6666FF"/>
              </a:solidFill>
              <a:round/>
              <a:headEnd/>
              <a:tailEnd/>
            </a:ln>
          </p:spPr>
          <p:txBody>
            <a:bodyPr/>
            <a:lstStyle/>
            <a:p>
              <a:endParaRPr lang="en-US"/>
            </a:p>
          </p:txBody>
        </p:sp>
        <p:sp>
          <p:nvSpPr>
            <p:cNvPr id="792584" name="Rectangle 8"/>
            <p:cNvSpPr>
              <a:spLocks noChangeArrowheads="1"/>
            </p:cNvSpPr>
            <p:nvPr/>
          </p:nvSpPr>
          <p:spPr bwMode="auto">
            <a:xfrm>
              <a:off x="2304" y="1507"/>
              <a:ext cx="245" cy="230"/>
            </a:xfrm>
            <a:prstGeom prst="rect">
              <a:avLst/>
            </a:prstGeom>
            <a:noFill/>
            <a:ln w="9525">
              <a:noFill/>
              <a:miter lim="800000"/>
              <a:headEnd/>
              <a:tailEnd/>
            </a:ln>
          </p:spPr>
          <p:txBody>
            <a:bodyPr wrap="none" lIns="0" tIns="0" rIns="0" bIns="0">
              <a:spAutoFit/>
            </a:bodyPr>
            <a:lstStyle/>
            <a:p>
              <a:r>
                <a:rPr lang="en-US" sz="2400" b="1" u="none" baseline="0">
                  <a:solidFill>
                    <a:srgbClr val="6666FF"/>
                  </a:solidFill>
                  <a:latin typeface="Swiss 721 SWA" charset="0"/>
                </a:rPr>
                <a:t>0/0</a:t>
              </a:r>
              <a:endParaRPr lang="en-US" sz="3200" b="1" u="none" baseline="0">
                <a:solidFill>
                  <a:srgbClr val="6666FF"/>
                </a:solidFill>
              </a:endParaRPr>
            </a:p>
          </p:txBody>
        </p:sp>
        <p:sp>
          <p:nvSpPr>
            <p:cNvPr id="792615" name="Freeform 39"/>
            <p:cNvSpPr>
              <a:spLocks/>
            </p:cNvSpPr>
            <p:nvPr/>
          </p:nvSpPr>
          <p:spPr bwMode="auto">
            <a:xfrm>
              <a:off x="2232" y="1807"/>
              <a:ext cx="43" cy="149"/>
            </a:xfrm>
            <a:custGeom>
              <a:avLst/>
              <a:gdLst/>
              <a:ahLst/>
              <a:cxnLst>
                <a:cxn ang="0">
                  <a:pos x="0" y="128"/>
                </a:cxn>
                <a:cxn ang="0">
                  <a:pos x="0" y="134"/>
                </a:cxn>
                <a:cxn ang="0">
                  <a:pos x="2" y="139"/>
                </a:cxn>
                <a:cxn ang="0">
                  <a:pos x="6" y="143"/>
                </a:cxn>
                <a:cxn ang="0">
                  <a:pos x="10" y="145"/>
                </a:cxn>
                <a:cxn ang="0">
                  <a:pos x="13" y="149"/>
                </a:cxn>
                <a:cxn ang="0">
                  <a:pos x="23" y="149"/>
                </a:cxn>
                <a:cxn ang="0">
                  <a:pos x="28" y="147"/>
                </a:cxn>
                <a:cxn ang="0">
                  <a:pos x="32" y="143"/>
                </a:cxn>
                <a:cxn ang="0">
                  <a:pos x="34" y="139"/>
                </a:cxn>
                <a:cxn ang="0">
                  <a:pos x="38" y="136"/>
                </a:cxn>
                <a:cxn ang="0">
                  <a:pos x="38" y="132"/>
                </a:cxn>
                <a:cxn ang="0">
                  <a:pos x="43" y="21"/>
                </a:cxn>
                <a:cxn ang="0">
                  <a:pos x="43" y="15"/>
                </a:cxn>
                <a:cxn ang="0">
                  <a:pos x="42" y="9"/>
                </a:cxn>
                <a:cxn ang="0">
                  <a:pos x="38" y="6"/>
                </a:cxn>
                <a:cxn ang="0">
                  <a:pos x="34" y="4"/>
                </a:cxn>
                <a:cxn ang="0">
                  <a:pos x="30" y="0"/>
                </a:cxn>
                <a:cxn ang="0">
                  <a:pos x="21" y="0"/>
                </a:cxn>
                <a:cxn ang="0">
                  <a:pos x="15" y="2"/>
                </a:cxn>
                <a:cxn ang="0">
                  <a:pos x="11" y="6"/>
                </a:cxn>
                <a:cxn ang="0">
                  <a:pos x="10" y="9"/>
                </a:cxn>
                <a:cxn ang="0">
                  <a:pos x="6" y="13"/>
                </a:cxn>
                <a:cxn ang="0">
                  <a:pos x="6" y="17"/>
                </a:cxn>
                <a:cxn ang="0">
                  <a:pos x="0" y="128"/>
                </a:cxn>
              </a:cxnLst>
              <a:rect l="0" t="0" r="r" b="b"/>
              <a:pathLst>
                <a:path w="43" h="149">
                  <a:moveTo>
                    <a:pt x="0" y="128"/>
                  </a:moveTo>
                  <a:lnTo>
                    <a:pt x="0" y="134"/>
                  </a:lnTo>
                  <a:lnTo>
                    <a:pt x="2" y="139"/>
                  </a:lnTo>
                  <a:lnTo>
                    <a:pt x="6" y="143"/>
                  </a:lnTo>
                  <a:lnTo>
                    <a:pt x="10" y="145"/>
                  </a:lnTo>
                  <a:lnTo>
                    <a:pt x="13" y="149"/>
                  </a:lnTo>
                  <a:lnTo>
                    <a:pt x="23" y="149"/>
                  </a:lnTo>
                  <a:lnTo>
                    <a:pt x="28" y="147"/>
                  </a:lnTo>
                  <a:lnTo>
                    <a:pt x="32" y="143"/>
                  </a:lnTo>
                  <a:lnTo>
                    <a:pt x="34" y="139"/>
                  </a:lnTo>
                  <a:lnTo>
                    <a:pt x="38" y="136"/>
                  </a:lnTo>
                  <a:lnTo>
                    <a:pt x="38" y="132"/>
                  </a:lnTo>
                  <a:lnTo>
                    <a:pt x="43" y="21"/>
                  </a:lnTo>
                  <a:lnTo>
                    <a:pt x="43" y="15"/>
                  </a:lnTo>
                  <a:lnTo>
                    <a:pt x="42" y="9"/>
                  </a:lnTo>
                  <a:lnTo>
                    <a:pt x="38" y="6"/>
                  </a:lnTo>
                  <a:lnTo>
                    <a:pt x="34" y="4"/>
                  </a:lnTo>
                  <a:lnTo>
                    <a:pt x="30" y="0"/>
                  </a:lnTo>
                  <a:lnTo>
                    <a:pt x="21" y="0"/>
                  </a:lnTo>
                  <a:lnTo>
                    <a:pt x="15" y="2"/>
                  </a:lnTo>
                  <a:lnTo>
                    <a:pt x="11" y="6"/>
                  </a:lnTo>
                  <a:lnTo>
                    <a:pt x="10" y="9"/>
                  </a:lnTo>
                  <a:lnTo>
                    <a:pt x="6" y="13"/>
                  </a:lnTo>
                  <a:lnTo>
                    <a:pt x="6" y="17"/>
                  </a:lnTo>
                  <a:lnTo>
                    <a:pt x="0" y="128"/>
                  </a:lnTo>
                  <a:close/>
                </a:path>
              </a:pathLst>
            </a:custGeom>
            <a:solidFill>
              <a:srgbClr val="6666FF"/>
            </a:solidFill>
            <a:ln w="9525">
              <a:solidFill>
                <a:srgbClr val="6666FF"/>
              </a:solidFill>
              <a:round/>
              <a:headEnd/>
              <a:tailEnd/>
            </a:ln>
          </p:spPr>
          <p:txBody>
            <a:bodyPr/>
            <a:lstStyle/>
            <a:p>
              <a:endParaRPr lang="en-US"/>
            </a:p>
          </p:txBody>
        </p:sp>
        <p:sp>
          <p:nvSpPr>
            <p:cNvPr id="792616" name="Freeform 40"/>
            <p:cNvSpPr>
              <a:spLocks/>
            </p:cNvSpPr>
            <p:nvPr/>
          </p:nvSpPr>
          <p:spPr bwMode="auto">
            <a:xfrm>
              <a:off x="2238" y="1831"/>
              <a:ext cx="115" cy="132"/>
            </a:xfrm>
            <a:custGeom>
              <a:avLst/>
              <a:gdLst/>
              <a:ahLst/>
              <a:cxnLst>
                <a:cxn ang="0">
                  <a:pos x="4" y="102"/>
                </a:cxn>
                <a:cxn ang="0">
                  <a:pos x="0" y="110"/>
                </a:cxn>
                <a:cxn ang="0">
                  <a:pos x="0" y="115"/>
                </a:cxn>
                <a:cxn ang="0">
                  <a:pos x="2" y="121"/>
                </a:cxn>
                <a:cxn ang="0">
                  <a:pos x="4" y="125"/>
                </a:cxn>
                <a:cxn ang="0">
                  <a:pos x="7" y="129"/>
                </a:cxn>
                <a:cxn ang="0">
                  <a:pos x="15" y="132"/>
                </a:cxn>
                <a:cxn ang="0">
                  <a:pos x="21" y="132"/>
                </a:cxn>
                <a:cxn ang="0">
                  <a:pos x="26" y="130"/>
                </a:cxn>
                <a:cxn ang="0">
                  <a:pos x="30" y="129"/>
                </a:cxn>
                <a:cxn ang="0">
                  <a:pos x="34" y="125"/>
                </a:cxn>
                <a:cxn ang="0">
                  <a:pos x="111" y="31"/>
                </a:cxn>
                <a:cxn ang="0">
                  <a:pos x="115" y="23"/>
                </a:cxn>
                <a:cxn ang="0">
                  <a:pos x="115" y="17"/>
                </a:cxn>
                <a:cxn ang="0">
                  <a:pos x="113" y="12"/>
                </a:cxn>
                <a:cxn ang="0">
                  <a:pos x="111" y="8"/>
                </a:cxn>
                <a:cxn ang="0">
                  <a:pos x="107" y="4"/>
                </a:cxn>
                <a:cxn ang="0">
                  <a:pos x="100" y="0"/>
                </a:cxn>
                <a:cxn ang="0">
                  <a:pos x="94" y="0"/>
                </a:cxn>
                <a:cxn ang="0">
                  <a:pos x="88" y="2"/>
                </a:cxn>
                <a:cxn ang="0">
                  <a:pos x="85" y="4"/>
                </a:cxn>
                <a:cxn ang="0">
                  <a:pos x="81" y="8"/>
                </a:cxn>
                <a:cxn ang="0">
                  <a:pos x="4" y="102"/>
                </a:cxn>
              </a:cxnLst>
              <a:rect l="0" t="0" r="r" b="b"/>
              <a:pathLst>
                <a:path w="115" h="132">
                  <a:moveTo>
                    <a:pt x="4" y="102"/>
                  </a:moveTo>
                  <a:lnTo>
                    <a:pt x="0" y="110"/>
                  </a:lnTo>
                  <a:lnTo>
                    <a:pt x="0" y="115"/>
                  </a:lnTo>
                  <a:lnTo>
                    <a:pt x="2" y="121"/>
                  </a:lnTo>
                  <a:lnTo>
                    <a:pt x="4" y="125"/>
                  </a:lnTo>
                  <a:lnTo>
                    <a:pt x="7" y="129"/>
                  </a:lnTo>
                  <a:lnTo>
                    <a:pt x="15" y="132"/>
                  </a:lnTo>
                  <a:lnTo>
                    <a:pt x="21" y="132"/>
                  </a:lnTo>
                  <a:lnTo>
                    <a:pt x="26" y="130"/>
                  </a:lnTo>
                  <a:lnTo>
                    <a:pt x="30" y="129"/>
                  </a:lnTo>
                  <a:lnTo>
                    <a:pt x="34" y="125"/>
                  </a:lnTo>
                  <a:lnTo>
                    <a:pt x="111" y="31"/>
                  </a:lnTo>
                  <a:lnTo>
                    <a:pt x="115" y="23"/>
                  </a:lnTo>
                  <a:lnTo>
                    <a:pt x="115" y="17"/>
                  </a:lnTo>
                  <a:lnTo>
                    <a:pt x="113" y="12"/>
                  </a:lnTo>
                  <a:lnTo>
                    <a:pt x="111" y="8"/>
                  </a:lnTo>
                  <a:lnTo>
                    <a:pt x="107" y="4"/>
                  </a:lnTo>
                  <a:lnTo>
                    <a:pt x="100" y="0"/>
                  </a:lnTo>
                  <a:lnTo>
                    <a:pt x="94" y="0"/>
                  </a:lnTo>
                  <a:lnTo>
                    <a:pt x="88" y="2"/>
                  </a:lnTo>
                  <a:lnTo>
                    <a:pt x="85" y="4"/>
                  </a:lnTo>
                  <a:lnTo>
                    <a:pt x="81" y="8"/>
                  </a:lnTo>
                  <a:lnTo>
                    <a:pt x="4" y="102"/>
                  </a:lnTo>
                  <a:close/>
                </a:path>
              </a:pathLst>
            </a:custGeom>
            <a:solidFill>
              <a:srgbClr val="6666FF"/>
            </a:solidFill>
            <a:ln w="9525">
              <a:solidFill>
                <a:srgbClr val="6666FF"/>
              </a:solidFill>
              <a:round/>
              <a:headEnd/>
              <a:tailEnd/>
            </a:ln>
          </p:spPr>
          <p:txBody>
            <a:bodyPr/>
            <a:lstStyle/>
            <a:p>
              <a:endParaRPr lang="en-US"/>
            </a:p>
          </p:txBody>
        </p:sp>
      </p:grpSp>
      <p:grpSp>
        <p:nvGrpSpPr>
          <p:cNvPr id="792625" name="Group 49"/>
          <p:cNvGrpSpPr>
            <a:grpSpLocks/>
          </p:cNvGrpSpPr>
          <p:nvPr/>
        </p:nvGrpSpPr>
        <p:grpSpPr bwMode="auto">
          <a:xfrm>
            <a:off x="6197600" y="2392363"/>
            <a:ext cx="768350" cy="777875"/>
            <a:chOff x="3904" y="1507"/>
            <a:chExt cx="484" cy="490"/>
          </a:xfrm>
        </p:grpSpPr>
        <p:sp>
          <p:nvSpPr>
            <p:cNvPr id="792582" name="Freeform 6"/>
            <p:cNvSpPr>
              <a:spLocks/>
            </p:cNvSpPr>
            <p:nvPr/>
          </p:nvSpPr>
          <p:spPr bwMode="auto">
            <a:xfrm>
              <a:off x="3904" y="1571"/>
              <a:ext cx="286" cy="409"/>
            </a:xfrm>
            <a:custGeom>
              <a:avLst/>
              <a:gdLst/>
              <a:ahLst/>
              <a:cxnLst>
                <a:cxn ang="0">
                  <a:pos x="205" y="389"/>
                </a:cxn>
                <a:cxn ang="0">
                  <a:pos x="213" y="406"/>
                </a:cxn>
                <a:cxn ang="0">
                  <a:pos x="228" y="409"/>
                </a:cxn>
                <a:cxn ang="0">
                  <a:pos x="243" y="394"/>
                </a:cxn>
                <a:cxn ang="0">
                  <a:pos x="254" y="374"/>
                </a:cxn>
                <a:cxn ang="0">
                  <a:pos x="262" y="355"/>
                </a:cxn>
                <a:cxn ang="0">
                  <a:pos x="270" y="336"/>
                </a:cxn>
                <a:cxn ang="0">
                  <a:pos x="275" y="317"/>
                </a:cxn>
                <a:cxn ang="0">
                  <a:pos x="281" y="294"/>
                </a:cxn>
                <a:cxn ang="0">
                  <a:pos x="283" y="274"/>
                </a:cxn>
                <a:cxn ang="0">
                  <a:pos x="286" y="226"/>
                </a:cxn>
                <a:cxn ang="0">
                  <a:pos x="281" y="172"/>
                </a:cxn>
                <a:cxn ang="0">
                  <a:pos x="258" y="94"/>
                </a:cxn>
                <a:cxn ang="0">
                  <a:pos x="232" y="49"/>
                </a:cxn>
                <a:cxn ang="0">
                  <a:pos x="213" y="28"/>
                </a:cxn>
                <a:cxn ang="0">
                  <a:pos x="192" y="13"/>
                </a:cxn>
                <a:cxn ang="0">
                  <a:pos x="173" y="4"/>
                </a:cxn>
                <a:cxn ang="0">
                  <a:pos x="111" y="4"/>
                </a:cxn>
                <a:cxn ang="0">
                  <a:pos x="92" y="13"/>
                </a:cxn>
                <a:cxn ang="0">
                  <a:pos x="71" y="28"/>
                </a:cxn>
                <a:cxn ang="0">
                  <a:pos x="53" y="49"/>
                </a:cxn>
                <a:cxn ang="0">
                  <a:pos x="26" y="94"/>
                </a:cxn>
                <a:cxn ang="0">
                  <a:pos x="3" y="172"/>
                </a:cxn>
                <a:cxn ang="0">
                  <a:pos x="2" y="274"/>
                </a:cxn>
                <a:cxn ang="0">
                  <a:pos x="3" y="292"/>
                </a:cxn>
                <a:cxn ang="0">
                  <a:pos x="9" y="313"/>
                </a:cxn>
                <a:cxn ang="0">
                  <a:pos x="11" y="326"/>
                </a:cxn>
                <a:cxn ang="0">
                  <a:pos x="19" y="343"/>
                </a:cxn>
                <a:cxn ang="0">
                  <a:pos x="34" y="383"/>
                </a:cxn>
                <a:cxn ang="0">
                  <a:pos x="45" y="394"/>
                </a:cxn>
                <a:cxn ang="0">
                  <a:pos x="64" y="394"/>
                </a:cxn>
                <a:cxn ang="0">
                  <a:pos x="73" y="372"/>
                </a:cxn>
                <a:cxn ang="0">
                  <a:pos x="66" y="360"/>
                </a:cxn>
                <a:cxn ang="0">
                  <a:pos x="51" y="324"/>
                </a:cxn>
                <a:cxn ang="0">
                  <a:pos x="47" y="309"/>
                </a:cxn>
                <a:cxn ang="0">
                  <a:pos x="43" y="291"/>
                </a:cxn>
                <a:cxn ang="0">
                  <a:pos x="39" y="275"/>
                </a:cxn>
                <a:cxn ang="0">
                  <a:pos x="37" y="230"/>
                </a:cxn>
                <a:cxn ang="0">
                  <a:pos x="41" y="179"/>
                </a:cxn>
                <a:cxn ang="0">
                  <a:pos x="53" y="125"/>
                </a:cxn>
                <a:cxn ang="0">
                  <a:pos x="71" y="89"/>
                </a:cxn>
                <a:cxn ang="0">
                  <a:pos x="83" y="72"/>
                </a:cxn>
                <a:cxn ang="0">
                  <a:pos x="94" y="59"/>
                </a:cxn>
                <a:cxn ang="0">
                  <a:pos x="107" y="47"/>
                </a:cxn>
                <a:cxn ang="0">
                  <a:pos x="122" y="42"/>
                </a:cxn>
                <a:cxn ang="0">
                  <a:pos x="143" y="38"/>
                </a:cxn>
                <a:cxn ang="0">
                  <a:pos x="162" y="42"/>
                </a:cxn>
                <a:cxn ang="0">
                  <a:pos x="177" y="47"/>
                </a:cxn>
                <a:cxn ang="0">
                  <a:pos x="190" y="59"/>
                </a:cxn>
                <a:cxn ang="0">
                  <a:pos x="202" y="72"/>
                </a:cxn>
                <a:cxn ang="0">
                  <a:pos x="213" y="89"/>
                </a:cxn>
                <a:cxn ang="0">
                  <a:pos x="232" y="125"/>
                </a:cxn>
                <a:cxn ang="0">
                  <a:pos x="243" y="179"/>
                </a:cxn>
                <a:cxn ang="0">
                  <a:pos x="247" y="221"/>
                </a:cxn>
                <a:cxn ang="0">
                  <a:pos x="247" y="232"/>
                </a:cxn>
                <a:cxn ang="0">
                  <a:pos x="245" y="277"/>
                </a:cxn>
                <a:cxn ang="0">
                  <a:pos x="241" y="292"/>
                </a:cxn>
                <a:cxn ang="0">
                  <a:pos x="237" y="315"/>
                </a:cxn>
                <a:cxn ang="0">
                  <a:pos x="230" y="336"/>
                </a:cxn>
                <a:cxn ang="0">
                  <a:pos x="222" y="353"/>
                </a:cxn>
                <a:cxn ang="0">
                  <a:pos x="211" y="372"/>
                </a:cxn>
                <a:cxn ang="0">
                  <a:pos x="209" y="379"/>
                </a:cxn>
              </a:cxnLst>
              <a:rect l="0" t="0" r="r" b="b"/>
              <a:pathLst>
                <a:path w="286" h="409">
                  <a:moveTo>
                    <a:pt x="209" y="379"/>
                  </a:moveTo>
                  <a:lnTo>
                    <a:pt x="207" y="383"/>
                  </a:lnTo>
                  <a:lnTo>
                    <a:pt x="205" y="389"/>
                  </a:lnTo>
                  <a:lnTo>
                    <a:pt x="205" y="394"/>
                  </a:lnTo>
                  <a:lnTo>
                    <a:pt x="209" y="402"/>
                  </a:lnTo>
                  <a:lnTo>
                    <a:pt x="213" y="406"/>
                  </a:lnTo>
                  <a:lnTo>
                    <a:pt x="217" y="407"/>
                  </a:lnTo>
                  <a:lnTo>
                    <a:pt x="222" y="409"/>
                  </a:lnTo>
                  <a:lnTo>
                    <a:pt x="228" y="409"/>
                  </a:lnTo>
                  <a:lnTo>
                    <a:pt x="236" y="406"/>
                  </a:lnTo>
                  <a:lnTo>
                    <a:pt x="239" y="402"/>
                  </a:lnTo>
                  <a:lnTo>
                    <a:pt x="243" y="394"/>
                  </a:lnTo>
                  <a:lnTo>
                    <a:pt x="245" y="390"/>
                  </a:lnTo>
                  <a:lnTo>
                    <a:pt x="247" y="389"/>
                  </a:lnTo>
                  <a:lnTo>
                    <a:pt x="254" y="374"/>
                  </a:lnTo>
                  <a:lnTo>
                    <a:pt x="256" y="368"/>
                  </a:lnTo>
                  <a:lnTo>
                    <a:pt x="260" y="360"/>
                  </a:lnTo>
                  <a:lnTo>
                    <a:pt x="262" y="355"/>
                  </a:lnTo>
                  <a:lnTo>
                    <a:pt x="264" y="351"/>
                  </a:lnTo>
                  <a:lnTo>
                    <a:pt x="268" y="340"/>
                  </a:lnTo>
                  <a:lnTo>
                    <a:pt x="270" y="336"/>
                  </a:lnTo>
                  <a:lnTo>
                    <a:pt x="271" y="330"/>
                  </a:lnTo>
                  <a:lnTo>
                    <a:pt x="275" y="323"/>
                  </a:lnTo>
                  <a:lnTo>
                    <a:pt x="275" y="317"/>
                  </a:lnTo>
                  <a:lnTo>
                    <a:pt x="279" y="306"/>
                  </a:lnTo>
                  <a:lnTo>
                    <a:pt x="279" y="300"/>
                  </a:lnTo>
                  <a:lnTo>
                    <a:pt x="281" y="294"/>
                  </a:lnTo>
                  <a:lnTo>
                    <a:pt x="281" y="291"/>
                  </a:lnTo>
                  <a:lnTo>
                    <a:pt x="283" y="285"/>
                  </a:lnTo>
                  <a:lnTo>
                    <a:pt x="283" y="274"/>
                  </a:lnTo>
                  <a:lnTo>
                    <a:pt x="285" y="268"/>
                  </a:lnTo>
                  <a:lnTo>
                    <a:pt x="285" y="236"/>
                  </a:lnTo>
                  <a:lnTo>
                    <a:pt x="286" y="226"/>
                  </a:lnTo>
                  <a:lnTo>
                    <a:pt x="285" y="217"/>
                  </a:lnTo>
                  <a:lnTo>
                    <a:pt x="285" y="194"/>
                  </a:lnTo>
                  <a:lnTo>
                    <a:pt x="281" y="172"/>
                  </a:lnTo>
                  <a:lnTo>
                    <a:pt x="273" y="132"/>
                  </a:lnTo>
                  <a:lnTo>
                    <a:pt x="266" y="113"/>
                  </a:lnTo>
                  <a:lnTo>
                    <a:pt x="258" y="94"/>
                  </a:lnTo>
                  <a:lnTo>
                    <a:pt x="247" y="70"/>
                  </a:lnTo>
                  <a:lnTo>
                    <a:pt x="236" y="55"/>
                  </a:lnTo>
                  <a:lnTo>
                    <a:pt x="232" y="49"/>
                  </a:lnTo>
                  <a:lnTo>
                    <a:pt x="226" y="43"/>
                  </a:lnTo>
                  <a:lnTo>
                    <a:pt x="222" y="38"/>
                  </a:lnTo>
                  <a:lnTo>
                    <a:pt x="213" y="28"/>
                  </a:lnTo>
                  <a:lnTo>
                    <a:pt x="207" y="25"/>
                  </a:lnTo>
                  <a:lnTo>
                    <a:pt x="202" y="19"/>
                  </a:lnTo>
                  <a:lnTo>
                    <a:pt x="192" y="13"/>
                  </a:lnTo>
                  <a:lnTo>
                    <a:pt x="187" y="11"/>
                  </a:lnTo>
                  <a:lnTo>
                    <a:pt x="181" y="8"/>
                  </a:lnTo>
                  <a:lnTo>
                    <a:pt x="173" y="4"/>
                  </a:lnTo>
                  <a:lnTo>
                    <a:pt x="158" y="0"/>
                  </a:lnTo>
                  <a:lnTo>
                    <a:pt x="126" y="0"/>
                  </a:lnTo>
                  <a:lnTo>
                    <a:pt x="111" y="4"/>
                  </a:lnTo>
                  <a:lnTo>
                    <a:pt x="103" y="8"/>
                  </a:lnTo>
                  <a:lnTo>
                    <a:pt x="98" y="11"/>
                  </a:lnTo>
                  <a:lnTo>
                    <a:pt x="92" y="13"/>
                  </a:lnTo>
                  <a:lnTo>
                    <a:pt x="83" y="19"/>
                  </a:lnTo>
                  <a:lnTo>
                    <a:pt x="77" y="25"/>
                  </a:lnTo>
                  <a:lnTo>
                    <a:pt x="71" y="28"/>
                  </a:lnTo>
                  <a:lnTo>
                    <a:pt x="62" y="38"/>
                  </a:lnTo>
                  <a:lnTo>
                    <a:pt x="58" y="43"/>
                  </a:lnTo>
                  <a:lnTo>
                    <a:pt x="53" y="49"/>
                  </a:lnTo>
                  <a:lnTo>
                    <a:pt x="49" y="55"/>
                  </a:lnTo>
                  <a:lnTo>
                    <a:pt x="37" y="70"/>
                  </a:lnTo>
                  <a:lnTo>
                    <a:pt x="26" y="94"/>
                  </a:lnTo>
                  <a:lnTo>
                    <a:pt x="19" y="113"/>
                  </a:lnTo>
                  <a:lnTo>
                    <a:pt x="11" y="132"/>
                  </a:lnTo>
                  <a:lnTo>
                    <a:pt x="3" y="172"/>
                  </a:lnTo>
                  <a:lnTo>
                    <a:pt x="0" y="194"/>
                  </a:lnTo>
                  <a:lnTo>
                    <a:pt x="0" y="268"/>
                  </a:lnTo>
                  <a:lnTo>
                    <a:pt x="2" y="274"/>
                  </a:lnTo>
                  <a:lnTo>
                    <a:pt x="2" y="283"/>
                  </a:lnTo>
                  <a:lnTo>
                    <a:pt x="3" y="289"/>
                  </a:lnTo>
                  <a:lnTo>
                    <a:pt x="3" y="292"/>
                  </a:lnTo>
                  <a:lnTo>
                    <a:pt x="5" y="298"/>
                  </a:lnTo>
                  <a:lnTo>
                    <a:pt x="5" y="302"/>
                  </a:lnTo>
                  <a:lnTo>
                    <a:pt x="9" y="313"/>
                  </a:lnTo>
                  <a:lnTo>
                    <a:pt x="9" y="317"/>
                  </a:lnTo>
                  <a:lnTo>
                    <a:pt x="11" y="321"/>
                  </a:lnTo>
                  <a:lnTo>
                    <a:pt x="11" y="326"/>
                  </a:lnTo>
                  <a:lnTo>
                    <a:pt x="15" y="334"/>
                  </a:lnTo>
                  <a:lnTo>
                    <a:pt x="17" y="340"/>
                  </a:lnTo>
                  <a:lnTo>
                    <a:pt x="19" y="343"/>
                  </a:lnTo>
                  <a:lnTo>
                    <a:pt x="19" y="349"/>
                  </a:lnTo>
                  <a:lnTo>
                    <a:pt x="32" y="375"/>
                  </a:lnTo>
                  <a:lnTo>
                    <a:pt x="34" y="383"/>
                  </a:lnTo>
                  <a:lnTo>
                    <a:pt x="41" y="390"/>
                  </a:lnTo>
                  <a:lnTo>
                    <a:pt x="37" y="387"/>
                  </a:lnTo>
                  <a:lnTo>
                    <a:pt x="45" y="394"/>
                  </a:lnTo>
                  <a:lnTo>
                    <a:pt x="49" y="396"/>
                  </a:lnTo>
                  <a:lnTo>
                    <a:pt x="60" y="396"/>
                  </a:lnTo>
                  <a:lnTo>
                    <a:pt x="64" y="394"/>
                  </a:lnTo>
                  <a:lnTo>
                    <a:pt x="71" y="387"/>
                  </a:lnTo>
                  <a:lnTo>
                    <a:pt x="73" y="383"/>
                  </a:lnTo>
                  <a:lnTo>
                    <a:pt x="73" y="372"/>
                  </a:lnTo>
                  <a:lnTo>
                    <a:pt x="71" y="368"/>
                  </a:lnTo>
                  <a:lnTo>
                    <a:pt x="68" y="364"/>
                  </a:lnTo>
                  <a:lnTo>
                    <a:pt x="66" y="360"/>
                  </a:lnTo>
                  <a:lnTo>
                    <a:pt x="56" y="341"/>
                  </a:lnTo>
                  <a:lnTo>
                    <a:pt x="56" y="336"/>
                  </a:lnTo>
                  <a:lnTo>
                    <a:pt x="51" y="324"/>
                  </a:lnTo>
                  <a:lnTo>
                    <a:pt x="49" y="319"/>
                  </a:lnTo>
                  <a:lnTo>
                    <a:pt x="49" y="313"/>
                  </a:lnTo>
                  <a:lnTo>
                    <a:pt x="47" y="309"/>
                  </a:lnTo>
                  <a:lnTo>
                    <a:pt x="47" y="306"/>
                  </a:lnTo>
                  <a:lnTo>
                    <a:pt x="43" y="294"/>
                  </a:lnTo>
                  <a:lnTo>
                    <a:pt x="43" y="291"/>
                  </a:lnTo>
                  <a:lnTo>
                    <a:pt x="41" y="285"/>
                  </a:lnTo>
                  <a:lnTo>
                    <a:pt x="41" y="281"/>
                  </a:lnTo>
                  <a:lnTo>
                    <a:pt x="39" y="275"/>
                  </a:lnTo>
                  <a:lnTo>
                    <a:pt x="39" y="266"/>
                  </a:lnTo>
                  <a:lnTo>
                    <a:pt x="37" y="260"/>
                  </a:lnTo>
                  <a:lnTo>
                    <a:pt x="37" y="230"/>
                  </a:lnTo>
                  <a:lnTo>
                    <a:pt x="37" y="198"/>
                  </a:lnTo>
                  <a:lnTo>
                    <a:pt x="39" y="191"/>
                  </a:lnTo>
                  <a:lnTo>
                    <a:pt x="41" y="179"/>
                  </a:lnTo>
                  <a:lnTo>
                    <a:pt x="49" y="143"/>
                  </a:lnTo>
                  <a:lnTo>
                    <a:pt x="53" y="134"/>
                  </a:lnTo>
                  <a:lnTo>
                    <a:pt x="53" y="125"/>
                  </a:lnTo>
                  <a:lnTo>
                    <a:pt x="56" y="119"/>
                  </a:lnTo>
                  <a:lnTo>
                    <a:pt x="60" y="109"/>
                  </a:lnTo>
                  <a:lnTo>
                    <a:pt x="71" y="89"/>
                  </a:lnTo>
                  <a:lnTo>
                    <a:pt x="73" y="85"/>
                  </a:lnTo>
                  <a:lnTo>
                    <a:pt x="79" y="77"/>
                  </a:lnTo>
                  <a:lnTo>
                    <a:pt x="83" y="72"/>
                  </a:lnTo>
                  <a:lnTo>
                    <a:pt x="88" y="66"/>
                  </a:lnTo>
                  <a:lnTo>
                    <a:pt x="92" y="60"/>
                  </a:lnTo>
                  <a:lnTo>
                    <a:pt x="94" y="59"/>
                  </a:lnTo>
                  <a:lnTo>
                    <a:pt x="100" y="55"/>
                  </a:lnTo>
                  <a:lnTo>
                    <a:pt x="105" y="49"/>
                  </a:lnTo>
                  <a:lnTo>
                    <a:pt x="107" y="47"/>
                  </a:lnTo>
                  <a:lnTo>
                    <a:pt x="113" y="45"/>
                  </a:lnTo>
                  <a:lnTo>
                    <a:pt x="119" y="42"/>
                  </a:lnTo>
                  <a:lnTo>
                    <a:pt x="122" y="42"/>
                  </a:lnTo>
                  <a:lnTo>
                    <a:pt x="130" y="40"/>
                  </a:lnTo>
                  <a:lnTo>
                    <a:pt x="134" y="38"/>
                  </a:lnTo>
                  <a:lnTo>
                    <a:pt x="143" y="38"/>
                  </a:lnTo>
                  <a:lnTo>
                    <a:pt x="151" y="38"/>
                  </a:lnTo>
                  <a:lnTo>
                    <a:pt x="154" y="40"/>
                  </a:lnTo>
                  <a:lnTo>
                    <a:pt x="162" y="42"/>
                  </a:lnTo>
                  <a:lnTo>
                    <a:pt x="166" y="42"/>
                  </a:lnTo>
                  <a:lnTo>
                    <a:pt x="171" y="45"/>
                  </a:lnTo>
                  <a:lnTo>
                    <a:pt x="177" y="47"/>
                  </a:lnTo>
                  <a:lnTo>
                    <a:pt x="179" y="49"/>
                  </a:lnTo>
                  <a:lnTo>
                    <a:pt x="185" y="55"/>
                  </a:lnTo>
                  <a:lnTo>
                    <a:pt x="190" y="59"/>
                  </a:lnTo>
                  <a:lnTo>
                    <a:pt x="192" y="60"/>
                  </a:lnTo>
                  <a:lnTo>
                    <a:pt x="196" y="66"/>
                  </a:lnTo>
                  <a:lnTo>
                    <a:pt x="202" y="72"/>
                  </a:lnTo>
                  <a:lnTo>
                    <a:pt x="205" y="77"/>
                  </a:lnTo>
                  <a:lnTo>
                    <a:pt x="211" y="85"/>
                  </a:lnTo>
                  <a:lnTo>
                    <a:pt x="213" y="89"/>
                  </a:lnTo>
                  <a:lnTo>
                    <a:pt x="224" y="109"/>
                  </a:lnTo>
                  <a:lnTo>
                    <a:pt x="228" y="119"/>
                  </a:lnTo>
                  <a:lnTo>
                    <a:pt x="232" y="125"/>
                  </a:lnTo>
                  <a:lnTo>
                    <a:pt x="232" y="134"/>
                  </a:lnTo>
                  <a:lnTo>
                    <a:pt x="236" y="143"/>
                  </a:lnTo>
                  <a:lnTo>
                    <a:pt x="243" y="179"/>
                  </a:lnTo>
                  <a:lnTo>
                    <a:pt x="245" y="191"/>
                  </a:lnTo>
                  <a:lnTo>
                    <a:pt x="247" y="198"/>
                  </a:lnTo>
                  <a:lnTo>
                    <a:pt x="247" y="221"/>
                  </a:lnTo>
                  <a:lnTo>
                    <a:pt x="249" y="234"/>
                  </a:lnTo>
                  <a:lnTo>
                    <a:pt x="251" y="225"/>
                  </a:lnTo>
                  <a:lnTo>
                    <a:pt x="247" y="232"/>
                  </a:lnTo>
                  <a:lnTo>
                    <a:pt x="247" y="260"/>
                  </a:lnTo>
                  <a:lnTo>
                    <a:pt x="245" y="266"/>
                  </a:lnTo>
                  <a:lnTo>
                    <a:pt x="245" y="277"/>
                  </a:lnTo>
                  <a:lnTo>
                    <a:pt x="243" y="283"/>
                  </a:lnTo>
                  <a:lnTo>
                    <a:pt x="243" y="287"/>
                  </a:lnTo>
                  <a:lnTo>
                    <a:pt x="241" y="292"/>
                  </a:lnTo>
                  <a:lnTo>
                    <a:pt x="241" y="298"/>
                  </a:lnTo>
                  <a:lnTo>
                    <a:pt x="237" y="309"/>
                  </a:lnTo>
                  <a:lnTo>
                    <a:pt x="237" y="315"/>
                  </a:lnTo>
                  <a:lnTo>
                    <a:pt x="236" y="321"/>
                  </a:lnTo>
                  <a:lnTo>
                    <a:pt x="234" y="324"/>
                  </a:lnTo>
                  <a:lnTo>
                    <a:pt x="230" y="336"/>
                  </a:lnTo>
                  <a:lnTo>
                    <a:pt x="228" y="340"/>
                  </a:lnTo>
                  <a:lnTo>
                    <a:pt x="226" y="345"/>
                  </a:lnTo>
                  <a:lnTo>
                    <a:pt x="222" y="353"/>
                  </a:lnTo>
                  <a:lnTo>
                    <a:pt x="220" y="358"/>
                  </a:lnTo>
                  <a:lnTo>
                    <a:pt x="217" y="366"/>
                  </a:lnTo>
                  <a:lnTo>
                    <a:pt x="211" y="372"/>
                  </a:lnTo>
                  <a:lnTo>
                    <a:pt x="209" y="379"/>
                  </a:lnTo>
                  <a:lnTo>
                    <a:pt x="207" y="383"/>
                  </a:lnTo>
                  <a:lnTo>
                    <a:pt x="209" y="379"/>
                  </a:lnTo>
                  <a:close/>
                </a:path>
              </a:pathLst>
            </a:custGeom>
            <a:solidFill>
              <a:srgbClr val="6666FF"/>
            </a:solidFill>
            <a:ln w="9525">
              <a:solidFill>
                <a:srgbClr val="6666FF"/>
              </a:solidFill>
              <a:round/>
              <a:headEnd/>
              <a:tailEnd/>
            </a:ln>
          </p:spPr>
          <p:txBody>
            <a:bodyPr/>
            <a:lstStyle/>
            <a:p>
              <a:endParaRPr lang="en-US"/>
            </a:p>
          </p:txBody>
        </p:sp>
        <p:sp>
          <p:nvSpPr>
            <p:cNvPr id="792583" name="Rectangle 7"/>
            <p:cNvSpPr>
              <a:spLocks noChangeArrowheads="1"/>
            </p:cNvSpPr>
            <p:nvPr/>
          </p:nvSpPr>
          <p:spPr bwMode="auto">
            <a:xfrm>
              <a:off x="4143" y="1507"/>
              <a:ext cx="245" cy="230"/>
            </a:xfrm>
            <a:prstGeom prst="rect">
              <a:avLst/>
            </a:prstGeom>
            <a:noFill/>
            <a:ln w="9525">
              <a:noFill/>
              <a:miter lim="800000"/>
              <a:headEnd/>
              <a:tailEnd/>
            </a:ln>
          </p:spPr>
          <p:txBody>
            <a:bodyPr wrap="none" lIns="0" tIns="0" rIns="0" bIns="0">
              <a:spAutoFit/>
            </a:bodyPr>
            <a:lstStyle/>
            <a:p>
              <a:r>
                <a:rPr lang="en-US" sz="2400" b="1" u="none" baseline="0">
                  <a:solidFill>
                    <a:srgbClr val="6666FF"/>
                  </a:solidFill>
                  <a:latin typeface="Swiss 721 SWA" charset="0"/>
                </a:rPr>
                <a:t>1/0</a:t>
              </a:r>
              <a:endParaRPr lang="en-US" sz="3200" b="1" u="none" baseline="0">
                <a:solidFill>
                  <a:srgbClr val="6666FF"/>
                </a:solidFill>
              </a:endParaRPr>
            </a:p>
          </p:txBody>
        </p:sp>
        <p:sp>
          <p:nvSpPr>
            <p:cNvPr id="792617" name="Freeform 41"/>
            <p:cNvSpPr>
              <a:spLocks/>
            </p:cNvSpPr>
            <p:nvPr/>
          </p:nvSpPr>
          <p:spPr bwMode="auto">
            <a:xfrm>
              <a:off x="4102" y="1831"/>
              <a:ext cx="38" cy="149"/>
            </a:xfrm>
            <a:custGeom>
              <a:avLst/>
              <a:gdLst/>
              <a:ahLst/>
              <a:cxnLst>
                <a:cxn ang="0">
                  <a:pos x="0" y="130"/>
                </a:cxn>
                <a:cxn ang="0">
                  <a:pos x="0" y="136"/>
                </a:cxn>
                <a:cxn ang="0">
                  <a:pos x="2" y="140"/>
                </a:cxn>
                <a:cxn ang="0">
                  <a:pos x="9" y="147"/>
                </a:cxn>
                <a:cxn ang="0">
                  <a:pos x="13" y="149"/>
                </a:cxn>
                <a:cxn ang="0">
                  <a:pos x="24" y="149"/>
                </a:cxn>
                <a:cxn ang="0">
                  <a:pos x="28" y="147"/>
                </a:cxn>
                <a:cxn ang="0">
                  <a:pos x="36" y="140"/>
                </a:cxn>
                <a:cxn ang="0">
                  <a:pos x="38" y="136"/>
                </a:cxn>
                <a:cxn ang="0">
                  <a:pos x="38" y="14"/>
                </a:cxn>
                <a:cxn ang="0">
                  <a:pos x="36" y="10"/>
                </a:cxn>
                <a:cxn ang="0">
                  <a:pos x="28" y="2"/>
                </a:cxn>
                <a:cxn ang="0">
                  <a:pos x="24" y="0"/>
                </a:cxn>
                <a:cxn ang="0">
                  <a:pos x="13" y="0"/>
                </a:cxn>
                <a:cxn ang="0">
                  <a:pos x="9" y="2"/>
                </a:cxn>
                <a:cxn ang="0">
                  <a:pos x="2" y="10"/>
                </a:cxn>
                <a:cxn ang="0">
                  <a:pos x="0" y="14"/>
                </a:cxn>
                <a:cxn ang="0">
                  <a:pos x="0" y="19"/>
                </a:cxn>
                <a:cxn ang="0">
                  <a:pos x="0" y="130"/>
                </a:cxn>
              </a:cxnLst>
              <a:rect l="0" t="0" r="r" b="b"/>
              <a:pathLst>
                <a:path w="38" h="149">
                  <a:moveTo>
                    <a:pt x="0" y="130"/>
                  </a:moveTo>
                  <a:lnTo>
                    <a:pt x="0" y="136"/>
                  </a:lnTo>
                  <a:lnTo>
                    <a:pt x="2" y="140"/>
                  </a:lnTo>
                  <a:lnTo>
                    <a:pt x="9" y="147"/>
                  </a:lnTo>
                  <a:lnTo>
                    <a:pt x="13" y="149"/>
                  </a:lnTo>
                  <a:lnTo>
                    <a:pt x="24" y="149"/>
                  </a:lnTo>
                  <a:lnTo>
                    <a:pt x="28" y="147"/>
                  </a:lnTo>
                  <a:lnTo>
                    <a:pt x="36" y="140"/>
                  </a:lnTo>
                  <a:lnTo>
                    <a:pt x="38" y="136"/>
                  </a:lnTo>
                  <a:lnTo>
                    <a:pt x="38" y="14"/>
                  </a:lnTo>
                  <a:lnTo>
                    <a:pt x="36" y="10"/>
                  </a:lnTo>
                  <a:lnTo>
                    <a:pt x="28" y="2"/>
                  </a:lnTo>
                  <a:lnTo>
                    <a:pt x="24" y="0"/>
                  </a:lnTo>
                  <a:lnTo>
                    <a:pt x="13" y="0"/>
                  </a:lnTo>
                  <a:lnTo>
                    <a:pt x="9" y="2"/>
                  </a:lnTo>
                  <a:lnTo>
                    <a:pt x="2" y="10"/>
                  </a:lnTo>
                  <a:lnTo>
                    <a:pt x="0" y="14"/>
                  </a:lnTo>
                  <a:lnTo>
                    <a:pt x="0" y="19"/>
                  </a:lnTo>
                  <a:lnTo>
                    <a:pt x="0" y="130"/>
                  </a:lnTo>
                  <a:close/>
                </a:path>
              </a:pathLst>
            </a:custGeom>
            <a:solidFill>
              <a:srgbClr val="6666FF"/>
            </a:solidFill>
            <a:ln w="9525">
              <a:solidFill>
                <a:srgbClr val="6666FF"/>
              </a:solidFill>
              <a:round/>
              <a:headEnd/>
              <a:tailEnd/>
            </a:ln>
          </p:spPr>
          <p:txBody>
            <a:bodyPr/>
            <a:lstStyle/>
            <a:p>
              <a:endParaRPr lang="en-US"/>
            </a:p>
          </p:txBody>
        </p:sp>
        <p:sp>
          <p:nvSpPr>
            <p:cNvPr id="792618" name="Freeform 42"/>
            <p:cNvSpPr>
              <a:spLocks/>
            </p:cNvSpPr>
            <p:nvPr/>
          </p:nvSpPr>
          <p:spPr bwMode="auto">
            <a:xfrm>
              <a:off x="4107" y="1884"/>
              <a:ext cx="121" cy="113"/>
            </a:xfrm>
            <a:custGeom>
              <a:avLst/>
              <a:gdLst/>
              <a:ahLst/>
              <a:cxnLst>
                <a:cxn ang="0">
                  <a:pos x="6" y="81"/>
                </a:cxn>
                <a:cxn ang="0">
                  <a:pos x="4" y="85"/>
                </a:cxn>
                <a:cxn ang="0">
                  <a:pos x="0" y="89"/>
                </a:cxn>
                <a:cxn ang="0">
                  <a:pos x="0" y="98"/>
                </a:cxn>
                <a:cxn ang="0">
                  <a:pos x="2" y="104"/>
                </a:cxn>
                <a:cxn ang="0">
                  <a:pos x="6" y="108"/>
                </a:cxn>
                <a:cxn ang="0">
                  <a:pos x="10" y="110"/>
                </a:cxn>
                <a:cxn ang="0">
                  <a:pos x="14" y="113"/>
                </a:cxn>
                <a:cxn ang="0">
                  <a:pos x="23" y="113"/>
                </a:cxn>
                <a:cxn ang="0">
                  <a:pos x="29" y="111"/>
                </a:cxn>
                <a:cxn ang="0">
                  <a:pos x="33" y="108"/>
                </a:cxn>
                <a:cxn ang="0">
                  <a:pos x="116" y="32"/>
                </a:cxn>
                <a:cxn ang="0">
                  <a:pos x="117" y="28"/>
                </a:cxn>
                <a:cxn ang="0">
                  <a:pos x="121" y="25"/>
                </a:cxn>
                <a:cxn ang="0">
                  <a:pos x="121" y="15"/>
                </a:cxn>
                <a:cxn ang="0">
                  <a:pos x="119" y="10"/>
                </a:cxn>
                <a:cxn ang="0">
                  <a:pos x="116" y="6"/>
                </a:cxn>
                <a:cxn ang="0">
                  <a:pos x="112" y="4"/>
                </a:cxn>
                <a:cxn ang="0">
                  <a:pos x="108" y="0"/>
                </a:cxn>
                <a:cxn ang="0">
                  <a:pos x="99" y="0"/>
                </a:cxn>
                <a:cxn ang="0">
                  <a:pos x="93" y="2"/>
                </a:cxn>
                <a:cxn ang="0">
                  <a:pos x="89" y="6"/>
                </a:cxn>
                <a:cxn ang="0">
                  <a:pos x="6" y="81"/>
                </a:cxn>
              </a:cxnLst>
              <a:rect l="0" t="0" r="r" b="b"/>
              <a:pathLst>
                <a:path w="121" h="113">
                  <a:moveTo>
                    <a:pt x="6" y="81"/>
                  </a:moveTo>
                  <a:lnTo>
                    <a:pt x="4" y="85"/>
                  </a:lnTo>
                  <a:lnTo>
                    <a:pt x="0" y="89"/>
                  </a:lnTo>
                  <a:lnTo>
                    <a:pt x="0" y="98"/>
                  </a:lnTo>
                  <a:lnTo>
                    <a:pt x="2" y="104"/>
                  </a:lnTo>
                  <a:lnTo>
                    <a:pt x="6" y="108"/>
                  </a:lnTo>
                  <a:lnTo>
                    <a:pt x="10" y="110"/>
                  </a:lnTo>
                  <a:lnTo>
                    <a:pt x="14" y="113"/>
                  </a:lnTo>
                  <a:lnTo>
                    <a:pt x="23" y="113"/>
                  </a:lnTo>
                  <a:lnTo>
                    <a:pt x="29" y="111"/>
                  </a:lnTo>
                  <a:lnTo>
                    <a:pt x="33" y="108"/>
                  </a:lnTo>
                  <a:lnTo>
                    <a:pt x="116" y="32"/>
                  </a:lnTo>
                  <a:lnTo>
                    <a:pt x="117" y="28"/>
                  </a:lnTo>
                  <a:lnTo>
                    <a:pt x="121" y="25"/>
                  </a:lnTo>
                  <a:lnTo>
                    <a:pt x="121" y="15"/>
                  </a:lnTo>
                  <a:lnTo>
                    <a:pt x="119" y="10"/>
                  </a:lnTo>
                  <a:lnTo>
                    <a:pt x="116" y="6"/>
                  </a:lnTo>
                  <a:lnTo>
                    <a:pt x="112" y="4"/>
                  </a:lnTo>
                  <a:lnTo>
                    <a:pt x="108" y="0"/>
                  </a:lnTo>
                  <a:lnTo>
                    <a:pt x="99" y="0"/>
                  </a:lnTo>
                  <a:lnTo>
                    <a:pt x="93" y="2"/>
                  </a:lnTo>
                  <a:lnTo>
                    <a:pt x="89" y="6"/>
                  </a:lnTo>
                  <a:lnTo>
                    <a:pt x="6" y="81"/>
                  </a:lnTo>
                  <a:close/>
                </a:path>
              </a:pathLst>
            </a:custGeom>
            <a:solidFill>
              <a:srgbClr val="6666FF"/>
            </a:solidFill>
            <a:ln w="9525">
              <a:solidFill>
                <a:srgbClr val="6666FF"/>
              </a:solidFill>
              <a:round/>
              <a:headEnd/>
              <a:tailEnd/>
            </a:ln>
          </p:spPr>
          <p:txBody>
            <a:bodyPr/>
            <a:lstStyle/>
            <a:p>
              <a:endParaRPr lang="en-US"/>
            </a:p>
          </p:txBody>
        </p:sp>
      </p:grpSp>
      <p:grpSp>
        <p:nvGrpSpPr>
          <p:cNvPr id="792624" name="Group 48"/>
          <p:cNvGrpSpPr>
            <a:grpSpLocks/>
          </p:cNvGrpSpPr>
          <p:nvPr/>
        </p:nvGrpSpPr>
        <p:grpSpPr bwMode="auto">
          <a:xfrm>
            <a:off x="3582988" y="3616325"/>
            <a:ext cx="1087437" cy="730250"/>
            <a:chOff x="2257" y="2278"/>
            <a:chExt cx="685" cy="460"/>
          </a:xfrm>
        </p:grpSpPr>
        <p:sp>
          <p:nvSpPr>
            <p:cNvPr id="792585" name="Freeform 9"/>
            <p:cNvSpPr>
              <a:spLocks/>
            </p:cNvSpPr>
            <p:nvPr/>
          </p:nvSpPr>
          <p:spPr bwMode="auto">
            <a:xfrm>
              <a:off x="2274" y="2278"/>
              <a:ext cx="668" cy="253"/>
            </a:xfrm>
            <a:custGeom>
              <a:avLst/>
              <a:gdLst/>
              <a:ahLst/>
              <a:cxnLst>
                <a:cxn ang="0">
                  <a:pos x="668" y="15"/>
                </a:cxn>
                <a:cxn ang="0">
                  <a:pos x="654" y="0"/>
                </a:cxn>
                <a:cxn ang="0">
                  <a:pos x="632" y="10"/>
                </a:cxn>
                <a:cxn ang="0">
                  <a:pos x="615" y="36"/>
                </a:cxn>
                <a:cxn ang="0">
                  <a:pos x="596" y="63"/>
                </a:cxn>
                <a:cxn ang="0">
                  <a:pos x="577" y="85"/>
                </a:cxn>
                <a:cxn ang="0">
                  <a:pos x="558" y="106"/>
                </a:cxn>
                <a:cxn ang="0">
                  <a:pos x="520" y="146"/>
                </a:cxn>
                <a:cxn ang="0">
                  <a:pos x="488" y="168"/>
                </a:cxn>
                <a:cxn ang="0">
                  <a:pos x="424" y="204"/>
                </a:cxn>
                <a:cxn ang="0">
                  <a:pos x="418" y="204"/>
                </a:cxn>
                <a:cxn ang="0">
                  <a:pos x="379" y="213"/>
                </a:cxn>
                <a:cxn ang="0">
                  <a:pos x="300" y="215"/>
                </a:cxn>
                <a:cxn ang="0">
                  <a:pos x="271" y="212"/>
                </a:cxn>
                <a:cxn ang="0">
                  <a:pos x="245" y="208"/>
                </a:cxn>
                <a:cxn ang="0">
                  <a:pos x="220" y="204"/>
                </a:cxn>
                <a:cxn ang="0">
                  <a:pos x="177" y="191"/>
                </a:cxn>
                <a:cxn ang="0">
                  <a:pos x="160" y="185"/>
                </a:cxn>
                <a:cxn ang="0">
                  <a:pos x="135" y="172"/>
                </a:cxn>
                <a:cxn ang="0">
                  <a:pos x="107" y="151"/>
                </a:cxn>
                <a:cxn ang="0">
                  <a:pos x="88" y="136"/>
                </a:cxn>
                <a:cxn ang="0">
                  <a:pos x="60" y="98"/>
                </a:cxn>
                <a:cxn ang="0">
                  <a:pos x="47" y="74"/>
                </a:cxn>
                <a:cxn ang="0">
                  <a:pos x="41" y="57"/>
                </a:cxn>
                <a:cxn ang="0">
                  <a:pos x="34" y="38"/>
                </a:cxn>
                <a:cxn ang="0">
                  <a:pos x="22" y="30"/>
                </a:cxn>
                <a:cxn ang="0">
                  <a:pos x="7" y="34"/>
                </a:cxn>
                <a:cxn ang="0">
                  <a:pos x="0" y="46"/>
                </a:cxn>
                <a:cxn ang="0">
                  <a:pos x="1" y="61"/>
                </a:cxn>
                <a:cxn ang="0">
                  <a:pos x="11" y="83"/>
                </a:cxn>
                <a:cxn ang="0">
                  <a:pos x="20" y="104"/>
                </a:cxn>
                <a:cxn ang="0">
                  <a:pos x="49" y="147"/>
                </a:cxn>
                <a:cxn ang="0">
                  <a:pos x="68" y="166"/>
                </a:cxn>
                <a:cxn ang="0">
                  <a:pos x="94" y="191"/>
                </a:cxn>
                <a:cxn ang="0">
                  <a:pos x="130" y="213"/>
                </a:cxn>
                <a:cxn ang="0">
                  <a:pos x="152" y="223"/>
                </a:cxn>
                <a:cxn ang="0">
                  <a:pos x="181" y="230"/>
                </a:cxn>
                <a:cxn ang="0">
                  <a:pos x="222" y="244"/>
                </a:cxn>
                <a:cxn ang="0">
                  <a:pos x="247" y="247"/>
                </a:cxn>
                <a:cxn ang="0">
                  <a:pos x="277" y="251"/>
                </a:cxn>
                <a:cxn ang="0">
                  <a:pos x="364" y="253"/>
                </a:cxn>
                <a:cxn ang="0">
                  <a:pos x="392" y="249"/>
                </a:cxn>
                <a:cxn ang="0">
                  <a:pos x="435" y="240"/>
                </a:cxn>
                <a:cxn ang="0">
                  <a:pos x="488" y="213"/>
                </a:cxn>
                <a:cxn ang="0">
                  <a:pos x="524" y="189"/>
                </a:cxn>
                <a:cxn ang="0">
                  <a:pos x="552" y="164"/>
                </a:cxn>
                <a:cxn ang="0">
                  <a:pos x="592" y="125"/>
                </a:cxn>
                <a:cxn ang="0">
                  <a:pos x="613" y="102"/>
                </a:cxn>
                <a:cxn ang="0">
                  <a:pos x="632" y="76"/>
                </a:cxn>
                <a:cxn ang="0">
                  <a:pos x="656" y="40"/>
                </a:cxn>
              </a:cxnLst>
              <a:rect l="0" t="0" r="r" b="b"/>
              <a:pathLst>
                <a:path w="668" h="253">
                  <a:moveTo>
                    <a:pt x="666" y="29"/>
                  </a:moveTo>
                  <a:lnTo>
                    <a:pt x="668" y="25"/>
                  </a:lnTo>
                  <a:lnTo>
                    <a:pt x="668" y="15"/>
                  </a:lnTo>
                  <a:lnTo>
                    <a:pt x="666" y="10"/>
                  </a:lnTo>
                  <a:lnTo>
                    <a:pt x="658" y="2"/>
                  </a:lnTo>
                  <a:lnTo>
                    <a:pt x="654" y="0"/>
                  </a:lnTo>
                  <a:lnTo>
                    <a:pt x="645" y="0"/>
                  </a:lnTo>
                  <a:lnTo>
                    <a:pt x="639" y="2"/>
                  </a:lnTo>
                  <a:lnTo>
                    <a:pt x="632" y="10"/>
                  </a:lnTo>
                  <a:lnTo>
                    <a:pt x="634" y="8"/>
                  </a:lnTo>
                  <a:lnTo>
                    <a:pt x="626" y="17"/>
                  </a:lnTo>
                  <a:lnTo>
                    <a:pt x="615" y="36"/>
                  </a:lnTo>
                  <a:lnTo>
                    <a:pt x="609" y="44"/>
                  </a:lnTo>
                  <a:lnTo>
                    <a:pt x="601" y="53"/>
                  </a:lnTo>
                  <a:lnTo>
                    <a:pt x="596" y="63"/>
                  </a:lnTo>
                  <a:lnTo>
                    <a:pt x="590" y="68"/>
                  </a:lnTo>
                  <a:lnTo>
                    <a:pt x="583" y="76"/>
                  </a:lnTo>
                  <a:lnTo>
                    <a:pt x="577" y="85"/>
                  </a:lnTo>
                  <a:lnTo>
                    <a:pt x="573" y="93"/>
                  </a:lnTo>
                  <a:lnTo>
                    <a:pt x="566" y="98"/>
                  </a:lnTo>
                  <a:lnTo>
                    <a:pt x="558" y="106"/>
                  </a:lnTo>
                  <a:lnTo>
                    <a:pt x="534" y="130"/>
                  </a:lnTo>
                  <a:lnTo>
                    <a:pt x="526" y="138"/>
                  </a:lnTo>
                  <a:lnTo>
                    <a:pt x="520" y="146"/>
                  </a:lnTo>
                  <a:lnTo>
                    <a:pt x="507" y="155"/>
                  </a:lnTo>
                  <a:lnTo>
                    <a:pt x="501" y="159"/>
                  </a:lnTo>
                  <a:lnTo>
                    <a:pt x="488" y="168"/>
                  </a:lnTo>
                  <a:lnTo>
                    <a:pt x="471" y="178"/>
                  </a:lnTo>
                  <a:lnTo>
                    <a:pt x="466" y="183"/>
                  </a:lnTo>
                  <a:lnTo>
                    <a:pt x="424" y="204"/>
                  </a:lnTo>
                  <a:lnTo>
                    <a:pt x="426" y="204"/>
                  </a:lnTo>
                  <a:lnTo>
                    <a:pt x="428" y="202"/>
                  </a:lnTo>
                  <a:lnTo>
                    <a:pt x="418" y="204"/>
                  </a:lnTo>
                  <a:lnTo>
                    <a:pt x="403" y="208"/>
                  </a:lnTo>
                  <a:lnTo>
                    <a:pt x="384" y="212"/>
                  </a:lnTo>
                  <a:lnTo>
                    <a:pt x="379" y="213"/>
                  </a:lnTo>
                  <a:lnTo>
                    <a:pt x="369" y="213"/>
                  </a:lnTo>
                  <a:lnTo>
                    <a:pt x="360" y="215"/>
                  </a:lnTo>
                  <a:lnTo>
                    <a:pt x="300" y="215"/>
                  </a:lnTo>
                  <a:lnTo>
                    <a:pt x="290" y="213"/>
                  </a:lnTo>
                  <a:lnTo>
                    <a:pt x="281" y="213"/>
                  </a:lnTo>
                  <a:lnTo>
                    <a:pt x="271" y="212"/>
                  </a:lnTo>
                  <a:lnTo>
                    <a:pt x="262" y="212"/>
                  </a:lnTo>
                  <a:lnTo>
                    <a:pt x="254" y="210"/>
                  </a:lnTo>
                  <a:lnTo>
                    <a:pt x="245" y="208"/>
                  </a:lnTo>
                  <a:lnTo>
                    <a:pt x="235" y="208"/>
                  </a:lnTo>
                  <a:lnTo>
                    <a:pt x="230" y="206"/>
                  </a:lnTo>
                  <a:lnTo>
                    <a:pt x="220" y="204"/>
                  </a:lnTo>
                  <a:lnTo>
                    <a:pt x="200" y="200"/>
                  </a:lnTo>
                  <a:lnTo>
                    <a:pt x="192" y="196"/>
                  </a:lnTo>
                  <a:lnTo>
                    <a:pt x="177" y="191"/>
                  </a:lnTo>
                  <a:lnTo>
                    <a:pt x="166" y="189"/>
                  </a:lnTo>
                  <a:lnTo>
                    <a:pt x="168" y="189"/>
                  </a:lnTo>
                  <a:lnTo>
                    <a:pt x="160" y="185"/>
                  </a:lnTo>
                  <a:lnTo>
                    <a:pt x="154" y="183"/>
                  </a:lnTo>
                  <a:lnTo>
                    <a:pt x="149" y="179"/>
                  </a:lnTo>
                  <a:lnTo>
                    <a:pt x="135" y="172"/>
                  </a:lnTo>
                  <a:lnTo>
                    <a:pt x="130" y="170"/>
                  </a:lnTo>
                  <a:lnTo>
                    <a:pt x="117" y="161"/>
                  </a:lnTo>
                  <a:lnTo>
                    <a:pt x="107" y="151"/>
                  </a:lnTo>
                  <a:lnTo>
                    <a:pt x="98" y="146"/>
                  </a:lnTo>
                  <a:lnTo>
                    <a:pt x="94" y="140"/>
                  </a:lnTo>
                  <a:lnTo>
                    <a:pt x="88" y="136"/>
                  </a:lnTo>
                  <a:lnTo>
                    <a:pt x="81" y="125"/>
                  </a:lnTo>
                  <a:lnTo>
                    <a:pt x="75" y="121"/>
                  </a:lnTo>
                  <a:lnTo>
                    <a:pt x="60" y="98"/>
                  </a:lnTo>
                  <a:lnTo>
                    <a:pt x="58" y="93"/>
                  </a:lnTo>
                  <a:lnTo>
                    <a:pt x="51" y="78"/>
                  </a:lnTo>
                  <a:lnTo>
                    <a:pt x="47" y="74"/>
                  </a:lnTo>
                  <a:lnTo>
                    <a:pt x="45" y="68"/>
                  </a:lnTo>
                  <a:lnTo>
                    <a:pt x="41" y="61"/>
                  </a:lnTo>
                  <a:lnTo>
                    <a:pt x="41" y="57"/>
                  </a:lnTo>
                  <a:lnTo>
                    <a:pt x="39" y="49"/>
                  </a:lnTo>
                  <a:lnTo>
                    <a:pt x="35" y="44"/>
                  </a:lnTo>
                  <a:lnTo>
                    <a:pt x="34" y="38"/>
                  </a:lnTo>
                  <a:lnTo>
                    <a:pt x="32" y="36"/>
                  </a:lnTo>
                  <a:lnTo>
                    <a:pt x="26" y="32"/>
                  </a:lnTo>
                  <a:lnTo>
                    <a:pt x="22" y="30"/>
                  </a:lnTo>
                  <a:lnTo>
                    <a:pt x="17" y="30"/>
                  </a:lnTo>
                  <a:lnTo>
                    <a:pt x="13" y="32"/>
                  </a:lnTo>
                  <a:lnTo>
                    <a:pt x="7" y="34"/>
                  </a:lnTo>
                  <a:lnTo>
                    <a:pt x="5" y="36"/>
                  </a:lnTo>
                  <a:lnTo>
                    <a:pt x="1" y="42"/>
                  </a:lnTo>
                  <a:lnTo>
                    <a:pt x="0" y="46"/>
                  </a:lnTo>
                  <a:lnTo>
                    <a:pt x="0" y="51"/>
                  </a:lnTo>
                  <a:lnTo>
                    <a:pt x="1" y="55"/>
                  </a:lnTo>
                  <a:lnTo>
                    <a:pt x="1" y="61"/>
                  </a:lnTo>
                  <a:lnTo>
                    <a:pt x="3" y="68"/>
                  </a:lnTo>
                  <a:lnTo>
                    <a:pt x="7" y="76"/>
                  </a:lnTo>
                  <a:lnTo>
                    <a:pt x="11" y="83"/>
                  </a:lnTo>
                  <a:lnTo>
                    <a:pt x="13" y="89"/>
                  </a:lnTo>
                  <a:lnTo>
                    <a:pt x="17" y="96"/>
                  </a:lnTo>
                  <a:lnTo>
                    <a:pt x="20" y="104"/>
                  </a:lnTo>
                  <a:lnTo>
                    <a:pt x="24" y="108"/>
                  </a:lnTo>
                  <a:lnTo>
                    <a:pt x="26" y="113"/>
                  </a:lnTo>
                  <a:lnTo>
                    <a:pt x="49" y="147"/>
                  </a:lnTo>
                  <a:lnTo>
                    <a:pt x="54" y="151"/>
                  </a:lnTo>
                  <a:lnTo>
                    <a:pt x="62" y="162"/>
                  </a:lnTo>
                  <a:lnTo>
                    <a:pt x="68" y="166"/>
                  </a:lnTo>
                  <a:lnTo>
                    <a:pt x="71" y="172"/>
                  </a:lnTo>
                  <a:lnTo>
                    <a:pt x="85" y="181"/>
                  </a:lnTo>
                  <a:lnTo>
                    <a:pt x="94" y="191"/>
                  </a:lnTo>
                  <a:lnTo>
                    <a:pt x="115" y="204"/>
                  </a:lnTo>
                  <a:lnTo>
                    <a:pt x="120" y="206"/>
                  </a:lnTo>
                  <a:lnTo>
                    <a:pt x="130" y="213"/>
                  </a:lnTo>
                  <a:lnTo>
                    <a:pt x="139" y="217"/>
                  </a:lnTo>
                  <a:lnTo>
                    <a:pt x="145" y="219"/>
                  </a:lnTo>
                  <a:lnTo>
                    <a:pt x="152" y="223"/>
                  </a:lnTo>
                  <a:lnTo>
                    <a:pt x="154" y="223"/>
                  </a:lnTo>
                  <a:lnTo>
                    <a:pt x="166" y="228"/>
                  </a:lnTo>
                  <a:lnTo>
                    <a:pt x="181" y="230"/>
                  </a:lnTo>
                  <a:lnTo>
                    <a:pt x="188" y="234"/>
                  </a:lnTo>
                  <a:lnTo>
                    <a:pt x="213" y="242"/>
                  </a:lnTo>
                  <a:lnTo>
                    <a:pt x="222" y="244"/>
                  </a:lnTo>
                  <a:lnTo>
                    <a:pt x="232" y="245"/>
                  </a:lnTo>
                  <a:lnTo>
                    <a:pt x="241" y="245"/>
                  </a:lnTo>
                  <a:lnTo>
                    <a:pt x="247" y="247"/>
                  </a:lnTo>
                  <a:lnTo>
                    <a:pt x="258" y="249"/>
                  </a:lnTo>
                  <a:lnTo>
                    <a:pt x="268" y="249"/>
                  </a:lnTo>
                  <a:lnTo>
                    <a:pt x="277" y="251"/>
                  </a:lnTo>
                  <a:lnTo>
                    <a:pt x="286" y="251"/>
                  </a:lnTo>
                  <a:lnTo>
                    <a:pt x="296" y="253"/>
                  </a:lnTo>
                  <a:lnTo>
                    <a:pt x="364" y="253"/>
                  </a:lnTo>
                  <a:lnTo>
                    <a:pt x="373" y="251"/>
                  </a:lnTo>
                  <a:lnTo>
                    <a:pt x="383" y="251"/>
                  </a:lnTo>
                  <a:lnTo>
                    <a:pt x="392" y="249"/>
                  </a:lnTo>
                  <a:lnTo>
                    <a:pt x="411" y="245"/>
                  </a:lnTo>
                  <a:lnTo>
                    <a:pt x="426" y="242"/>
                  </a:lnTo>
                  <a:lnTo>
                    <a:pt x="435" y="240"/>
                  </a:lnTo>
                  <a:lnTo>
                    <a:pt x="437" y="238"/>
                  </a:lnTo>
                  <a:lnTo>
                    <a:pt x="439" y="238"/>
                  </a:lnTo>
                  <a:lnTo>
                    <a:pt x="488" y="213"/>
                  </a:lnTo>
                  <a:lnTo>
                    <a:pt x="494" y="208"/>
                  </a:lnTo>
                  <a:lnTo>
                    <a:pt x="507" y="202"/>
                  </a:lnTo>
                  <a:lnTo>
                    <a:pt x="524" y="189"/>
                  </a:lnTo>
                  <a:lnTo>
                    <a:pt x="530" y="185"/>
                  </a:lnTo>
                  <a:lnTo>
                    <a:pt x="547" y="172"/>
                  </a:lnTo>
                  <a:lnTo>
                    <a:pt x="552" y="164"/>
                  </a:lnTo>
                  <a:lnTo>
                    <a:pt x="560" y="161"/>
                  </a:lnTo>
                  <a:lnTo>
                    <a:pt x="588" y="132"/>
                  </a:lnTo>
                  <a:lnTo>
                    <a:pt x="592" y="125"/>
                  </a:lnTo>
                  <a:lnTo>
                    <a:pt x="600" y="119"/>
                  </a:lnTo>
                  <a:lnTo>
                    <a:pt x="607" y="108"/>
                  </a:lnTo>
                  <a:lnTo>
                    <a:pt x="613" y="102"/>
                  </a:lnTo>
                  <a:lnTo>
                    <a:pt x="620" y="95"/>
                  </a:lnTo>
                  <a:lnTo>
                    <a:pt x="626" y="85"/>
                  </a:lnTo>
                  <a:lnTo>
                    <a:pt x="632" y="76"/>
                  </a:lnTo>
                  <a:lnTo>
                    <a:pt x="639" y="66"/>
                  </a:lnTo>
                  <a:lnTo>
                    <a:pt x="645" y="59"/>
                  </a:lnTo>
                  <a:lnTo>
                    <a:pt x="656" y="40"/>
                  </a:lnTo>
                  <a:lnTo>
                    <a:pt x="664" y="30"/>
                  </a:lnTo>
                  <a:lnTo>
                    <a:pt x="666" y="29"/>
                  </a:lnTo>
                  <a:close/>
                </a:path>
              </a:pathLst>
            </a:custGeom>
            <a:solidFill>
              <a:srgbClr val="6666FF"/>
            </a:solidFill>
            <a:ln w="9525">
              <a:solidFill>
                <a:srgbClr val="6666FF"/>
              </a:solidFill>
              <a:round/>
              <a:headEnd/>
              <a:tailEnd/>
            </a:ln>
          </p:spPr>
          <p:txBody>
            <a:bodyPr/>
            <a:lstStyle/>
            <a:p>
              <a:endParaRPr lang="en-US"/>
            </a:p>
          </p:txBody>
        </p:sp>
        <p:sp>
          <p:nvSpPr>
            <p:cNvPr id="792586" name="Rectangle 10"/>
            <p:cNvSpPr>
              <a:spLocks noChangeArrowheads="1"/>
            </p:cNvSpPr>
            <p:nvPr/>
          </p:nvSpPr>
          <p:spPr bwMode="auto">
            <a:xfrm>
              <a:off x="2675" y="2508"/>
              <a:ext cx="245" cy="230"/>
            </a:xfrm>
            <a:prstGeom prst="rect">
              <a:avLst/>
            </a:prstGeom>
            <a:noFill/>
            <a:ln w="9525">
              <a:noFill/>
              <a:miter lim="800000"/>
              <a:headEnd/>
              <a:tailEnd/>
            </a:ln>
          </p:spPr>
          <p:txBody>
            <a:bodyPr wrap="none" lIns="0" tIns="0" rIns="0" bIns="0">
              <a:spAutoFit/>
            </a:bodyPr>
            <a:lstStyle/>
            <a:p>
              <a:r>
                <a:rPr lang="en-US" sz="2400" b="1" u="none" baseline="0">
                  <a:solidFill>
                    <a:srgbClr val="6666FF"/>
                  </a:solidFill>
                  <a:latin typeface="Swiss 721 SWA" charset="0"/>
                </a:rPr>
                <a:t>0/0</a:t>
              </a:r>
              <a:endParaRPr lang="en-US" sz="3200" b="1" u="none" baseline="0">
                <a:solidFill>
                  <a:srgbClr val="6666FF"/>
                </a:solidFill>
              </a:endParaRPr>
            </a:p>
          </p:txBody>
        </p:sp>
        <p:sp>
          <p:nvSpPr>
            <p:cNvPr id="792619" name="Freeform 43"/>
            <p:cNvSpPr>
              <a:spLocks/>
            </p:cNvSpPr>
            <p:nvPr/>
          </p:nvSpPr>
          <p:spPr bwMode="auto">
            <a:xfrm>
              <a:off x="2262" y="2290"/>
              <a:ext cx="127" cy="109"/>
            </a:xfrm>
            <a:custGeom>
              <a:avLst/>
              <a:gdLst/>
              <a:ahLst/>
              <a:cxnLst>
                <a:cxn ang="0">
                  <a:pos x="30" y="3"/>
                </a:cxn>
                <a:cxn ang="0">
                  <a:pos x="23" y="0"/>
                </a:cxn>
                <a:cxn ang="0">
                  <a:pos x="17" y="0"/>
                </a:cxn>
                <a:cxn ang="0">
                  <a:pos x="12" y="1"/>
                </a:cxn>
                <a:cxn ang="0">
                  <a:pos x="8" y="3"/>
                </a:cxn>
                <a:cxn ang="0">
                  <a:pos x="4" y="7"/>
                </a:cxn>
                <a:cxn ang="0">
                  <a:pos x="0" y="15"/>
                </a:cxn>
                <a:cxn ang="0">
                  <a:pos x="0" y="20"/>
                </a:cxn>
                <a:cxn ang="0">
                  <a:pos x="2" y="26"/>
                </a:cxn>
                <a:cxn ang="0">
                  <a:pos x="4" y="30"/>
                </a:cxn>
                <a:cxn ang="0">
                  <a:pos x="8" y="34"/>
                </a:cxn>
                <a:cxn ang="0">
                  <a:pos x="97" y="105"/>
                </a:cxn>
                <a:cxn ang="0">
                  <a:pos x="104" y="109"/>
                </a:cxn>
                <a:cxn ang="0">
                  <a:pos x="110" y="109"/>
                </a:cxn>
                <a:cxn ang="0">
                  <a:pos x="115" y="107"/>
                </a:cxn>
                <a:cxn ang="0">
                  <a:pos x="119" y="105"/>
                </a:cxn>
                <a:cxn ang="0">
                  <a:pos x="123" y="101"/>
                </a:cxn>
                <a:cxn ang="0">
                  <a:pos x="127" y="94"/>
                </a:cxn>
                <a:cxn ang="0">
                  <a:pos x="127" y="88"/>
                </a:cxn>
                <a:cxn ang="0">
                  <a:pos x="125" y="83"/>
                </a:cxn>
                <a:cxn ang="0">
                  <a:pos x="123" y="79"/>
                </a:cxn>
                <a:cxn ang="0">
                  <a:pos x="119" y="75"/>
                </a:cxn>
                <a:cxn ang="0">
                  <a:pos x="30" y="3"/>
                </a:cxn>
              </a:cxnLst>
              <a:rect l="0" t="0" r="r" b="b"/>
              <a:pathLst>
                <a:path w="127" h="109">
                  <a:moveTo>
                    <a:pt x="30" y="3"/>
                  </a:moveTo>
                  <a:lnTo>
                    <a:pt x="23" y="0"/>
                  </a:lnTo>
                  <a:lnTo>
                    <a:pt x="17" y="0"/>
                  </a:lnTo>
                  <a:lnTo>
                    <a:pt x="12" y="1"/>
                  </a:lnTo>
                  <a:lnTo>
                    <a:pt x="8" y="3"/>
                  </a:lnTo>
                  <a:lnTo>
                    <a:pt x="4" y="7"/>
                  </a:lnTo>
                  <a:lnTo>
                    <a:pt x="0" y="15"/>
                  </a:lnTo>
                  <a:lnTo>
                    <a:pt x="0" y="20"/>
                  </a:lnTo>
                  <a:lnTo>
                    <a:pt x="2" y="26"/>
                  </a:lnTo>
                  <a:lnTo>
                    <a:pt x="4" y="30"/>
                  </a:lnTo>
                  <a:lnTo>
                    <a:pt x="8" y="34"/>
                  </a:lnTo>
                  <a:lnTo>
                    <a:pt x="97" y="105"/>
                  </a:lnTo>
                  <a:lnTo>
                    <a:pt x="104" y="109"/>
                  </a:lnTo>
                  <a:lnTo>
                    <a:pt x="110" y="109"/>
                  </a:lnTo>
                  <a:lnTo>
                    <a:pt x="115" y="107"/>
                  </a:lnTo>
                  <a:lnTo>
                    <a:pt x="119" y="105"/>
                  </a:lnTo>
                  <a:lnTo>
                    <a:pt x="123" y="101"/>
                  </a:lnTo>
                  <a:lnTo>
                    <a:pt x="127" y="94"/>
                  </a:lnTo>
                  <a:lnTo>
                    <a:pt x="127" y="88"/>
                  </a:lnTo>
                  <a:lnTo>
                    <a:pt x="125" y="83"/>
                  </a:lnTo>
                  <a:lnTo>
                    <a:pt x="123" y="79"/>
                  </a:lnTo>
                  <a:lnTo>
                    <a:pt x="119" y="75"/>
                  </a:lnTo>
                  <a:lnTo>
                    <a:pt x="30" y="3"/>
                  </a:lnTo>
                  <a:close/>
                </a:path>
              </a:pathLst>
            </a:custGeom>
            <a:solidFill>
              <a:srgbClr val="6666FF"/>
            </a:solidFill>
            <a:ln w="9525">
              <a:solidFill>
                <a:srgbClr val="6666FF"/>
              </a:solidFill>
              <a:round/>
              <a:headEnd/>
              <a:tailEnd/>
            </a:ln>
          </p:spPr>
          <p:txBody>
            <a:bodyPr/>
            <a:lstStyle/>
            <a:p>
              <a:endParaRPr lang="en-US"/>
            </a:p>
          </p:txBody>
        </p:sp>
        <p:sp>
          <p:nvSpPr>
            <p:cNvPr id="792620" name="Freeform 44"/>
            <p:cNvSpPr>
              <a:spLocks/>
            </p:cNvSpPr>
            <p:nvPr/>
          </p:nvSpPr>
          <p:spPr bwMode="auto">
            <a:xfrm>
              <a:off x="2257" y="2290"/>
              <a:ext cx="60" cy="162"/>
            </a:xfrm>
            <a:custGeom>
              <a:avLst/>
              <a:gdLst/>
              <a:ahLst/>
              <a:cxnLst>
                <a:cxn ang="0">
                  <a:pos x="37" y="15"/>
                </a:cxn>
                <a:cxn ang="0">
                  <a:pos x="34" y="7"/>
                </a:cxn>
                <a:cxn ang="0">
                  <a:pos x="30" y="3"/>
                </a:cxn>
                <a:cxn ang="0">
                  <a:pos x="24" y="1"/>
                </a:cxn>
                <a:cxn ang="0">
                  <a:pos x="20" y="0"/>
                </a:cxn>
                <a:cxn ang="0">
                  <a:pos x="15" y="0"/>
                </a:cxn>
                <a:cxn ang="0">
                  <a:pos x="7" y="3"/>
                </a:cxn>
                <a:cxn ang="0">
                  <a:pos x="3" y="7"/>
                </a:cxn>
                <a:cxn ang="0">
                  <a:pos x="2" y="13"/>
                </a:cxn>
                <a:cxn ang="0">
                  <a:pos x="0" y="17"/>
                </a:cxn>
                <a:cxn ang="0">
                  <a:pos x="0" y="22"/>
                </a:cxn>
                <a:cxn ang="0">
                  <a:pos x="22" y="147"/>
                </a:cxn>
                <a:cxn ang="0">
                  <a:pos x="26" y="154"/>
                </a:cxn>
                <a:cxn ang="0">
                  <a:pos x="30" y="158"/>
                </a:cxn>
                <a:cxn ang="0">
                  <a:pos x="35" y="160"/>
                </a:cxn>
                <a:cxn ang="0">
                  <a:pos x="39" y="162"/>
                </a:cxn>
                <a:cxn ang="0">
                  <a:pos x="45" y="162"/>
                </a:cxn>
                <a:cxn ang="0">
                  <a:pos x="52" y="158"/>
                </a:cxn>
                <a:cxn ang="0">
                  <a:pos x="56" y="154"/>
                </a:cxn>
                <a:cxn ang="0">
                  <a:pos x="58" y="149"/>
                </a:cxn>
                <a:cxn ang="0">
                  <a:pos x="60" y="145"/>
                </a:cxn>
                <a:cxn ang="0">
                  <a:pos x="60" y="139"/>
                </a:cxn>
                <a:cxn ang="0">
                  <a:pos x="37" y="15"/>
                </a:cxn>
              </a:cxnLst>
              <a:rect l="0" t="0" r="r" b="b"/>
              <a:pathLst>
                <a:path w="60" h="162">
                  <a:moveTo>
                    <a:pt x="37" y="15"/>
                  </a:moveTo>
                  <a:lnTo>
                    <a:pt x="34" y="7"/>
                  </a:lnTo>
                  <a:lnTo>
                    <a:pt x="30" y="3"/>
                  </a:lnTo>
                  <a:lnTo>
                    <a:pt x="24" y="1"/>
                  </a:lnTo>
                  <a:lnTo>
                    <a:pt x="20" y="0"/>
                  </a:lnTo>
                  <a:lnTo>
                    <a:pt x="15" y="0"/>
                  </a:lnTo>
                  <a:lnTo>
                    <a:pt x="7" y="3"/>
                  </a:lnTo>
                  <a:lnTo>
                    <a:pt x="3" y="7"/>
                  </a:lnTo>
                  <a:lnTo>
                    <a:pt x="2" y="13"/>
                  </a:lnTo>
                  <a:lnTo>
                    <a:pt x="0" y="17"/>
                  </a:lnTo>
                  <a:lnTo>
                    <a:pt x="0" y="22"/>
                  </a:lnTo>
                  <a:lnTo>
                    <a:pt x="22" y="147"/>
                  </a:lnTo>
                  <a:lnTo>
                    <a:pt x="26" y="154"/>
                  </a:lnTo>
                  <a:lnTo>
                    <a:pt x="30" y="158"/>
                  </a:lnTo>
                  <a:lnTo>
                    <a:pt x="35" y="160"/>
                  </a:lnTo>
                  <a:lnTo>
                    <a:pt x="39" y="162"/>
                  </a:lnTo>
                  <a:lnTo>
                    <a:pt x="45" y="162"/>
                  </a:lnTo>
                  <a:lnTo>
                    <a:pt x="52" y="158"/>
                  </a:lnTo>
                  <a:lnTo>
                    <a:pt x="56" y="154"/>
                  </a:lnTo>
                  <a:lnTo>
                    <a:pt x="58" y="149"/>
                  </a:lnTo>
                  <a:lnTo>
                    <a:pt x="60" y="145"/>
                  </a:lnTo>
                  <a:lnTo>
                    <a:pt x="60" y="139"/>
                  </a:lnTo>
                  <a:lnTo>
                    <a:pt x="37" y="15"/>
                  </a:lnTo>
                  <a:close/>
                </a:path>
              </a:pathLst>
            </a:custGeom>
            <a:solidFill>
              <a:srgbClr val="6666FF"/>
            </a:solidFill>
            <a:ln w="9525">
              <a:solidFill>
                <a:srgbClr val="6666FF"/>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92623"/>
                                        </p:tgtEl>
                                        <p:attrNameLst>
                                          <p:attrName>style.visibility</p:attrName>
                                        </p:attrNameLst>
                                      </p:cBhvr>
                                      <p:to>
                                        <p:strVal val="visible"/>
                                      </p:to>
                                    </p:set>
                                  </p:childTnLst>
                                  <p:subTnLst>
                                    <p:animClr>
                                      <p:cBhvr override="childStyle">
                                        <p:cTn dur="1" fill="hold" display="0" masterRel="nextClick" afterEffect="1"/>
                                        <p:tgtEl>
                                          <p:spTgt spid="792623"/>
                                        </p:tgtEl>
                                        <p:attrNameLst>
                                          <p:attrName>ppt_c</p:attrName>
                                        </p:attrNameLst>
                                      </p:cBhvr>
                                      <p:to>
                                        <a:srgbClr val="B2B2B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92624"/>
                                        </p:tgtEl>
                                        <p:attrNameLst>
                                          <p:attrName>style.visibility</p:attrName>
                                        </p:attrNameLst>
                                      </p:cBhvr>
                                      <p:to>
                                        <p:strVal val="visible"/>
                                      </p:to>
                                    </p:set>
                                  </p:childTnLst>
                                  <p:subTnLst>
                                    <p:animClr>
                                      <p:cBhvr override="childStyle">
                                        <p:cTn dur="1" fill="hold" display="0" masterRel="nextClick" afterEffect="1"/>
                                        <p:tgtEl>
                                          <p:spTgt spid="792624"/>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92625"/>
                                        </p:tgtEl>
                                        <p:attrNameLst>
                                          <p:attrName>style.visibility</p:attrName>
                                        </p:attrNameLst>
                                      </p:cBhvr>
                                      <p:to>
                                        <p:strVal val="visible"/>
                                      </p:to>
                                    </p:set>
                                  </p:childTnLst>
                                  <p:subTnLst>
                                    <p:animClr>
                                      <p:cBhvr override="childStyle">
                                        <p:cTn dur="1" fill="hold" display="0" masterRel="nextClick" afterEffect="1"/>
                                        <p:tgtEl>
                                          <p:spTgt spid="792625"/>
                                        </p:tgtEl>
                                        <p:attrNameLst>
                                          <p:attrName>ppt_c</p:attrName>
                                        </p:attrNameLst>
                                      </p:cBhvr>
                                      <p:to>
                                        <a:srgbClr val="B2B2B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92626"/>
                                        </p:tgtEl>
                                        <p:attrNameLst>
                                          <p:attrName>style.visibility</p:attrName>
                                        </p:attrNameLst>
                                      </p:cBhvr>
                                      <p:to>
                                        <p:strVal val="visible"/>
                                      </p:to>
                                    </p:set>
                                  </p:childTnLst>
                                  <p:subTnLst>
                                    <p:animClr>
                                      <p:cBhvr override="childStyle">
                                        <p:cTn dur="1" fill="hold" display="0" masterRel="nextClick" afterEffect="1"/>
                                        <p:tgtEl>
                                          <p:spTgt spid="792626"/>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t>Formulation: Find State Table </a:t>
            </a:r>
          </a:p>
        </p:txBody>
      </p:sp>
      <p:sp>
        <p:nvSpPr>
          <p:cNvPr id="793603" name="Rectangle 3"/>
          <p:cNvSpPr>
            <a:spLocks noGrp="1" noChangeArrowheads="1"/>
          </p:cNvSpPr>
          <p:nvPr>
            <p:ph type="body" idx="1"/>
          </p:nvPr>
        </p:nvSpPr>
        <p:spPr>
          <a:xfrm>
            <a:off x="477838" y="1228725"/>
            <a:ext cx="7772400" cy="4724400"/>
          </a:xfrm>
        </p:spPr>
        <p:txBody>
          <a:bodyPr/>
          <a:lstStyle/>
          <a:p>
            <a:pPr>
              <a:spcAft>
                <a:spcPts val="600"/>
              </a:spcAft>
            </a:pPr>
            <a:r>
              <a:rPr lang="en-US" sz="2400" b="0"/>
              <a:t>F</a:t>
            </a:r>
            <a:r>
              <a:rPr lang="en-US" sz="2400"/>
              <a:t>rom the </a:t>
            </a:r>
            <a:r>
              <a:rPr lang="en-US" sz="2400" u="sng"/>
              <a:t>State Diagram</a:t>
            </a:r>
            <a:r>
              <a:rPr lang="en-US" sz="2400"/>
              <a:t>, we can fill in the </a:t>
            </a:r>
            <a:r>
              <a:rPr lang="en-US" sz="2400" u="sng"/>
              <a:t>State Table</a:t>
            </a:r>
            <a:r>
              <a:rPr lang="en-US" sz="2400"/>
              <a:t>.</a:t>
            </a:r>
          </a:p>
          <a:p>
            <a:r>
              <a:rPr lang="en-US" sz="2400"/>
              <a:t>There are 4 states, one                                                      input, and one output.                                                           We will choose the form                                                  with four rows, one for                                                          each current state.</a:t>
            </a:r>
          </a:p>
          <a:p>
            <a:pPr>
              <a:spcBef>
                <a:spcPct val="50000"/>
              </a:spcBef>
            </a:pPr>
            <a:r>
              <a:rPr lang="en-US" sz="2400"/>
              <a:t>From State A, the 0 and                                                      1 input transitions have                                                been filled in along with                                                     the outputs.</a:t>
            </a:r>
          </a:p>
          <a:p>
            <a:endParaRPr lang="en-US"/>
          </a:p>
        </p:txBody>
      </p:sp>
      <p:grpSp>
        <p:nvGrpSpPr>
          <p:cNvPr id="793822" name="Group 222"/>
          <p:cNvGrpSpPr>
            <a:grpSpLocks/>
          </p:cNvGrpSpPr>
          <p:nvPr/>
        </p:nvGrpSpPr>
        <p:grpSpPr bwMode="auto">
          <a:xfrm>
            <a:off x="4333875" y="1939925"/>
            <a:ext cx="4338638" cy="2255838"/>
            <a:chOff x="2730" y="1222"/>
            <a:chExt cx="2733" cy="1421"/>
          </a:xfrm>
        </p:grpSpPr>
        <p:sp>
          <p:nvSpPr>
            <p:cNvPr id="793606" name="Freeform 6"/>
            <p:cNvSpPr>
              <a:spLocks/>
            </p:cNvSpPr>
            <p:nvPr/>
          </p:nvSpPr>
          <p:spPr bwMode="auto">
            <a:xfrm>
              <a:off x="4381" y="1276"/>
              <a:ext cx="240" cy="343"/>
            </a:xfrm>
            <a:custGeom>
              <a:avLst/>
              <a:gdLst/>
              <a:ahLst/>
              <a:cxnLst>
                <a:cxn ang="0">
                  <a:pos x="172" y="325"/>
                </a:cxn>
                <a:cxn ang="0">
                  <a:pos x="179" y="340"/>
                </a:cxn>
                <a:cxn ang="0">
                  <a:pos x="191" y="343"/>
                </a:cxn>
                <a:cxn ang="0">
                  <a:pos x="204" y="330"/>
                </a:cxn>
                <a:cxn ang="0">
                  <a:pos x="214" y="313"/>
                </a:cxn>
                <a:cxn ang="0">
                  <a:pos x="220" y="297"/>
                </a:cxn>
                <a:cxn ang="0">
                  <a:pos x="226" y="281"/>
                </a:cxn>
                <a:cxn ang="0">
                  <a:pos x="231" y="265"/>
                </a:cxn>
                <a:cxn ang="0">
                  <a:pos x="236" y="246"/>
                </a:cxn>
                <a:cxn ang="0">
                  <a:pos x="237" y="229"/>
                </a:cxn>
                <a:cxn ang="0">
                  <a:pos x="240" y="189"/>
                </a:cxn>
                <a:cxn ang="0">
                  <a:pos x="236" y="144"/>
                </a:cxn>
                <a:cxn ang="0">
                  <a:pos x="217" y="79"/>
                </a:cxn>
                <a:cxn ang="0">
                  <a:pos x="195" y="41"/>
                </a:cxn>
                <a:cxn ang="0">
                  <a:pos x="179" y="23"/>
                </a:cxn>
                <a:cxn ang="0">
                  <a:pos x="161" y="11"/>
                </a:cxn>
                <a:cxn ang="0">
                  <a:pos x="146" y="3"/>
                </a:cxn>
                <a:cxn ang="0">
                  <a:pos x="93" y="3"/>
                </a:cxn>
                <a:cxn ang="0">
                  <a:pos x="78" y="11"/>
                </a:cxn>
                <a:cxn ang="0">
                  <a:pos x="60" y="23"/>
                </a:cxn>
                <a:cxn ang="0">
                  <a:pos x="44" y="41"/>
                </a:cxn>
                <a:cxn ang="0">
                  <a:pos x="22" y="79"/>
                </a:cxn>
                <a:cxn ang="0">
                  <a:pos x="3" y="144"/>
                </a:cxn>
                <a:cxn ang="0">
                  <a:pos x="2" y="229"/>
                </a:cxn>
                <a:cxn ang="0">
                  <a:pos x="3" y="245"/>
                </a:cxn>
                <a:cxn ang="0">
                  <a:pos x="8" y="262"/>
                </a:cxn>
                <a:cxn ang="0">
                  <a:pos x="10" y="273"/>
                </a:cxn>
                <a:cxn ang="0">
                  <a:pos x="16" y="287"/>
                </a:cxn>
                <a:cxn ang="0">
                  <a:pos x="29" y="321"/>
                </a:cxn>
                <a:cxn ang="0">
                  <a:pos x="38" y="330"/>
                </a:cxn>
                <a:cxn ang="0">
                  <a:pos x="54" y="330"/>
                </a:cxn>
                <a:cxn ang="0">
                  <a:pos x="62" y="311"/>
                </a:cxn>
                <a:cxn ang="0">
                  <a:pos x="55" y="302"/>
                </a:cxn>
                <a:cxn ang="0">
                  <a:pos x="43" y="272"/>
                </a:cxn>
                <a:cxn ang="0">
                  <a:pos x="40" y="259"/>
                </a:cxn>
                <a:cxn ang="0">
                  <a:pos x="36" y="243"/>
                </a:cxn>
                <a:cxn ang="0">
                  <a:pos x="33" y="231"/>
                </a:cxn>
                <a:cxn ang="0">
                  <a:pos x="32" y="193"/>
                </a:cxn>
                <a:cxn ang="0">
                  <a:pos x="35" y="150"/>
                </a:cxn>
                <a:cxn ang="0">
                  <a:pos x="44" y="104"/>
                </a:cxn>
                <a:cxn ang="0">
                  <a:pos x="60" y="74"/>
                </a:cxn>
                <a:cxn ang="0">
                  <a:pos x="70" y="60"/>
                </a:cxn>
                <a:cxn ang="0">
                  <a:pos x="79" y="49"/>
                </a:cxn>
                <a:cxn ang="0">
                  <a:pos x="90" y="39"/>
                </a:cxn>
                <a:cxn ang="0">
                  <a:pos x="103" y="35"/>
                </a:cxn>
                <a:cxn ang="0">
                  <a:pos x="120" y="31"/>
                </a:cxn>
                <a:cxn ang="0">
                  <a:pos x="136" y="35"/>
                </a:cxn>
                <a:cxn ang="0">
                  <a:pos x="149" y="39"/>
                </a:cxn>
                <a:cxn ang="0">
                  <a:pos x="160" y="49"/>
                </a:cxn>
                <a:cxn ang="0">
                  <a:pos x="169" y="60"/>
                </a:cxn>
                <a:cxn ang="0">
                  <a:pos x="179" y="74"/>
                </a:cxn>
                <a:cxn ang="0">
                  <a:pos x="195" y="104"/>
                </a:cxn>
                <a:cxn ang="0">
                  <a:pos x="204" y="150"/>
                </a:cxn>
                <a:cxn ang="0">
                  <a:pos x="207" y="185"/>
                </a:cxn>
                <a:cxn ang="0">
                  <a:pos x="207" y="194"/>
                </a:cxn>
                <a:cxn ang="0">
                  <a:pos x="206" y="232"/>
                </a:cxn>
                <a:cxn ang="0">
                  <a:pos x="203" y="245"/>
                </a:cxn>
                <a:cxn ang="0">
                  <a:pos x="199" y="264"/>
                </a:cxn>
                <a:cxn ang="0">
                  <a:pos x="193" y="281"/>
                </a:cxn>
                <a:cxn ang="0">
                  <a:pos x="187" y="295"/>
                </a:cxn>
                <a:cxn ang="0">
                  <a:pos x="177" y="311"/>
                </a:cxn>
                <a:cxn ang="0">
                  <a:pos x="176" y="318"/>
                </a:cxn>
              </a:cxnLst>
              <a:rect l="0" t="0" r="r" b="b"/>
              <a:pathLst>
                <a:path w="240" h="343">
                  <a:moveTo>
                    <a:pt x="176" y="318"/>
                  </a:moveTo>
                  <a:lnTo>
                    <a:pt x="174" y="321"/>
                  </a:lnTo>
                  <a:lnTo>
                    <a:pt x="172" y="325"/>
                  </a:lnTo>
                  <a:lnTo>
                    <a:pt x="172" y="330"/>
                  </a:lnTo>
                  <a:lnTo>
                    <a:pt x="176" y="336"/>
                  </a:lnTo>
                  <a:lnTo>
                    <a:pt x="179" y="340"/>
                  </a:lnTo>
                  <a:lnTo>
                    <a:pt x="182" y="341"/>
                  </a:lnTo>
                  <a:lnTo>
                    <a:pt x="187" y="343"/>
                  </a:lnTo>
                  <a:lnTo>
                    <a:pt x="191" y="343"/>
                  </a:lnTo>
                  <a:lnTo>
                    <a:pt x="198" y="340"/>
                  </a:lnTo>
                  <a:lnTo>
                    <a:pt x="201" y="336"/>
                  </a:lnTo>
                  <a:lnTo>
                    <a:pt x="204" y="330"/>
                  </a:lnTo>
                  <a:lnTo>
                    <a:pt x="206" y="327"/>
                  </a:lnTo>
                  <a:lnTo>
                    <a:pt x="207" y="325"/>
                  </a:lnTo>
                  <a:lnTo>
                    <a:pt x="214" y="313"/>
                  </a:lnTo>
                  <a:lnTo>
                    <a:pt x="215" y="308"/>
                  </a:lnTo>
                  <a:lnTo>
                    <a:pt x="218" y="302"/>
                  </a:lnTo>
                  <a:lnTo>
                    <a:pt x="220" y="297"/>
                  </a:lnTo>
                  <a:lnTo>
                    <a:pt x="221" y="294"/>
                  </a:lnTo>
                  <a:lnTo>
                    <a:pt x="225" y="284"/>
                  </a:lnTo>
                  <a:lnTo>
                    <a:pt x="226" y="281"/>
                  </a:lnTo>
                  <a:lnTo>
                    <a:pt x="228" y="276"/>
                  </a:lnTo>
                  <a:lnTo>
                    <a:pt x="231" y="270"/>
                  </a:lnTo>
                  <a:lnTo>
                    <a:pt x="231" y="265"/>
                  </a:lnTo>
                  <a:lnTo>
                    <a:pt x="234" y="256"/>
                  </a:lnTo>
                  <a:lnTo>
                    <a:pt x="234" y="251"/>
                  </a:lnTo>
                  <a:lnTo>
                    <a:pt x="236" y="246"/>
                  </a:lnTo>
                  <a:lnTo>
                    <a:pt x="236" y="243"/>
                  </a:lnTo>
                  <a:lnTo>
                    <a:pt x="237" y="238"/>
                  </a:lnTo>
                  <a:lnTo>
                    <a:pt x="237" y="229"/>
                  </a:lnTo>
                  <a:lnTo>
                    <a:pt x="239" y="224"/>
                  </a:lnTo>
                  <a:lnTo>
                    <a:pt x="239" y="197"/>
                  </a:lnTo>
                  <a:lnTo>
                    <a:pt x="240" y="189"/>
                  </a:lnTo>
                  <a:lnTo>
                    <a:pt x="239" y="182"/>
                  </a:lnTo>
                  <a:lnTo>
                    <a:pt x="239" y="163"/>
                  </a:lnTo>
                  <a:lnTo>
                    <a:pt x="236" y="144"/>
                  </a:lnTo>
                  <a:lnTo>
                    <a:pt x="229" y="110"/>
                  </a:lnTo>
                  <a:lnTo>
                    <a:pt x="223" y="95"/>
                  </a:lnTo>
                  <a:lnTo>
                    <a:pt x="217" y="79"/>
                  </a:lnTo>
                  <a:lnTo>
                    <a:pt x="207" y="58"/>
                  </a:lnTo>
                  <a:lnTo>
                    <a:pt x="198" y="46"/>
                  </a:lnTo>
                  <a:lnTo>
                    <a:pt x="195" y="41"/>
                  </a:lnTo>
                  <a:lnTo>
                    <a:pt x="190" y="36"/>
                  </a:lnTo>
                  <a:lnTo>
                    <a:pt x="187" y="31"/>
                  </a:lnTo>
                  <a:lnTo>
                    <a:pt x="179" y="23"/>
                  </a:lnTo>
                  <a:lnTo>
                    <a:pt x="174" y="20"/>
                  </a:lnTo>
                  <a:lnTo>
                    <a:pt x="169" y="16"/>
                  </a:lnTo>
                  <a:lnTo>
                    <a:pt x="161" y="11"/>
                  </a:lnTo>
                  <a:lnTo>
                    <a:pt x="157" y="9"/>
                  </a:lnTo>
                  <a:lnTo>
                    <a:pt x="152" y="6"/>
                  </a:lnTo>
                  <a:lnTo>
                    <a:pt x="146" y="3"/>
                  </a:lnTo>
                  <a:lnTo>
                    <a:pt x="133" y="0"/>
                  </a:lnTo>
                  <a:lnTo>
                    <a:pt x="106" y="0"/>
                  </a:lnTo>
                  <a:lnTo>
                    <a:pt x="93" y="3"/>
                  </a:lnTo>
                  <a:lnTo>
                    <a:pt x="87" y="6"/>
                  </a:lnTo>
                  <a:lnTo>
                    <a:pt x="82" y="9"/>
                  </a:lnTo>
                  <a:lnTo>
                    <a:pt x="78" y="11"/>
                  </a:lnTo>
                  <a:lnTo>
                    <a:pt x="70" y="16"/>
                  </a:lnTo>
                  <a:lnTo>
                    <a:pt x="65" y="20"/>
                  </a:lnTo>
                  <a:lnTo>
                    <a:pt x="60" y="23"/>
                  </a:lnTo>
                  <a:lnTo>
                    <a:pt x="52" y="31"/>
                  </a:lnTo>
                  <a:lnTo>
                    <a:pt x="49" y="36"/>
                  </a:lnTo>
                  <a:lnTo>
                    <a:pt x="44" y="41"/>
                  </a:lnTo>
                  <a:lnTo>
                    <a:pt x="41" y="46"/>
                  </a:lnTo>
                  <a:lnTo>
                    <a:pt x="32" y="58"/>
                  </a:lnTo>
                  <a:lnTo>
                    <a:pt x="22" y="79"/>
                  </a:lnTo>
                  <a:lnTo>
                    <a:pt x="16" y="95"/>
                  </a:lnTo>
                  <a:lnTo>
                    <a:pt x="10" y="110"/>
                  </a:lnTo>
                  <a:lnTo>
                    <a:pt x="3" y="144"/>
                  </a:lnTo>
                  <a:lnTo>
                    <a:pt x="0" y="163"/>
                  </a:lnTo>
                  <a:lnTo>
                    <a:pt x="0" y="224"/>
                  </a:lnTo>
                  <a:lnTo>
                    <a:pt x="2" y="229"/>
                  </a:lnTo>
                  <a:lnTo>
                    <a:pt x="2" y="237"/>
                  </a:lnTo>
                  <a:lnTo>
                    <a:pt x="3" y="242"/>
                  </a:lnTo>
                  <a:lnTo>
                    <a:pt x="3" y="245"/>
                  </a:lnTo>
                  <a:lnTo>
                    <a:pt x="5" y="250"/>
                  </a:lnTo>
                  <a:lnTo>
                    <a:pt x="5" y="253"/>
                  </a:lnTo>
                  <a:lnTo>
                    <a:pt x="8" y="262"/>
                  </a:lnTo>
                  <a:lnTo>
                    <a:pt x="8" y="265"/>
                  </a:lnTo>
                  <a:lnTo>
                    <a:pt x="10" y="269"/>
                  </a:lnTo>
                  <a:lnTo>
                    <a:pt x="10" y="273"/>
                  </a:lnTo>
                  <a:lnTo>
                    <a:pt x="13" y="280"/>
                  </a:lnTo>
                  <a:lnTo>
                    <a:pt x="14" y="284"/>
                  </a:lnTo>
                  <a:lnTo>
                    <a:pt x="16" y="287"/>
                  </a:lnTo>
                  <a:lnTo>
                    <a:pt x="16" y="292"/>
                  </a:lnTo>
                  <a:lnTo>
                    <a:pt x="27" y="314"/>
                  </a:lnTo>
                  <a:lnTo>
                    <a:pt x="29" y="321"/>
                  </a:lnTo>
                  <a:lnTo>
                    <a:pt x="35" y="327"/>
                  </a:lnTo>
                  <a:lnTo>
                    <a:pt x="32" y="324"/>
                  </a:lnTo>
                  <a:lnTo>
                    <a:pt x="38" y="330"/>
                  </a:lnTo>
                  <a:lnTo>
                    <a:pt x="41" y="332"/>
                  </a:lnTo>
                  <a:lnTo>
                    <a:pt x="51" y="332"/>
                  </a:lnTo>
                  <a:lnTo>
                    <a:pt x="54" y="330"/>
                  </a:lnTo>
                  <a:lnTo>
                    <a:pt x="60" y="324"/>
                  </a:lnTo>
                  <a:lnTo>
                    <a:pt x="62" y="321"/>
                  </a:lnTo>
                  <a:lnTo>
                    <a:pt x="62" y="311"/>
                  </a:lnTo>
                  <a:lnTo>
                    <a:pt x="60" y="308"/>
                  </a:lnTo>
                  <a:lnTo>
                    <a:pt x="57" y="305"/>
                  </a:lnTo>
                  <a:lnTo>
                    <a:pt x="55" y="302"/>
                  </a:lnTo>
                  <a:lnTo>
                    <a:pt x="48" y="286"/>
                  </a:lnTo>
                  <a:lnTo>
                    <a:pt x="48" y="281"/>
                  </a:lnTo>
                  <a:lnTo>
                    <a:pt x="43" y="272"/>
                  </a:lnTo>
                  <a:lnTo>
                    <a:pt x="41" y="267"/>
                  </a:lnTo>
                  <a:lnTo>
                    <a:pt x="41" y="262"/>
                  </a:lnTo>
                  <a:lnTo>
                    <a:pt x="40" y="259"/>
                  </a:lnTo>
                  <a:lnTo>
                    <a:pt x="40" y="256"/>
                  </a:lnTo>
                  <a:lnTo>
                    <a:pt x="36" y="246"/>
                  </a:lnTo>
                  <a:lnTo>
                    <a:pt x="36" y="243"/>
                  </a:lnTo>
                  <a:lnTo>
                    <a:pt x="35" y="238"/>
                  </a:lnTo>
                  <a:lnTo>
                    <a:pt x="35" y="235"/>
                  </a:lnTo>
                  <a:lnTo>
                    <a:pt x="33" y="231"/>
                  </a:lnTo>
                  <a:lnTo>
                    <a:pt x="33" y="223"/>
                  </a:lnTo>
                  <a:lnTo>
                    <a:pt x="32" y="218"/>
                  </a:lnTo>
                  <a:lnTo>
                    <a:pt x="32" y="193"/>
                  </a:lnTo>
                  <a:lnTo>
                    <a:pt x="32" y="166"/>
                  </a:lnTo>
                  <a:lnTo>
                    <a:pt x="33" y="159"/>
                  </a:lnTo>
                  <a:lnTo>
                    <a:pt x="35" y="150"/>
                  </a:lnTo>
                  <a:lnTo>
                    <a:pt x="41" y="120"/>
                  </a:lnTo>
                  <a:lnTo>
                    <a:pt x="44" y="112"/>
                  </a:lnTo>
                  <a:lnTo>
                    <a:pt x="44" y="104"/>
                  </a:lnTo>
                  <a:lnTo>
                    <a:pt x="48" y="99"/>
                  </a:lnTo>
                  <a:lnTo>
                    <a:pt x="51" y="91"/>
                  </a:lnTo>
                  <a:lnTo>
                    <a:pt x="60" y="74"/>
                  </a:lnTo>
                  <a:lnTo>
                    <a:pt x="62" y="71"/>
                  </a:lnTo>
                  <a:lnTo>
                    <a:pt x="67" y="65"/>
                  </a:lnTo>
                  <a:lnTo>
                    <a:pt x="70" y="60"/>
                  </a:lnTo>
                  <a:lnTo>
                    <a:pt x="74" y="55"/>
                  </a:lnTo>
                  <a:lnTo>
                    <a:pt x="78" y="50"/>
                  </a:lnTo>
                  <a:lnTo>
                    <a:pt x="79" y="49"/>
                  </a:lnTo>
                  <a:lnTo>
                    <a:pt x="84" y="46"/>
                  </a:lnTo>
                  <a:lnTo>
                    <a:pt x="89" y="41"/>
                  </a:lnTo>
                  <a:lnTo>
                    <a:pt x="90" y="39"/>
                  </a:lnTo>
                  <a:lnTo>
                    <a:pt x="95" y="38"/>
                  </a:lnTo>
                  <a:lnTo>
                    <a:pt x="100" y="35"/>
                  </a:lnTo>
                  <a:lnTo>
                    <a:pt x="103" y="35"/>
                  </a:lnTo>
                  <a:lnTo>
                    <a:pt x="109" y="33"/>
                  </a:lnTo>
                  <a:lnTo>
                    <a:pt x="112" y="31"/>
                  </a:lnTo>
                  <a:lnTo>
                    <a:pt x="120" y="31"/>
                  </a:lnTo>
                  <a:lnTo>
                    <a:pt x="127" y="31"/>
                  </a:lnTo>
                  <a:lnTo>
                    <a:pt x="130" y="33"/>
                  </a:lnTo>
                  <a:lnTo>
                    <a:pt x="136" y="35"/>
                  </a:lnTo>
                  <a:lnTo>
                    <a:pt x="139" y="35"/>
                  </a:lnTo>
                  <a:lnTo>
                    <a:pt x="144" y="38"/>
                  </a:lnTo>
                  <a:lnTo>
                    <a:pt x="149" y="39"/>
                  </a:lnTo>
                  <a:lnTo>
                    <a:pt x="150" y="41"/>
                  </a:lnTo>
                  <a:lnTo>
                    <a:pt x="155" y="46"/>
                  </a:lnTo>
                  <a:lnTo>
                    <a:pt x="160" y="49"/>
                  </a:lnTo>
                  <a:lnTo>
                    <a:pt x="161" y="50"/>
                  </a:lnTo>
                  <a:lnTo>
                    <a:pt x="165" y="55"/>
                  </a:lnTo>
                  <a:lnTo>
                    <a:pt x="169" y="60"/>
                  </a:lnTo>
                  <a:lnTo>
                    <a:pt x="172" y="65"/>
                  </a:lnTo>
                  <a:lnTo>
                    <a:pt x="177" y="71"/>
                  </a:lnTo>
                  <a:lnTo>
                    <a:pt x="179" y="74"/>
                  </a:lnTo>
                  <a:lnTo>
                    <a:pt x="188" y="91"/>
                  </a:lnTo>
                  <a:lnTo>
                    <a:pt x="191" y="99"/>
                  </a:lnTo>
                  <a:lnTo>
                    <a:pt x="195" y="104"/>
                  </a:lnTo>
                  <a:lnTo>
                    <a:pt x="195" y="112"/>
                  </a:lnTo>
                  <a:lnTo>
                    <a:pt x="198" y="120"/>
                  </a:lnTo>
                  <a:lnTo>
                    <a:pt x="204" y="150"/>
                  </a:lnTo>
                  <a:lnTo>
                    <a:pt x="206" y="159"/>
                  </a:lnTo>
                  <a:lnTo>
                    <a:pt x="207" y="166"/>
                  </a:lnTo>
                  <a:lnTo>
                    <a:pt x="207" y="185"/>
                  </a:lnTo>
                  <a:lnTo>
                    <a:pt x="209" y="196"/>
                  </a:lnTo>
                  <a:lnTo>
                    <a:pt x="210" y="188"/>
                  </a:lnTo>
                  <a:lnTo>
                    <a:pt x="207" y="194"/>
                  </a:lnTo>
                  <a:lnTo>
                    <a:pt x="207" y="218"/>
                  </a:lnTo>
                  <a:lnTo>
                    <a:pt x="206" y="223"/>
                  </a:lnTo>
                  <a:lnTo>
                    <a:pt x="206" y="232"/>
                  </a:lnTo>
                  <a:lnTo>
                    <a:pt x="204" y="237"/>
                  </a:lnTo>
                  <a:lnTo>
                    <a:pt x="204" y="240"/>
                  </a:lnTo>
                  <a:lnTo>
                    <a:pt x="203" y="245"/>
                  </a:lnTo>
                  <a:lnTo>
                    <a:pt x="203" y="250"/>
                  </a:lnTo>
                  <a:lnTo>
                    <a:pt x="199" y="259"/>
                  </a:lnTo>
                  <a:lnTo>
                    <a:pt x="199" y="264"/>
                  </a:lnTo>
                  <a:lnTo>
                    <a:pt x="198" y="269"/>
                  </a:lnTo>
                  <a:lnTo>
                    <a:pt x="196" y="272"/>
                  </a:lnTo>
                  <a:lnTo>
                    <a:pt x="193" y="281"/>
                  </a:lnTo>
                  <a:lnTo>
                    <a:pt x="191" y="284"/>
                  </a:lnTo>
                  <a:lnTo>
                    <a:pt x="190" y="289"/>
                  </a:lnTo>
                  <a:lnTo>
                    <a:pt x="187" y="295"/>
                  </a:lnTo>
                  <a:lnTo>
                    <a:pt x="185" y="300"/>
                  </a:lnTo>
                  <a:lnTo>
                    <a:pt x="182" y="306"/>
                  </a:lnTo>
                  <a:lnTo>
                    <a:pt x="177" y="311"/>
                  </a:lnTo>
                  <a:lnTo>
                    <a:pt x="176" y="318"/>
                  </a:lnTo>
                  <a:lnTo>
                    <a:pt x="174" y="321"/>
                  </a:lnTo>
                  <a:lnTo>
                    <a:pt x="176" y="318"/>
                  </a:lnTo>
                  <a:close/>
                </a:path>
              </a:pathLst>
            </a:custGeom>
            <a:solidFill>
              <a:srgbClr val="000000"/>
            </a:solidFill>
            <a:ln w="9525">
              <a:noFill/>
              <a:round/>
              <a:headEnd/>
              <a:tailEnd/>
            </a:ln>
          </p:spPr>
          <p:txBody>
            <a:bodyPr/>
            <a:lstStyle/>
            <a:p>
              <a:endParaRPr lang="en-US"/>
            </a:p>
          </p:txBody>
        </p:sp>
        <p:sp>
          <p:nvSpPr>
            <p:cNvPr id="793607" name="Rectangle 7"/>
            <p:cNvSpPr>
              <a:spLocks noChangeArrowheads="1"/>
            </p:cNvSpPr>
            <p:nvPr/>
          </p:nvSpPr>
          <p:spPr bwMode="auto">
            <a:xfrm>
              <a:off x="4582" y="1222"/>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1/0</a:t>
              </a:r>
              <a:endParaRPr lang="en-US" sz="2800" b="1" u="none" baseline="0">
                <a:solidFill>
                  <a:srgbClr val="00FF00"/>
                </a:solidFill>
              </a:endParaRPr>
            </a:p>
          </p:txBody>
        </p:sp>
        <p:sp>
          <p:nvSpPr>
            <p:cNvPr id="793609" name="Freeform 9"/>
            <p:cNvSpPr>
              <a:spLocks/>
            </p:cNvSpPr>
            <p:nvPr/>
          </p:nvSpPr>
          <p:spPr bwMode="auto">
            <a:xfrm>
              <a:off x="3015" y="1869"/>
              <a:ext cx="560" cy="211"/>
            </a:xfrm>
            <a:custGeom>
              <a:avLst/>
              <a:gdLst/>
              <a:ahLst/>
              <a:cxnLst>
                <a:cxn ang="0">
                  <a:pos x="560" y="12"/>
                </a:cxn>
                <a:cxn ang="0">
                  <a:pos x="548" y="0"/>
                </a:cxn>
                <a:cxn ang="0">
                  <a:pos x="529" y="8"/>
                </a:cxn>
                <a:cxn ang="0">
                  <a:pos x="515" y="30"/>
                </a:cxn>
                <a:cxn ang="0">
                  <a:pos x="499" y="52"/>
                </a:cxn>
                <a:cxn ang="0">
                  <a:pos x="484" y="71"/>
                </a:cxn>
                <a:cxn ang="0">
                  <a:pos x="468" y="88"/>
                </a:cxn>
                <a:cxn ang="0">
                  <a:pos x="436" y="121"/>
                </a:cxn>
                <a:cxn ang="0">
                  <a:pos x="409" y="140"/>
                </a:cxn>
                <a:cxn ang="0">
                  <a:pos x="356" y="170"/>
                </a:cxn>
                <a:cxn ang="0">
                  <a:pos x="351" y="170"/>
                </a:cxn>
                <a:cxn ang="0">
                  <a:pos x="318" y="178"/>
                </a:cxn>
                <a:cxn ang="0">
                  <a:pos x="251" y="180"/>
                </a:cxn>
                <a:cxn ang="0">
                  <a:pos x="227" y="177"/>
                </a:cxn>
                <a:cxn ang="0">
                  <a:pos x="205" y="174"/>
                </a:cxn>
                <a:cxn ang="0">
                  <a:pos x="185" y="170"/>
                </a:cxn>
                <a:cxn ang="0">
                  <a:pos x="148" y="159"/>
                </a:cxn>
                <a:cxn ang="0">
                  <a:pos x="134" y="155"/>
                </a:cxn>
                <a:cxn ang="0">
                  <a:pos x="114" y="143"/>
                </a:cxn>
                <a:cxn ang="0">
                  <a:pos x="90" y="126"/>
                </a:cxn>
                <a:cxn ang="0">
                  <a:pos x="74" y="113"/>
                </a:cxn>
                <a:cxn ang="0">
                  <a:pos x="50" y="82"/>
                </a:cxn>
                <a:cxn ang="0">
                  <a:pos x="39" y="61"/>
                </a:cxn>
                <a:cxn ang="0">
                  <a:pos x="34" y="47"/>
                </a:cxn>
                <a:cxn ang="0">
                  <a:pos x="28" y="31"/>
                </a:cxn>
                <a:cxn ang="0">
                  <a:pos x="19" y="25"/>
                </a:cxn>
                <a:cxn ang="0">
                  <a:pos x="6" y="28"/>
                </a:cxn>
                <a:cxn ang="0">
                  <a:pos x="0" y="38"/>
                </a:cxn>
                <a:cxn ang="0">
                  <a:pos x="1" y="50"/>
                </a:cxn>
                <a:cxn ang="0">
                  <a:pos x="9" y="69"/>
                </a:cxn>
                <a:cxn ang="0">
                  <a:pos x="17" y="87"/>
                </a:cxn>
                <a:cxn ang="0">
                  <a:pos x="41" y="123"/>
                </a:cxn>
                <a:cxn ang="0">
                  <a:pos x="57" y="139"/>
                </a:cxn>
                <a:cxn ang="0">
                  <a:pos x="79" y="159"/>
                </a:cxn>
                <a:cxn ang="0">
                  <a:pos x="109" y="178"/>
                </a:cxn>
                <a:cxn ang="0">
                  <a:pos x="128" y="186"/>
                </a:cxn>
                <a:cxn ang="0">
                  <a:pos x="151" y="192"/>
                </a:cxn>
                <a:cxn ang="0">
                  <a:pos x="186" y="204"/>
                </a:cxn>
                <a:cxn ang="0">
                  <a:pos x="207" y="207"/>
                </a:cxn>
                <a:cxn ang="0">
                  <a:pos x="232" y="210"/>
                </a:cxn>
                <a:cxn ang="0">
                  <a:pos x="305" y="211"/>
                </a:cxn>
                <a:cxn ang="0">
                  <a:pos x="329" y="208"/>
                </a:cxn>
                <a:cxn ang="0">
                  <a:pos x="365" y="200"/>
                </a:cxn>
                <a:cxn ang="0">
                  <a:pos x="409" y="178"/>
                </a:cxn>
                <a:cxn ang="0">
                  <a:pos x="439" y="158"/>
                </a:cxn>
                <a:cxn ang="0">
                  <a:pos x="463" y="137"/>
                </a:cxn>
                <a:cxn ang="0">
                  <a:pos x="496" y="104"/>
                </a:cxn>
                <a:cxn ang="0">
                  <a:pos x="514" y="85"/>
                </a:cxn>
                <a:cxn ang="0">
                  <a:pos x="529" y="63"/>
                </a:cxn>
                <a:cxn ang="0">
                  <a:pos x="550" y="33"/>
                </a:cxn>
              </a:cxnLst>
              <a:rect l="0" t="0" r="r" b="b"/>
              <a:pathLst>
                <a:path w="560" h="211">
                  <a:moveTo>
                    <a:pt x="558" y="23"/>
                  </a:moveTo>
                  <a:lnTo>
                    <a:pt x="560" y="20"/>
                  </a:lnTo>
                  <a:lnTo>
                    <a:pt x="560" y="12"/>
                  </a:lnTo>
                  <a:lnTo>
                    <a:pt x="558" y="8"/>
                  </a:lnTo>
                  <a:lnTo>
                    <a:pt x="552" y="1"/>
                  </a:lnTo>
                  <a:lnTo>
                    <a:pt x="548" y="0"/>
                  </a:lnTo>
                  <a:lnTo>
                    <a:pt x="541" y="0"/>
                  </a:lnTo>
                  <a:lnTo>
                    <a:pt x="536" y="1"/>
                  </a:lnTo>
                  <a:lnTo>
                    <a:pt x="529" y="8"/>
                  </a:lnTo>
                  <a:lnTo>
                    <a:pt x="531" y="6"/>
                  </a:lnTo>
                  <a:lnTo>
                    <a:pt x="525" y="14"/>
                  </a:lnTo>
                  <a:lnTo>
                    <a:pt x="515" y="30"/>
                  </a:lnTo>
                  <a:lnTo>
                    <a:pt x="510" y="36"/>
                  </a:lnTo>
                  <a:lnTo>
                    <a:pt x="504" y="44"/>
                  </a:lnTo>
                  <a:lnTo>
                    <a:pt x="499" y="52"/>
                  </a:lnTo>
                  <a:lnTo>
                    <a:pt x="495" y="57"/>
                  </a:lnTo>
                  <a:lnTo>
                    <a:pt x="488" y="63"/>
                  </a:lnTo>
                  <a:lnTo>
                    <a:pt x="484" y="71"/>
                  </a:lnTo>
                  <a:lnTo>
                    <a:pt x="480" y="77"/>
                  </a:lnTo>
                  <a:lnTo>
                    <a:pt x="474" y="82"/>
                  </a:lnTo>
                  <a:lnTo>
                    <a:pt x="468" y="88"/>
                  </a:lnTo>
                  <a:lnTo>
                    <a:pt x="447" y="109"/>
                  </a:lnTo>
                  <a:lnTo>
                    <a:pt x="441" y="115"/>
                  </a:lnTo>
                  <a:lnTo>
                    <a:pt x="436" y="121"/>
                  </a:lnTo>
                  <a:lnTo>
                    <a:pt x="425" y="129"/>
                  </a:lnTo>
                  <a:lnTo>
                    <a:pt x="420" y="132"/>
                  </a:lnTo>
                  <a:lnTo>
                    <a:pt x="409" y="140"/>
                  </a:lnTo>
                  <a:lnTo>
                    <a:pt x="395" y="148"/>
                  </a:lnTo>
                  <a:lnTo>
                    <a:pt x="390" y="153"/>
                  </a:lnTo>
                  <a:lnTo>
                    <a:pt x="356" y="170"/>
                  </a:lnTo>
                  <a:lnTo>
                    <a:pt x="357" y="170"/>
                  </a:lnTo>
                  <a:lnTo>
                    <a:pt x="359" y="169"/>
                  </a:lnTo>
                  <a:lnTo>
                    <a:pt x="351" y="170"/>
                  </a:lnTo>
                  <a:lnTo>
                    <a:pt x="338" y="174"/>
                  </a:lnTo>
                  <a:lnTo>
                    <a:pt x="322" y="177"/>
                  </a:lnTo>
                  <a:lnTo>
                    <a:pt x="318" y="178"/>
                  </a:lnTo>
                  <a:lnTo>
                    <a:pt x="310" y="178"/>
                  </a:lnTo>
                  <a:lnTo>
                    <a:pt x="302" y="180"/>
                  </a:lnTo>
                  <a:lnTo>
                    <a:pt x="251" y="180"/>
                  </a:lnTo>
                  <a:lnTo>
                    <a:pt x="243" y="178"/>
                  </a:lnTo>
                  <a:lnTo>
                    <a:pt x="235" y="178"/>
                  </a:lnTo>
                  <a:lnTo>
                    <a:pt x="227" y="177"/>
                  </a:lnTo>
                  <a:lnTo>
                    <a:pt x="219" y="177"/>
                  </a:lnTo>
                  <a:lnTo>
                    <a:pt x="213" y="175"/>
                  </a:lnTo>
                  <a:lnTo>
                    <a:pt x="205" y="174"/>
                  </a:lnTo>
                  <a:lnTo>
                    <a:pt x="197" y="174"/>
                  </a:lnTo>
                  <a:lnTo>
                    <a:pt x="193" y="172"/>
                  </a:lnTo>
                  <a:lnTo>
                    <a:pt x="185" y="170"/>
                  </a:lnTo>
                  <a:lnTo>
                    <a:pt x="167" y="167"/>
                  </a:lnTo>
                  <a:lnTo>
                    <a:pt x="161" y="164"/>
                  </a:lnTo>
                  <a:lnTo>
                    <a:pt x="148" y="159"/>
                  </a:lnTo>
                  <a:lnTo>
                    <a:pt x="139" y="158"/>
                  </a:lnTo>
                  <a:lnTo>
                    <a:pt x="140" y="158"/>
                  </a:lnTo>
                  <a:lnTo>
                    <a:pt x="134" y="155"/>
                  </a:lnTo>
                  <a:lnTo>
                    <a:pt x="129" y="153"/>
                  </a:lnTo>
                  <a:lnTo>
                    <a:pt x="125" y="150"/>
                  </a:lnTo>
                  <a:lnTo>
                    <a:pt x="114" y="143"/>
                  </a:lnTo>
                  <a:lnTo>
                    <a:pt x="109" y="142"/>
                  </a:lnTo>
                  <a:lnTo>
                    <a:pt x="98" y="134"/>
                  </a:lnTo>
                  <a:lnTo>
                    <a:pt x="90" y="126"/>
                  </a:lnTo>
                  <a:lnTo>
                    <a:pt x="82" y="121"/>
                  </a:lnTo>
                  <a:lnTo>
                    <a:pt x="79" y="117"/>
                  </a:lnTo>
                  <a:lnTo>
                    <a:pt x="74" y="113"/>
                  </a:lnTo>
                  <a:lnTo>
                    <a:pt x="68" y="104"/>
                  </a:lnTo>
                  <a:lnTo>
                    <a:pt x="63" y="101"/>
                  </a:lnTo>
                  <a:lnTo>
                    <a:pt x="50" y="82"/>
                  </a:lnTo>
                  <a:lnTo>
                    <a:pt x="49" y="77"/>
                  </a:lnTo>
                  <a:lnTo>
                    <a:pt x="42" y="64"/>
                  </a:lnTo>
                  <a:lnTo>
                    <a:pt x="39" y="61"/>
                  </a:lnTo>
                  <a:lnTo>
                    <a:pt x="38" y="57"/>
                  </a:lnTo>
                  <a:lnTo>
                    <a:pt x="34" y="50"/>
                  </a:lnTo>
                  <a:lnTo>
                    <a:pt x="34" y="47"/>
                  </a:lnTo>
                  <a:lnTo>
                    <a:pt x="33" y="41"/>
                  </a:lnTo>
                  <a:lnTo>
                    <a:pt x="30" y="36"/>
                  </a:lnTo>
                  <a:lnTo>
                    <a:pt x="28" y="31"/>
                  </a:lnTo>
                  <a:lnTo>
                    <a:pt x="27" y="30"/>
                  </a:lnTo>
                  <a:lnTo>
                    <a:pt x="22" y="26"/>
                  </a:lnTo>
                  <a:lnTo>
                    <a:pt x="19" y="25"/>
                  </a:lnTo>
                  <a:lnTo>
                    <a:pt x="14" y="25"/>
                  </a:lnTo>
                  <a:lnTo>
                    <a:pt x="11" y="26"/>
                  </a:lnTo>
                  <a:lnTo>
                    <a:pt x="6" y="28"/>
                  </a:lnTo>
                  <a:lnTo>
                    <a:pt x="4" y="30"/>
                  </a:lnTo>
                  <a:lnTo>
                    <a:pt x="1" y="34"/>
                  </a:lnTo>
                  <a:lnTo>
                    <a:pt x="0" y="38"/>
                  </a:lnTo>
                  <a:lnTo>
                    <a:pt x="0" y="42"/>
                  </a:lnTo>
                  <a:lnTo>
                    <a:pt x="1" y="45"/>
                  </a:lnTo>
                  <a:lnTo>
                    <a:pt x="1" y="50"/>
                  </a:lnTo>
                  <a:lnTo>
                    <a:pt x="3" y="57"/>
                  </a:lnTo>
                  <a:lnTo>
                    <a:pt x="6" y="63"/>
                  </a:lnTo>
                  <a:lnTo>
                    <a:pt x="9" y="69"/>
                  </a:lnTo>
                  <a:lnTo>
                    <a:pt x="11" y="74"/>
                  </a:lnTo>
                  <a:lnTo>
                    <a:pt x="14" y="80"/>
                  </a:lnTo>
                  <a:lnTo>
                    <a:pt x="17" y="87"/>
                  </a:lnTo>
                  <a:lnTo>
                    <a:pt x="20" y="90"/>
                  </a:lnTo>
                  <a:lnTo>
                    <a:pt x="22" y="94"/>
                  </a:lnTo>
                  <a:lnTo>
                    <a:pt x="41" y="123"/>
                  </a:lnTo>
                  <a:lnTo>
                    <a:pt x="46" y="126"/>
                  </a:lnTo>
                  <a:lnTo>
                    <a:pt x="52" y="136"/>
                  </a:lnTo>
                  <a:lnTo>
                    <a:pt x="57" y="139"/>
                  </a:lnTo>
                  <a:lnTo>
                    <a:pt x="60" y="143"/>
                  </a:lnTo>
                  <a:lnTo>
                    <a:pt x="71" y="151"/>
                  </a:lnTo>
                  <a:lnTo>
                    <a:pt x="79" y="159"/>
                  </a:lnTo>
                  <a:lnTo>
                    <a:pt x="96" y="170"/>
                  </a:lnTo>
                  <a:lnTo>
                    <a:pt x="101" y="172"/>
                  </a:lnTo>
                  <a:lnTo>
                    <a:pt x="109" y="178"/>
                  </a:lnTo>
                  <a:lnTo>
                    <a:pt x="117" y="181"/>
                  </a:lnTo>
                  <a:lnTo>
                    <a:pt x="121" y="183"/>
                  </a:lnTo>
                  <a:lnTo>
                    <a:pt x="128" y="186"/>
                  </a:lnTo>
                  <a:lnTo>
                    <a:pt x="129" y="186"/>
                  </a:lnTo>
                  <a:lnTo>
                    <a:pt x="139" y="191"/>
                  </a:lnTo>
                  <a:lnTo>
                    <a:pt x="151" y="192"/>
                  </a:lnTo>
                  <a:lnTo>
                    <a:pt x="158" y="196"/>
                  </a:lnTo>
                  <a:lnTo>
                    <a:pt x="178" y="202"/>
                  </a:lnTo>
                  <a:lnTo>
                    <a:pt x="186" y="204"/>
                  </a:lnTo>
                  <a:lnTo>
                    <a:pt x="194" y="205"/>
                  </a:lnTo>
                  <a:lnTo>
                    <a:pt x="202" y="205"/>
                  </a:lnTo>
                  <a:lnTo>
                    <a:pt x="207" y="207"/>
                  </a:lnTo>
                  <a:lnTo>
                    <a:pt x="216" y="208"/>
                  </a:lnTo>
                  <a:lnTo>
                    <a:pt x="224" y="208"/>
                  </a:lnTo>
                  <a:lnTo>
                    <a:pt x="232" y="210"/>
                  </a:lnTo>
                  <a:lnTo>
                    <a:pt x="240" y="210"/>
                  </a:lnTo>
                  <a:lnTo>
                    <a:pt x="248" y="211"/>
                  </a:lnTo>
                  <a:lnTo>
                    <a:pt x="305" y="211"/>
                  </a:lnTo>
                  <a:lnTo>
                    <a:pt x="313" y="210"/>
                  </a:lnTo>
                  <a:lnTo>
                    <a:pt x="321" y="210"/>
                  </a:lnTo>
                  <a:lnTo>
                    <a:pt x="329" y="208"/>
                  </a:lnTo>
                  <a:lnTo>
                    <a:pt x="344" y="205"/>
                  </a:lnTo>
                  <a:lnTo>
                    <a:pt x="357" y="202"/>
                  </a:lnTo>
                  <a:lnTo>
                    <a:pt x="365" y="200"/>
                  </a:lnTo>
                  <a:lnTo>
                    <a:pt x="367" y="199"/>
                  </a:lnTo>
                  <a:lnTo>
                    <a:pt x="368" y="199"/>
                  </a:lnTo>
                  <a:lnTo>
                    <a:pt x="409" y="178"/>
                  </a:lnTo>
                  <a:lnTo>
                    <a:pt x="414" y="174"/>
                  </a:lnTo>
                  <a:lnTo>
                    <a:pt x="425" y="169"/>
                  </a:lnTo>
                  <a:lnTo>
                    <a:pt x="439" y="158"/>
                  </a:lnTo>
                  <a:lnTo>
                    <a:pt x="444" y="155"/>
                  </a:lnTo>
                  <a:lnTo>
                    <a:pt x="458" y="143"/>
                  </a:lnTo>
                  <a:lnTo>
                    <a:pt x="463" y="137"/>
                  </a:lnTo>
                  <a:lnTo>
                    <a:pt x="469" y="134"/>
                  </a:lnTo>
                  <a:lnTo>
                    <a:pt x="493" y="110"/>
                  </a:lnTo>
                  <a:lnTo>
                    <a:pt x="496" y="104"/>
                  </a:lnTo>
                  <a:lnTo>
                    <a:pt x="503" y="99"/>
                  </a:lnTo>
                  <a:lnTo>
                    <a:pt x="509" y="90"/>
                  </a:lnTo>
                  <a:lnTo>
                    <a:pt x="514" y="85"/>
                  </a:lnTo>
                  <a:lnTo>
                    <a:pt x="520" y="79"/>
                  </a:lnTo>
                  <a:lnTo>
                    <a:pt x="525" y="71"/>
                  </a:lnTo>
                  <a:lnTo>
                    <a:pt x="529" y="63"/>
                  </a:lnTo>
                  <a:lnTo>
                    <a:pt x="536" y="55"/>
                  </a:lnTo>
                  <a:lnTo>
                    <a:pt x="541" y="49"/>
                  </a:lnTo>
                  <a:lnTo>
                    <a:pt x="550" y="33"/>
                  </a:lnTo>
                  <a:lnTo>
                    <a:pt x="556" y="25"/>
                  </a:lnTo>
                  <a:lnTo>
                    <a:pt x="558" y="23"/>
                  </a:lnTo>
                  <a:close/>
                </a:path>
              </a:pathLst>
            </a:custGeom>
            <a:solidFill>
              <a:srgbClr val="000000"/>
            </a:solidFill>
            <a:ln w="9525">
              <a:noFill/>
              <a:round/>
              <a:headEnd/>
              <a:tailEnd/>
            </a:ln>
          </p:spPr>
          <p:txBody>
            <a:bodyPr/>
            <a:lstStyle/>
            <a:p>
              <a:endParaRPr lang="en-US"/>
            </a:p>
          </p:txBody>
        </p:sp>
        <p:sp>
          <p:nvSpPr>
            <p:cNvPr id="793610" name="Rectangle 10"/>
            <p:cNvSpPr>
              <a:spLocks noChangeArrowheads="1"/>
            </p:cNvSpPr>
            <p:nvPr/>
          </p:nvSpPr>
          <p:spPr bwMode="auto">
            <a:xfrm>
              <a:off x="3352" y="2061"/>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2800" b="1" u="none" baseline="0">
                <a:solidFill>
                  <a:srgbClr val="00FF00"/>
                </a:solidFill>
              </a:endParaRPr>
            </a:p>
          </p:txBody>
        </p:sp>
        <p:sp>
          <p:nvSpPr>
            <p:cNvPr id="793611" name="Freeform 11"/>
            <p:cNvSpPr>
              <a:spLocks/>
            </p:cNvSpPr>
            <p:nvPr/>
          </p:nvSpPr>
          <p:spPr bwMode="auto">
            <a:xfrm>
              <a:off x="2917" y="1933"/>
              <a:ext cx="2298" cy="710"/>
            </a:xfrm>
            <a:custGeom>
              <a:avLst/>
              <a:gdLst/>
              <a:ahLst/>
              <a:cxnLst>
                <a:cxn ang="0">
                  <a:pos x="2298" y="18"/>
                </a:cxn>
                <a:cxn ang="0">
                  <a:pos x="2291" y="4"/>
                </a:cxn>
                <a:cxn ang="0">
                  <a:pos x="2279" y="0"/>
                </a:cxn>
                <a:cxn ang="0">
                  <a:pos x="2247" y="37"/>
                </a:cxn>
                <a:cxn ang="0">
                  <a:pos x="2113" y="201"/>
                </a:cxn>
                <a:cxn ang="0">
                  <a:pos x="2022" y="298"/>
                </a:cxn>
                <a:cxn ang="0">
                  <a:pos x="1905" y="402"/>
                </a:cxn>
                <a:cxn ang="0">
                  <a:pos x="1806" y="475"/>
                </a:cxn>
                <a:cxn ang="0">
                  <a:pos x="1731" y="521"/>
                </a:cxn>
                <a:cxn ang="0">
                  <a:pos x="1602" y="589"/>
                </a:cxn>
                <a:cxn ang="0">
                  <a:pos x="1494" y="631"/>
                </a:cxn>
                <a:cxn ang="0">
                  <a:pos x="1469" y="638"/>
                </a:cxn>
                <a:cxn ang="0">
                  <a:pos x="1379" y="657"/>
                </a:cxn>
                <a:cxn ang="0">
                  <a:pos x="1222" y="675"/>
                </a:cxn>
                <a:cxn ang="0">
                  <a:pos x="1124" y="679"/>
                </a:cxn>
                <a:cxn ang="0">
                  <a:pos x="1024" y="675"/>
                </a:cxn>
                <a:cxn ang="0">
                  <a:pos x="801" y="650"/>
                </a:cxn>
                <a:cxn ang="0">
                  <a:pos x="711" y="631"/>
                </a:cxn>
                <a:cxn ang="0">
                  <a:pos x="601" y="603"/>
                </a:cxn>
                <a:cxn ang="0">
                  <a:pos x="529" y="576"/>
                </a:cxn>
                <a:cxn ang="0">
                  <a:pos x="441" y="533"/>
                </a:cxn>
                <a:cxn ang="0">
                  <a:pos x="379" y="497"/>
                </a:cxn>
                <a:cxn ang="0">
                  <a:pos x="287" y="426"/>
                </a:cxn>
                <a:cxn ang="0">
                  <a:pos x="207" y="345"/>
                </a:cxn>
                <a:cxn ang="0">
                  <a:pos x="163" y="291"/>
                </a:cxn>
                <a:cxn ang="0">
                  <a:pos x="112" y="212"/>
                </a:cxn>
                <a:cxn ang="0">
                  <a:pos x="66" y="124"/>
                </a:cxn>
                <a:cxn ang="0">
                  <a:pos x="30" y="30"/>
                </a:cxn>
                <a:cxn ang="0">
                  <a:pos x="22" y="21"/>
                </a:cxn>
                <a:cxn ang="0">
                  <a:pos x="11" y="21"/>
                </a:cxn>
                <a:cxn ang="0">
                  <a:pos x="1" y="29"/>
                </a:cxn>
                <a:cxn ang="0">
                  <a:pos x="1" y="40"/>
                </a:cxn>
                <a:cxn ang="0">
                  <a:pos x="28" y="114"/>
                </a:cxn>
                <a:cxn ang="0">
                  <a:pos x="71" y="206"/>
                </a:cxn>
                <a:cxn ang="0">
                  <a:pos x="110" y="271"/>
                </a:cxn>
                <a:cxn ang="0">
                  <a:pos x="151" y="329"/>
                </a:cxn>
                <a:cxn ang="0">
                  <a:pos x="215" y="402"/>
                </a:cxn>
                <a:cxn ang="0">
                  <a:pos x="284" y="467"/>
                </a:cxn>
                <a:cxn ang="0">
                  <a:pos x="382" y="536"/>
                </a:cxn>
                <a:cxn ang="0">
                  <a:pos x="471" y="584"/>
                </a:cxn>
                <a:cxn ang="0">
                  <a:pos x="518" y="604"/>
                </a:cxn>
                <a:cxn ang="0">
                  <a:pos x="645" y="649"/>
                </a:cxn>
                <a:cxn ang="0">
                  <a:pos x="733" y="669"/>
                </a:cxn>
                <a:cxn ang="0">
                  <a:pos x="892" y="696"/>
                </a:cxn>
                <a:cxn ang="0">
                  <a:pos x="1058" y="709"/>
                </a:cxn>
                <a:cxn ang="0">
                  <a:pos x="1157" y="709"/>
                </a:cxn>
                <a:cxn ang="0">
                  <a:pos x="1258" y="704"/>
                </a:cxn>
                <a:cxn ang="0">
                  <a:pos x="1385" y="688"/>
                </a:cxn>
                <a:cxn ang="0">
                  <a:pos x="1475" y="669"/>
                </a:cxn>
                <a:cxn ang="0">
                  <a:pos x="1507" y="660"/>
                </a:cxn>
                <a:cxn ang="0">
                  <a:pos x="1614" y="617"/>
                </a:cxn>
                <a:cxn ang="0">
                  <a:pos x="1747" y="549"/>
                </a:cxn>
                <a:cxn ang="0">
                  <a:pos x="1825" y="500"/>
                </a:cxn>
                <a:cxn ang="0">
                  <a:pos x="1924" y="427"/>
                </a:cxn>
                <a:cxn ang="0">
                  <a:pos x="2045" y="320"/>
                </a:cxn>
                <a:cxn ang="0">
                  <a:pos x="2138" y="223"/>
                </a:cxn>
                <a:cxn ang="0">
                  <a:pos x="2272" y="56"/>
                </a:cxn>
              </a:cxnLst>
              <a:rect l="0" t="0" r="r" b="b"/>
              <a:pathLst>
                <a:path w="2298" h="710">
                  <a:moveTo>
                    <a:pt x="2294" y="26"/>
                  </a:moveTo>
                  <a:lnTo>
                    <a:pt x="2296" y="21"/>
                  </a:lnTo>
                  <a:lnTo>
                    <a:pt x="2298" y="18"/>
                  </a:lnTo>
                  <a:lnTo>
                    <a:pt x="2298" y="13"/>
                  </a:lnTo>
                  <a:lnTo>
                    <a:pt x="2294" y="7"/>
                  </a:lnTo>
                  <a:lnTo>
                    <a:pt x="2291" y="4"/>
                  </a:lnTo>
                  <a:lnTo>
                    <a:pt x="2286" y="2"/>
                  </a:lnTo>
                  <a:lnTo>
                    <a:pt x="2283" y="0"/>
                  </a:lnTo>
                  <a:lnTo>
                    <a:pt x="2279" y="0"/>
                  </a:lnTo>
                  <a:lnTo>
                    <a:pt x="2272" y="4"/>
                  </a:lnTo>
                  <a:lnTo>
                    <a:pt x="2269" y="7"/>
                  </a:lnTo>
                  <a:lnTo>
                    <a:pt x="2247" y="37"/>
                  </a:lnTo>
                  <a:lnTo>
                    <a:pt x="2181" y="122"/>
                  </a:lnTo>
                  <a:lnTo>
                    <a:pt x="2136" y="176"/>
                  </a:lnTo>
                  <a:lnTo>
                    <a:pt x="2113" y="201"/>
                  </a:lnTo>
                  <a:lnTo>
                    <a:pt x="2092" y="226"/>
                  </a:lnTo>
                  <a:lnTo>
                    <a:pt x="2070" y="250"/>
                  </a:lnTo>
                  <a:lnTo>
                    <a:pt x="2022" y="298"/>
                  </a:lnTo>
                  <a:lnTo>
                    <a:pt x="1951" y="364"/>
                  </a:lnTo>
                  <a:lnTo>
                    <a:pt x="1929" y="383"/>
                  </a:lnTo>
                  <a:lnTo>
                    <a:pt x="1905" y="402"/>
                  </a:lnTo>
                  <a:lnTo>
                    <a:pt x="1880" y="421"/>
                  </a:lnTo>
                  <a:lnTo>
                    <a:pt x="1856" y="440"/>
                  </a:lnTo>
                  <a:lnTo>
                    <a:pt x="1806" y="475"/>
                  </a:lnTo>
                  <a:lnTo>
                    <a:pt x="1782" y="492"/>
                  </a:lnTo>
                  <a:lnTo>
                    <a:pt x="1758" y="506"/>
                  </a:lnTo>
                  <a:lnTo>
                    <a:pt x="1731" y="521"/>
                  </a:lnTo>
                  <a:lnTo>
                    <a:pt x="1706" y="536"/>
                  </a:lnTo>
                  <a:lnTo>
                    <a:pt x="1681" y="551"/>
                  </a:lnTo>
                  <a:lnTo>
                    <a:pt x="1602" y="589"/>
                  </a:lnTo>
                  <a:lnTo>
                    <a:pt x="1548" y="611"/>
                  </a:lnTo>
                  <a:lnTo>
                    <a:pt x="1521" y="620"/>
                  </a:lnTo>
                  <a:lnTo>
                    <a:pt x="1494" y="631"/>
                  </a:lnTo>
                  <a:lnTo>
                    <a:pt x="1496" y="631"/>
                  </a:lnTo>
                  <a:lnTo>
                    <a:pt x="1496" y="630"/>
                  </a:lnTo>
                  <a:lnTo>
                    <a:pt x="1469" y="638"/>
                  </a:lnTo>
                  <a:lnTo>
                    <a:pt x="1439" y="644"/>
                  </a:lnTo>
                  <a:lnTo>
                    <a:pt x="1410" y="650"/>
                  </a:lnTo>
                  <a:lnTo>
                    <a:pt x="1379" y="657"/>
                  </a:lnTo>
                  <a:lnTo>
                    <a:pt x="1319" y="666"/>
                  </a:lnTo>
                  <a:lnTo>
                    <a:pt x="1255" y="672"/>
                  </a:lnTo>
                  <a:lnTo>
                    <a:pt x="1222" y="675"/>
                  </a:lnTo>
                  <a:lnTo>
                    <a:pt x="1190" y="677"/>
                  </a:lnTo>
                  <a:lnTo>
                    <a:pt x="1157" y="677"/>
                  </a:lnTo>
                  <a:lnTo>
                    <a:pt x="1124" y="679"/>
                  </a:lnTo>
                  <a:lnTo>
                    <a:pt x="1091" y="677"/>
                  </a:lnTo>
                  <a:lnTo>
                    <a:pt x="1058" y="677"/>
                  </a:lnTo>
                  <a:lnTo>
                    <a:pt x="1024" y="675"/>
                  </a:lnTo>
                  <a:lnTo>
                    <a:pt x="994" y="674"/>
                  </a:lnTo>
                  <a:lnTo>
                    <a:pt x="895" y="664"/>
                  </a:lnTo>
                  <a:lnTo>
                    <a:pt x="801" y="650"/>
                  </a:lnTo>
                  <a:lnTo>
                    <a:pt x="771" y="644"/>
                  </a:lnTo>
                  <a:lnTo>
                    <a:pt x="740" y="638"/>
                  </a:lnTo>
                  <a:lnTo>
                    <a:pt x="711" y="631"/>
                  </a:lnTo>
                  <a:lnTo>
                    <a:pt x="681" y="625"/>
                  </a:lnTo>
                  <a:lnTo>
                    <a:pt x="654" y="617"/>
                  </a:lnTo>
                  <a:lnTo>
                    <a:pt x="601" y="603"/>
                  </a:lnTo>
                  <a:lnTo>
                    <a:pt x="550" y="584"/>
                  </a:lnTo>
                  <a:lnTo>
                    <a:pt x="528" y="576"/>
                  </a:lnTo>
                  <a:lnTo>
                    <a:pt x="529" y="576"/>
                  </a:lnTo>
                  <a:lnTo>
                    <a:pt x="506" y="565"/>
                  </a:lnTo>
                  <a:lnTo>
                    <a:pt x="484" y="555"/>
                  </a:lnTo>
                  <a:lnTo>
                    <a:pt x="441" y="533"/>
                  </a:lnTo>
                  <a:lnTo>
                    <a:pt x="420" y="521"/>
                  </a:lnTo>
                  <a:lnTo>
                    <a:pt x="398" y="508"/>
                  </a:lnTo>
                  <a:lnTo>
                    <a:pt x="379" y="497"/>
                  </a:lnTo>
                  <a:lnTo>
                    <a:pt x="360" y="484"/>
                  </a:lnTo>
                  <a:lnTo>
                    <a:pt x="303" y="441"/>
                  </a:lnTo>
                  <a:lnTo>
                    <a:pt x="287" y="426"/>
                  </a:lnTo>
                  <a:lnTo>
                    <a:pt x="270" y="413"/>
                  </a:lnTo>
                  <a:lnTo>
                    <a:pt x="237" y="380"/>
                  </a:lnTo>
                  <a:lnTo>
                    <a:pt x="207" y="345"/>
                  </a:lnTo>
                  <a:lnTo>
                    <a:pt x="191" y="328"/>
                  </a:lnTo>
                  <a:lnTo>
                    <a:pt x="177" y="310"/>
                  </a:lnTo>
                  <a:lnTo>
                    <a:pt x="163" y="291"/>
                  </a:lnTo>
                  <a:lnTo>
                    <a:pt x="148" y="271"/>
                  </a:lnTo>
                  <a:lnTo>
                    <a:pt x="123" y="233"/>
                  </a:lnTo>
                  <a:lnTo>
                    <a:pt x="112" y="212"/>
                  </a:lnTo>
                  <a:lnTo>
                    <a:pt x="99" y="190"/>
                  </a:lnTo>
                  <a:lnTo>
                    <a:pt x="77" y="147"/>
                  </a:lnTo>
                  <a:lnTo>
                    <a:pt x="66" y="124"/>
                  </a:lnTo>
                  <a:lnTo>
                    <a:pt x="57" y="102"/>
                  </a:lnTo>
                  <a:lnTo>
                    <a:pt x="38" y="54"/>
                  </a:lnTo>
                  <a:lnTo>
                    <a:pt x="30" y="30"/>
                  </a:lnTo>
                  <a:lnTo>
                    <a:pt x="28" y="26"/>
                  </a:lnTo>
                  <a:lnTo>
                    <a:pt x="27" y="23"/>
                  </a:lnTo>
                  <a:lnTo>
                    <a:pt x="22" y="21"/>
                  </a:lnTo>
                  <a:lnTo>
                    <a:pt x="19" y="19"/>
                  </a:lnTo>
                  <a:lnTo>
                    <a:pt x="14" y="19"/>
                  </a:lnTo>
                  <a:lnTo>
                    <a:pt x="11" y="21"/>
                  </a:lnTo>
                  <a:lnTo>
                    <a:pt x="6" y="23"/>
                  </a:lnTo>
                  <a:lnTo>
                    <a:pt x="3" y="24"/>
                  </a:lnTo>
                  <a:lnTo>
                    <a:pt x="1" y="29"/>
                  </a:lnTo>
                  <a:lnTo>
                    <a:pt x="0" y="32"/>
                  </a:lnTo>
                  <a:lnTo>
                    <a:pt x="0" y="37"/>
                  </a:lnTo>
                  <a:lnTo>
                    <a:pt x="1" y="40"/>
                  </a:lnTo>
                  <a:lnTo>
                    <a:pt x="9" y="64"/>
                  </a:lnTo>
                  <a:lnTo>
                    <a:pt x="19" y="91"/>
                  </a:lnTo>
                  <a:lnTo>
                    <a:pt x="28" y="114"/>
                  </a:lnTo>
                  <a:lnTo>
                    <a:pt x="38" y="136"/>
                  </a:lnTo>
                  <a:lnTo>
                    <a:pt x="49" y="160"/>
                  </a:lnTo>
                  <a:lnTo>
                    <a:pt x="71" y="206"/>
                  </a:lnTo>
                  <a:lnTo>
                    <a:pt x="83" y="228"/>
                  </a:lnTo>
                  <a:lnTo>
                    <a:pt x="95" y="249"/>
                  </a:lnTo>
                  <a:lnTo>
                    <a:pt x="110" y="271"/>
                  </a:lnTo>
                  <a:lnTo>
                    <a:pt x="123" y="290"/>
                  </a:lnTo>
                  <a:lnTo>
                    <a:pt x="137" y="310"/>
                  </a:lnTo>
                  <a:lnTo>
                    <a:pt x="151" y="329"/>
                  </a:lnTo>
                  <a:lnTo>
                    <a:pt x="166" y="347"/>
                  </a:lnTo>
                  <a:lnTo>
                    <a:pt x="181" y="367"/>
                  </a:lnTo>
                  <a:lnTo>
                    <a:pt x="215" y="402"/>
                  </a:lnTo>
                  <a:lnTo>
                    <a:pt x="248" y="435"/>
                  </a:lnTo>
                  <a:lnTo>
                    <a:pt x="265" y="451"/>
                  </a:lnTo>
                  <a:lnTo>
                    <a:pt x="284" y="467"/>
                  </a:lnTo>
                  <a:lnTo>
                    <a:pt x="341" y="509"/>
                  </a:lnTo>
                  <a:lnTo>
                    <a:pt x="363" y="522"/>
                  </a:lnTo>
                  <a:lnTo>
                    <a:pt x="382" y="536"/>
                  </a:lnTo>
                  <a:lnTo>
                    <a:pt x="404" y="549"/>
                  </a:lnTo>
                  <a:lnTo>
                    <a:pt x="425" y="562"/>
                  </a:lnTo>
                  <a:lnTo>
                    <a:pt x="471" y="584"/>
                  </a:lnTo>
                  <a:lnTo>
                    <a:pt x="493" y="593"/>
                  </a:lnTo>
                  <a:lnTo>
                    <a:pt x="517" y="604"/>
                  </a:lnTo>
                  <a:lnTo>
                    <a:pt x="518" y="604"/>
                  </a:lnTo>
                  <a:lnTo>
                    <a:pt x="540" y="612"/>
                  </a:lnTo>
                  <a:lnTo>
                    <a:pt x="591" y="631"/>
                  </a:lnTo>
                  <a:lnTo>
                    <a:pt x="645" y="649"/>
                  </a:lnTo>
                  <a:lnTo>
                    <a:pt x="675" y="657"/>
                  </a:lnTo>
                  <a:lnTo>
                    <a:pt x="705" y="663"/>
                  </a:lnTo>
                  <a:lnTo>
                    <a:pt x="733" y="669"/>
                  </a:lnTo>
                  <a:lnTo>
                    <a:pt x="765" y="675"/>
                  </a:lnTo>
                  <a:lnTo>
                    <a:pt x="795" y="682"/>
                  </a:lnTo>
                  <a:lnTo>
                    <a:pt x="892" y="696"/>
                  </a:lnTo>
                  <a:lnTo>
                    <a:pt x="991" y="706"/>
                  </a:lnTo>
                  <a:lnTo>
                    <a:pt x="1024" y="707"/>
                  </a:lnTo>
                  <a:lnTo>
                    <a:pt x="1058" y="709"/>
                  </a:lnTo>
                  <a:lnTo>
                    <a:pt x="1091" y="709"/>
                  </a:lnTo>
                  <a:lnTo>
                    <a:pt x="1124" y="710"/>
                  </a:lnTo>
                  <a:lnTo>
                    <a:pt x="1157" y="709"/>
                  </a:lnTo>
                  <a:lnTo>
                    <a:pt x="1190" y="709"/>
                  </a:lnTo>
                  <a:lnTo>
                    <a:pt x="1225" y="707"/>
                  </a:lnTo>
                  <a:lnTo>
                    <a:pt x="1258" y="704"/>
                  </a:lnTo>
                  <a:lnTo>
                    <a:pt x="1322" y="698"/>
                  </a:lnTo>
                  <a:lnTo>
                    <a:pt x="1355" y="693"/>
                  </a:lnTo>
                  <a:lnTo>
                    <a:pt x="1385" y="688"/>
                  </a:lnTo>
                  <a:lnTo>
                    <a:pt x="1417" y="682"/>
                  </a:lnTo>
                  <a:lnTo>
                    <a:pt x="1445" y="675"/>
                  </a:lnTo>
                  <a:lnTo>
                    <a:pt x="1475" y="669"/>
                  </a:lnTo>
                  <a:lnTo>
                    <a:pt x="1505" y="661"/>
                  </a:lnTo>
                  <a:lnTo>
                    <a:pt x="1505" y="660"/>
                  </a:lnTo>
                  <a:lnTo>
                    <a:pt x="1507" y="660"/>
                  </a:lnTo>
                  <a:lnTo>
                    <a:pt x="1534" y="649"/>
                  </a:lnTo>
                  <a:lnTo>
                    <a:pt x="1561" y="639"/>
                  </a:lnTo>
                  <a:lnTo>
                    <a:pt x="1614" y="617"/>
                  </a:lnTo>
                  <a:lnTo>
                    <a:pt x="1697" y="579"/>
                  </a:lnTo>
                  <a:lnTo>
                    <a:pt x="1722" y="565"/>
                  </a:lnTo>
                  <a:lnTo>
                    <a:pt x="1747" y="549"/>
                  </a:lnTo>
                  <a:lnTo>
                    <a:pt x="1774" y="535"/>
                  </a:lnTo>
                  <a:lnTo>
                    <a:pt x="1801" y="517"/>
                  </a:lnTo>
                  <a:lnTo>
                    <a:pt x="1825" y="500"/>
                  </a:lnTo>
                  <a:lnTo>
                    <a:pt x="1875" y="465"/>
                  </a:lnTo>
                  <a:lnTo>
                    <a:pt x="1899" y="446"/>
                  </a:lnTo>
                  <a:lnTo>
                    <a:pt x="1924" y="427"/>
                  </a:lnTo>
                  <a:lnTo>
                    <a:pt x="1948" y="408"/>
                  </a:lnTo>
                  <a:lnTo>
                    <a:pt x="1973" y="386"/>
                  </a:lnTo>
                  <a:lnTo>
                    <a:pt x="2045" y="320"/>
                  </a:lnTo>
                  <a:lnTo>
                    <a:pt x="2092" y="272"/>
                  </a:lnTo>
                  <a:lnTo>
                    <a:pt x="2114" y="249"/>
                  </a:lnTo>
                  <a:lnTo>
                    <a:pt x="2138" y="223"/>
                  </a:lnTo>
                  <a:lnTo>
                    <a:pt x="2162" y="195"/>
                  </a:lnTo>
                  <a:lnTo>
                    <a:pt x="2206" y="141"/>
                  </a:lnTo>
                  <a:lnTo>
                    <a:pt x="2272" y="56"/>
                  </a:lnTo>
                  <a:lnTo>
                    <a:pt x="2294" y="26"/>
                  </a:lnTo>
                  <a:close/>
                </a:path>
              </a:pathLst>
            </a:custGeom>
            <a:solidFill>
              <a:srgbClr val="000000"/>
            </a:solidFill>
            <a:ln w="9525">
              <a:noFill/>
              <a:round/>
              <a:headEnd/>
              <a:tailEnd/>
            </a:ln>
          </p:spPr>
          <p:txBody>
            <a:bodyPr/>
            <a:lstStyle/>
            <a:p>
              <a:endParaRPr lang="en-US"/>
            </a:p>
          </p:txBody>
        </p:sp>
        <p:sp>
          <p:nvSpPr>
            <p:cNvPr id="793612" name="Rectangle 12"/>
            <p:cNvSpPr>
              <a:spLocks noChangeArrowheads="1"/>
            </p:cNvSpPr>
            <p:nvPr/>
          </p:nvSpPr>
          <p:spPr bwMode="auto">
            <a:xfrm>
              <a:off x="3818" y="2406"/>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2800" b="1" u="none" baseline="0">
                <a:solidFill>
                  <a:srgbClr val="00FF00"/>
                </a:solidFill>
              </a:endParaRPr>
            </a:p>
          </p:txBody>
        </p:sp>
        <p:sp>
          <p:nvSpPr>
            <p:cNvPr id="793613" name="Rectangle 13"/>
            <p:cNvSpPr>
              <a:spLocks noChangeArrowheads="1"/>
            </p:cNvSpPr>
            <p:nvPr/>
          </p:nvSpPr>
          <p:spPr bwMode="auto">
            <a:xfrm>
              <a:off x="4394" y="2107"/>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1/1</a:t>
              </a:r>
              <a:endParaRPr lang="en-US" sz="2800" b="1" u="none" baseline="0">
                <a:solidFill>
                  <a:srgbClr val="00FF00"/>
                </a:solidFill>
              </a:endParaRPr>
            </a:p>
          </p:txBody>
        </p:sp>
        <p:sp>
          <p:nvSpPr>
            <p:cNvPr id="793614" name="Freeform 14"/>
            <p:cNvSpPr>
              <a:spLocks/>
            </p:cNvSpPr>
            <p:nvPr/>
          </p:nvSpPr>
          <p:spPr bwMode="auto">
            <a:xfrm>
              <a:off x="3707" y="1867"/>
              <a:ext cx="1435" cy="430"/>
            </a:xfrm>
            <a:custGeom>
              <a:avLst/>
              <a:gdLst/>
              <a:ahLst/>
              <a:cxnLst>
                <a:cxn ang="0">
                  <a:pos x="1435" y="17"/>
                </a:cxn>
                <a:cxn ang="0">
                  <a:pos x="1432" y="6"/>
                </a:cxn>
                <a:cxn ang="0">
                  <a:pos x="1421" y="0"/>
                </a:cxn>
                <a:cxn ang="0">
                  <a:pos x="1409" y="3"/>
                </a:cxn>
                <a:cxn ang="0">
                  <a:pos x="1364" y="57"/>
                </a:cxn>
                <a:cxn ang="0">
                  <a:pos x="1253" y="177"/>
                </a:cxn>
                <a:cxn ang="0">
                  <a:pos x="1182" y="239"/>
                </a:cxn>
                <a:cxn ang="0">
                  <a:pos x="1137" y="270"/>
                </a:cxn>
                <a:cxn ang="0">
                  <a:pos x="1076" y="308"/>
                </a:cxn>
                <a:cxn ang="0">
                  <a:pos x="1013" y="340"/>
                </a:cxn>
                <a:cxn ang="0">
                  <a:pos x="945" y="367"/>
                </a:cxn>
                <a:cxn ang="0">
                  <a:pos x="932" y="372"/>
                </a:cxn>
                <a:cxn ang="0">
                  <a:pos x="878" y="384"/>
                </a:cxn>
                <a:cxn ang="0">
                  <a:pos x="802" y="395"/>
                </a:cxn>
                <a:cxn ang="0">
                  <a:pos x="744" y="398"/>
                </a:cxn>
                <a:cxn ang="0">
                  <a:pos x="620" y="397"/>
                </a:cxn>
                <a:cxn ang="0">
                  <a:pos x="541" y="389"/>
                </a:cxn>
                <a:cxn ang="0">
                  <a:pos x="429" y="368"/>
                </a:cxn>
                <a:cxn ang="0">
                  <a:pos x="378" y="356"/>
                </a:cxn>
                <a:cxn ang="0">
                  <a:pos x="337" y="345"/>
                </a:cxn>
                <a:cxn ang="0">
                  <a:pos x="295" y="327"/>
                </a:cxn>
                <a:cxn ang="0">
                  <a:pos x="231" y="296"/>
                </a:cxn>
                <a:cxn ang="0">
                  <a:pos x="157" y="245"/>
                </a:cxn>
                <a:cxn ang="0">
                  <a:pos x="119" y="209"/>
                </a:cxn>
                <a:cxn ang="0">
                  <a:pos x="72" y="149"/>
                </a:cxn>
                <a:cxn ang="0">
                  <a:pos x="46" y="103"/>
                </a:cxn>
                <a:cxn ang="0">
                  <a:pos x="30" y="66"/>
                </a:cxn>
                <a:cxn ang="0">
                  <a:pos x="23" y="59"/>
                </a:cxn>
                <a:cxn ang="0">
                  <a:pos x="10" y="59"/>
                </a:cxn>
                <a:cxn ang="0">
                  <a:pos x="2" y="66"/>
                </a:cxn>
                <a:cxn ang="0">
                  <a:pos x="2" y="79"/>
                </a:cxn>
                <a:cxn ang="0">
                  <a:pos x="18" y="115"/>
                </a:cxn>
                <a:cxn ang="0">
                  <a:pos x="46" y="164"/>
                </a:cxn>
                <a:cxn ang="0">
                  <a:pos x="97" y="231"/>
                </a:cxn>
                <a:cxn ang="0">
                  <a:pos x="135" y="267"/>
                </a:cxn>
                <a:cxn ang="0">
                  <a:pos x="204" y="318"/>
                </a:cxn>
                <a:cxn ang="0">
                  <a:pos x="268" y="351"/>
                </a:cxn>
                <a:cxn ang="0">
                  <a:pos x="309" y="367"/>
                </a:cxn>
                <a:cxn ang="0">
                  <a:pos x="355" y="384"/>
                </a:cxn>
                <a:cxn ang="0">
                  <a:pos x="405" y="397"/>
                </a:cxn>
                <a:cxn ang="0">
                  <a:pos x="516" y="417"/>
                </a:cxn>
                <a:cxn ang="0">
                  <a:pos x="578" y="425"/>
                </a:cxn>
                <a:cxn ang="0">
                  <a:pos x="661" y="430"/>
                </a:cxn>
                <a:cxn ang="0">
                  <a:pos x="783" y="428"/>
                </a:cxn>
                <a:cxn ang="0">
                  <a:pos x="845" y="422"/>
                </a:cxn>
                <a:cxn ang="0">
                  <a:pos x="919" y="408"/>
                </a:cxn>
                <a:cxn ang="0">
                  <a:pos x="941" y="402"/>
                </a:cxn>
                <a:cxn ang="0">
                  <a:pos x="1008" y="376"/>
                </a:cxn>
                <a:cxn ang="0">
                  <a:pos x="1058" y="353"/>
                </a:cxn>
                <a:cxn ang="0">
                  <a:pos x="1139" y="307"/>
                </a:cxn>
                <a:cxn ang="0">
                  <a:pos x="1185" y="275"/>
                </a:cxn>
                <a:cxn ang="0">
                  <a:pos x="1231" y="239"/>
                </a:cxn>
                <a:cxn ang="0">
                  <a:pos x="1376" y="93"/>
                </a:cxn>
                <a:cxn ang="0">
                  <a:pos x="1432" y="25"/>
                </a:cxn>
              </a:cxnLst>
              <a:rect l="0" t="0" r="r" b="b"/>
              <a:pathLst>
                <a:path w="1435" h="430">
                  <a:moveTo>
                    <a:pt x="1432" y="25"/>
                  </a:moveTo>
                  <a:lnTo>
                    <a:pt x="1433" y="22"/>
                  </a:lnTo>
                  <a:lnTo>
                    <a:pt x="1435" y="17"/>
                  </a:lnTo>
                  <a:lnTo>
                    <a:pt x="1435" y="14"/>
                  </a:lnTo>
                  <a:lnTo>
                    <a:pt x="1433" y="10"/>
                  </a:lnTo>
                  <a:lnTo>
                    <a:pt x="1432" y="6"/>
                  </a:lnTo>
                  <a:lnTo>
                    <a:pt x="1428" y="3"/>
                  </a:lnTo>
                  <a:lnTo>
                    <a:pt x="1425" y="2"/>
                  </a:lnTo>
                  <a:lnTo>
                    <a:pt x="1421" y="0"/>
                  </a:lnTo>
                  <a:lnTo>
                    <a:pt x="1417" y="0"/>
                  </a:lnTo>
                  <a:lnTo>
                    <a:pt x="1413" y="2"/>
                  </a:lnTo>
                  <a:lnTo>
                    <a:pt x="1409" y="3"/>
                  </a:lnTo>
                  <a:lnTo>
                    <a:pt x="1406" y="6"/>
                  </a:lnTo>
                  <a:lnTo>
                    <a:pt x="1378" y="40"/>
                  </a:lnTo>
                  <a:lnTo>
                    <a:pt x="1364" y="57"/>
                  </a:lnTo>
                  <a:lnTo>
                    <a:pt x="1351" y="74"/>
                  </a:lnTo>
                  <a:lnTo>
                    <a:pt x="1310" y="120"/>
                  </a:lnTo>
                  <a:lnTo>
                    <a:pt x="1253" y="177"/>
                  </a:lnTo>
                  <a:lnTo>
                    <a:pt x="1212" y="213"/>
                  </a:lnTo>
                  <a:lnTo>
                    <a:pt x="1196" y="226"/>
                  </a:lnTo>
                  <a:lnTo>
                    <a:pt x="1182" y="239"/>
                  </a:lnTo>
                  <a:lnTo>
                    <a:pt x="1166" y="250"/>
                  </a:lnTo>
                  <a:lnTo>
                    <a:pt x="1152" y="261"/>
                  </a:lnTo>
                  <a:lnTo>
                    <a:pt x="1137" y="270"/>
                  </a:lnTo>
                  <a:lnTo>
                    <a:pt x="1120" y="281"/>
                  </a:lnTo>
                  <a:lnTo>
                    <a:pt x="1107" y="291"/>
                  </a:lnTo>
                  <a:lnTo>
                    <a:pt x="1076" y="308"/>
                  </a:lnTo>
                  <a:lnTo>
                    <a:pt x="1046" y="324"/>
                  </a:lnTo>
                  <a:lnTo>
                    <a:pt x="1028" y="332"/>
                  </a:lnTo>
                  <a:lnTo>
                    <a:pt x="1013" y="340"/>
                  </a:lnTo>
                  <a:lnTo>
                    <a:pt x="995" y="348"/>
                  </a:lnTo>
                  <a:lnTo>
                    <a:pt x="979" y="354"/>
                  </a:lnTo>
                  <a:lnTo>
                    <a:pt x="945" y="367"/>
                  </a:lnTo>
                  <a:lnTo>
                    <a:pt x="929" y="373"/>
                  </a:lnTo>
                  <a:lnTo>
                    <a:pt x="930" y="372"/>
                  </a:lnTo>
                  <a:lnTo>
                    <a:pt x="932" y="372"/>
                  </a:lnTo>
                  <a:lnTo>
                    <a:pt x="913" y="376"/>
                  </a:lnTo>
                  <a:lnTo>
                    <a:pt x="895" y="379"/>
                  </a:lnTo>
                  <a:lnTo>
                    <a:pt x="878" y="384"/>
                  </a:lnTo>
                  <a:lnTo>
                    <a:pt x="842" y="391"/>
                  </a:lnTo>
                  <a:lnTo>
                    <a:pt x="821" y="392"/>
                  </a:lnTo>
                  <a:lnTo>
                    <a:pt x="802" y="395"/>
                  </a:lnTo>
                  <a:lnTo>
                    <a:pt x="783" y="397"/>
                  </a:lnTo>
                  <a:lnTo>
                    <a:pt x="763" y="397"/>
                  </a:lnTo>
                  <a:lnTo>
                    <a:pt x="744" y="398"/>
                  </a:lnTo>
                  <a:lnTo>
                    <a:pt x="661" y="398"/>
                  </a:lnTo>
                  <a:lnTo>
                    <a:pt x="641" y="397"/>
                  </a:lnTo>
                  <a:lnTo>
                    <a:pt x="620" y="397"/>
                  </a:lnTo>
                  <a:lnTo>
                    <a:pt x="581" y="394"/>
                  </a:lnTo>
                  <a:lnTo>
                    <a:pt x="560" y="391"/>
                  </a:lnTo>
                  <a:lnTo>
                    <a:pt x="541" y="389"/>
                  </a:lnTo>
                  <a:lnTo>
                    <a:pt x="522" y="386"/>
                  </a:lnTo>
                  <a:lnTo>
                    <a:pt x="446" y="373"/>
                  </a:lnTo>
                  <a:lnTo>
                    <a:pt x="429" y="368"/>
                  </a:lnTo>
                  <a:lnTo>
                    <a:pt x="412" y="365"/>
                  </a:lnTo>
                  <a:lnTo>
                    <a:pt x="396" y="360"/>
                  </a:lnTo>
                  <a:lnTo>
                    <a:pt x="378" y="356"/>
                  </a:lnTo>
                  <a:lnTo>
                    <a:pt x="364" y="353"/>
                  </a:lnTo>
                  <a:lnTo>
                    <a:pt x="336" y="345"/>
                  </a:lnTo>
                  <a:lnTo>
                    <a:pt x="337" y="345"/>
                  </a:lnTo>
                  <a:lnTo>
                    <a:pt x="321" y="338"/>
                  </a:lnTo>
                  <a:lnTo>
                    <a:pt x="309" y="334"/>
                  </a:lnTo>
                  <a:lnTo>
                    <a:pt x="295" y="327"/>
                  </a:lnTo>
                  <a:lnTo>
                    <a:pt x="280" y="323"/>
                  </a:lnTo>
                  <a:lnTo>
                    <a:pt x="244" y="304"/>
                  </a:lnTo>
                  <a:lnTo>
                    <a:pt x="231" y="296"/>
                  </a:lnTo>
                  <a:lnTo>
                    <a:pt x="209" y="283"/>
                  </a:lnTo>
                  <a:lnTo>
                    <a:pt x="165" y="251"/>
                  </a:lnTo>
                  <a:lnTo>
                    <a:pt x="157" y="245"/>
                  </a:lnTo>
                  <a:lnTo>
                    <a:pt x="147" y="236"/>
                  </a:lnTo>
                  <a:lnTo>
                    <a:pt x="138" y="228"/>
                  </a:lnTo>
                  <a:lnTo>
                    <a:pt x="119" y="209"/>
                  </a:lnTo>
                  <a:lnTo>
                    <a:pt x="111" y="199"/>
                  </a:lnTo>
                  <a:lnTo>
                    <a:pt x="95" y="180"/>
                  </a:lnTo>
                  <a:lnTo>
                    <a:pt x="72" y="149"/>
                  </a:lnTo>
                  <a:lnTo>
                    <a:pt x="60" y="126"/>
                  </a:lnTo>
                  <a:lnTo>
                    <a:pt x="53" y="114"/>
                  </a:lnTo>
                  <a:lnTo>
                    <a:pt x="46" y="103"/>
                  </a:lnTo>
                  <a:lnTo>
                    <a:pt x="41" y="92"/>
                  </a:lnTo>
                  <a:lnTo>
                    <a:pt x="35" y="79"/>
                  </a:lnTo>
                  <a:lnTo>
                    <a:pt x="30" y="66"/>
                  </a:lnTo>
                  <a:lnTo>
                    <a:pt x="29" y="63"/>
                  </a:lnTo>
                  <a:lnTo>
                    <a:pt x="26" y="60"/>
                  </a:lnTo>
                  <a:lnTo>
                    <a:pt x="23" y="59"/>
                  </a:lnTo>
                  <a:lnTo>
                    <a:pt x="18" y="57"/>
                  </a:lnTo>
                  <a:lnTo>
                    <a:pt x="15" y="57"/>
                  </a:lnTo>
                  <a:lnTo>
                    <a:pt x="10" y="59"/>
                  </a:lnTo>
                  <a:lnTo>
                    <a:pt x="7" y="60"/>
                  </a:lnTo>
                  <a:lnTo>
                    <a:pt x="4" y="63"/>
                  </a:lnTo>
                  <a:lnTo>
                    <a:pt x="2" y="66"/>
                  </a:lnTo>
                  <a:lnTo>
                    <a:pt x="0" y="71"/>
                  </a:lnTo>
                  <a:lnTo>
                    <a:pt x="0" y="74"/>
                  </a:lnTo>
                  <a:lnTo>
                    <a:pt x="2" y="79"/>
                  </a:lnTo>
                  <a:lnTo>
                    <a:pt x="7" y="92"/>
                  </a:lnTo>
                  <a:lnTo>
                    <a:pt x="13" y="104"/>
                  </a:lnTo>
                  <a:lnTo>
                    <a:pt x="18" y="115"/>
                  </a:lnTo>
                  <a:lnTo>
                    <a:pt x="24" y="130"/>
                  </a:lnTo>
                  <a:lnTo>
                    <a:pt x="32" y="142"/>
                  </a:lnTo>
                  <a:lnTo>
                    <a:pt x="46" y="164"/>
                  </a:lnTo>
                  <a:lnTo>
                    <a:pt x="70" y="199"/>
                  </a:lnTo>
                  <a:lnTo>
                    <a:pt x="86" y="218"/>
                  </a:lnTo>
                  <a:lnTo>
                    <a:pt x="97" y="231"/>
                  </a:lnTo>
                  <a:lnTo>
                    <a:pt x="116" y="250"/>
                  </a:lnTo>
                  <a:lnTo>
                    <a:pt x="125" y="258"/>
                  </a:lnTo>
                  <a:lnTo>
                    <a:pt x="135" y="267"/>
                  </a:lnTo>
                  <a:lnTo>
                    <a:pt x="146" y="277"/>
                  </a:lnTo>
                  <a:lnTo>
                    <a:pt x="190" y="308"/>
                  </a:lnTo>
                  <a:lnTo>
                    <a:pt x="204" y="318"/>
                  </a:lnTo>
                  <a:lnTo>
                    <a:pt x="215" y="324"/>
                  </a:lnTo>
                  <a:lnTo>
                    <a:pt x="228" y="332"/>
                  </a:lnTo>
                  <a:lnTo>
                    <a:pt x="268" y="351"/>
                  </a:lnTo>
                  <a:lnTo>
                    <a:pt x="282" y="356"/>
                  </a:lnTo>
                  <a:lnTo>
                    <a:pt x="296" y="362"/>
                  </a:lnTo>
                  <a:lnTo>
                    <a:pt x="309" y="367"/>
                  </a:lnTo>
                  <a:lnTo>
                    <a:pt x="325" y="373"/>
                  </a:lnTo>
                  <a:lnTo>
                    <a:pt x="326" y="373"/>
                  </a:lnTo>
                  <a:lnTo>
                    <a:pt x="355" y="384"/>
                  </a:lnTo>
                  <a:lnTo>
                    <a:pt x="372" y="387"/>
                  </a:lnTo>
                  <a:lnTo>
                    <a:pt x="386" y="392"/>
                  </a:lnTo>
                  <a:lnTo>
                    <a:pt x="405" y="397"/>
                  </a:lnTo>
                  <a:lnTo>
                    <a:pt x="423" y="400"/>
                  </a:lnTo>
                  <a:lnTo>
                    <a:pt x="440" y="405"/>
                  </a:lnTo>
                  <a:lnTo>
                    <a:pt x="516" y="417"/>
                  </a:lnTo>
                  <a:lnTo>
                    <a:pt x="538" y="421"/>
                  </a:lnTo>
                  <a:lnTo>
                    <a:pt x="557" y="422"/>
                  </a:lnTo>
                  <a:lnTo>
                    <a:pt x="578" y="425"/>
                  </a:lnTo>
                  <a:lnTo>
                    <a:pt x="620" y="428"/>
                  </a:lnTo>
                  <a:lnTo>
                    <a:pt x="641" y="428"/>
                  </a:lnTo>
                  <a:lnTo>
                    <a:pt x="661" y="430"/>
                  </a:lnTo>
                  <a:lnTo>
                    <a:pt x="744" y="430"/>
                  </a:lnTo>
                  <a:lnTo>
                    <a:pt x="763" y="428"/>
                  </a:lnTo>
                  <a:lnTo>
                    <a:pt x="783" y="428"/>
                  </a:lnTo>
                  <a:lnTo>
                    <a:pt x="805" y="427"/>
                  </a:lnTo>
                  <a:lnTo>
                    <a:pt x="824" y="424"/>
                  </a:lnTo>
                  <a:lnTo>
                    <a:pt x="845" y="422"/>
                  </a:lnTo>
                  <a:lnTo>
                    <a:pt x="884" y="416"/>
                  </a:lnTo>
                  <a:lnTo>
                    <a:pt x="902" y="411"/>
                  </a:lnTo>
                  <a:lnTo>
                    <a:pt x="919" y="408"/>
                  </a:lnTo>
                  <a:lnTo>
                    <a:pt x="938" y="403"/>
                  </a:lnTo>
                  <a:lnTo>
                    <a:pt x="940" y="403"/>
                  </a:lnTo>
                  <a:lnTo>
                    <a:pt x="941" y="402"/>
                  </a:lnTo>
                  <a:lnTo>
                    <a:pt x="957" y="395"/>
                  </a:lnTo>
                  <a:lnTo>
                    <a:pt x="992" y="383"/>
                  </a:lnTo>
                  <a:lnTo>
                    <a:pt x="1008" y="376"/>
                  </a:lnTo>
                  <a:lnTo>
                    <a:pt x="1025" y="368"/>
                  </a:lnTo>
                  <a:lnTo>
                    <a:pt x="1041" y="360"/>
                  </a:lnTo>
                  <a:lnTo>
                    <a:pt x="1058" y="353"/>
                  </a:lnTo>
                  <a:lnTo>
                    <a:pt x="1092" y="337"/>
                  </a:lnTo>
                  <a:lnTo>
                    <a:pt x="1123" y="316"/>
                  </a:lnTo>
                  <a:lnTo>
                    <a:pt x="1139" y="307"/>
                  </a:lnTo>
                  <a:lnTo>
                    <a:pt x="1153" y="296"/>
                  </a:lnTo>
                  <a:lnTo>
                    <a:pt x="1171" y="286"/>
                  </a:lnTo>
                  <a:lnTo>
                    <a:pt x="1185" y="275"/>
                  </a:lnTo>
                  <a:lnTo>
                    <a:pt x="1201" y="264"/>
                  </a:lnTo>
                  <a:lnTo>
                    <a:pt x="1215" y="251"/>
                  </a:lnTo>
                  <a:lnTo>
                    <a:pt x="1231" y="239"/>
                  </a:lnTo>
                  <a:lnTo>
                    <a:pt x="1275" y="199"/>
                  </a:lnTo>
                  <a:lnTo>
                    <a:pt x="1332" y="142"/>
                  </a:lnTo>
                  <a:lnTo>
                    <a:pt x="1376" y="93"/>
                  </a:lnTo>
                  <a:lnTo>
                    <a:pt x="1389" y="76"/>
                  </a:lnTo>
                  <a:lnTo>
                    <a:pt x="1403" y="62"/>
                  </a:lnTo>
                  <a:lnTo>
                    <a:pt x="1432" y="25"/>
                  </a:lnTo>
                  <a:close/>
                </a:path>
              </a:pathLst>
            </a:custGeom>
            <a:solidFill>
              <a:srgbClr val="000000"/>
            </a:solidFill>
            <a:ln w="9525">
              <a:noFill/>
              <a:round/>
              <a:headEnd/>
              <a:tailEnd/>
            </a:ln>
          </p:spPr>
          <p:txBody>
            <a:bodyPr/>
            <a:lstStyle/>
            <a:p>
              <a:endParaRPr lang="en-US"/>
            </a:p>
          </p:txBody>
        </p:sp>
        <p:sp>
          <p:nvSpPr>
            <p:cNvPr id="793615" name="Freeform 15"/>
            <p:cNvSpPr>
              <a:spLocks/>
            </p:cNvSpPr>
            <p:nvPr/>
          </p:nvSpPr>
          <p:spPr bwMode="auto">
            <a:xfrm>
              <a:off x="2730" y="1563"/>
              <a:ext cx="375" cy="375"/>
            </a:xfrm>
            <a:custGeom>
              <a:avLst/>
              <a:gdLst/>
              <a:ahLst/>
              <a:cxnLst>
                <a:cxn ang="0">
                  <a:pos x="3" y="223"/>
                </a:cxn>
                <a:cxn ang="0">
                  <a:pos x="14" y="260"/>
                </a:cxn>
                <a:cxn ang="0">
                  <a:pos x="41" y="306"/>
                </a:cxn>
                <a:cxn ang="0">
                  <a:pos x="82" y="342"/>
                </a:cxn>
                <a:cxn ang="0">
                  <a:pos x="112" y="359"/>
                </a:cxn>
                <a:cxn ang="0">
                  <a:pos x="149" y="370"/>
                </a:cxn>
                <a:cxn ang="0">
                  <a:pos x="185" y="375"/>
                </a:cxn>
                <a:cxn ang="0">
                  <a:pos x="215" y="372"/>
                </a:cxn>
                <a:cxn ang="0">
                  <a:pos x="250" y="364"/>
                </a:cxn>
                <a:cxn ang="0">
                  <a:pos x="291" y="342"/>
                </a:cxn>
                <a:cxn ang="0">
                  <a:pos x="351" y="276"/>
                </a:cxn>
                <a:cxn ang="0">
                  <a:pos x="365" y="242"/>
                </a:cxn>
                <a:cxn ang="0">
                  <a:pos x="373" y="206"/>
                </a:cxn>
                <a:cxn ang="0">
                  <a:pos x="373" y="178"/>
                </a:cxn>
                <a:cxn ang="0">
                  <a:pos x="368" y="138"/>
                </a:cxn>
                <a:cxn ang="0">
                  <a:pos x="354" y="105"/>
                </a:cxn>
                <a:cxn ang="0">
                  <a:pos x="332" y="67"/>
                </a:cxn>
                <a:cxn ang="0">
                  <a:pos x="291" y="32"/>
                </a:cxn>
                <a:cxn ang="0">
                  <a:pos x="250" y="10"/>
                </a:cxn>
                <a:cxn ang="0">
                  <a:pos x="215" y="2"/>
                </a:cxn>
                <a:cxn ang="0">
                  <a:pos x="149" y="4"/>
                </a:cxn>
                <a:cxn ang="0">
                  <a:pos x="112" y="15"/>
                </a:cxn>
                <a:cxn ang="0">
                  <a:pos x="82" y="32"/>
                </a:cxn>
                <a:cxn ang="0">
                  <a:pos x="32" y="83"/>
                </a:cxn>
                <a:cxn ang="0">
                  <a:pos x="14" y="113"/>
                </a:cxn>
                <a:cxn ang="0">
                  <a:pos x="3" y="149"/>
                </a:cxn>
                <a:cxn ang="0">
                  <a:pos x="19" y="187"/>
                </a:cxn>
                <a:cxn ang="0">
                  <a:pos x="24" y="144"/>
                </a:cxn>
                <a:cxn ang="0">
                  <a:pos x="35" y="114"/>
                </a:cxn>
                <a:cxn ang="0">
                  <a:pos x="52" y="84"/>
                </a:cxn>
                <a:cxn ang="0">
                  <a:pos x="73" y="64"/>
                </a:cxn>
                <a:cxn ang="0">
                  <a:pos x="98" y="43"/>
                </a:cxn>
                <a:cxn ang="0">
                  <a:pos x="128" y="29"/>
                </a:cxn>
                <a:cxn ang="0">
                  <a:pos x="160" y="21"/>
                </a:cxn>
                <a:cxn ang="0">
                  <a:pos x="212" y="21"/>
                </a:cxn>
                <a:cxn ang="0">
                  <a:pos x="244" y="29"/>
                </a:cxn>
                <a:cxn ang="0">
                  <a:pos x="282" y="48"/>
                </a:cxn>
                <a:cxn ang="0">
                  <a:pos x="316" y="80"/>
                </a:cxn>
                <a:cxn ang="0">
                  <a:pos x="335" y="106"/>
                </a:cxn>
                <a:cxn ang="0">
                  <a:pos x="346" y="136"/>
                </a:cxn>
                <a:cxn ang="0">
                  <a:pos x="354" y="168"/>
                </a:cxn>
                <a:cxn ang="0">
                  <a:pos x="354" y="193"/>
                </a:cxn>
                <a:cxn ang="0">
                  <a:pos x="350" y="228"/>
                </a:cxn>
                <a:cxn ang="0">
                  <a:pos x="338" y="258"/>
                </a:cxn>
                <a:cxn ang="0">
                  <a:pos x="293" y="317"/>
                </a:cxn>
                <a:cxn ang="0">
                  <a:pos x="250" y="344"/>
                </a:cxn>
                <a:cxn ang="0">
                  <a:pos x="220" y="351"/>
                </a:cxn>
                <a:cxn ang="0">
                  <a:pos x="185" y="356"/>
                </a:cxn>
                <a:cxn ang="0">
                  <a:pos x="160" y="353"/>
                </a:cxn>
                <a:cxn ang="0">
                  <a:pos x="128" y="345"/>
                </a:cxn>
                <a:cxn ang="0">
                  <a:pos x="98" y="331"/>
                </a:cxn>
                <a:cxn ang="0">
                  <a:pos x="68" y="306"/>
                </a:cxn>
                <a:cxn ang="0">
                  <a:pos x="38" y="266"/>
                </a:cxn>
                <a:cxn ang="0">
                  <a:pos x="27" y="236"/>
                </a:cxn>
                <a:cxn ang="0">
                  <a:pos x="19" y="204"/>
                </a:cxn>
              </a:cxnLst>
              <a:rect l="0" t="0" r="r" b="b"/>
              <a:pathLst>
                <a:path w="375" h="375">
                  <a:moveTo>
                    <a:pt x="0" y="187"/>
                  </a:moveTo>
                  <a:lnTo>
                    <a:pt x="0" y="204"/>
                  </a:lnTo>
                  <a:lnTo>
                    <a:pt x="2" y="215"/>
                  </a:lnTo>
                  <a:lnTo>
                    <a:pt x="3" y="223"/>
                  </a:lnTo>
                  <a:lnTo>
                    <a:pt x="5" y="234"/>
                  </a:lnTo>
                  <a:lnTo>
                    <a:pt x="8" y="242"/>
                  </a:lnTo>
                  <a:lnTo>
                    <a:pt x="9" y="250"/>
                  </a:lnTo>
                  <a:lnTo>
                    <a:pt x="14" y="260"/>
                  </a:lnTo>
                  <a:lnTo>
                    <a:pt x="19" y="268"/>
                  </a:lnTo>
                  <a:lnTo>
                    <a:pt x="22" y="276"/>
                  </a:lnTo>
                  <a:lnTo>
                    <a:pt x="32" y="291"/>
                  </a:lnTo>
                  <a:lnTo>
                    <a:pt x="41" y="306"/>
                  </a:lnTo>
                  <a:lnTo>
                    <a:pt x="47" y="312"/>
                  </a:lnTo>
                  <a:lnTo>
                    <a:pt x="52" y="318"/>
                  </a:lnTo>
                  <a:lnTo>
                    <a:pt x="66" y="332"/>
                  </a:lnTo>
                  <a:lnTo>
                    <a:pt x="82" y="342"/>
                  </a:lnTo>
                  <a:lnTo>
                    <a:pt x="89" y="347"/>
                  </a:lnTo>
                  <a:lnTo>
                    <a:pt x="96" y="351"/>
                  </a:lnTo>
                  <a:lnTo>
                    <a:pt x="104" y="355"/>
                  </a:lnTo>
                  <a:lnTo>
                    <a:pt x="112" y="359"/>
                  </a:lnTo>
                  <a:lnTo>
                    <a:pt x="122" y="364"/>
                  </a:lnTo>
                  <a:lnTo>
                    <a:pt x="130" y="366"/>
                  </a:lnTo>
                  <a:lnTo>
                    <a:pt x="138" y="369"/>
                  </a:lnTo>
                  <a:lnTo>
                    <a:pt x="149" y="370"/>
                  </a:lnTo>
                  <a:lnTo>
                    <a:pt x="157" y="372"/>
                  </a:lnTo>
                  <a:lnTo>
                    <a:pt x="166" y="374"/>
                  </a:lnTo>
                  <a:lnTo>
                    <a:pt x="176" y="374"/>
                  </a:lnTo>
                  <a:lnTo>
                    <a:pt x="185" y="375"/>
                  </a:lnTo>
                  <a:lnTo>
                    <a:pt x="188" y="375"/>
                  </a:lnTo>
                  <a:lnTo>
                    <a:pt x="196" y="374"/>
                  </a:lnTo>
                  <a:lnTo>
                    <a:pt x="204" y="374"/>
                  </a:lnTo>
                  <a:lnTo>
                    <a:pt x="215" y="372"/>
                  </a:lnTo>
                  <a:lnTo>
                    <a:pt x="223" y="370"/>
                  </a:lnTo>
                  <a:lnTo>
                    <a:pt x="234" y="369"/>
                  </a:lnTo>
                  <a:lnTo>
                    <a:pt x="242" y="366"/>
                  </a:lnTo>
                  <a:lnTo>
                    <a:pt x="250" y="364"/>
                  </a:lnTo>
                  <a:lnTo>
                    <a:pt x="259" y="359"/>
                  </a:lnTo>
                  <a:lnTo>
                    <a:pt x="267" y="355"/>
                  </a:lnTo>
                  <a:lnTo>
                    <a:pt x="275" y="351"/>
                  </a:lnTo>
                  <a:lnTo>
                    <a:pt x="291" y="342"/>
                  </a:lnTo>
                  <a:lnTo>
                    <a:pt x="305" y="332"/>
                  </a:lnTo>
                  <a:lnTo>
                    <a:pt x="332" y="306"/>
                  </a:lnTo>
                  <a:lnTo>
                    <a:pt x="342" y="291"/>
                  </a:lnTo>
                  <a:lnTo>
                    <a:pt x="351" y="276"/>
                  </a:lnTo>
                  <a:lnTo>
                    <a:pt x="354" y="268"/>
                  </a:lnTo>
                  <a:lnTo>
                    <a:pt x="359" y="260"/>
                  </a:lnTo>
                  <a:lnTo>
                    <a:pt x="364" y="250"/>
                  </a:lnTo>
                  <a:lnTo>
                    <a:pt x="365" y="242"/>
                  </a:lnTo>
                  <a:lnTo>
                    <a:pt x="368" y="234"/>
                  </a:lnTo>
                  <a:lnTo>
                    <a:pt x="370" y="223"/>
                  </a:lnTo>
                  <a:lnTo>
                    <a:pt x="372" y="215"/>
                  </a:lnTo>
                  <a:lnTo>
                    <a:pt x="373" y="206"/>
                  </a:lnTo>
                  <a:lnTo>
                    <a:pt x="373" y="197"/>
                  </a:lnTo>
                  <a:lnTo>
                    <a:pt x="375" y="189"/>
                  </a:lnTo>
                  <a:lnTo>
                    <a:pt x="375" y="185"/>
                  </a:lnTo>
                  <a:lnTo>
                    <a:pt x="373" y="178"/>
                  </a:lnTo>
                  <a:lnTo>
                    <a:pt x="373" y="168"/>
                  </a:lnTo>
                  <a:lnTo>
                    <a:pt x="372" y="157"/>
                  </a:lnTo>
                  <a:lnTo>
                    <a:pt x="370" y="149"/>
                  </a:lnTo>
                  <a:lnTo>
                    <a:pt x="368" y="138"/>
                  </a:lnTo>
                  <a:lnTo>
                    <a:pt x="365" y="130"/>
                  </a:lnTo>
                  <a:lnTo>
                    <a:pt x="364" y="122"/>
                  </a:lnTo>
                  <a:lnTo>
                    <a:pt x="359" y="113"/>
                  </a:lnTo>
                  <a:lnTo>
                    <a:pt x="354" y="105"/>
                  </a:lnTo>
                  <a:lnTo>
                    <a:pt x="351" y="97"/>
                  </a:lnTo>
                  <a:lnTo>
                    <a:pt x="346" y="89"/>
                  </a:lnTo>
                  <a:lnTo>
                    <a:pt x="342" y="83"/>
                  </a:lnTo>
                  <a:lnTo>
                    <a:pt x="332" y="67"/>
                  </a:lnTo>
                  <a:lnTo>
                    <a:pt x="318" y="53"/>
                  </a:lnTo>
                  <a:lnTo>
                    <a:pt x="312" y="48"/>
                  </a:lnTo>
                  <a:lnTo>
                    <a:pt x="305" y="42"/>
                  </a:lnTo>
                  <a:lnTo>
                    <a:pt x="291" y="32"/>
                  </a:lnTo>
                  <a:lnTo>
                    <a:pt x="275" y="23"/>
                  </a:lnTo>
                  <a:lnTo>
                    <a:pt x="267" y="19"/>
                  </a:lnTo>
                  <a:lnTo>
                    <a:pt x="259" y="15"/>
                  </a:lnTo>
                  <a:lnTo>
                    <a:pt x="250" y="10"/>
                  </a:lnTo>
                  <a:lnTo>
                    <a:pt x="242" y="8"/>
                  </a:lnTo>
                  <a:lnTo>
                    <a:pt x="234" y="5"/>
                  </a:lnTo>
                  <a:lnTo>
                    <a:pt x="223" y="4"/>
                  </a:lnTo>
                  <a:lnTo>
                    <a:pt x="215" y="2"/>
                  </a:lnTo>
                  <a:lnTo>
                    <a:pt x="206" y="0"/>
                  </a:lnTo>
                  <a:lnTo>
                    <a:pt x="168" y="0"/>
                  </a:lnTo>
                  <a:lnTo>
                    <a:pt x="157" y="2"/>
                  </a:lnTo>
                  <a:lnTo>
                    <a:pt x="149" y="4"/>
                  </a:lnTo>
                  <a:lnTo>
                    <a:pt x="138" y="5"/>
                  </a:lnTo>
                  <a:lnTo>
                    <a:pt x="130" y="8"/>
                  </a:lnTo>
                  <a:lnTo>
                    <a:pt x="122" y="10"/>
                  </a:lnTo>
                  <a:lnTo>
                    <a:pt x="112" y="15"/>
                  </a:lnTo>
                  <a:lnTo>
                    <a:pt x="104" y="19"/>
                  </a:lnTo>
                  <a:lnTo>
                    <a:pt x="96" y="23"/>
                  </a:lnTo>
                  <a:lnTo>
                    <a:pt x="89" y="27"/>
                  </a:lnTo>
                  <a:lnTo>
                    <a:pt x="82" y="32"/>
                  </a:lnTo>
                  <a:lnTo>
                    <a:pt x="66" y="42"/>
                  </a:lnTo>
                  <a:lnTo>
                    <a:pt x="54" y="54"/>
                  </a:lnTo>
                  <a:lnTo>
                    <a:pt x="41" y="67"/>
                  </a:lnTo>
                  <a:lnTo>
                    <a:pt x="32" y="83"/>
                  </a:lnTo>
                  <a:lnTo>
                    <a:pt x="27" y="89"/>
                  </a:lnTo>
                  <a:lnTo>
                    <a:pt x="22" y="97"/>
                  </a:lnTo>
                  <a:lnTo>
                    <a:pt x="19" y="105"/>
                  </a:lnTo>
                  <a:lnTo>
                    <a:pt x="14" y="113"/>
                  </a:lnTo>
                  <a:lnTo>
                    <a:pt x="9" y="122"/>
                  </a:lnTo>
                  <a:lnTo>
                    <a:pt x="8" y="130"/>
                  </a:lnTo>
                  <a:lnTo>
                    <a:pt x="5" y="138"/>
                  </a:lnTo>
                  <a:lnTo>
                    <a:pt x="3" y="149"/>
                  </a:lnTo>
                  <a:lnTo>
                    <a:pt x="2" y="157"/>
                  </a:lnTo>
                  <a:lnTo>
                    <a:pt x="0" y="166"/>
                  </a:lnTo>
                  <a:lnTo>
                    <a:pt x="0" y="187"/>
                  </a:lnTo>
                  <a:lnTo>
                    <a:pt x="19" y="187"/>
                  </a:lnTo>
                  <a:lnTo>
                    <a:pt x="19" y="170"/>
                  </a:lnTo>
                  <a:lnTo>
                    <a:pt x="21" y="160"/>
                  </a:lnTo>
                  <a:lnTo>
                    <a:pt x="22" y="152"/>
                  </a:lnTo>
                  <a:lnTo>
                    <a:pt x="24" y="144"/>
                  </a:lnTo>
                  <a:lnTo>
                    <a:pt x="27" y="136"/>
                  </a:lnTo>
                  <a:lnTo>
                    <a:pt x="28" y="129"/>
                  </a:lnTo>
                  <a:lnTo>
                    <a:pt x="30" y="122"/>
                  </a:lnTo>
                  <a:lnTo>
                    <a:pt x="35" y="114"/>
                  </a:lnTo>
                  <a:lnTo>
                    <a:pt x="38" y="106"/>
                  </a:lnTo>
                  <a:lnTo>
                    <a:pt x="43" y="98"/>
                  </a:lnTo>
                  <a:lnTo>
                    <a:pt x="47" y="92"/>
                  </a:lnTo>
                  <a:lnTo>
                    <a:pt x="52" y="84"/>
                  </a:lnTo>
                  <a:lnTo>
                    <a:pt x="57" y="80"/>
                  </a:lnTo>
                  <a:lnTo>
                    <a:pt x="63" y="73"/>
                  </a:lnTo>
                  <a:lnTo>
                    <a:pt x="66" y="67"/>
                  </a:lnTo>
                  <a:lnTo>
                    <a:pt x="73" y="64"/>
                  </a:lnTo>
                  <a:lnTo>
                    <a:pt x="79" y="57"/>
                  </a:lnTo>
                  <a:lnTo>
                    <a:pt x="84" y="53"/>
                  </a:lnTo>
                  <a:lnTo>
                    <a:pt x="92" y="48"/>
                  </a:lnTo>
                  <a:lnTo>
                    <a:pt x="98" y="43"/>
                  </a:lnTo>
                  <a:lnTo>
                    <a:pt x="106" y="38"/>
                  </a:lnTo>
                  <a:lnTo>
                    <a:pt x="114" y="35"/>
                  </a:lnTo>
                  <a:lnTo>
                    <a:pt x="122" y="31"/>
                  </a:lnTo>
                  <a:lnTo>
                    <a:pt x="128" y="29"/>
                  </a:lnTo>
                  <a:lnTo>
                    <a:pt x="136" y="27"/>
                  </a:lnTo>
                  <a:lnTo>
                    <a:pt x="144" y="24"/>
                  </a:lnTo>
                  <a:lnTo>
                    <a:pt x="152" y="23"/>
                  </a:lnTo>
                  <a:lnTo>
                    <a:pt x="160" y="21"/>
                  </a:lnTo>
                  <a:lnTo>
                    <a:pt x="168" y="19"/>
                  </a:lnTo>
                  <a:lnTo>
                    <a:pt x="187" y="19"/>
                  </a:lnTo>
                  <a:lnTo>
                    <a:pt x="202" y="19"/>
                  </a:lnTo>
                  <a:lnTo>
                    <a:pt x="212" y="21"/>
                  </a:lnTo>
                  <a:lnTo>
                    <a:pt x="220" y="23"/>
                  </a:lnTo>
                  <a:lnTo>
                    <a:pt x="228" y="24"/>
                  </a:lnTo>
                  <a:lnTo>
                    <a:pt x="236" y="27"/>
                  </a:lnTo>
                  <a:lnTo>
                    <a:pt x="244" y="29"/>
                  </a:lnTo>
                  <a:lnTo>
                    <a:pt x="250" y="31"/>
                  </a:lnTo>
                  <a:lnTo>
                    <a:pt x="258" y="35"/>
                  </a:lnTo>
                  <a:lnTo>
                    <a:pt x="266" y="38"/>
                  </a:lnTo>
                  <a:lnTo>
                    <a:pt x="282" y="48"/>
                  </a:lnTo>
                  <a:lnTo>
                    <a:pt x="293" y="57"/>
                  </a:lnTo>
                  <a:lnTo>
                    <a:pt x="299" y="64"/>
                  </a:lnTo>
                  <a:lnTo>
                    <a:pt x="305" y="68"/>
                  </a:lnTo>
                  <a:lnTo>
                    <a:pt x="316" y="80"/>
                  </a:lnTo>
                  <a:lnTo>
                    <a:pt x="321" y="84"/>
                  </a:lnTo>
                  <a:lnTo>
                    <a:pt x="326" y="92"/>
                  </a:lnTo>
                  <a:lnTo>
                    <a:pt x="331" y="98"/>
                  </a:lnTo>
                  <a:lnTo>
                    <a:pt x="335" y="106"/>
                  </a:lnTo>
                  <a:lnTo>
                    <a:pt x="338" y="114"/>
                  </a:lnTo>
                  <a:lnTo>
                    <a:pt x="343" y="122"/>
                  </a:lnTo>
                  <a:lnTo>
                    <a:pt x="345" y="129"/>
                  </a:lnTo>
                  <a:lnTo>
                    <a:pt x="346" y="136"/>
                  </a:lnTo>
                  <a:lnTo>
                    <a:pt x="350" y="144"/>
                  </a:lnTo>
                  <a:lnTo>
                    <a:pt x="351" y="152"/>
                  </a:lnTo>
                  <a:lnTo>
                    <a:pt x="353" y="160"/>
                  </a:lnTo>
                  <a:lnTo>
                    <a:pt x="354" y="168"/>
                  </a:lnTo>
                  <a:lnTo>
                    <a:pt x="354" y="178"/>
                  </a:lnTo>
                  <a:lnTo>
                    <a:pt x="356" y="189"/>
                  </a:lnTo>
                  <a:lnTo>
                    <a:pt x="356" y="185"/>
                  </a:lnTo>
                  <a:lnTo>
                    <a:pt x="354" y="193"/>
                  </a:lnTo>
                  <a:lnTo>
                    <a:pt x="354" y="203"/>
                  </a:lnTo>
                  <a:lnTo>
                    <a:pt x="353" y="212"/>
                  </a:lnTo>
                  <a:lnTo>
                    <a:pt x="351" y="220"/>
                  </a:lnTo>
                  <a:lnTo>
                    <a:pt x="350" y="228"/>
                  </a:lnTo>
                  <a:lnTo>
                    <a:pt x="346" y="236"/>
                  </a:lnTo>
                  <a:lnTo>
                    <a:pt x="345" y="244"/>
                  </a:lnTo>
                  <a:lnTo>
                    <a:pt x="343" y="250"/>
                  </a:lnTo>
                  <a:lnTo>
                    <a:pt x="338" y="258"/>
                  </a:lnTo>
                  <a:lnTo>
                    <a:pt x="335" y="266"/>
                  </a:lnTo>
                  <a:lnTo>
                    <a:pt x="326" y="282"/>
                  </a:lnTo>
                  <a:lnTo>
                    <a:pt x="316" y="293"/>
                  </a:lnTo>
                  <a:lnTo>
                    <a:pt x="293" y="317"/>
                  </a:lnTo>
                  <a:lnTo>
                    <a:pt x="282" y="326"/>
                  </a:lnTo>
                  <a:lnTo>
                    <a:pt x="266" y="336"/>
                  </a:lnTo>
                  <a:lnTo>
                    <a:pt x="258" y="339"/>
                  </a:lnTo>
                  <a:lnTo>
                    <a:pt x="250" y="344"/>
                  </a:lnTo>
                  <a:lnTo>
                    <a:pt x="244" y="345"/>
                  </a:lnTo>
                  <a:lnTo>
                    <a:pt x="236" y="347"/>
                  </a:lnTo>
                  <a:lnTo>
                    <a:pt x="228" y="350"/>
                  </a:lnTo>
                  <a:lnTo>
                    <a:pt x="220" y="351"/>
                  </a:lnTo>
                  <a:lnTo>
                    <a:pt x="212" y="353"/>
                  </a:lnTo>
                  <a:lnTo>
                    <a:pt x="204" y="355"/>
                  </a:lnTo>
                  <a:lnTo>
                    <a:pt x="193" y="355"/>
                  </a:lnTo>
                  <a:lnTo>
                    <a:pt x="185" y="356"/>
                  </a:lnTo>
                  <a:lnTo>
                    <a:pt x="188" y="356"/>
                  </a:lnTo>
                  <a:lnTo>
                    <a:pt x="179" y="355"/>
                  </a:lnTo>
                  <a:lnTo>
                    <a:pt x="169" y="355"/>
                  </a:lnTo>
                  <a:lnTo>
                    <a:pt x="160" y="353"/>
                  </a:lnTo>
                  <a:lnTo>
                    <a:pt x="152" y="351"/>
                  </a:lnTo>
                  <a:lnTo>
                    <a:pt x="144" y="350"/>
                  </a:lnTo>
                  <a:lnTo>
                    <a:pt x="136" y="347"/>
                  </a:lnTo>
                  <a:lnTo>
                    <a:pt x="128" y="345"/>
                  </a:lnTo>
                  <a:lnTo>
                    <a:pt x="122" y="344"/>
                  </a:lnTo>
                  <a:lnTo>
                    <a:pt x="114" y="339"/>
                  </a:lnTo>
                  <a:lnTo>
                    <a:pt x="106" y="336"/>
                  </a:lnTo>
                  <a:lnTo>
                    <a:pt x="98" y="331"/>
                  </a:lnTo>
                  <a:lnTo>
                    <a:pt x="92" y="326"/>
                  </a:lnTo>
                  <a:lnTo>
                    <a:pt x="84" y="321"/>
                  </a:lnTo>
                  <a:lnTo>
                    <a:pt x="79" y="317"/>
                  </a:lnTo>
                  <a:lnTo>
                    <a:pt x="68" y="306"/>
                  </a:lnTo>
                  <a:lnTo>
                    <a:pt x="63" y="299"/>
                  </a:lnTo>
                  <a:lnTo>
                    <a:pt x="57" y="293"/>
                  </a:lnTo>
                  <a:lnTo>
                    <a:pt x="47" y="282"/>
                  </a:lnTo>
                  <a:lnTo>
                    <a:pt x="38" y="266"/>
                  </a:lnTo>
                  <a:lnTo>
                    <a:pt x="35" y="258"/>
                  </a:lnTo>
                  <a:lnTo>
                    <a:pt x="30" y="250"/>
                  </a:lnTo>
                  <a:lnTo>
                    <a:pt x="28" y="244"/>
                  </a:lnTo>
                  <a:lnTo>
                    <a:pt x="27" y="236"/>
                  </a:lnTo>
                  <a:lnTo>
                    <a:pt x="24" y="228"/>
                  </a:lnTo>
                  <a:lnTo>
                    <a:pt x="22" y="220"/>
                  </a:lnTo>
                  <a:lnTo>
                    <a:pt x="21" y="212"/>
                  </a:lnTo>
                  <a:lnTo>
                    <a:pt x="19" y="204"/>
                  </a:lnTo>
                  <a:lnTo>
                    <a:pt x="19" y="187"/>
                  </a:lnTo>
                  <a:lnTo>
                    <a:pt x="0" y="187"/>
                  </a:lnTo>
                  <a:close/>
                </a:path>
              </a:pathLst>
            </a:custGeom>
            <a:solidFill>
              <a:srgbClr val="000000"/>
            </a:solidFill>
            <a:ln w="9525">
              <a:noFill/>
              <a:round/>
              <a:headEnd/>
              <a:tailEnd/>
            </a:ln>
          </p:spPr>
          <p:txBody>
            <a:bodyPr/>
            <a:lstStyle/>
            <a:p>
              <a:endParaRPr lang="en-US"/>
            </a:p>
          </p:txBody>
        </p:sp>
        <p:sp>
          <p:nvSpPr>
            <p:cNvPr id="793616" name="Freeform 16"/>
            <p:cNvSpPr>
              <a:spLocks/>
            </p:cNvSpPr>
            <p:nvPr/>
          </p:nvSpPr>
          <p:spPr bwMode="auto">
            <a:xfrm>
              <a:off x="3511" y="1573"/>
              <a:ext cx="375" cy="375"/>
            </a:xfrm>
            <a:custGeom>
              <a:avLst/>
              <a:gdLst/>
              <a:ahLst/>
              <a:cxnLst>
                <a:cxn ang="0">
                  <a:pos x="3" y="223"/>
                </a:cxn>
                <a:cxn ang="0">
                  <a:pos x="14" y="259"/>
                </a:cxn>
                <a:cxn ang="0">
                  <a:pos x="41" y="305"/>
                </a:cxn>
                <a:cxn ang="0">
                  <a:pos x="83" y="341"/>
                </a:cxn>
                <a:cxn ang="0">
                  <a:pos x="113" y="359"/>
                </a:cxn>
                <a:cxn ang="0">
                  <a:pos x="149" y="370"/>
                </a:cxn>
                <a:cxn ang="0">
                  <a:pos x="185" y="375"/>
                </a:cxn>
                <a:cxn ang="0">
                  <a:pos x="215" y="371"/>
                </a:cxn>
                <a:cxn ang="0">
                  <a:pos x="250" y="364"/>
                </a:cxn>
                <a:cxn ang="0">
                  <a:pos x="291" y="341"/>
                </a:cxn>
                <a:cxn ang="0">
                  <a:pos x="351" y="275"/>
                </a:cxn>
                <a:cxn ang="0">
                  <a:pos x="366" y="242"/>
                </a:cxn>
                <a:cxn ang="0">
                  <a:pos x="373" y="205"/>
                </a:cxn>
                <a:cxn ang="0">
                  <a:pos x="373" y="177"/>
                </a:cxn>
                <a:cxn ang="0">
                  <a:pos x="369" y="138"/>
                </a:cxn>
                <a:cxn ang="0">
                  <a:pos x="355" y="104"/>
                </a:cxn>
                <a:cxn ang="0">
                  <a:pos x="332" y="66"/>
                </a:cxn>
                <a:cxn ang="0">
                  <a:pos x="291" y="32"/>
                </a:cxn>
                <a:cxn ang="0">
                  <a:pos x="250" y="9"/>
                </a:cxn>
                <a:cxn ang="0">
                  <a:pos x="215" y="2"/>
                </a:cxn>
                <a:cxn ang="0">
                  <a:pos x="149" y="3"/>
                </a:cxn>
                <a:cxn ang="0">
                  <a:pos x="113" y="14"/>
                </a:cxn>
                <a:cxn ang="0">
                  <a:pos x="83" y="32"/>
                </a:cxn>
                <a:cxn ang="0">
                  <a:pos x="32" y="82"/>
                </a:cxn>
                <a:cxn ang="0">
                  <a:pos x="14" y="112"/>
                </a:cxn>
                <a:cxn ang="0">
                  <a:pos x="3" y="149"/>
                </a:cxn>
                <a:cxn ang="0">
                  <a:pos x="19" y="187"/>
                </a:cxn>
                <a:cxn ang="0">
                  <a:pos x="24" y="144"/>
                </a:cxn>
                <a:cxn ang="0">
                  <a:pos x="35" y="114"/>
                </a:cxn>
                <a:cxn ang="0">
                  <a:pos x="52" y="84"/>
                </a:cxn>
                <a:cxn ang="0">
                  <a:pos x="73" y="63"/>
                </a:cxn>
                <a:cxn ang="0">
                  <a:pos x="98" y="43"/>
                </a:cxn>
                <a:cxn ang="0">
                  <a:pos x="128" y="28"/>
                </a:cxn>
                <a:cxn ang="0">
                  <a:pos x="160" y="21"/>
                </a:cxn>
                <a:cxn ang="0">
                  <a:pos x="212" y="21"/>
                </a:cxn>
                <a:cxn ang="0">
                  <a:pos x="244" y="28"/>
                </a:cxn>
                <a:cxn ang="0">
                  <a:pos x="282" y="47"/>
                </a:cxn>
                <a:cxn ang="0">
                  <a:pos x="317" y="79"/>
                </a:cxn>
                <a:cxn ang="0">
                  <a:pos x="336" y="106"/>
                </a:cxn>
                <a:cxn ang="0">
                  <a:pos x="347" y="136"/>
                </a:cxn>
                <a:cxn ang="0">
                  <a:pos x="355" y="168"/>
                </a:cxn>
                <a:cxn ang="0">
                  <a:pos x="355" y="193"/>
                </a:cxn>
                <a:cxn ang="0">
                  <a:pos x="350" y="228"/>
                </a:cxn>
                <a:cxn ang="0">
                  <a:pos x="339" y="258"/>
                </a:cxn>
                <a:cxn ang="0">
                  <a:pos x="293" y="316"/>
                </a:cxn>
                <a:cxn ang="0">
                  <a:pos x="250" y="343"/>
                </a:cxn>
                <a:cxn ang="0">
                  <a:pos x="220" y="351"/>
                </a:cxn>
                <a:cxn ang="0">
                  <a:pos x="185" y="356"/>
                </a:cxn>
                <a:cxn ang="0">
                  <a:pos x="160" y="353"/>
                </a:cxn>
                <a:cxn ang="0">
                  <a:pos x="128" y="345"/>
                </a:cxn>
                <a:cxn ang="0">
                  <a:pos x="98" y="330"/>
                </a:cxn>
                <a:cxn ang="0">
                  <a:pos x="68" y="305"/>
                </a:cxn>
                <a:cxn ang="0">
                  <a:pos x="38" y="266"/>
                </a:cxn>
                <a:cxn ang="0">
                  <a:pos x="27" y="236"/>
                </a:cxn>
                <a:cxn ang="0">
                  <a:pos x="19" y="204"/>
                </a:cxn>
              </a:cxnLst>
              <a:rect l="0" t="0" r="r" b="b"/>
              <a:pathLst>
                <a:path w="375" h="375">
                  <a:moveTo>
                    <a:pt x="0" y="187"/>
                  </a:moveTo>
                  <a:lnTo>
                    <a:pt x="0" y="204"/>
                  </a:lnTo>
                  <a:lnTo>
                    <a:pt x="2" y="215"/>
                  </a:lnTo>
                  <a:lnTo>
                    <a:pt x="3" y="223"/>
                  </a:lnTo>
                  <a:lnTo>
                    <a:pt x="5" y="234"/>
                  </a:lnTo>
                  <a:lnTo>
                    <a:pt x="8" y="242"/>
                  </a:lnTo>
                  <a:lnTo>
                    <a:pt x="10" y="250"/>
                  </a:lnTo>
                  <a:lnTo>
                    <a:pt x="14" y="259"/>
                  </a:lnTo>
                  <a:lnTo>
                    <a:pt x="19" y="267"/>
                  </a:lnTo>
                  <a:lnTo>
                    <a:pt x="22" y="275"/>
                  </a:lnTo>
                  <a:lnTo>
                    <a:pt x="32" y="291"/>
                  </a:lnTo>
                  <a:lnTo>
                    <a:pt x="41" y="305"/>
                  </a:lnTo>
                  <a:lnTo>
                    <a:pt x="48" y="311"/>
                  </a:lnTo>
                  <a:lnTo>
                    <a:pt x="52" y="318"/>
                  </a:lnTo>
                  <a:lnTo>
                    <a:pt x="67" y="332"/>
                  </a:lnTo>
                  <a:lnTo>
                    <a:pt x="83" y="341"/>
                  </a:lnTo>
                  <a:lnTo>
                    <a:pt x="89" y="346"/>
                  </a:lnTo>
                  <a:lnTo>
                    <a:pt x="97" y="351"/>
                  </a:lnTo>
                  <a:lnTo>
                    <a:pt x="105" y="354"/>
                  </a:lnTo>
                  <a:lnTo>
                    <a:pt x="113" y="359"/>
                  </a:lnTo>
                  <a:lnTo>
                    <a:pt x="122" y="364"/>
                  </a:lnTo>
                  <a:lnTo>
                    <a:pt x="130" y="365"/>
                  </a:lnTo>
                  <a:lnTo>
                    <a:pt x="138" y="368"/>
                  </a:lnTo>
                  <a:lnTo>
                    <a:pt x="149" y="370"/>
                  </a:lnTo>
                  <a:lnTo>
                    <a:pt x="157" y="371"/>
                  </a:lnTo>
                  <a:lnTo>
                    <a:pt x="166" y="373"/>
                  </a:lnTo>
                  <a:lnTo>
                    <a:pt x="176" y="373"/>
                  </a:lnTo>
                  <a:lnTo>
                    <a:pt x="185" y="375"/>
                  </a:lnTo>
                  <a:lnTo>
                    <a:pt x="188" y="375"/>
                  </a:lnTo>
                  <a:lnTo>
                    <a:pt x="196" y="373"/>
                  </a:lnTo>
                  <a:lnTo>
                    <a:pt x="204" y="373"/>
                  </a:lnTo>
                  <a:lnTo>
                    <a:pt x="215" y="371"/>
                  </a:lnTo>
                  <a:lnTo>
                    <a:pt x="223" y="370"/>
                  </a:lnTo>
                  <a:lnTo>
                    <a:pt x="234" y="368"/>
                  </a:lnTo>
                  <a:lnTo>
                    <a:pt x="242" y="365"/>
                  </a:lnTo>
                  <a:lnTo>
                    <a:pt x="250" y="364"/>
                  </a:lnTo>
                  <a:lnTo>
                    <a:pt x="260" y="359"/>
                  </a:lnTo>
                  <a:lnTo>
                    <a:pt x="268" y="354"/>
                  </a:lnTo>
                  <a:lnTo>
                    <a:pt x="275" y="351"/>
                  </a:lnTo>
                  <a:lnTo>
                    <a:pt x="291" y="341"/>
                  </a:lnTo>
                  <a:lnTo>
                    <a:pt x="305" y="332"/>
                  </a:lnTo>
                  <a:lnTo>
                    <a:pt x="332" y="305"/>
                  </a:lnTo>
                  <a:lnTo>
                    <a:pt x="342" y="291"/>
                  </a:lnTo>
                  <a:lnTo>
                    <a:pt x="351" y="275"/>
                  </a:lnTo>
                  <a:lnTo>
                    <a:pt x="355" y="267"/>
                  </a:lnTo>
                  <a:lnTo>
                    <a:pt x="359" y="259"/>
                  </a:lnTo>
                  <a:lnTo>
                    <a:pt x="364" y="250"/>
                  </a:lnTo>
                  <a:lnTo>
                    <a:pt x="366" y="242"/>
                  </a:lnTo>
                  <a:lnTo>
                    <a:pt x="369" y="234"/>
                  </a:lnTo>
                  <a:lnTo>
                    <a:pt x="370" y="223"/>
                  </a:lnTo>
                  <a:lnTo>
                    <a:pt x="372" y="215"/>
                  </a:lnTo>
                  <a:lnTo>
                    <a:pt x="373" y="205"/>
                  </a:lnTo>
                  <a:lnTo>
                    <a:pt x="373" y="196"/>
                  </a:lnTo>
                  <a:lnTo>
                    <a:pt x="375" y="188"/>
                  </a:lnTo>
                  <a:lnTo>
                    <a:pt x="375" y="185"/>
                  </a:lnTo>
                  <a:lnTo>
                    <a:pt x="373" y="177"/>
                  </a:lnTo>
                  <a:lnTo>
                    <a:pt x="373" y="168"/>
                  </a:lnTo>
                  <a:lnTo>
                    <a:pt x="372" y="156"/>
                  </a:lnTo>
                  <a:lnTo>
                    <a:pt x="370" y="149"/>
                  </a:lnTo>
                  <a:lnTo>
                    <a:pt x="369" y="138"/>
                  </a:lnTo>
                  <a:lnTo>
                    <a:pt x="366" y="130"/>
                  </a:lnTo>
                  <a:lnTo>
                    <a:pt x="364" y="122"/>
                  </a:lnTo>
                  <a:lnTo>
                    <a:pt x="359" y="112"/>
                  </a:lnTo>
                  <a:lnTo>
                    <a:pt x="355" y="104"/>
                  </a:lnTo>
                  <a:lnTo>
                    <a:pt x="351" y="96"/>
                  </a:lnTo>
                  <a:lnTo>
                    <a:pt x="347" y="88"/>
                  </a:lnTo>
                  <a:lnTo>
                    <a:pt x="342" y="82"/>
                  </a:lnTo>
                  <a:lnTo>
                    <a:pt x="332" y="66"/>
                  </a:lnTo>
                  <a:lnTo>
                    <a:pt x="318" y="52"/>
                  </a:lnTo>
                  <a:lnTo>
                    <a:pt x="312" y="47"/>
                  </a:lnTo>
                  <a:lnTo>
                    <a:pt x="305" y="41"/>
                  </a:lnTo>
                  <a:lnTo>
                    <a:pt x="291" y="32"/>
                  </a:lnTo>
                  <a:lnTo>
                    <a:pt x="275" y="22"/>
                  </a:lnTo>
                  <a:lnTo>
                    <a:pt x="268" y="19"/>
                  </a:lnTo>
                  <a:lnTo>
                    <a:pt x="260" y="14"/>
                  </a:lnTo>
                  <a:lnTo>
                    <a:pt x="250" y="9"/>
                  </a:lnTo>
                  <a:lnTo>
                    <a:pt x="242" y="8"/>
                  </a:lnTo>
                  <a:lnTo>
                    <a:pt x="234" y="5"/>
                  </a:lnTo>
                  <a:lnTo>
                    <a:pt x="223" y="3"/>
                  </a:lnTo>
                  <a:lnTo>
                    <a:pt x="215" y="2"/>
                  </a:lnTo>
                  <a:lnTo>
                    <a:pt x="206" y="0"/>
                  </a:lnTo>
                  <a:lnTo>
                    <a:pt x="168" y="0"/>
                  </a:lnTo>
                  <a:lnTo>
                    <a:pt x="157" y="2"/>
                  </a:lnTo>
                  <a:lnTo>
                    <a:pt x="149" y="3"/>
                  </a:lnTo>
                  <a:lnTo>
                    <a:pt x="138" y="5"/>
                  </a:lnTo>
                  <a:lnTo>
                    <a:pt x="130" y="8"/>
                  </a:lnTo>
                  <a:lnTo>
                    <a:pt x="122" y="9"/>
                  </a:lnTo>
                  <a:lnTo>
                    <a:pt x="113" y="14"/>
                  </a:lnTo>
                  <a:lnTo>
                    <a:pt x="105" y="19"/>
                  </a:lnTo>
                  <a:lnTo>
                    <a:pt x="97" y="22"/>
                  </a:lnTo>
                  <a:lnTo>
                    <a:pt x="89" y="27"/>
                  </a:lnTo>
                  <a:lnTo>
                    <a:pt x="83" y="32"/>
                  </a:lnTo>
                  <a:lnTo>
                    <a:pt x="67" y="41"/>
                  </a:lnTo>
                  <a:lnTo>
                    <a:pt x="54" y="54"/>
                  </a:lnTo>
                  <a:lnTo>
                    <a:pt x="41" y="66"/>
                  </a:lnTo>
                  <a:lnTo>
                    <a:pt x="32" y="82"/>
                  </a:lnTo>
                  <a:lnTo>
                    <a:pt x="27" y="88"/>
                  </a:lnTo>
                  <a:lnTo>
                    <a:pt x="22" y="96"/>
                  </a:lnTo>
                  <a:lnTo>
                    <a:pt x="19" y="104"/>
                  </a:lnTo>
                  <a:lnTo>
                    <a:pt x="14" y="112"/>
                  </a:lnTo>
                  <a:lnTo>
                    <a:pt x="10" y="122"/>
                  </a:lnTo>
                  <a:lnTo>
                    <a:pt x="8" y="130"/>
                  </a:lnTo>
                  <a:lnTo>
                    <a:pt x="5" y="138"/>
                  </a:lnTo>
                  <a:lnTo>
                    <a:pt x="3" y="149"/>
                  </a:lnTo>
                  <a:lnTo>
                    <a:pt x="2" y="156"/>
                  </a:lnTo>
                  <a:lnTo>
                    <a:pt x="0" y="166"/>
                  </a:lnTo>
                  <a:lnTo>
                    <a:pt x="0" y="187"/>
                  </a:lnTo>
                  <a:lnTo>
                    <a:pt x="19" y="187"/>
                  </a:lnTo>
                  <a:lnTo>
                    <a:pt x="19" y="169"/>
                  </a:lnTo>
                  <a:lnTo>
                    <a:pt x="21" y="160"/>
                  </a:lnTo>
                  <a:lnTo>
                    <a:pt x="22" y="152"/>
                  </a:lnTo>
                  <a:lnTo>
                    <a:pt x="24" y="144"/>
                  </a:lnTo>
                  <a:lnTo>
                    <a:pt x="27" y="136"/>
                  </a:lnTo>
                  <a:lnTo>
                    <a:pt x="29" y="128"/>
                  </a:lnTo>
                  <a:lnTo>
                    <a:pt x="30" y="122"/>
                  </a:lnTo>
                  <a:lnTo>
                    <a:pt x="35" y="114"/>
                  </a:lnTo>
                  <a:lnTo>
                    <a:pt x="38" y="106"/>
                  </a:lnTo>
                  <a:lnTo>
                    <a:pt x="43" y="98"/>
                  </a:lnTo>
                  <a:lnTo>
                    <a:pt x="48" y="92"/>
                  </a:lnTo>
                  <a:lnTo>
                    <a:pt x="52" y="84"/>
                  </a:lnTo>
                  <a:lnTo>
                    <a:pt x="57" y="79"/>
                  </a:lnTo>
                  <a:lnTo>
                    <a:pt x="64" y="73"/>
                  </a:lnTo>
                  <a:lnTo>
                    <a:pt x="67" y="66"/>
                  </a:lnTo>
                  <a:lnTo>
                    <a:pt x="73" y="63"/>
                  </a:lnTo>
                  <a:lnTo>
                    <a:pt x="79" y="57"/>
                  </a:lnTo>
                  <a:lnTo>
                    <a:pt x="84" y="52"/>
                  </a:lnTo>
                  <a:lnTo>
                    <a:pt x="92" y="47"/>
                  </a:lnTo>
                  <a:lnTo>
                    <a:pt x="98" y="43"/>
                  </a:lnTo>
                  <a:lnTo>
                    <a:pt x="106" y="38"/>
                  </a:lnTo>
                  <a:lnTo>
                    <a:pt x="114" y="35"/>
                  </a:lnTo>
                  <a:lnTo>
                    <a:pt x="122" y="30"/>
                  </a:lnTo>
                  <a:lnTo>
                    <a:pt x="128" y="28"/>
                  </a:lnTo>
                  <a:lnTo>
                    <a:pt x="136" y="27"/>
                  </a:lnTo>
                  <a:lnTo>
                    <a:pt x="144" y="24"/>
                  </a:lnTo>
                  <a:lnTo>
                    <a:pt x="152" y="22"/>
                  </a:lnTo>
                  <a:lnTo>
                    <a:pt x="160" y="21"/>
                  </a:lnTo>
                  <a:lnTo>
                    <a:pt x="168" y="19"/>
                  </a:lnTo>
                  <a:lnTo>
                    <a:pt x="187" y="19"/>
                  </a:lnTo>
                  <a:lnTo>
                    <a:pt x="203" y="19"/>
                  </a:lnTo>
                  <a:lnTo>
                    <a:pt x="212" y="21"/>
                  </a:lnTo>
                  <a:lnTo>
                    <a:pt x="220" y="22"/>
                  </a:lnTo>
                  <a:lnTo>
                    <a:pt x="228" y="24"/>
                  </a:lnTo>
                  <a:lnTo>
                    <a:pt x="236" y="27"/>
                  </a:lnTo>
                  <a:lnTo>
                    <a:pt x="244" y="28"/>
                  </a:lnTo>
                  <a:lnTo>
                    <a:pt x="250" y="30"/>
                  </a:lnTo>
                  <a:lnTo>
                    <a:pt x="258" y="35"/>
                  </a:lnTo>
                  <a:lnTo>
                    <a:pt x="266" y="38"/>
                  </a:lnTo>
                  <a:lnTo>
                    <a:pt x="282" y="47"/>
                  </a:lnTo>
                  <a:lnTo>
                    <a:pt x="293" y="57"/>
                  </a:lnTo>
                  <a:lnTo>
                    <a:pt x="299" y="63"/>
                  </a:lnTo>
                  <a:lnTo>
                    <a:pt x="305" y="68"/>
                  </a:lnTo>
                  <a:lnTo>
                    <a:pt x="317" y="79"/>
                  </a:lnTo>
                  <a:lnTo>
                    <a:pt x="321" y="84"/>
                  </a:lnTo>
                  <a:lnTo>
                    <a:pt x="326" y="92"/>
                  </a:lnTo>
                  <a:lnTo>
                    <a:pt x="331" y="98"/>
                  </a:lnTo>
                  <a:lnTo>
                    <a:pt x="336" y="106"/>
                  </a:lnTo>
                  <a:lnTo>
                    <a:pt x="339" y="114"/>
                  </a:lnTo>
                  <a:lnTo>
                    <a:pt x="343" y="122"/>
                  </a:lnTo>
                  <a:lnTo>
                    <a:pt x="345" y="128"/>
                  </a:lnTo>
                  <a:lnTo>
                    <a:pt x="347" y="136"/>
                  </a:lnTo>
                  <a:lnTo>
                    <a:pt x="350" y="144"/>
                  </a:lnTo>
                  <a:lnTo>
                    <a:pt x="351" y="152"/>
                  </a:lnTo>
                  <a:lnTo>
                    <a:pt x="353" y="160"/>
                  </a:lnTo>
                  <a:lnTo>
                    <a:pt x="355" y="168"/>
                  </a:lnTo>
                  <a:lnTo>
                    <a:pt x="355" y="177"/>
                  </a:lnTo>
                  <a:lnTo>
                    <a:pt x="356" y="188"/>
                  </a:lnTo>
                  <a:lnTo>
                    <a:pt x="356" y="185"/>
                  </a:lnTo>
                  <a:lnTo>
                    <a:pt x="355" y="193"/>
                  </a:lnTo>
                  <a:lnTo>
                    <a:pt x="355" y="202"/>
                  </a:lnTo>
                  <a:lnTo>
                    <a:pt x="353" y="212"/>
                  </a:lnTo>
                  <a:lnTo>
                    <a:pt x="351" y="220"/>
                  </a:lnTo>
                  <a:lnTo>
                    <a:pt x="350" y="228"/>
                  </a:lnTo>
                  <a:lnTo>
                    <a:pt x="347" y="236"/>
                  </a:lnTo>
                  <a:lnTo>
                    <a:pt x="345" y="243"/>
                  </a:lnTo>
                  <a:lnTo>
                    <a:pt x="343" y="250"/>
                  </a:lnTo>
                  <a:lnTo>
                    <a:pt x="339" y="258"/>
                  </a:lnTo>
                  <a:lnTo>
                    <a:pt x="336" y="266"/>
                  </a:lnTo>
                  <a:lnTo>
                    <a:pt x="326" y="281"/>
                  </a:lnTo>
                  <a:lnTo>
                    <a:pt x="317" y="292"/>
                  </a:lnTo>
                  <a:lnTo>
                    <a:pt x="293" y="316"/>
                  </a:lnTo>
                  <a:lnTo>
                    <a:pt x="282" y="326"/>
                  </a:lnTo>
                  <a:lnTo>
                    <a:pt x="266" y="335"/>
                  </a:lnTo>
                  <a:lnTo>
                    <a:pt x="258" y="338"/>
                  </a:lnTo>
                  <a:lnTo>
                    <a:pt x="250" y="343"/>
                  </a:lnTo>
                  <a:lnTo>
                    <a:pt x="244" y="345"/>
                  </a:lnTo>
                  <a:lnTo>
                    <a:pt x="236" y="346"/>
                  </a:lnTo>
                  <a:lnTo>
                    <a:pt x="228" y="349"/>
                  </a:lnTo>
                  <a:lnTo>
                    <a:pt x="220" y="351"/>
                  </a:lnTo>
                  <a:lnTo>
                    <a:pt x="212" y="353"/>
                  </a:lnTo>
                  <a:lnTo>
                    <a:pt x="204" y="354"/>
                  </a:lnTo>
                  <a:lnTo>
                    <a:pt x="193" y="354"/>
                  </a:lnTo>
                  <a:lnTo>
                    <a:pt x="185" y="356"/>
                  </a:lnTo>
                  <a:lnTo>
                    <a:pt x="188" y="356"/>
                  </a:lnTo>
                  <a:lnTo>
                    <a:pt x="179" y="354"/>
                  </a:lnTo>
                  <a:lnTo>
                    <a:pt x="169" y="354"/>
                  </a:lnTo>
                  <a:lnTo>
                    <a:pt x="160" y="353"/>
                  </a:lnTo>
                  <a:lnTo>
                    <a:pt x="152" y="351"/>
                  </a:lnTo>
                  <a:lnTo>
                    <a:pt x="144" y="349"/>
                  </a:lnTo>
                  <a:lnTo>
                    <a:pt x="136" y="346"/>
                  </a:lnTo>
                  <a:lnTo>
                    <a:pt x="128" y="345"/>
                  </a:lnTo>
                  <a:lnTo>
                    <a:pt x="122" y="343"/>
                  </a:lnTo>
                  <a:lnTo>
                    <a:pt x="114" y="338"/>
                  </a:lnTo>
                  <a:lnTo>
                    <a:pt x="106" y="335"/>
                  </a:lnTo>
                  <a:lnTo>
                    <a:pt x="98" y="330"/>
                  </a:lnTo>
                  <a:lnTo>
                    <a:pt x="92" y="326"/>
                  </a:lnTo>
                  <a:lnTo>
                    <a:pt x="84" y="321"/>
                  </a:lnTo>
                  <a:lnTo>
                    <a:pt x="79" y="316"/>
                  </a:lnTo>
                  <a:lnTo>
                    <a:pt x="68" y="305"/>
                  </a:lnTo>
                  <a:lnTo>
                    <a:pt x="64" y="299"/>
                  </a:lnTo>
                  <a:lnTo>
                    <a:pt x="57" y="292"/>
                  </a:lnTo>
                  <a:lnTo>
                    <a:pt x="48" y="281"/>
                  </a:lnTo>
                  <a:lnTo>
                    <a:pt x="38" y="266"/>
                  </a:lnTo>
                  <a:lnTo>
                    <a:pt x="35" y="258"/>
                  </a:lnTo>
                  <a:lnTo>
                    <a:pt x="30" y="250"/>
                  </a:lnTo>
                  <a:lnTo>
                    <a:pt x="29" y="243"/>
                  </a:lnTo>
                  <a:lnTo>
                    <a:pt x="27" y="236"/>
                  </a:lnTo>
                  <a:lnTo>
                    <a:pt x="24" y="228"/>
                  </a:lnTo>
                  <a:lnTo>
                    <a:pt x="22" y="220"/>
                  </a:lnTo>
                  <a:lnTo>
                    <a:pt x="21" y="212"/>
                  </a:lnTo>
                  <a:lnTo>
                    <a:pt x="19" y="204"/>
                  </a:lnTo>
                  <a:lnTo>
                    <a:pt x="19" y="187"/>
                  </a:lnTo>
                  <a:lnTo>
                    <a:pt x="0" y="187"/>
                  </a:lnTo>
                  <a:close/>
                </a:path>
              </a:pathLst>
            </a:custGeom>
            <a:solidFill>
              <a:srgbClr val="000000"/>
            </a:solidFill>
            <a:ln w="9525">
              <a:noFill/>
              <a:round/>
              <a:headEnd/>
              <a:tailEnd/>
            </a:ln>
          </p:spPr>
          <p:txBody>
            <a:bodyPr/>
            <a:lstStyle/>
            <a:p>
              <a:endParaRPr lang="en-US"/>
            </a:p>
          </p:txBody>
        </p:sp>
        <p:sp>
          <p:nvSpPr>
            <p:cNvPr id="793617" name="Freeform 17"/>
            <p:cNvSpPr>
              <a:spLocks/>
            </p:cNvSpPr>
            <p:nvPr/>
          </p:nvSpPr>
          <p:spPr bwMode="auto">
            <a:xfrm>
              <a:off x="3087" y="1744"/>
              <a:ext cx="438" cy="34"/>
            </a:xfrm>
            <a:custGeom>
              <a:avLst/>
              <a:gdLst/>
              <a:ahLst/>
              <a:cxnLst>
                <a:cxn ang="0">
                  <a:pos x="16" y="0"/>
                </a:cxn>
                <a:cxn ang="0">
                  <a:pos x="11" y="0"/>
                </a:cxn>
                <a:cxn ang="0">
                  <a:pos x="8" y="1"/>
                </a:cxn>
                <a:cxn ang="0">
                  <a:pos x="2" y="8"/>
                </a:cxn>
                <a:cxn ang="0">
                  <a:pos x="0" y="11"/>
                </a:cxn>
                <a:cxn ang="0">
                  <a:pos x="0" y="20"/>
                </a:cxn>
                <a:cxn ang="0">
                  <a:pos x="2" y="23"/>
                </a:cxn>
                <a:cxn ang="0">
                  <a:pos x="8" y="30"/>
                </a:cxn>
                <a:cxn ang="0">
                  <a:pos x="11" y="31"/>
                </a:cxn>
                <a:cxn ang="0">
                  <a:pos x="16" y="31"/>
                </a:cxn>
                <a:cxn ang="0">
                  <a:pos x="423" y="34"/>
                </a:cxn>
                <a:cxn ang="0">
                  <a:pos x="427" y="34"/>
                </a:cxn>
                <a:cxn ang="0">
                  <a:pos x="431" y="33"/>
                </a:cxn>
                <a:cxn ang="0">
                  <a:pos x="437" y="26"/>
                </a:cxn>
                <a:cxn ang="0">
                  <a:pos x="438" y="23"/>
                </a:cxn>
                <a:cxn ang="0">
                  <a:pos x="438" y="14"/>
                </a:cxn>
                <a:cxn ang="0">
                  <a:pos x="437" y="11"/>
                </a:cxn>
                <a:cxn ang="0">
                  <a:pos x="431" y="4"/>
                </a:cxn>
                <a:cxn ang="0">
                  <a:pos x="427" y="3"/>
                </a:cxn>
                <a:cxn ang="0">
                  <a:pos x="423" y="3"/>
                </a:cxn>
                <a:cxn ang="0">
                  <a:pos x="16" y="0"/>
                </a:cxn>
              </a:cxnLst>
              <a:rect l="0" t="0" r="r" b="b"/>
              <a:pathLst>
                <a:path w="438" h="34">
                  <a:moveTo>
                    <a:pt x="16" y="0"/>
                  </a:moveTo>
                  <a:lnTo>
                    <a:pt x="11" y="0"/>
                  </a:lnTo>
                  <a:lnTo>
                    <a:pt x="8" y="1"/>
                  </a:lnTo>
                  <a:lnTo>
                    <a:pt x="2" y="8"/>
                  </a:lnTo>
                  <a:lnTo>
                    <a:pt x="0" y="11"/>
                  </a:lnTo>
                  <a:lnTo>
                    <a:pt x="0" y="20"/>
                  </a:lnTo>
                  <a:lnTo>
                    <a:pt x="2" y="23"/>
                  </a:lnTo>
                  <a:lnTo>
                    <a:pt x="8" y="30"/>
                  </a:lnTo>
                  <a:lnTo>
                    <a:pt x="11" y="31"/>
                  </a:lnTo>
                  <a:lnTo>
                    <a:pt x="16" y="31"/>
                  </a:lnTo>
                  <a:lnTo>
                    <a:pt x="423" y="34"/>
                  </a:lnTo>
                  <a:lnTo>
                    <a:pt x="427" y="34"/>
                  </a:lnTo>
                  <a:lnTo>
                    <a:pt x="431" y="33"/>
                  </a:lnTo>
                  <a:lnTo>
                    <a:pt x="437" y="26"/>
                  </a:lnTo>
                  <a:lnTo>
                    <a:pt x="438" y="23"/>
                  </a:lnTo>
                  <a:lnTo>
                    <a:pt x="438" y="14"/>
                  </a:lnTo>
                  <a:lnTo>
                    <a:pt x="437" y="11"/>
                  </a:lnTo>
                  <a:lnTo>
                    <a:pt x="431" y="4"/>
                  </a:lnTo>
                  <a:lnTo>
                    <a:pt x="427" y="3"/>
                  </a:lnTo>
                  <a:lnTo>
                    <a:pt x="423" y="3"/>
                  </a:lnTo>
                  <a:lnTo>
                    <a:pt x="16" y="0"/>
                  </a:lnTo>
                  <a:close/>
                </a:path>
              </a:pathLst>
            </a:custGeom>
            <a:solidFill>
              <a:schemeClr val="tx2"/>
            </a:solidFill>
            <a:ln w="9525">
              <a:solidFill>
                <a:schemeClr val="tx2"/>
              </a:solidFill>
              <a:round/>
              <a:headEnd/>
              <a:tailEnd/>
            </a:ln>
          </p:spPr>
          <p:txBody>
            <a:bodyPr/>
            <a:lstStyle/>
            <a:p>
              <a:endParaRPr lang="en-US"/>
            </a:p>
          </p:txBody>
        </p:sp>
        <p:sp>
          <p:nvSpPr>
            <p:cNvPr id="793618" name="Rectangle 18"/>
            <p:cNvSpPr>
              <a:spLocks noChangeArrowheads="1"/>
            </p:cNvSpPr>
            <p:nvPr/>
          </p:nvSpPr>
          <p:spPr bwMode="auto">
            <a:xfrm>
              <a:off x="2858" y="1671"/>
              <a:ext cx="98"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A</a:t>
              </a:r>
              <a:endParaRPr lang="en-US" sz="2800" b="1" u="none" baseline="0">
                <a:solidFill>
                  <a:srgbClr val="00FF00"/>
                </a:solidFill>
              </a:endParaRPr>
            </a:p>
          </p:txBody>
        </p:sp>
        <p:sp>
          <p:nvSpPr>
            <p:cNvPr id="793619" name="Rectangle 19"/>
            <p:cNvSpPr>
              <a:spLocks noChangeArrowheads="1"/>
            </p:cNvSpPr>
            <p:nvPr/>
          </p:nvSpPr>
          <p:spPr bwMode="auto">
            <a:xfrm>
              <a:off x="3660" y="1671"/>
              <a:ext cx="91"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B</a:t>
              </a:r>
              <a:endParaRPr lang="en-US" sz="2800" b="1" u="none" baseline="0">
                <a:solidFill>
                  <a:srgbClr val="00FF00"/>
                </a:solidFill>
              </a:endParaRPr>
            </a:p>
          </p:txBody>
        </p:sp>
        <p:sp>
          <p:nvSpPr>
            <p:cNvPr id="793620" name="Rectangle 20"/>
            <p:cNvSpPr>
              <a:spLocks noChangeArrowheads="1"/>
            </p:cNvSpPr>
            <p:nvPr/>
          </p:nvSpPr>
          <p:spPr bwMode="auto">
            <a:xfrm>
              <a:off x="3155" y="1574"/>
              <a:ext cx="174" cy="163"/>
            </a:xfrm>
            <a:prstGeom prst="rect">
              <a:avLst/>
            </a:prstGeom>
            <a:noFill/>
            <a:ln w="9525">
              <a:noFill/>
              <a:miter lim="800000"/>
              <a:headEnd/>
              <a:tailEnd/>
            </a:ln>
          </p:spPr>
          <p:txBody>
            <a:bodyPr wrap="none" lIns="0" tIns="0" rIns="0" bIns="0">
              <a:spAutoFit/>
            </a:bodyPr>
            <a:lstStyle/>
            <a:p>
              <a:r>
                <a:rPr lang="en-US" sz="1700" b="1" u="none" baseline="0">
                  <a:solidFill>
                    <a:schemeClr val="tx2"/>
                  </a:solidFill>
                  <a:latin typeface="Swiss 721 SWA" charset="0"/>
                </a:rPr>
                <a:t>1/0</a:t>
              </a:r>
              <a:endParaRPr lang="en-US" sz="2800" b="1" u="none" baseline="0">
                <a:solidFill>
                  <a:schemeClr val="tx2"/>
                </a:solidFill>
              </a:endParaRPr>
            </a:p>
          </p:txBody>
        </p:sp>
        <p:sp>
          <p:nvSpPr>
            <p:cNvPr id="793621" name="Freeform 21"/>
            <p:cNvSpPr>
              <a:spLocks/>
            </p:cNvSpPr>
            <p:nvPr/>
          </p:nvSpPr>
          <p:spPr bwMode="auto">
            <a:xfrm>
              <a:off x="4302" y="1594"/>
              <a:ext cx="375" cy="374"/>
            </a:xfrm>
            <a:custGeom>
              <a:avLst/>
              <a:gdLst/>
              <a:ahLst/>
              <a:cxnLst>
                <a:cxn ang="0">
                  <a:pos x="3" y="222"/>
                </a:cxn>
                <a:cxn ang="0">
                  <a:pos x="14" y="259"/>
                </a:cxn>
                <a:cxn ang="0">
                  <a:pos x="41" y="305"/>
                </a:cxn>
                <a:cxn ang="0">
                  <a:pos x="82" y="341"/>
                </a:cxn>
                <a:cxn ang="0">
                  <a:pos x="112" y="358"/>
                </a:cxn>
                <a:cxn ang="0">
                  <a:pos x="149" y="369"/>
                </a:cxn>
                <a:cxn ang="0">
                  <a:pos x="185" y="374"/>
                </a:cxn>
                <a:cxn ang="0">
                  <a:pos x="215" y="371"/>
                </a:cxn>
                <a:cxn ang="0">
                  <a:pos x="250" y="363"/>
                </a:cxn>
                <a:cxn ang="0">
                  <a:pos x="291" y="341"/>
                </a:cxn>
                <a:cxn ang="0">
                  <a:pos x="351" y="275"/>
                </a:cxn>
                <a:cxn ang="0">
                  <a:pos x="365" y="241"/>
                </a:cxn>
                <a:cxn ang="0">
                  <a:pos x="373" y="205"/>
                </a:cxn>
                <a:cxn ang="0">
                  <a:pos x="373" y="177"/>
                </a:cxn>
                <a:cxn ang="0">
                  <a:pos x="369" y="137"/>
                </a:cxn>
                <a:cxn ang="0">
                  <a:pos x="354" y="104"/>
                </a:cxn>
                <a:cxn ang="0">
                  <a:pos x="332" y="66"/>
                </a:cxn>
                <a:cxn ang="0">
                  <a:pos x="291" y="31"/>
                </a:cxn>
                <a:cxn ang="0">
                  <a:pos x="250" y="9"/>
                </a:cxn>
                <a:cxn ang="0">
                  <a:pos x="215" y="1"/>
                </a:cxn>
                <a:cxn ang="0">
                  <a:pos x="149" y="3"/>
                </a:cxn>
                <a:cxn ang="0">
                  <a:pos x="112" y="14"/>
                </a:cxn>
                <a:cxn ang="0">
                  <a:pos x="82" y="31"/>
                </a:cxn>
                <a:cxn ang="0">
                  <a:pos x="32" y="82"/>
                </a:cxn>
                <a:cxn ang="0">
                  <a:pos x="14" y="112"/>
                </a:cxn>
                <a:cxn ang="0">
                  <a:pos x="3" y="148"/>
                </a:cxn>
                <a:cxn ang="0">
                  <a:pos x="19" y="186"/>
                </a:cxn>
                <a:cxn ang="0">
                  <a:pos x="24" y="143"/>
                </a:cxn>
                <a:cxn ang="0">
                  <a:pos x="35" y="113"/>
                </a:cxn>
                <a:cxn ang="0">
                  <a:pos x="52" y="83"/>
                </a:cxn>
                <a:cxn ang="0">
                  <a:pos x="73" y="63"/>
                </a:cxn>
                <a:cxn ang="0">
                  <a:pos x="98" y="42"/>
                </a:cxn>
                <a:cxn ang="0">
                  <a:pos x="128" y="28"/>
                </a:cxn>
                <a:cxn ang="0">
                  <a:pos x="160" y="20"/>
                </a:cxn>
                <a:cxn ang="0">
                  <a:pos x="212" y="20"/>
                </a:cxn>
                <a:cxn ang="0">
                  <a:pos x="244" y="28"/>
                </a:cxn>
                <a:cxn ang="0">
                  <a:pos x="282" y="47"/>
                </a:cxn>
                <a:cxn ang="0">
                  <a:pos x="316" y="79"/>
                </a:cxn>
                <a:cxn ang="0">
                  <a:pos x="335" y="105"/>
                </a:cxn>
                <a:cxn ang="0">
                  <a:pos x="346" y="135"/>
                </a:cxn>
                <a:cxn ang="0">
                  <a:pos x="354" y="167"/>
                </a:cxn>
                <a:cxn ang="0">
                  <a:pos x="354" y="192"/>
                </a:cxn>
                <a:cxn ang="0">
                  <a:pos x="350" y="227"/>
                </a:cxn>
                <a:cxn ang="0">
                  <a:pos x="338" y="257"/>
                </a:cxn>
                <a:cxn ang="0">
                  <a:pos x="293" y="316"/>
                </a:cxn>
                <a:cxn ang="0">
                  <a:pos x="250" y="343"/>
                </a:cxn>
                <a:cxn ang="0">
                  <a:pos x="220" y="350"/>
                </a:cxn>
                <a:cxn ang="0">
                  <a:pos x="185" y="355"/>
                </a:cxn>
                <a:cxn ang="0">
                  <a:pos x="160" y="352"/>
                </a:cxn>
                <a:cxn ang="0">
                  <a:pos x="128" y="344"/>
                </a:cxn>
                <a:cxn ang="0">
                  <a:pos x="98" y="330"/>
                </a:cxn>
                <a:cxn ang="0">
                  <a:pos x="68" y="305"/>
                </a:cxn>
                <a:cxn ang="0">
                  <a:pos x="38" y="265"/>
                </a:cxn>
                <a:cxn ang="0">
                  <a:pos x="27" y="235"/>
                </a:cxn>
                <a:cxn ang="0">
                  <a:pos x="19" y="203"/>
                </a:cxn>
              </a:cxnLst>
              <a:rect l="0" t="0" r="r" b="b"/>
              <a:pathLst>
                <a:path w="375" h="374">
                  <a:moveTo>
                    <a:pt x="0" y="186"/>
                  </a:moveTo>
                  <a:lnTo>
                    <a:pt x="0" y="203"/>
                  </a:lnTo>
                  <a:lnTo>
                    <a:pt x="2" y="215"/>
                  </a:lnTo>
                  <a:lnTo>
                    <a:pt x="3" y="222"/>
                  </a:lnTo>
                  <a:lnTo>
                    <a:pt x="5" y="233"/>
                  </a:lnTo>
                  <a:lnTo>
                    <a:pt x="8" y="241"/>
                  </a:lnTo>
                  <a:lnTo>
                    <a:pt x="10" y="249"/>
                  </a:lnTo>
                  <a:lnTo>
                    <a:pt x="14" y="259"/>
                  </a:lnTo>
                  <a:lnTo>
                    <a:pt x="19" y="267"/>
                  </a:lnTo>
                  <a:lnTo>
                    <a:pt x="22" y="275"/>
                  </a:lnTo>
                  <a:lnTo>
                    <a:pt x="32" y="290"/>
                  </a:lnTo>
                  <a:lnTo>
                    <a:pt x="41" y="305"/>
                  </a:lnTo>
                  <a:lnTo>
                    <a:pt x="47" y="311"/>
                  </a:lnTo>
                  <a:lnTo>
                    <a:pt x="52" y="317"/>
                  </a:lnTo>
                  <a:lnTo>
                    <a:pt x="66" y="332"/>
                  </a:lnTo>
                  <a:lnTo>
                    <a:pt x="82" y="341"/>
                  </a:lnTo>
                  <a:lnTo>
                    <a:pt x="89" y="346"/>
                  </a:lnTo>
                  <a:lnTo>
                    <a:pt x="96" y="350"/>
                  </a:lnTo>
                  <a:lnTo>
                    <a:pt x="104" y="354"/>
                  </a:lnTo>
                  <a:lnTo>
                    <a:pt x="112" y="358"/>
                  </a:lnTo>
                  <a:lnTo>
                    <a:pt x="122" y="363"/>
                  </a:lnTo>
                  <a:lnTo>
                    <a:pt x="130" y="365"/>
                  </a:lnTo>
                  <a:lnTo>
                    <a:pt x="138" y="368"/>
                  </a:lnTo>
                  <a:lnTo>
                    <a:pt x="149" y="369"/>
                  </a:lnTo>
                  <a:lnTo>
                    <a:pt x="157" y="371"/>
                  </a:lnTo>
                  <a:lnTo>
                    <a:pt x="166" y="373"/>
                  </a:lnTo>
                  <a:lnTo>
                    <a:pt x="176" y="373"/>
                  </a:lnTo>
                  <a:lnTo>
                    <a:pt x="185" y="374"/>
                  </a:lnTo>
                  <a:lnTo>
                    <a:pt x="188" y="374"/>
                  </a:lnTo>
                  <a:lnTo>
                    <a:pt x="196" y="373"/>
                  </a:lnTo>
                  <a:lnTo>
                    <a:pt x="204" y="373"/>
                  </a:lnTo>
                  <a:lnTo>
                    <a:pt x="215" y="371"/>
                  </a:lnTo>
                  <a:lnTo>
                    <a:pt x="223" y="369"/>
                  </a:lnTo>
                  <a:lnTo>
                    <a:pt x="234" y="368"/>
                  </a:lnTo>
                  <a:lnTo>
                    <a:pt x="242" y="365"/>
                  </a:lnTo>
                  <a:lnTo>
                    <a:pt x="250" y="363"/>
                  </a:lnTo>
                  <a:lnTo>
                    <a:pt x="259" y="358"/>
                  </a:lnTo>
                  <a:lnTo>
                    <a:pt x="267" y="354"/>
                  </a:lnTo>
                  <a:lnTo>
                    <a:pt x="275" y="350"/>
                  </a:lnTo>
                  <a:lnTo>
                    <a:pt x="291" y="341"/>
                  </a:lnTo>
                  <a:lnTo>
                    <a:pt x="305" y="332"/>
                  </a:lnTo>
                  <a:lnTo>
                    <a:pt x="332" y="305"/>
                  </a:lnTo>
                  <a:lnTo>
                    <a:pt x="342" y="290"/>
                  </a:lnTo>
                  <a:lnTo>
                    <a:pt x="351" y="275"/>
                  </a:lnTo>
                  <a:lnTo>
                    <a:pt x="354" y="267"/>
                  </a:lnTo>
                  <a:lnTo>
                    <a:pt x="359" y="259"/>
                  </a:lnTo>
                  <a:lnTo>
                    <a:pt x="364" y="249"/>
                  </a:lnTo>
                  <a:lnTo>
                    <a:pt x="365" y="241"/>
                  </a:lnTo>
                  <a:lnTo>
                    <a:pt x="369" y="233"/>
                  </a:lnTo>
                  <a:lnTo>
                    <a:pt x="370" y="222"/>
                  </a:lnTo>
                  <a:lnTo>
                    <a:pt x="372" y="215"/>
                  </a:lnTo>
                  <a:lnTo>
                    <a:pt x="373" y="205"/>
                  </a:lnTo>
                  <a:lnTo>
                    <a:pt x="373" y="196"/>
                  </a:lnTo>
                  <a:lnTo>
                    <a:pt x="375" y="188"/>
                  </a:lnTo>
                  <a:lnTo>
                    <a:pt x="375" y="184"/>
                  </a:lnTo>
                  <a:lnTo>
                    <a:pt x="373" y="177"/>
                  </a:lnTo>
                  <a:lnTo>
                    <a:pt x="373" y="167"/>
                  </a:lnTo>
                  <a:lnTo>
                    <a:pt x="372" y="156"/>
                  </a:lnTo>
                  <a:lnTo>
                    <a:pt x="370" y="148"/>
                  </a:lnTo>
                  <a:lnTo>
                    <a:pt x="369" y="137"/>
                  </a:lnTo>
                  <a:lnTo>
                    <a:pt x="365" y="129"/>
                  </a:lnTo>
                  <a:lnTo>
                    <a:pt x="364" y="121"/>
                  </a:lnTo>
                  <a:lnTo>
                    <a:pt x="359" y="112"/>
                  </a:lnTo>
                  <a:lnTo>
                    <a:pt x="354" y="104"/>
                  </a:lnTo>
                  <a:lnTo>
                    <a:pt x="351" y="96"/>
                  </a:lnTo>
                  <a:lnTo>
                    <a:pt x="346" y="88"/>
                  </a:lnTo>
                  <a:lnTo>
                    <a:pt x="342" y="82"/>
                  </a:lnTo>
                  <a:lnTo>
                    <a:pt x="332" y="66"/>
                  </a:lnTo>
                  <a:lnTo>
                    <a:pt x="318" y="52"/>
                  </a:lnTo>
                  <a:lnTo>
                    <a:pt x="312" y="47"/>
                  </a:lnTo>
                  <a:lnTo>
                    <a:pt x="305" y="41"/>
                  </a:lnTo>
                  <a:lnTo>
                    <a:pt x="291" y="31"/>
                  </a:lnTo>
                  <a:lnTo>
                    <a:pt x="275" y="22"/>
                  </a:lnTo>
                  <a:lnTo>
                    <a:pt x="267" y="18"/>
                  </a:lnTo>
                  <a:lnTo>
                    <a:pt x="259" y="14"/>
                  </a:lnTo>
                  <a:lnTo>
                    <a:pt x="250" y="9"/>
                  </a:lnTo>
                  <a:lnTo>
                    <a:pt x="242" y="7"/>
                  </a:lnTo>
                  <a:lnTo>
                    <a:pt x="234" y="4"/>
                  </a:lnTo>
                  <a:lnTo>
                    <a:pt x="223" y="3"/>
                  </a:lnTo>
                  <a:lnTo>
                    <a:pt x="215" y="1"/>
                  </a:lnTo>
                  <a:lnTo>
                    <a:pt x="206" y="0"/>
                  </a:lnTo>
                  <a:lnTo>
                    <a:pt x="168" y="0"/>
                  </a:lnTo>
                  <a:lnTo>
                    <a:pt x="157" y="1"/>
                  </a:lnTo>
                  <a:lnTo>
                    <a:pt x="149" y="3"/>
                  </a:lnTo>
                  <a:lnTo>
                    <a:pt x="138" y="4"/>
                  </a:lnTo>
                  <a:lnTo>
                    <a:pt x="130" y="7"/>
                  </a:lnTo>
                  <a:lnTo>
                    <a:pt x="122" y="9"/>
                  </a:lnTo>
                  <a:lnTo>
                    <a:pt x="112" y="14"/>
                  </a:lnTo>
                  <a:lnTo>
                    <a:pt x="104" y="18"/>
                  </a:lnTo>
                  <a:lnTo>
                    <a:pt x="96" y="22"/>
                  </a:lnTo>
                  <a:lnTo>
                    <a:pt x="89" y="26"/>
                  </a:lnTo>
                  <a:lnTo>
                    <a:pt x="82" y="31"/>
                  </a:lnTo>
                  <a:lnTo>
                    <a:pt x="66" y="41"/>
                  </a:lnTo>
                  <a:lnTo>
                    <a:pt x="54" y="53"/>
                  </a:lnTo>
                  <a:lnTo>
                    <a:pt x="41" y="66"/>
                  </a:lnTo>
                  <a:lnTo>
                    <a:pt x="32" y="82"/>
                  </a:lnTo>
                  <a:lnTo>
                    <a:pt x="27" y="88"/>
                  </a:lnTo>
                  <a:lnTo>
                    <a:pt x="22" y="96"/>
                  </a:lnTo>
                  <a:lnTo>
                    <a:pt x="19" y="104"/>
                  </a:lnTo>
                  <a:lnTo>
                    <a:pt x="14" y="112"/>
                  </a:lnTo>
                  <a:lnTo>
                    <a:pt x="10" y="121"/>
                  </a:lnTo>
                  <a:lnTo>
                    <a:pt x="8" y="129"/>
                  </a:lnTo>
                  <a:lnTo>
                    <a:pt x="5" y="137"/>
                  </a:lnTo>
                  <a:lnTo>
                    <a:pt x="3" y="148"/>
                  </a:lnTo>
                  <a:lnTo>
                    <a:pt x="2" y="156"/>
                  </a:lnTo>
                  <a:lnTo>
                    <a:pt x="0" y="166"/>
                  </a:lnTo>
                  <a:lnTo>
                    <a:pt x="0" y="186"/>
                  </a:lnTo>
                  <a:lnTo>
                    <a:pt x="19" y="186"/>
                  </a:lnTo>
                  <a:lnTo>
                    <a:pt x="19" y="169"/>
                  </a:lnTo>
                  <a:lnTo>
                    <a:pt x="21" y="159"/>
                  </a:lnTo>
                  <a:lnTo>
                    <a:pt x="22" y="151"/>
                  </a:lnTo>
                  <a:lnTo>
                    <a:pt x="24" y="143"/>
                  </a:lnTo>
                  <a:lnTo>
                    <a:pt x="27" y="135"/>
                  </a:lnTo>
                  <a:lnTo>
                    <a:pt x="28" y="128"/>
                  </a:lnTo>
                  <a:lnTo>
                    <a:pt x="30" y="121"/>
                  </a:lnTo>
                  <a:lnTo>
                    <a:pt x="35" y="113"/>
                  </a:lnTo>
                  <a:lnTo>
                    <a:pt x="38" y="105"/>
                  </a:lnTo>
                  <a:lnTo>
                    <a:pt x="43" y="98"/>
                  </a:lnTo>
                  <a:lnTo>
                    <a:pt x="47" y="91"/>
                  </a:lnTo>
                  <a:lnTo>
                    <a:pt x="52" y="83"/>
                  </a:lnTo>
                  <a:lnTo>
                    <a:pt x="57" y="79"/>
                  </a:lnTo>
                  <a:lnTo>
                    <a:pt x="63" y="72"/>
                  </a:lnTo>
                  <a:lnTo>
                    <a:pt x="66" y="66"/>
                  </a:lnTo>
                  <a:lnTo>
                    <a:pt x="73" y="63"/>
                  </a:lnTo>
                  <a:lnTo>
                    <a:pt x="79" y="56"/>
                  </a:lnTo>
                  <a:lnTo>
                    <a:pt x="84" y="52"/>
                  </a:lnTo>
                  <a:lnTo>
                    <a:pt x="92" y="47"/>
                  </a:lnTo>
                  <a:lnTo>
                    <a:pt x="98" y="42"/>
                  </a:lnTo>
                  <a:lnTo>
                    <a:pt x="106" y="37"/>
                  </a:lnTo>
                  <a:lnTo>
                    <a:pt x="114" y="34"/>
                  </a:lnTo>
                  <a:lnTo>
                    <a:pt x="122" y="30"/>
                  </a:lnTo>
                  <a:lnTo>
                    <a:pt x="128" y="28"/>
                  </a:lnTo>
                  <a:lnTo>
                    <a:pt x="136" y="26"/>
                  </a:lnTo>
                  <a:lnTo>
                    <a:pt x="144" y="23"/>
                  </a:lnTo>
                  <a:lnTo>
                    <a:pt x="152" y="22"/>
                  </a:lnTo>
                  <a:lnTo>
                    <a:pt x="160" y="20"/>
                  </a:lnTo>
                  <a:lnTo>
                    <a:pt x="168" y="18"/>
                  </a:lnTo>
                  <a:lnTo>
                    <a:pt x="187" y="18"/>
                  </a:lnTo>
                  <a:lnTo>
                    <a:pt x="202" y="18"/>
                  </a:lnTo>
                  <a:lnTo>
                    <a:pt x="212" y="20"/>
                  </a:lnTo>
                  <a:lnTo>
                    <a:pt x="220" y="22"/>
                  </a:lnTo>
                  <a:lnTo>
                    <a:pt x="228" y="23"/>
                  </a:lnTo>
                  <a:lnTo>
                    <a:pt x="236" y="26"/>
                  </a:lnTo>
                  <a:lnTo>
                    <a:pt x="244" y="28"/>
                  </a:lnTo>
                  <a:lnTo>
                    <a:pt x="250" y="30"/>
                  </a:lnTo>
                  <a:lnTo>
                    <a:pt x="258" y="34"/>
                  </a:lnTo>
                  <a:lnTo>
                    <a:pt x="266" y="37"/>
                  </a:lnTo>
                  <a:lnTo>
                    <a:pt x="282" y="47"/>
                  </a:lnTo>
                  <a:lnTo>
                    <a:pt x="293" y="56"/>
                  </a:lnTo>
                  <a:lnTo>
                    <a:pt x="299" y="63"/>
                  </a:lnTo>
                  <a:lnTo>
                    <a:pt x="305" y="67"/>
                  </a:lnTo>
                  <a:lnTo>
                    <a:pt x="316" y="79"/>
                  </a:lnTo>
                  <a:lnTo>
                    <a:pt x="321" y="83"/>
                  </a:lnTo>
                  <a:lnTo>
                    <a:pt x="326" y="91"/>
                  </a:lnTo>
                  <a:lnTo>
                    <a:pt x="331" y="98"/>
                  </a:lnTo>
                  <a:lnTo>
                    <a:pt x="335" y="105"/>
                  </a:lnTo>
                  <a:lnTo>
                    <a:pt x="338" y="113"/>
                  </a:lnTo>
                  <a:lnTo>
                    <a:pt x="343" y="121"/>
                  </a:lnTo>
                  <a:lnTo>
                    <a:pt x="345" y="128"/>
                  </a:lnTo>
                  <a:lnTo>
                    <a:pt x="346" y="135"/>
                  </a:lnTo>
                  <a:lnTo>
                    <a:pt x="350" y="143"/>
                  </a:lnTo>
                  <a:lnTo>
                    <a:pt x="351" y="151"/>
                  </a:lnTo>
                  <a:lnTo>
                    <a:pt x="353" y="159"/>
                  </a:lnTo>
                  <a:lnTo>
                    <a:pt x="354" y="167"/>
                  </a:lnTo>
                  <a:lnTo>
                    <a:pt x="354" y="177"/>
                  </a:lnTo>
                  <a:lnTo>
                    <a:pt x="356" y="188"/>
                  </a:lnTo>
                  <a:lnTo>
                    <a:pt x="356" y="184"/>
                  </a:lnTo>
                  <a:lnTo>
                    <a:pt x="354" y="192"/>
                  </a:lnTo>
                  <a:lnTo>
                    <a:pt x="354" y="202"/>
                  </a:lnTo>
                  <a:lnTo>
                    <a:pt x="353" y="211"/>
                  </a:lnTo>
                  <a:lnTo>
                    <a:pt x="351" y="219"/>
                  </a:lnTo>
                  <a:lnTo>
                    <a:pt x="350" y="227"/>
                  </a:lnTo>
                  <a:lnTo>
                    <a:pt x="346" y="235"/>
                  </a:lnTo>
                  <a:lnTo>
                    <a:pt x="345" y="243"/>
                  </a:lnTo>
                  <a:lnTo>
                    <a:pt x="343" y="249"/>
                  </a:lnTo>
                  <a:lnTo>
                    <a:pt x="338" y="257"/>
                  </a:lnTo>
                  <a:lnTo>
                    <a:pt x="335" y="265"/>
                  </a:lnTo>
                  <a:lnTo>
                    <a:pt x="326" y="281"/>
                  </a:lnTo>
                  <a:lnTo>
                    <a:pt x="316" y="292"/>
                  </a:lnTo>
                  <a:lnTo>
                    <a:pt x="293" y="316"/>
                  </a:lnTo>
                  <a:lnTo>
                    <a:pt x="282" y="325"/>
                  </a:lnTo>
                  <a:lnTo>
                    <a:pt x="266" y="335"/>
                  </a:lnTo>
                  <a:lnTo>
                    <a:pt x="258" y="338"/>
                  </a:lnTo>
                  <a:lnTo>
                    <a:pt x="250" y="343"/>
                  </a:lnTo>
                  <a:lnTo>
                    <a:pt x="244" y="344"/>
                  </a:lnTo>
                  <a:lnTo>
                    <a:pt x="236" y="346"/>
                  </a:lnTo>
                  <a:lnTo>
                    <a:pt x="228" y="349"/>
                  </a:lnTo>
                  <a:lnTo>
                    <a:pt x="220" y="350"/>
                  </a:lnTo>
                  <a:lnTo>
                    <a:pt x="212" y="352"/>
                  </a:lnTo>
                  <a:lnTo>
                    <a:pt x="204" y="354"/>
                  </a:lnTo>
                  <a:lnTo>
                    <a:pt x="193" y="354"/>
                  </a:lnTo>
                  <a:lnTo>
                    <a:pt x="185" y="355"/>
                  </a:lnTo>
                  <a:lnTo>
                    <a:pt x="188" y="355"/>
                  </a:lnTo>
                  <a:lnTo>
                    <a:pt x="179" y="354"/>
                  </a:lnTo>
                  <a:lnTo>
                    <a:pt x="169" y="354"/>
                  </a:lnTo>
                  <a:lnTo>
                    <a:pt x="160" y="352"/>
                  </a:lnTo>
                  <a:lnTo>
                    <a:pt x="152" y="350"/>
                  </a:lnTo>
                  <a:lnTo>
                    <a:pt x="144" y="349"/>
                  </a:lnTo>
                  <a:lnTo>
                    <a:pt x="136" y="346"/>
                  </a:lnTo>
                  <a:lnTo>
                    <a:pt x="128" y="344"/>
                  </a:lnTo>
                  <a:lnTo>
                    <a:pt x="122" y="343"/>
                  </a:lnTo>
                  <a:lnTo>
                    <a:pt x="114" y="338"/>
                  </a:lnTo>
                  <a:lnTo>
                    <a:pt x="106" y="335"/>
                  </a:lnTo>
                  <a:lnTo>
                    <a:pt x="98" y="330"/>
                  </a:lnTo>
                  <a:lnTo>
                    <a:pt x="92" y="325"/>
                  </a:lnTo>
                  <a:lnTo>
                    <a:pt x="84" y="320"/>
                  </a:lnTo>
                  <a:lnTo>
                    <a:pt x="79" y="316"/>
                  </a:lnTo>
                  <a:lnTo>
                    <a:pt x="68" y="305"/>
                  </a:lnTo>
                  <a:lnTo>
                    <a:pt x="63" y="298"/>
                  </a:lnTo>
                  <a:lnTo>
                    <a:pt x="57" y="292"/>
                  </a:lnTo>
                  <a:lnTo>
                    <a:pt x="47" y="281"/>
                  </a:lnTo>
                  <a:lnTo>
                    <a:pt x="38" y="265"/>
                  </a:lnTo>
                  <a:lnTo>
                    <a:pt x="35" y="257"/>
                  </a:lnTo>
                  <a:lnTo>
                    <a:pt x="30" y="249"/>
                  </a:lnTo>
                  <a:lnTo>
                    <a:pt x="28" y="243"/>
                  </a:lnTo>
                  <a:lnTo>
                    <a:pt x="27" y="235"/>
                  </a:lnTo>
                  <a:lnTo>
                    <a:pt x="24" y="227"/>
                  </a:lnTo>
                  <a:lnTo>
                    <a:pt x="22" y="219"/>
                  </a:lnTo>
                  <a:lnTo>
                    <a:pt x="21" y="211"/>
                  </a:lnTo>
                  <a:lnTo>
                    <a:pt x="19" y="203"/>
                  </a:lnTo>
                  <a:lnTo>
                    <a:pt x="19" y="186"/>
                  </a:lnTo>
                  <a:lnTo>
                    <a:pt x="0" y="186"/>
                  </a:lnTo>
                  <a:close/>
                </a:path>
              </a:pathLst>
            </a:custGeom>
            <a:solidFill>
              <a:srgbClr val="000000"/>
            </a:solidFill>
            <a:ln w="9525">
              <a:noFill/>
              <a:round/>
              <a:headEnd/>
              <a:tailEnd/>
            </a:ln>
          </p:spPr>
          <p:txBody>
            <a:bodyPr/>
            <a:lstStyle/>
            <a:p>
              <a:endParaRPr lang="en-US"/>
            </a:p>
          </p:txBody>
        </p:sp>
        <p:sp>
          <p:nvSpPr>
            <p:cNvPr id="793622" name="Freeform 22"/>
            <p:cNvSpPr>
              <a:spLocks/>
            </p:cNvSpPr>
            <p:nvPr/>
          </p:nvSpPr>
          <p:spPr bwMode="auto">
            <a:xfrm>
              <a:off x="3856" y="1748"/>
              <a:ext cx="460" cy="34"/>
            </a:xfrm>
            <a:custGeom>
              <a:avLst/>
              <a:gdLst/>
              <a:ahLst/>
              <a:cxnLst>
                <a:cxn ang="0">
                  <a:pos x="16" y="0"/>
                </a:cxn>
                <a:cxn ang="0">
                  <a:pos x="11" y="0"/>
                </a:cxn>
                <a:cxn ang="0">
                  <a:pos x="8" y="2"/>
                </a:cxn>
                <a:cxn ang="0">
                  <a:pos x="2" y="8"/>
                </a:cxn>
                <a:cxn ang="0">
                  <a:pos x="0" y="12"/>
                </a:cxn>
                <a:cxn ang="0">
                  <a:pos x="0" y="21"/>
                </a:cxn>
                <a:cxn ang="0">
                  <a:pos x="2" y="24"/>
                </a:cxn>
                <a:cxn ang="0">
                  <a:pos x="8" y="30"/>
                </a:cxn>
                <a:cxn ang="0">
                  <a:pos x="11" y="32"/>
                </a:cxn>
                <a:cxn ang="0">
                  <a:pos x="16" y="32"/>
                </a:cxn>
                <a:cxn ang="0">
                  <a:pos x="444" y="34"/>
                </a:cxn>
                <a:cxn ang="0">
                  <a:pos x="449" y="34"/>
                </a:cxn>
                <a:cxn ang="0">
                  <a:pos x="452" y="32"/>
                </a:cxn>
                <a:cxn ang="0">
                  <a:pos x="459" y="26"/>
                </a:cxn>
                <a:cxn ang="0">
                  <a:pos x="460" y="23"/>
                </a:cxn>
                <a:cxn ang="0">
                  <a:pos x="460" y="13"/>
                </a:cxn>
                <a:cxn ang="0">
                  <a:pos x="459" y="10"/>
                </a:cxn>
                <a:cxn ang="0">
                  <a:pos x="452" y="4"/>
                </a:cxn>
                <a:cxn ang="0">
                  <a:pos x="449" y="2"/>
                </a:cxn>
                <a:cxn ang="0">
                  <a:pos x="444" y="2"/>
                </a:cxn>
                <a:cxn ang="0">
                  <a:pos x="16" y="0"/>
                </a:cxn>
              </a:cxnLst>
              <a:rect l="0" t="0" r="r" b="b"/>
              <a:pathLst>
                <a:path w="460" h="34">
                  <a:moveTo>
                    <a:pt x="16" y="0"/>
                  </a:moveTo>
                  <a:lnTo>
                    <a:pt x="11" y="0"/>
                  </a:lnTo>
                  <a:lnTo>
                    <a:pt x="8" y="2"/>
                  </a:lnTo>
                  <a:lnTo>
                    <a:pt x="2" y="8"/>
                  </a:lnTo>
                  <a:lnTo>
                    <a:pt x="0" y="12"/>
                  </a:lnTo>
                  <a:lnTo>
                    <a:pt x="0" y="21"/>
                  </a:lnTo>
                  <a:lnTo>
                    <a:pt x="2" y="24"/>
                  </a:lnTo>
                  <a:lnTo>
                    <a:pt x="8" y="30"/>
                  </a:lnTo>
                  <a:lnTo>
                    <a:pt x="11" y="32"/>
                  </a:lnTo>
                  <a:lnTo>
                    <a:pt x="16" y="32"/>
                  </a:lnTo>
                  <a:lnTo>
                    <a:pt x="444" y="34"/>
                  </a:lnTo>
                  <a:lnTo>
                    <a:pt x="449" y="34"/>
                  </a:lnTo>
                  <a:lnTo>
                    <a:pt x="452" y="32"/>
                  </a:lnTo>
                  <a:lnTo>
                    <a:pt x="459" y="26"/>
                  </a:lnTo>
                  <a:lnTo>
                    <a:pt x="460" y="23"/>
                  </a:lnTo>
                  <a:lnTo>
                    <a:pt x="460" y="13"/>
                  </a:lnTo>
                  <a:lnTo>
                    <a:pt x="459" y="10"/>
                  </a:lnTo>
                  <a:lnTo>
                    <a:pt x="452" y="4"/>
                  </a:lnTo>
                  <a:lnTo>
                    <a:pt x="449" y="2"/>
                  </a:lnTo>
                  <a:lnTo>
                    <a:pt x="444" y="2"/>
                  </a:lnTo>
                  <a:lnTo>
                    <a:pt x="16" y="0"/>
                  </a:lnTo>
                  <a:close/>
                </a:path>
              </a:pathLst>
            </a:custGeom>
            <a:solidFill>
              <a:srgbClr val="000000"/>
            </a:solidFill>
            <a:ln w="9525">
              <a:noFill/>
              <a:round/>
              <a:headEnd/>
              <a:tailEnd/>
            </a:ln>
          </p:spPr>
          <p:txBody>
            <a:bodyPr/>
            <a:lstStyle/>
            <a:p>
              <a:endParaRPr lang="en-US"/>
            </a:p>
          </p:txBody>
        </p:sp>
        <p:sp>
          <p:nvSpPr>
            <p:cNvPr id="793623" name="Rectangle 23"/>
            <p:cNvSpPr>
              <a:spLocks noChangeArrowheads="1"/>
            </p:cNvSpPr>
            <p:nvPr/>
          </p:nvSpPr>
          <p:spPr bwMode="auto">
            <a:xfrm>
              <a:off x="4421" y="1692"/>
              <a:ext cx="98"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C</a:t>
              </a:r>
              <a:endParaRPr lang="en-US" sz="2800" b="1" u="none" baseline="0">
                <a:solidFill>
                  <a:srgbClr val="00FF00"/>
                </a:solidFill>
              </a:endParaRPr>
            </a:p>
          </p:txBody>
        </p:sp>
        <p:sp>
          <p:nvSpPr>
            <p:cNvPr id="793624" name="Rectangle 24"/>
            <p:cNvSpPr>
              <a:spLocks noChangeArrowheads="1"/>
            </p:cNvSpPr>
            <p:nvPr/>
          </p:nvSpPr>
          <p:spPr bwMode="auto">
            <a:xfrm>
              <a:off x="3916" y="1573"/>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1/0</a:t>
              </a:r>
              <a:endParaRPr lang="en-US" sz="2800" b="1" u="none" baseline="0">
                <a:solidFill>
                  <a:srgbClr val="00FF00"/>
                </a:solidFill>
              </a:endParaRPr>
            </a:p>
          </p:txBody>
        </p:sp>
        <p:sp>
          <p:nvSpPr>
            <p:cNvPr id="793625" name="Freeform 25"/>
            <p:cNvSpPr>
              <a:spLocks/>
            </p:cNvSpPr>
            <p:nvPr/>
          </p:nvSpPr>
          <p:spPr bwMode="auto">
            <a:xfrm>
              <a:off x="5088" y="1594"/>
              <a:ext cx="375" cy="374"/>
            </a:xfrm>
            <a:custGeom>
              <a:avLst/>
              <a:gdLst/>
              <a:ahLst/>
              <a:cxnLst>
                <a:cxn ang="0">
                  <a:pos x="3" y="222"/>
                </a:cxn>
                <a:cxn ang="0">
                  <a:pos x="14" y="259"/>
                </a:cxn>
                <a:cxn ang="0">
                  <a:pos x="41" y="305"/>
                </a:cxn>
                <a:cxn ang="0">
                  <a:pos x="82" y="341"/>
                </a:cxn>
                <a:cxn ang="0">
                  <a:pos x="112" y="358"/>
                </a:cxn>
                <a:cxn ang="0">
                  <a:pos x="149" y="369"/>
                </a:cxn>
                <a:cxn ang="0">
                  <a:pos x="185" y="374"/>
                </a:cxn>
                <a:cxn ang="0">
                  <a:pos x="215" y="371"/>
                </a:cxn>
                <a:cxn ang="0">
                  <a:pos x="250" y="363"/>
                </a:cxn>
                <a:cxn ang="0">
                  <a:pos x="291" y="341"/>
                </a:cxn>
                <a:cxn ang="0">
                  <a:pos x="351" y="275"/>
                </a:cxn>
                <a:cxn ang="0">
                  <a:pos x="365" y="241"/>
                </a:cxn>
                <a:cxn ang="0">
                  <a:pos x="373" y="205"/>
                </a:cxn>
                <a:cxn ang="0">
                  <a:pos x="373" y="177"/>
                </a:cxn>
                <a:cxn ang="0">
                  <a:pos x="369" y="137"/>
                </a:cxn>
                <a:cxn ang="0">
                  <a:pos x="354" y="104"/>
                </a:cxn>
                <a:cxn ang="0">
                  <a:pos x="332" y="66"/>
                </a:cxn>
                <a:cxn ang="0">
                  <a:pos x="291" y="31"/>
                </a:cxn>
                <a:cxn ang="0">
                  <a:pos x="250" y="9"/>
                </a:cxn>
                <a:cxn ang="0">
                  <a:pos x="215" y="1"/>
                </a:cxn>
                <a:cxn ang="0">
                  <a:pos x="149" y="3"/>
                </a:cxn>
                <a:cxn ang="0">
                  <a:pos x="112" y="14"/>
                </a:cxn>
                <a:cxn ang="0">
                  <a:pos x="82" y="31"/>
                </a:cxn>
                <a:cxn ang="0">
                  <a:pos x="32" y="82"/>
                </a:cxn>
                <a:cxn ang="0">
                  <a:pos x="14" y="112"/>
                </a:cxn>
                <a:cxn ang="0">
                  <a:pos x="3" y="148"/>
                </a:cxn>
                <a:cxn ang="0">
                  <a:pos x="19" y="186"/>
                </a:cxn>
                <a:cxn ang="0">
                  <a:pos x="24" y="143"/>
                </a:cxn>
                <a:cxn ang="0">
                  <a:pos x="35" y="113"/>
                </a:cxn>
                <a:cxn ang="0">
                  <a:pos x="52" y="83"/>
                </a:cxn>
                <a:cxn ang="0">
                  <a:pos x="73" y="63"/>
                </a:cxn>
                <a:cxn ang="0">
                  <a:pos x="98" y="42"/>
                </a:cxn>
                <a:cxn ang="0">
                  <a:pos x="128" y="28"/>
                </a:cxn>
                <a:cxn ang="0">
                  <a:pos x="160" y="20"/>
                </a:cxn>
                <a:cxn ang="0">
                  <a:pos x="212" y="20"/>
                </a:cxn>
                <a:cxn ang="0">
                  <a:pos x="244" y="28"/>
                </a:cxn>
                <a:cxn ang="0">
                  <a:pos x="282" y="47"/>
                </a:cxn>
                <a:cxn ang="0">
                  <a:pos x="316" y="79"/>
                </a:cxn>
                <a:cxn ang="0">
                  <a:pos x="335" y="105"/>
                </a:cxn>
                <a:cxn ang="0">
                  <a:pos x="346" y="135"/>
                </a:cxn>
                <a:cxn ang="0">
                  <a:pos x="354" y="167"/>
                </a:cxn>
                <a:cxn ang="0">
                  <a:pos x="354" y="192"/>
                </a:cxn>
                <a:cxn ang="0">
                  <a:pos x="350" y="227"/>
                </a:cxn>
                <a:cxn ang="0">
                  <a:pos x="338" y="257"/>
                </a:cxn>
                <a:cxn ang="0">
                  <a:pos x="293" y="316"/>
                </a:cxn>
                <a:cxn ang="0">
                  <a:pos x="250" y="343"/>
                </a:cxn>
                <a:cxn ang="0">
                  <a:pos x="220" y="350"/>
                </a:cxn>
                <a:cxn ang="0">
                  <a:pos x="185" y="355"/>
                </a:cxn>
                <a:cxn ang="0">
                  <a:pos x="160" y="352"/>
                </a:cxn>
                <a:cxn ang="0">
                  <a:pos x="128" y="344"/>
                </a:cxn>
                <a:cxn ang="0">
                  <a:pos x="98" y="330"/>
                </a:cxn>
                <a:cxn ang="0">
                  <a:pos x="68" y="305"/>
                </a:cxn>
                <a:cxn ang="0">
                  <a:pos x="38" y="265"/>
                </a:cxn>
                <a:cxn ang="0">
                  <a:pos x="27" y="235"/>
                </a:cxn>
                <a:cxn ang="0">
                  <a:pos x="19" y="203"/>
                </a:cxn>
              </a:cxnLst>
              <a:rect l="0" t="0" r="r" b="b"/>
              <a:pathLst>
                <a:path w="375" h="374">
                  <a:moveTo>
                    <a:pt x="0" y="186"/>
                  </a:moveTo>
                  <a:lnTo>
                    <a:pt x="0" y="203"/>
                  </a:lnTo>
                  <a:lnTo>
                    <a:pt x="2" y="215"/>
                  </a:lnTo>
                  <a:lnTo>
                    <a:pt x="3" y="222"/>
                  </a:lnTo>
                  <a:lnTo>
                    <a:pt x="5" y="233"/>
                  </a:lnTo>
                  <a:lnTo>
                    <a:pt x="8" y="241"/>
                  </a:lnTo>
                  <a:lnTo>
                    <a:pt x="10" y="249"/>
                  </a:lnTo>
                  <a:lnTo>
                    <a:pt x="14" y="259"/>
                  </a:lnTo>
                  <a:lnTo>
                    <a:pt x="19" y="267"/>
                  </a:lnTo>
                  <a:lnTo>
                    <a:pt x="22" y="275"/>
                  </a:lnTo>
                  <a:lnTo>
                    <a:pt x="32" y="290"/>
                  </a:lnTo>
                  <a:lnTo>
                    <a:pt x="41" y="305"/>
                  </a:lnTo>
                  <a:lnTo>
                    <a:pt x="47" y="311"/>
                  </a:lnTo>
                  <a:lnTo>
                    <a:pt x="52" y="317"/>
                  </a:lnTo>
                  <a:lnTo>
                    <a:pt x="66" y="332"/>
                  </a:lnTo>
                  <a:lnTo>
                    <a:pt x="82" y="341"/>
                  </a:lnTo>
                  <a:lnTo>
                    <a:pt x="89" y="346"/>
                  </a:lnTo>
                  <a:lnTo>
                    <a:pt x="96" y="350"/>
                  </a:lnTo>
                  <a:lnTo>
                    <a:pt x="104" y="354"/>
                  </a:lnTo>
                  <a:lnTo>
                    <a:pt x="112" y="358"/>
                  </a:lnTo>
                  <a:lnTo>
                    <a:pt x="122" y="363"/>
                  </a:lnTo>
                  <a:lnTo>
                    <a:pt x="130" y="365"/>
                  </a:lnTo>
                  <a:lnTo>
                    <a:pt x="138" y="368"/>
                  </a:lnTo>
                  <a:lnTo>
                    <a:pt x="149" y="369"/>
                  </a:lnTo>
                  <a:lnTo>
                    <a:pt x="157" y="371"/>
                  </a:lnTo>
                  <a:lnTo>
                    <a:pt x="166" y="373"/>
                  </a:lnTo>
                  <a:lnTo>
                    <a:pt x="176" y="373"/>
                  </a:lnTo>
                  <a:lnTo>
                    <a:pt x="185" y="374"/>
                  </a:lnTo>
                  <a:lnTo>
                    <a:pt x="188" y="374"/>
                  </a:lnTo>
                  <a:lnTo>
                    <a:pt x="196" y="373"/>
                  </a:lnTo>
                  <a:lnTo>
                    <a:pt x="204" y="373"/>
                  </a:lnTo>
                  <a:lnTo>
                    <a:pt x="215" y="371"/>
                  </a:lnTo>
                  <a:lnTo>
                    <a:pt x="223" y="369"/>
                  </a:lnTo>
                  <a:lnTo>
                    <a:pt x="234" y="368"/>
                  </a:lnTo>
                  <a:lnTo>
                    <a:pt x="242" y="365"/>
                  </a:lnTo>
                  <a:lnTo>
                    <a:pt x="250" y="363"/>
                  </a:lnTo>
                  <a:lnTo>
                    <a:pt x="259" y="358"/>
                  </a:lnTo>
                  <a:lnTo>
                    <a:pt x="267" y="354"/>
                  </a:lnTo>
                  <a:lnTo>
                    <a:pt x="275" y="350"/>
                  </a:lnTo>
                  <a:lnTo>
                    <a:pt x="291" y="341"/>
                  </a:lnTo>
                  <a:lnTo>
                    <a:pt x="305" y="332"/>
                  </a:lnTo>
                  <a:lnTo>
                    <a:pt x="332" y="305"/>
                  </a:lnTo>
                  <a:lnTo>
                    <a:pt x="342" y="290"/>
                  </a:lnTo>
                  <a:lnTo>
                    <a:pt x="351" y="275"/>
                  </a:lnTo>
                  <a:lnTo>
                    <a:pt x="354" y="267"/>
                  </a:lnTo>
                  <a:lnTo>
                    <a:pt x="359" y="259"/>
                  </a:lnTo>
                  <a:lnTo>
                    <a:pt x="364" y="249"/>
                  </a:lnTo>
                  <a:lnTo>
                    <a:pt x="365" y="241"/>
                  </a:lnTo>
                  <a:lnTo>
                    <a:pt x="369" y="233"/>
                  </a:lnTo>
                  <a:lnTo>
                    <a:pt x="370" y="222"/>
                  </a:lnTo>
                  <a:lnTo>
                    <a:pt x="372" y="215"/>
                  </a:lnTo>
                  <a:lnTo>
                    <a:pt x="373" y="205"/>
                  </a:lnTo>
                  <a:lnTo>
                    <a:pt x="373" y="196"/>
                  </a:lnTo>
                  <a:lnTo>
                    <a:pt x="375" y="188"/>
                  </a:lnTo>
                  <a:lnTo>
                    <a:pt x="375" y="184"/>
                  </a:lnTo>
                  <a:lnTo>
                    <a:pt x="373" y="177"/>
                  </a:lnTo>
                  <a:lnTo>
                    <a:pt x="373" y="167"/>
                  </a:lnTo>
                  <a:lnTo>
                    <a:pt x="372" y="156"/>
                  </a:lnTo>
                  <a:lnTo>
                    <a:pt x="370" y="148"/>
                  </a:lnTo>
                  <a:lnTo>
                    <a:pt x="369" y="137"/>
                  </a:lnTo>
                  <a:lnTo>
                    <a:pt x="365" y="129"/>
                  </a:lnTo>
                  <a:lnTo>
                    <a:pt x="364" y="121"/>
                  </a:lnTo>
                  <a:lnTo>
                    <a:pt x="359" y="112"/>
                  </a:lnTo>
                  <a:lnTo>
                    <a:pt x="354" y="104"/>
                  </a:lnTo>
                  <a:lnTo>
                    <a:pt x="351" y="96"/>
                  </a:lnTo>
                  <a:lnTo>
                    <a:pt x="346" y="88"/>
                  </a:lnTo>
                  <a:lnTo>
                    <a:pt x="342" y="82"/>
                  </a:lnTo>
                  <a:lnTo>
                    <a:pt x="332" y="66"/>
                  </a:lnTo>
                  <a:lnTo>
                    <a:pt x="318" y="52"/>
                  </a:lnTo>
                  <a:lnTo>
                    <a:pt x="312" y="47"/>
                  </a:lnTo>
                  <a:lnTo>
                    <a:pt x="305" y="41"/>
                  </a:lnTo>
                  <a:lnTo>
                    <a:pt x="291" y="31"/>
                  </a:lnTo>
                  <a:lnTo>
                    <a:pt x="275" y="22"/>
                  </a:lnTo>
                  <a:lnTo>
                    <a:pt x="267" y="18"/>
                  </a:lnTo>
                  <a:lnTo>
                    <a:pt x="259" y="14"/>
                  </a:lnTo>
                  <a:lnTo>
                    <a:pt x="250" y="9"/>
                  </a:lnTo>
                  <a:lnTo>
                    <a:pt x="242" y="7"/>
                  </a:lnTo>
                  <a:lnTo>
                    <a:pt x="234" y="4"/>
                  </a:lnTo>
                  <a:lnTo>
                    <a:pt x="223" y="3"/>
                  </a:lnTo>
                  <a:lnTo>
                    <a:pt x="215" y="1"/>
                  </a:lnTo>
                  <a:lnTo>
                    <a:pt x="206" y="0"/>
                  </a:lnTo>
                  <a:lnTo>
                    <a:pt x="168" y="0"/>
                  </a:lnTo>
                  <a:lnTo>
                    <a:pt x="157" y="1"/>
                  </a:lnTo>
                  <a:lnTo>
                    <a:pt x="149" y="3"/>
                  </a:lnTo>
                  <a:lnTo>
                    <a:pt x="138" y="4"/>
                  </a:lnTo>
                  <a:lnTo>
                    <a:pt x="130" y="7"/>
                  </a:lnTo>
                  <a:lnTo>
                    <a:pt x="122" y="9"/>
                  </a:lnTo>
                  <a:lnTo>
                    <a:pt x="112" y="14"/>
                  </a:lnTo>
                  <a:lnTo>
                    <a:pt x="104" y="18"/>
                  </a:lnTo>
                  <a:lnTo>
                    <a:pt x="96" y="22"/>
                  </a:lnTo>
                  <a:lnTo>
                    <a:pt x="89" y="26"/>
                  </a:lnTo>
                  <a:lnTo>
                    <a:pt x="82" y="31"/>
                  </a:lnTo>
                  <a:lnTo>
                    <a:pt x="66" y="41"/>
                  </a:lnTo>
                  <a:lnTo>
                    <a:pt x="54" y="53"/>
                  </a:lnTo>
                  <a:lnTo>
                    <a:pt x="41" y="66"/>
                  </a:lnTo>
                  <a:lnTo>
                    <a:pt x="32" y="82"/>
                  </a:lnTo>
                  <a:lnTo>
                    <a:pt x="27" y="88"/>
                  </a:lnTo>
                  <a:lnTo>
                    <a:pt x="22" y="96"/>
                  </a:lnTo>
                  <a:lnTo>
                    <a:pt x="19" y="104"/>
                  </a:lnTo>
                  <a:lnTo>
                    <a:pt x="14" y="112"/>
                  </a:lnTo>
                  <a:lnTo>
                    <a:pt x="10" y="121"/>
                  </a:lnTo>
                  <a:lnTo>
                    <a:pt x="8" y="129"/>
                  </a:lnTo>
                  <a:lnTo>
                    <a:pt x="5" y="137"/>
                  </a:lnTo>
                  <a:lnTo>
                    <a:pt x="3" y="148"/>
                  </a:lnTo>
                  <a:lnTo>
                    <a:pt x="2" y="156"/>
                  </a:lnTo>
                  <a:lnTo>
                    <a:pt x="0" y="166"/>
                  </a:lnTo>
                  <a:lnTo>
                    <a:pt x="0" y="186"/>
                  </a:lnTo>
                  <a:lnTo>
                    <a:pt x="19" y="186"/>
                  </a:lnTo>
                  <a:lnTo>
                    <a:pt x="19" y="169"/>
                  </a:lnTo>
                  <a:lnTo>
                    <a:pt x="21" y="159"/>
                  </a:lnTo>
                  <a:lnTo>
                    <a:pt x="22" y="151"/>
                  </a:lnTo>
                  <a:lnTo>
                    <a:pt x="24" y="143"/>
                  </a:lnTo>
                  <a:lnTo>
                    <a:pt x="27" y="135"/>
                  </a:lnTo>
                  <a:lnTo>
                    <a:pt x="28" y="128"/>
                  </a:lnTo>
                  <a:lnTo>
                    <a:pt x="30" y="121"/>
                  </a:lnTo>
                  <a:lnTo>
                    <a:pt x="35" y="113"/>
                  </a:lnTo>
                  <a:lnTo>
                    <a:pt x="38" y="105"/>
                  </a:lnTo>
                  <a:lnTo>
                    <a:pt x="43" y="98"/>
                  </a:lnTo>
                  <a:lnTo>
                    <a:pt x="47" y="91"/>
                  </a:lnTo>
                  <a:lnTo>
                    <a:pt x="52" y="83"/>
                  </a:lnTo>
                  <a:lnTo>
                    <a:pt x="57" y="79"/>
                  </a:lnTo>
                  <a:lnTo>
                    <a:pt x="63" y="72"/>
                  </a:lnTo>
                  <a:lnTo>
                    <a:pt x="66" y="66"/>
                  </a:lnTo>
                  <a:lnTo>
                    <a:pt x="73" y="63"/>
                  </a:lnTo>
                  <a:lnTo>
                    <a:pt x="79" y="56"/>
                  </a:lnTo>
                  <a:lnTo>
                    <a:pt x="84" y="52"/>
                  </a:lnTo>
                  <a:lnTo>
                    <a:pt x="92" y="47"/>
                  </a:lnTo>
                  <a:lnTo>
                    <a:pt x="98" y="42"/>
                  </a:lnTo>
                  <a:lnTo>
                    <a:pt x="106" y="37"/>
                  </a:lnTo>
                  <a:lnTo>
                    <a:pt x="114" y="34"/>
                  </a:lnTo>
                  <a:lnTo>
                    <a:pt x="122" y="30"/>
                  </a:lnTo>
                  <a:lnTo>
                    <a:pt x="128" y="28"/>
                  </a:lnTo>
                  <a:lnTo>
                    <a:pt x="136" y="26"/>
                  </a:lnTo>
                  <a:lnTo>
                    <a:pt x="144" y="23"/>
                  </a:lnTo>
                  <a:lnTo>
                    <a:pt x="152" y="22"/>
                  </a:lnTo>
                  <a:lnTo>
                    <a:pt x="160" y="20"/>
                  </a:lnTo>
                  <a:lnTo>
                    <a:pt x="168" y="18"/>
                  </a:lnTo>
                  <a:lnTo>
                    <a:pt x="187" y="18"/>
                  </a:lnTo>
                  <a:lnTo>
                    <a:pt x="202" y="18"/>
                  </a:lnTo>
                  <a:lnTo>
                    <a:pt x="212" y="20"/>
                  </a:lnTo>
                  <a:lnTo>
                    <a:pt x="220" y="22"/>
                  </a:lnTo>
                  <a:lnTo>
                    <a:pt x="228" y="23"/>
                  </a:lnTo>
                  <a:lnTo>
                    <a:pt x="236" y="26"/>
                  </a:lnTo>
                  <a:lnTo>
                    <a:pt x="244" y="28"/>
                  </a:lnTo>
                  <a:lnTo>
                    <a:pt x="250" y="30"/>
                  </a:lnTo>
                  <a:lnTo>
                    <a:pt x="258" y="34"/>
                  </a:lnTo>
                  <a:lnTo>
                    <a:pt x="266" y="37"/>
                  </a:lnTo>
                  <a:lnTo>
                    <a:pt x="282" y="47"/>
                  </a:lnTo>
                  <a:lnTo>
                    <a:pt x="293" y="56"/>
                  </a:lnTo>
                  <a:lnTo>
                    <a:pt x="299" y="63"/>
                  </a:lnTo>
                  <a:lnTo>
                    <a:pt x="305" y="67"/>
                  </a:lnTo>
                  <a:lnTo>
                    <a:pt x="316" y="79"/>
                  </a:lnTo>
                  <a:lnTo>
                    <a:pt x="321" y="83"/>
                  </a:lnTo>
                  <a:lnTo>
                    <a:pt x="326" y="91"/>
                  </a:lnTo>
                  <a:lnTo>
                    <a:pt x="331" y="98"/>
                  </a:lnTo>
                  <a:lnTo>
                    <a:pt x="335" y="105"/>
                  </a:lnTo>
                  <a:lnTo>
                    <a:pt x="338" y="113"/>
                  </a:lnTo>
                  <a:lnTo>
                    <a:pt x="343" y="121"/>
                  </a:lnTo>
                  <a:lnTo>
                    <a:pt x="345" y="128"/>
                  </a:lnTo>
                  <a:lnTo>
                    <a:pt x="346" y="135"/>
                  </a:lnTo>
                  <a:lnTo>
                    <a:pt x="350" y="143"/>
                  </a:lnTo>
                  <a:lnTo>
                    <a:pt x="351" y="151"/>
                  </a:lnTo>
                  <a:lnTo>
                    <a:pt x="353" y="159"/>
                  </a:lnTo>
                  <a:lnTo>
                    <a:pt x="354" y="167"/>
                  </a:lnTo>
                  <a:lnTo>
                    <a:pt x="354" y="177"/>
                  </a:lnTo>
                  <a:lnTo>
                    <a:pt x="356" y="188"/>
                  </a:lnTo>
                  <a:lnTo>
                    <a:pt x="356" y="184"/>
                  </a:lnTo>
                  <a:lnTo>
                    <a:pt x="354" y="192"/>
                  </a:lnTo>
                  <a:lnTo>
                    <a:pt x="354" y="202"/>
                  </a:lnTo>
                  <a:lnTo>
                    <a:pt x="353" y="211"/>
                  </a:lnTo>
                  <a:lnTo>
                    <a:pt x="351" y="219"/>
                  </a:lnTo>
                  <a:lnTo>
                    <a:pt x="350" y="227"/>
                  </a:lnTo>
                  <a:lnTo>
                    <a:pt x="346" y="235"/>
                  </a:lnTo>
                  <a:lnTo>
                    <a:pt x="345" y="243"/>
                  </a:lnTo>
                  <a:lnTo>
                    <a:pt x="343" y="249"/>
                  </a:lnTo>
                  <a:lnTo>
                    <a:pt x="338" y="257"/>
                  </a:lnTo>
                  <a:lnTo>
                    <a:pt x="335" y="265"/>
                  </a:lnTo>
                  <a:lnTo>
                    <a:pt x="326" y="281"/>
                  </a:lnTo>
                  <a:lnTo>
                    <a:pt x="316" y="292"/>
                  </a:lnTo>
                  <a:lnTo>
                    <a:pt x="293" y="316"/>
                  </a:lnTo>
                  <a:lnTo>
                    <a:pt x="282" y="325"/>
                  </a:lnTo>
                  <a:lnTo>
                    <a:pt x="266" y="335"/>
                  </a:lnTo>
                  <a:lnTo>
                    <a:pt x="258" y="338"/>
                  </a:lnTo>
                  <a:lnTo>
                    <a:pt x="250" y="343"/>
                  </a:lnTo>
                  <a:lnTo>
                    <a:pt x="244" y="344"/>
                  </a:lnTo>
                  <a:lnTo>
                    <a:pt x="236" y="346"/>
                  </a:lnTo>
                  <a:lnTo>
                    <a:pt x="228" y="349"/>
                  </a:lnTo>
                  <a:lnTo>
                    <a:pt x="220" y="350"/>
                  </a:lnTo>
                  <a:lnTo>
                    <a:pt x="212" y="352"/>
                  </a:lnTo>
                  <a:lnTo>
                    <a:pt x="204" y="354"/>
                  </a:lnTo>
                  <a:lnTo>
                    <a:pt x="193" y="354"/>
                  </a:lnTo>
                  <a:lnTo>
                    <a:pt x="185" y="355"/>
                  </a:lnTo>
                  <a:lnTo>
                    <a:pt x="188" y="355"/>
                  </a:lnTo>
                  <a:lnTo>
                    <a:pt x="179" y="354"/>
                  </a:lnTo>
                  <a:lnTo>
                    <a:pt x="169" y="354"/>
                  </a:lnTo>
                  <a:lnTo>
                    <a:pt x="160" y="352"/>
                  </a:lnTo>
                  <a:lnTo>
                    <a:pt x="152" y="350"/>
                  </a:lnTo>
                  <a:lnTo>
                    <a:pt x="144" y="349"/>
                  </a:lnTo>
                  <a:lnTo>
                    <a:pt x="136" y="346"/>
                  </a:lnTo>
                  <a:lnTo>
                    <a:pt x="128" y="344"/>
                  </a:lnTo>
                  <a:lnTo>
                    <a:pt x="122" y="343"/>
                  </a:lnTo>
                  <a:lnTo>
                    <a:pt x="114" y="338"/>
                  </a:lnTo>
                  <a:lnTo>
                    <a:pt x="106" y="335"/>
                  </a:lnTo>
                  <a:lnTo>
                    <a:pt x="98" y="330"/>
                  </a:lnTo>
                  <a:lnTo>
                    <a:pt x="92" y="325"/>
                  </a:lnTo>
                  <a:lnTo>
                    <a:pt x="84" y="320"/>
                  </a:lnTo>
                  <a:lnTo>
                    <a:pt x="79" y="316"/>
                  </a:lnTo>
                  <a:lnTo>
                    <a:pt x="68" y="305"/>
                  </a:lnTo>
                  <a:lnTo>
                    <a:pt x="63" y="298"/>
                  </a:lnTo>
                  <a:lnTo>
                    <a:pt x="57" y="292"/>
                  </a:lnTo>
                  <a:lnTo>
                    <a:pt x="47" y="281"/>
                  </a:lnTo>
                  <a:lnTo>
                    <a:pt x="38" y="265"/>
                  </a:lnTo>
                  <a:lnTo>
                    <a:pt x="35" y="257"/>
                  </a:lnTo>
                  <a:lnTo>
                    <a:pt x="30" y="249"/>
                  </a:lnTo>
                  <a:lnTo>
                    <a:pt x="28" y="243"/>
                  </a:lnTo>
                  <a:lnTo>
                    <a:pt x="27" y="235"/>
                  </a:lnTo>
                  <a:lnTo>
                    <a:pt x="24" y="227"/>
                  </a:lnTo>
                  <a:lnTo>
                    <a:pt x="22" y="219"/>
                  </a:lnTo>
                  <a:lnTo>
                    <a:pt x="21" y="211"/>
                  </a:lnTo>
                  <a:lnTo>
                    <a:pt x="19" y="203"/>
                  </a:lnTo>
                  <a:lnTo>
                    <a:pt x="19" y="186"/>
                  </a:lnTo>
                  <a:lnTo>
                    <a:pt x="0" y="186"/>
                  </a:lnTo>
                  <a:close/>
                </a:path>
              </a:pathLst>
            </a:custGeom>
            <a:solidFill>
              <a:srgbClr val="000000"/>
            </a:solidFill>
            <a:ln w="9525">
              <a:noFill/>
              <a:round/>
              <a:headEnd/>
              <a:tailEnd/>
            </a:ln>
          </p:spPr>
          <p:txBody>
            <a:bodyPr/>
            <a:lstStyle/>
            <a:p>
              <a:endParaRPr lang="en-US"/>
            </a:p>
          </p:txBody>
        </p:sp>
        <p:sp>
          <p:nvSpPr>
            <p:cNvPr id="793626" name="Freeform 26"/>
            <p:cNvSpPr>
              <a:spLocks/>
            </p:cNvSpPr>
            <p:nvPr/>
          </p:nvSpPr>
          <p:spPr bwMode="auto">
            <a:xfrm>
              <a:off x="4656" y="1761"/>
              <a:ext cx="451" cy="33"/>
            </a:xfrm>
            <a:custGeom>
              <a:avLst/>
              <a:gdLst/>
              <a:ahLst/>
              <a:cxnLst>
                <a:cxn ang="0">
                  <a:pos x="16" y="2"/>
                </a:cxn>
                <a:cxn ang="0">
                  <a:pos x="11" y="2"/>
                </a:cxn>
                <a:cxn ang="0">
                  <a:pos x="8" y="3"/>
                </a:cxn>
                <a:cxn ang="0">
                  <a:pos x="2" y="10"/>
                </a:cxn>
                <a:cxn ang="0">
                  <a:pos x="0" y="13"/>
                </a:cxn>
                <a:cxn ang="0">
                  <a:pos x="0" y="22"/>
                </a:cxn>
                <a:cxn ang="0">
                  <a:pos x="2" y="25"/>
                </a:cxn>
                <a:cxn ang="0">
                  <a:pos x="8" y="32"/>
                </a:cxn>
                <a:cxn ang="0">
                  <a:pos x="11" y="33"/>
                </a:cxn>
                <a:cxn ang="0">
                  <a:pos x="16" y="33"/>
                </a:cxn>
                <a:cxn ang="0">
                  <a:pos x="435" y="32"/>
                </a:cxn>
                <a:cxn ang="0">
                  <a:pos x="440" y="32"/>
                </a:cxn>
                <a:cxn ang="0">
                  <a:pos x="443" y="30"/>
                </a:cxn>
                <a:cxn ang="0">
                  <a:pos x="449" y="24"/>
                </a:cxn>
                <a:cxn ang="0">
                  <a:pos x="451" y="21"/>
                </a:cxn>
                <a:cxn ang="0">
                  <a:pos x="451" y="11"/>
                </a:cxn>
                <a:cxn ang="0">
                  <a:pos x="449" y="8"/>
                </a:cxn>
                <a:cxn ang="0">
                  <a:pos x="443" y="2"/>
                </a:cxn>
                <a:cxn ang="0">
                  <a:pos x="440" y="0"/>
                </a:cxn>
                <a:cxn ang="0">
                  <a:pos x="435" y="0"/>
                </a:cxn>
                <a:cxn ang="0">
                  <a:pos x="16" y="2"/>
                </a:cxn>
              </a:cxnLst>
              <a:rect l="0" t="0" r="r" b="b"/>
              <a:pathLst>
                <a:path w="451" h="33">
                  <a:moveTo>
                    <a:pt x="16" y="2"/>
                  </a:moveTo>
                  <a:lnTo>
                    <a:pt x="11" y="2"/>
                  </a:lnTo>
                  <a:lnTo>
                    <a:pt x="8" y="3"/>
                  </a:lnTo>
                  <a:lnTo>
                    <a:pt x="2" y="10"/>
                  </a:lnTo>
                  <a:lnTo>
                    <a:pt x="0" y="13"/>
                  </a:lnTo>
                  <a:lnTo>
                    <a:pt x="0" y="22"/>
                  </a:lnTo>
                  <a:lnTo>
                    <a:pt x="2" y="25"/>
                  </a:lnTo>
                  <a:lnTo>
                    <a:pt x="8" y="32"/>
                  </a:lnTo>
                  <a:lnTo>
                    <a:pt x="11" y="33"/>
                  </a:lnTo>
                  <a:lnTo>
                    <a:pt x="16" y="33"/>
                  </a:lnTo>
                  <a:lnTo>
                    <a:pt x="435" y="32"/>
                  </a:lnTo>
                  <a:lnTo>
                    <a:pt x="440" y="32"/>
                  </a:lnTo>
                  <a:lnTo>
                    <a:pt x="443" y="30"/>
                  </a:lnTo>
                  <a:lnTo>
                    <a:pt x="449" y="24"/>
                  </a:lnTo>
                  <a:lnTo>
                    <a:pt x="451" y="21"/>
                  </a:lnTo>
                  <a:lnTo>
                    <a:pt x="451" y="11"/>
                  </a:lnTo>
                  <a:lnTo>
                    <a:pt x="449" y="8"/>
                  </a:lnTo>
                  <a:lnTo>
                    <a:pt x="443" y="2"/>
                  </a:lnTo>
                  <a:lnTo>
                    <a:pt x="440" y="0"/>
                  </a:lnTo>
                  <a:lnTo>
                    <a:pt x="435" y="0"/>
                  </a:lnTo>
                  <a:lnTo>
                    <a:pt x="16" y="2"/>
                  </a:lnTo>
                  <a:close/>
                </a:path>
              </a:pathLst>
            </a:custGeom>
            <a:solidFill>
              <a:srgbClr val="000000"/>
            </a:solidFill>
            <a:ln w="9525">
              <a:noFill/>
              <a:round/>
              <a:headEnd/>
              <a:tailEnd/>
            </a:ln>
          </p:spPr>
          <p:txBody>
            <a:bodyPr/>
            <a:lstStyle/>
            <a:p>
              <a:endParaRPr lang="en-US"/>
            </a:p>
          </p:txBody>
        </p:sp>
        <p:sp>
          <p:nvSpPr>
            <p:cNvPr id="793627" name="Rectangle 27"/>
            <p:cNvSpPr>
              <a:spLocks noChangeArrowheads="1"/>
            </p:cNvSpPr>
            <p:nvPr/>
          </p:nvSpPr>
          <p:spPr bwMode="auto">
            <a:xfrm>
              <a:off x="5235" y="1692"/>
              <a:ext cx="98"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D</a:t>
              </a:r>
              <a:endParaRPr lang="en-US" sz="2800" b="1" u="none" baseline="0">
                <a:solidFill>
                  <a:srgbClr val="00FF00"/>
                </a:solidFill>
              </a:endParaRPr>
            </a:p>
          </p:txBody>
        </p:sp>
        <p:sp>
          <p:nvSpPr>
            <p:cNvPr id="793628" name="Rectangle 28"/>
            <p:cNvSpPr>
              <a:spLocks noChangeArrowheads="1"/>
            </p:cNvSpPr>
            <p:nvPr/>
          </p:nvSpPr>
          <p:spPr bwMode="auto">
            <a:xfrm>
              <a:off x="4732" y="1573"/>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2800" b="1" u="none" baseline="0">
                <a:solidFill>
                  <a:srgbClr val="00FF00"/>
                </a:solidFill>
              </a:endParaRPr>
            </a:p>
          </p:txBody>
        </p:sp>
        <p:sp>
          <p:nvSpPr>
            <p:cNvPr id="793629" name="Freeform 29"/>
            <p:cNvSpPr>
              <a:spLocks/>
            </p:cNvSpPr>
            <p:nvPr/>
          </p:nvSpPr>
          <p:spPr bwMode="auto">
            <a:xfrm>
              <a:off x="3378" y="1706"/>
              <a:ext cx="154" cy="64"/>
            </a:xfrm>
            <a:custGeom>
              <a:avLst/>
              <a:gdLst/>
              <a:ahLst/>
              <a:cxnLst>
                <a:cxn ang="0">
                  <a:pos x="133" y="64"/>
                </a:cxn>
                <a:cxn ang="0">
                  <a:pos x="143" y="64"/>
                </a:cxn>
                <a:cxn ang="0">
                  <a:pos x="146" y="63"/>
                </a:cxn>
                <a:cxn ang="0">
                  <a:pos x="152" y="57"/>
                </a:cxn>
                <a:cxn ang="0">
                  <a:pos x="154" y="53"/>
                </a:cxn>
                <a:cxn ang="0">
                  <a:pos x="154" y="44"/>
                </a:cxn>
                <a:cxn ang="0">
                  <a:pos x="152" y="41"/>
                </a:cxn>
                <a:cxn ang="0">
                  <a:pos x="146" y="34"/>
                </a:cxn>
                <a:cxn ang="0">
                  <a:pos x="143" y="33"/>
                </a:cxn>
                <a:cxn ang="0">
                  <a:pos x="21" y="0"/>
                </a:cxn>
                <a:cxn ang="0">
                  <a:pos x="11" y="0"/>
                </a:cxn>
                <a:cxn ang="0">
                  <a:pos x="8" y="1"/>
                </a:cxn>
                <a:cxn ang="0">
                  <a:pos x="2" y="8"/>
                </a:cxn>
                <a:cxn ang="0">
                  <a:pos x="0" y="11"/>
                </a:cxn>
                <a:cxn ang="0">
                  <a:pos x="0" y="20"/>
                </a:cxn>
                <a:cxn ang="0">
                  <a:pos x="2" y="23"/>
                </a:cxn>
                <a:cxn ang="0">
                  <a:pos x="8" y="30"/>
                </a:cxn>
                <a:cxn ang="0">
                  <a:pos x="11" y="31"/>
                </a:cxn>
                <a:cxn ang="0">
                  <a:pos x="133" y="64"/>
                </a:cxn>
              </a:cxnLst>
              <a:rect l="0" t="0" r="r" b="b"/>
              <a:pathLst>
                <a:path w="154" h="64">
                  <a:moveTo>
                    <a:pt x="133" y="64"/>
                  </a:moveTo>
                  <a:lnTo>
                    <a:pt x="143" y="64"/>
                  </a:lnTo>
                  <a:lnTo>
                    <a:pt x="146" y="63"/>
                  </a:lnTo>
                  <a:lnTo>
                    <a:pt x="152" y="57"/>
                  </a:lnTo>
                  <a:lnTo>
                    <a:pt x="154" y="53"/>
                  </a:lnTo>
                  <a:lnTo>
                    <a:pt x="154" y="44"/>
                  </a:lnTo>
                  <a:lnTo>
                    <a:pt x="152" y="41"/>
                  </a:lnTo>
                  <a:lnTo>
                    <a:pt x="146" y="34"/>
                  </a:lnTo>
                  <a:lnTo>
                    <a:pt x="143" y="33"/>
                  </a:lnTo>
                  <a:lnTo>
                    <a:pt x="21" y="0"/>
                  </a:lnTo>
                  <a:lnTo>
                    <a:pt x="11" y="0"/>
                  </a:lnTo>
                  <a:lnTo>
                    <a:pt x="8" y="1"/>
                  </a:lnTo>
                  <a:lnTo>
                    <a:pt x="2" y="8"/>
                  </a:lnTo>
                  <a:lnTo>
                    <a:pt x="0" y="11"/>
                  </a:lnTo>
                  <a:lnTo>
                    <a:pt x="0" y="20"/>
                  </a:lnTo>
                  <a:lnTo>
                    <a:pt x="2" y="23"/>
                  </a:lnTo>
                  <a:lnTo>
                    <a:pt x="8" y="30"/>
                  </a:lnTo>
                  <a:lnTo>
                    <a:pt x="11" y="31"/>
                  </a:lnTo>
                  <a:lnTo>
                    <a:pt x="133" y="64"/>
                  </a:lnTo>
                  <a:close/>
                </a:path>
              </a:pathLst>
            </a:custGeom>
            <a:solidFill>
              <a:schemeClr val="tx2"/>
            </a:solidFill>
            <a:ln w="9525">
              <a:solidFill>
                <a:schemeClr val="tx2"/>
              </a:solidFill>
              <a:round/>
              <a:headEnd/>
              <a:tailEnd/>
            </a:ln>
          </p:spPr>
          <p:txBody>
            <a:bodyPr/>
            <a:lstStyle/>
            <a:p>
              <a:endParaRPr lang="en-US"/>
            </a:p>
          </p:txBody>
        </p:sp>
        <p:sp>
          <p:nvSpPr>
            <p:cNvPr id="793630" name="Freeform 30"/>
            <p:cNvSpPr>
              <a:spLocks/>
            </p:cNvSpPr>
            <p:nvPr/>
          </p:nvSpPr>
          <p:spPr bwMode="auto">
            <a:xfrm>
              <a:off x="3378" y="1747"/>
              <a:ext cx="160" cy="65"/>
            </a:xfrm>
            <a:custGeom>
              <a:avLst/>
              <a:gdLst/>
              <a:ahLst/>
              <a:cxnLst>
                <a:cxn ang="0">
                  <a:pos x="149" y="31"/>
                </a:cxn>
                <a:cxn ang="0">
                  <a:pos x="152" y="30"/>
                </a:cxn>
                <a:cxn ang="0">
                  <a:pos x="159" y="23"/>
                </a:cxn>
                <a:cxn ang="0">
                  <a:pos x="160" y="20"/>
                </a:cxn>
                <a:cxn ang="0">
                  <a:pos x="160" y="11"/>
                </a:cxn>
                <a:cxn ang="0">
                  <a:pos x="159" y="8"/>
                </a:cxn>
                <a:cxn ang="0">
                  <a:pos x="152" y="1"/>
                </a:cxn>
                <a:cxn ang="0">
                  <a:pos x="149" y="0"/>
                </a:cxn>
                <a:cxn ang="0">
                  <a:pos x="140" y="0"/>
                </a:cxn>
                <a:cxn ang="0">
                  <a:pos x="11" y="33"/>
                </a:cxn>
                <a:cxn ang="0">
                  <a:pos x="8" y="35"/>
                </a:cxn>
                <a:cxn ang="0">
                  <a:pos x="2" y="41"/>
                </a:cxn>
                <a:cxn ang="0">
                  <a:pos x="0" y="44"/>
                </a:cxn>
                <a:cxn ang="0">
                  <a:pos x="0" y="54"/>
                </a:cxn>
                <a:cxn ang="0">
                  <a:pos x="2" y="57"/>
                </a:cxn>
                <a:cxn ang="0">
                  <a:pos x="8" y="63"/>
                </a:cxn>
                <a:cxn ang="0">
                  <a:pos x="11" y="65"/>
                </a:cxn>
                <a:cxn ang="0">
                  <a:pos x="21" y="65"/>
                </a:cxn>
                <a:cxn ang="0">
                  <a:pos x="149" y="31"/>
                </a:cxn>
              </a:cxnLst>
              <a:rect l="0" t="0" r="r" b="b"/>
              <a:pathLst>
                <a:path w="160" h="65">
                  <a:moveTo>
                    <a:pt x="149" y="31"/>
                  </a:moveTo>
                  <a:lnTo>
                    <a:pt x="152" y="30"/>
                  </a:lnTo>
                  <a:lnTo>
                    <a:pt x="159" y="23"/>
                  </a:lnTo>
                  <a:lnTo>
                    <a:pt x="160" y="20"/>
                  </a:lnTo>
                  <a:lnTo>
                    <a:pt x="160" y="11"/>
                  </a:lnTo>
                  <a:lnTo>
                    <a:pt x="159" y="8"/>
                  </a:lnTo>
                  <a:lnTo>
                    <a:pt x="152" y="1"/>
                  </a:lnTo>
                  <a:lnTo>
                    <a:pt x="149" y="0"/>
                  </a:lnTo>
                  <a:lnTo>
                    <a:pt x="140" y="0"/>
                  </a:lnTo>
                  <a:lnTo>
                    <a:pt x="11" y="33"/>
                  </a:lnTo>
                  <a:lnTo>
                    <a:pt x="8" y="35"/>
                  </a:lnTo>
                  <a:lnTo>
                    <a:pt x="2" y="41"/>
                  </a:lnTo>
                  <a:lnTo>
                    <a:pt x="0" y="44"/>
                  </a:lnTo>
                  <a:lnTo>
                    <a:pt x="0" y="54"/>
                  </a:lnTo>
                  <a:lnTo>
                    <a:pt x="2" y="57"/>
                  </a:lnTo>
                  <a:lnTo>
                    <a:pt x="8" y="63"/>
                  </a:lnTo>
                  <a:lnTo>
                    <a:pt x="11" y="65"/>
                  </a:lnTo>
                  <a:lnTo>
                    <a:pt x="21" y="65"/>
                  </a:lnTo>
                  <a:lnTo>
                    <a:pt x="149" y="31"/>
                  </a:lnTo>
                  <a:close/>
                </a:path>
              </a:pathLst>
            </a:custGeom>
            <a:solidFill>
              <a:schemeClr val="tx2"/>
            </a:solidFill>
            <a:ln w="9525">
              <a:solidFill>
                <a:schemeClr val="tx2"/>
              </a:solidFill>
              <a:round/>
              <a:headEnd/>
              <a:tailEnd/>
            </a:ln>
          </p:spPr>
          <p:txBody>
            <a:bodyPr/>
            <a:lstStyle/>
            <a:p>
              <a:endParaRPr lang="en-US"/>
            </a:p>
          </p:txBody>
        </p:sp>
        <p:sp>
          <p:nvSpPr>
            <p:cNvPr id="793631" name="Freeform 31"/>
            <p:cNvSpPr>
              <a:spLocks/>
            </p:cNvSpPr>
            <p:nvPr/>
          </p:nvSpPr>
          <p:spPr bwMode="auto">
            <a:xfrm>
              <a:off x="4128" y="1704"/>
              <a:ext cx="153" cy="67"/>
            </a:xfrm>
            <a:custGeom>
              <a:avLst/>
              <a:gdLst/>
              <a:ahLst/>
              <a:cxnLst>
                <a:cxn ang="0">
                  <a:pos x="133" y="67"/>
                </a:cxn>
                <a:cxn ang="0">
                  <a:pos x="141" y="67"/>
                </a:cxn>
                <a:cxn ang="0">
                  <a:pos x="146" y="65"/>
                </a:cxn>
                <a:cxn ang="0">
                  <a:pos x="152" y="59"/>
                </a:cxn>
                <a:cxn ang="0">
                  <a:pos x="153" y="56"/>
                </a:cxn>
                <a:cxn ang="0">
                  <a:pos x="153" y="48"/>
                </a:cxn>
                <a:cxn ang="0">
                  <a:pos x="152" y="43"/>
                </a:cxn>
                <a:cxn ang="0">
                  <a:pos x="146" y="37"/>
                </a:cxn>
                <a:cxn ang="0">
                  <a:pos x="142" y="35"/>
                </a:cxn>
                <a:cxn ang="0">
                  <a:pos x="21" y="0"/>
                </a:cxn>
                <a:cxn ang="0">
                  <a:pos x="13" y="0"/>
                </a:cxn>
                <a:cxn ang="0">
                  <a:pos x="8" y="2"/>
                </a:cxn>
                <a:cxn ang="0">
                  <a:pos x="2" y="8"/>
                </a:cxn>
                <a:cxn ang="0">
                  <a:pos x="0" y="11"/>
                </a:cxn>
                <a:cxn ang="0">
                  <a:pos x="0" y="19"/>
                </a:cxn>
                <a:cxn ang="0">
                  <a:pos x="2" y="24"/>
                </a:cxn>
                <a:cxn ang="0">
                  <a:pos x="8" y="30"/>
                </a:cxn>
                <a:cxn ang="0">
                  <a:pos x="11" y="32"/>
                </a:cxn>
                <a:cxn ang="0">
                  <a:pos x="133" y="67"/>
                </a:cxn>
              </a:cxnLst>
              <a:rect l="0" t="0" r="r" b="b"/>
              <a:pathLst>
                <a:path w="153" h="67">
                  <a:moveTo>
                    <a:pt x="133" y="67"/>
                  </a:moveTo>
                  <a:lnTo>
                    <a:pt x="141" y="67"/>
                  </a:lnTo>
                  <a:lnTo>
                    <a:pt x="146" y="65"/>
                  </a:lnTo>
                  <a:lnTo>
                    <a:pt x="152" y="59"/>
                  </a:lnTo>
                  <a:lnTo>
                    <a:pt x="153" y="56"/>
                  </a:lnTo>
                  <a:lnTo>
                    <a:pt x="153" y="48"/>
                  </a:lnTo>
                  <a:lnTo>
                    <a:pt x="152" y="43"/>
                  </a:lnTo>
                  <a:lnTo>
                    <a:pt x="146" y="37"/>
                  </a:lnTo>
                  <a:lnTo>
                    <a:pt x="142" y="35"/>
                  </a:lnTo>
                  <a:lnTo>
                    <a:pt x="21" y="0"/>
                  </a:lnTo>
                  <a:lnTo>
                    <a:pt x="13" y="0"/>
                  </a:lnTo>
                  <a:lnTo>
                    <a:pt x="8" y="2"/>
                  </a:lnTo>
                  <a:lnTo>
                    <a:pt x="2" y="8"/>
                  </a:lnTo>
                  <a:lnTo>
                    <a:pt x="0" y="11"/>
                  </a:lnTo>
                  <a:lnTo>
                    <a:pt x="0" y="19"/>
                  </a:lnTo>
                  <a:lnTo>
                    <a:pt x="2" y="24"/>
                  </a:lnTo>
                  <a:lnTo>
                    <a:pt x="8" y="30"/>
                  </a:lnTo>
                  <a:lnTo>
                    <a:pt x="11" y="32"/>
                  </a:lnTo>
                  <a:lnTo>
                    <a:pt x="133" y="67"/>
                  </a:lnTo>
                  <a:close/>
                </a:path>
              </a:pathLst>
            </a:custGeom>
            <a:solidFill>
              <a:srgbClr val="000000"/>
            </a:solidFill>
            <a:ln w="9525">
              <a:noFill/>
              <a:round/>
              <a:headEnd/>
              <a:tailEnd/>
            </a:ln>
          </p:spPr>
          <p:txBody>
            <a:bodyPr/>
            <a:lstStyle/>
            <a:p>
              <a:endParaRPr lang="en-US"/>
            </a:p>
          </p:txBody>
        </p:sp>
        <p:sp>
          <p:nvSpPr>
            <p:cNvPr id="793632" name="Freeform 32"/>
            <p:cNvSpPr>
              <a:spLocks/>
            </p:cNvSpPr>
            <p:nvPr/>
          </p:nvSpPr>
          <p:spPr bwMode="auto">
            <a:xfrm>
              <a:off x="4128" y="1745"/>
              <a:ext cx="161" cy="65"/>
            </a:xfrm>
            <a:custGeom>
              <a:avLst/>
              <a:gdLst/>
              <a:ahLst/>
              <a:cxnLst>
                <a:cxn ang="0">
                  <a:pos x="149" y="32"/>
                </a:cxn>
                <a:cxn ang="0">
                  <a:pos x="153" y="30"/>
                </a:cxn>
                <a:cxn ang="0">
                  <a:pos x="160" y="24"/>
                </a:cxn>
                <a:cxn ang="0">
                  <a:pos x="161" y="21"/>
                </a:cxn>
                <a:cxn ang="0">
                  <a:pos x="161" y="13"/>
                </a:cxn>
                <a:cxn ang="0">
                  <a:pos x="160" y="8"/>
                </a:cxn>
                <a:cxn ang="0">
                  <a:pos x="153" y="2"/>
                </a:cxn>
                <a:cxn ang="0">
                  <a:pos x="150" y="0"/>
                </a:cxn>
                <a:cxn ang="0">
                  <a:pos x="142" y="0"/>
                </a:cxn>
                <a:cxn ang="0">
                  <a:pos x="13" y="33"/>
                </a:cxn>
                <a:cxn ang="0">
                  <a:pos x="8" y="35"/>
                </a:cxn>
                <a:cxn ang="0">
                  <a:pos x="2" y="41"/>
                </a:cxn>
                <a:cxn ang="0">
                  <a:pos x="0" y="45"/>
                </a:cxn>
                <a:cxn ang="0">
                  <a:pos x="0" y="52"/>
                </a:cxn>
                <a:cxn ang="0">
                  <a:pos x="2" y="57"/>
                </a:cxn>
                <a:cxn ang="0">
                  <a:pos x="8" y="64"/>
                </a:cxn>
                <a:cxn ang="0">
                  <a:pos x="11" y="65"/>
                </a:cxn>
                <a:cxn ang="0">
                  <a:pos x="19" y="65"/>
                </a:cxn>
                <a:cxn ang="0">
                  <a:pos x="149" y="32"/>
                </a:cxn>
              </a:cxnLst>
              <a:rect l="0" t="0" r="r" b="b"/>
              <a:pathLst>
                <a:path w="161" h="65">
                  <a:moveTo>
                    <a:pt x="149" y="32"/>
                  </a:moveTo>
                  <a:lnTo>
                    <a:pt x="153" y="30"/>
                  </a:lnTo>
                  <a:lnTo>
                    <a:pt x="160" y="24"/>
                  </a:lnTo>
                  <a:lnTo>
                    <a:pt x="161" y="21"/>
                  </a:lnTo>
                  <a:lnTo>
                    <a:pt x="161" y="13"/>
                  </a:lnTo>
                  <a:lnTo>
                    <a:pt x="160" y="8"/>
                  </a:lnTo>
                  <a:lnTo>
                    <a:pt x="153" y="2"/>
                  </a:lnTo>
                  <a:lnTo>
                    <a:pt x="150" y="0"/>
                  </a:lnTo>
                  <a:lnTo>
                    <a:pt x="142" y="0"/>
                  </a:lnTo>
                  <a:lnTo>
                    <a:pt x="13" y="33"/>
                  </a:lnTo>
                  <a:lnTo>
                    <a:pt x="8" y="35"/>
                  </a:lnTo>
                  <a:lnTo>
                    <a:pt x="2" y="41"/>
                  </a:lnTo>
                  <a:lnTo>
                    <a:pt x="0" y="45"/>
                  </a:lnTo>
                  <a:lnTo>
                    <a:pt x="0" y="52"/>
                  </a:lnTo>
                  <a:lnTo>
                    <a:pt x="2" y="57"/>
                  </a:lnTo>
                  <a:lnTo>
                    <a:pt x="8" y="64"/>
                  </a:lnTo>
                  <a:lnTo>
                    <a:pt x="11" y="65"/>
                  </a:lnTo>
                  <a:lnTo>
                    <a:pt x="19" y="65"/>
                  </a:lnTo>
                  <a:lnTo>
                    <a:pt x="149" y="32"/>
                  </a:lnTo>
                  <a:close/>
                </a:path>
              </a:pathLst>
            </a:custGeom>
            <a:solidFill>
              <a:srgbClr val="000000"/>
            </a:solidFill>
            <a:ln w="9525">
              <a:noFill/>
              <a:round/>
              <a:headEnd/>
              <a:tailEnd/>
            </a:ln>
          </p:spPr>
          <p:txBody>
            <a:bodyPr/>
            <a:lstStyle/>
            <a:p>
              <a:endParaRPr lang="en-US"/>
            </a:p>
          </p:txBody>
        </p:sp>
        <p:sp>
          <p:nvSpPr>
            <p:cNvPr id="793633" name="Freeform 33"/>
            <p:cNvSpPr>
              <a:spLocks/>
            </p:cNvSpPr>
            <p:nvPr/>
          </p:nvSpPr>
          <p:spPr bwMode="auto">
            <a:xfrm>
              <a:off x="4935" y="1720"/>
              <a:ext cx="153" cy="65"/>
            </a:xfrm>
            <a:custGeom>
              <a:avLst/>
              <a:gdLst/>
              <a:ahLst/>
              <a:cxnLst>
                <a:cxn ang="0">
                  <a:pos x="132" y="65"/>
                </a:cxn>
                <a:cxn ang="0">
                  <a:pos x="142" y="65"/>
                </a:cxn>
                <a:cxn ang="0">
                  <a:pos x="145" y="63"/>
                </a:cxn>
                <a:cxn ang="0">
                  <a:pos x="151" y="57"/>
                </a:cxn>
                <a:cxn ang="0">
                  <a:pos x="153" y="54"/>
                </a:cxn>
                <a:cxn ang="0">
                  <a:pos x="153" y="44"/>
                </a:cxn>
                <a:cxn ang="0">
                  <a:pos x="151" y="41"/>
                </a:cxn>
                <a:cxn ang="0">
                  <a:pos x="145" y="35"/>
                </a:cxn>
                <a:cxn ang="0">
                  <a:pos x="142" y="33"/>
                </a:cxn>
                <a:cxn ang="0">
                  <a:pos x="20" y="0"/>
                </a:cxn>
                <a:cxn ang="0">
                  <a:pos x="11" y="0"/>
                </a:cxn>
                <a:cxn ang="0">
                  <a:pos x="8" y="2"/>
                </a:cxn>
                <a:cxn ang="0">
                  <a:pos x="1" y="8"/>
                </a:cxn>
                <a:cxn ang="0">
                  <a:pos x="0" y="11"/>
                </a:cxn>
                <a:cxn ang="0">
                  <a:pos x="0" y="21"/>
                </a:cxn>
                <a:cxn ang="0">
                  <a:pos x="1" y="24"/>
                </a:cxn>
                <a:cxn ang="0">
                  <a:pos x="8" y="30"/>
                </a:cxn>
                <a:cxn ang="0">
                  <a:pos x="11" y="32"/>
                </a:cxn>
                <a:cxn ang="0">
                  <a:pos x="132" y="65"/>
                </a:cxn>
              </a:cxnLst>
              <a:rect l="0" t="0" r="r" b="b"/>
              <a:pathLst>
                <a:path w="153" h="65">
                  <a:moveTo>
                    <a:pt x="132" y="65"/>
                  </a:moveTo>
                  <a:lnTo>
                    <a:pt x="142" y="65"/>
                  </a:lnTo>
                  <a:lnTo>
                    <a:pt x="145" y="63"/>
                  </a:lnTo>
                  <a:lnTo>
                    <a:pt x="151" y="57"/>
                  </a:lnTo>
                  <a:lnTo>
                    <a:pt x="153" y="54"/>
                  </a:lnTo>
                  <a:lnTo>
                    <a:pt x="153" y="44"/>
                  </a:lnTo>
                  <a:lnTo>
                    <a:pt x="151" y="41"/>
                  </a:lnTo>
                  <a:lnTo>
                    <a:pt x="145" y="35"/>
                  </a:lnTo>
                  <a:lnTo>
                    <a:pt x="142" y="33"/>
                  </a:lnTo>
                  <a:lnTo>
                    <a:pt x="20" y="0"/>
                  </a:lnTo>
                  <a:lnTo>
                    <a:pt x="11" y="0"/>
                  </a:lnTo>
                  <a:lnTo>
                    <a:pt x="8" y="2"/>
                  </a:lnTo>
                  <a:lnTo>
                    <a:pt x="1" y="8"/>
                  </a:lnTo>
                  <a:lnTo>
                    <a:pt x="0" y="11"/>
                  </a:lnTo>
                  <a:lnTo>
                    <a:pt x="0" y="21"/>
                  </a:lnTo>
                  <a:lnTo>
                    <a:pt x="1" y="24"/>
                  </a:lnTo>
                  <a:lnTo>
                    <a:pt x="8" y="30"/>
                  </a:lnTo>
                  <a:lnTo>
                    <a:pt x="11" y="32"/>
                  </a:lnTo>
                  <a:lnTo>
                    <a:pt x="132" y="65"/>
                  </a:lnTo>
                  <a:close/>
                </a:path>
              </a:pathLst>
            </a:custGeom>
            <a:solidFill>
              <a:srgbClr val="000000"/>
            </a:solidFill>
            <a:ln w="9525">
              <a:noFill/>
              <a:round/>
              <a:headEnd/>
              <a:tailEnd/>
            </a:ln>
          </p:spPr>
          <p:txBody>
            <a:bodyPr/>
            <a:lstStyle/>
            <a:p>
              <a:endParaRPr lang="en-US"/>
            </a:p>
          </p:txBody>
        </p:sp>
        <p:sp>
          <p:nvSpPr>
            <p:cNvPr id="793634" name="Freeform 34"/>
            <p:cNvSpPr>
              <a:spLocks/>
            </p:cNvSpPr>
            <p:nvPr/>
          </p:nvSpPr>
          <p:spPr bwMode="auto">
            <a:xfrm>
              <a:off x="4935" y="1760"/>
              <a:ext cx="161" cy="66"/>
            </a:xfrm>
            <a:custGeom>
              <a:avLst/>
              <a:gdLst/>
              <a:ahLst/>
              <a:cxnLst>
                <a:cxn ang="0">
                  <a:pos x="150" y="31"/>
                </a:cxn>
                <a:cxn ang="0">
                  <a:pos x="153" y="30"/>
                </a:cxn>
                <a:cxn ang="0">
                  <a:pos x="159" y="23"/>
                </a:cxn>
                <a:cxn ang="0">
                  <a:pos x="161" y="20"/>
                </a:cxn>
                <a:cxn ang="0">
                  <a:pos x="161" y="11"/>
                </a:cxn>
                <a:cxn ang="0">
                  <a:pos x="159" y="7"/>
                </a:cxn>
                <a:cxn ang="0">
                  <a:pos x="153" y="1"/>
                </a:cxn>
                <a:cxn ang="0">
                  <a:pos x="150" y="0"/>
                </a:cxn>
                <a:cxn ang="0">
                  <a:pos x="140" y="0"/>
                </a:cxn>
                <a:cxn ang="0">
                  <a:pos x="11" y="34"/>
                </a:cxn>
                <a:cxn ang="0">
                  <a:pos x="8" y="36"/>
                </a:cxn>
                <a:cxn ang="0">
                  <a:pos x="1" y="42"/>
                </a:cxn>
                <a:cxn ang="0">
                  <a:pos x="0" y="45"/>
                </a:cxn>
                <a:cxn ang="0">
                  <a:pos x="0" y="55"/>
                </a:cxn>
                <a:cxn ang="0">
                  <a:pos x="1" y="58"/>
                </a:cxn>
                <a:cxn ang="0">
                  <a:pos x="8" y="64"/>
                </a:cxn>
                <a:cxn ang="0">
                  <a:pos x="11" y="66"/>
                </a:cxn>
                <a:cxn ang="0">
                  <a:pos x="20" y="66"/>
                </a:cxn>
                <a:cxn ang="0">
                  <a:pos x="150" y="31"/>
                </a:cxn>
              </a:cxnLst>
              <a:rect l="0" t="0" r="r" b="b"/>
              <a:pathLst>
                <a:path w="161" h="66">
                  <a:moveTo>
                    <a:pt x="150" y="31"/>
                  </a:moveTo>
                  <a:lnTo>
                    <a:pt x="153" y="30"/>
                  </a:lnTo>
                  <a:lnTo>
                    <a:pt x="159" y="23"/>
                  </a:lnTo>
                  <a:lnTo>
                    <a:pt x="161" y="20"/>
                  </a:lnTo>
                  <a:lnTo>
                    <a:pt x="161" y="11"/>
                  </a:lnTo>
                  <a:lnTo>
                    <a:pt x="159" y="7"/>
                  </a:lnTo>
                  <a:lnTo>
                    <a:pt x="153" y="1"/>
                  </a:lnTo>
                  <a:lnTo>
                    <a:pt x="150" y="0"/>
                  </a:lnTo>
                  <a:lnTo>
                    <a:pt x="140" y="0"/>
                  </a:lnTo>
                  <a:lnTo>
                    <a:pt x="11" y="34"/>
                  </a:lnTo>
                  <a:lnTo>
                    <a:pt x="8" y="36"/>
                  </a:lnTo>
                  <a:lnTo>
                    <a:pt x="1" y="42"/>
                  </a:lnTo>
                  <a:lnTo>
                    <a:pt x="0" y="45"/>
                  </a:lnTo>
                  <a:lnTo>
                    <a:pt x="0" y="55"/>
                  </a:lnTo>
                  <a:lnTo>
                    <a:pt x="1" y="58"/>
                  </a:lnTo>
                  <a:lnTo>
                    <a:pt x="8" y="64"/>
                  </a:lnTo>
                  <a:lnTo>
                    <a:pt x="11" y="66"/>
                  </a:lnTo>
                  <a:lnTo>
                    <a:pt x="20" y="66"/>
                  </a:lnTo>
                  <a:lnTo>
                    <a:pt x="150" y="31"/>
                  </a:lnTo>
                  <a:close/>
                </a:path>
              </a:pathLst>
            </a:custGeom>
            <a:solidFill>
              <a:srgbClr val="000000"/>
            </a:solidFill>
            <a:ln w="9525">
              <a:noFill/>
              <a:round/>
              <a:headEnd/>
              <a:tailEnd/>
            </a:ln>
          </p:spPr>
          <p:txBody>
            <a:bodyPr/>
            <a:lstStyle/>
            <a:p>
              <a:endParaRPr lang="en-US"/>
            </a:p>
          </p:txBody>
        </p:sp>
        <p:sp>
          <p:nvSpPr>
            <p:cNvPr id="793635" name="Freeform 35"/>
            <p:cNvSpPr>
              <a:spLocks/>
            </p:cNvSpPr>
            <p:nvPr/>
          </p:nvSpPr>
          <p:spPr bwMode="auto">
            <a:xfrm>
              <a:off x="3706" y="1921"/>
              <a:ext cx="46" cy="159"/>
            </a:xfrm>
            <a:custGeom>
              <a:avLst/>
              <a:gdLst/>
              <a:ahLst/>
              <a:cxnLst>
                <a:cxn ang="0">
                  <a:pos x="31" y="14"/>
                </a:cxn>
                <a:cxn ang="0">
                  <a:pos x="30" y="9"/>
                </a:cxn>
                <a:cxn ang="0">
                  <a:pos x="28" y="6"/>
                </a:cxn>
                <a:cxn ang="0">
                  <a:pos x="25" y="3"/>
                </a:cxn>
                <a:cxn ang="0">
                  <a:pos x="19" y="0"/>
                </a:cxn>
                <a:cxn ang="0">
                  <a:pos x="14" y="0"/>
                </a:cxn>
                <a:cxn ang="0">
                  <a:pos x="9" y="1"/>
                </a:cxn>
                <a:cxn ang="0">
                  <a:pos x="6" y="3"/>
                </a:cxn>
                <a:cxn ang="0">
                  <a:pos x="3" y="6"/>
                </a:cxn>
                <a:cxn ang="0">
                  <a:pos x="0" y="12"/>
                </a:cxn>
                <a:cxn ang="0">
                  <a:pos x="0" y="17"/>
                </a:cxn>
                <a:cxn ang="0">
                  <a:pos x="14" y="145"/>
                </a:cxn>
                <a:cxn ang="0">
                  <a:pos x="16" y="150"/>
                </a:cxn>
                <a:cxn ang="0">
                  <a:pos x="17" y="153"/>
                </a:cxn>
                <a:cxn ang="0">
                  <a:pos x="20" y="156"/>
                </a:cxn>
                <a:cxn ang="0">
                  <a:pos x="27" y="159"/>
                </a:cxn>
                <a:cxn ang="0">
                  <a:pos x="31" y="159"/>
                </a:cxn>
                <a:cxn ang="0">
                  <a:pos x="36" y="158"/>
                </a:cxn>
                <a:cxn ang="0">
                  <a:pos x="39" y="156"/>
                </a:cxn>
                <a:cxn ang="0">
                  <a:pos x="42" y="153"/>
                </a:cxn>
                <a:cxn ang="0">
                  <a:pos x="46" y="147"/>
                </a:cxn>
                <a:cxn ang="0">
                  <a:pos x="46" y="142"/>
                </a:cxn>
                <a:cxn ang="0">
                  <a:pos x="31" y="14"/>
                </a:cxn>
              </a:cxnLst>
              <a:rect l="0" t="0" r="r" b="b"/>
              <a:pathLst>
                <a:path w="46" h="159">
                  <a:moveTo>
                    <a:pt x="31" y="14"/>
                  </a:moveTo>
                  <a:lnTo>
                    <a:pt x="30" y="9"/>
                  </a:lnTo>
                  <a:lnTo>
                    <a:pt x="28" y="6"/>
                  </a:lnTo>
                  <a:lnTo>
                    <a:pt x="25" y="3"/>
                  </a:lnTo>
                  <a:lnTo>
                    <a:pt x="19" y="0"/>
                  </a:lnTo>
                  <a:lnTo>
                    <a:pt x="14" y="0"/>
                  </a:lnTo>
                  <a:lnTo>
                    <a:pt x="9" y="1"/>
                  </a:lnTo>
                  <a:lnTo>
                    <a:pt x="6" y="3"/>
                  </a:lnTo>
                  <a:lnTo>
                    <a:pt x="3" y="6"/>
                  </a:lnTo>
                  <a:lnTo>
                    <a:pt x="0" y="12"/>
                  </a:lnTo>
                  <a:lnTo>
                    <a:pt x="0" y="17"/>
                  </a:lnTo>
                  <a:lnTo>
                    <a:pt x="14" y="145"/>
                  </a:lnTo>
                  <a:lnTo>
                    <a:pt x="16" y="150"/>
                  </a:lnTo>
                  <a:lnTo>
                    <a:pt x="17" y="153"/>
                  </a:lnTo>
                  <a:lnTo>
                    <a:pt x="20" y="156"/>
                  </a:lnTo>
                  <a:lnTo>
                    <a:pt x="27" y="159"/>
                  </a:lnTo>
                  <a:lnTo>
                    <a:pt x="31" y="159"/>
                  </a:lnTo>
                  <a:lnTo>
                    <a:pt x="36" y="158"/>
                  </a:lnTo>
                  <a:lnTo>
                    <a:pt x="39" y="156"/>
                  </a:lnTo>
                  <a:lnTo>
                    <a:pt x="42" y="153"/>
                  </a:lnTo>
                  <a:lnTo>
                    <a:pt x="46" y="147"/>
                  </a:lnTo>
                  <a:lnTo>
                    <a:pt x="46" y="142"/>
                  </a:lnTo>
                  <a:lnTo>
                    <a:pt x="31" y="14"/>
                  </a:lnTo>
                  <a:close/>
                </a:path>
              </a:pathLst>
            </a:custGeom>
            <a:solidFill>
              <a:srgbClr val="000000"/>
            </a:solidFill>
            <a:ln w="9525">
              <a:noFill/>
              <a:round/>
              <a:headEnd/>
              <a:tailEnd/>
            </a:ln>
          </p:spPr>
          <p:txBody>
            <a:bodyPr/>
            <a:lstStyle/>
            <a:p>
              <a:endParaRPr lang="en-US"/>
            </a:p>
          </p:txBody>
        </p:sp>
        <p:sp>
          <p:nvSpPr>
            <p:cNvPr id="793636" name="Freeform 36"/>
            <p:cNvSpPr>
              <a:spLocks/>
            </p:cNvSpPr>
            <p:nvPr/>
          </p:nvSpPr>
          <p:spPr bwMode="auto">
            <a:xfrm>
              <a:off x="3699" y="1927"/>
              <a:ext cx="119" cy="112"/>
            </a:xfrm>
            <a:custGeom>
              <a:avLst/>
              <a:gdLst/>
              <a:ahLst/>
              <a:cxnLst>
                <a:cxn ang="0">
                  <a:pos x="27" y="5"/>
                </a:cxn>
                <a:cxn ang="0">
                  <a:pos x="24" y="2"/>
                </a:cxn>
                <a:cxn ang="0">
                  <a:pos x="19" y="0"/>
                </a:cxn>
                <a:cxn ang="0">
                  <a:pos x="12" y="0"/>
                </a:cxn>
                <a:cxn ang="0">
                  <a:pos x="8" y="3"/>
                </a:cxn>
                <a:cxn ang="0">
                  <a:pos x="5" y="5"/>
                </a:cxn>
                <a:cxn ang="0">
                  <a:pos x="2" y="8"/>
                </a:cxn>
                <a:cxn ang="0">
                  <a:pos x="0" y="13"/>
                </a:cxn>
                <a:cxn ang="0">
                  <a:pos x="0" y="21"/>
                </a:cxn>
                <a:cxn ang="0">
                  <a:pos x="4" y="24"/>
                </a:cxn>
                <a:cxn ang="0">
                  <a:pos x="5" y="27"/>
                </a:cxn>
                <a:cxn ang="0">
                  <a:pos x="92" y="108"/>
                </a:cxn>
                <a:cxn ang="0">
                  <a:pos x="95" y="111"/>
                </a:cxn>
                <a:cxn ang="0">
                  <a:pos x="100" y="112"/>
                </a:cxn>
                <a:cxn ang="0">
                  <a:pos x="108" y="112"/>
                </a:cxn>
                <a:cxn ang="0">
                  <a:pos x="111" y="109"/>
                </a:cxn>
                <a:cxn ang="0">
                  <a:pos x="114" y="108"/>
                </a:cxn>
                <a:cxn ang="0">
                  <a:pos x="117" y="104"/>
                </a:cxn>
                <a:cxn ang="0">
                  <a:pos x="119" y="100"/>
                </a:cxn>
                <a:cxn ang="0">
                  <a:pos x="119" y="92"/>
                </a:cxn>
                <a:cxn ang="0">
                  <a:pos x="116" y="89"/>
                </a:cxn>
                <a:cxn ang="0">
                  <a:pos x="114" y="85"/>
                </a:cxn>
                <a:cxn ang="0">
                  <a:pos x="27" y="5"/>
                </a:cxn>
              </a:cxnLst>
              <a:rect l="0" t="0" r="r" b="b"/>
              <a:pathLst>
                <a:path w="119" h="112">
                  <a:moveTo>
                    <a:pt x="27" y="5"/>
                  </a:moveTo>
                  <a:lnTo>
                    <a:pt x="24" y="2"/>
                  </a:lnTo>
                  <a:lnTo>
                    <a:pt x="19" y="0"/>
                  </a:lnTo>
                  <a:lnTo>
                    <a:pt x="12" y="0"/>
                  </a:lnTo>
                  <a:lnTo>
                    <a:pt x="8" y="3"/>
                  </a:lnTo>
                  <a:lnTo>
                    <a:pt x="5" y="5"/>
                  </a:lnTo>
                  <a:lnTo>
                    <a:pt x="2" y="8"/>
                  </a:lnTo>
                  <a:lnTo>
                    <a:pt x="0" y="13"/>
                  </a:lnTo>
                  <a:lnTo>
                    <a:pt x="0" y="21"/>
                  </a:lnTo>
                  <a:lnTo>
                    <a:pt x="4" y="24"/>
                  </a:lnTo>
                  <a:lnTo>
                    <a:pt x="5" y="27"/>
                  </a:lnTo>
                  <a:lnTo>
                    <a:pt x="92" y="108"/>
                  </a:lnTo>
                  <a:lnTo>
                    <a:pt x="95" y="111"/>
                  </a:lnTo>
                  <a:lnTo>
                    <a:pt x="100" y="112"/>
                  </a:lnTo>
                  <a:lnTo>
                    <a:pt x="108" y="112"/>
                  </a:lnTo>
                  <a:lnTo>
                    <a:pt x="111" y="109"/>
                  </a:lnTo>
                  <a:lnTo>
                    <a:pt x="114" y="108"/>
                  </a:lnTo>
                  <a:lnTo>
                    <a:pt x="117" y="104"/>
                  </a:lnTo>
                  <a:lnTo>
                    <a:pt x="119" y="100"/>
                  </a:lnTo>
                  <a:lnTo>
                    <a:pt x="119" y="92"/>
                  </a:lnTo>
                  <a:lnTo>
                    <a:pt x="116" y="89"/>
                  </a:lnTo>
                  <a:lnTo>
                    <a:pt x="114" y="85"/>
                  </a:lnTo>
                  <a:lnTo>
                    <a:pt x="27" y="5"/>
                  </a:lnTo>
                  <a:close/>
                </a:path>
              </a:pathLst>
            </a:custGeom>
            <a:solidFill>
              <a:srgbClr val="000000"/>
            </a:solidFill>
            <a:ln w="9525">
              <a:noFill/>
              <a:round/>
              <a:headEnd/>
              <a:tailEnd/>
            </a:ln>
          </p:spPr>
          <p:txBody>
            <a:bodyPr/>
            <a:lstStyle/>
            <a:p>
              <a:endParaRPr lang="en-US"/>
            </a:p>
          </p:txBody>
        </p:sp>
        <p:sp>
          <p:nvSpPr>
            <p:cNvPr id="793637" name="Freeform 37"/>
            <p:cNvSpPr>
              <a:spLocks/>
            </p:cNvSpPr>
            <p:nvPr/>
          </p:nvSpPr>
          <p:spPr bwMode="auto">
            <a:xfrm>
              <a:off x="2902" y="1910"/>
              <a:ext cx="40" cy="178"/>
            </a:xfrm>
            <a:custGeom>
              <a:avLst/>
              <a:gdLst/>
              <a:ahLst/>
              <a:cxnLst>
                <a:cxn ang="0">
                  <a:pos x="32" y="14"/>
                </a:cxn>
                <a:cxn ang="0">
                  <a:pos x="32" y="11"/>
                </a:cxn>
                <a:cxn ang="0">
                  <a:pos x="29" y="8"/>
                </a:cxn>
                <a:cxn ang="0">
                  <a:pos x="27" y="4"/>
                </a:cxn>
                <a:cxn ang="0">
                  <a:pos x="24" y="1"/>
                </a:cxn>
                <a:cxn ang="0">
                  <a:pos x="19" y="0"/>
                </a:cxn>
                <a:cxn ang="0">
                  <a:pos x="11" y="0"/>
                </a:cxn>
                <a:cxn ang="0">
                  <a:pos x="8" y="3"/>
                </a:cxn>
                <a:cxn ang="0">
                  <a:pos x="5" y="4"/>
                </a:cxn>
                <a:cxn ang="0">
                  <a:pos x="2" y="8"/>
                </a:cxn>
                <a:cxn ang="0">
                  <a:pos x="0" y="12"/>
                </a:cxn>
                <a:cxn ang="0">
                  <a:pos x="0" y="17"/>
                </a:cxn>
                <a:cxn ang="0">
                  <a:pos x="8" y="164"/>
                </a:cxn>
                <a:cxn ang="0">
                  <a:pos x="8" y="167"/>
                </a:cxn>
                <a:cxn ang="0">
                  <a:pos x="11" y="170"/>
                </a:cxn>
                <a:cxn ang="0">
                  <a:pos x="13" y="174"/>
                </a:cxn>
                <a:cxn ang="0">
                  <a:pos x="16" y="177"/>
                </a:cxn>
                <a:cxn ang="0">
                  <a:pos x="21" y="178"/>
                </a:cxn>
                <a:cxn ang="0">
                  <a:pos x="29" y="178"/>
                </a:cxn>
                <a:cxn ang="0">
                  <a:pos x="32" y="175"/>
                </a:cxn>
                <a:cxn ang="0">
                  <a:pos x="35" y="174"/>
                </a:cxn>
                <a:cxn ang="0">
                  <a:pos x="38" y="170"/>
                </a:cxn>
                <a:cxn ang="0">
                  <a:pos x="40" y="166"/>
                </a:cxn>
                <a:cxn ang="0">
                  <a:pos x="40" y="161"/>
                </a:cxn>
                <a:cxn ang="0">
                  <a:pos x="32" y="14"/>
                </a:cxn>
              </a:cxnLst>
              <a:rect l="0" t="0" r="r" b="b"/>
              <a:pathLst>
                <a:path w="40" h="178">
                  <a:moveTo>
                    <a:pt x="32" y="14"/>
                  </a:moveTo>
                  <a:lnTo>
                    <a:pt x="32" y="11"/>
                  </a:lnTo>
                  <a:lnTo>
                    <a:pt x="29" y="8"/>
                  </a:lnTo>
                  <a:lnTo>
                    <a:pt x="27" y="4"/>
                  </a:lnTo>
                  <a:lnTo>
                    <a:pt x="24" y="1"/>
                  </a:lnTo>
                  <a:lnTo>
                    <a:pt x="19" y="0"/>
                  </a:lnTo>
                  <a:lnTo>
                    <a:pt x="11" y="0"/>
                  </a:lnTo>
                  <a:lnTo>
                    <a:pt x="8" y="3"/>
                  </a:lnTo>
                  <a:lnTo>
                    <a:pt x="5" y="4"/>
                  </a:lnTo>
                  <a:lnTo>
                    <a:pt x="2" y="8"/>
                  </a:lnTo>
                  <a:lnTo>
                    <a:pt x="0" y="12"/>
                  </a:lnTo>
                  <a:lnTo>
                    <a:pt x="0" y="17"/>
                  </a:lnTo>
                  <a:lnTo>
                    <a:pt x="8" y="164"/>
                  </a:lnTo>
                  <a:lnTo>
                    <a:pt x="8" y="167"/>
                  </a:lnTo>
                  <a:lnTo>
                    <a:pt x="11" y="170"/>
                  </a:lnTo>
                  <a:lnTo>
                    <a:pt x="13" y="174"/>
                  </a:lnTo>
                  <a:lnTo>
                    <a:pt x="16" y="177"/>
                  </a:lnTo>
                  <a:lnTo>
                    <a:pt x="21" y="178"/>
                  </a:lnTo>
                  <a:lnTo>
                    <a:pt x="29" y="178"/>
                  </a:lnTo>
                  <a:lnTo>
                    <a:pt x="32" y="175"/>
                  </a:lnTo>
                  <a:lnTo>
                    <a:pt x="35" y="174"/>
                  </a:lnTo>
                  <a:lnTo>
                    <a:pt x="38" y="170"/>
                  </a:lnTo>
                  <a:lnTo>
                    <a:pt x="40" y="166"/>
                  </a:lnTo>
                  <a:lnTo>
                    <a:pt x="40" y="161"/>
                  </a:lnTo>
                  <a:lnTo>
                    <a:pt x="32" y="14"/>
                  </a:lnTo>
                  <a:close/>
                </a:path>
              </a:pathLst>
            </a:custGeom>
            <a:solidFill>
              <a:srgbClr val="000000"/>
            </a:solidFill>
            <a:ln w="9525">
              <a:noFill/>
              <a:round/>
              <a:headEnd/>
              <a:tailEnd/>
            </a:ln>
          </p:spPr>
          <p:txBody>
            <a:bodyPr/>
            <a:lstStyle/>
            <a:p>
              <a:endParaRPr lang="en-US"/>
            </a:p>
          </p:txBody>
        </p:sp>
        <p:sp>
          <p:nvSpPr>
            <p:cNvPr id="793638" name="Freeform 38"/>
            <p:cNvSpPr>
              <a:spLocks/>
            </p:cNvSpPr>
            <p:nvPr/>
          </p:nvSpPr>
          <p:spPr bwMode="auto">
            <a:xfrm>
              <a:off x="2896" y="1922"/>
              <a:ext cx="112" cy="133"/>
            </a:xfrm>
            <a:custGeom>
              <a:avLst/>
              <a:gdLst/>
              <a:ahLst/>
              <a:cxnLst>
                <a:cxn ang="0">
                  <a:pos x="29" y="7"/>
                </a:cxn>
                <a:cxn ang="0">
                  <a:pos x="25" y="4"/>
                </a:cxn>
                <a:cxn ang="0">
                  <a:pos x="22" y="2"/>
                </a:cxn>
                <a:cxn ang="0">
                  <a:pos x="17" y="0"/>
                </a:cxn>
                <a:cxn ang="0">
                  <a:pos x="14" y="0"/>
                </a:cxn>
                <a:cxn ang="0">
                  <a:pos x="10" y="2"/>
                </a:cxn>
                <a:cxn ang="0">
                  <a:pos x="6" y="4"/>
                </a:cxn>
                <a:cxn ang="0">
                  <a:pos x="3" y="7"/>
                </a:cxn>
                <a:cxn ang="0">
                  <a:pos x="2" y="10"/>
                </a:cxn>
                <a:cxn ang="0">
                  <a:pos x="0" y="15"/>
                </a:cxn>
                <a:cxn ang="0">
                  <a:pos x="0" y="18"/>
                </a:cxn>
                <a:cxn ang="0">
                  <a:pos x="2" y="22"/>
                </a:cxn>
                <a:cxn ang="0">
                  <a:pos x="3" y="26"/>
                </a:cxn>
                <a:cxn ang="0">
                  <a:pos x="84" y="127"/>
                </a:cxn>
                <a:cxn ang="0">
                  <a:pos x="87" y="130"/>
                </a:cxn>
                <a:cxn ang="0">
                  <a:pos x="90" y="132"/>
                </a:cxn>
                <a:cxn ang="0">
                  <a:pos x="95" y="133"/>
                </a:cxn>
                <a:cxn ang="0">
                  <a:pos x="98" y="133"/>
                </a:cxn>
                <a:cxn ang="0">
                  <a:pos x="103" y="132"/>
                </a:cxn>
                <a:cxn ang="0">
                  <a:pos x="106" y="130"/>
                </a:cxn>
                <a:cxn ang="0">
                  <a:pos x="109" y="127"/>
                </a:cxn>
                <a:cxn ang="0">
                  <a:pos x="111" y="124"/>
                </a:cxn>
                <a:cxn ang="0">
                  <a:pos x="112" y="119"/>
                </a:cxn>
                <a:cxn ang="0">
                  <a:pos x="112" y="116"/>
                </a:cxn>
                <a:cxn ang="0">
                  <a:pos x="111" y="111"/>
                </a:cxn>
                <a:cxn ang="0">
                  <a:pos x="109" y="108"/>
                </a:cxn>
                <a:cxn ang="0">
                  <a:pos x="29" y="7"/>
                </a:cxn>
              </a:cxnLst>
              <a:rect l="0" t="0" r="r" b="b"/>
              <a:pathLst>
                <a:path w="112" h="133">
                  <a:moveTo>
                    <a:pt x="29" y="7"/>
                  </a:moveTo>
                  <a:lnTo>
                    <a:pt x="25" y="4"/>
                  </a:lnTo>
                  <a:lnTo>
                    <a:pt x="22" y="2"/>
                  </a:lnTo>
                  <a:lnTo>
                    <a:pt x="17" y="0"/>
                  </a:lnTo>
                  <a:lnTo>
                    <a:pt x="14" y="0"/>
                  </a:lnTo>
                  <a:lnTo>
                    <a:pt x="10" y="2"/>
                  </a:lnTo>
                  <a:lnTo>
                    <a:pt x="6" y="4"/>
                  </a:lnTo>
                  <a:lnTo>
                    <a:pt x="3" y="7"/>
                  </a:lnTo>
                  <a:lnTo>
                    <a:pt x="2" y="10"/>
                  </a:lnTo>
                  <a:lnTo>
                    <a:pt x="0" y="15"/>
                  </a:lnTo>
                  <a:lnTo>
                    <a:pt x="0" y="18"/>
                  </a:lnTo>
                  <a:lnTo>
                    <a:pt x="2" y="22"/>
                  </a:lnTo>
                  <a:lnTo>
                    <a:pt x="3" y="26"/>
                  </a:lnTo>
                  <a:lnTo>
                    <a:pt x="84" y="127"/>
                  </a:lnTo>
                  <a:lnTo>
                    <a:pt x="87" y="130"/>
                  </a:lnTo>
                  <a:lnTo>
                    <a:pt x="90" y="132"/>
                  </a:lnTo>
                  <a:lnTo>
                    <a:pt x="95" y="133"/>
                  </a:lnTo>
                  <a:lnTo>
                    <a:pt x="98" y="133"/>
                  </a:lnTo>
                  <a:lnTo>
                    <a:pt x="103" y="132"/>
                  </a:lnTo>
                  <a:lnTo>
                    <a:pt x="106" y="130"/>
                  </a:lnTo>
                  <a:lnTo>
                    <a:pt x="109" y="127"/>
                  </a:lnTo>
                  <a:lnTo>
                    <a:pt x="111" y="124"/>
                  </a:lnTo>
                  <a:lnTo>
                    <a:pt x="112" y="119"/>
                  </a:lnTo>
                  <a:lnTo>
                    <a:pt x="112" y="116"/>
                  </a:lnTo>
                  <a:lnTo>
                    <a:pt x="111" y="111"/>
                  </a:lnTo>
                  <a:lnTo>
                    <a:pt x="109" y="108"/>
                  </a:lnTo>
                  <a:lnTo>
                    <a:pt x="29" y="7"/>
                  </a:lnTo>
                  <a:close/>
                </a:path>
              </a:pathLst>
            </a:custGeom>
            <a:solidFill>
              <a:srgbClr val="000000"/>
            </a:solidFill>
            <a:ln w="9525">
              <a:noFill/>
              <a:round/>
              <a:headEnd/>
              <a:tailEnd/>
            </a:ln>
          </p:spPr>
          <p:txBody>
            <a:bodyPr/>
            <a:lstStyle/>
            <a:p>
              <a:endParaRPr lang="en-US"/>
            </a:p>
          </p:txBody>
        </p:sp>
        <p:grpSp>
          <p:nvGrpSpPr>
            <p:cNvPr id="793819" name="Group 219"/>
            <p:cNvGrpSpPr>
              <a:grpSpLocks/>
            </p:cNvGrpSpPr>
            <p:nvPr/>
          </p:nvGrpSpPr>
          <p:grpSpPr bwMode="auto">
            <a:xfrm>
              <a:off x="2815" y="1222"/>
              <a:ext cx="399" cy="383"/>
              <a:chOff x="2815" y="1222"/>
              <a:chExt cx="399" cy="383"/>
            </a:xfrm>
          </p:grpSpPr>
          <p:sp>
            <p:nvSpPr>
              <p:cNvPr id="793605" name="Freeform 5"/>
              <p:cNvSpPr>
                <a:spLocks/>
              </p:cNvSpPr>
              <p:nvPr/>
            </p:nvSpPr>
            <p:spPr bwMode="auto">
              <a:xfrm>
                <a:off x="2815" y="1257"/>
                <a:ext cx="241" cy="343"/>
              </a:xfrm>
              <a:custGeom>
                <a:avLst/>
                <a:gdLst/>
                <a:ahLst/>
                <a:cxnLst>
                  <a:cxn ang="0">
                    <a:pos x="173" y="325"/>
                  </a:cxn>
                  <a:cxn ang="0">
                    <a:pos x="179" y="340"/>
                  </a:cxn>
                  <a:cxn ang="0">
                    <a:pos x="192" y="343"/>
                  </a:cxn>
                  <a:cxn ang="0">
                    <a:pos x="204" y="330"/>
                  </a:cxn>
                  <a:cxn ang="0">
                    <a:pos x="214" y="313"/>
                  </a:cxn>
                  <a:cxn ang="0">
                    <a:pos x="220" y="297"/>
                  </a:cxn>
                  <a:cxn ang="0">
                    <a:pos x="227" y="281"/>
                  </a:cxn>
                  <a:cxn ang="0">
                    <a:pos x="231" y="265"/>
                  </a:cxn>
                  <a:cxn ang="0">
                    <a:pos x="236" y="246"/>
                  </a:cxn>
                  <a:cxn ang="0">
                    <a:pos x="238" y="229"/>
                  </a:cxn>
                  <a:cxn ang="0">
                    <a:pos x="241" y="189"/>
                  </a:cxn>
                  <a:cxn ang="0">
                    <a:pos x="236" y="144"/>
                  </a:cxn>
                  <a:cxn ang="0">
                    <a:pos x="217" y="79"/>
                  </a:cxn>
                  <a:cxn ang="0">
                    <a:pos x="195" y="41"/>
                  </a:cxn>
                  <a:cxn ang="0">
                    <a:pos x="179" y="23"/>
                  </a:cxn>
                  <a:cxn ang="0">
                    <a:pos x="162" y="11"/>
                  </a:cxn>
                  <a:cxn ang="0">
                    <a:pos x="146" y="3"/>
                  </a:cxn>
                  <a:cxn ang="0">
                    <a:pos x="94" y="3"/>
                  </a:cxn>
                  <a:cxn ang="0">
                    <a:pos x="78" y="11"/>
                  </a:cxn>
                  <a:cxn ang="0">
                    <a:pos x="60" y="23"/>
                  </a:cxn>
                  <a:cxn ang="0">
                    <a:pos x="45" y="41"/>
                  </a:cxn>
                  <a:cxn ang="0">
                    <a:pos x="23" y="79"/>
                  </a:cxn>
                  <a:cxn ang="0">
                    <a:pos x="4" y="144"/>
                  </a:cxn>
                  <a:cxn ang="0">
                    <a:pos x="2" y="229"/>
                  </a:cxn>
                  <a:cxn ang="0">
                    <a:pos x="4" y="245"/>
                  </a:cxn>
                  <a:cxn ang="0">
                    <a:pos x="8" y="262"/>
                  </a:cxn>
                  <a:cxn ang="0">
                    <a:pos x="10" y="273"/>
                  </a:cxn>
                  <a:cxn ang="0">
                    <a:pos x="16" y="288"/>
                  </a:cxn>
                  <a:cxn ang="0">
                    <a:pos x="29" y="321"/>
                  </a:cxn>
                  <a:cxn ang="0">
                    <a:pos x="38" y="330"/>
                  </a:cxn>
                  <a:cxn ang="0">
                    <a:pos x="54" y="330"/>
                  </a:cxn>
                  <a:cxn ang="0">
                    <a:pos x="62" y="311"/>
                  </a:cxn>
                  <a:cxn ang="0">
                    <a:pos x="56" y="302"/>
                  </a:cxn>
                  <a:cxn ang="0">
                    <a:pos x="43" y="272"/>
                  </a:cxn>
                  <a:cxn ang="0">
                    <a:pos x="40" y="259"/>
                  </a:cxn>
                  <a:cxn ang="0">
                    <a:pos x="37" y="243"/>
                  </a:cxn>
                  <a:cxn ang="0">
                    <a:pos x="34" y="231"/>
                  </a:cxn>
                  <a:cxn ang="0">
                    <a:pos x="32" y="193"/>
                  </a:cxn>
                  <a:cxn ang="0">
                    <a:pos x="35" y="150"/>
                  </a:cxn>
                  <a:cxn ang="0">
                    <a:pos x="45" y="104"/>
                  </a:cxn>
                  <a:cxn ang="0">
                    <a:pos x="60" y="74"/>
                  </a:cxn>
                  <a:cxn ang="0">
                    <a:pos x="70" y="60"/>
                  </a:cxn>
                  <a:cxn ang="0">
                    <a:pos x="79" y="49"/>
                  </a:cxn>
                  <a:cxn ang="0">
                    <a:pos x="91" y="39"/>
                  </a:cxn>
                  <a:cxn ang="0">
                    <a:pos x="103" y="35"/>
                  </a:cxn>
                  <a:cxn ang="0">
                    <a:pos x="121" y="31"/>
                  </a:cxn>
                  <a:cxn ang="0">
                    <a:pos x="136" y="35"/>
                  </a:cxn>
                  <a:cxn ang="0">
                    <a:pos x="149" y="39"/>
                  </a:cxn>
                  <a:cxn ang="0">
                    <a:pos x="160" y="49"/>
                  </a:cxn>
                  <a:cxn ang="0">
                    <a:pos x="170" y="60"/>
                  </a:cxn>
                  <a:cxn ang="0">
                    <a:pos x="179" y="74"/>
                  </a:cxn>
                  <a:cxn ang="0">
                    <a:pos x="195" y="104"/>
                  </a:cxn>
                  <a:cxn ang="0">
                    <a:pos x="204" y="150"/>
                  </a:cxn>
                  <a:cxn ang="0">
                    <a:pos x="208" y="185"/>
                  </a:cxn>
                  <a:cxn ang="0">
                    <a:pos x="208" y="194"/>
                  </a:cxn>
                  <a:cxn ang="0">
                    <a:pos x="206" y="232"/>
                  </a:cxn>
                  <a:cxn ang="0">
                    <a:pos x="203" y="245"/>
                  </a:cxn>
                  <a:cxn ang="0">
                    <a:pos x="200" y="264"/>
                  </a:cxn>
                  <a:cxn ang="0">
                    <a:pos x="193" y="281"/>
                  </a:cxn>
                  <a:cxn ang="0">
                    <a:pos x="187" y="295"/>
                  </a:cxn>
                  <a:cxn ang="0">
                    <a:pos x="178" y="311"/>
                  </a:cxn>
                  <a:cxn ang="0">
                    <a:pos x="176" y="318"/>
                  </a:cxn>
                </a:cxnLst>
                <a:rect l="0" t="0" r="r" b="b"/>
                <a:pathLst>
                  <a:path w="241" h="343">
                    <a:moveTo>
                      <a:pt x="176" y="318"/>
                    </a:moveTo>
                    <a:lnTo>
                      <a:pt x="174" y="321"/>
                    </a:lnTo>
                    <a:lnTo>
                      <a:pt x="173" y="325"/>
                    </a:lnTo>
                    <a:lnTo>
                      <a:pt x="173" y="330"/>
                    </a:lnTo>
                    <a:lnTo>
                      <a:pt x="176" y="337"/>
                    </a:lnTo>
                    <a:lnTo>
                      <a:pt x="179" y="340"/>
                    </a:lnTo>
                    <a:lnTo>
                      <a:pt x="182" y="341"/>
                    </a:lnTo>
                    <a:lnTo>
                      <a:pt x="187" y="343"/>
                    </a:lnTo>
                    <a:lnTo>
                      <a:pt x="192" y="343"/>
                    </a:lnTo>
                    <a:lnTo>
                      <a:pt x="198" y="340"/>
                    </a:lnTo>
                    <a:lnTo>
                      <a:pt x="201" y="337"/>
                    </a:lnTo>
                    <a:lnTo>
                      <a:pt x="204" y="330"/>
                    </a:lnTo>
                    <a:lnTo>
                      <a:pt x="206" y="327"/>
                    </a:lnTo>
                    <a:lnTo>
                      <a:pt x="208" y="325"/>
                    </a:lnTo>
                    <a:lnTo>
                      <a:pt x="214" y="313"/>
                    </a:lnTo>
                    <a:lnTo>
                      <a:pt x="215" y="308"/>
                    </a:lnTo>
                    <a:lnTo>
                      <a:pt x="219" y="302"/>
                    </a:lnTo>
                    <a:lnTo>
                      <a:pt x="220" y="297"/>
                    </a:lnTo>
                    <a:lnTo>
                      <a:pt x="222" y="294"/>
                    </a:lnTo>
                    <a:lnTo>
                      <a:pt x="225" y="284"/>
                    </a:lnTo>
                    <a:lnTo>
                      <a:pt x="227" y="281"/>
                    </a:lnTo>
                    <a:lnTo>
                      <a:pt x="228" y="276"/>
                    </a:lnTo>
                    <a:lnTo>
                      <a:pt x="231" y="270"/>
                    </a:lnTo>
                    <a:lnTo>
                      <a:pt x="231" y="265"/>
                    </a:lnTo>
                    <a:lnTo>
                      <a:pt x="234" y="256"/>
                    </a:lnTo>
                    <a:lnTo>
                      <a:pt x="234" y="251"/>
                    </a:lnTo>
                    <a:lnTo>
                      <a:pt x="236" y="246"/>
                    </a:lnTo>
                    <a:lnTo>
                      <a:pt x="236" y="243"/>
                    </a:lnTo>
                    <a:lnTo>
                      <a:pt x="238" y="239"/>
                    </a:lnTo>
                    <a:lnTo>
                      <a:pt x="238" y="229"/>
                    </a:lnTo>
                    <a:lnTo>
                      <a:pt x="239" y="224"/>
                    </a:lnTo>
                    <a:lnTo>
                      <a:pt x="239" y="197"/>
                    </a:lnTo>
                    <a:lnTo>
                      <a:pt x="241" y="189"/>
                    </a:lnTo>
                    <a:lnTo>
                      <a:pt x="239" y="182"/>
                    </a:lnTo>
                    <a:lnTo>
                      <a:pt x="239" y="163"/>
                    </a:lnTo>
                    <a:lnTo>
                      <a:pt x="236" y="144"/>
                    </a:lnTo>
                    <a:lnTo>
                      <a:pt x="230" y="110"/>
                    </a:lnTo>
                    <a:lnTo>
                      <a:pt x="223" y="95"/>
                    </a:lnTo>
                    <a:lnTo>
                      <a:pt x="217" y="79"/>
                    </a:lnTo>
                    <a:lnTo>
                      <a:pt x="208" y="58"/>
                    </a:lnTo>
                    <a:lnTo>
                      <a:pt x="198" y="46"/>
                    </a:lnTo>
                    <a:lnTo>
                      <a:pt x="195" y="41"/>
                    </a:lnTo>
                    <a:lnTo>
                      <a:pt x="190" y="36"/>
                    </a:lnTo>
                    <a:lnTo>
                      <a:pt x="187" y="31"/>
                    </a:lnTo>
                    <a:lnTo>
                      <a:pt x="179" y="23"/>
                    </a:lnTo>
                    <a:lnTo>
                      <a:pt x="174" y="20"/>
                    </a:lnTo>
                    <a:lnTo>
                      <a:pt x="170" y="16"/>
                    </a:lnTo>
                    <a:lnTo>
                      <a:pt x="162" y="11"/>
                    </a:lnTo>
                    <a:lnTo>
                      <a:pt x="157" y="9"/>
                    </a:lnTo>
                    <a:lnTo>
                      <a:pt x="152" y="6"/>
                    </a:lnTo>
                    <a:lnTo>
                      <a:pt x="146" y="3"/>
                    </a:lnTo>
                    <a:lnTo>
                      <a:pt x="133" y="0"/>
                    </a:lnTo>
                    <a:lnTo>
                      <a:pt x="106" y="0"/>
                    </a:lnTo>
                    <a:lnTo>
                      <a:pt x="94" y="3"/>
                    </a:lnTo>
                    <a:lnTo>
                      <a:pt x="87" y="6"/>
                    </a:lnTo>
                    <a:lnTo>
                      <a:pt x="83" y="9"/>
                    </a:lnTo>
                    <a:lnTo>
                      <a:pt x="78" y="11"/>
                    </a:lnTo>
                    <a:lnTo>
                      <a:pt x="70" y="16"/>
                    </a:lnTo>
                    <a:lnTo>
                      <a:pt x="65" y="20"/>
                    </a:lnTo>
                    <a:lnTo>
                      <a:pt x="60" y="23"/>
                    </a:lnTo>
                    <a:lnTo>
                      <a:pt x="53" y="31"/>
                    </a:lnTo>
                    <a:lnTo>
                      <a:pt x="49" y="36"/>
                    </a:lnTo>
                    <a:lnTo>
                      <a:pt x="45" y="41"/>
                    </a:lnTo>
                    <a:lnTo>
                      <a:pt x="42" y="46"/>
                    </a:lnTo>
                    <a:lnTo>
                      <a:pt x="32" y="58"/>
                    </a:lnTo>
                    <a:lnTo>
                      <a:pt x="23" y="79"/>
                    </a:lnTo>
                    <a:lnTo>
                      <a:pt x="16" y="95"/>
                    </a:lnTo>
                    <a:lnTo>
                      <a:pt x="10" y="110"/>
                    </a:lnTo>
                    <a:lnTo>
                      <a:pt x="4" y="144"/>
                    </a:lnTo>
                    <a:lnTo>
                      <a:pt x="0" y="163"/>
                    </a:lnTo>
                    <a:lnTo>
                      <a:pt x="0" y="224"/>
                    </a:lnTo>
                    <a:lnTo>
                      <a:pt x="2" y="229"/>
                    </a:lnTo>
                    <a:lnTo>
                      <a:pt x="2" y="237"/>
                    </a:lnTo>
                    <a:lnTo>
                      <a:pt x="4" y="242"/>
                    </a:lnTo>
                    <a:lnTo>
                      <a:pt x="4" y="245"/>
                    </a:lnTo>
                    <a:lnTo>
                      <a:pt x="5" y="250"/>
                    </a:lnTo>
                    <a:lnTo>
                      <a:pt x="5" y="253"/>
                    </a:lnTo>
                    <a:lnTo>
                      <a:pt x="8" y="262"/>
                    </a:lnTo>
                    <a:lnTo>
                      <a:pt x="8" y="265"/>
                    </a:lnTo>
                    <a:lnTo>
                      <a:pt x="10" y="269"/>
                    </a:lnTo>
                    <a:lnTo>
                      <a:pt x="10" y="273"/>
                    </a:lnTo>
                    <a:lnTo>
                      <a:pt x="13" y="280"/>
                    </a:lnTo>
                    <a:lnTo>
                      <a:pt x="15" y="284"/>
                    </a:lnTo>
                    <a:lnTo>
                      <a:pt x="16" y="288"/>
                    </a:lnTo>
                    <a:lnTo>
                      <a:pt x="16" y="292"/>
                    </a:lnTo>
                    <a:lnTo>
                      <a:pt x="27" y="314"/>
                    </a:lnTo>
                    <a:lnTo>
                      <a:pt x="29" y="321"/>
                    </a:lnTo>
                    <a:lnTo>
                      <a:pt x="35" y="327"/>
                    </a:lnTo>
                    <a:lnTo>
                      <a:pt x="32" y="324"/>
                    </a:lnTo>
                    <a:lnTo>
                      <a:pt x="38" y="330"/>
                    </a:lnTo>
                    <a:lnTo>
                      <a:pt x="42" y="332"/>
                    </a:lnTo>
                    <a:lnTo>
                      <a:pt x="51" y="332"/>
                    </a:lnTo>
                    <a:lnTo>
                      <a:pt x="54" y="330"/>
                    </a:lnTo>
                    <a:lnTo>
                      <a:pt x="60" y="324"/>
                    </a:lnTo>
                    <a:lnTo>
                      <a:pt x="62" y="321"/>
                    </a:lnTo>
                    <a:lnTo>
                      <a:pt x="62" y="311"/>
                    </a:lnTo>
                    <a:lnTo>
                      <a:pt x="60" y="308"/>
                    </a:lnTo>
                    <a:lnTo>
                      <a:pt x="57" y="305"/>
                    </a:lnTo>
                    <a:lnTo>
                      <a:pt x="56" y="302"/>
                    </a:lnTo>
                    <a:lnTo>
                      <a:pt x="48" y="286"/>
                    </a:lnTo>
                    <a:lnTo>
                      <a:pt x="48" y="281"/>
                    </a:lnTo>
                    <a:lnTo>
                      <a:pt x="43" y="272"/>
                    </a:lnTo>
                    <a:lnTo>
                      <a:pt x="42" y="267"/>
                    </a:lnTo>
                    <a:lnTo>
                      <a:pt x="42" y="262"/>
                    </a:lnTo>
                    <a:lnTo>
                      <a:pt x="40" y="259"/>
                    </a:lnTo>
                    <a:lnTo>
                      <a:pt x="40" y="256"/>
                    </a:lnTo>
                    <a:lnTo>
                      <a:pt x="37" y="246"/>
                    </a:lnTo>
                    <a:lnTo>
                      <a:pt x="37" y="243"/>
                    </a:lnTo>
                    <a:lnTo>
                      <a:pt x="35" y="239"/>
                    </a:lnTo>
                    <a:lnTo>
                      <a:pt x="35" y="235"/>
                    </a:lnTo>
                    <a:lnTo>
                      <a:pt x="34" y="231"/>
                    </a:lnTo>
                    <a:lnTo>
                      <a:pt x="34" y="223"/>
                    </a:lnTo>
                    <a:lnTo>
                      <a:pt x="32" y="218"/>
                    </a:lnTo>
                    <a:lnTo>
                      <a:pt x="32" y="193"/>
                    </a:lnTo>
                    <a:lnTo>
                      <a:pt x="32" y="166"/>
                    </a:lnTo>
                    <a:lnTo>
                      <a:pt x="34" y="159"/>
                    </a:lnTo>
                    <a:lnTo>
                      <a:pt x="35" y="150"/>
                    </a:lnTo>
                    <a:lnTo>
                      <a:pt x="42" y="120"/>
                    </a:lnTo>
                    <a:lnTo>
                      <a:pt x="45" y="112"/>
                    </a:lnTo>
                    <a:lnTo>
                      <a:pt x="45" y="104"/>
                    </a:lnTo>
                    <a:lnTo>
                      <a:pt x="48" y="99"/>
                    </a:lnTo>
                    <a:lnTo>
                      <a:pt x="51" y="91"/>
                    </a:lnTo>
                    <a:lnTo>
                      <a:pt x="60" y="74"/>
                    </a:lnTo>
                    <a:lnTo>
                      <a:pt x="62" y="71"/>
                    </a:lnTo>
                    <a:lnTo>
                      <a:pt x="67" y="65"/>
                    </a:lnTo>
                    <a:lnTo>
                      <a:pt x="70" y="60"/>
                    </a:lnTo>
                    <a:lnTo>
                      <a:pt x="75" y="55"/>
                    </a:lnTo>
                    <a:lnTo>
                      <a:pt x="78" y="50"/>
                    </a:lnTo>
                    <a:lnTo>
                      <a:pt x="79" y="49"/>
                    </a:lnTo>
                    <a:lnTo>
                      <a:pt x="84" y="46"/>
                    </a:lnTo>
                    <a:lnTo>
                      <a:pt x="89" y="41"/>
                    </a:lnTo>
                    <a:lnTo>
                      <a:pt x="91" y="39"/>
                    </a:lnTo>
                    <a:lnTo>
                      <a:pt x="95" y="38"/>
                    </a:lnTo>
                    <a:lnTo>
                      <a:pt x="100" y="35"/>
                    </a:lnTo>
                    <a:lnTo>
                      <a:pt x="103" y="35"/>
                    </a:lnTo>
                    <a:lnTo>
                      <a:pt x="110" y="33"/>
                    </a:lnTo>
                    <a:lnTo>
                      <a:pt x="113" y="31"/>
                    </a:lnTo>
                    <a:lnTo>
                      <a:pt x="121" y="31"/>
                    </a:lnTo>
                    <a:lnTo>
                      <a:pt x="127" y="31"/>
                    </a:lnTo>
                    <a:lnTo>
                      <a:pt x="130" y="33"/>
                    </a:lnTo>
                    <a:lnTo>
                      <a:pt x="136" y="35"/>
                    </a:lnTo>
                    <a:lnTo>
                      <a:pt x="140" y="35"/>
                    </a:lnTo>
                    <a:lnTo>
                      <a:pt x="144" y="38"/>
                    </a:lnTo>
                    <a:lnTo>
                      <a:pt x="149" y="39"/>
                    </a:lnTo>
                    <a:lnTo>
                      <a:pt x="151" y="41"/>
                    </a:lnTo>
                    <a:lnTo>
                      <a:pt x="155" y="46"/>
                    </a:lnTo>
                    <a:lnTo>
                      <a:pt x="160" y="49"/>
                    </a:lnTo>
                    <a:lnTo>
                      <a:pt x="162" y="50"/>
                    </a:lnTo>
                    <a:lnTo>
                      <a:pt x="165" y="55"/>
                    </a:lnTo>
                    <a:lnTo>
                      <a:pt x="170" y="60"/>
                    </a:lnTo>
                    <a:lnTo>
                      <a:pt x="173" y="65"/>
                    </a:lnTo>
                    <a:lnTo>
                      <a:pt x="178" y="71"/>
                    </a:lnTo>
                    <a:lnTo>
                      <a:pt x="179" y="74"/>
                    </a:lnTo>
                    <a:lnTo>
                      <a:pt x="189" y="91"/>
                    </a:lnTo>
                    <a:lnTo>
                      <a:pt x="192" y="99"/>
                    </a:lnTo>
                    <a:lnTo>
                      <a:pt x="195" y="104"/>
                    </a:lnTo>
                    <a:lnTo>
                      <a:pt x="195" y="112"/>
                    </a:lnTo>
                    <a:lnTo>
                      <a:pt x="198" y="120"/>
                    </a:lnTo>
                    <a:lnTo>
                      <a:pt x="204" y="150"/>
                    </a:lnTo>
                    <a:lnTo>
                      <a:pt x="206" y="159"/>
                    </a:lnTo>
                    <a:lnTo>
                      <a:pt x="208" y="166"/>
                    </a:lnTo>
                    <a:lnTo>
                      <a:pt x="208" y="185"/>
                    </a:lnTo>
                    <a:lnTo>
                      <a:pt x="209" y="196"/>
                    </a:lnTo>
                    <a:lnTo>
                      <a:pt x="211" y="188"/>
                    </a:lnTo>
                    <a:lnTo>
                      <a:pt x="208" y="194"/>
                    </a:lnTo>
                    <a:lnTo>
                      <a:pt x="208" y="218"/>
                    </a:lnTo>
                    <a:lnTo>
                      <a:pt x="206" y="223"/>
                    </a:lnTo>
                    <a:lnTo>
                      <a:pt x="206" y="232"/>
                    </a:lnTo>
                    <a:lnTo>
                      <a:pt x="204" y="237"/>
                    </a:lnTo>
                    <a:lnTo>
                      <a:pt x="204" y="240"/>
                    </a:lnTo>
                    <a:lnTo>
                      <a:pt x="203" y="245"/>
                    </a:lnTo>
                    <a:lnTo>
                      <a:pt x="203" y="250"/>
                    </a:lnTo>
                    <a:lnTo>
                      <a:pt x="200" y="259"/>
                    </a:lnTo>
                    <a:lnTo>
                      <a:pt x="200" y="264"/>
                    </a:lnTo>
                    <a:lnTo>
                      <a:pt x="198" y="269"/>
                    </a:lnTo>
                    <a:lnTo>
                      <a:pt x="197" y="272"/>
                    </a:lnTo>
                    <a:lnTo>
                      <a:pt x="193" y="281"/>
                    </a:lnTo>
                    <a:lnTo>
                      <a:pt x="192" y="284"/>
                    </a:lnTo>
                    <a:lnTo>
                      <a:pt x="190" y="289"/>
                    </a:lnTo>
                    <a:lnTo>
                      <a:pt x="187" y="295"/>
                    </a:lnTo>
                    <a:lnTo>
                      <a:pt x="185" y="300"/>
                    </a:lnTo>
                    <a:lnTo>
                      <a:pt x="182" y="306"/>
                    </a:lnTo>
                    <a:lnTo>
                      <a:pt x="178" y="311"/>
                    </a:lnTo>
                    <a:lnTo>
                      <a:pt x="176" y="318"/>
                    </a:lnTo>
                    <a:lnTo>
                      <a:pt x="174" y="321"/>
                    </a:lnTo>
                    <a:lnTo>
                      <a:pt x="176" y="318"/>
                    </a:lnTo>
                    <a:close/>
                  </a:path>
                </a:pathLst>
              </a:custGeom>
              <a:solidFill>
                <a:schemeClr val="tx2"/>
              </a:solidFill>
              <a:ln w="12700" cmpd="sng">
                <a:solidFill>
                  <a:schemeClr val="tx2"/>
                </a:solidFill>
                <a:round/>
                <a:headEnd/>
                <a:tailEnd/>
              </a:ln>
            </p:spPr>
            <p:txBody>
              <a:bodyPr/>
              <a:lstStyle/>
              <a:p>
                <a:endParaRPr lang="en-US"/>
              </a:p>
            </p:txBody>
          </p:sp>
          <p:sp>
            <p:nvSpPr>
              <p:cNvPr id="793608" name="Rectangle 8"/>
              <p:cNvSpPr>
                <a:spLocks noChangeArrowheads="1"/>
              </p:cNvSpPr>
              <p:nvPr/>
            </p:nvSpPr>
            <p:spPr bwMode="auto">
              <a:xfrm>
                <a:off x="3040" y="1222"/>
                <a:ext cx="174" cy="163"/>
              </a:xfrm>
              <a:prstGeom prst="rect">
                <a:avLst/>
              </a:prstGeom>
              <a:noFill/>
              <a:ln w="9525">
                <a:noFill/>
                <a:miter lim="800000"/>
                <a:headEnd/>
                <a:tailEnd/>
              </a:ln>
            </p:spPr>
            <p:txBody>
              <a:bodyPr wrap="none" lIns="0" tIns="0" rIns="0" bIns="0">
                <a:spAutoFit/>
              </a:bodyPr>
              <a:lstStyle/>
              <a:p>
                <a:r>
                  <a:rPr lang="en-US" sz="1700" b="1" u="none" baseline="0">
                    <a:latin typeface="Swiss 721 SWA" charset="0"/>
                  </a:rPr>
                  <a:t>0/0</a:t>
                </a:r>
                <a:endParaRPr lang="en-US" sz="2800" b="1" u="none" baseline="0"/>
              </a:p>
            </p:txBody>
          </p:sp>
          <p:sp>
            <p:nvSpPr>
              <p:cNvPr id="793639" name="Freeform 39"/>
              <p:cNvSpPr>
                <a:spLocks/>
              </p:cNvSpPr>
              <p:nvPr/>
            </p:nvSpPr>
            <p:spPr bwMode="auto">
              <a:xfrm>
                <a:off x="2980" y="1473"/>
                <a:ext cx="36" cy="125"/>
              </a:xfrm>
              <a:custGeom>
                <a:avLst/>
                <a:gdLst/>
                <a:ahLst/>
                <a:cxnLst>
                  <a:cxn ang="0">
                    <a:pos x="0" y="108"/>
                  </a:cxn>
                  <a:cxn ang="0">
                    <a:pos x="0" y="113"/>
                  </a:cxn>
                  <a:cxn ang="0">
                    <a:pos x="1" y="117"/>
                  </a:cxn>
                  <a:cxn ang="0">
                    <a:pos x="5" y="121"/>
                  </a:cxn>
                  <a:cxn ang="0">
                    <a:pos x="8" y="122"/>
                  </a:cxn>
                  <a:cxn ang="0">
                    <a:pos x="11" y="125"/>
                  </a:cxn>
                  <a:cxn ang="0">
                    <a:pos x="19" y="125"/>
                  </a:cxn>
                  <a:cxn ang="0">
                    <a:pos x="24" y="124"/>
                  </a:cxn>
                  <a:cxn ang="0">
                    <a:pos x="27" y="121"/>
                  </a:cxn>
                  <a:cxn ang="0">
                    <a:pos x="28" y="117"/>
                  </a:cxn>
                  <a:cxn ang="0">
                    <a:pos x="32" y="114"/>
                  </a:cxn>
                  <a:cxn ang="0">
                    <a:pos x="32" y="111"/>
                  </a:cxn>
                  <a:cxn ang="0">
                    <a:pos x="36" y="18"/>
                  </a:cxn>
                  <a:cxn ang="0">
                    <a:pos x="36" y="13"/>
                  </a:cxn>
                  <a:cxn ang="0">
                    <a:pos x="35" y="8"/>
                  </a:cxn>
                  <a:cxn ang="0">
                    <a:pos x="32" y="5"/>
                  </a:cxn>
                  <a:cxn ang="0">
                    <a:pos x="28" y="4"/>
                  </a:cxn>
                  <a:cxn ang="0">
                    <a:pos x="25" y="0"/>
                  </a:cxn>
                  <a:cxn ang="0">
                    <a:pos x="17" y="0"/>
                  </a:cxn>
                  <a:cxn ang="0">
                    <a:pos x="13" y="2"/>
                  </a:cxn>
                  <a:cxn ang="0">
                    <a:pos x="9" y="5"/>
                  </a:cxn>
                  <a:cxn ang="0">
                    <a:pos x="8" y="8"/>
                  </a:cxn>
                  <a:cxn ang="0">
                    <a:pos x="5" y="11"/>
                  </a:cxn>
                  <a:cxn ang="0">
                    <a:pos x="5" y="15"/>
                  </a:cxn>
                  <a:cxn ang="0">
                    <a:pos x="0" y="108"/>
                  </a:cxn>
                </a:cxnLst>
                <a:rect l="0" t="0" r="r" b="b"/>
                <a:pathLst>
                  <a:path w="36" h="125">
                    <a:moveTo>
                      <a:pt x="0" y="108"/>
                    </a:moveTo>
                    <a:lnTo>
                      <a:pt x="0" y="113"/>
                    </a:lnTo>
                    <a:lnTo>
                      <a:pt x="1" y="117"/>
                    </a:lnTo>
                    <a:lnTo>
                      <a:pt x="5" y="121"/>
                    </a:lnTo>
                    <a:lnTo>
                      <a:pt x="8" y="122"/>
                    </a:lnTo>
                    <a:lnTo>
                      <a:pt x="11" y="125"/>
                    </a:lnTo>
                    <a:lnTo>
                      <a:pt x="19" y="125"/>
                    </a:lnTo>
                    <a:lnTo>
                      <a:pt x="24" y="124"/>
                    </a:lnTo>
                    <a:lnTo>
                      <a:pt x="27" y="121"/>
                    </a:lnTo>
                    <a:lnTo>
                      <a:pt x="28" y="117"/>
                    </a:lnTo>
                    <a:lnTo>
                      <a:pt x="32" y="114"/>
                    </a:lnTo>
                    <a:lnTo>
                      <a:pt x="32" y="111"/>
                    </a:lnTo>
                    <a:lnTo>
                      <a:pt x="36" y="18"/>
                    </a:lnTo>
                    <a:lnTo>
                      <a:pt x="36" y="13"/>
                    </a:lnTo>
                    <a:lnTo>
                      <a:pt x="35" y="8"/>
                    </a:lnTo>
                    <a:lnTo>
                      <a:pt x="32" y="5"/>
                    </a:lnTo>
                    <a:lnTo>
                      <a:pt x="28" y="4"/>
                    </a:lnTo>
                    <a:lnTo>
                      <a:pt x="25" y="0"/>
                    </a:lnTo>
                    <a:lnTo>
                      <a:pt x="17" y="0"/>
                    </a:lnTo>
                    <a:lnTo>
                      <a:pt x="13" y="2"/>
                    </a:lnTo>
                    <a:lnTo>
                      <a:pt x="9" y="5"/>
                    </a:lnTo>
                    <a:lnTo>
                      <a:pt x="8" y="8"/>
                    </a:lnTo>
                    <a:lnTo>
                      <a:pt x="5" y="11"/>
                    </a:lnTo>
                    <a:lnTo>
                      <a:pt x="5" y="15"/>
                    </a:lnTo>
                    <a:lnTo>
                      <a:pt x="0" y="108"/>
                    </a:lnTo>
                    <a:close/>
                  </a:path>
                </a:pathLst>
              </a:custGeom>
              <a:solidFill>
                <a:schemeClr val="tx2"/>
              </a:solidFill>
              <a:ln w="9525">
                <a:solidFill>
                  <a:schemeClr val="tx2"/>
                </a:solidFill>
                <a:round/>
                <a:headEnd/>
                <a:tailEnd/>
              </a:ln>
            </p:spPr>
            <p:txBody>
              <a:bodyPr/>
              <a:lstStyle/>
              <a:p>
                <a:endParaRPr lang="en-US"/>
              </a:p>
            </p:txBody>
          </p:sp>
          <p:sp>
            <p:nvSpPr>
              <p:cNvPr id="793640" name="Freeform 40"/>
              <p:cNvSpPr>
                <a:spLocks/>
              </p:cNvSpPr>
              <p:nvPr/>
            </p:nvSpPr>
            <p:spPr bwMode="auto">
              <a:xfrm>
                <a:off x="2985" y="1494"/>
                <a:ext cx="96" cy="111"/>
              </a:xfrm>
              <a:custGeom>
                <a:avLst/>
                <a:gdLst/>
                <a:ahLst/>
                <a:cxnLst>
                  <a:cxn ang="0">
                    <a:pos x="3" y="85"/>
                  </a:cxn>
                  <a:cxn ang="0">
                    <a:pos x="0" y="92"/>
                  </a:cxn>
                  <a:cxn ang="0">
                    <a:pos x="0" y="96"/>
                  </a:cxn>
                  <a:cxn ang="0">
                    <a:pos x="1" y="101"/>
                  </a:cxn>
                  <a:cxn ang="0">
                    <a:pos x="3" y="104"/>
                  </a:cxn>
                  <a:cxn ang="0">
                    <a:pos x="6" y="107"/>
                  </a:cxn>
                  <a:cxn ang="0">
                    <a:pos x="12" y="111"/>
                  </a:cxn>
                  <a:cxn ang="0">
                    <a:pos x="17" y="111"/>
                  </a:cxn>
                  <a:cxn ang="0">
                    <a:pos x="22" y="109"/>
                  </a:cxn>
                  <a:cxn ang="0">
                    <a:pos x="25" y="107"/>
                  </a:cxn>
                  <a:cxn ang="0">
                    <a:pos x="28" y="104"/>
                  </a:cxn>
                  <a:cxn ang="0">
                    <a:pos x="93" y="25"/>
                  </a:cxn>
                  <a:cxn ang="0">
                    <a:pos x="96" y="19"/>
                  </a:cxn>
                  <a:cxn ang="0">
                    <a:pos x="96" y="14"/>
                  </a:cxn>
                  <a:cxn ang="0">
                    <a:pos x="95" y="9"/>
                  </a:cxn>
                  <a:cxn ang="0">
                    <a:pos x="93" y="6"/>
                  </a:cxn>
                  <a:cxn ang="0">
                    <a:pos x="90" y="3"/>
                  </a:cxn>
                  <a:cxn ang="0">
                    <a:pos x="83" y="0"/>
                  </a:cxn>
                  <a:cxn ang="0">
                    <a:pos x="79" y="0"/>
                  </a:cxn>
                  <a:cxn ang="0">
                    <a:pos x="74" y="2"/>
                  </a:cxn>
                  <a:cxn ang="0">
                    <a:pos x="71" y="3"/>
                  </a:cxn>
                  <a:cxn ang="0">
                    <a:pos x="68" y="6"/>
                  </a:cxn>
                  <a:cxn ang="0">
                    <a:pos x="3" y="85"/>
                  </a:cxn>
                </a:cxnLst>
                <a:rect l="0" t="0" r="r" b="b"/>
                <a:pathLst>
                  <a:path w="96" h="111">
                    <a:moveTo>
                      <a:pt x="3" y="85"/>
                    </a:moveTo>
                    <a:lnTo>
                      <a:pt x="0" y="92"/>
                    </a:lnTo>
                    <a:lnTo>
                      <a:pt x="0" y="96"/>
                    </a:lnTo>
                    <a:lnTo>
                      <a:pt x="1" y="101"/>
                    </a:lnTo>
                    <a:lnTo>
                      <a:pt x="3" y="104"/>
                    </a:lnTo>
                    <a:lnTo>
                      <a:pt x="6" y="107"/>
                    </a:lnTo>
                    <a:lnTo>
                      <a:pt x="12" y="111"/>
                    </a:lnTo>
                    <a:lnTo>
                      <a:pt x="17" y="111"/>
                    </a:lnTo>
                    <a:lnTo>
                      <a:pt x="22" y="109"/>
                    </a:lnTo>
                    <a:lnTo>
                      <a:pt x="25" y="107"/>
                    </a:lnTo>
                    <a:lnTo>
                      <a:pt x="28" y="104"/>
                    </a:lnTo>
                    <a:lnTo>
                      <a:pt x="93" y="25"/>
                    </a:lnTo>
                    <a:lnTo>
                      <a:pt x="96" y="19"/>
                    </a:lnTo>
                    <a:lnTo>
                      <a:pt x="96" y="14"/>
                    </a:lnTo>
                    <a:lnTo>
                      <a:pt x="95" y="9"/>
                    </a:lnTo>
                    <a:lnTo>
                      <a:pt x="93" y="6"/>
                    </a:lnTo>
                    <a:lnTo>
                      <a:pt x="90" y="3"/>
                    </a:lnTo>
                    <a:lnTo>
                      <a:pt x="83" y="0"/>
                    </a:lnTo>
                    <a:lnTo>
                      <a:pt x="79" y="0"/>
                    </a:lnTo>
                    <a:lnTo>
                      <a:pt x="74" y="2"/>
                    </a:lnTo>
                    <a:lnTo>
                      <a:pt x="71" y="3"/>
                    </a:lnTo>
                    <a:lnTo>
                      <a:pt x="68" y="6"/>
                    </a:lnTo>
                    <a:lnTo>
                      <a:pt x="3" y="85"/>
                    </a:lnTo>
                    <a:close/>
                  </a:path>
                </a:pathLst>
              </a:custGeom>
              <a:solidFill>
                <a:schemeClr val="tx2"/>
              </a:solidFill>
              <a:ln w="9525">
                <a:solidFill>
                  <a:schemeClr val="tx2"/>
                </a:solidFill>
                <a:round/>
                <a:headEnd/>
                <a:tailEnd/>
              </a:ln>
            </p:spPr>
            <p:txBody>
              <a:bodyPr/>
              <a:lstStyle/>
              <a:p>
                <a:endParaRPr lang="en-US"/>
              </a:p>
            </p:txBody>
          </p:sp>
        </p:grpSp>
        <p:sp>
          <p:nvSpPr>
            <p:cNvPr id="793641" name="Freeform 41"/>
            <p:cNvSpPr>
              <a:spLocks/>
            </p:cNvSpPr>
            <p:nvPr/>
          </p:nvSpPr>
          <p:spPr bwMode="auto">
            <a:xfrm>
              <a:off x="4547" y="1494"/>
              <a:ext cx="32" cy="125"/>
            </a:xfrm>
            <a:custGeom>
              <a:avLst/>
              <a:gdLst/>
              <a:ahLst/>
              <a:cxnLst>
                <a:cxn ang="0">
                  <a:pos x="0" y="109"/>
                </a:cxn>
                <a:cxn ang="0">
                  <a:pos x="0" y="114"/>
                </a:cxn>
                <a:cxn ang="0">
                  <a:pos x="2" y="117"/>
                </a:cxn>
                <a:cxn ang="0">
                  <a:pos x="8" y="123"/>
                </a:cxn>
                <a:cxn ang="0">
                  <a:pos x="11" y="125"/>
                </a:cxn>
                <a:cxn ang="0">
                  <a:pos x="21" y="125"/>
                </a:cxn>
                <a:cxn ang="0">
                  <a:pos x="24" y="123"/>
                </a:cxn>
                <a:cxn ang="0">
                  <a:pos x="30" y="117"/>
                </a:cxn>
                <a:cxn ang="0">
                  <a:pos x="32" y="114"/>
                </a:cxn>
                <a:cxn ang="0">
                  <a:pos x="32" y="11"/>
                </a:cxn>
                <a:cxn ang="0">
                  <a:pos x="30" y="8"/>
                </a:cxn>
                <a:cxn ang="0">
                  <a:pos x="24" y="2"/>
                </a:cxn>
                <a:cxn ang="0">
                  <a:pos x="21" y="0"/>
                </a:cxn>
                <a:cxn ang="0">
                  <a:pos x="11" y="0"/>
                </a:cxn>
                <a:cxn ang="0">
                  <a:pos x="8" y="2"/>
                </a:cxn>
                <a:cxn ang="0">
                  <a:pos x="2" y="8"/>
                </a:cxn>
                <a:cxn ang="0">
                  <a:pos x="0" y="11"/>
                </a:cxn>
                <a:cxn ang="0">
                  <a:pos x="0" y="16"/>
                </a:cxn>
                <a:cxn ang="0">
                  <a:pos x="0" y="109"/>
                </a:cxn>
              </a:cxnLst>
              <a:rect l="0" t="0" r="r" b="b"/>
              <a:pathLst>
                <a:path w="32" h="125">
                  <a:moveTo>
                    <a:pt x="0" y="109"/>
                  </a:moveTo>
                  <a:lnTo>
                    <a:pt x="0" y="114"/>
                  </a:lnTo>
                  <a:lnTo>
                    <a:pt x="2" y="117"/>
                  </a:lnTo>
                  <a:lnTo>
                    <a:pt x="8" y="123"/>
                  </a:lnTo>
                  <a:lnTo>
                    <a:pt x="11" y="125"/>
                  </a:lnTo>
                  <a:lnTo>
                    <a:pt x="21" y="125"/>
                  </a:lnTo>
                  <a:lnTo>
                    <a:pt x="24" y="123"/>
                  </a:lnTo>
                  <a:lnTo>
                    <a:pt x="30" y="117"/>
                  </a:lnTo>
                  <a:lnTo>
                    <a:pt x="32" y="114"/>
                  </a:lnTo>
                  <a:lnTo>
                    <a:pt x="32" y="11"/>
                  </a:lnTo>
                  <a:lnTo>
                    <a:pt x="30" y="8"/>
                  </a:lnTo>
                  <a:lnTo>
                    <a:pt x="24" y="2"/>
                  </a:lnTo>
                  <a:lnTo>
                    <a:pt x="21" y="0"/>
                  </a:lnTo>
                  <a:lnTo>
                    <a:pt x="11" y="0"/>
                  </a:lnTo>
                  <a:lnTo>
                    <a:pt x="8" y="2"/>
                  </a:lnTo>
                  <a:lnTo>
                    <a:pt x="2" y="8"/>
                  </a:lnTo>
                  <a:lnTo>
                    <a:pt x="0" y="11"/>
                  </a:lnTo>
                  <a:lnTo>
                    <a:pt x="0" y="16"/>
                  </a:lnTo>
                  <a:lnTo>
                    <a:pt x="0" y="109"/>
                  </a:lnTo>
                  <a:close/>
                </a:path>
              </a:pathLst>
            </a:custGeom>
            <a:solidFill>
              <a:srgbClr val="000000"/>
            </a:solidFill>
            <a:ln w="9525">
              <a:noFill/>
              <a:round/>
              <a:headEnd/>
              <a:tailEnd/>
            </a:ln>
          </p:spPr>
          <p:txBody>
            <a:bodyPr/>
            <a:lstStyle/>
            <a:p>
              <a:endParaRPr lang="en-US"/>
            </a:p>
          </p:txBody>
        </p:sp>
        <p:sp>
          <p:nvSpPr>
            <p:cNvPr id="793642" name="Freeform 42"/>
            <p:cNvSpPr>
              <a:spLocks/>
            </p:cNvSpPr>
            <p:nvPr/>
          </p:nvSpPr>
          <p:spPr bwMode="auto">
            <a:xfrm>
              <a:off x="4552" y="1538"/>
              <a:ext cx="101" cy="95"/>
            </a:xfrm>
            <a:custGeom>
              <a:avLst/>
              <a:gdLst/>
              <a:ahLst/>
              <a:cxnLst>
                <a:cxn ang="0">
                  <a:pos x="5" y="68"/>
                </a:cxn>
                <a:cxn ang="0">
                  <a:pos x="3" y="71"/>
                </a:cxn>
                <a:cxn ang="0">
                  <a:pos x="0" y="74"/>
                </a:cxn>
                <a:cxn ang="0">
                  <a:pos x="0" y="82"/>
                </a:cxn>
                <a:cxn ang="0">
                  <a:pos x="1" y="87"/>
                </a:cxn>
                <a:cxn ang="0">
                  <a:pos x="5" y="90"/>
                </a:cxn>
                <a:cxn ang="0">
                  <a:pos x="8" y="92"/>
                </a:cxn>
                <a:cxn ang="0">
                  <a:pos x="11" y="95"/>
                </a:cxn>
                <a:cxn ang="0">
                  <a:pos x="19" y="95"/>
                </a:cxn>
                <a:cxn ang="0">
                  <a:pos x="24" y="93"/>
                </a:cxn>
                <a:cxn ang="0">
                  <a:pos x="27" y="90"/>
                </a:cxn>
                <a:cxn ang="0">
                  <a:pos x="96" y="27"/>
                </a:cxn>
                <a:cxn ang="0">
                  <a:pos x="98" y="24"/>
                </a:cxn>
                <a:cxn ang="0">
                  <a:pos x="101" y="21"/>
                </a:cxn>
                <a:cxn ang="0">
                  <a:pos x="101" y="13"/>
                </a:cxn>
                <a:cxn ang="0">
                  <a:pos x="100" y="8"/>
                </a:cxn>
                <a:cxn ang="0">
                  <a:pos x="96" y="5"/>
                </a:cxn>
                <a:cxn ang="0">
                  <a:pos x="93" y="3"/>
                </a:cxn>
                <a:cxn ang="0">
                  <a:pos x="90" y="0"/>
                </a:cxn>
                <a:cxn ang="0">
                  <a:pos x="82" y="0"/>
                </a:cxn>
                <a:cxn ang="0">
                  <a:pos x="77" y="2"/>
                </a:cxn>
                <a:cxn ang="0">
                  <a:pos x="74" y="5"/>
                </a:cxn>
                <a:cxn ang="0">
                  <a:pos x="5" y="68"/>
                </a:cxn>
              </a:cxnLst>
              <a:rect l="0" t="0" r="r" b="b"/>
              <a:pathLst>
                <a:path w="101" h="95">
                  <a:moveTo>
                    <a:pt x="5" y="68"/>
                  </a:moveTo>
                  <a:lnTo>
                    <a:pt x="3" y="71"/>
                  </a:lnTo>
                  <a:lnTo>
                    <a:pt x="0" y="74"/>
                  </a:lnTo>
                  <a:lnTo>
                    <a:pt x="0" y="82"/>
                  </a:lnTo>
                  <a:lnTo>
                    <a:pt x="1" y="87"/>
                  </a:lnTo>
                  <a:lnTo>
                    <a:pt x="5" y="90"/>
                  </a:lnTo>
                  <a:lnTo>
                    <a:pt x="8" y="92"/>
                  </a:lnTo>
                  <a:lnTo>
                    <a:pt x="11" y="95"/>
                  </a:lnTo>
                  <a:lnTo>
                    <a:pt x="19" y="95"/>
                  </a:lnTo>
                  <a:lnTo>
                    <a:pt x="24" y="93"/>
                  </a:lnTo>
                  <a:lnTo>
                    <a:pt x="27" y="90"/>
                  </a:lnTo>
                  <a:lnTo>
                    <a:pt x="96" y="27"/>
                  </a:lnTo>
                  <a:lnTo>
                    <a:pt x="98" y="24"/>
                  </a:lnTo>
                  <a:lnTo>
                    <a:pt x="101" y="21"/>
                  </a:lnTo>
                  <a:lnTo>
                    <a:pt x="101" y="13"/>
                  </a:lnTo>
                  <a:lnTo>
                    <a:pt x="100" y="8"/>
                  </a:lnTo>
                  <a:lnTo>
                    <a:pt x="96" y="5"/>
                  </a:lnTo>
                  <a:lnTo>
                    <a:pt x="93" y="3"/>
                  </a:lnTo>
                  <a:lnTo>
                    <a:pt x="90" y="0"/>
                  </a:lnTo>
                  <a:lnTo>
                    <a:pt x="82" y="0"/>
                  </a:lnTo>
                  <a:lnTo>
                    <a:pt x="77" y="2"/>
                  </a:lnTo>
                  <a:lnTo>
                    <a:pt x="74" y="5"/>
                  </a:lnTo>
                  <a:lnTo>
                    <a:pt x="5" y="68"/>
                  </a:lnTo>
                  <a:close/>
                </a:path>
              </a:pathLst>
            </a:custGeom>
            <a:solidFill>
              <a:srgbClr val="000000"/>
            </a:solidFill>
            <a:ln w="9525">
              <a:noFill/>
              <a:round/>
              <a:headEnd/>
              <a:tailEnd/>
            </a:ln>
          </p:spPr>
          <p:txBody>
            <a:bodyPr/>
            <a:lstStyle/>
            <a:p>
              <a:endParaRPr lang="en-US"/>
            </a:p>
          </p:txBody>
        </p:sp>
        <p:sp>
          <p:nvSpPr>
            <p:cNvPr id="793643" name="Freeform 43"/>
            <p:cNvSpPr>
              <a:spLocks/>
            </p:cNvSpPr>
            <p:nvPr/>
          </p:nvSpPr>
          <p:spPr bwMode="auto">
            <a:xfrm>
              <a:off x="3005" y="1878"/>
              <a:ext cx="106" cy="92"/>
            </a:xfrm>
            <a:custGeom>
              <a:avLst/>
              <a:gdLst/>
              <a:ahLst/>
              <a:cxnLst>
                <a:cxn ang="0">
                  <a:pos x="25" y="3"/>
                </a:cxn>
                <a:cxn ang="0">
                  <a:pos x="19" y="0"/>
                </a:cxn>
                <a:cxn ang="0">
                  <a:pos x="14" y="0"/>
                </a:cxn>
                <a:cxn ang="0">
                  <a:pos x="10" y="2"/>
                </a:cxn>
                <a:cxn ang="0">
                  <a:pos x="7" y="3"/>
                </a:cxn>
                <a:cxn ang="0">
                  <a:pos x="3" y="6"/>
                </a:cxn>
                <a:cxn ang="0">
                  <a:pos x="0" y="13"/>
                </a:cxn>
                <a:cxn ang="0">
                  <a:pos x="0" y="17"/>
                </a:cxn>
                <a:cxn ang="0">
                  <a:pos x="2" y="22"/>
                </a:cxn>
                <a:cxn ang="0">
                  <a:pos x="3" y="25"/>
                </a:cxn>
                <a:cxn ang="0">
                  <a:pos x="7" y="29"/>
                </a:cxn>
                <a:cxn ang="0">
                  <a:pos x="81" y="89"/>
                </a:cxn>
                <a:cxn ang="0">
                  <a:pos x="87" y="92"/>
                </a:cxn>
                <a:cxn ang="0">
                  <a:pos x="92" y="92"/>
                </a:cxn>
                <a:cxn ang="0">
                  <a:pos x="97" y="90"/>
                </a:cxn>
                <a:cxn ang="0">
                  <a:pos x="100" y="89"/>
                </a:cxn>
                <a:cxn ang="0">
                  <a:pos x="103" y="85"/>
                </a:cxn>
                <a:cxn ang="0">
                  <a:pos x="106" y="79"/>
                </a:cxn>
                <a:cxn ang="0">
                  <a:pos x="106" y="74"/>
                </a:cxn>
                <a:cxn ang="0">
                  <a:pos x="105" y="70"/>
                </a:cxn>
                <a:cxn ang="0">
                  <a:pos x="103" y="66"/>
                </a:cxn>
                <a:cxn ang="0">
                  <a:pos x="100" y="63"/>
                </a:cxn>
                <a:cxn ang="0">
                  <a:pos x="25" y="3"/>
                </a:cxn>
              </a:cxnLst>
              <a:rect l="0" t="0" r="r" b="b"/>
              <a:pathLst>
                <a:path w="106" h="92">
                  <a:moveTo>
                    <a:pt x="25" y="3"/>
                  </a:moveTo>
                  <a:lnTo>
                    <a:pt x="19" y="0"/>
                  </a:lnTo>
                  <a:lnTo>
                    <a:pt x="14" y="0"/>
                  </a:lnTo>
                  <a:lnTo>
                    <a:pt x="10" y="2"/>
                  </a:lnTo>
                  <a:lnTo>
                    <a:pt x="7" y="3"/>
                  </a:lnTo>
                  <a:lnTo>
                    <a:pt x="3" y="6"/>
                  </a:lnTo>
                  <a:lnTo>
                    <a:pt x="0" y="13"/>
                  </a:lnTo>
                  <a:lnTo>
                    <a:pt x="0" y="17"/>
                  </a:lnTo>
                  <a:lnTo>
                    <a:pt x="2" y="22"/>
                  </a:lnTo>
                  <a:lnTo>
                    <a:pt x="3" y="25"/>
                  </a:lnTo>
                  <a:lnTo>
                    <a:pt x="7" y="29"/>
                  </a:lnTo>
                  <a:lnTo>
                    <a:pt x="81" y="89"/>
                  </a:lnTo>
                  <a:lnTo>
                    <a:pt x="87" y="92"/>
                  </a:lnTo>
                  <a:lnTo>
                    <a:pt x="92" y="92"/>
                  </a:lnTo>
                  <a:lnTo>
                    <a:pt x="97" y="90"/>
                  </a:lnTo>
                  <a:lnTo>
                    <a:pt x="100" y="89"/>
                  </a:lnTo>
                  <a:lnTo>
                    <a:pt x="103" y="85"/>
                  </a:lnTo>
                  <a:lnTo>
                    <a:pt x="106" y="79"/>
                  </a:lnTo>
                  <a:lnTo>
                    <a:pt x="106" y="74"/>
                  </a:lnTo>
                  <a:lnTo>
                    <a:pt x="105" y="70"/>
                  </a:lnTo>
                  <a:lnTo>
                    <a:pt x="103" y="66"/>
                  </a:lnTo>
                  <a:lnTo>
                    <a:pt x="100" y="63"/>
                  </a:lnTo>
                  <a:lnTo>
                    <a:pt x="25" y="3"/>
                  </a:lnTo>
                  <a:close/>
                </a:path>
              </a:pathLst>
            </a:custGeom>
            <a:solidFill>
              <a:srgbClr val="000000"/>
            </a:solidFill>
            <a:ln w="9525">
              <a:noFill/>
              <a:round/>
              <a:headEnd/>
              <a:tailEnd/>
            </a:ln>
          </p:spPr>
          <p:txBody>
            <a:bodyPr/>
            <a:lstStyle/>
            <a:p>
              <a:endParaRPr lang="en-US"/>
            </a:p>
          </p:txBody>
        </p:sp>
        <p:sp>
          <p:nvSpPr>
            <p:cNvPr id="793644" name="Freeform 44"/>
            <p:cNvSpPr>
              <a:spLocks/>
            </p:cNvSpPr>
            <p:nvPr/>
          </p:nvSpPr>
          <p:spPr bwMode="auto">
            <a:xfrm>
              <a:off x="3000" y="1878"/>
              <a:ext cx="51" cy="136"/>
            </a:xfrm>
            <a:custGeom>
              <a:avLst/>
              <a:gdLst/>
              <a:ahLst/>
              <a:cxnLst>
                <a:cxn ang="0">
                  <a:pos x="32" y="13"/>
                </a:cxn>
                <a:cxn ang="0">
                  <a:pos x="29" y="6"/>
                </a:cxn>
                <a:cxn ang="0">
                  <a:pos x="26" y="3"/>
                </a:cxn>
                <a:cxn ang="0">
                  <a:pos x="21" y="2"/>
                </a:cxn>
                <a:cxn ang="0">
                  <a:pos x="18" y="0"/>
                </a:cxn>
                <a:cxn ang="0">
                  <a:pos x="13" y="0"/>
                </a:cxn>
                <a:cxn ang="0">
                  <a:pos x="7" y="3"/>
                </a:cxn>
                <a:cxn ang="0">
                  <a:pos x="4" y="6"/>
                </a:cxn>
                <a:cxn ang="0">
                  <a:pos x="2" y="11"/>
                </a:cxn>
                <a:cxn ang="0">
                  <a:pos x="0" y="14"/>
                </a:cxn>
                <a:cxn ang="0">
                  <a:pos x="0" y="19"/>
                </a:cxn>
                <a:cxn ang="0">
                  <a:pos x="19" y="123"/>
                </a:cxn>
                <a:cxn ang="0">
                  <a:pos x="23" y="130"/>
                </a:cxn>
                <a:cxn ang="0">
                  <a:pos x="26" y="133"/>
                </a:cxn>
                <a:cxn ang="0">
                  <a:pos x="30" y="134"/>
                </a:cxn>
                <a:cxn ang="0">
                  <a:pos x="34" y="136"/>
                </a:cxn>
                <a:cxn ang="0">
                  <a:pos x="38" y="136"/>
                </a:cxn>
                <a:cxn ang="0">
                  <a:pos x="45" y="133"/>
                </a:cxn>
                <a:cxn ang="0">
                  <a:pos x="48" y="130"/>
                </a:cxn>
                <a:cxn ang="0">
                  <a:pos x="49" y="125"/>
                </a:cxn>
                <a:cxn ang="0">
                  <a:pos x="51" y="122"/>
                </a:cxn>
                <a:cxn ang="0">
                  <a:pos x="51" y="117"/>
                </a:cxn>
                <a:cxn ang="0">
                  <a:pos x="32" y="13"/>
                </a:cxn>
              </a:cxnLst>
              <a:rect l="0" t="0" r="r" b="b"/>
              <a:pathLst>
                <a:path w="51" h="136">
                  <a:moveTo>
                    <a:pt x="32" y="13"/>
                  </a:moveTo>
                  <a:lnTo>
                    <a:pt x="29" y="6"/>
                  </a:lnTo>
                  <a:lnTo>
                    <a:pt x="26" y="3"/>
                  </a:lnTo>
                  <a:lnTo>
                    <a:pt x="21" y="2"/>
                  </a:lnTo>
                  <a:lnTo>
                    <a:pt x="18" y="0"/>
                  </a:lnTo>
                  <a:lnTo>
                    <a:pt x="13" y="0"/>
                  </a:lnTo>
                  <a:lnTo>
                    <a:pt x="7" y="3"/>
                  </a:lnTo>
                  <a:lnTo>
                    <a:pt x="4" y="6"/>
                  </a:lnTo>
                  <a:lnTo>
                    <a:pt x="2" y="11"/>
                  </a:lnTo>
                  <a:lnTo>
                    <a:pt x="0" y="14"/>
                  </a:lnTo>
                  <a:lnTo>
                    <a:pt x="0" y="19"/>
                  </a:lnTo>
                  <a:lnTo>
                    <a:pt x="19" y="123"/>
                  </a:lnTo>
                  <a:lnTo>
                    <a:pt x="23" y="130"/>
                  </a:lnTo>
                  <a:lnTo>
                    <a:pt x="26" y="133"/>
                  </a:lnTo>
                  <a:lnTo>
                    <a:pt x="30" y="134"/>
                  </a:lnTo>
                  <a:lnTo>
                    <a:pt x="34" y="136"/>
                  </a:lnTo>
                  <a:lnTo>
                    <a:pt x="38" y="136"/>
                  </a:lnTo>
                  <a:lnTo>
                    <a:pt x="45" y="133"/>
                  </a:lnTo>
                  <a:lnTo>
                    <a:pt x="48" y="130"/>
                  </a:lnTo>
                  <a:lnTo>
                    <a:pt x="49" y="125"/>
                  </a:lnTo>
                  <a:lnTo>
                    <a:pt x="51" y="122"/>
                  </a:lnTo>
                  <a:lnTo>
                    <a:pt x="51" y="117"/>
                  </a:lnTo>
                  <a:lnTo>
                    <a:pt x="32" y="13"/>
                  </a:lnTo>
                  <a:close/>
                </a:path>
              </a:pathLst>
            </a:custGeom>
            <a:solidFill>
              <a:srgbClr val="000000"/>
            </a:solidFill>
            <a:ln w="9525">
              <a:noFill/>
              <a:round/>
              <a:headEnd/>
              <a:tailEnd/>
            </a:ln>
          </p:spPr>
          <p:txBody>
            <a:bodyPr/>
            <a:lstStyle/>
            <a:p>
              <a:endParaRPr lang="en-US"/>
            </a:p>
          </p:txBody>
        </p:sp>
      </p:grpSp>
      <p:sp>
        <p:nvSpPr>
          <p:cNvPr id="793690" name="Rectangle 90"/>
          <p:cNvSpPr>
            <a:spLocks noChangeArrowheads="1"/>
          </p:cNvSpPr>
          <p:nvPr/>
        </p:nvSpPr>
        <p:spPr bwMode="auto">
          <a:xfrm>
            <a:off x="6075363" y="5027613"/>
            <a:ext cx="0" cy="365125"/>
          </a:xfrm>
          <a:prstGeom prst="rect">
            <a:avLst/>
          </a:prstGeom>
          <a:noFill/>
          <a:ln w="9525">
            <a:noFill/>
            <a:miter lim="800000"/>
            <a:headEnd/>
            <a:tailEnd/>
          </a:ln>
        </p:spPr>
        <p:txBody>
          <a:bodyPr wrap="none" lIns="0" tIns="0" rIns="0" bIns="0">
            <a:spAutoFit/>
          </a:bodyPr>
          <a:lstStyle/>
          <a:p>
            <a:endParaRPr lang="en-US" sz="2400" u="none" baseline="0">
              <a:solidFill>
                <a:srgbClr val="6666FF"/>
              </a:solidFill>
            </a:endParaRPr>
          </a:p>
        </p:txBody>
      </p:sp>
      <p:sp>
        <p:nvSpPr>
          <p:cNvPr id="793692" name="Rectangle 92"/>
          <p:cNvSpPr>
            <a:spLocks noChangeArrowheads="1"/>
          </p:cNvSpPr>
          <p:nvPr/>
        </p:nvSpPr>
        <p:spPr bwMode="auto">
          <a:xfrm>
            <a:off x="6556375" y="5027613"/>
            <a:ext cx="0" cy="288925"/>
          </a:xfrm>
          <a:prstGeom prst="rect">
            <a:avLst/>
          </a:prstGeom>
          <a:noFill/>
          <a:ln w="9525">
            <a:noFill/>
            <a:miter lim="800000"/>
            <a:headEnd/>
            <a:tailEnd/>
          </a:ln>
        </p:spPr>
        <p:txBody>
          <a:bodyPr wrap="none" lIns="0" tIns="0" rIns="0" bIns="0">
            <a:spAutoFit/>
          </a:bodyPr>
          <a:lstStyle/>
          <a:p>
            <a:endParaRPr lang="en-US" sz="1900" b="1" u="none" baseline="0">
              <a:solidFill>
                <a:srgbClr val="FF3300"/>
              </a:solidFill>
            </a:endParaRPr>
          </a:p>
        </p:txBody>
      </p:sp>
      <p:sp>
        <p:nvSpPr>
          <p:cNvPr id="793783" name="Rectangle 183"/>
          <p:cNvSpPr>
            <a:spLocks noChangeArrowheads="1"/>
          </p:cNvSpPr>
          <p:nvPr/>
        </p:nvSpPr>
        <p:spPr bwMode="auto">
          <a:xfrm>
            <a:off x="4387850" y="6192838"/>
            <a:ext cx="1181100" cy="7937"/>
          </a:xfrm>
          <a:prstGeom prst="rect">
            <a:avLst/>
          </a:prstGeom>
          <a:solidFill>
            <a:srgbClr val="000000"/>
          </a:solidFill>
          <a:ln w="9525">
            <a:noFill/>
            <a:miter lim="800000"/>
            <a:headEnd/>
            <a:tailEnd/>
          </a:ln>
        </p:spPr>
        <p:txBody>
          <a:bodyPr/>
          <a:lstStyle/>
          <a:p>
            <a:endParaRPr lang="en-US"/>
          </a:p>
        </p:txBody>
      </p:sp>
      <p:sp>
        <p:nvSpPr>
          <p:cNvPr id="793788" name="Rectangle 188"/>
          <p:cNvSpPr>
            <a:spLocks noChangeArrowheads="1"/>
          </p:cNvSpPr>
          <p:nvPr/>
        </p:nvSpPr>
        <p:spPr bwMode="auto">
          <a:xfrm>
            <a:off x="5575300" y="6192838"/>
            <a:ext cx="1643063" cy="7937"/>
          </a:xfrm>
          <a:prstGeom prst="rect">
            <a:avLst/>
          </a:prstGeom>
          <a:solidFill>
            <a:srgbClr val="000000"/>
          </a:solidFill>
          <a:ln w="9525">
            <a:noFill/>
            <a:miter lim="800000"/>
            <a:headEnd/>
            <a:tailEnd/>
          </a:ln>
        </p:spPr>
        <p:txBody>
          <a:bodyPr/>
          <a:lstStyle/>
          <a:p>
            <a:endParaRPr lang="en-US"/>
          </a:p>
        </p:txBody>
      </p:sp>
      <p:sp>
        <p:nvSpPr>
          <p:cNvPr id="793792" name="Rectangle 192"/>
          <p:cNvSpPr>
            <a:spLocks noChangeArrowheads="1"/>
          </p:cNvSpPr>
          <p:nvPr/>
        </p:nvSpPr>
        <p:spPr bwMode="auto">
          <a:xfrm>
            <a:off x="7218363" y="6192838"/>
            <a:ext cx="7937" cy="7937"/>
          </a:xfrm>
          <a:prstGeom prst="rect">
            <a:avLst/>
          </a:prstGeom>
          <a:solidFill>
            <a:srgbClr val="000000"/>
          </a:solidFill>
          <a:ln w="9525">
            <a:noFill/>
            <a:miter lim="800000"/>
            <a:headEnd/>
            <a:tailEnd/>
          </a:ln>
        </p:spPr>
        <p:txBody>
          <a:bodyPr/>
          <a:lstStyle/>
          <a:p>
            <a:endParaRPr lang="en-US"/>
          </a:p>
        </p:txBody>
      </p:sp>
      <p:sp>
        <p:nvSpPr>
          <p:cNvPr id="793795" name="Rectangle 195"/>
          <p:cNvSpPr>
            <a:spLocks noChangeArrowheads="1"/>
          </p:cNvSpPr>
          <p:nvPr/>
        </p:nvSpPr>
        <p:spPr bwMode="auto">
          <a:xfrm>
            <a:off x="7226300" y="6192838"/>
            <a:ext cx="1579563" cy="7937"/>
          </a:xfrm>
          <a:prstGeom prst="rect">
            <a:avLst/>
          </a:prstGeom>
          <a:solidFill>
            <a:srgbClr val="000000"/>
          </a:solidFill>
          <a:ln w="9525">
            <a:noFill/>
            <a:miter lim="800000"/>
            <a:headEnd/>
            <a:tailEnd/>
          </a:ln>
        </p:spPr>
        <p:txBody>
          <a:bodyPr/>
          <a:lstStyle/>
          <a:p>
            <a:endParaRPr lang="en-US"/>
          </a:p>
        </p:txBody>
      </p:sp>
      <p:sp>
        <p:nvSpPr>
          <p:cNvPr id="793799" name="Rectangle 199"/>
          <p:cNvSpPr>
            <a:spLocks noChangeArrowheads="1"/>
          </p:cNvSpPr>
          <p:nvPr/>
        </p:nvSpPr>
        <p:spPr bwMode="auto">
          <a:xfrm>
            <a:off x="8805863" y="6192838"/>
            <a:ext cx="14287" cy="7937"/>
          </a:xfrm>
          <a:prstGeom prst="rect">
            <a:avLst/>
          </a:prstGeom>
          <a:solidFill>
            <a:srgbClr val="000000"/>
          </a:solidFill>
          <a:ln w="9525">
            <a:noFill/>
            <a:miter lim="800000"/>
            <a:headEnd/>
            <a:tailEnd/>
          </a:ln>
        </p:spPr>
        <p:txBody>
          <a:bodyPr/>
          <a:lstStyle/>
          <a:p>
            <a:endParaRPr lang="en-US"/>
          </a:p>
        </p:txBody>
      </p:sp>
      <p:grpSp>
        <p:nvGrpSpPr>
          <p:cNvPr id="793815" name="Group 215"/>
          <p:cNvGrpSpPr>
            <a:grpSpLocks/>
          </p:cNvGrpSpPr>
          <p:nvPr/>
        </p:nvGrpSpPr>
        <p:grpSpPr bwMode="auto">
          <a:xfrm>
            <a:off x="4387850" y="4392613"/>
            <a:ext cx="4432300" cy="1909762"/>
            <a:chOff x="2764" y="2783"/>
            <a:chExt cx="2792" cy="1203"/>
          </a:xfrm>
        </p:grpSpPr>
        <p:sp>
          <p:nvSpPr>
            <p:cNvPr id="793646" name="Rectangle 46"/>
            <p:cNvSpPr>
              <a:spLocks noChangeArrowheads="1"/>
            </p:cNvSpPr>
            <p:nvPr/>
          </p:nvSpPr>
          <p:spPr bwMode="auto">
            <a:xfrm>
              <a:off x="2893" y="2798"/>
              <a:ext cx="527"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Present </a:t>
              </a:r>
              <a:endParaRPr lang="en-US" sz="2400" u="none" baseline="0">
                <a:solidFill>
                  <a:srgbClr val="00FF00"/>
                </a:solidFill>
              </a:endParaRPr>
            </a:p>
          </p:txBody>
        </p:sp>
        <p:sp>
          <p:nvSpPr>
            <p:cNvPr id="793647" name="Rectangle 47"/>
            <p:cNvSpPr>
              <a:spLocks noChangeArrowheads="1"/>
            </p:cNvSpPr>
            <p:nvPr/>
          </p:nvSpPr>
          <p:spPr bwMode="auto">
            <a:xfrm>
              <a:off x="2973" y="2980"/>
              <a:ext cx="330"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State</a:t>
              </a:r>
              <a:endParaRPr lang="en-US" sz="2400" u="none" baseline="0">
                <a:solidFill>
                  <a:srgbClr val="00FF00"/>
                </a:solidFill>
              </a:endParaRPr>
            </a:p>
          </p:txBody>
        </p:sp>
        <p:sp>
          <p:nvSpPr>
            <p:cNvPr id="793648" name="Rectangle 48"/>
            <p:cNvSpPr>
              <a:spLocks noChangeArrowheads="1"/>
            </p:cNvSpPr>
            <p:nvPr/>
          </p:nvSpPr>
          <p:spPr bwMode="auto">
            <a:xfrm>
              <a:off x="3306" y="2980"/>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49" name="Rectangle 49"/>
            <p:cNvSpPr>
              <a:spLocks noChangeArrowheads="1"/>
            </p:cNvSpPr>
            <p:nvPr/>
          </p:nvSpPr>
          <p:spPr bwMode="auto">
            <a:xfrm>
              <a:off x="3691" y="2798"/>
              <a:ext cx="672"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Next State</a:t>
              </a:r>
              <a:endParaRPr lang="en-US" sz="2400" u="none" baseline="0">
                <a:solidFill>
                  <a:srgbClr val="00FF00"/>
                </a:solidFill>
              </a:endParaRPr>
            </a:p>
          </p:txBody>
        </p:sp>
        <p:sp>
          <p:nvSpPr>
            <p:cNvPr id="793650" name="Rectangle 50"/>
            <p:cNvSpPr>
              <a:spLocks noChangeArrowheads="1"/>
            </p:cNvSpPr>
            <p:nvPr/>
          </p:nvSpPr>
          <p:spPr bwMode="auto">
            <a:xfrm>
              <a:off x="4369" y="2798"/>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51" name="Rectangle 51"/>
            <p:cNvSpPr>
              <a:spLocks noChangeArrowheads="1"/>
            </p:cNvSpPr>
            <p:nvPr/>
          </p:nvSpPr>
          <p:spPr bwMode="auto">
            <a:xfrm>
              <a:off x="3730" y="2980"/>
              <a:ext cx="592"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x=0   x=1</a:t>
              </a:r>
              <a:endParaRPr lang="en-US" sz="2400" u="none" baseline="0">
                <a:solidFill>
                  <a:srgbClr val="00FF00"/>
                </a:solidFill>
              </a:endParaRPr>
            </a:p>
          </p:txBody>
        </p:sp>
        <p:sp>
          <p:nvSpPr>
            <p:cNvPr id="793652" name="Rectangle 52"/>
            <p:cNvSpPr>
              <a:spLocks noChangeArrowheads="1"/>
            </p:cNvSpPr>
            <p:nvPr/>
          </p:nvSpPr>
          <p:spPr bwMode="auto">
            <a:xfrm>
              <a:off x="4329" y="2980"/>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53" name="Rectangle 53"/>
            <p:cNvSpPr>
              <a:spLocks noChangeArrowheads="1"/>
            </p:cNvSpPr>
            <p:nvPr/>
          </p:nvSpPr>
          <p:spPr bwMode="auto">
            <a:xfrm>
              <a:off x="4809" y="2798"/>
              <a:ext cx="475"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Output</a:t>
              </a:r>
              <a:endParaRPr lang="en-US" sz="2400" u="none" baseline="0">
                <a:solidFill>
                  <a:srgbClr val="00FF00"/>
                </a:solidFill>
              </a:endParaRPr>
            </a:p>
          </p:txBody>
        </p:sp>
        <p:sp>
          <p:nvSpPr>
            <p:cNvPr id="793654" name="Rectangle 54"/>
            <p:cNvSpPr>
              <a:spLocks noChangeArrowheads="1"/>
            </p:cNvSpPr>
            <p:nvPr/>
          </p:nvSpPr>
          <p:spPr bwMode="auto">
            <a:xfrm>
              <a:off x="5290" y="2798"/>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55" name="Rectangle 55"/>
            <p:cNvSpPr>
              <a:spLocks noChangeArrowheads="1"/>
            </p:cNvSpPr>
            <p:nvPr/>
          </p:nvSpPr>
          <p:spPr bwMode="auto">
            <a:xfrm>
              <a:off x="4751" y="2980"/>
              <a:ext cx="592"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x=0   x=1</a:t>
              </a:r>
              <a:endParaRPr lang="en-US" sz="2400" u="none" baseline="0">
                <a:solidFill>
                  <a:srgbClr val="00FF00"/>
                </a:solidFill>
              </a:endParaRPr>
            </a:p>
          </p:txBody>
        </p:sp>
        <p:sp>
          <p:nvSpPr>
            <p:cNvPr id="793656" name="Rectangle 56"/>
            <p:cNvSpPr>
              <a:spLocks noChangeArrowheads="1"/>
            </p:cNvSpPr>
            <p:nvPr/>
          </p:nvSpPr>
          <p:spPr bwMode="auto">
            <a:xfrm>
              <a:off x="5350" y="2980"/>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57" name="Rectangle 57"/>
            <p:cNvSpPr>
              <a:spLocks noChangeArrowheads="1"/>
            </p:cNvSpPr>
            <p:nvPr/>
          </p:nvSpPr>
          <p:spPr bwMode="auto">
            <a:xfrm>
              <a:off x="2764" y="2783"/>
              <a:ext cx="9" cy="9"/>
            </a:xfrm>
            <a:prstGeom prst="rect">
              <a:avLst/>
            </a:prstGeom>
            <a:solidFill>
              <a:srgbClr val="000000"/>
            </a:solidFill>
            <a:ln w="9525">
              <a:noFill/>
              <a:miter lim="800000"/>
              <a:headEnd/>
              <a:tailEnd/>
            </a:ln>
          </p:spPr>
          <p:txBody>
            <a:bodyPr/>
            <a:lstStyle/>
            <a:p>
              <a:endParaRPr lang="en-US"/>
            </a:p>
          </p:txBody>
        </p:sp>
        <p:sp>
          <p:nvSpPr>
            <p:cNvPr id="793658" name="Line 58"/>
            <p:cNvSpPr>
              <a:spLocks noChangeShapeType="1"/>
            </p:cNvSpPr>
            <p:nvPr/>
          </p:nvSpPr>
          <p:spPr bwMode="auto">
            <a:xfrm>
              <a:off x="2764" y="2783"/>
              <a:ext cx="9" cy="1"/>
            </a:xfrm>
            <a:prstGeom prst="line">
              <a:avLst/>
            </a:prstGeom>
            <a:noFill/>
            <a:ln w="0">
              <a:solidFill>
                <a:srgbClr val="000000"/>
              </a:solidFill>
              <a:round/>
              <a:headEnd/>
              <a:tailEnd/>
            </a:ln>
          </p:spPr>
          <p:txBody>
            <a:bodyPr/>
            <a:lstStyle/>
            <a:p>
              <a:endParaRPr lang="en-US"/>
            </a:p>
          </p:txBody>
        </p:sp>
        <p:sp>
          <p:nvSpPr>
            <p:cNvPr id="793659" name="Line 59"/>
            <p:cNvSpPr>
              <a:spLocks noChangeShapeType="1"/>
            </p:cNvSpPr>
            <p:nvPr/>
          </p:nvSpPr>
          <p:spPr bwMode="auto">
            <a:xfrm>
              <a:off x="2764" y="2783"/>
              <a:ext cx="1" cy="9"/>
            </a:xfrm>
            <a:prstGeom prst="line">
              <a:avLst/>
            </a:prstGeom>
            <a:noFill/>
            <a:ln w="0">
              <a:solidFill>
                <a:srgbClr val="000000"/>
              </a:solidFill>
              <a:round/>
              <a:headEnd/>
              <a:tailEnd/>
            </a:ln>
          </p:spPr>
          <p:txBody>
            <a:bodyPr/>
            <a:lstStyle/>
            <a:p>
              <a:endParaRPr lang="en-US"/>
            </a:p>
          </p:txBody>
        </p:sp>
        <p:sp>
          <p:nvSpPr>
            <p:cNvPr id="793660" name="Rectangle 60"/>
            <p:cNvSpPr>
              <a:spLocks noChangeArrowheads="1"/>
            </p:cNvSpPr>
            <p:nvPr/>
          </p:nvSpPr>
          <p:spPr bwMode="auto">
            <a:xfrm>
              <a:off x="2764" y="2783"/>
              <a:ext cx="9" cy="9"/>
            </a:xfrm>
            <a:prstGeom prst="rect">
              <a:avLst/>
            </a:prstGeom>
            <a:solidFill>
              <a:srgbClr val="000000"/>
            </a:solidFill>
            <a:ln w="9525">
              <a:noFill/>
              <a:miter lim="800000"/>
              <a:headEnd/>
              <a:tailEnd/>
            </a:ln>
          </p:spPr>
          <p:txBody>
            <a:bodyPr/>
            <a:lstStyle/>
            <a:p>
              <a:endParaRPr lang="en-US"/>
            </a:p>
          </p:txBody>
        </p:sp>
        <p:sp>
          <p:nvSpPr>
            <p:cNvPr id="793661" name="Line 61"/>
            <p:cNvSpPr>
              <a:spLocks noChangeShapeType="1"/>
            </p:cNvSpPr>
            <p:nvPr/>
          </p:nvSpPr>
          <p:spPr bwMode="auto">
            <a:xfrm>
              <a:off x="2764" y="2783"/>
              <a:ext cx="9" cy="1"/>
            </a:xfrm>
            <a:prstGeom prst="line">
              <a:avLst/>
            </a:prstGeom>
            <a:noFill/>
            <a:ln w="0">
              <a:solidFill>
                <a:srgbClr val="000000"/>
              </a:solidFill>
              <a:round/>
              <a:headEnd/>
              <a:tailEnd/>
            </a:ln>
          </p:spPr>
          <p:txBody>
            <a:bodyPr/>
            <a:lstStyle/>
            <a:p>
              <a:endParaRPr lang="en-US"/>
            </a:p>
          </p:txBody>
        </p:sp>
        <p:sp>
          <p:nvSpPr>
            <p:cNvPr id="793662" name="Line 62"/>
            <p:cNvSpPr>
              <a:spLocks noChangeShapeType="1"/>
            </p:cNvSpPr>
            <p:nvPr/>
          </p:nvSpPr>
          <p:spPr bwMode="auto">
            <a:xfrm>
              <a:off x="2764" y="2783"/>
              <a:ext cx="1" cy="9"/>
            </a:xfrm>
            <a:prstGeom prst="line">
              <a:avLst/>
            </a:prstGeom>
            <a:noFill/>
            <a:ln w="0">
              <a:solidFill>
                <a:srgbClr val="000000"/>
              </a:solidFill>
              <a:round/>
              <a:headEnd/>
              <a:tailEnd/>
            </a:ln>
          </p:spPr>
          <p:txBody>
            <a:bodyPr/>
            <a:lstStyle/>
            <a:p>
              <a:endParaRPr lang="en-US"/>
            </a:p>
          </p:txBody>
        </p:sp>
        <p:sp>
          <p:nvSpPr>
            <p:cNvPr id="793663" name="Rectangle 63"/>
            <p:cNvSpPr>
              <a:spLocks noChangeArrowheads="1"/>
            </p:cNvSpPr>
            <p:nvPr/>
          </p:nvSpPr>
          <p:spPr bwMode="auto">
            <a:xfrm>
              <a:off x="2773" y="2783"/>
              <a:ext cx="733" cy="9"/>
            </a:xfrm>
            <a:prstGeom prst="rect">
              <a:avLst/>
            </a:prstGeom>
            <a:solidFill>
              <a:srgbClr val="000000"/>
            </a:solidFill>
            <a:ln w="9525">
              <a:noFill/>
              <a:miter lim="800000"/>
              <a:headEnd/>
              <a:tailEnd/>
            </a:ln>
          </p:spPr>
          <p:txBody>
            <a:bodyPr/>
            <a:lstStyle/>
            <a:p>
              <a:endParaRPr lang="en-US"/>
            </a:p>
          </p:txBody>
        </p:sp>
        <p:sp>
          <p:nvSpPr>
            <p:cNvPr id="793664" name="Line 64"/>
            <p:cNvSpPr>
              <a:spLocks noChangeShapeType="1"/>
            </p:cNvSpPr>
            <p:nvPr/>
          </p:nvSpPr>
          <p:spPr bwMode="auto">
            <a:xfrm>
              <a:off x="2773" y="2783"/>
              <a:ext cx="733" cy="1"/>
            </a:xfrm>
            <a:prstGeom prst="line">
              <a:avLst/>
            </a:prstGeom>
            <a:noFill/>
            <a:ln w="0">
              <a:solidFill>
                <a:srgbClr val="000000"/>
              </a:solidFill>
              <a:round/>
              <a:headEnd/>
              <a:tailEnd/>
            </a:ln>
          </p:spPr>
          <p:txBody>
            <a:bodyPr/>
            <a:lstStyle/>
            <a:p>
              <a:endParaRPr lang="en-US"/>
            </a:p>
          </p:txBody>
        </p:sp>
        <p:sp>
          <p:nvSpPr>
            <p:cNvPr id="793665" name="Rectangle 65"/>
            <p:cNvSpPr>
              <a:spLocks noChangeArrowheads="1"/>
            </p:cNvSpPr>
            <p:nvPr/>
          </p:nvSpPr>
          <p:spPr bwMode="auto">
            <a:xfrm>
              <a:off x="3506" y="2783"/>
              <a:ext cx="10" cy="9"/>
            </a:xfrm>
            <a:prstGeom prst="rect">
              <a:avLst/>
            </a:prstGeom>
            <a:solidFill>
              <a:srgbClr val="000000"/>
            </a:solidFill>
            <a:ln w="9525">
              <a:noFill/>
              <a:miter lim="800000"/>
              <a:headEnd/>
              <a:tailEnd/>
            </a:ln>
          </p:spPr>
          <p:txBody>
            <a:bodyPr/>
            <a:lstStyle/>
            <a:p>
              <a:endParaRPr lang="en-US"/>
            </a:p>
          </p:txBody>
        </p:sp>
        <p:sp>
          <p:nvSpPr>
            <p:cNvPr id="793666" name="Line 66"/>
            <p:cNvSpPr>
              <a:spLocks noChangeShapeType="1"/>
            </p:cNvSpPr>
            <p:nvPr/>
          </p:nvSpPr>
          <p:spPr bwMode="auto">
            <a:xfrm>
              <a:off x="3506" y="2783"/>
              <a:ext cx="10" cy="1"/>
            </a:xfrm>
            <a:prstGeom prst="line">
              <a:avLst/>
            </a:prstGeom>
            <a:noFill/>
            <a:ln w="0">
              <a:solidFill>
                <a:srgbClr val="000000"/>
              </a:solidFill>
              <a:round/>
              <a:headEnd/>
              <a:tailEnd/>
            </a:ln>
          </p:spPr>
          <p:txBody>
            <a:bodyPr/>
            <a:lstStyle/>
            <a:p>
              <a:endParaRPr lang="en-US"/>
            </a:p>
          </p:txBody>
        </p:sp>
        <p:sp>
          <p:nvSpPr>
            <p:cNvPr id="793667" name="Line 67"/>
            <p:cNvSpPr>
              <a:spLocks noChangeShapeType="1"/>
            </p:cNvSpPr>
            <p:nvPr/>
          </p:nvSpPr>
          <p:spPr bwMode="auto">
            <a:xfrm>
              <a:off x="3506" y="2783"/>
              <a:ext cx="1" cy="9"/>
            </a:xfrm>
            <a:prstGeom prst="line">
              <a:avLst/>
            </a:prstGeom>
            <a:noFill/>
            <a:ln w="0">
              <a:solidFill>
                <a:srgbClr val="000000"/>
              </a:solidFill>
              <a:round/>
              <a:headEnd/>
              <a:tailEnd/>
            </a:ln>
          </p:spPr>
          <p:txBody>
            <a:bodyPr/>
            <a:lstStyle/>
            <a:p>
              <a:endParaRPr lang="en-US"/>
            </a:p>
          </p:txBody>
        </p:sp>
        <p:sp>
          <p:nvSpPr>
            <p:cNvPr id="793668" name="Rectangle 68"/>
            <p:cNvSpPr>
              <a:spLocks noChangeArrowheads="1"/>
            </p:cNvSpPr>
            <p:nvPr/>
          </p:nvSpPr>
          <p:spPr bwMode="auto">
            <a:xfrm>
              <a:off x="3516" y="2783"/>
              <a:ext cx="1030" cy="9"/>
            </a:xfrm>
            <a:prstGeom prst="rect">
              <a:avLst/>
            </a:prstGeom>
            <a:solidFill>
              <a:srgbClr val="000000"/>
            </a:solidFill>
            <a:ln w="9525">
              <a:noFill/>
              <a:miter lim="800000"/>
              <a:headEnd/>
              <a:tailEnd/>
            </a:ln>
          </p:spPr>
          <p:txBody>
            <a:bodyPr/>
            <a:lstStyle/>
            <a:p>
              <a:endParaRPr lang="en-US"/>
            </a:p>
          </p:txBody>
        </p:sp>
        <p:sp>
          <p:nvSpPr>
            <p:cNvPr id="793669" name="Line 69"/>
            <p:cNvSpPr>
              <a:spLocks noChangeShapeType="1"/>
            </p:cNvSpPr>
            <p:nvPr/>
          </p:nvSpPr>
          <p:spPr bwMode="auto">
            <a:xfrm>
              <a:off x="3516" y="2783"/>
              <a:ext cx="1030" cy="1"/>
            </a:xfrm>
            <a:prstGeom prst="line">
              <a:avLst/>
            </a:prstGeom>
            <a:noFill/>
            <a:ln w="0">
              <a:solidFill>
                <a:srgbClr val="000000"/>
              </a:solidFill>
              <a:round/>
              <a:headEnd/>
              <a:tailEnd/>
            </a:ln>
          </p:spPr>
          <p:txBody>
            <a:bodyPr/>
            <a:lstStyle/>
            <a:p>
              <a:endParaRPr lang="en-US"/>
            </a:p>
          </p:txBody>
        </p:sp>
        <p:sp>
          <p:nvSpPr>
            <p:cNvPr id="793670" name="Rectangle 70"/>
            <p:cNvSpPr>
              <a:spLocks noChangeArrowheads="1"/>
            </p:cNvSpPr>
            <p:nvPr/>
          </p:nvSpPr>
          <p:spPr bwMode="auto">
            <a:xfrm>
              <a:off x="4546" y="2783"/>
              <a:ext cx="9" cy="9"/>
            </a:xfrm>
            <a:prstGeom prst="rect">
              <a:avLst/>
            </a:prstGeom>
            <a:solidFill>
              <a:srgbClr val="000000"/>
            </a:solidFill>
            <a:ln w="9525">
              <a:noFill/>
              <a:miter lim="800000"/>
              <a:headEnd/>
              <a:tailEnd/>
            </a:ln>
          </p:spPr>
          <p:txBody>
            <a:bodyPr/>
            <a:lstStyle/>
            <a:p>
              <a:endParaRPr lang="en-US"/>
            </a:p>
          </p:txBody>
        </p:sp>
        <p:sp>
          <p:nvSpPr>
            <p:cNvPr id="793671" name="Line 71"/>
            <p:cNvSpPr>
              <a:spLocks noChangeShapeType="1"/>
            </p:cNvSpPr>
            <p:nvPr/>
          </p:nvSpPr>
          <p:spPr bwMode="auto">
            <a:xfrm>
              <a:off x="4546" y="2783"/>
              <a:ext cx="9" cy="1"/>
            </a:xfrm>
            <a:prstGeom prst="line">
              <a:avLst/>
            </a:prstGeom>
            <a:noFill/>
            <a:ln w="0">
              <a:solidFill>
                <a:srgbClr val="000000"/>
              </a:solidFill>
              <a:round/>
              <a:headEnd/>
              <a:tailEnd/>
            </a:ln>
          </p:spPr>
          <p:txBody>
            <a:bodyPr/>
            <a:lstStyle/>
            <a:p>
              <a:endParaRPr lang="en-US"/>
            </a:p>
          </p:txBody>
        </p:sp>
        <p:sp>
          <p:nvSpPr>
            <p:cNvPr id="793672" name="Line 72"/>
            <p:cNvSpPr>
              <a:spLocks noChangeShapeType="1"/>
            </p:cNvSpPr>
            <p:nvPr/>
          </p:nvSpPr>
          <p:spPr bwMode="auto">
            <a:xfrm>
              <a:off x="4546" y="2783"/>
              <a:ext cx="1" cy="9"/>
            </a:xfrm>
            <a:prstGeom prst="line">
              <a:avLst/>
            </a:prstGeom>
            <a:noFill/>
            <a:ln w="0">
              <a:solidFill>
                <a:srgbClr val="000000"/>
              </a:solidFill>
              <a:round/>
              <a:headEnd/>
              <a:tailEnd/>
            </a:ln>
          </p:spPr>
          <p:txBody>
            <a:bodyPr/>
            <a:lstStyle/>
            <a:p>
              <a:endParaRPr lang="en-US"/>
            </a:p>
          </p:txBody>
        </p:sp>
        <p:sp>
          <p:nvSpPr>
            <p:cNvPr id="793673" name="Rectangle 73"/>
            <p:cNvSpPr>
              <a:spLocks noChangeArrowheads="1"/>
            </p:cNvSpPr>
            <p:nvPr/>
          </p:nvSpPr>
          <p:spPr bwMode="auto">
            <a:xfrm>
              <a:off x="4555" y="2783"/>
              <a:ext cx="992" cy="9"/>
            </a:xfrm>
            <a:prstGeom prst="rect">
              <a:avLst/>
            </a:prstGeom>
            <a:solidFill>
              <a:srgbClr val="000000"/>
            </a:solidFill>
            <a:ln w="9525">
              <a:noFill/>
              <a:miter lim="800000"/>
              <a:headEnd/>
              <a:tailEnd/>
            </a:ln>
          </p:spPr>
          <p:txBody>
            <a:bodyPr/>
            <a:lstStyle/>
            <a:p>
              <a:endParaRPr lang="en-US"/>
            </a:p>
          </p:txBody>
        </p:sp>
        <p:sp>
          <p:nvSpPr>
            <p:cNvPr id="793674" name="Line 74"/>
            <p:cNvSpPr>
              <a:spLocks noChangeShapeType="1"/>
            </p:cNvSpPr>
            <p:nvPr/>
          </p:nvSpPr>
          <p:spPr bwMode="auto">
            <a:xfrm>
              <a:off x="4555" y="2783"/>
              <a:ext cx="992" cy="1"/>
            </a:xfrm>
            <a:prstGeom prst="line">
              <a:avLst/>
            </a:prstGeom>
            <a:noFill/>
            <a:ln w="0">
              <a:solidFill>
                <a:srgbClr val="000000"/>
              </a:solidFill>
              <a:round/>
              <a:headEnd/>
              <a:tailEnd/>
            </a:ln>
          </p:spPr>
          <p:txBody>
            <a:bodyPr/>
            <a:lstStyle/>
            <a:p>
              <a:endParaRPr lang="en-US"/>
            </a:p>
          </p:txBody>
        </p:sp>
        <p:sp>
          <p:nvSpPr>
            <p:cNvPr id="793675" name="Rectangle 75"/>
            <p:cNvSpPr>
              <a:spLocks noChangeArrowheads="1"/>
            </p:cNvSpPr>
            <p:nvPr/>
          </p:nvSpPr>
          <p:spPr bwMode="auto">
            <a:xfrm>
              <a:off x="5547" y="2783"/>
              <a:ext cx="9" cy="9"/>
            </a:xfrm>
            <a:prstGeom prst="rect">
              <a:avLst/>
            </a:prstGeom>
            <a:solidFill>
              <a:srgbClr val="000000"/>
            </a:solidFill>
            <a:ln w="9525">
              <a:noFill/>
              <a:miter lim="800000"/>
              <a:headEnd/>
              <a:tailEnd/>
            </a:ln>
          </p:spPr>
          <p:txBody>
            <a:bodyPr/>
            <a:lstStyle/>
            <a:p>
              <a:endParaRPr lang="en-US"/>
            </a:p>
          </p:txBody>
        </p:sp>
        <p:sp>
          <p:nvSpPr>
            <p:cNvPr id="793676" name="Line 76"/>
            <p:cNvSpPr>
              <a:spLocks noChangeShapeType="1"/>
            </p:cNvSpPr>
            <p:nvPr/>
          </p:nvSpPr>
          <p:spPr bwMode="auto">
            <a:xfrm>
              <a:off x="5547" y="2783"/>
              <a:ext cx="9" cy="1"/>
            </a:xfrm>
            <a:prstGeom prst="line">
              <a:avLst/>
            </a:prstGeom>
            <a:noFill/>
            <a:ln w="0">
              <a:solidFill>
                <a:srgbClr val="000000"/>
              </a:solidFill>
              <a:round/>
              <a:headEnd/>
              <a:tailEnd/>
            </a:ln>
          </p:spPr>
          <p:txBody>
            <a:bodyPr/>
            <a:lstStyle/>
            <a:p>
              <a:endParaRPr lang="en-US"/>
            </a:p>
          </p:txBody>
        </p:sp>
        <p:sp>
          <p:nvSpPr>
            <p:cNvPr id="793677" name="Line 77"/>
            <p:cNvSpPr>
              <a:spLocks noChangeShapeType="1"/>
            </p:cNvSpPr>
            <p:nvPr/>
          </p:nvSpPr>
          <p:spPr bwMode="auto">
            <a:xfrm>
              <a:off x="5547" y="2783"/>
              <a:ext cx="1" cy="9"/>
            </a:xfrm>
            <a:prstGeom prst="line">
              <a:avLst/>
            </a:prstGeom>
            <a:noFill/>
            <a:ln w="0">
              <a:solidFill>
                <a:srgbClr val="000000"/>
              </a:solidFill>
              <a:round/>
              <a:headEnd/>
              <a:tailEnd/>
            </a:ln>
          </p:spPr>
          <p:txBody>
            <a:bodyPr/>
            <a:lstStyle/>
            <a:p>
              <a:endParaRPr lang="en-US"/>
            </a:p>
          </p:txBody>
        </p:sp>
        <p:sp>
          <p:nvSpPr>
            <p:cNvPr id="793678" name="Rectangle 78"/>
            <p:cNvSpPr>
              <a:spLocks noChangeArrowheads="1"/>
            </p:cNvSpPr>
            <p:nvPr/>
          </p:nvSpPr>
          <p:spPr bwMode="auto">
            <a:xfrm>
              <a:off x="5547" y="2783"/>
              <a:ext cx="9" cy="9"/>
            </a:xfrm>
            <a:prstGeom prst="rect">
              <a:avLst/>
            </a:prstGeom>
            <a:solidFill>
              <a:srgbClr val="000000"/>
            </a:solidFill>
            <a:ln w="9525">
              <a:noFill/>
              <a:miter lim="800000"/>
              <a:headEnd/>
              <a:tailEnd/>
            </a:ln>
          </p:spPr>
          <p:txBody>
            <a:bodyPr/>
            <a:lstStyle/>
            <a:p>
              <a:endParaRPr lang="en-US"/>
            </a:p>
          </p:txBody>
        </p:sp>
        <p:sp>
          <p:nvSpPr>
            <p:cNvPr id="793679" name="Line 79"/>
            <p:cNvSpPr>
              <a:spLocks noChangeShapeType="1"/>
            </p:cNvSpPr>
            <p:nvPr/>
          </p:nvSpPr>
          <p:spPr bwMode="auto">
            <a:xfrm>
              <a:off x="5547" y="2783"/>
              <a:ext cx="9" cy="1"/>
            </a:xfrm>
            <a:prstGeom prst="line">
              <a:avLst/>
            </a:prstGeom>
            <a:noFill/>
            <a:ln w="0">
              <a:solidFill>
                <a:srgbClr val="000000"/>
              </a:solidFill>
              <a:round/>
              <a:headEnd/>
              <a:tailEnd/>
            </a:ln>
          </p:spPr>
          <p:txBody>
            <a:bodyPr/>
            <a:lstStyle/>
            <a:p>
              <a:endParaRPr lang="en-US"/>
            </a:p>
          </p:txBody>
        </p:sp>
        <p:sp>
          <p:nvSpPr>
            <p:cNvPr id="793680" name="Line 80"/>
            <p:cNvSpPr>
              <a:spLocks noChangeShapeType="1"/>
            </p:cNvSpPr>
            <p:nvPr/>
          </p:nvSpPr>
          <p:spPr bwMode="auto">
            <a:xfrm>
              <a:off x="5547" y="2783"/>
              <a:ext cx="1" cy="9"/>
            </a:xfrm>
            <a:prstGeom prst="line">
              <a:avLst/>
            </a:prstGeom>
            <a:noFill/>
            <a:ln w="0">
              <a:solidFill>
                <a:srgbClr val="000000"/>
              </a:solidFill>
              <a:round/>
              <a:headEnd/>
              <a:tailEnd/>
            </a:ln>
          </p:spPr>
          <p:txBody>
            <a:bodyPr/>
            <a:lstStyle/>
            <a:p>
              <a:endParaRPr lang="en-US"/>
            </a:p>
          </p:txBody>
        </p:sp>
        <p:sp>
          <p:nvSpPr>
            <p:cNvPr id="793681" name="Rectangle 81"/>
            <p:cNvSpPr>
              <a:spLocks noChangeArrowheads="1"/>
            </p:cNvSpPr>
            <p:nvPr/>
          </p:nvSpPr>
          <p:spPr bwMode="auto">
            <a:xfrm>
              <a:off x="2764" y="2792"/>
              <a:ext cx="9" cy="364"/>
            </a:xfrm>
            <a:prstGeom prst="rect">
              <a:avLst/>
            </a:prstGeom>
            <a:solidFill>
              <a:srgbClr val="000000"/>
            </a:solidFill>
            <a:ln w="9525">
              <a:noFill/>
              <a:miter lim="800000"/>
              <a:headEnd/>
              <a:tailEnd/>
            </a:ln>
          </p:spPr>
          <p:txBody>
            <a:bodyPr/>
            <a:lstStyle/>
            <a:p>
              <a:endParaRPr lang="en-US"/>
            </a:p>
          </p:txBody>
        </p:sp>
        <p:sp>
          <p:nvSpPr>
            <p:cNvPr id="793682" name="Line 82"/>
            <p:cNvSpPr>
              <a:spLocks noChangeShapeType="1"/>
            </p:cNvSpPr>
            <p:nvPr/>
          </p:nvSpPr>
          <p:spPr bwMode="auto">
            <a:xfrm>
              <a:off x="2764" y="2792"/>
              <a:ext cx="1" cy="364"/>
            </a:xfrm>
            <a:prstGeom prst="line">
              <a:avLst/>
            </a:prstGeom>
            <a:noFill/>
            <a:ln w="0">
              <a:solidFill>
                <a:srgbClr val="000000"/>
              </a:solidFill>
              <a:round/>
              <a:headEnd/>
              <a:tailEnd/>
            </a:ln>
          </p:spPr>
          <p:txBody>
            <a:bodyPr/>
            <a:lstStyle/>
            <a:p>
              <a:endParaRPr lang="en-US"/>
            </a:p>
          </p:txBody>
        </p:sp>
        <p:sp>
          <p:nvSpPr>
            <p:cNvPr id="793683" name="Rectangle 83"/>
            <p:cNvSpPr>
              <a:spLocks noChangeArrowheads="1"/>
            </p:cNvSpPr>
            <p:nvPr/>
          </p:nvSpPr>
          <p:spPr bwMode="auto">
            <a:xfrm>
              <a:off x="3506" y="2792"/>
              <a:ext cx="10" cy="364"/>
            </a:xfrm>
            <a:prstGeom prst="rect">
              <a:avLst/>
            </a:prstGeom>
            <a:solidFill>
              <a:srgbClr val="000000"/>
            </a:solidFill>
            <a:ln w="9525">
              <a:noFill/>
              <a:miter lim="800000"/>
              <a:headEnd/>
              <a:tailEnd/>
            </a:ln>
          </p:spPr>
          <p:txBody>
            <a:bodyPr/>
            <a:lstStyle/>
            <a:p>
              <a:endParaRPr lang="en-US"/>
            </a:p>
          </p:txBody>
        </p:sp>
        <p:sp>
          <p:nvSpPr>
            <p:cNvPr id="793684" name="Rectangle 84"/>
            <p:cNvSpPr>
              <a:spLocks noChangeArrowheads="1"/>
            </p:cNvSpPr>
            <p:nvPr/>
          </p:nvSpPr>
          <p:spPr bwMode="auto">
            <a:xfrm>
              <a:off x="4546" y="2792"/>
              <a:ext cx="9" cy="364"/>
            </a:xfrm>
            <a:prstGeom prst="rect">
              <a:avLst/>
            </a:prstGeom>
            <a:solidFill>
              <a:srgbClr val="000000"/>
            </a:solidFill>
            <a:ln w="9525">
              <a:noFill/>
              <a:miter lim="800000"/>
              <a:headEnd/>
              <a:tailEnd/>
            </a:ln>
          </p:spPr>
          <p:txBody>
            <a:bodyPr/>
            <a:lstStyle/>
            <a:p>
              <a:endParaRPr lang="en-US"/>
            </a:p>
          </p:txBody>
        </p:sp>
        <p:sp>
          <p:nvSpPr>
            <p:cNvPr id="793685" name="Line 85"/>
            <p:cNvSpPr>
              <a:spLocks noChangeShapeType="1"/>
            </p:cNvSpPr>
            <p:nvPr/>
          </p:nvSpPr>
          <p:spPr bwMode="auto">
            <a:xfrm>
              <a:off x="4546" y="2792"/>
              <a:ext cx="1" cy="364"/>
            </a:xfrm>
            <a:prstGeom prst="line">
              <a:avLst/>
            </a:prstGeom>
            <a:noFill/>
            <a:ln w="0">
              <a:solidFill>
                <a:srgbClr val="000000"/>
              </a:solidFill>
              <a:round/>
              <a:headEnd/>
              <a:tailEnd/>
            </a:ln>
          </p:spPr>
          <p:txBody>
            <a:bodyPr/>
            <a:lstStyle/>
            <a:p>
              <a:endParaRPr lang="en-US"/>
            </a:p>
          </p:txBody>
        </p:sp>
        <p:sp>
          <p:nvSpPr>
            <p:cNvPr id="793686" name="Rectangle 86"/>
            <p:cNvSpPr>
              <a:spLocks noChangeArrowheads="1"/>
            </p:cNvSpPr>
            <p:nvPr/>
          </p:nvSpPr>
          <p:spPr bwMode="auto">
            <a:xfrm>
              <a:off x="5547" y="2792"/>
              <a:ext cx="9" cy="364"/>
            </a:xfrm>
            <a:prstGeom prst="rect">
              <a:avLst/>
            </a:prstGeom>
            <a:solidFill>
              <a:srgbClr val="000000"/>
            </a:solidFill>
            <a:ln w="9525">
              <a:noFill/>
              <a:miter lim="800000"/>
              <a:headEnd/>
              <a:tailEnd/>
            </a:ln>
          </p:spPr>
          <p:txBody>
            <a:bodyPr/>
            <a:lstStyle/>
            <a:p>
              <a:endParaRPr lang="en-US"/>
            </a:p>
          </p:txBody>
        </p:sp>
        <p:sp>
          <p:nvSpPr>
            <p:cNvPr id="793687" name="Line 87"/>
            <p:cNvSpPr>
              <a:spLocks noChangeShapeType="1"/>
            </p:cNvSpPr>
            <p:nvPr/>
          </p:nvSpPr>
          <p:spPr bwMode="auto">
            <a:xfrm>
              <a:off x="5547" y="2792"/>
              <a:ext cx="1" cy="364"/>
            </a:xfrm>
            <a:prstGeom prst="line">
              <a:avLst/>
            </a:prstGeom>
            <a:noFill/>
            <a:ln w="0">
              <a:solidFill>
                <a:srgbClr val="000000"/>
              </a:solidFill>
              <a:round/>
              <a:headEnd/>
              <a:tailEnd/>
            </a:ln>
          </p:spPr>
          <p:txBody>
            <a:bodyPr/>
            <a:lstStyle/>
            <a:p>
              <a:endParaRPr lang="en-US"/>
            </a:p>
          </p:txBody>
        </p:sp>
        <p:sp>
          <p:nvSpPr>
            <p:cNvPr id="793688" name="Rectangle 88"/>
            <p:cNvSpPr>
              <a:spLocks noChangeArrowheads="1"/>
            </p:cNvSpPr>
            <p:nvPr/>
          </p:nvSpPr>
          <p:spPr bwMode="auto">
            <a:xfrm>
              <a:off x="3084" y="3167"/>
              <a:ext cx="110"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A</a:t>
              </a:r>
              <a:endParaRPr lang="en-US" sz="2400" u="none" baseline="0">
                <a:solidFill>
                  <a:srgbClr val="00FF00"/>
                </a:solidFill>
              </a:endParaRPr>
            </a:p>
          </p:txBody>
        </p:sp>
        <p:sp>
          <p:nvSpPr>
            <p:cNvPr id="793689" name="Rectangle 89"/>
            <p:cNvSpPr>
              <a:spLocks noChangeArrowheads="1"/>
            </p:cNvSpPr>
            <p:nvPr/>
          </p:nvSpPr>
          <p:spPr bwMode="auto">
            <a:xfrm>
              <a:off x="3195" y="3167"/>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94" name="Rectangle 94"/>
            <p:cNvSpPr>
              <a:spLocks noChangeArrowheads="1"/>
            </p:cNvSpPr>
            <p:nvPr/>
          </p:nvSpPr>
          <p:spPr bwMode="auto">
            <a:xfrm>
              <a:off x="4838" y="3167"/>
              <a:ext cx="0" cy="230"/>
            </a:xfrm>
            <a:prstGeom prst="rect">
              <a:avLst/>
            </a:prstGeom>
            <a:noFill/>
            <a:ln w="9525">
              <a:noFill/>
              <a:miter lim="800000"/>
              <a:headEnd/>
              <a:tailEnd/>
            </a:ln>
          </p:spPr>
          <p:txBody>
            <a:bodyPr wrap="none" lIns="0" tIns="0" rIns="0" bIns="0">
              <a:spAutoFit/>
            </a:bodyPr>
            <a:lstStyle/>
            <a:p>
              <a:endParaRPr lang="en-US" sz="2400" u="none" baseline="0">
                <a:solidFill>
                  <a:srgbClr val="6666FF"/>
                </a:solidFill>
              </a:endParaRPr>
            </a:p>
          </p:txBody>
        </p:sp>
        <p:sp>
          <p:nvSpPr>
            <p:cNvPr id="793695" name="Rectangle 95"/>
            <p:cNvSpPr>
              <a:spLocks noChangeArrowheads="1"/>
            </p:cNvSpPr>
            <p:nvPr/>
          </p:nvSpPr>
          <p:spPr bwMode="auto">
            <a:xfrm>
              <a:off x="4915" y="3167"/>
              <a:ext cx="266"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96" name="Rectangle 96"/>
            <p:cNvSpPr>
              <a:spLocks noChangeArrowheads="1"/>
            </p:cNvSpPr>
            <p:nvPr/>
          </p:nvSpPr>
          <p:spPr bwMode="auto">
            <a:xfrm>
              <a:off x="5185" y="3167"/>
              <a:ext cx="0" cy="182"/>
            </a:xfrm>
            <a:prstGeom prst="rect">
              <a:avLst/>
            </a:prstGeom>
            <a:noFill/>
            <a:ln w="9525">
              <a:noFill/>
              <a:miter lim="800000"/>
              <a:headEnd/>
              <a:tailEnd/>
            </a:ln>
          </p:spPr>
          <p:txBody>
            <a:bodyPr wrap="none" lIns="0" tIns="0" rIns="0" bIns="0">
              <a:spAutoFit/>
            </a:bodyPr>
            <a:lstStyle/>
            <a:p>
              <a:endParaRPr lang="en-US" sz="1900" b="1" u="none" baseline="0">
                <a:solidFill>
                  <a:srgbClr val="FF3300"/>
                </a:solidFill>
              </a:endParaRPr>
            </a:p>
          </p:txBody>
        </p:sp>
        <p:sp>
          <p:nvSpPr>
            <p:cNvPr id="793697" name="Rectangle 97"/>
            <p:cNvSpPr>
              <a:spLocks noChangeArrowheads="1"/>
            </p:cNvSpPr>
            <p:nvPr/>
          </p:nvSpPr>
          <p:spPr bwMode="auto">
            <a:xfrm>
              <a:off x="5262" y="3167"/>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698" name="Line 98"/>
            <p:cNvSpPr>
              <a:spLocks noChangeShapeType="1"/>
            </p:cNvSpPr>
            <p:nvPr/>
          </p:nvSpPr>
          <p:spPr bwMode="auto">
            <a:xfrm>
              <a:off x="2764" y="3156"/>
              <a:ext cx="9" cy="1"/>
            </a:xfrm>
            <a:prstGeom prst="line">
              <a:avLst/>
            </a:prstGeom>
            <a:noFill/>
            <a:ln w="0">
              <a:solidFill>
                <a:srgbClr val="000000"/>
              </a:solidFill>
              <a:round/>
              <a:headEnd/>
              <a:tailEnd/>
            </a:ln>
          </p:spPr>
          <p:txBody>
            <a:bodyPr/>
            <a:lstStyle/>
            <a:p>
              <a:endParaRPr lang="en-US"/>
            </a:p>
          </p:txBody>
        </p:sp>
        <p:sp>
          <p:nvSpPr>
            <p:cNvPr id="793699" name="Line 99"/>
            <p:cNvSpPr>
              <a:spLocks noChangeShapeType="1"/>
            </p:cNvSpPr>
            <p:nvPr/>
          </p:nvSpPr>
          <p:spPr bwMode="auto">
            <a:xfrm>
              <a:off x="2773" y="3156"/>
              <a:ext cx="733" cy="1"/>
            </a:xfrm>
            <a:prstGeom prst="line">
              <a:avLst/>
            </a:prstGeom>
            <a:noFill/>
            <a:ln w="0">
              <a:solidFill>
                <a:srgbClr val="000000"/>
              </a:solidFill>
              <a:round/>
              <a:headEnd/>
              <a:tailEnd/>
            </a:ln>
          </p:spPr>
          <p:txBody>
            <a:bodyPr/>
            <a:lstStyle/>
            <a:p>
              <a:endParaRPr lang="en-US"/>
            </a:p>
          </p:txBody>
        </p:sp>
        <p:sp>
          <p:nvSpPr>
            <p:cNvPr id="793700" name="Line 100"/>
            <p:cNvSpPr>
              <a:spLocks noChangeShapeType="1"/>
            </p:cNvSpPr>
            <p:nvPr/>
          </p:nvSpPr>
          <p:spPr bwMode="auto">
            <a:xfrm>
              <a:off x="3506" y="3156"/>
              <a:ext cx="5" cy="1"/>
            </a:xfrm>
            <a:prstGeom prst="line">
              <a:avLst/>
            </a:prstGeom>
            <a:noFill/>
            <a:ln w="0">
              <a:solidFill>
                <a:srgbClr val="000000"/>
              </a:solidFill>
              <a:round/>
              <a:headEnd/>
              <a:tailEnd/>
            </a:ln>
          </p:spPr>
          <p:txBody>
            <a:bodyPr/>
            <a:lstStyle/>
            <a:p>
              <a:endParaRPr lang="en-US"/>
            </a:p>
          </p:txBody>
        </p:sp>
        <p:sp>
          <p:nvSpPr>
            <p:cNvPr id="793701" name="Line 101"/>
            <p:cNvSpPr>
              <a:spLocks noChangeShapeType="1"/>
            </p:cNvSpPr>
            <p:nvPr/>
          </p:nvSpPr>
          <p:spPr bwMode="auto">
            <a:xfrm>
              <a:off x="3506" y="3156"/>
              <a:ext cx="1" cy="4"/>
            </a:xfrm>
            <a:prstGeom prst="line">
              <a:avLst/>
            </a:prstGeom>
            <a:noFill/>
            <a:ln w="0">
              <a:solidFill>
                <a:srgbClr val="000000"/>
              </a:solidFill>
              <a:round/>
              <a:headEnd/>
              <a:tailEnd/>
            </a:ln>
          </p:spPr>
          <p:txBody>
            <a:bodyPr/>
            <a:lstStyle/>
            <a:p>
              <a:endParaRPr lang="en-US"/>
            </a:p>
          </p:txBody>
        </p:sp>
        <p:sp>
          <p:nvSpPr>
            <p:cNvPr id="793702" name="Line 102"/>
            <p:cNvSpPr>
              <a:spLocks noChangeShapeType="1"/>
            </p:cNvSpPr>
            <p:nvPr/>
          </p:nvSpPr>
          <p:spPr bwMode="auto">
            <a:xfrm>
              <a:off x="3511" y="3156"/>
              <a:ext cx="5" cy="1"/>
            </a:xfrm>
            <a:prstGeom prst="line">
              <a:avLst/>
            </a:prstGeom>
            <a:noFill/>
            <a:ln w="0">
              <a:solidFill>
                <a:srgbClr val="000000"/>
              </a:solidFill>
              <a:round/>
              <a:headEnd/>
              <a:tailEnd/>
            </a:ln>
          </p:spPr>
          <p:txBody>
            <a:bodyPr/>
            <a:lstStyle/>
            <a:p>
              <a:endParaRPr lang="en-US"/>
            </a:p>
          </p:txBody>
        </p:sp>
        <p:sp>
          <p:nvSpPr>
            <p:cNvPr id="793703" name="Line 103"/>
            <p:cNvSpPr>
              <a:spLocks noChangeShapeType="1"/>
            </p:cNvSpPr>
            <p:nvPr/>
          </p:nvSpPr>
          <p:spPr bwMode="auto">
            <a:xfrm>
              <a:off x="3511" y="3156"/>
              <a:ext cx="1" cy="4"/>
            </a:xfrm>
            <a:prstGeom prst="line">
              <a:avLst/>
            </a:prstGeom>
            <a:noFill/>
            <a:ln w="0">
              <a:solidFill>
                <a:srgbClr val="000000"/>
              </a:solidFill>
              <a:round/>
              <a:headEnd/>
              <a:tailEnd/>
            </a:ln>
          </p:spPr>
          <p:txBody>
            <a:bodyPr/>
            <a:lstStyle/>
            <a:p>
              <a:endParaRPr lang="en-US"/>
            </a:p>
          </p:txBody>
        </p:sp>
        <p:sp>
          <p:nvSpPr>
            <p:cNvPr id="793704" name="Line 104"/>
            <p:cNvSpPr>
              <a:spLocks noChangeShapeType="1"/>
            </p:cNvSpPr>
            <p:nvPr/>
          </p:nvSpPr>
          <p:spPr bwMode="auto">
            <a:xfrm>
              <a:off x="3516" y="3156"/>
              <a:ext cx="4" cy="1"/>
            </a:xfrm>
            <a:prstGeom prst="line">
              <a:avLst/>
            </a:prstGeom>
            <a:noFill/>
            <a:ln w="0">
              <a:solidFill>
                <a:srgbClr val="000000"/>
              </a:solidFill>
              <a:round/>
              <a:headEnd/>
              <a:tailEnd/>
            </a:ln>
          </p:spPr>
          <p:txBody>
            <a:bodyPr/>
            <a:lstStyle/>
            <a:p>
              <a:endParaRPr lang="en-US"/>
            </a:p>
          </p:txBody>
        </p:sp>
        <p:sp>
          <p:nvSpPr>
            <p:cNvPr id="793705" name="Line 105"/>
            <p:cNvSpPr>
              <a:spLocks noChangeShapeType="1"/>
            </p:cNvSpPr>
            <p:nvPr/>
          </p:nvSpPr>
          <p:spPr bwMode="auto">
            <a:xfrm>
              <a:off x="3516" y="3156"/>
              <a:ext cx="1" cy="4"/>
            </a:xfrm>
            <a:prstGeom prst="line">
              <a:avLst/>
            </a:prstGeom>
            <a:noFill/>
            <a:ln w="0">
              <a:solidFill>
                <a:srgbClr val="000000"/>
              </a:solidFill>
              <a:round/>
              <a:headEnd/>
              <a:tailEnd/>
            </a:ln>
          </p:spPr>
          <p:txBody>
            <a:bodyPr/>
            <a:lstStyle/>
            <a:p>
              <a:endParaRPr lang="en-US"/>
            </a:p>
          </p:txBody>
        </p:sp>
        <p:sp>
          <p:nvSpPr>
            <p:cNvPr id="793706" name="Line 106"/>
            <p:cNvSpPr>
              <a:spLocks noChangeShapeType="1"/>
            </p:cNvSpPr>
            <p:nvPr/>
          </p:nvSpPr>
          <p:spPr bwMode="auto">
            <a:xfrm>
              <a:off x="3520" y="3156"/>
              <a:ext cx="1026" cy="1"/>
            </a:xfrm>
            <a:prstGeom prst="line">
              <a:avLst/>
            </a:prstGeom>
            <a:noFill/>
            <a:ln w="0">
              <a:solidFill>
                <a:srgbClr val="000000"/>
              </a:solidFill>
              <a:round/>
              <a:headEnd/>
              <a:tailEnd/>
            </a:ln>
          </p:spPr>
          <p:txBody>
            <a:bodyPr/>
            <a:lstStyle/>
            <a:p>
              <a:endParaRPr lang="en-US"/>
            </a:p>
          </p:txBody>
        </p:sp>
        <p:sp>
          <p:nvSpPr>
            <p:cNvPr id="793707" name="Line 107"/>
            <p:cNvSpPr>
              <a:spLocks noChangeShapeType="1"/>
            </p:cNvSpPr>
            <p:nvPr/>
          </p:nvSpPr>
          <p:spPr bwMode="auto">
            <a:xfrm>
              <a:off x="4546" y="3156"/>
              <a:ext cx="4" cy="1"/>
            </a:xfrm>
            <a:prstGeom prst="line">
              <a:avLst/>
            </a:prstGeom>
            <a:noFill/>
            <a:ln w="0">
              <a:solidFill>
                <a:srgbClr val="000000"/>
              </a:solidFill>
              <a:round/>
              <a:headEnd/>
              <a:tailEnd/>
            </a:ln>
          </p:spPr>
          <p:txBody>
            <a:bodyPr/>
            <a:lstStyle/>
            <a:p>
              <a:endParaRPr lang="en-US"/>
            </a:p>
          </p:txBody>
        </p:sp>
        <p:sp>
          <p:nvSpPr>
            <p:cNvPr id="793708" name="Line 108"/>
            <p:cNvSpPr>
              <a:spLocks noChangeShapeType="1"/>
            </p:cNvSpPr>
            <p:nvPr/>
          </p:nvSpPr>
          <p:spPr bwMode="auto">
            <a:xfrm>
              <a:off x="4546" y="3156"/>
              <a:ext cx="1" cy="4"/>
            </a:xfrm>
            <a:prstGeom prst="line">
              <a:avLst/>
            </a:prstGeom>
            <a:noFill/>
            <a:ln w="0">
              <a:solidFill>
                <a:srgbClr val="000000"/>
              </a:solidFill>
              <a:round/>
              <a:headEnd/>
              <a:tailEnd/>
            </a:ln>
          </p:spPr>
          <p:txBody>
            <a:bodyPr/>
            <a:lstStyle/>
            <a:p>
              <a:endParaRPr lang="en-US"/>
            </a:p>
          </p:txBody>
        </p:sp>
        <p:sp>
          <p:nvSpPr>
            <p:cNvPr id="793709" name="Line 109"/>
            <p:cNvSpPr>
              <a:spLocks noChangeShapeType="1"/>
            </p:cNvSpPr>
            <p:nvPr/>
          </p:nvSpPr>
          <p:spPr bwMode="auto">
            <a:xfrm>
              <a:off x="4550" y="3156"/>
              <a:ext cx="5" cy="1"/>
            </a:xfrm>
            <a:prstGeom prst="line">
              <a:avLst/>
            </a:prstGeom>
            <a:noFill/>
            <a:ln w="0">
              <a:solidFill>
                <a:srgbClr val="000000"/>
              </a:solidFill>
              <a:round/>
              <a:headEnd/>
              <a:tailEnd/>
            </a:ln>
          </p:spPr>
          <p:txBody>
            <a:bodyPr/>
            <a:lstStyle/>
            <a:p>
              <a:endParaRPr lang="en-US"/>
            </a:p>
          </p:txBody>
        </p:sp>
        <p:sp>
          <p:nvSpPr>
            <p:cNvPr id="793710" name="Line 110"/>
            <p:cNvSpPr>
              <a:spLocks noChangeShapeType="1"/>
            </p:cNvSpPr>
            <p:nvPr/>
          </p:nvSpPr>
          <p:spPr bwMode="auto">
            <a:xfrm>
              <a:off x="4550" y="3156"/>
              <a:ext cx="1" cy="4"/>
            </a:xfrm>
            <a:prstGeom prst="line">
              <a:avLst/>
            </a:prstGeom>
            <a:noFill/>
            <a:ln w="0">
              <a:solidFill>
                <a:srgbClr val="000000"/>
              </a:solidFill>
              <a:round/>
              <a:headEnd/>
              <a:tailEnd/>
            </a:ln>
          </p:spPr>
          <p:txBody>
            <a:bodyPr/>
            <a:lstStyle/>
            <a:p>
              <a:endParaRPr lang="en-US"/>
            </a:p>
          </p:txBody>
        </p:sp>
        <p:sp>
          <p:nvSpPr>
            <p:cNvPr id="793711" name="Line 111"/>
            <p:cNvSpPr>
              <a:spLocks noChangeShapeType="1"/>
            </p:cNvSpPr>
            <p:nvPr/>
          </p:nvSpPr>
          <p:spPr bwMode="auto">
            <a:xfrm>
              <a:off x="4555" y="3156"/>
              <a:ext cx="5" cy="1"/>
            </a:xfrm>
            <a:prstGeom prst="line">
              <a:avLst/>
            </a:prstGeom>
            <a:noFill/>
            <a:ln w="0">
              <a:solidFill>
                <a:srgbClr val="000000"/>
              </a:solidFill>
              <a:round/>
              <a:headEnd/>
              <a:tailEnd/>
            </a:ln>
          </p:spPr>
          <p:txBody>
            <a:bodyPr/>
            <a:lstStyle/>
            <a:p>
              <a:endParaRPr lang="en-US"/>
            </a:p>
          </p:txBody>
        </p:sp>
        <p:sp>
          <p:nvSpPr>
            <p:cNvPr id="793712" name="Line 112"/>
            <p:cNvSpPr>
              <a:spLocks noChangeShapeType="1"/>
            </p:cNvSpPr>
            <p:nvPr/>
          </p:nvSpPr>
          <p:spPr bwMode="auto">
            <a:xfrm>
              <a:off x="4555" y="3156"/>
              <a:ext cx="1" cy="4"/>
            </a:xfrm>
            <a:prstGeom prst="line">
              <a:avLst/>
            </a:prstGeom>
            <a:noFill/>
            <a:ln w="0">
              <a:solidFill>
                <a:srgbClr val="000000"/>
              </a:solidFill>
              <a:round/>
              <a:headEnd/>
              <a:tailEnd/>
            </a:ln>
          </p:spPr>
          <p:txBody>
            <a:bodyPr/>
            <a:lstStyle/>
            <a:p>
              <a:endParaRPr lang="en-US"/>
            </a:p>
          </p:txBody>
        </p:sp>
        <p:sp>
          <p:nvSpPr>
            <p:cNvPr id="793713" name="Line 113"/>
            <p:cNvSpPr>
              <a:spLocks noChangeShapeType="1"/>
            </p:cNvSpPr>
            <p:nvPr/>
          </p:nvSpPr>
          <p:spPr bwMode="auto">
            <a:xfrm>
              <a:off x="4560" y="3156"/>
              <a:ext cx="987" cy="1"/>
            </a:xfrm>
            <a:prstGeom prst="line">
              <a:avLst/>
            </a:prstGeom>
            <a:noFill/>
            <a:ln w="0">
              <a:solidFill>
                <a:srgbClr val="000000"/>
              </a:solidFill>
              <a:round/>
              <a:headEnd/>
              <a:tailEnd/>
            </a:ln>
          </p:spPr>
          <p:txBody>
            <a:bodyPr/>
            <a:lstStyle/>
            <a:p>
              <a:endParaRPr lang="en-US"/>
            </a:p>
          </p:txBody>
        </p:sp>
        <p:sp>
          <p:nvSpPr>
            <p:cNvPr id="793714" name="Line 114"/>
            <p:cNvSpPr>
              <a:spLocks noChangeShapeType="1"/>
            </p:cNvSpPr>
            <p:nvPr/>
          </p:nvSpPr>
          <p:spPr bwMode="auto">
            <a:xfrm>
              <a:off x="5547" y="3156"/>
              <a:ext cx="9" cy="1"/>
            </a:xfrm>
            <a:prstGeom prst="line">
              <a:avLst/>
            </a:prstGeom>
            <a:noFill/>
            <a:ln w="0">
              <a:solidFill>
                <a:srgbClr val="000000"/>
              </a:solidFill>
              <a:round/>
              <a:headEnd/>
              <a:tailEnd/>
            </a:ln>
          </p:spPr>
          <p:txBody>
            <a:bodyPr/>
            <a:lstStyle/>
            <a:p>
              <a:endParaRPr lang="en-US"/>
            </a:p>
          </p:txBody>
        </p:sp>
        <p:sp>
          <p:nvSpPr>
            <p:cNvPr id="793715" name="Rectangle 115"/>
            <p:cNvSpPr>
              <a:spLocks noChangeArrowheads="1"/>
            </p:cNvSpPr>
            <p:nvPr/>
          </p:nvSpPr>
          <p:spPr bwMode="auto">
            <a:xfrm>
              <a:off x="2764" y="3160"/>
              <a:ext cx="9" cy="182"/>
            </a:xfrm>
            <a:prstGeom prst="rect">
              <a:avLst/>
            </a:prstGeom>
            <a:solidFill>
              <a:srgbClr val="000000"/>
            </a:solidFill>
            <a:ln w="9525">
              <a:noFill/>
              <a:miter lim="800000"/>
              <a:headEnd/>
              <a:tailEnd/>
            </a:ln>
          </p:spPr>
          <p:txBody>
            <a:bodyPr/>
            <a:lstStyle/>
            <a:p>
              <a:endParaRPr lang="en-US"/>
            </a:p>
          </p:txBody>
        </p:sp>
        <p:sp>
          <p:nvSpPr>
            <p:cNvPr id="793716" name="Line 116"/>
            <p:cNvSpPr>
              <a:spLocks noChangeShapeType="1"/>
            </p:cNvSpPr>
            <p:nvPr/>
          </p:nvSpPr>
          <p:spPr bwMode="auto">
            <a:xfrm>
              <a:off x="2764" y="3160"/>
              <a:ext cx="1" cy="182"/>
            </a:xfrm>
            <a:prstGeom prst="line">
              <a:avLst/>
            </a:prstGeom>
            <a:noFill/>
            <a:ln w="0">
              <a:solidFill>
                <a:srgbClr val="000000"/>
              </a:solidFill>
              <a:round/>
              <a:headEnd/>
              <a:tailEnd/>
            </a:ln>
          </p:spPr>
          <p:txBody>
            <a:bodyPr/>
            <a:lstStyle/>
            <a:p>
              <a:endParaRPr lang="en-US"/>
            </a:p>
          </p:txBody>
        </p:sp>
        <p:sp>
          <p:nvSpPr>
            <p:cNvPr id="793717" name="Line 117"/>
            <p:cNvSpPr>
              <a:spLocks noChangeShapeType="1"/>
            </p:cNvSpPr>
            <p:nvPr/>
          </p:nvSpPr>
          <p:spPr bwMode="auto">
            <a:xfrm>
              <a:off x="3508" y="3160"/>
              <a:ext cx="1" cy="182"/>
            </a:xfrm>
            <a:prstGeom prst="line">
              <a:avLst/>
            </a:prstGeom>
            <a:noFill/>
            <a:ln w="0">
              <a:solidFill>
                <a:srgbClr val="000000"/>
              </a:solidFill>
              <a:round/>
              <a:headEnd/>
              <a:tailEnd/>
            </a:ln>
          </p:spPr>
          <p:txBody>
            <a:bodyPr/>
            <a:lstStyle/>
            <a:p>
              <a:endParaRPr lang="en-US"/>
            </a:p>
          </p:txBody>
        </p:sp>
        <p:sp>
          <p:nvSpPr>
            <p:cNvPr id="793718" name="Rectangle 118"/>
            <p:cNvSpPr>
              <a:spLocks noChangeArrowheads="1"/>
            </p:cNvSpPr>
            <p:nvPr/>
          </p:nvSpPr>
          <p:spPr bwMode="auto">
            <a:xfrm>
              <a:off x="4547" y="3160"/>
              <a:ext cx="5" cy="182"/>
            </a:xfrm>
            <a:prstGeom prst="rect">
              <a:avLst/>
            </a:prstGeom>
            <a:solidFill>
              <a:srgbClr val="000000"/>
            </a:solidFill>
            <a:ln w="9525">
              <a:noFill/>
              <a:miter lim="800000"/>
              <a:headEnd/>
              <a:tailEnd/>
            </a:ln>
          </p:spPr>
          <p:txBody>
            <a:bodyPr/>
            <a:lstStyle/>
            <a:p>
              <a:endParaRPr lang="en-US"/>
            </a:p>
          </p:txBody>
        </p:sp>
        <p:sp>
          <p:nvSpPr>
            <p:cNvPr id="793719" name="Line 119"/>
            <p:cNvSpPr>
              <a:spLocks noChangeShapeType="1"/>
            </p:cNvSpPr>
            <p:nvPr/>
          </p:nvSpPr>
          <p:spPr bwMode="auto">
            <a:xfrm>
              <a:off x="4547" y="3160"/>
              <a:ext cx="1" cy="182"/>
            </a:xfrm>
            <a:prstGeom prst="line">
              <a:avLst/>
            </a:prstGeom>
            <a:noFill/>
            <a:ln w="0">
              <a:solidFill>
                <a:srgbClr val="000000"/>
              </a:solidFill>
              <a:round/>
              <a:headEnd/>
              <a:tailEnd/>
            </a:ln>
          </p:spPr>
          <p:txBody>
            <a:bodyPr/>
            <a:lstStyle/>
            <a:p>
              <a:endParaRPr lang="en-US"/>
            </a:p>
          </p:txBody>
        </p:sp>
        <p:sp>
          <p:nvSpPr>
            <p:cNvPr id="793720" name="Rectangle 120"/>
            <p:cNvSpPr>
              <a:spLocks noChangeArrowheads="1"/>
            </p:cNvSpPr>
            <p:nvPr/>
          </p:nvSpPr>
          <p:spPr bwMode="auto">
            <a:xfrm>
              <a:off x="5547" y="3160"/>
              <a:ext cx="9" cy="182"/>
            </a:xfrm>
            <a:prstGeom prst="rect">
              <a:avLst/>
            </a:prstGeom>
            <a:solidFill>
              <a:srgbClr val="000000"/>
            </a:solidFill>
            <a:ln w="9525">
              <a:noFill/>
              <a:miter lim="800000"/>
              <a:headEnd/>
              <a:tailEnd/>
            </a:ln>
          </p:spPr>
          <p:txBody>
            <a:bodyPr/>
            <a:lstStyle/>
            <a:p>
              <a:endParaRPr lang="en-US"/>
            </a:p>
          </p:txBody>
        </p:sp>
        <p:sp>
          <p:nvSpPr>
            <p:cNvPr id="793721" name="Line 121"/>
            <p:cNvSpPr>
              <a:spLocks noChangeShapeType="1"/>
            </p:cNvSpPr>
            <p:nvPr/>
          </p:nvSpPr>
          <p:spPr bwMode="auto">
            <a:xfrm>
              <a:off x="5547" y="3160"/>
              <a:ext cx="1" cy="182"/>
            </a:xfrm>
            <a:prstGeom prst="line">
              <a:avLst/>
            </a:prstGeom>
            <a:noFill/>
            <a:ln w="0">
              <a:solidFill>
                <a:srgbClr val="000000"/>
              </a:solidFill>
              <a:round/>
              <a:headEnd/>
              <a:tailEnd/>
            </a:ln>
          </p:spPr>
          <p:txBody>
            <a:bodyPr/>
            <a:lstStyle/>
            <a:p>
              <a:endParaRPr lang="en-US"/>
            </a:p>
          </p:txBody>
        </p:sp>
        <p:sp>
          <p:nvSpPr>
            <p:cNvPr id="793722" name="Rectangle 122"/>
            <p:cNvSpPr>
              <a:spLocks noChangeArrowheads="1"/>
            </p:cNvSpPr>
            <p:nvPr/>
          </p:nvSpPr>
          <p:spPr bwMode="auto">
            <a:xfrm>
              <a:off x="3087" y="3353"/>
              <a:ext cx="101"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B</a:t>
              </a:r>
              <a:endParaRPr lang="en-US" sz="2400" u="none" baseline="0">
                <a:solidFill>
                  <a:srgbClr val="00FF00"/>
                </a:solidFill>
              </a:endParaRPr>
            </a:p>
          </p:txBody>
        </p:sp>
        <p:sp>
          <p:nvSpPr>
            <p:cNvPr id="793723" name="Rectangle 123"/>
            <p:cNvSpPr>
              <a:spLocks noChangeArrowheads="1"/>
            </p:cNvSpPr>
            <p:nvPr/>
          </p:nvSpPr>
          <p:spPr bwMode="auto">
            <a:xfrm>
              <a:off x="3191" y="3353"/>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24" name="Rectangle 124"/>
            <p:cNvSpPr>
              <a:spLocks noChangeArrowheads="1"/>
            </p:cNvSpPr>
            <p:nvPr/>
          </p:nvSpPr>
          <p:spPr bwMode="auto">
            <a:xfrm>
              <a:off x="4030" y="3353"/>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25" name="Rectangle 125"/>
            <p:cNvSpPr>
              <a:spLocks noChangeArrowheads="1"/>
            </p:cNvSpPr>
            <p:nvPr/>
          </p:nvSpPr>
          <p:spPr bwMode="auto">
            <a:xfrm>
              <a:off x="5049" y="3353"/>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26" name="Line 126"/>
            <p:cNvSpPr>
              <a:spLocks noChangeShapeType="1"/>
            </p:cNvSpPr>
            <p:nvPr/>
          </p:nvSpPr>
          <p:spPr bwMode="auto">
            <a:xfrm>
              <a:off x="2764" y="3342"/>
              <a:ext cx="9" cy="1"/>
            </a:xfrm>
            <a:prstGeom prst="line">
              <a:avLst/>
            </a:prstGeom>
            <a:noFill/>
            <a:ln w="0">
              <a:solidFill>
                <a:srgbClr val="000000"/>
              </a:solidFill>
              <a:round/>
              <a:headEnd/>
              <a:tailEnd/>
            </a:ln>
          </p:spPr>
          <p:txBody>
            <a:bodyPr/>
            <a:lstStyle/>
            <a:p>
              <a:endParaRPr lang="en-US"/>
            </a:p>
          </p:txBody>
        </p:sp>
        <p:sp>
          <p:nvSpPr>
            <p:cNvPr id="793727" name="Line 127"/>
            <p:cNvSpPr>
              <a:spLocks noChangeShapeType="1"/>
            </p:cNvSpPr>
            <p:nvPr/>
          </p:nvSpPr>
          <p:spPr bwMode="auto">
            <a:xfrm>
              <a:off x="2773" y="3342"/>
              <a:ext cx="735" cy="1"/>
            </a:xfrm>
            <a:prstGeom prst="line">
              <a:avLst/>
            </a:prstGeom>
            <a:noFill/>
            <a:ln w="0">
              <a:solidFill>
                <a:srgbClr val="000000"/>
              </a:solidFill>
              <a:round/>
              <a:headEnd/>
              <a:tailEnd/>
            </a:ln>
          </p:spPr>
          <p:txBody>
            <a:bodyPr/>
            <a:lstStyle/>
            <a:p>
              <a:endParaRPr lang="en-US"/>
            </a:p>
          </p:txBody>
        </p:sp>
        <p:sp>
          <p:nvSpPr>
            <p:cNvPr id="793728" name="Line 128"/>
            <p:cNvSpPr>
              <a:spLocks noChangeShapeType="1"/>
            </p:cNvSpPr>
            <p:nvPr/>
          </p:nvSpPr>
          <p:spPr bwMode="auto">
            <a:xfrm>
              <a:off x="3508" y="3342"/>
              <a:ext cx="4" cy="1"/>
            </a:xfrm>
            <a:prstGeom prst="line">
              <a:avLst/>
            </a:prstGeom>
            <a:noFill/>
            <a:ln w="0">
              <a:solidFill>
                <a:srgbClr val="000000"/>
              </a:solidFill>
              <a:round/>
              <a:headEnd/>
              <a:tailEnd/>
            </a:ln>
          </p:spPr>
          <p:txBody>
            <a:bodyPr/>
            <a:lstStyle/>
            <a:p>
              <a:endParaRPr lang="en-US"/>
            </a:p>
          </p:txBody>
        </p:sp>
        <p:sp>
          <p:nvSpPr>
            <p:cNvPr id="793729" name="Line 129"/>
            <p:cNvSpPr>
              <a:spLocks noChangeShapeType="1"/>
            </p:cNvSpPr>
            <p:nvPr/>
          </p:nvSpPr>
          <p:spPr bwMode="auto">
            <a:xfrm>
              <a:off x="3508" y="3342"/>
              <a:ext cx="1" cy="5"/>
            </a:xfrm>
            <a:prstGeom prst="line">
              <a:avLst/>
            </a:prstGeom>
            <a:noFill/>
            <a:ln w="0">
              <a:solidFill>
                <a:srgbClr val="000000"/>
              </a:solidFill>
              <a:round/>
              <a:headEnd/>
              <a:tailEnd/>
            </a:ln>
          </p:spPr>
          <p:txBody>
            <a:bodyPr/>
            <a:lstStyle/>
            <a:p>
              <a:endParaRPr lang="en-US"/>
            </a:p>
          </p:txBody>
        </p:sp>
        <p:sp>
          <p:nvSpPr>
            <p:cNvPr id="793730" name="Line 130"/>
            <p:cNvSpPr>
              <a:spLocks noChangeShapeType="1"/>
            </p:cNvSpPr>
            <p:nvPr/>
          </p:nvSpPr>
          <p:spPr bwMode="auto">
            <a:xfrm>
              <a:off x="3512" y="3342"/>
              <a:ext cx="1035" cy="1"/>
            </a:xfrm>
            <a:prstGeom prst="line">
              <a:avLst/>
            </a:prstGeom>
            <a:noFill/>
            <a:ln w="0">
              <a:solidFill>
                <a:srgbClr val="000000"/>
              </a:solidFill>
              <a:round/>
              <a:headEnd/>
              <a:tailEnd/>
            </a:ln>
          </p:spPr>
          <p:txBody>
            <a:bodyPr/>
            <a:lstStyle/>
            <a:p>
              <a:endParaRPr lang="en-US"/>
            </a:p>
          </p:txBody>
        </p:sp>
        <p:sp>
          <p:nvSpPr>
            <p:cNvPr id="793731" name="Line 131"/>
            <p:cNvSpPr>
              <a:spLocks noChangeShapeType="1"/>
            </p:cNvSpPr>
            <p:nvPr/>
          </p:nvSpPr>
          <p:spPr bwMode="auto">
            <a:xfrm>
              <a:off x="4547" y="3342"/>
              <a:ext cx="5" cy="1"/>
            </a:xfrm>
            <a:prstGeom prst="line">
              <a:avLst/>
            </a:prstGeom>
            <a:noFill/>
            <a:ln w="0">
              <a:solidFill>
                <a:srgbClr val="000000"/>
              </a:solidFill>
              <a:round/>
              <a:headEnd/>
              <a:tailEnd/>
            </a:ln>
          </p:spPr>
          <p:txBody>
            <a:bodyPr/>
            <a:lstStyle/>
            <a:p>
              <a:endParaRPr lang="en-US"/>
            </a:p>
          </p:txBody>
        </p:sp>
        <p:sp>
          <p:nvSpPr>
            <p:cNvPr id="793732" name="Line 132"/>
            <p:cNvSpPr>
              <a:spLocks noChangeShapeType="1"/>
            </p:cNvSpPr>
            <p:nvPr/>
          </p:nvSpPr>
          <p:spPr bwMode="auto">
            <a:xfrm>
              <a:off x="4547" y="3342"/>
              <a:ext cx="1" cy="5"/>
            </a:xfrm>
            <a:prstGeom prst="line">
              <a:avLst/>
            </a:prstGeom>
            <a:noFill/>
            <a:ln w="0">
              <a:solidFill>
                <a:srgbClr val="000000"/>
              </a:solidFill>
              <a:round/>
              <a:headEnd/>
              <a:tailEnd/>
            </a:ln>
          </p:spPr>
          <p:txBody>
            <a:bodyPr/>
            <a:lstStyle/>
            <a:p>
              <a:endParaRPr lang="en-US"/>
            </a:p>
          </p:txBody>
        </p:sp>
        <p:sp>
          <p:nvSpPr>
            <p:cNvPr id="793733" name="Line 133"/>
            <p:cNvSpPr>
              <a:spLocks noChangeShapeType="1"/>
            </p:cNvSpPr>
            <p:nvPr/>
          </p:nvSpPr>
          <p:spPr bwMode="auto">
            <a:xfrm>
              <a:off x="4552" y="3342"/>
              <a:ext cx="995" cy="1"/>
            </a:xfrm>
            <a:prstGeom prst="line">
              <a:avLst/>
            </a:prstGeom>
            <a:noFill/>
            <a:ln w="0">
              <a:solidFill>
                <a:srgbClr val="000000"/>
              </a:solidFill>
              <a:round/>
              <a:headEnd/>
              <a:tailEnd/>
            </a:ln>
          </p:spPr>
          <p:txBody>
            <a:bodyPr/>
            <a:lstStyle/>
            <a:p>
              <a:endParaRPr lang="en-US"/>
            </a:p>
          </p:txBody>
        </p:sp>
        <p:sp>
          <p:nvSpPr>
            <p:cNvPr id="793734" name="Line 134"/>
            <p:cNvSpPr>
              <a:spLocks noChangeShapeType="1"/>
            </p:cNvSpPr>
            <p:nvPr/>
          </p:nvSpPr>
          <p:spPr bwMode="auto">
            <a:xfrm>
              <a:off x="5547" y="3342"/>
              <a:ext cx="9" cy="1"/>
            </a:xfrm>
            <a:prstGeom prst="line">
              <a:avLst/>
            </a:prstGeom>
            <a:noFill/>
            <a:ln w="0">
              <a:solidFill>
                <a:srgbClr val="000000"/>
              </a:solidFill>
              <a:round/>
              <a:headEnd/>
              <a:tailEnd/>
            </a:ln>
          </p:spPr>
          <p:txBody>
            <a:bodyPr/>
            <a:lstStyle/>
            <a:p>
              <a:endParaRPr lang="en-US"/>
            </a:p>
          </p:txBody>
        </p:sp>
        <p:sp>
          <p:nvSpPr>
            <p:cNvPr id="793735" name="Rectangle 135"/>
            <p:cNvSpPr>
              <a:spLocks noChangeArrowheads="1"/>
            </p:cNvSpPr>
            <p:nvPr/>
          </p:nvSpPr>
          <p:spPr bwMode="auto">
            <a:xfrm>
              <a:off x="2764" y="3347"/>
              <a:ext cx="9" cy="182"/>
            </a:xfrm>
            <a:prstGeom prst="rect">
              <a:avLst/>
            </a:prstGeom>
            <a:solidFill>
              <a:srgbClr val="000000"/>
            </a:solidFill>
            <a:ln w="9525">
              <a:noFill/>
              <a:miter lim="800000"/>
              <a:headEnd/>
              <a:tailEnd/>
            </a:ln>
          </p:spPr>
          <p:txBody>
            <a:bodyPr/>
            <a:lstStyle/>
            <a:p>
              <a:endParaRPr lang="en-US"/>
            </a:p>
          </p:txBody>
        </p:sp>
        <p:sp>
          <p:nvSpPr>
            <p:cNvPr id="793736" name="Line 136"/>
            <p:cNvSpPr>
              <a:spLocks noChangeShapeType="1"/>
            </p:cNvSpPr>
            <p:nvPr/>
          </p:nvSpPr>
          <p:spPr bwMode="auto">
            <a:xfrm>
              <a:off x="2764" y="3347"/>
              <a:ext cx="1" cy="182"/>
            </a:xfrm>
            <a:prstGeom prst="line">
              <a:avLst/>
            </a:prstGeom>
            <a:noFill/>
            <a:ln w="0">
              <a:solidFill>
                <a:srgbClr val="000000"/>
              </a:solidFill>
              <a:round/>
              <a:headEnd/>
              <a:tailEnd/>
            </a:ln>
          </p:spPr>
          <p:txBody>
            <a:bodyPr/>
            <a:lstStyle/>
            <a:p>
              <a:endParaRPr lang="en-US"/>
            </a:p>
          </p:txBody>
        </p:sp>
        <p:sp>
          <p:nvSpPr>
            <p:cNvPr id="793737" name="Line 137"/>
            <p:cNvSpPr>
              <a:spLocks noChangeShapeType="1"/>
            </p:cNvSpPr>
            <p:nvPr/>
          </p:nvSpPr>
          <p:spPr bwMode="auto">
            <a:xfrm>
              <a:off x="3508" y="3347"/>
              <a:ext cx="1" cy="182"/>
            </a:xfrm>
            <a:prstGeom prst="line">
              <a:avLst/>
            </a:prstGeom>
            <a:noFill/>
            <a:ln w="0">
              <a:solidFill>
                <a:srgbClr val="000000"/>
              </a:solidFill>
              <a:round/>
              <a:headEnd/>
              <a:tailEnd/>
            </a:ln>
          </p:spPr>
          <p:txBody>
            <a:bodyPr/>
            <a:lstStyle/>
            <a:p>
              <a:endParaRPr lang="en-US"/>
            </a:p>
          </p:txBody>
        </p:sp>
        <p:sp>
          <p:nvSpPr>
            <p:cNvPr id="793738" name="Rectangle 138"/>
            <p:cNvSpPr>
              <a:spLocks noChangeArrowheads="1"/>
            </p:cNvSpPr>
            <p:nvPr/>
          </p:nvSpPr>
          <p:spPr bwMode="auto">
            <a:xfrm>
              <a:off x="4547" y="3347"/>
              <a:ext cx="5" cy="182"/>
            </a:xfrm>
            <a:prstGeom prst="rect">
              <a:avLst/>
            </a:prstGeom>
            <a:solidFill>
              <a:srgbClr val="000000"/>
            </a:solidFill>
            <a:ln w="9525">
              <a:noFill/>
              <a:miter lim="800000"/>
              <a:headEnd/>
              <a:tailEnd/>
            </a:ln>
          </p:spPr>
          <p:txBody>
            <a:bodyPr/>
            <a:lstStyle/>
            <a:p>
              <a:endParaRPr lang="en-US"/>
            </a:p>
          </p:txBody>
        </p:sp>
        <p:sp>
          <p:nvSpPr>
            <p:cNvPr id="793739" name="Line 139"/>
            <p:cNvSpPr>
              <a:spLocks noChangeShapeType="1"/>
            </p:cNvSpPr>
            <p:nvPr/>
          </p:nvSpPr>
          <p:spPr bwMode="auto">
            <a:xfrm>
              <a:off x="4547" y="3347"/>
              <a:ext cx="1" cy="182"/>
            </a:xfrm>
            <a:prstGeom prst="line">
              <a:avLst/>
            </a:prstGeom>
            <a:noFill/>
            <a:ln w="0">
              <a:solidFill>
                <a:srgbClr val="000000"/>
              </a:solidFill>
              <a:round/>
              <a:headEnd/>
              <a:tailEnd/>
            </a:ln>
          </p:spPr>
          <p:txBody>
            <a:bodyPr/>
            <a:lstStyle/>
            <a:p>
              <a:endParaRPr lang="en-US"/>
            </a:p>
          </p:txBody>
        </p:sp>
        <p:sp>
          <p:nvSpPr>
            <p:cNvPr id="793740" name="Rectangle 140"/>
            <p:cNvSpPr>
              <a:spLocks noChangeArrowheads="1"/>
            </p:cNvSpPr>
            <p:nvPr/>
          </p:nvSpPr>
          <p:spPr bwMode="auto">
            <a:xfrm>
              <a:off x="5547" y="3347"/>
              <a:ext cx="9" cy="182"/>
            </a:xfrm>
            <a:prstGeom prst="rect">
              <a:avLst/>
            </a:prstGeom>
            <a:solidFill>
              <a:srgbClr val="000000"/>
            </a:solidFill>
            <a:ln w="9525">
              <a:noFill/>
              <a:miter lim="800000"/>
              <a:headEnd/>
              <a:tailEnd/>
            </a:ln>
          </p:spPr>
          <p:txBody>
            <a:bodyPr/>
            <a:lstStyle/>
            <a:p>
              <a:endParaRPr lang="en-US"/>
            </a:p>
          </p:txBody>
        </p:sp>
        <p:sp>
          <p:nvSpPr>
            <p:cNvPr id="793741" name="Line 141"/>
            <p:cNvSpPr>
              <a:spLocks noChangeShapeType="1"/>
            </p:cNvSpPr>
            <p:nvPr/>
          </p:nvSpPr>
          <p:spPr bwMode="auto">
            <a:xfrm>
              <a:off x="5547" y="3347"/>
              <a:ext cx="1" cy="182"/>
            </a:xfrm>
            <a:prstGeom prst="line">
              <a:avLst/>
            </a:prstGeom>
            <a:noFill/>
            <a:ln w="0">
              <a:solidFill>
                <a:srgbClr val="000000"/>
              </a:solidFill>
              <a:round/>
              <a:headEnd/>
              <a:tailEnd/>
            </a:ln>
          </p:spPr>
          <p:txBody>
            <a:bodyPr/>
            <a:lstStyle/>
            <a:p>
              <a:endParaRPr lang="en-US"/>
            </a:p>
          </p:txBody>
        </p:sp>
        <p:sp>
          <p:nvSpPr>
            <p:cNvPr id="793742" name="Rectangle 142"/>
            <p:cNvSpPr>
              <a:spLocks noChangeArrowheads="1"/>
            </p:cNvSpPr>
            <p:nvPr/>
          </p:nvSpPr>
          <p:spPr bwMode="auto">
            <a:xfrm>
              <a:off x="3084" y="3539"/>
              <a:ext cx="110"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C</a:t>
              </a:r>
              <a:endParaRPr lang="en-US" sz="2400" u="none" baseline="0">
                <a:solidFill>
                  <a:srgbClr val="00FF00"/>
                </a:solidFill>
              </a:endParaRPr>
            </a:p>
          </p:txBody>
        </p:sp>
        <p:sp>
          <p:nvSpPr>
            <p:cNvPr id="793743" name="Rectangle 143"/>
            <p:cNvSpPr>
              <a:spLocks noChangeArrowheads="1"/>
            </p:cNvSpPr>
            <p:nvPr/>
          </p:nvSpPr>
          <p:spPr bwMode="auto">
            <a:xfrm>
              <a:off x="3195" y="3539"/>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44" name="Rectangle 144"/>
            <p:cNvSpPr>
              <a:spLocks noChangeArrowheads="1"/>
            </p:cNvSpPr>
            <p:nvPr/>
          </p:nvSpPr>
          <p:spPr bwMode="auto">
            <a:xfrm>
              <a:off x="4030" y="3539"/>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45" name="Rectangle 145"/>
            <p:cNvSpPr>
              <a:spLocks noChangeArrowheads="1"/>
            </p:cNvSpPr>
            <p:nvPr/>
          </p:nvSpPr>
          <p:spPr bwMode="auto">
            <a:xfrm>
              <a:off x="5049" y="3539"/>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46" name="Line 146"/>
            <p:cNvSpPr>
              <a:spLocks noChangeShapeType="1"/>
            </p:cNvSpPr>
            <p:nvPr/>
          </p:nvSpPr>
          <p:spPr bwMode="auto">
            <a:xfrm>
              <a:off x="2764" y="3529"/>
              <a:ext cx="9" cy="1"/>
            </a:xfrm>
            <a:prstGeom prst="line">
              <a:avLst/>
            </a:prstGeom>
            <a:noFill/>
            <a:ln w="0">
              <a:solidFill>
                <a:srgbClr val="000000"/>
              </a:solidFill>
              <a:round/>
              <a:headEnd/>
              <a:tailEnd/>
            </a:ln>
          </p:spPr>
          <p:txBody>
            <a:bodyPr/>
            <a:lstStyle/>
            <a:p>
              <a:endParaRPr lang="en-US"/>
            </a:p>
          </p:txBody>
        </p:sp>
        <p:sp>
          <p:nvSpPr>
            <p:cNvPr id="793747" name="Line 147"/>
            <p:cNvSpPr>
              <a:spLocks noChangeShapeType="1"/>
            </p:cNvSpPr>
            <p:nvPr/>
          </p:nvSpPr>
          <p:spPr bwMode="auto">
            <a:xfrm>
              <a:off x="2773" y="3529"/>
              <a:ext cx="735" cy="1"/>
            </a:xfrm>
            <a:prstGeom prst="line">
              <a:avLst/>
            </a:prstGeom>
            <a:noFill/>
            <a:ln w="0">
              <a:solidFill>
                <a:srgbClr val="000000"/>
              </a:solidFill>
              <a:round/>
              <a:headEnd/>
              <a:tailEnd/>
            </a:ln>
          </p:spPr>
          <p:txBody>
            <a:bodyPr/>
            <a:lstStyle/>
            <a:p>
              <a:endParaRPr lang="en-US"/>
            </a:p>
          </p:txBody>
        </p:sp>
        <p:sp>
          <p:nvSpPr>
            <p:cNvPr id="793748" name="Line 148"/>
            <p:cNvSpPr>
              <a:spLocks noChangeShapeType="1"/>
            </p:cNvSpPr>
            <p:nvPr/>
          </p:nvSpPr>
          <p:spPr bwMode="auto">
            <a:xfrm>
              <a:off x="3508" y="3529"/>
              <a:ext cx="4" cy="1"/>
            </a:xfrm>
            <a:prstGeom prst="line">
              <a:avLst/>
            </a:prstGeom>
            <a:noFill/>
            <a:ln w="0">
              <a:solidFill>
                <a:srgbClr val="000000"/>
              </a:solidFill>
              <a:round/>
              <a:headEnd/>
              <a:tailEnd/>
            </a:ln>
          </p:spPr>
          <p:txBody>
            <a:bodyPr/>
            <a:lstStyle/>
            <a:p>
              <a:endParaRPr lang="en-US"/>
            </a:p>
          </p:txBody>
        </p:sp>
        <p:sp>
          <p:nvSpPr>
            <p:cNvPr id="793749" name="Line 149"/>
            <p:cNvSpPr>
              <a:spLocks noChangeShapeType="1"/>
            </p:cNvSpPr>
            <p:nvPr/>
          </p:nvSpPr>
          <p:spPr bwMode="auto">
            <a:xfrm>
              <a:off x="3508" y="3529"/>
              <a:ext cx="1" cy="4"/>
            </a:xfrm>
            <a:prstGeom prst="line">
              <a:avLst/>
            </a:prstGeom>
            <a:noFill/>
            <a:ln w="0">
              <a:solidFill>
                <a:srgbClr val="000000"/>
              </a:solidFill>
              <a:round/>
              <a:headEnd/>
              <a:tailEnd/>
            </a:ln>
          </p:spPr>
          <p:txBody>
            <a:bodyPr/>
            <a:lstStyle/>
            <a:p>
              <a:endParaRPr lang="en-US"/>
            </a:p>
          </p:txBody>
        </p:sp>
        <p:sp>
          <p:nvSpPr>
            <p:cNvPr id="793750" name="Line 150"/>
            <p:cNvSpPr>
              <a:spLocks noChangeShapeType="1"/>
            </p:cNvSpPr>
            <p:nvPr/>
          </p:nvSpPr>
          <p:spPr bwMode="auto">
            <a:xfrm>
              <a:off x="3512" y="3529"/>
              <a:ext cx="1035" cy="1"/>
            </a:xfrm>
            <a:prstGeom prst="line">
              <a:avLst/>
            </a:prstGeom>
            <a:noFill/>
            <a:ln w="0">
              <a:solidFill>
                <a:srgbClr val="000000"/>
              </a:solidFill>
              <a:round/>
              <a:headEnd/>
              <a:tailEnd/>
            </a:ln>
          </p:spPr>
          <p:txBody>
            <a:bodyPr/>
            <a:lstStyle/>
            <a:p>
              <a:endParaRPr lang="en-US"/>
            </a:p>
          </p:txBody>
        </p:sp>
        <p:sp>
          <p:nvSpPr>
            <p:cNvPr id="793751" name="Line 151"/>
            <p:cNvSpPr>
              <a:spLocks noChangeShapeType="1"/>
            </p:cNvSpPr>
            <p:nvPr/>
          </p:nvSpPr>
          <p:spPr bwMode="auto">
            <a:xfrm>
              <a:off x="4547" y="3529"/>
              <a:ext cx="5" cy="1"/>
            </a:xfrm>
            <a:prstGeom prst="line">
              <a:avLst/>
            </a:prstGeom>
            <a:noFill/>
            <a:ln w="0">
              <a:solidFill>
                <a:srgbClr val="000000"/>
              </a:solidFill>
              <a:round/>
              <a:headEnd/>
              <a:tailEnd/>
            </a:ln>
          </p:spPr>
          <p:txBody>
            <a:bodyPr/>
            <a:lstStyle/>
            <a:p>
              <a:endParaRPr lang="en-US"/>
            </a:p>
          </p:txBody>
        </p:sp>
        <p:sp>
          <p:nvSpPr>
            <p:cNvPr id="793752" name="Line 152"/>
            <p:cNvSpPr>
              <a:spLocks noChangeShapeType="1"/>
            </p:cNvSpPr>
            <p:nvPr/>
          </p:nvSpPr>
          <p:spPr bwMode="auto">
            <a:xfrm>
              <a:off x="4547" y="3529"/>
              <a:ext cx="1" cy="4"/>
            </a:xfrm>
            <a:prstGeom prst="line">
              <a:avLst/>
            </a:prstGeom>
            <a:noFill/>
            <a:ln w="0">
              <a:solidFill>
                <a:srgbClr val="000000"/>
              </a:solidFill>
              <a:round/>
              <a:headEnd/>
              <a:tailEnd/>
            </a:ln>
          </p:spPr>
          <p:txBody>
            <a:bodyPr/>
            <a:lstStyle/>
            <a:p>
              <a:endParaRPr lang="en-US"/>
            </a:p>
          </p:txBody>
        </p:sp>
        <p:sp>
          <p:nvSpPr>
            <p:cNvPr id="793753" name="Line 153"/>
            <p:cNvSpPr>
              <a:spLocks noChangeShapeType="1"/>
            </p:cNvSpPr>
            <p:nvPr/>
          </p:nvSpPr>
          <p:spPr bwMode="auto">
            <a:xfrm>
              <a:off x="4552" y="3529"/>
              <a:ext cx="995" cy="1"/>
            </a:xfrm>
            <a:prstGeom prst="line">
              <a:avLst/>
            </a:prstGeom>
            <a:noFill/>
            <a:ln w="0">
              <a:solidFill>
                <a:srgbClr val="000000"/>
              </a:solidFill>
              <a:round/>
              <a:headEnd/>
              <a:tailEnd/>
            </a:ln>
          </p:spPr>
          <p:txBody>
            <a:bodyPr/>
            <a:lstStyle/>
            <a:p>
              <a:endParaRPr lang="en-US"/>
            </a:p>
          </p:txBody>
        </p:sp>
        <p:sp>
          <p:nvSpPr>
            <p:cNvPr id="793754" name="Line 154"/>
            <p:cNvSpPr>
              <a:spLocks noChangeShapeType="1"/>
            </p:cNvSpPr>
            <p:nvPr/>
          </p:nvSpPr>
          <p:spPr bwMode="auto">
            <a:xfrm>
              <a:off x="5547" y="3529"/>
              <a:ext cx="9" cy="1"/>
            </a:xfrm>
            <a:prstGeom prst="line">
              <a:avLst/>
            </a:prstGeom>
            <a:noFill/>
            <a:ln w="0">
              <a:solidFill>
                <a:srgbClr val="000000"/>
              </a:solidFill>
              <a:round/>
              <a:headEnd/>
              <a:tailEnd/>
            </a:ln>
          </p:spPr>
          <p:txBody>
            <a:bodyPr/>
            <a:lstStyle/>
            <a:p>
              <a:endParaRPr lang="en-US"/>
            </a:p>
          </p:txBody>
        </p:sp>
        <p:sp>
          <p:nvSpPr>
            <p:cNvPr id="793755" name="Rectangle 155"/>
            <p:cNvSpPr>
              <a:spLocks noChangeArrowheads="1"/>
            </p:cNvSpPr>
            <p:nvPr/>
          </p:nvSpPr>
          <p:spPr bwMode="auto">
            <a:xfrm>
              <a:off x="2764" y="3533"/>
              <a:ext cx="9" cy="182"/>
            </a:xfrm>
            <a:prstGeom prst="rect">
              <a:avLst/>
            </a:prstGeom>
            <a:solidFill>
              <a:srgbClr val="000000"/>
            </a:solidFill>
            <a:ln w="9525">
              <a:noFill/>
              <a:miter lim="800000"/>
              <a:headEnd/>
              <a:tailEnd/>
            </a:ln>
          </p:spPr>
          <p:txBody>
            <a:bodyPr/>
            <a:lstStyle/>
            <a:p>
              <a:endParaRPr lang="en-US"/>
            </a:p>
          </p:txBody>
        </p:sp>
        <p:sp>
          <p:nvSpPr>
            <p:cNvPr id="793756" name="Line 156"/>
            <p:cNvSpPr>
              <a:spLocks noChangeShapeType="1"/>
            </p:cNvSpPr>
            <p:nvPr/>
          </p:nvSpPr>
          <p:spPr bwMode="auto">
            <a:xfrm>
              <a:off x="2764" y="3533"/>
              <a:ext cx="1" cy="182"/>
            </a:xfrm>
            <a:prstGeom prst="line">
              <a:avLst/>
            </a:prstGeom>
            <a:noFill/>
            <a:ln w="0">
              <a:solidFill>
                <a:srgbClr val="000000"/>
              </a:solidFill>
              <a:round/>
              <a:headEnd/>
              <a:tailEnd/>
            </a:ln>
          </p:spPr>
          <p:txBody>
            <a:bodyPr/>
            <a:lstStyle/>
            <a:p>
              <a:endParaRPr lang="en-US"/>
            </a:p>
          </p:txBody>
        </p:sp>
        <p:sp>
          <p:nvSpPr>
            <p:cNvPr id="793757" name="Line 157"/>
            <p:cNvSpPr>
              <a:spLocks noChangeShapeType="1"/>
            </p:cNvSpPr>
            <p:nvPr/>
          </p:nvSpPr>
          <p:spPr bwMode="auto">
            <a:xfrm>
              <a:off x="3508" y="3533"/>
              <a:ext cx="1" cy="182"/>
            </a:xfrm>
            <a:prstGeom prst="line">
              <a:avLst/>
            </a:prstGeom>
            <a:noFill/>
            <a:ln w="0">
              <a:solidFill>
                <a:srgbClr val="000000"/>
              </a:solidFill>
              <a:round/>
              <a:headEnd/>
              <a:tailEnd/>
            </a:ln>
          </p:spPr>
          <p:txBody>
            <a:bodyPr/>
            <a:lstStyle/>
            <a:p>
              <a:endParaRPr lang="en-US"/>
            </a:p>
          </p:txBody>
        </p:sp>
        <p:sp>
          <p:nvSpPr>
            <p:cNvPr id="793758" name="Rectangle 158"/>
            <p:cNvSpPr>
              <a:spLocks noChangeArrowheads="1"/>
            </p:cNvSpPr>
            <p:nvPr/>
          </p:nvSpPr>
          <p:spPr bwMode="auto">
            <a:xfrm>
              <a:off x="4547" y="3533"/>
              <a:ext cx="5" cy="182"/>
            </a:xfrm>
            <a:prstGeom prst="rect">
              <a:avLst/>
            </a:prstGeom>
            <a:solidFill>
              <a:srgbClr val="000000"/>
            </a:solidFill>
            <a:ln w="9525">
              <a:noFill/>
              <a:miter lim="800000"/>
              <a:headEnd/>
              <a:tailEnd/>
            </a:ln>
          </p:spPr>
          <p:txBody>
            <a:bodyPr/>
            <a:lstStyle/>
            <a:p>
              <a:endParaRPr lang="en-US"/>
            </a:p>
          </p:txBody>
        </p:sp>
        <p:sp>
          <p:nvSpPr>
            <p:cNvPr id="793759" name="Line 159"/>
            <p:cNvSpPr>
              <a:spLocks noChangeShapeType="1"/>
            </p:cNvSpPr>
            <p:nvPr/>
          </p:nvSpPr>
          <p:spPr bwMode="auto">
            <a:xfrm>
              <a:off x="4547" y="3533"/>
              <a:ext cx="1" cy="182"/>
            </a:xfrm>
            <a:prstGeom prst="line">
              <a:avLst/>
            </a:prstGeom>
            <a:noFill/>
            <a:ln w="0">
              <a:solidFill>
                <a:srgbClr val="000000"/>
              </a:solidFill>
              <a:round/>
              <a:headEnd/>
              <a:tailEnd/>
            </a:ln>
          </p:spPr>
          <p:txBody>
            <a:bodyPr/>
            <a:lstStyle/>
            <a:p>
              <a:endParaRPr lang="en-US"/>
            </a:p>
          </p:txBody>
        </p:sp>
        <p:sp>
          <p:nvSpPr>
            <p:cNvPr id="793760" name="Rectangle 160"/>
            <p:cNvSpPr>
              <a:spLocks noChangeArrowheads="1"/>
            </p:cNvSpPr>
            <p:nvPr/>
          </p:nvSpPr>
          <p:spPr bwMode="auto">
            <a:xfrm>
              <a:off x="5547" y="3533"/>
              <a:ext cx="9" cy="182"/>
            </a:xfrm>
            <a:prstGeom prst="rect">
              <a:avLst/>
            </a:prstGeom>
            <a:solidFill>
              <a:srgbClr val="000000"/>
            </a:solidFill>
            <a:ln w="9525">
              <a:noFill/>
              <a:miter lim="800000"/>
              <a:headEnd/>
              <a:tailEnd/>
            </a:ln>
          </p:spPr>
          <p:txBody>
            <a:bodyPr/>
            <a:lstStyle/>
            <a:p>
              <a:endParaRPr lang="en-US"/>
            </a:p>
          </p:txBody>
        </p:sp>
        <p:sp>
          <p:nvSpPr>
            <p:cNvPr id="793761" name="Line 161"/>
            <p:cNvSpPr>
              <a:spLocks noChangeShapeType="1"/>
            </p:cNvSpPr>
            <p:nvPr/>
          </p:nvSpPr>
          <p:spPr bwMode="auto">
            <a:xfrm>
              <a:off x="5547" y="3533"/>
              <a:ext cx="1" cy="182"/>
            </a:xfrm>
            <a:prstGeom prst="line">
              <a:avLst/>
            </a:prstGeom>
            <a:noFill/>
            <a:ln w="0">
              <a:solidFill>
                <a:srgbClr val="000000"/>
              </a:solidFill>
              <a:round/>
              <a:headEnd/>
              <a:tailEnd/>
            </a:ln>
          </p:spPr>
          <p:txBody>
            <a:bodyPr/>
            <a:lstStyle/>
            <a:p>
              <a:endParaRPr lang="en-US"/>
            </a:p>
          </p:txBody>
        </p:sp>
        <p:sp>
          <p:nvSpPr>
            <p:cNvPr id="793762" name="Rectangle 162"/>
            <p:cNvSpPr>
              <a:spLocks noChangeArrowheads="1"/>
            </p:cNvSpPr>
            <p:nvPr/>
          </p:nvSpPr>
          <p:spPr bwMode="auto">
            <a:xfrm>
              <a:off x="3084" y="3726"/>
              <a:ext cx="110"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D</a:t>
              </a:r>
              <a:endParaRPr lang="en-US" sz="2400" u="none" baseline="0">
                <a:solidFill>
                  <a:srgbClr val="00FF00"/>
                </a:solidFill>
              </a:endParaRPr>
            </a:p>
          </p:txBody>
        </p:sp>
        <p:sp>
          <p:nvSpPr>
            <p:cNvPr id="793763" name="Rectangle 163"/>
            <p:cNvSpPr>
              <a:spLocks noChangeArrowheads="1"/>
            </p:cNvSpPr>
            <p:nvPr/>
          </p:nvSpPr>
          <p:spPr bwMode="auto">
            <a:xfrm>
              <a:off x="3195" y="3726"/>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64" name="Rectangle 164"/>
            <p:cNvSpPr>
              <a:spLocks noChangeArrowheads="1"/>
            </p:cNvSpPr>
            <p:nvPr/>
          </p:nvSpPr>
          <p:spPr bwMode="auto">
            <a:xfrm>
              <a:off x="4030" y="3726"/>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65" name="Rectangle 165"/>
            <p:cNvSpPr>
              <a:spLocks noChangeArrowheads="1"/>
            </p:cNvSpPr>
            <p:nvPr/>
          </p:nvSpPr>
          <p:spPr bwMode="auto">
            <a:xfrm>
              <a:off x="5049" y="3726"/>
              <a:ext cx="38" cy="182"/>
            </a:xfrm>
            <a:prstGeom prst="rect">
              <a:avLst/>
            </a:prstGeom>
            <a:noFill/>
            <a:ln w="9525">
              <a:noFill/>
              <a:miter lim="800000"/>
              <a:headEnd/>
              <a:tailEnd/>
            </a:ln>
          </p:spPr>
          <p:txBody>
            <a:bodyPr wrap="none" lIns="0" tIns="0" rIns="0" bIns="0">
              <a:spAutoFit/>
            </a:bodyPr>
            <a:lstStyle/>
            <a:p>
              <a:r>
                <a:rPr lang="en-US" sz="1900" b="1" u="none" baseline="0">
                  <a:solidFill>
                    <a:srgbClr val="000000"/>
                  </a:solidFill>
                </a:rPr>
                <a:t> </a:t>
              </a:r>
              <a:endParaRPr lang="en-US" sz="2400" u="none" baseline="0">
                <a:solidFill>
                  <a:srgbClr val="00FF00"/>
                </a:solidFill>
              </a:endParaRPr>
            </a:p>
          </p:txBody>
        </p:sp>
        <p:sp>
          <p:nvSpPr>
            <p:cNvPr id="793766" name="Rectangle 166"/>
            <p:cNvSpPr>
              <a:spLocks noChangeArrowheads="1"/>
            </p:cNvSpPr>
            <p:nvPr/>
          </p:nvSpPr>
          <p:spPr bwMode="auto">
            <a:xfrm>
              <a:off x="2764" y="3715"/>
              <a:ext cx="9" cy="5"/>
            </a:xfrm>
            <a:prstGeom prst="rect">
              <a:avLst/>
            </a:prstGeom>
            <a:solidFill>
              <a:srgbClr val="000000"/>
            </a:solidFill>
            <a:ln w="9525">
              <a:noFill/>
              <a:miter lim="800000"/>
              <a:headEnd/>
              <a:tailEnd/>
            </a:ln>
          </p:spPr>
          <p:txBody>
            <a:bodyPr/>
            <a:lstStyle/>
            <a:p>
              <a:endParaRPr lang="en-US"/>
            </a:p>
          </p:txBody>
        </p:sp>
        <p:sp>
          <p:nvSpPr>
            <p:cNvPr id="793767" name="Line 167"/>
            <p:cNvSpPr>
              <a:spLocks noChangeShapeType="1"/>
            </p:cNvSpPr>
            <p:nvPr/>
          </p:nvSpPr>
          <p:spPr bwMode="auto">
            <a:xfrm>
              <a:off x="2764" y="3715"/>
              <a:ext cx="9" cy="1"/>
            </a:xfrm>
            <a:prstGeom prst="line">
              <a:avLst/>
            </a:prstGeom>
            <a:noFill/>
            <a:ln w="0">
              <a:solidFill>
                <a:srgbClr val="000000"/>
              </a:solidFill>
              <a:round/>
              <a:headEnd/>
              <a:tailEnd/>
            </a:ln>
          </p:spPr>
          <p:txBody>
            <a:bodyPr/>
            <a:lstStyle/>
            <a:p>
              <a:endParaRPr lang="en-US"/>
            </a:p>
          </p:txBody>
        </p:sp>
        <p:sp>
          <p:nvSpPr>
            <p:cNvPr id="793768" name="Rectangle 168"/>
            <p:cNvSpPr>
              <a:spLocks noChangeArrowheads="1"/>
            </p:cNvSpPr>
            <p:nvPr/>
          </p:nvSpPr>
          <p:spPr bwMode="auto">
            <a:xfrm>
              <a:off x="2773" y="3715"/>
              <a:ext cx="735" cy="5"/>
            </a:xfrm>
            <a:prstGeom prst="rect">
              <a:avLst/>
            </a:prstGeom>
            <a:solidFill>
              <a:srgbClr val="000000"/>
            </a:solidFill>
            <a:ln w="9525">
              <a:noFill/>
              <a:miter lim="800000"/>
              <a:headEnd/>
              <a:tailEnd/>
            </a:ln>
          </p:spPr>
          <p:txBody>
            <a:bodyPr/>
            <a:lstStyle/>
            <a:p>
              <a:endParaRPr lang="en-US"/>
            </a:p>
          </p:txBody>
        </p:sp>
        <p:sp>
          <p:nvSpPr>
            <p:cNvPr id="793769" name="Line 169"/>
            <p:cNvSpPr>
              <a:spLocks noChangeShapeType="1"/>
            </p:cNvSpPr>
            <p:nvPr/>
          </p:nvSpPr>
          <p:spPr bwMode="auto">
            <a:xfrm>
              <a:off x="2773" y="3715"/>
              <a:ext cx="735" cy="1"/>
            </a:xfrm>
            <a:prstGeom prst="line">
              <a:avLst/>
            </a:prstGeom>
            <a:noFill/>
            <a:ln w="0">
              <a:solidFill>
                <a:srgbClr val="000000"/>
              </a:solidFill>
              <a:round/>
              <a:headEnd/>
              <a:tailEnd/>
            </a:ln>
          </p:spPr>
          <p:txBody>
            <a:bodyPr/>
            <a:lstStyle/>
            <a:p>
              <a:endParaRPr lang="en-US"/>
            </a:p>
          </p:txBody>
        </p:sp>
        <p:sp>
          <p:nvSpPr>
            <p:cNvPr id="793770" name="Line 170"/>
            <p:cNvSpPr>
              <a:spLocks noChangeShapeType="1"/>
            </p:cNvSpPr>
            <p:nvPr/>
          </p:nvSpPr>
          <p:spPr bwMode="auto">
            <a:xfrm>
              <a:off x="3508" y="3715"/>
              <a:ext cx="4" cy="1"/>
            </a:xfrm>
            <a:prstGeom prst="line">
              <a:avLst/>
            </a:prstGeom>
            <a:noFill/>
            <a:ln w="0">
              <a:solidFill>
                <a:srgbClr val="000000"/>
              </a:solidFill>
              <a:round/>
              <a:headEnd/>
              <a:tailEnd/>
            </a:ln>
          </p:spPr>
          <p:txBody>
            <a:bodyPr/>
            <a:lstStyle/>
            <a:p>
              <a:endParaRPr lang="en-US"/>
            </a:p>
          </p:txBody>
        </p:sp>
        <p:sp>
          <p:nvSpPr>
            <p:cNvPr id="793771" name="Line 171"/>
            <p:cNvSpPr>
              <a:spLocks noChangeShapeType="1"/>
            </p:cNvSpPr>
            <p:nvPr/>
          </p:nvSpPr>
          <p:spPr bwMode="auto">
            <a:xfrm>
              <a:off x="3508" y="3715"/>
              <a:ext cx="1" cy="5"/>
            </a:xfrm>
            <a:prstGeom prst="line">
              <a:avLst/>
            </a:prstGeom>
            <a:noFill/>
            <a:ln w="0">
              <a:solidFill>
                <a:srgbClr val="000000"/>
              </a:solidFill>
              <a:round/>
              <a:headEnd/>
              <a:tailEnd/>
            </a:ln>
          </p:spPr>
          <p:txBody>
            <a:bodyPr/>
            <a:lstStyle/>
            <a:p>
              <a:endParaRPr lang="en-US"/>
            </a:p>
          </p:txBody>
        </p:sp>
        <p:sp>
          <p:nvSpPr>
            <p:cNvPr id="793772" name="Rectangle 172"/>
            <p:cNvSpPr>
              <a:spLocks noChangeArrowheads="1"/>
            </p:cNvSpPr>
            <p:nvPr/>
          </p:nvSpPr>
          <p:spPr bwMode="auto">
            <a:xfrm>
              <a:off x="3512" y="3715"/>
              <a:ext cx="1035" cy="5"/>
            </a:xfrm>
            <a:prstGeom prst="rect">
              <a:avLst/>
            </a:prstGeom>
            <a:solidFill>
              <a:srgbClr val="000000"/>
            </a:solidFill>
            <a:ln w="9525">
              <a:noFill/>
              <a:miter lim="800000"/>
              <a:headEnd/>
              <a:tailEnd/>
            </a:ln>
          </p:spPr>
          <p:txBody>
            <a:bodyPr/>
            <a:lstStyle/>
            <a:p>
              <a:endParaRPr lang="en-US"/>
            </a:p>
          </p:txBody>
        </p:sp>
        <p:sp>
          <p:nvSpPr>
            <p:cNvPr id="793773" name="Line 173"/>
            <p:cNvSpPr>
              <a:spLocks noChangeShapeType="1"/>
            </p:cNvSpPr>
            <p:nvPr/>
          </p:nvSpPr>
          <p:spPr bwMode="auto">
            <a:xfrm>
              <a:off x="3512" y="3715"/>
              <a:ext cx="1035" cy="1"/>
            </a:xfrm>
            <a:prstGeom prst="line">
              <a:avLst/>
            </a:prstGeom>
            <a:noFill/>
            <a:ln w="0">
              <a:solidFill>
                <a:srgbClr val="000000"/>
              </a:solidFill>
              <a:round/>
              <a:headEnd/>
              <a:tailEnd/>
            </a:ln>
          </p:spPr>
          <p:txBody>
            <a:bodyPr/>
            <a:lstStyle/>
            <a:p>
              <a:endParaRPr lang="en-US"/>
            </a:p>
          </p:txBody>
        </p:sp>
        <p:sp>
          <p:nvSpPr>
            <p:cNvPr id="793774" name="Rectangle 174"/>
            <p:cNvSpPr>
              <a:spLocks noChangeArrowheads="1"/>
            </p:cNvSpPr>
            <p:nvPr/>
          </p:nvSpPr>
          <p:spPr bwMode="auto">
            <a:xfrm>
              <a:off x="4547" y="3715"/>
              <a:ext cx="5" cy="5"/>
            </a:xfrm>
            <a:prstGeom prst="rect">
              <a:avLst/>
            </a:prstGeom>
            <a:solidFill>
              <a:srgbClr val="000000"/>
            </a:solidFill>
            <a:ln w="9525">
              <a:noFill/>
              <a:miter lim="800000"/>
              <a:headEnd/>
              <a:tailEnd/>
            </a:ln>
          </p:spPr>
          <p:txBody>
            <a:bodyPr/>
            <a:lstStyle/>
            <a:p>
              <a:endParaRPr lang="en-US"/>
            </a:p>
          </p:txBody>
        </p:sp>
        <p:sp>
          <p:nvSpPr>
            <p:cNvPr id="793775" name="Line 175"/>
            <p:cNvSpPr>
              <a:spLocks noChangeShapeType="1"/>
            </p:cNvSpPr>
            <p:nvPr/>
          </p:nvSpPr>
          <p:spPr bwMode="auto">
            <a:xfrm>
              <a:off x="4547" y="3715"/>
              <a:ext cx="5" cy="1"/>
            </a:xfrm>
            <a:prstGeom prst="line">
              <a:avLst/>
            </a:prstGeom>
            <a:noFill/>
            <a:ln w="0">
              <a:solidFill>
                <a:srgbClr val="000000"/>
              </a:solidFill>
              <a:round/>
              <a:headEnd/>
              <a:tailEnd/>
            </a:ln>
          </p:spPr>
          <p:txBody>
            <a:bodyPr/>
            <a:lstStyle/>
            <a:p>
              <a:endParaRPr lang="en-US"/>
            </a:p>
          </p:txBody>
        </p:sp>
        <p:sp>
          <p:nvSpPr>
            <p:cNvPr id="793776" name="Line 176"/>
            <p:cNvSpPr>
              <a:spLocks noChangeShapeType="1"/>
            </p:cNvSpPr>
            <p:nvPr/>
          </p:nvSpPr>
          <p:spPr bwMode="auto">
            <a:xfrm>
              <a:off x="4547" y="3715"/>
              <a:ext cx="1" cy="5"/>
            </a:xfrm>
            <a:prstGeom prst="line">
              <a:avLst/>
            </a:prstGeom>
            <a:noFill/>
            <a:ln w="0">
              <a:solidFill>
                <a:srgbClr val="000000"/>
              </a:solidFill>
              <a:round/>
              <a:headEnd/>
              <a:tailEnd/>
            </a:ln>
          </p:spPr>
          <p:txBody>
            <a:bodyPr/>
            <a:lstStyle/>
            <a:p>
              <a:endParaRPr lang="en-US"/>
            </a:p>
          </p:txBody>
        </p:sp>
        <p:sp>
          <p:nvSpPr>
            <p:cNvPr id="793777" name="Rectangle 177"/>
            <p:cNvSpPr>
              <a:spLocks noChangeArrowheads="1"/>
            </p:cNvSpPr>
            <p:nvPr/>
          </p:nvSpPr>
          <p:spPr bwMode="auto">
            <a:xfrm>
              <a:off x="4552" y="3715"/>
              <a:ext cx="995" cy="5"/>
            </a:xfrm>
            <a:prstGeom prst="rect">
              <a:avLst/>
            </a:prstGeom>
            <a:solidFill>
              <a:srgbClr val="000000"/>
            </a:solidFill>
            <a:ln w="9525">
              <a:noFill/>
              <a:miter lim="800000"/>
              <a:headEnd/>
              <a:tailEnd/>
            </a:ln>
          </p:spPr>
          <p:txBody>
            <a:bodyPr/>
            <a:lstStyle/>
            <a:p>
              <a:endParaRPr lang="en-US"/>
            </a:p>
          </p:txBody>
        </p:sp>
        <p:sp>
          <p:nvSpPr>
            <p:cNvPr id="793778" name="Line 178"/>
            <p:cNvSpPr>
              <a:spLocks noChangeShapeType="1"/>
            </p:cNvSpPr>
            <p:nvPr/>
          </p:nvSpPr>
          <p:spPr bwMode="auto">
            <a:xfrm>
              <a:off x="4552" y="3715"/>
              <a:ext cx="995" cy="1"/>
            </a:xfrm>
            <a:prstGeom prst="line">
              <a:avLst/>
            </a:prstGeom>
            <a:noFill/>
            <a:ln w="0">
              <a:solidFill>
                <a:srgbClr val="000000"/>
              </a:solidFill>
              <a:round/>
              <a:headEnd/>
              <a:tailEnd/>
            </a:ln>
          </p:spPr>
          <p:txBody>
            <a:bodyPr/>
            <a:lstStyle/>
            <a:p>
              <a:endParaRPr lang="en-US"/>
            </a:p>
          </p:txBody>
        </p:sp>
        <p:sp>
          <p:nvSpPr>
            <p:cNvPr id="793779" name="Rectangle 179"/>
            <p:cNvSpPr>
              <a:spLocks noChangeArrowheads="1"/>
            </p:cNvSpPr>
            <p:nvPr/>
          </p:nvSpPr>
          <p:spPr bwMode="auto">
            <a:xfrm>
              <a:off x="5547" y="3715"/>
              <a:ext cx="9" cy="5"/>
            </a:xfrm>
            <a:prstGeom prst="rect">
              <a:avLst/>
            </a:prstGeom>
            <a:solidFill>
              <a:srgbClr val="000000"/>
            </a:solidFill>
            <a:ln w="9525">
              <a:noFill/>
              <a:miter lim="800000"/>
              <a:headEnd/>
              <a:tailEnd/>
            </a:ln>
          </p:spPr>
          <p:txBody>
            <a:bodyPr/>
            <a:lstStyle/>
            <a:p>
              <a:endParaRPr lang="en-US"/>
            </a:p>
          </p:txBody>
        </p:sp>
        <p:sp>
          <p:nvSpPr>
            <p:cNvPr id="793780" name="Line 180"/>
            <p:cNvSpPr>
              <a:spLocks noChangeShapeType="1"/>
            </p:cNvSpPr>
            <p:nvPr/>
          </p:nvSpPr>
          <p:spPr bwMode="auto">
            <a:xfrm>
              <a:off x="5547" y="3715"/>
              <a:ext cx="9" cy="1"/>
            </a:xfrm>
            <a:prstGeom prst="line">
              <a:avLst/>
            </a:prstGeom>
            <a:noFill/>
            <a:ln w="0">
              <a:solidFill>
                <a:srgbClr val="000000"/>
              </a:solidFill>
              <a:round/>
              <a:headEnd/>
              <a:tailEnd/>
            </a:ln>
          </p:spPr>
          <p:txBody>
            <a:bodyPr/>
            <a:lstStyle/>
            <a:p>
              <a:endParaRPr lang="en-US"/>
            </a:p>
          </p:txBody>
        </p:sp>
        <p:sp>
          <p:nvSpPr>
            <p:cNvPr id="793781" name="Rectangle 181"/>
            <p:cNvSpPr>
              <a:spLocks noChangeArrowheads="1"/>
            </p:cNvSpPr>
            <p:nvPr/>
          </p:nvSpPr>
          <p:spPr bwMode="auto">
            <a:xfrm>
              <a:off x="2764" y="3720"/>
              <a:ext cx="9" cy="181"/>
            </a:xfrm>
            <a:prstGeom prst="rect">
              <a:avLst/>
            </a:prstGeom>
            <a:solidFill>
              <a:srgbClr val="000000"/>
            </a:solidFill>
            <a:ln w="9525">
              <a:noFill/>
              <a:miter lim="800000"/>
              <a:headEnd/>
              <a:tailEnd/>
            </a:ln>
          </p:spPr>
          <p:txBody>
            <a:bodyPr/>
            <a:lstStyle/>
            <a:p>
              <a:endParaRPr lang="en-US"/>
            </a:p>
          </p:txBody>
        </p:sp>
        <p:sp>
          <p:nvSpPr>
            <p:cNvPr id="793782" name="Line 182"/>
            <p:cNvSpPr>
              <a:spLocks noChangeShapeType="1"/>
            </p:cNvSpPr>
            <p:nvPr/>
          </p:nvSpPr>
          <p:spPr bwMode="auto">
            <a:xfrm>
              <a:off x="2764" y="3720"/>
              <a:ext cx="1" cy="181"/>
            </a:xfrm>
            <a:prstGeom prst="line">
              <a:avLst/>
            </a:prstGeom>
            <a:noFill/>
            <a:ln w="0">
              <a:solidFill>
                <a:srgbClr val="000000"/>
              </a:solidFill>
              <a:round/>
              <a:headEnd/>
              <a:tailEnd/>
            </a:ln>
          </p:spPr>
          <p:txBody>
            <a:bodyPr/>
            <a:lstStyle/>
            <a:p>
              <a:endParaRPr lang="en-US"/>
            </a:p>
          </p:txBody>
        </p:sp>
        <p:sp>
          <p:nvSpPr>
            <p:cNvPr id="793784" name="Line 184"/>
            <p:cNvSpPr>
              <a:spLocks noChangeShapeType="1"/>
            </p:cNvSpPr>
            <p:nvPr/>
          </p:nvSpPr>
          <p:spPr bwMode="auto">
            <a:xfrm>
              <a:off x="2764" y="3901"/>
              <a:ext cx="744" cy="1"/>
            </a:xfrm>
            <a:prstGeom prst="line">
              <a:avLst/>
            </a:prstGeom>
            <a:noFill/>
            <a:ln w="0">
              <a:solidFill>
                <a:srgbClr val="000000"/>
              </a:solidFill>
              <a:round/>
              <a:headEnd/>
              <a:tailEnd/>
            </a:ln>
          </p:spPr>
          <p:txBody>
            <a:bodyPr/>
            <a:lstStyle/>
            <a:p>
              <a:endParaRPr lang="en-US"/>
            </a:p>
          </p:txBody>
        </p:sp>
        <p:sp>
          <p:nvSpPr>
            <p:cNvPr id="793785" name="Line 185"/>
            <p:cNvSpPr>
              <a:spLocks noChangeShapeType="1"/>
            </p:cNvSpPr>
            <p:nvPr/>
          </p:nvSpPr>
          <p:spPr bwMode="auto">
            <a:xfrm>
              <a:off x="3508" y="3720"/>
              <a:ext cx="1" cy="181"/>
            </a:xfrm>
            <a:prstGeom prst="line">
              <a:avLst/>
            </a:prstGeom>
            <a:noFill/>
            <a:ln w="0">
              <a:solidFill>
                <a:srgbClr val="000000"/>
              </a:solidFill>
              <a:round/>
              <a:headEnd/>
              <a:tailEnd/>
            </a:ln>
          </p:spPr>
          <p:txBody>
            <a:bodyPr/>
            <a:lstStyle/>
            <a:p>
              <a:endParaRPr lang="en-US"/>
            </a:p>
          </p:txBody>
        </p:sp>
        <p:sp>
          <p:nvSpPr>
            <p:cNvPr id="793786" name="Line 186"/>
            <p:cNvSpPr>
              <a:spLocks noChangeShapeType="1"/>
            </p:cNvSpPr>
            <p:nvPr/>
          </p:nvSpPr>
          <p:spPr bwMode="auto">
            <a:xfrm>
              <a:off x="3508" y="3901"/>
              <a:ext cx="4" cy="1"/>
            </a:xfrm>
            <a:prstGeom prst="line">
              <a:avLst/>
            </a:prstGeom>
            <a:noFill/>
            <a:ln w="0">
              <a:solidFill>
                <a:srgbClr val="000000"/>
              </a:solidFill>
              <a:round/>
              <a:headEnd/>
              <a:tailEnd/>
            </a:ln>
          </p:spPr>
          <p:txBody>
            <a:bodyPr/>
            <a:lstStyle/>
            <a:p>
              <a:endParaRPr lang="en-US"/>
            </a:p>
          </p:txBody>
        </p:sp>
        <p:sp>
          <p:nvSpPr>
            <p:cNvPr id="793787" name="Line 187"/>
            <p:cNvSpPr>
              <a:spLocks noChangeShapeType="1"/>
            </p:cNvSpPr>
            <p:nvPr/>
          </p:nvSpPr>
          <p:spPr bwMode="auto">
            <a:xfrm>
              <a:off x="3508" y="3901"/>
              <a:ext cx="1" cy="5"/>
            </a:xfrm>
            <a:prstGeom prst="line">
              <a:avLst/>
            </a:prstGeom>
            <a:noFill/>
            <a:ln w="0">
              <a:solidFill>
                <a:srgbClr val="000000"/>
              </a:solidFill>
              <a:round/>
              <a:headEnd/>
              <a:tailEnd/>
            </a:ln>
          </p:spPr>
          <p:txBody>
            <a:bodyPr/>
            <a:lstStyle/>
            <a:p>
              <a:endParaRPr lang="en-US"/>
            </a:p>
          </p:txBody>
        </p:sp>
        <p:sp>
          <p:nvSpPr>
            <p:cNvPr id="793789" name="Line 189"/>
            <p:cNvSpPr>
              <a:spLocks noChangeShapeType="1"/>
            </p:cNvSpPr>
            <p:nvPr/>
          </p:nvSpPr>
          <p:spPr bwMode="auto">
            <a:xfrm>
              <a:off x="3512" y="3901"/>
              <a:ext cx="1035" cy="1"/>
            </a:xfrm>
            <a:prstGeom prst="line">
              <a:avLst/>
            </a:prstGeom>
            <a:noFill/>
            <a:ln w="0">
              <a:solidFill>
                <a:srgbClr val="000000"/>
              </a:solidFill>
              <a:round/>
              <a:headEnd/>
              <a:tailEnd/>
            </a:ln>
          </p:spPr>
          <p:txBody>
            <a:bodyPr/>
            <a:lstStyle/>
            <a:p>
              <a:endParaRPr lang="en-US"/>
            </a:p>
          </p:txBody>
        </p:sp>
        <p:sp>
          <p:nvSpPr>
            <p:cNvPr id="793790" name="Rectangle 190"/>
            <p:cNvSpPr>
              <a:spLocks noChangeArrowheads="1"/>
            </p:cNvSpPr>
            <p:nvPr/>
          </p:nvSpPr>
          <p:spPr bwMode="auto">
            <a:xfrm>
              <a:off x="4547" y="3720"/>
              <a:ext cx="5" cy="181"/>
            </a:xfrm>
            <a:prstGeom prst="rect">
              <a:avLst/>
            </a:prstGeom>
            <a:solidFill>
              <a:srgbClr val="000000"/>
            </a:solidFill>
            <a:ln w="9525">
              <a:noFill/>
              <a:miter lim="800000"/>
              <a:headEnd/>
              <a:tailEnd/>
            </a:ln>
          </p:spPr>
          <p:txBody>
            <a:bodyPr/>
            <a:lstStyle/>
            <a:p>
              <a:endParaRPr lang="en-US"/>
            </a:p>
          </p:txBody>
        </p:sp>
        <p:sp>
          <p:nvSpPr>
            <p:cNvPr id="793791" name="Line 191"/>
            <p:cNvSpPr>
              <a:spLocks noChangeShapeType="1"/>
            </p:cNvSpPr>
            <p:nvPr/>
          </p:nvSpPr>
          <p:spPr bwMode="auto">
            <a:xfrm>
              <a:off x="4547" y="3720"/>
              <a:ext cx="1" cy="181"/>
            </a:xfrm>
            <a:prstGeom prst="line">
              <a:avLst/>
            </a:prstGeom>
            <a:noFill/>
            <a:ln w="0">
              <a:solidFill>
                <a:srgbClr val="000000"/>
              </a:solidFill>
              <a:round/>
              <a:headEnd/>
              <a:tailEnd/>
            </a:ln>
          </p:spPr>
          <p:txBody>
            <a:bodyPr/>
            <a:lstStyle/>
            <a:p>
              <a:endParaRPr lang="en-US"/>
            </a:p>
          </p:txBody>
        </p:sp>
        <p:sp>
          <p:nvSpPr>
            <p:cNvPr id="793793" name="Line 193"/>
            <p:cNvSpPr>
              <a:spLocks noChangeShapeType="1"/>
            </p:cNvSpPr>
            <p:nvPr/>
          </p:nvSpPr>
          <p:spPr bwMode="auto">
            <a:xfrm>
              <a:off x="4547" y="3901"/>
              <a:ext cx="5" cy="1"/>
            </a:xfrm>
            <a:prstGeom prst="line">
              <a:avLst/>
            </a:prstGeom>
            <a:noFill/>
            <a:ln w="0">
              <a:solidFill>
                <a:srgbClr val="000000"/>
              </a:solidFill>
              <a:round/>
              <a:headEnd/>
              <a:tailEnd/>
            </a:ln>
          </p:spPr>
          <p:txBody>
            <a:bodyPr/>
            <a:lstStyle/>
            <a:p>
              <a:endParaRPr lang="en-US"/>
            </a:p>
          </p:txBody>
        </p:sp>
        <p:sp>
          <p:nvSpPr>
            <p:cNvPr id="793794" name="Line 194"/>
            <p:cNvSpPr>
              <a:spLocks noChangeShapeType="1"/>
            </p:cNvSpPr>
            <p:nvPr/>
          </p:nvSpPr>
          <p:spPr bwMode="auto">
            <a:xfrm>
              <a:off x="4547" y="3901"/>
              <a:ext cx="1" cy="5"/>
            </a:xfrm>
            <a:prstGeom prst="line">
              <a:avLst/>
            </a:prstGeom>
            <a:noFill/>
            <a:ln w="0">
              <a:solidFill>
                <a:srgbClr val="000000"/>
              </a:solidFill>
              <a:round/>
              <a:headEnd/>
              <a:tailEnd/>
            </a:ln>
          </p:spPr>
          <p:txBody>
            <a:bodyPr/>
            <a:lstStyle/>
            <a:p>
              <a:endParaRPr lang="en-US"/>
            </a:p>
          </p:txBody>
        </p:sp>
        <p:sp>
          <p:nvSpPr>
            <p:cNvPr id="793796" name="Line 196"/>
            <p:cNvSpPr>
              <a:spLocks noChangeShapeType="1"/>
            </p:cNvSpPr>
            <p:nvPr/>
          </p:nvSpPr>
          <p:spPr bwMode="auto">
            <a:xfrm>
              <a:off x="4552" y="3901"/>
              <a:ext cx="995" cy="1"/>
            </a:xfrm>
            <a:prstGeom prst="line">
              <a:avLst/>
            </a:prstGeom>
            <a:noFill/>
            <a:ln w="0">
              <a:solidFill>
                <a:srgbClr val="000000"/>
              </a:solidFill>
              <a:round/>
              <a:headEnd/>
              <a:tailEnd/>
            </a:ln>
          </p:spPr>
          <p:txBody>
            <a:bodyPr/>
            <a:lstStyle/>
            <a:p>
              <a:endParaRPr lang="en-US"/>
            </a:p>
          </p:txBody>
        </p:sp>
        <p:sp>
          <p:nvSpPr>
            <p:cNvPr id="793797" name="Rectangle 197"/>
            <p:cNvSpPr>
              <a:spLocks noChangeArrowheads="1"/>
            </p:cNvSpPr>
            <p:nvPr/>
          </p:nvSpPr>
          <p:spPr bwMode="auto">
            <a:xfrm>
              <a:off x="5547" y="3720"/>
              <a:ext cx="9" cy="181"/>
            </a:xfrm>
            <a:prstGeom prst="rect">
              <a:avLst/>
            </a:prstGeom>
            <a:solidFill>
              <a:srgbClr val="000000"/>
            </a:solidFill>
            <a:ln w="9525">
              <a:noFill/>
              <a:miter lim="800000"/>
              <a:headEnd/>
              <a:tailEnd/>
            </a:ln>
          </p:spPr>
          <p:txBody>
            <a:bodyPr/>
            <a:lstStyle/>
            <a:p>
              <a:endParaRPr lang="en-US"/>
            </a:p>
          </p:txBody>
        </p:sp>
        <p:sp>
          <p:nvSpPr>
            <p:cNvPr id="793798" name="Line 198"/>
            <p:cNvSpPr>
              <a:spLocks noChangeShapeType="1"/>
            </p:cNvSpPr>
            <p:nvPr/>
          </p:nvSpPr>
          <p:spPr bwMode="auto">
            <a:xfrm>
              <a:off x="5547" y="3720"/>
              <a:ext cx="1" cy="181"/>
            </a:xfrm>
            <a:prstGeom prst="line">
              <a:avLst/>
            </a:prstGeom>
            <a:noFill/>
            <a:ln w="0">
              <a:solidFill>
                <a:srgbClr val="000000"/>
              </a:solidFill>
              <a:round/>
              <a:headEnd/>
              <a:tailEnd/>
            </a:ln>
          </p:spPr>
          <p:txBody>
            <a:bodyPr/>
            <a:lstStyle/>
            <a:p>
              <a:endParaRPr lang="en-US"/>
            </a:p>
          </p:txBody>
        </p:sp>
        <p:sp>
          <p:nvSpPr>
            <p:cNvPr id="793800" name="Line 200"/>
            <p:cNvSpPr>
              <a:spLocks noChangeShapeType="1"/>
            </p:cNvSpPr>
            <p:nvPr/>
          </p:nvSpPr>
          <p:spPr bwMode="auto">
            <a:xfrm>
              <a:off x="5547" y="3901"/>
              <a:ext cx="9" cy="1"/>
            </a:xfrm>
            <a:prstGeom prst="line">
              <a:avLst/>
            </a:prstGeom>
            <a:noFill/>
            <a:ln w="0">
              <a:solidFill>
                <a:srgbClr val="000000"/>
              </a:solidFill>
              <a:round/>
              <a:headEnd/>
              <a:tailEnd/>
            </a:ln>
          </p:spPr>
          <p:txBody>
            <a:bodyPr/>
            <a:lstStyle/>
            <a:p>
              <a:endParaRPr lang="en-US"/>
            </a:p>
          </p:txBody>
        </p:sp>
        <p:sp>
          <p:nvSpPr>
            <p:cNvPr id="793801" name="Rectangle 201"/>
            <p:cNvSpPr>
              <a:spLocks noChangeArrowheads="1"/>
            </p:cNvSpPr>
            <p:nvPr/>
          </p:nvSpPr>
          <p:spPr bwMode="auto">
            <a:xfrm>
              <a:off x="2804" y="3909"/>
              <a:ext cx="16" cy="77"/>
            </a:xfrm>
            <a:prstGeom prst="rect">
              <a:avLst/>
            </a:prstGeom>
            <a:noFill/>
            <a:ln w="9525">
              <a:noFill/>
              <a:miter lim="800000"/>
              <a:headEnd/>
              <a:tailEnd/>
            </a:ln>
          </p:spPr>
          <p:txBody>
            <a:bodyPr wrap="none" lIns="0" tIns="0" rIns="0" bIns="0">
              <a:spAutoFit/>
            </a:bodyPr>
            <a:lstStyle/>
            <a:p>
              <a:r>
                <a:rPr lang="en-US" sz="800" b="1" u="none" baseline="0">
                  <a:solidFill>
                    <a:srgbClr val="000000"/>
                  </a:solidFill>
                </a:rPr>
                <a:t> </a:t>
              </a:r>
              <a:endParaRPr lang="en-US" sz="2400" u="none" baseline="0">
                <a:solidFill>
                  <a:srgbClr val="00FF00"/>
                </a:solidFill>
              </a:endParaRPr>
            </a:p>
          </p:txBody>
        </p:sp>
      </p:grpSp>
      <p:grpSp>
        <p:nvGrpSpPr>
          <p:cNvPr id="793824" name="Group 224"/>
          <p:cNvGrpSpPr>
            <a:grpSpLocks/>
          </p:cNvGrpSpPr>
          <p:nvPr/>
        </p:nvGrpSpPr>
        <p:grpSpPr bwMode="auto">
          <a:xfrm>
            <a:off x="4862513" y="2511425"/>
            <a:ext cx="3608387" cy="2840038"/>
            <a:chOff x="3063" y="1582"/>
            <a:chExt cx="2273" cy="1789"/>
          </a:xfrm>
        </p:grpSpPr>
        <p:grpSp>
          <p:nvGrpSpPr>
            <p:cNvPr id="793821" name="Group 221"/>
            <p:cNvGrpSpPr>
              <a:grpSpLocks/>
            </p:cNvGrpSpPr>
            <p:nvPr/>
          </p:nvGrpSpPr>
          <p:grpSpPr bwMode="auto">
            <a:xfrm>
              <a:off x="3063" y="1582"/>
              <a:ext cx="475" cy="238"/>
              <a:chOff x="3063" y="1574"/>
              <a:chExt cx="475" cy="238"/>
            </a:xfrm>
          </p:grpSpPr>
          <p:sp>
            <p:nvSpPr>
              <p:cNvPr id="793806" name="Rectangle 206"/>
              <p:cNvSpPr>
                <a:spLocks noChangeArrowheads="1"/>
              </p:cNvSpPr>
              <p:nvPr/>
            </p:nvSpPr>
            <p:spPr bwMode="auto">
              <a:xfrm>
                <a:off x="3155" y="1574"/>
                <a:ext cx="174" cy="163"/>
              </a:xfrm>
              <a:prstGeom prst="rect">
                <a:avLst/>
              </a:prstGeom>
              <a:noFill/>
              <a:ln w="9525">
                <a:noFill/>
                <a:miter lim="800000"/>
                <a:headEnd/>
                <a:tailEnd/>
              </a:ln>
            </p:spPr>
            <p:txBody>
              <a:bodyPr wrap="none" lIns="0" tIns="0" rIns="0" bIns="0">
                <a:spAutoFit/>
              </a:bodyPr>
              <a:lstStyle/>
              <a:p>
                <a:r>
                  <a:rPr lang="en-US" sz="1700" b="1" u="none" baseline="0">
                    <a:solidFill>
                      <a:srgbClr val="FF0000"/>
                    </a:solidFill>
                    <a:latin typeface="Swiss 721 SWA" charset="0"/>
                  </a:rPr>
                  <a:t>1/0</a:t>
                </a:r>
                <a:endParaRPr lang="en-US" sz="2800" b="1" u="none" baseline="0">
                  <a:solidFill>
                    <a:srgbClr val="00FF00"/>
                  </a:solidFill>
                </a:endParaRPr>
              </a:p>
            </p:txBody>
          </p:sp>
          <p:sp>
            <p:nvSpPr>
              <p:cNvPr id="793807" name="Freeform 207"/>
              <p:cNvSpPr>
                <a:spLocks/>
              </p:cNvSpPr>
              <p:nvPr/>
            </p:nvSpPr>
            <p:spPr bwMode="auto">
              <a:xfrm>
                <a:off x="3378" y="1706"/>
                <a:ext cx="154" cy="64"/>
              </a:xfrm>
              <a:custGeom>
                <a:avLst/>
                <a:gdLst/>
                <a:ahLst/>
                <a:cxnLst>
                  <a:cxn ang="0">
                    <a:pos x="133" y="64"/>
                  </a:cxn>
                  <a:cxn ang="0">
                    <a:pos x="143" y="64"/>
                  </a:cxn>
                  <a:cxn ang="0">
                    <a:pos x="146" y="63"/>
                  </a:cxn>
                  <a:cxn ang="0">
                    <a:pos x="152" y="57"/>
                  </a:cxn>
                  <a:cxn ang="0">
                    <a:pos x="154" y="53"/>
                  </a:cxn>
                  <a:cxn ang="0">
                    <a:pos x="154" y="44"/>
                  </a:cxn>
                  <a:cxn ang="0">
                    <a:pos x="152" y="41"/>
                  </a:cxn>
                  <a:cxn ang="0">
                    <a:pos x="146" y="34"/>
                  </a:cxn>
                  <a:cxn ang="0">
                    <a:pos x="143" y="33"/>
                  </a:cxn>
                  <a:cxn ang="0">
                    <a:pos x="21" y="0"/>
                  </a:cxn>
                  <a:cxn ang="0">
                    <a:pos x="11" y="0"/>
                  </a:cxn>
                  <a:cxn ang="0">
                    <a:pos x="8" y="1"/>
                  </a:cxn>
                  <a:cxn ang="0">
                    <a:pos x="2" y="8"/>
                  </a:cxn>
                  <a:cxn ang="0">
                    <a:pos x="0" y="11"/>
                  </a:cxn>
                  <a:cxn ang="0">
                    <a:pos x="0" y="20"/>
                  </a:cxn>
                  <a:cxn ang="0">
                    <a:pos x="2" y="23"/>
                  </a:cxn>
                  <a:cxn ang="0">
                    <a:pos x="8" y="30"/>
                  </a:cxn>
                  <a:cxn ang="0">
                    <a:pos x="11" y="31"/>
                  </a:cxn>
                  <a:cxn ang="0">
                    <a:pos x="133" y="64"/>
                  </a:cxn>
                </a:cxnLst>
                <a:rect l="0" t="0" r="r" b="b"/>
                <a:pathLst>
                  <a:path w="154" h="64">
                    <a:moveTo>
                      <a:pt x="133" y="64"/>
                    </a:moveTo>
                    <a:lnTo>
                      <a:pt x="143" y="64"/>
                    </a:lnTo>
                    <a:lnTo>
                      <a:pt x="146" y="63"/>
                    </a:lnTo>
                    <a:lnTo>
                      <a:pt x="152" y="57"/>
                    </a:lnTo>
                    <a:lnTo>
                      <a:pt x="154" y="53"/>
                    </a:lnTo>
                    <a:lnTo>
                      <a:pt x="154" y="44"/>
                    </a:lnTo>
                    <a:lnTo>
                      <a:pt x="152" y="41"/>
                    </a:lnTo>
                    <a:lnTo>
                      <a:pt x="146" y="34"/>
                    </a:lnTo>
                    <a:lnTo>
                      <a:pt x="143" y="33"/>
                    </a:lnTo>
                    <a:lnTo>
                      <a:pt x="21" y="0"/>
                    </a:lnTo>
                    <a:lnTo>
                      <a:pt x="11" y="0"/>
                    </a:lnTo>
                    <a:lnTo>
                      <a:pt x="8" y="1"/>
                    </a:lnTo>
                    <a:lnTo>
                      <a:pt x="2" y="8"/>
                    </a:lnTo>
                    <a:lnTo>
                      <a:pt x="0" y="11"/>
                    </a:lnTo>
                    <a:lnTo>
                      <a:pt x="0" y="20"/>
                    </a:lnTo>
                    <a:lnTo>
                      <a:pt x="2" y="23"/>
                    </a:lnTo>
                    <a:lnTo>
                      <a:pt x="8" y="30"/>
                    </a:lnTo>
                    <a:lnTo>
                      <a:pt x="11" y="31"/>
                    </a:lnTo>
                    <a:lnTo>
                      <a:pt x="133" y="64"/>
                    </a:lnTo>
                    <a:close/>
                  </a:path>
                </a:pathLst>
              </a:custGeom>
              <a:solidFill>
                <a:srgbClr val="FF0000"/>
              </a:solidFill>
              <a:ln w="9525">
                <a:noFill/>
                <a:round/>
                <a:headEnd/>
                <a:tailEnd/>
              </a:ln>
            </p:spPr>
            <p:txBody>
              <a:bodyPr/>
              <a:lstStyle/>
              <a:p>
                <a:endParaRPr lang="en-US"/>
              </a:p>
            </p:txBody>
          </p:sp>
          <p:sp>
            <p:nvSpPr>
              <p:cNvPr id="793808" name="Freeform 208"/>
              <p:cNvSpPr>
                <a:spLocks/>
              </p:cNvSpPr>
              <p:nvPr/>
            </p:nvSpPr>
            <p:spPr bwMode="auto">
              <a:xfrm>
                <a:off x="3378" y="1747"/>
                <a:ext cx="160" cy="65"/>
              </a:xfrm>
              <a:custGeom>
                <a:avLst/>
                <a:gdLst/>
                <a:ahLst/>
                <a:cxnLst>
                  <a:cxn ang="0">
                    <a:pos x="149" y="31"/>
                  </a:cxn>
                  <a:cxn ang="0">
                    <a:pos x="152" y="30"/>
                  </a:cxn>
                  <a:cxn ang="0">
                    <a:pos x="159" y="23"/>
                  </a:cxn>
                  <a:cxn ang="0">
                    <a:pos x="160" y="20"/>
                  </a:cxn>
                  <a:cxn ang="0">
                    <a:pos x="160" y="11"/>
                  </a:cxn>
                  <a:cxn ang="0">
                    <a:pos x="159" y="8"/>
                  </a:cxn>
                  <a:cxn ang="0">
                    <a:pos x="152" y="1"/>
                  </a:cxn>
                  <a:cxn ang="0">
                    <a:pos x="149" y="0"/>
                  </a:cxn>
                  <a:cxn ang="0">
                    <a:pos x="140" y="0"/>
                  </a:cxn>
                  <a:cxn ang="0">
                    <a:pos x="11" y="33"/>
                  </a:cxn>
                  <a:cxn ang="0">
                    <a:pos x="8" y="35"/>
                  </a:cxn>
                  <a:cxn ang="0">
                    <a:pos x="2" y="41"/>
                  </a:cxn>
                  <a:cxn ang="0">
                    <a:pos x="0" y="44"/>
                  </a:cxn>
                  <a:cxn ang="0">
                    <a:pos x="0" y="54"/>
                  </a:cxn>
                  <a:cxn ang="0">
                    <a:pos x="2" y="57"/>
                  </a:cxn>
                  <a:cxn ang="0">
                    <a:pos x="8" y="63"/>
                  </a:cxn>
                  <a:cxn ang="0">
                    <a:pos x="11" y="65"/>
                  </a:cxn>
                  <a:cxn ang="0">
                    <a:pos x="21" y="65"/>
                  </a:cxn>
                  <a:cxn ang="0">
                    <a:pos x="149" y="31"/>
                  </a:cxn>
                </a:cxnLst>
                <a:rect l="0" t="0" r="r" b="b"/>
                <a:pathLst>
                  <a:path w="160" h="65">
                    <a:moveTo>
                      <a:pt x="149" y="31"/>
                    </a:moveTo>
                    <a:lnTo>
                      <a:pt x="152" y="30"/>
                    </a:lnTo>
                    <a:lnTo>
                      <a:pt x="159" y="23"/>
                    </a:lnTo>
                    <a:lnTo>
                      <a:pt x="160" y="20"/>
                    </a:lnTo>
                    <a:lnTo>
                      <a:pt x="160" y="11"/>
                    </a:lnTo>
                    <a:lnTo>
                      <a:pt x="159" y="8"/>
                    </a:lnTo>
                    <a:lnTo>
                      <a:pt x="152" y="1"/>
                    </a:lnTo>
                    <a:lnTo>
                      <a:pt x="149" y="0"/>
                    </a:lnTo>
                    <a:lnTo>
                      <a:pt x="140" y="0"/>
                    </a:lnTo>
                    <a:lnTo>
                      <a:pt x="11" y="33"/>
                    </a:lnTo>
                    <a:lnTo>
                      <a:pt x="8" y="35"/>
                    </a:lnTo>
                    <a:lnTo>
                      <a:pt x="2" y="41"/>
                    </a:lnTo>
                    <a:lnTo>
                      <a:pt x="0" y="44"/>
                    </a:lnTo>
                    <a:lnTo>
                      <a:pt x="0" y="54"/>
                    </a:lnTo>
                    <a:lnTo>
                      <a:pt x="2" y="57"/>
                    </a:lnTo>
                    <a:lnTo>
                      <a:pt x="8" y="63"/>
                    </a:lnTo>
                    <a:lnTo>
                      <a:pt x="11" y="65"/>
                    </a:lnTo>
                    <a:lnTo>
                      <a:pt x="21" y="65"/>
                    </a:lnTo>
                    <a:lnTo>
                      <a:pt x="149" y="31"/>
                    </a:lnTo>
                    <a:close/>
                  </a:path>
                </a:pathLst>
              </a:custGeom>
              <a:solidFill>
                <a:srgbClr val="FF0000"/>
              </a:solidFill>
              <a:ln w="9525">
                <a:noFill/>
                <a:round/>
                <a:headEnd/>
                <a:tailEnd/>
              </a:ln>
            </p:spPr>
            <p:txBody>
              <a:bodyPr/>
              <a:lstStyle/>
              <a:p>
                <a:endParaRPr lang="en-US"/>
              </a:p>
            </p:txBody>
          </p:sp>
          <p:sp>
            <p:nvSpPr>
              <p:cNvPr id="793809" name="Freeform 209"/>
              <p:cNvSpPr>
                <a:spLocks/>
              </p:cNvSpPr>
              <p:nvPr/>
            </p:nvSpPr>
            <p:spPr bwMode="auto">
              <a:xfrm>
                <a:off x="3063" y="1744"/>
                <a:ext cx="414" cy="34"/>
              </a:xfrm>
              <a:custGeom>
                <a:avLst/>
                <a:gdLst/>
                <a:ahLst/>
                <a:cxnLst>
                  <a:cxn ang="0">
                    <a:pos x="16" y="0"/>
                  </a:cxn>
                  <a:cxn ang="0">
                    <a:pos x="11" y="0"/>
                  </a:cxn>
                  <a:cxn ang="0">
                    <a:pos x="8" y="1"/>
                  </a:cxn>
                  <a:cxn ang="0">
                    <a:pos x="2" y="8"/>
                  </a:cxn>
                  <a:cxn ang="0">
                    <a:pos x="0" y="11"/>
                  </a:cxn>
                  <a:cxn ang="0">
                    <a:pos x="0" y="20"/>
                  </a:cxn>
                  <a:cxn ang="0">
                    <a:pos x="2" y="23"/>
                  </a:cxn>
                  <a:cxn ang="0">
                    <a:pos x="8" y="30"/>
                  </a:cxn>
                  <a:cxn ang="0">
                    <a:pos x="11" y="31"/>
                  </a:cxn>
                  <a:cxn ang="0">
                    <a:pos x="16" y="31"/>
                  </a:cxn>
                  <a:cxn ang="0">
                    <a:pos x="423" y="34"/>
                  </a:cxn>
                  <a:cxn ang="0">
                    <a:pos x="427" y="34"/>
                  </a:cxn>
                  <a:cxn ang="0">
                    <a:pos x="431" y="33"/>
                  </a:cxn>
                  <a:cxn ang="0">
                    <a:pos x="437" y="26"/>
                  </a:cxn>
                  <a:cxn ang="0">
                    <a:pos x="438" y="23"/>
                  </a:cxn>
                  <a:cxn ang="0">
                    <a:pos x="438" y="14"/>
                  </a:cxn>
                  <a:cxn ang="0">
                    <a:pos x="437" y="11"/>
                  </a:cxn>
                  <a:cxn ang="0">
                    <a:pos x="431" y="4"/>
                  </a:cxn>
                  <a:cxn ang="0">
                    <a:pos x="427" y="3"/>
                  </a:cxn>
                  <a:cxn ang="0">
                    <a:pos x="423" y="3"/>
                  </a:cxn>
                  <a:cxn ang="0">
                    <a:pos x="16" y="0"/>
                  </a:cxn>
                </a:cxnLst>
                <a:rect l="0" t="0" r="r" b="b"/>
                <a:pathLst>
                  <a:path w="438" h="34">
                    <a:moveTo>
                      <a:pt x="16" y="0"/>
                    </a:moveTo>
                    <a:lnTo>
                      <a:pt x="11" y="0"/>
                    </a:lnTo>
                    <a:lnTo>
                      <a:pt x="8" y="1"/>
                    </a:lnTo>
                    <a:lnTo>
                      <a:pt x="2" y="8"/>
                    </a:lnTo>
                    <a:lnTo>
                      <a:pt x="0" y="11"/>
                    </a:lnTo>
                    <a:lnTo>
                      <a:pt x="0" y="20"/>
                    </a:lnTo>
                    <a:lnTo>
                      <a:pt x="2" y="23"/>
                    </a:lnTo>
                    <a:lnTo>
                      <a:pt x="8" y="30"/>
                    </a:lnTo>
                    <a:lnTo>
                      <a:pt x="11" y="31"/>
                    </a:lnTo>
                    <a:lnTo>
                      <a:pt x="16" y="31"/>
                    </a:lnTo>
                    <a:lnTo>
                      <a:pt x="423" y="34"/>
                    </a:lnTo>
                    <a:lnTo>
                      <a:pt x="427" y="34"/>
                    </a:lnTo>
                    <a:lnTo>
                      <a:pt x="431" y="33"/>
                    </a:lnTo>
                    <a:lnTo>
                      <a:pt x="437" y="26"/>
                    </a:lnTo>
                    <a:lnTo>
                      <a:pt x="438" y="23"/>
                    </a:lnTo>
                    <a:lnTo>
                      <a:pt x="438" y="14"/>
                    </a:lnTo>
                    <a:lnTo>
                      <a:pt x="437" y="11"/>
                    </a:lnTo>
                    <a:lnTo>
                      <a:pt x="431" y="4"/>
                    </a:lnTo>
                    <a:lnTo>
                      <a:pt x="427" y="3"/>
                    </a:lnTo>
                    <a:lnTo>
                      <a:pt x="423" y="3"/>
                    </a:lnTo>
                    <a:lnTo>
                      <a:pt x="16" y="0"/>
                    </a:lnTo>
                    <a:close/>
                  </a:path>
                </a:pathLst>
              </a:custGeom>
              <a:solidFill>
                <a:srgbClr val="FF0000"/>
              </a:solidFill>
              <a:ln w="9525">
                <a:noFill/>
                <a:round/>
                <a:headEnd/>
                <a:tailEnd/>
              </a:ln>
            </p:spPr>
            <p:txBody>
              <a:bodyPr/>
              <a:lstStyle/>
              <a:p>
                <a:endParaRPr lang="en-US"/>
              </a:p>
            </p:txBody>
          </p:sp>
        </p:grpSp>
        <p:sp>
          <p:nvSpPr>
            <p:cNvPr id="793814" name="Rectangle 214"/>
            <p:cNvSpPr>
              <a:spLocks noChangeArrowheads="1"/>
            </p:cNvSpPr>
            <p:nvPr/>
          </p:nvSpPr>
          <p:spPr bwMode="auto">
            <a:xfrm>
              <a:off x="4092" y="3111"/>
              <a:ext cx="228" cy="260"/>
            </a:xfrm>
            <a:prstGeom prst="rect">
              <a:avLst/>
            </a:prstGeom>
            <a:noFill/>
            <a:ln w="9525">
              <a:noFill/>
              <a:miter lim="800000"/>
              <a:headEnd/>
              <a:tailEnd/>
            </a:ln>
            <a:effectLst/>
          </p:spPr>
          <p:txBody>
            <a:bodyPr wrap="none">
              <a:spAutoFit/>
            </a:bodyPr>
            <a:lstStyle/>
            <a:p>
              <a:r>
                <a:rPr lang="en-US" sz="2100" b="1" u="none" baseline="0">
                  <a:solidFill>
                    <a:srgbClr val="FF3300"/>
                  </a:solidFill>
                </a:rPr>
                <a:t>B</a:t>
              </a:r>
            </a:p>
          </p:txBody>
        </p:sp>
        <p:sp>
          <p:nvSpPr>
            <p:cNvPr id="793817" name="Rectangle 217"/>
            <p:cNvSpPr>
              <a:spLocks noChangeArrowheads="1"/>
            </p:cNvSpPr>
            <p:nvPr/>
          </p:nvSpPr>
          <p:spPr bwMode="auto">
            <a:xfrm>
              <a:off x="5136" y="3103"/>
              <a:ext cx="200" cy="260"/>
            </a:xfrm>
            <a:prstGeom prst="rect">
              <a:avLst/>
            </a:prstGeom>
            <a:noFill/>
            <a:ln w="9525">
              <a:noFill/>
              <a:miter lim="800000"/>
              <a:headEnd/>
              <a:tailEnd/>
            </a:ln>
            <a:effectLst/>
          </p:spPr>
          <p:txBody>
            <a:bodyPr wrap="none">
              <a:spAutoFit/>
            </a:bodyPr>
            <a:lstStyle/>
            <a:p>
              <a:r>
                <a:rPr lang="en-US" sz="2100" b="1" u="none" baseline="0">
                  <a:solidFill>
                    <a:srgbClr val="FF3300"/>
                  </a:solidFill>
                </a:rPr>
                <a:t>0</a:t>
              </a:r>
            </a:p>
          </p:txBody>
        </p:sp>
      </p:grpSp>
      <p:grpSp>
        <p:nvGrpSpPr>
          <p:cNvPr id="793823" name="Group 223"/>
          <p:cNvGrpSpPr>
            <a:grpSpLocks/>
          </p:cNvGrpSpPr>
          <p:nvPr/>
        </p:nvGrpSpPr>
        <p:grpSpPr bwMode="auto">
          <a:xfrm>
            <a:off x="4456113" y="1939925"/>
            <a:ext cx="3405187" cy="3411538"/>
            <a:chOff x="2807" y="1222"/>
            <a:chExt cx="2145" cy="2149"/>
          </a:xfrm>
        </p:grpSpPr>
        <p:grpSp>
          <p:nvGrpSpPr>
            <p:cNvPr id="793820" name="Group 220"/>
            <p:cNvGrpSpPr>
              <a:grpSpLocks/>
            </p:cNvGrpSpPr>
            <p:nvPr/>
          </p:nvGrpSpPr>
          <p:grpSpPr bwMode="auto">
            <a:xfrm>
              <a:off x="2807" y="1222"/>
              <a:ext cx="399" cy="383"/>
              <a:chOff x="1343" y="1110"/>
              <a:chExt cx="399" cy="383"/>
            </a:xfrm>
          </p:grpSpPr>
          <p:sp>
            <p:nvSpPr>
              <p:cNvPr id="793802" name="Freeform 202"/>
              <p:cNvSpPr>
                <a:spLocks/>
              </p:cNvSpPr>
              <p:nvPr/>
            </p:nvSpPr>
            <p:spPr bwMode="auto">
              <a:xfrm>
                <a:off x="1343" y="1145"/>
                <a:ext cx="241" cy="343"/>
              </a:xfrm>
              <a:custGeom>
                <a:avLst/>
                <a:gdLst/>
                <a:ahLst/>
                <a:cxnLst>
                  <a:cxn ang="0">
                    <a:pos x="173" y="325"/>
                  </a:cxn>
                  <a:cxn ang="0">
                    <a:pos x="179" y="340"/>
                  </a:cxn>
                  <a:cxn ang="0">
                    <a:pos x="192" y="343"/>
                  </a:cxn>
                  <a:cxn ang="0">
                    <a:pos x="204" y="330"/>
                  </a:cxn>
                  <a:cxn ang="0">
                    <a:pos x="214" y="313"/>
                  </a:cxn>
                  <a:cxn ang="0">
                    <a:pos x="220" y="297"/>
                  </a:cxn>
                  <a:cxn ang="0">
                    <a:pos x="227" y="281"/>
                  </a:cxn>
                  <a:cxn ang="0">
                    <a:pos x="231" y="265"/>
                  </a:cxn>
                  <a:cxn ang="0">
                    <a:pos x="236" y="246"/>
                  </a:cxn>
                  <a:cxn ang="0">
                    <a:pos x="238" y="229"/>
                  </a:cxn>
                  <a:cxn ang="0">
                    <a:pos x="241" y="189"/>
                  </a:cxn>
                  <a:cxn ang="0">
                    <a:pos x="236" y="144"/>
                  </a:cxn>
                  <a:cxn ang="0">
                    <a:pos x="217" y="79"/>
                  </a:cxn>
                  <a:cxn ang="0">
                    <a:pos x="195" y="41"/>
                  </a:cxn>
                  <a:cxn ang="0">
                    <a:pos x="179" y="23"/>
                  </a:cxn>
                  <a:cxn ang="0">
                    <a:pos x="162" y="11"/>
                  </a:cxn>
                  <a:cxn ang="0">
                    <a:pos x="146" y="3"/>
                  </a:cxn>
                  <a:cxn ang="0">
                    <a:pos x="94" y="3"/>
                  </a:cxn>
                  <a:cxn ang="0">
                    <a:pos x="78" y="11"/>
                  </a:cxn>
                  <a:cxn ang="0">
                    <a:pos x="60" y="23"/>
                  </a:cxn>
                  <a:cxn ang="0">
                    <a:pos x="45" y="41"/>
                  </a:cxn>
                  <a:cxn ang="0">
                    <a:pos x="23" y="79"/>
                  </a:cxn>
                  <a:cxn ang="0">
                    <a:pos x="4" y="144"/>
                  </a:cxn>
                  <a:cxn ang="0">
                    <a:pos x="2" y="229"/>
                  </a:cxn>
                  <a:cxn ang="0">
                    <a:pos x="4" y="245"/>
                  </a:cxn>
                  <a:cxn ang="0">
                    <a:pos x="8" y="262"/>
                  </a:cxn>
                  <a:cxn ang="0">
                    <a:pos x="10" y="273"/>
                  </a:cxn>
                  <a:cxn ang="0">
                    <a:pos x="16" y="288"/>
                  </a:cxn>
                  <a:cxn ang="0">
                    <a:pos x="29" y="321"/>
                  </a:cxn>
                  <a:cxn ang="0">
                    <a:pos x="38" y="330"/>
                  </a:cxn>
                  <a:cxn ang="0">
                    <a:pos x="54" y="330"/>
                  </a:cxn>
                  <a:cxn ang="0">
                    <a:pos x="62" y="311"/>
                  </a:cxn>
                  <a:cxn ang="0">
                    <a:pos x="56" y="302"/>
                  </a:cxn>
                  <a:cxn ang="0">
                    <a:pos x="43" y="272"/>
                  </a:cxn>
                  <a:cxn ang="0">
                    <a:pos x="40" y="259"/>
                  </a:cxn>
                  <a:cxn ang="0">
                    <a:pos x="37" y="243"/>
                  </a:cxn>
                  <a:cxn ang="0">
                    <a:pos x="34" y="231"/>
                  </a:cxn>
                  <a:cxn ang="0">
                    <a:pos x="32" y="193"/>
                  </a:cxn>
                  <a:cxn ang="0">
                    <a:pos x="35" y="150"/>
                  </a:cxn>
                  <a:cxn ang="0">
                    <a:pos x="45" y="104"/>
                  </a:cxn>
                  <a:cxn ang="0">
                    <a:pos x="60" y="74"/>
                  </a:cxn>
                  <a:cxn ang="0">
                    <a:pos x="70" y="60"/>
                  </a:cxn>
                  <a:cxn ang="0">
                    <a:pos x="79" y="49"/>
                  </a:cxn>
                  <a:cxn ang="0">
                    <a:pos x="91" y="39"/>
                  </a:cxn>
                  <a:cxn ang="0">
                    <a:pos x="103" y="35"/>
                  </a:cxn>
                  <a:cxn ang="0">
                    <a:pos x="121" y="31"/>
                  </a:cxn>
                  <a:cxn ang="0">
                    <a:pos x="136" y="35"/>
                  </a:cxn>
                  <a:cxn ang="0">
                    <a:pos x="149" y="39"/>
                  </a:cxn>
                  <a:cxn ang="0">
                    <a:pos x="160" y="49"/>
                  </a:cxn>
                  <a:cxn ang="0">
                    <a:pos x="170" y="60"/>
                  </a:cxn>
                  <a:cxn ang="0">
                    <a:pos x="179" y="74"/>
                  </a:cxn>
                  <a:cxn ang="0">
                    <a:pos x="195" y="104"/>
                  </a:cxn>
                  <a:cxn ang="0">
                    <a:pos x="204" y="150"/>
                  </a:cxn>
                  <a:cxn ang="0">
                    <a:pos x="208" y="185"/>
                  </a:cxn>
                  <a:cxn ang="0">
                    <a:pos x="208" y="194"/>
                  </a:cxn>
                  <a:cxn ang="0">
                    <a:pos x="206" y="232"/>
                  </a:cxn>
                  <a:cxn ang="0">
                    <a:pos x="203" y="245"/>
                  </a:cxn>
                  <a:cxn ang="0">
                    <a:pos x="200" y="264"/>
                  </a:cxn>
                  <a:cxn ang="0">
                    <a:pos x="193" y="281"/>
                  </a:cxn>
                  <a:cxn ang="0">
                    <a:pos x="187" y="295"/>
                  </a:cxn>
                  <a:cxn ang="0">
                    <a:pos x="178" y="311"/>
                  </a:cxn>
                  <a:cxn ang="0">
                    <a:pos x="176" y="318"/>
                  </a:cxn>
                </a:cxnLst>
                <a:rect l="0" t="0" r="r" b="b"/>
                <a:pathLst>
                  <a:path w="241" h="343">
                    <a:moveTo>
                      <a:pt x="176" y="318"/>
                    </a:moveTo>
                    <a:lnTo>
                      <a:pt x="174" y="321"/>
                    </a:lnTo>
                    <a:lnTo>
                      <a:pt x="173" y="325"/>
                    </a:lnTo>
                    <a:lnTo>
                      <a:pt x="173" y="330"/>
                    </a:lnTo>
                    <a:lnTo>
                      <a:pt x="176" y="337"/>
                    </a:lnTo>
                    <a:lnTo>
                      <a:pt x="179" y="340"/>
                    </a:lnTo>
                    <a:lnTo>
                      <a:pt x="182" y="341"/>
                    </a:lnTo>
                    <a:lnTo>
                      <a:pt x="187" y="343"/>
                    </a:lnTo>
                    <a:lnTo>
                      <a:pt x="192" y="343"/>
                    </a:lnTo>
                    <a:lnTo>
                      <a:pt x="198" y="340"/>
                    </a:lnTo>
                    <a:lnTo>
                      <a:pt x="201" y="337"/>
                    </a:lnTo>
                    <a:lnTo>
                      <a:pt x="204" y="330"/>
                    </a:lnTo>
                    <a:lnTo>
                      <a:pt x="206" y="327"/>
                    </a:lnTo>
                    <a:lnTo>
                      <a:pt x="208" y="325"/>
                    </a:lnTo>
                    <a:lnTo>
                      <a:pt x="214" y="313"/>
                    </a:lnTo>
                    <a:lnTo>
                      <a:pt x="215" y="308"/>
                    </a:lnTo>
                    <a:lnTo>
                      <a:pt x="219" y="302"/>
                    </a:lnTo>
                    <a:lnTo>
                      <a:pt x="220" y="297"/>
                    </a:lnTo>
                    <a:lnTo>
                      <a:pt x="222" y="294"/>
                    </a:lnTo>
                    <a:lnTo>
                      <a:pt x="225" y="284"/>
                    </a:lnTo>
                    <a:lnTo>
                      <a:pt x="227" y="281"/>
                    </a:lnTo>
                    <a:lnTo>
                      <a:pt x="228" y="276"/>
                    </a:lnTo>
                    <a:lnTo>
                      <a:pt x="231" y="270"/>
                    </a:lnTo>
                    <a:lnTo>
                      <a:pt x="231" y="265"/>
                    </a:lnTo>
                    <a:lnTo>
                      <a:pt x="234" y="256"/>
                    </a:lnTo>
                    <a:lnTo>
                      <a:pt x="234" y="251"/>
                    </a:lnTo>
                    <a:lnTo>
                      <a:pt x="236" y="246"/>
                    </a:lnTo>
                    <a:lnTo>
                      <a:pt x="236" y="243"/>
                    </a:lnTo>
                    <a:lnTo>
                      <a:pt x="238" y="239"/>
                    </a:lnTo>
                    <a:lnTo>
                      <a:pt x="238" y="229"/>
                    </a:lnTo>
                    <a:lnTo>
                      <a:pt x="239" y="224"/>
                    </a:lnTo>
                    <a:lnTo>
                      <a:pt x="239" y="197"/>
                    </a:lnTo>
                    <a:lnTo>
                      <a:pt x="241" y="189"/>
                    </a:lnTo>
                    <a:lnTo>
                      <a:pt x="239" y="182"/>
                    </a:lnTo>
                    <a:lnTo>
                      <a:pt x="239" y="163"/>
                    </a:lnTo>
                    <a:lnTo>
                      <a:pt x="236" y="144"/>
                    </a:lnTo>
                    <a:lnTo>
                      <a:pt x="230" y="110"/>
                    </a:lnTo>
                    <a:lnTo>
                      <a:pt x="223" y="95"/>
                    </a:lnTo>
                    <a:lnTo>
                      <a:pt x="217" y="79"/>
                    </a:lnTo>
                    <a:lnTo>
                      <a:pt x="208" y="58"/>
                    </a:lnTo>
                    <a:lnTo>
                      <a:pt x="198" y="46"/>
                    </a:lnTo>
                    <a:lnTo>
                      <a:pt x="195" y="41"/>
                    </a:lnTo>
                    <a:lnTo>
                      <a:pt x="190" y="36"/>
                    </a:lnTo>
                    <a:lnTo>
                      <a:pt x="187" y="31"/>
                    </a:lnTo>
                    <a:lnTo>
                      <a:pt x="179" y="23"/>
                    </a:lnTo>
                    <a:lnTo>
                      <a:pt x="174" y="20"/>
                    </a:lnTo>
                    <a:lnTo>
                      <a:pt x="170" y="16"/>
                    </a:lnTo>
                    <a:lnTo>
                      <a:pt x="162" y="11"/>
                    </a:lnTo>
                    <a:lnTo>
                      <a:pt x="157" y="9"/>
                    </a:lnTo>
                    <a:lnTo>
                      <a:pt x="152" y="6"/>
                    </a:lnTo>
                    <a:lnTo>
                      <a:pt x="146" y="3"/>
                    </a:lnTo>
                    <a:lnTo>
                      <a:pt x="133" y="0"/>
                    </a:lnTo>
                    <a:lnTo>
                      <a:pt x="106" y="0"/>
                    </a:lnTo>
                    <a:lnTo>
                      <a:pt x="94" y="3"/>
                    </a:lnTo>
                    <a:lnTo>
                      <a:pt x="87" y="6"/>
                    </a:lnTo>
                    <a:lnTo>
                      <a:pt x="83" y="9"/>
                    </a:lnTo>
                    <a:lnTo>
                      <a:pt x="78" y="11"/>
                    </a:lnTo>
                    <a:lnTo>
                      <a:pt x="70" y="16"/>
                    </a:lnTo>
                    <a:lnTo>
                      <a:pt x="65" y="20"/>
                    </a:lnTo>
                    <a:lnTo>
                      <a:pt x="60" y="23"/>
                    </a:lnTo>
                    <a:lnTo>
                      <a:pt x="53" y="31"/>
                    </a:lnTo>
                    <a:lnTo>
                      <a:pt x="49" y="36"/>
                    </a:lnTo>
                    <a:lnTo>
                      <a:pt x="45" y="41"/>
                    </a:lnTo>
                    <a:lnTo>
                      <a:pt x="42" y="46"/>
                    </a:lnTo>
                    <a:lnTo>
                      <a:pt x="32" y="58"/>
                    </a:lnTo>
                    <a:lnTo>
                      <a:pt x="23" y="79"/>
                    </a:lnTo>
                    <a:lnTo>
                      <a:pt x="16" y="95"/>
                    </a:lnTo>
                    <a:lnTo>
                      <a:pt x="10" y="110"/>
                    </a:lnTo>
                    <a:lnTo>
                      <a:pt x="4" y="144"/>
                    </a:lnTo>
                    <a:lnTo>
                      <a:pt x="0" y="163"/>
                    </a:lnTo>
                    <a:lnTo>
                      <a:pt x="0" y="224"/>
                    </a:lnTo>
                    <a:lnTo>
                      <a:pt x="2" y="229"/>
                    </a:lnTo>
                    <a:lnTo>
                      <a:pt x="2" y="237"/>
                    </a:lnTo>
                    <a:lnTo>
                      <a:pt x="4" y="242"/>
                    </a:lnTo>
                    <a:lnTo>
                      <a:pt x="4" y="245"/>
                    </a:lnTo>
                    <a:lnTo>
                      <a:pt x="5" y="250"/>
                    </a:lnTo>
                    <a:lnTo>
                      <a:pt x="5" y="253"/>
                    </a:lnTo>
                    <a:lnTo>
                      <a:pt x="8" y="262"/>
                    </a:lnTo>
                    <a:lnTo>
                      <a:pt x="8" y="265"/>
                    </a:lnTo>
                    <a:lnTo>
                      <a:pt x="10" y="269"/>
                    </a:lnTo>
                    <a:lnTo>
                      <a:pt x="10" y="273"/>
                    </a:lnTo>
                    <a:lnTo>
                      <a:pt x="13" y="280"/>
                    </a:lnTo>
                    <a:lnTo>
                      <a:pt x="15" y="284"/>
                    </a:lnTo>
                    <a:lnTo>
                      <a:pt x="16" y="288"/>
                    </a:lnTo>
                    <a:lnTo>
                      <a:pt x="16" y="292"/>
                    </a:lnTo>
                    <a:lnTo>
                      <a:pt x="27" y="314"/>
                    </a:lnTo>
                    <a:lnTo>
                      <a:pt x="29" y="321"/>
                    </a:lnTo>
                    <a:lnTo>
                      <a:pt x="35" y="327"/>
                    </a:lnTo>
                    <a:lnTo>
                      <a:pt x="32" y="324"/>
                    </a:lnTo>
                    <a:lnTo>
                      <a:pt x="38" y="330"/>
                    </a:lnTo>
                    <a:lnTo>
                      <a:pt x="42" y="332"/>
                    </a:lnTo>
                    <a:lnTo>
                      <a:pt x="51" y="332"/>
                    </a:lnTo>
                    <a:lnTo>
                      <a:pt x="54" y="330"/>
                    </a:lnTo>
                    <a:lnTo>
                      <a:pt x="60" y="324"/>
                    </a:lnTo>
                    <a:lnTo>
                      <a:pt x="62" y="321"/>
                    </a:lnTo>
                    <a:lnTo>
                      <a:pt x="62" y="311"/>
                    </a:lnTo>
                    <a:lnTo>
                      <a:pt x="60" y="308"/>
                    </a:lnTo>
                    <a:lnTo>
                      <a:pt x="57" y="305"/>
                    </a:lnTo>
                    <a:lnTo>
                      <a:pt x="56" y="302"/>
                    </a:lnTo>
                    <a:lnTo>
                      <a:pt x="48" y="286"/>
                    </a:lnTo>
                    <a:lnTo>
                      <a:pt x="48" y="281"/>
                    </a:lnTo>
                    <a:lnTo>
                      <a:pt x="43" y="272"/>
                    </a:lnTo>
                    <a:lnTo>
                      <a:pt x="42" y="267"/>
                    </a:lnTo>
                    <a:lnTo>
                      <a:pt x="42" y="262"/>
                    </a:lnTo>
                    <a:lnTo>
                      <a:pt x="40" y="259"/>
                    </a:lnTo>
                    <a:lnTo>
                      <a:pt x="40" y="256"/>
                    </a:lnTo>
                    <a:lnTo>
                      <a:pt x="37" y="246"/>
                    </a:lnTo>
                    <a:lnTo>
                      <a:pt x="37" y="243"/>
                    </a:lnTo>
                    <a:lnTo>
                      <a:pt x="35" y="239"/>
                    </a:lnTo>
                    <a:lnTo>
                      <a:pt x="35" y="235"/>
                    </a:lnTo>
                    <a:lnTo>
                      <a:pt x="34" y="231"/>
                    </a:lnTo>
                    <a:lnTo>
                      <a:pt x="34" y="223"/>
                    </a:lnTo>
                    <a:lnTo>
                      <a:pt x="32" y="218"/>
                    </a:lnTo>
                    <a:lnTo>
                      <a:pt x="32" y="193"/>
                    </a:lnTo>
                    <a:lnTo>
                      <a:pt x="32" y="166"/>
                    </a:lnTo>
                    <a:lnTo>
                      <a:pt x="34" y="159"/>
                    </a:lnTo>
                    <a:lnTo>
                      <a:pt x="35" y="150"/>
                    </a:lnTo>
                    <a:lnTo>
                      <a:pt x="42" y="120"/>
                    </a:lnTo>
                    <a:lnTo>
                      <a:pt x="45" y="112"/>
                    </a:lnTo>
                    <a:lnTo>
                      <a:pt x="45" y="104"/>
                    </a:lnTo>
                    <a:lnTo>
                      <a:pt x="48" y="99"/>
                    </a:lnTo>
                    <a:lnTo>
                      <a:pt x="51" y="91"/>
                    </a:lnTo>
                    <a:lnTo>
                      <a:pt x="60" y="74"/>
                    </a:lnTo>
                    <a:lnTo>
                      <a:pt x="62" y="71"/>
                    </a:lnTo>
                    <a:lnTo>
                      <a:pt x="67" y="65"/>
                    </a:lnTo>
                    <a:lnTo>
                      <a:pt x="70" y="60"/>
                    </a:lnTo>
                    <a:lnTo>
                      <a:pt x="75" y="55"/>
                    </a:lnTo>
                    <a:lnTo>
                      <a:pt x="78" y="50"/>
                    </a:lnTo>
                    <a:lnTo>
                      <a:pt x="79" y="49"/>
                    </a:lnTo>
                    <a:lnTo>
                      <a:pt x="84" y="46"/>
                    </a:lnTo>
                    <a:lnTo>
                      <a:pt x="89" y="41"/>
                    </a:lnTo>
                    <a:lnTo>
                      <a:pt x="91" y="39"/>
                    </a:lnTo>
                    <a:lnTo>
                      <a:pt x="95" y="38"/>
                    </a:lnTo>
                    <a:lnTo>
                      <a:pt x="100" y="35"/>
                    </a:lnTo>
                    <a:lnTo>
                      <a:pt x="103" y="35"/>
                    </a:lnTo>
                    <a:lnTo>
                      <a:pt x="110" y="33"/>
                    </a:lnTo>
                    <a:lnTo>
                      <a:pt x="113" y="31"/>
                    </a:lnTo>
                    <a:lnTo>
                      <a:pt x="121" y="31"/>
                    </a:lnTo>
                    <a:lnTo>
                      <a:pt x="127" y="31"/>
                    </a:lnTo>
                    <a:lnTo>
                      <a:pt x="130" y="33"/>
                    </a:lnTo>
                    <a:lnTo>
                      <a:pt x="136" y="35"/>
                    </a:lnTo>
                    <a:lnTo>
                      <a:pt x="140" y="35"/>
                    </a:lnTo>
                    <a:lnTo>
                      <a:pt x="144" y="38"/>
                    </a:lnTo>
                    <a:lnTo>
                      <a:pt x="149" y="39"/>
                    </a:lnTo>
                    <a:lnTo>
                      <a:pt x="151" y="41"/>
                    </a:lnTo>
                    <a:lnTo>
                      <a:pt x="155" y="46"/>
                    </a:lnTo>
                    <a:lnTo>
                      <a:pt x="160" y="49"/>
                    </a:lnTo>
                    <a:lnTo>
                      <a:pt x="162" y="50"/>
                    </a:lnTo>
                    <a:lnTo>
                      <a:pt x="165" y="55"/>
                    </a:lnTo>
                    <a:lnTo>
                      <a:pt x="170" y="60"/>
                    </a:lnTo>
                    <a:lnTo>
                      <a:pt x="173" y="65"/>
                    </a:lnTo>
                    <a:lnTo>
                      <a:pt x="178" y="71"/>
                    </a:lnTo>
                    <a:lnTo>
                      <a:pt x="179" y="74"/>
                    </a:lnTo>
                    <a:lnTo>
                      <a:pt x="189" y="91"/>
                    </a:lnTo>
                    <a:lnTo>
                      <a:pt x="192" y="99"/>
                    </a:lnTo>
                    <a:lnTo>
                      <a:pt x="195" y="104"/>
                    </a:lnTo>
                    <a:lnTo>
                      <a:pt x="195" y="112"/>
                    </a:lnTo>
                    <a:lnTo>
                      <a:pt x="198" y="120"/>
                    </a:lnTo>
                    <a:lnTo>
                      <a:pt x="204" y="150"/>
                    </a:lnTo>
                    <a:lnTo>
                      <a:pt x="206" y="159"/>
                    </a:lnTo>
                    <a:lnTo>
                      <a:pt x="208" y="166"/>
                    </a:lnTo>
                    <a:lnTo>
                      <a:pt x="208" y="185"/>
                    </a:lnTo>
                    <a:lnTo>
                      <a:pt x="209" y="196"/>
                    </a:lnTo>
                    <a:lnTo>
                      <a:pt x="211" y="188"/>
                    </a:lnTo>
                    <a:lnTo>
                      <a:pt x="208" y="194"/>
                    </a:lnTo>
                    <a:lnTo>
                      <a:pt x="208" y="218"/>
                    </a:lnTo>
                    <a:lnTo>
                      <a:pt x="206" y="223"/>
                    </a:lnTo>
                    <a:lnTo>
                      <a:pt x="206" y="232"/>
                    </a:lnTo>
                    <a:lnTo>
                      <a:pt x="204" y="237"/>
                    </a:lnTo>
                    <a:lnTo>
                      <a:pt x="204" y="240"/>
                    </a:lnTo>
                    <a:lnTo>
                      <a:pt x="203" y="245"/>
                    </a:lnTo>
                    <a:lnTo>
                      <a:pt x="203" y="250"/>
                    </a:lnTo>
                    <a:lnTo>
                      <a:pt x="200" y="259"/>
                    </a:lnTo>
                    <a:lnTo>
                      <a:pt x="200" y="264"/>
                    </a:lnTo>
                    <a:lnTo>
                      <a:pt x="198" y="269"/>
                    </a:lnTo>
                    <a:lnTo>
                      <a:pt x="197" y="272"/>
                    </a:lnTo>
                    <a:lnTo>
                      <a:pt x="193" y="281"/>
                    </a:lnTo>
                    <a:lnTo>
                      <a:pt x="192" y="284"/>
                    </a:lnTo>
                    <a:lnTo>
                      <a:pt x="190" y="289"/>
                    </a:lnTo>
                    <a:lnTo>
                      <a:pt x="187" y="295"/>
                    </a:lnTo>
                    <a:lnTo>
                      <a:pt x="185" y="300"/>
                    </a:lnTo>
                    <a:lnTo>
                      <a:pt x="182" y="306"/>
                    </a:lnTo>
                    <a:lnTo>
                      <a:pt x="178" y="311"/>
                    </a:lnTo>
                    <a:lnTo>
                      <a:pt x="176" y="318"/>
                    </a:lnTo>
                    <a:lnTo>
                      <a:pt x="174" y="321"/>
                    </a:lnTo>
                    <a:lnTo>
                      <a:pt x="176" y="318"/>
                    </a:lnTo>
                    <a:close/>
                  </a:path>
                </a:pathLst>
              </a:custGeom>
              <a:solidFill>
                <a:srgbClr val="0000FF"/>
              </a:solidFill>
              <a:ln w="9525">
                <a:noFill/>
                <a:round/>
                <a:headEnd/>
                <a:tailEnd/>
              </a:ln>
            </p:spPr>
            <p:txBody>
              <a:bodyPr/>
              <a:lstStyle/>
              <a:p>
                <a:endParaRPr lang="en-US"/>
              </a:p>
            </p:txBody>
          </p:sp>
          <p:sp>
            <p:nvSpPr>
              <p:cNvPr id="793803" name="Rectangle 203"/>
              <p:cNvSpPr>
                <a:spLocks noChangeArrowheads="1"/>
              </p:cNvSpPr>
              <p:nvPr/>
            </p:nvSpPr>
            <p:spPr bwMode="auto">
              <a:xfrm>
                <a:off x="1568" y="1110"/>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FF"/>
                    </a:solidFill>
                    <a:latin typeface="Swiss 721 SWA" charset="0"/>
                  </a:rPr>
                  <a:t>0/0</a:t>
                </a:r>
                <a:endParaRPr lang="en-US" sz="2800" b="1" u="none" baseline="0">
                  <a:solidFill>
                    <a:srgbClr val="00FF00"/>
                  </a:solidFill>
                </a:endParaRPr>
              </a:p>
            </p:txBody>
          </p:sp>
          <p:sp>
            <p:nvSpPr>
              <p:cNvPr id="793804" name="Freeform 204"/>
              <p:cNvSpPr>
                <a:spLocks/>
              </p:cNvSpPr>
              <p:nvPr/>
            </p:nvSpPr>
            <p:spPr bwMode="auto">
              <a:xfrm>
                <a:off x="1508" y="1361"/>
                <a:ext cx="36" cy="125"/>
              </a:xfrm>
              <a:custGeom>
                <a:avLst/>
                <a:gdLst/>
                <a:ahLst/>
                <a:cxnLst>
                  <a:cxn ang="0">
                    <a:pos x="0" y="108"/>
                  </a:cxn>
                  <a:cxn ang="0">
                    <a:pos x="0" y="113"/>
                  </a:cxn>
                  <a:cxn ang="0">
                    <a:pos x="1" y="117"/>
                  </a:cxn>
                  <a:cxn ang="0">
                    <a:pos x="5" y="121"/>
                  </a:cxn>
                  <a:cxn ang="0">
                    <a:pos x="8" y="122"/>
                  </a:cxn>
                  <a:cxn ang="0">
                    <a:pos x="11" y="125"/>
                  </a:cxn>
                  <a:cxn ang="0">
                    <a:pos x="19" y="125"/>
                  </a:cxn>
                  <a:cxn ang="0">
                    <a:pos x="24" y="124"/>
                  </a:cxn>
                  <a:cxn ang="0">
                    <a:pos x="27" y="121"/>
                  </a:cxn>
                  <a:cxn ang="0">
                    <a:pos x="28" y="117"/>
                  </a:cxn>
                  <a:cxn ang="0">
                    <a:pos x="32" y="114"/>
                  </a:cxn>
                  <a:cxn ang="0">
                    <a:pos x="32" y="111"/>
                  </a:cxn>
                  <a:cxn ang="0">
                    <a:pos x="36" y="18"/>
                  </a:cxn>
                  <a:cxn ang="0">
                    <a:pos x="36" y="13"/>
                  </a:cxn>
                  <a:cxn ang="0">
                    <a:pos x="35" y="8"/>
                  </a:cxn>
                  <a:cxn ang="0">
                    <a:pos x="32" y="5"/>
                  </a:cxn>
                  <a:cxn ang="0">
                    <a:pos x="28" y="4"/>
                  </a:cxn>
                  <a:cxn ang="0">
                    <a:pos x="25" y="0"/>
                  </a:cxn>
                  <a:cxn ang="0">
                    <a:pos x="17" y="0"/>
                  </a:cxn>
                  <a:cxn ang="0">
                    <a:pos x="13" y="2"/>
                  </a:cxn>
                  <a:cxn ang="0">
                    <a:pos x="9" y="5"/>
                  </a:cxn>
                  <a:cxn ang="0">
                    <a:pos x="8" y="8"/>
                  </a:cxn>
                  <a:cxn ang="0">
                    <a:pos x="5" y="11"/>
                  </a:cxn>
                  <a:cxn ang="0">
                    <a:pos x="5" y="15"/>
                  </a:cxn>
                  <a:cxn ang="0">
                    <a:pos x="0" y="108"/>
                  </a:cxn>
                </a:cxnLst>
                <a:rect l="0" t="0" r="r" b="b"/>
                <a:pathLst>
                  <a:path w="36" h="125">
                    <a:moveTo>
                      <a:pt x="0" y="108"/>
                    </a:moveTo>
                    <a:lnTo>
                      <a:pt x="0" y="113"/>
                    </a:lnTo>
                    <a:lnTo>
                      <a:pt x="1" y="117"/>
                    </a:lnTo>
                    <a:lnTo>
                      <a:pt x="5" y="121"/>
                    </a:lnTo>
                    <a:lnTo>
                      <a:pt x="8" y="122"/>
                    </a:lnTo>
                    <a:lnTo>
                      <a:pt x="11" y="125"/>
                    </a:lnTo>
                    <a:lnTo>
                      <a:pt x="19" y="125"/>
                    </a:lnTo>
                    <a:lnTo>
                      <a:pt x="24" y="124"/>
                    </a:lnTo>
                    <a:lnTo>
                      <a:pt x="27" y="121"/>
                    </a:lnTo>
                    <a:lnTo>
                      <a:pt x="28" y="117"/>
                    </a:lnTo>
                    <a:lnTo>
                      <a:pt x="32" y="114"/>
                    </a:lnTo>
                    <a:lnTo>
                      <a:pt x="32" y="111"/>
                    </a:lnTo>
                    <a:lnTo>
                      <a:pt x="36" y="18"/>
                    </a:lnTo>
                    <a:lnTo>
                      <a:pt x="36" y="13"/>
                    </a:lnTo>
                    <a:lnTo>
                      <a:pt x="35" y="8"/>
                    </a:lnTo>
                    <a:lnTo>
                      <a:pt x="32" y="5"/>
                    </a:lnTo>
                    <a:lnTo>
                      <a:pt x="28" y="4"/>
                    </a:lnTo>
                    <a:lnTo>
                      <a:pt x="25" y="0"/>
                    </a:lnTo>
                    <a:lnTo>
                      <a:pt x="17" y="0"/>
                    </a:lnTo>
                    <a:lnTo>
                      <a:pt x="13" y="2"/>
                    </a:lnTo>
                    <a:lnTo>
                      <a:pt x="9" y="5"/>
                    </a:lnTo>
                    <a:lnTo>
                      <a:pt x="8" y="8"/>
                    </a:lnTo>
                    <a:lnTo>
                      <a:pt x="5" y="11"/>
                    </a:lnTo>
                    <a:lnTo>
                      <a:pt x="5" y="15"/>
                    </a:lnTo>
                    <a:lnTo>
                      <a:pt x="0" y="108"/>
                    </a:lnTo>
                    <a:close/>
                  </a:path>
                </a:pathLst>
              </a:custGeom>
              <a:solidFill>
                <a:srgbClr val="0000FF"/>
              </a:solidFill>
              <a:ln w="9525">
                <a:noFill/>
                <a:round/>
                <a:headEnd/>
                <a:tailEnd/>
              </a:ln>
            </p:spPr>
            <p:txBody>
              <a:bodyPr/>
              <a:lstStyle/>
              <a:p>
                <a:endParaRPr lang="en-US"/>
              </a:p>
            </p:txBody>
          </p:sp>
          <p:sp>
            <p:nvSpPr>
              <p:cNvPr id="793805" name="Freeform 205"/>
              <p:cNvSpPr>
                <a:spLocks/>
              </p:cNvSpPr>
              <p:nvPr/>
            </p:nvSpPr>
            <p:spPr bwMode="auto">
              <a:xfrm>
                <a:off x="1513" y="1382"/>
                <a:ext cx="96" cy="111"/>
              </a:xfrm>
              <a:custGeom>
                <a:avLst/>
                <a:gdLst/>
                <a:ahLst/>
                <a:cxnLst>
                  <a:cxn ang="0">
                    <a:pos x="3" y="85"/>
                  </a:cxn>
                  <a:cxn ang="0">
                    <a:pos x="0" y="92"/>
                  </a:cxn>
                  <a:cxn ang="0">
                    <a:pos x="0" y="96"/>
                  </a:cxn>
                  <a:cxn ang="0">
                    <a:pos x="1" y="101"/>
                  </a:cxn>
                  <a:cxn ang="0">
                    <a:pos x="3" y="104"/>
                  </a:cxn>
                  <a:cxn ang="0">
                    <a:pos x="6" y="107"/>
                  </a:cxn>
                  <a:cxn ang="0">
                    <a:pos x="12" y="111"/>
                  </a:cxn>
                  <a:cxn ang="0">
                    <a:pos x="17" y="111"/>
                  </a:cxn>
                  <a:cxn ang="0">
                    <a:pos x="22" y="109"/>
                  </a:cxn>
                  <a:cxn ang="0">
                    <a:pos x="25" y="107"/>
                  </a:cxn>
                  <a:cxn ang="0">
                    <a:pos x="28" y="104"/>
                  </a:cxn>
                  <a:cxn ang="0">
                    <a:pos x="93" y="25"/>
                  </a:cxn>
                  <a:cxn ang="0">
                    <a:pos x="96" y="19"/>
                  </a:cxn>
                  <a:cxn ang="0">
                    <a:pos x="96" y="14"/>
                  </a:cxn>
                  <a:cxn ang="0">
                    <a:pos x="95" y="9"/>
                  </a:cxn>
                  <a:cxn ang="0">
                    <a:pos x="93" y="6"/>
                  </a:cxn>
                  <a:cxn ang="0">
                    <a:pos x="90" y="3"/>
                  </a:cxn>
                  <a:cxn ang="0">
                    <a:pos x="83" y="0"/>
                  </a:cxn>
                  <a:cxn ang="0">
                    <a:pos x="79" y="0"/>
                  </a:cxn>
                  <a:cxn ang="0">
                    <a:pos x="74" y="2"/>
                  </a:cxn>
                  <a:cxn ang="0">
                    <a:pos x="71" y="3"/>
                  </a:cxn>
                  <a:cxn ang="0">
                    <a:pos x="68" y="6"/>
                  </a:cxn>
                  <a:cxn ang="0">
                    <a:pos x="3" y="85"/>
                  </a:cxn>
                </a:cxnLst>
                <a:rect l="0" t="0" r="r" b="b"/>
                <a:pathLst>
                  <a:path w="96" h="111">
                    <a:moveTo>
                      <a:pt x="3" y="85"/>
                    </a:moveTo>
                    <a:lnTo>
                      <a:pt x="0" y="92"/>
                    </a:lnTo>
                    <a:lnTo>
                      <a:pt x="0" y="96"/>
                    </a:lnTo>
                    <a:lnTo>
                      <a:pt x="1" y="101"/>
                    </a:lnTo>
                    <a:lnTo>
                      <a:pt x="3" y="104"/>
                    </a:lnTo>
                    <a:lnTo>
                      <a:pt x="6" y="107"/>
                    </a:lnTo>
                    <a:lnTo>
                      <a:pt x="12" y="111"/>
                    </a:lnTo>
                    <a:lnTo>
                      <a:pt x="17" y="111"/>
                    </a:lnTo>
                    <a:lnTo>
                      <a:pt x="22" y="109"/>
                    </a:lnTo>
                    <a:lnTo>
                      <a:pt x="25" y="107"/>
                    </a:lnTo>
                    <a:lnTo>
                      <a:pt x="28" y="104"/>
                    </a:lnTo>
                    <a:lnTo>
                      <a:pt x="93" y="25"/>
                    </a:lnTo>
                    <a:lnTo>
                      <a:pt x="96" y="19"/>
                    </a:lnTo>
                    <a:lnTo>
                      <a:pt x="96" y="14"/>
                    </a:lnTo>
                    <a:lnTo>
                      <a:pt x="95" y="9"/>
                    </a:lnTo>
                    <a:lnTo>
                      <a:pt x="93" y="6"/>
                    </a:lnTo>
                    <a:lnTo>
                      <a:pt x="90" y="3"/>
                    </a:lnTo>
                    <a:lnTo>
                      <a:pt x="83" y="0"/>
                    </a:lnTo>
                    <a:lnTo>
                      <a:pt x="79" y="0"/>
                    </a:lnTo>
                    <a:lnTo>
                      <a:pt x="74" y="2"/>
                    </a:lnTo>
                    <a:lnTo>
                      <a:pt x="71" y="3"/>
                    </a:lnTo>
                    <a:lnTo>
                      <a:pt x="68" y="6"/>
                    </a:lnTo>
                    <a:lnTo>
                      <a:pt x="3" y="85"/>
                    </a:lnTo>
                    <a:close/>
                  </a:path>
                </a:pathLst>
              </a:custGeom>
              <a:solidFill>
                <a:srgbClr val="0000FF"/>
              </a:solidFill>
              <a:ln w="9525">
                <a:noFill/>
                <a:round/>
                <a:headEnd/>
                <a:tailEnd/>
              </a:ln>
            </p:spPr>
            <p:txBody>
              <a:bodyPr/>
              <a:lstStyle/>
              <a:p>
                <a:endParaRPr lang="en-US"/>
              </a:p>
            </p:txBody>
          </p:sp>
        </p:grpSp>
        <p:sp>
          <p:nvSpPr>
            <p:cNvPr id="793813" name="Rectangle 213"/>
            <p:cNvSpPr>
              <a:spLocks noChangeArrowheads="1"/>
            </p:cNvSpPr>
            <p:nvPr/>
          </p:nvSpPr>
          <p:spPr bwMode="auto">
            <a:xfrm>
              <a:off x="3735" y="3111"/>
              <a:ext cx="237" cy="260"/>
            </a:xfrm>
            <a:prstGeom prst="rect">
              <a:avLst/>
            </a:prstGeom>
            <a:noFill/>
            <a:ln w="9525">
              <a:noFill/>
              <a:miter lim="800000"/>
              <a:headEnd/>
              <a:tailEnd/>
            </a:ln>
            <a:effectLst/>
          </p:spPr>
          <p:txBody>
            <a:bodyPr wrap="none">
              <a:spAutoFit/>
            </a:bodyPr>
            <a:lstStyle/>
            <a:p>
              <a:r>
                <a:rPr lang="en-US" sz="2100" b="1" u="none" baseline="0">
                  <a:solidFill>
                    <a:srgbClr val="6666FF"/>
                  </a:solidFill>
                </a:rPr>
                <a:t>A</a:t>
              </a:r>
            </a:p>
          </p:txBody>
        </p:sp>
        <p:sp>
          <p:nvSpPr>
            <p:cNvPr id="793818" name="Rectangle 218"/>
            <p:cNvSpPr>
              <a:spLocks noChangeArrowheads="1"/>
            </p:cNvSpPr>
            <p:nvPr/>
          </p:nvSpPr>
          <p:spPr bwMode="auto">
            <a:xfrm>
              <a:off x="4752" y="3095"/>
              <a:ext cx="200" cy="260"/>
            </a:xfrm>
            <a:prstGeom prst="rect">
              <a:avLst/>
            </a:prstGeom>
            <a:noFill/>
            <a:ln w="9525">
              <a:noFill/>
              <a:miter lim="800000"/>
              <a:headEnd/>
              <a:tailEnd/>
            </a:ln>
            <a:effectLst/>
          </p:spPr>
          <p:txBody>
            <a:bodyPr wrap="none">
              <a:spAutoFit/>
            </a:bodyPr>
            <a:lstStyle/>
            <a:p>
              <a:r>
                <a:rPr lang="en-US" sz="2100" b="1" u="none" baseline="0">
                  <a:solidFill>
                    <a:srgbClr val="6666FF"/>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93823"/>
                                        </p:tgtEl>
                                        <p:attrNameLst>
                                          <p:attrName>style.visibility</p:attrName>
                                        </p:attrNameLst>
                                      </p:cBhvr>
                                      <p:to>
                                        <p:strVal val="visible"/>
                                      </p:to>
                                    </p:set>
                                    <p:anim calcmode="lin" valueType="num">
                                      <p:cBhvr additive="base">
                                        <p:cTn id="7" dur="500" fill="hold"/>
                                        <p:tgtEl>
                                          <p:spTgt spid="793823"/>
                                        </p:tgtEl>
                                        <p:attrNameLst>
                                          <p:attrName>ppt_x</p:attrName>
                                        </p:attrNameLst>
                                      </p:cBhvr>
                                      <p:tavLst>
                                        <p:tav tm="0">
                                          <p:val>
                                            <p:strVal val="#ppt_x"/>
                                          </p:val>
                                        </p:tav>
                                        <p:tav tm="100000">
                                          <p:val>
                                            <p:strVal val="#ppt_x"/>
                                          </p:val>
                                        </p:tav>
                                      </p:tavLst>
                                    </p:anim>
                                    <p:anim calcmode="lin" valueType="num">
                                      <p:cBhvr additive="base">
                                        <p:cTn id="8" dur="500" fill="hold"/>
                                        <p:tgtEl>
                                          <p:spTgt spid="79382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93824"/>
                                        </p:tgtEl>
                                        <p:attrNameLst>
                                          <p:attrName>style.visibility</p:attrName>
                                        </p:attrNameLst>
                                      </p:cBhvr>
                                      <p:to>
                                        <p:strVal val="visible"/>
                                      </p:to>
                                    </p:set>
                                    <p:anim calcmode="lin" valueType="num">
                                      <p:cBhvr additive="base">
                                        <p:cTn id="13" dur="500" fill="hold"/>
                                        <p:tgtEl>
                                          <p:spTgt spid="793824"/>
                                        </p:tgtEl>
                                        <p:attrNameLst>
                                          <p:attrName>ppt_x</p:attrName>
                                        </p:attrNameLst>
                                      </p:cBhvr>
                                      <p:tavLst>
                                        <p:tav tm="0">
                                          <p:val>
                                            <p:strVal val="0-#ppt_w/2"/>
                                          </p:val>
                                        </p:tav>
                                        <p:tav tm="100000">
                                          <p:val>
                                            <p:strVal val="#ppt_x"/>
                                          </p:val>
                                        </p:tav>
                                      </p:tavLst>
                                    </p:anim>
                                    <p:anim calcmode="lin" valueType="num">
                                      <p:cBhvr additive="base">
                                        <p:cTn id="14" dur="500" fill="hold"/>
                                        <p:tgtEl>
                                          <p:spTgt spid="7938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92" name="Rectangle 68"/>
          <p:cNvSpPr>
            <a:spLocks noChangeAspect="1" noChangeArrowheads="1"/>
          </p:cNvSpPr>
          <p:nvPr/>
        </p:nvSpPr>
        <p:spPr bwMode="auto">
          <a:xfrm>
            <a:off x="1095375" y="3987800"/>
            <a:ext cx="6318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State</a:t>
            </a:r>
            <a:endParaRPr lang="en-US" sz="2400" u="none" baseline="0">
              <a:solidFill>
                <a:srgbClr val="00FF00"/>
              </a:solidFill>
            </a:endParaRPr>
          </a:p>
        </p:txBody>
      </p:sp>
      <p:sp>
        <p:nvSpPr>
          <p:cNvPr id="794691" name="Rectangle 67"/>
          <p:cNvSpPr>
            <a:spLocks noChangeAspect="1" noChangeArrowheads="1"/>
          </p:cNvSpPr>
          <p:nvPr/>
        </p:nvSpPr>
        <p:spPr bwMode="auto">
          <a:xfrm>
            <a:off x="957263" y="3668713"/>
            <a:ext cx="1014412"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Present </a:t>
            </a:r>
            <a:endParaRPr lang="en-US" sz="2400" u="none" baseline="0">
              <a:solidFill>
                <a:srgbClr val="00FF00"/>
              </a:solidFill>
            </a:endParaRPr>
          </a:p>
        </p:txBody>
      </p:sp>
      <p:sp>
        <p:nvSpPr>
          <p:cNvPr id="794626" name="Rectangle 2"/>
          <p:cNvSpPr>
            <a:spLocks noGrp="1" noChangeArrowheads="1"/>
          </p:cNvSpPr>
          <p:nvPr>
            <p:ph type="title"/>
          </p:nvPr>
        </p:nvSpPr>
        <p:spPr/>
        <p:txBody>
          <a:bodyPr/>
          <a:lstStyle/>
          <a:p>
            <a:r>
              <a:rPr lang="en-US"/>
              <a:t>Formulation: Find State Table</a:t>
            </a:r>
          </a:p>
        </p:txBody>
      </p:sp>
      <p:sp>
        <p:nvSpPr>
          <p:cNvPr id="794627" name="Rectangle 3"/>
          <p:cNvSpPr>
            <a:spLocks noGrp="1" noChangeArrowheads="1"/>
          </p:cNvSpPr>
          <p:nvPr>
            <p:ph type="body" idx="1"/>
          </p:nvPr>
        </p:nvSpPr>
        <p:spPr>
          <a:xfrm>
            <a:off x="719138" y="1317625"/>
            <a:ext cx="7772400" cy="5027613"/>
          </a:xfrm>
        </p:spPr>
        <p:txBody>
          <a:bodyPr/>
          <a:lstStyle/>
          <a:p>
            <a:pPr marL="342900" indent="-342900">
              <a:lnSpc>
                <a:spcPct val="90000"/>
              </a:lnSpc>
              <a:spcAft>
                <a:spcPts val="600"/>
              </a:spcAft>
            </a:pPr>
            <a:r>
              <a:rPr lang="en-US" sz="2800"/>
              <a:t>From the </a:t>
            </a:r>
            <a:r>
              <a:rPr lang="en-US" sz="2800" u="sng"/>
              <a:t>state diagram</a:t>
            </a:r>
            <a:r>
              <a:rPr lang="en-US" sz="2800"/>
              <a:t>, we complete the </a:t>
            </a:r>
            <a:br>
              <a:rPr lang="en-US" sz="2800"/>
            </a:br>
            <a:r>
              <a:rPr lang="en-US" sz="2800" u="sng"/>
              <a:t>state table</a:t>
            </a:r>
            <a:r>
              <a:rPr lang="en-US" sz="2800"/>
              <a:t>.</a:t>
            </a:r>
          </a:p>
          <a:p>
            <a:pPr marL="342900" indent="-342900">
              <a:lnSpc>
                <a:spcPct val="90000"/>
              </a:lnSpc>
              <a:spcAft>
                <a:spcPts val="600"/>
              </a:spcAft>
            </a:pPr>
            <a:endParaRPr lang="en-US" sz="2800"/>
          </a:p>
          <a:p>
            <a:pPr marL="342900" indent="-342900">
              <a:lnSpc>
                <a:spcPct val="90000"/>
              </a:lnSpc>
              <a:spcAft>
                <a:spcPts val="600"/>
              </a:spcAft>
            </a:pPr>
            <a:endParaRPr lang="en-US" sz="2800"/>
          </a:p>
          <a:p>
            <a:pPr marL="342900" indent="-342900">
              <a:lnSpc>
                <a:spcPct val="90000"/>
              </a:lnSpc>
              <a:spcAft>
                <a:spcPts val="600"/>
              </a:spcAft>
            </a:pPr>
            <a:endParaRPr lang="en-US" sz="2800"/>
          </a:p>
          <a:p>
            <a:pPr marL="342900" indent="-342900">
              <a:lnSpc>
                <a:spcPct val="90000"/>
              </a:lnSpc>
              <a:spcAft>
                <a:spcPts val="600"/>
              </a:spcAft>
            </a:pPr>
            <a:endParaRPr lang="en-US" sz="2800"/>
          </a:p>
          <a:p>
            <a:pPr marL="342900" indent="-342900">
              <a:lnSpc>
                <a:spcPct val="90000"/>
              </a:lnSpc>
              <a:spcAft>
                <a:spcPts val="600"/>
              </a:spcAft>
            </a:pPr>
            <a:endParaRPr lang="en-US" sz="2800"/>
          </a:p>
          <a:p>
            <a:pPr marL="342900" indent="-342900">
              <a:lnSpc>
                <a:spcPct val="90000"/>
              </a:lnSpc>
              <a:spcAft>
                <a:spcPts val="600"/>
              </a:spcAft>
            </a:pPr>
            <a:endParaRPr lang="en-US" sz="2800"/>
          </a:p>
          <a:p>
            <a:pPr marL="342900" indent="-342900">
              <a:lnSpc>
                <a:spcPct val="90000"/>
              </a:lnSpc>
              <a:spcAft>
                <a:spcPts val="600"/>
              </a:spcAft>
            </a:pPr>
            <a:r>
              <a:rPr lang="en-US" sz="2800"/>
              <a:t> What would the state diagram and state table look like for the Moore model?</a:t>
            </a:r>
            <a:endParaRPr lang="en-US"/>
          </a:p>
        </p:txBody>
      </p:sp>
      <p:grpSp>
        <p:nvGrpSpPr>
          <p:cNvPr id="794628" name="Group 4"/>
          <p:cNvGrpSpPr>
            <a:grpSpLocks/>
          </p:cNvGrpSpPr>
          <p:nvPr/>
        </p:nvGrpSpPr>
        <p:grpSpPr bwMode="auto">
          <a:xfrm>
            <a:off x="4862513" y="1860550"/>
            <a:ext cx="3881437" cy="2019300"/>
            <a:chOff x="384" y="2358"/>
            <a:chExt cx="2445" cy="1272"/>
          </a:xfrm>
        </p:grpSpPr>
        <p:sp>
          <p:nvSpPr>
            <p:cNvPr id="794629" name="Freeform 5"/>
            <p:cNvSpPr>
              <a:spLocks/>
            </p:cNvSpPr>
            <p:nvPr/>
          </p:nvSpPr>
          <p:spPr bwMode="auto">
            <a:xfrm>
              <a:off x="460" y="2389"/>
              <a:ext cx="215" cy="307"/>
            </a:xfrm>
            <a:custGeom>
              <a:avLst/>
              <a:gdLst/>
              <a:ahLst/>
              <a:cxnLst>
                <a:cxn ang="0">
                  <a:pos x="155" y="292"/>
                </a:cxn>
                <a:cxn ang="0">
                  <a:pos x="160" y="304"/>
                </a:cxn>
                <a:cxn ang="0">
                  <a:pos x="172" y="307"/>
                </a:cxn>
                <a:cxn ang="0">
                  <a:pos x="183" y="296"/>
                </a:cxn>
                <a:cxn ang="0">
                  <a:pos x="191" y="280"/>
                </a:cxn>
                <a:cxn ang="0">
                  <a:pos x="197" y="266"/>
                </a:cxn>
                <a:cxn ang="0">
                  <a:pos x="203" y="252"/>
                </a:cxn>
                <a:cxn ang="0">
                  <a:pos x="207" y="238"/>
                </a:cxn>
                <a:cxn ang="0">
                  <a:pos x="211" y="221"/>
                </a:cxn>
                <a:cxn ang="0">
                  <a:pos x="213" y="205"/>
                </a:cxn>
                <a:cxn ang="0">
                  <a:pos x="215" y="170"/>
                </a:cxn>
                <a:cxn ang="0">
                  <a:pos x="211" y="129"/>
                </a:cxn>
                <a:cxn ang="0">
                  <a:pos x="194" y="71"/>
                </a:cxn>
                <a:cxn ang="0">
                  <a:pos x="174" y="37"/>
                </a:cxn>
                <a:cxn ang="0">
                  <a:pos x="160" y="21"/>
                </a:cxn>
                <a:cxn ang="0">
                  <a:pos x="145" y="10"/>
                </a:cxn>
                <a:cxn ang="0">
                  <a:pos x="131" y="3"/>
                </a:cxn>
                <a:cxn ang="0">
                  <a:pos x="84" y="3"/>
                </a:cxn>
                <a:cxn ang="0">
                  <a:pos x="70" y="10"/>
                </a:cxn>
                <a:cxn ang="0">
                  <a:pos x="54" y="21"/>
                </a:cxn>
                <a:cxn ang="0">
                  <a:pos x="40" y="37"/>
                </a:cxn>
                <a:cxn ang="0">
                  <a:pos x="20" y="71"/>
                </a:cxn>
                <a:cxn ang="0">
                  <a:pos x="3" y="129"/>
                </a:cxn>
                <a:cxn ang="0">
                  <a:pos x="2" y="205"/>
                </a:cxn>
                <a:cxn ang="0">
                  <a:pos x="3" y="219"/>
                </a:cxn>
                <a:cxn ang="0">
                  <a:pos x="7" y="235"/>
                </a:cxn>
                <a:cxn ang="0">
                  <a:pos x="9" y="245"/>
                </a:cxn>
                <a:cxn ang="0">
                  <a:pos x="15" y="258"/>
                </a:cxn>
                <a:cxn ang="0">
                  <a:pos x="26" y="287"/>
                </a:cxn>
                <a:cxn ang="0">
                  <a:pos x="34" y="296"/>
                </a:cxn>
                <a:cxn ang="0">
                  <a:pos x="49" y="296"/>
                </a:cxn>
                <a:cxn ang="0">
                  <a:pos x="56" y="279"/>
                </a:cxn>
                <a:cxn ang="0">
                  <a:pos x="50" y="270"/>
                </a:cxn>
                <a:cxn ang="0">
                  <a:pos x="39" y="243"/>
                </a:cxn>
                <a:cxn ang="0">
                  <a:pos x="36" y="232"/>
                </a:cxn>
                <a:cxn ang="0">
                  <a:pos x="33" y="218"/>
                </a:cxn>
                <a:cxn ang="0">
                  <a:pos x="30" y="207"/>
                </a:cxn>
                <a:cxn ang="0">
                  <a:pos x="29" y="173"/>
                </a:cxn>
                <a:cxn ang="0">
                  <a:pos x="32" y="135"/>
                </a:cxn>
                <a:cxn ang="0">
                  <a:pos x="40" y="93"/>
                </a:cxn>
                <a:cxn ang="0">
                  <a:pos x="54" y="67"/>
                </a:cxn>
                <a:cxn ang="0">
                  <a:pos x="63" y="54"/>
                </a:cxn>
                <a:cxn ang="0">
                  <a:pos x="71" y="44"/>
                </a:cxn>
                <a:cxn ang="0">
                  <a:pos x="81" y="35"/>
                </a:cxn>
                <a:cxn ang="0">
                  <a:pos x="92" y="31"/>
                </a:cxn>
                <a:cxn ang="0">
                  <a:pos x="108" y="28"/>
                </a:cxn>
                <a:cxn ang="0">
                  <a:pos x="122" y="31"/>
                </a:cxn>
                <a:cxn ang="0">
                  <a:pos x="133" y="35"/>
                </a:cxn>
                <a:cxn ang="0">
                  <a:pos x="143" y="44"/>
                </a:cxn>
                <a:cxn ang="0">
                  <a:pos x="152" y="54"/>
                </a:cxn>
                <a:cxn ang="0">
                  <a:pos x="160" y="67"/>
                </a:cxn>
                <a:cxn ang="0">
                  <a:pos x="174" y="93"/>
                </a:cxn>
                <a:cxn ang="0">
                  <a:pos x="183" y="135"/>
                </a:cxn>
                <a:cxn ang="0">
                  <a:pos x="186" y="166"/>
                </a:cxn>
                <a:cxn ang="0">
                  <a:pos x="186" y="174"/>
                </a:cxn>
                <a:cxn ang="0">
                  <a:pos x="184" y="208"/>
                </a:cxn>
                <a:cxn ang="0">
                  <a:pos x="182" y="219"/>
                </a:cxn>
                <a:cxn ang="0">
                  <a:pos x="179" y="236"/>
                </a:cxn>
                <a:cxn ang="0">
                  <a:pos x="173" y="252"/>
                </a:cxn>
                <a:cxn ang="0">
                  <a:pos x="167" y="265"/>
                </a:cxn>
                <a:cxn ang="0">
                  <a:pos x="159" y="279"/>
                </a:cxn>
                <a:cxn ang="0">
                  <a:pos x="157" y="284"/>
                </a:cxn>
              </a:cxnLst>
              <a:rect l="0" t="0" r="r" b="b"/>
              <a:pathLst>
                <a:path w="215" h="307">
                  <a:moveTo>
                    <a:pt x="157" y="284"/>
                  </a:moveTo>
                  <a:lnTo>
                    <a:pt x="156" y="287"/>
                  </a:lnTo>
                  <a:lnTo>
                    <a:pt x="155" y="292"/>
                  </a:lnTo>
                  <a:lnTo>
                    <a:pt x="155" y="296"/>
                  </a:lnTo>
                  <a:lnTo>
                    <a:pt x="157" y="301"/>
                  </a:lnTo>
                  <a:lnTo>
                    <a:pt x="160" y="304"/>
                  </a:lnTo>
                  <a:lnTo>
                    <a:pt x="163" y="306"/>
                  </a:lnTo>
                  <a:lnTo>
                    <a:pt x="167" y="307"/>
                  </a:lnTo>
                  <a:lnTo>
                    <a:pt x="172" y="307"/>
                  </a:lnTo>
                  <a:lnTo>
                    <a:pt x="177" y="304"/>
                  </a:lnTo>
                  <a:lnTo>
                    <a:pt x="180" y="301"/>
                  </a:lnTo>
                  <a:lnTo>
                    <a:pt x="183" y="296"/>
                  </a:lnTo>
                  <a:lnTo>
                    <a:pt x="184" y="293"/>
                  </a:lnTo>
                  <a:lnTo>
                    <a:pt x="186" y="292"/>
                  </a:lnTo>
                  <a:lnTo>
                    <a:pt x="191" y="280"/>
                  </a:lnTo>
                  <a:lnTo>
                    <a:pt x="193" y="276"/>
                  </a:lnTo>
                  <a:lnTo>
                    <a:pt x="196" y="270"/>
                  </a:lnTo>
                  <a:lnTo>
                    <a:pt x="197" y="266"/>
                  </a:lnTo>
                  <a:lnTo>
                    <a:pt x="199" y="263"/>
                  </a:lnTo>
                  <a:lnTo>
                    <a:pt x="201" y="255"/>
                  </a:lnTo>
                  <a:lnTo>
                    <a:pt x="203" y="252"/>
                  </a:lnTo>
                  <a:lnTo>
                    <a:pt x="204" y="248"/>
                  </a:lnTo>
                  <a:lnTo>
                    <a:pt x="207" y="242"/>
                  </a:lnTo>
                  <a:lnTo>
                    <a:pt x="207" y="238"/>
                  </a:lnTo>
                  <a:lnTo>
                    <a:pt x="210" y="229"/>
                  </a:lnTo>
                  <a:lnTo>
                    <a:pt x="210" y="225"/>
                  </a:lnTo>
                  <a:lnTo>
                    <a:pt x="211" y="221"/>
                  </a:lnTo>
                  <a:lnTo>
                    <a:pt x="211" y="218"/>
                  </a:lnTo>
                  <a:lnTo>
                    <a:pt x="213" y="214"/>
                  </a:lnTo>
                  <a:lnTo>
                    <a:pt x="213" y="205"/>
                  </a:lnTo>
                  <a:lnTo>
                    <a:pt x="214" y="201"/>
                  </a:lnTo>
                  <a:lnTo>
                    <a:pt x="214" y="177"/>
                  </a:lnTo>
                  <a:lnTo>
                    <a:pt x="215" y="170"/>
                  </a:lnTo>
                  <a:lnTo>
                    <a:pt x="214" y="163"/>
                  </a:lnTo>
                  <a:lnTo>
                    <a:pt x="214" y="146"/>
                  </a:lnTo>
                  <a:lnTo>
                    <a:pt x="211" y="129"/>
                  </a:lnTo>
                  <a:lnTo>
                    <a:pt x="206" y="99"/>
                  </a:lnTo>
                  <a:lnTo>
                    <a:pt x="200" y="85"/>
                  </a:lnTo>
                  <a:lnTo>
                    <a:pt x="194" y="71"/>
                  </a:lnTo>
                  <a:lnTo>
                    <a:pt x="186" y="52"/>
                  </a:lnTo>
                  <a:lnTo>
                    <a:pt x="177" y="41"/>
                  </a:lnTo>
                  <a:lnTo>
                    <a:pt x="174" y="37"/>
                  </a:lnTo>
                  <a:lnTo>
                    <a:pt x="170" y="33"/>
                  </a:lnTo>
                  <a:lnTo>
                    <a:pt x="167" y="28"/>
                  </a:lnTo>
                  <a:lnTo>
                    <a:pt x="160" y="21"/>
                  </a:lnTo>
                  <a:lnTo>
                    <a:pt x="156" y="19"/>
                  </a:lnTo>
                  <a:lnTo>
                    <a:pt x="152" y="14"/>
                  </a:lnTo>
                  <a:lnTo>
                    <a:pt x="145" y="10"/>
                  </a:lnTo>
                  <a:lnTo>
                    <a:pt x="140" y="9"/>
                  </a:lnTo>
                  <a:lnTo>
                    <a:pt x="136" y="6"/>
                  </a:lnTo>
                  <a:lnTo>
                    <a:pt x="131" y="3"/>
                  </a:lnTo>
                  <a:lnTo>
                    <a:pt x="119" y="0"/>
                  </a:lnTo>
                  <a:lnTo>
                    <a:pt x="95" y="0"/>
                  </a:lnTo>
                  <a:lnTo>
                    <a:pt x="84" y="3"/>
                  </a:lnTo>
                  <a:lnTo>
                    <a:pt x="78" y="6"/>
                  </a:lnTo>
                  <a:lnTo>
                    <a:pt x="74" y="9"/>
                  </a:lnTo>
                  <a:lnTo>
                    <a:pt x="70" y="10"/>
                  </a:lnTo>
                  <a:lnTo>
                    <a:pt x="63" y="14"/>
                  </a:lnTo>
                  <a:lnTo>
                    <a:pt x="58" y="19"/>
                  </a:lnTo>
                  <a:lnTo>
                    <a:pt x="54" y="21"/>
                  </a:lnTo>
                  <a:lnTo>
                    <a:pt x="47" y="28"/>
                  </a:lnTo>
                  <a:lnTo>
                    <a:pt x="44" y="33"/>
                  </a:lnTo>
                  <a:lnTo>
                    <a:pt x="40" y="37"/>
                  </a:lnTo>
                  <a:lnTo>
                    <a:pt x="37" y="41"/>
                  </a:lnTo>
                  <a:lnTo>
                    <a:pt x="29" y="52"/>
                  </a:lnTo>
                  <a:lnTo>
                    <a:pt x="20" y="71"/>
                  </a:lnTo>
                  <a:lnTo>
                    <a:pt x="15" y="85"/>
                  </a:lnTo>
                  <a:lnTo>
                    <a:pt x="9" y="99"/>
                  </a:lnTo>
                  <a:lnTo>
                    <a:pt x="3" y="129"/>
                  </a:lnTo>
                  <a:lnTo>
                    <a:pt x="0" y="146"/>
                  </a:lnTo>
                  <a:lnTo>
                    <a:pt x="0" y="201"/>
                  </a:lnTo>
                  <a:lnTo>
                    <a:pt x="2" y="205"/>
                  </a:lnTo>
                  <a:lnTo>
                    <a:pt x="2" y="212"/>
                  </a:lnTo>
                  <a:lnTo>
                    <a:pt x="3" y="217"/>
                  </a:lnTo>
                  <a:lnTo>
                    <a:pt x="3" y="219"/>
                  </a:lnTo>
                  <a:lnTo>
                    <a:pt x="5" y="224"/>
                  </a:lnTo>
                  <a:lnTo>
                    <a:pt x="5" y="226"/>
                  </a:lnTo>
                  <a:lnTo>
                    <a:pt x="7" y="235"/>
                  </a:lnTo>
                  <a:lnTo>
                    <a:pt x="7" y="238"/>
                  </a:lnTo>
                  <a:lnTo>
                    <a:pt x="9" y="241"/>
                  </a:lnTo>
                  <a:lnTo>
                    <a:pt x="9" y="245"/>
                  </a:lnTo>
                  <a:lnTo>
                    <a:pt x="12" y="251"/>
                  </a:lnTo>
                  <a:lnTo>
                    <a:pt x="13" y="255"/>
                  </a:lnTo>
                  <a:lnTo>
                    <a:pt x="15" y="258"/>
                  </a:lnTo>
                  <a:lnTo>
                    <a:pt x="15" y="262"/>
                  </a:lnTo>
                  <a:lnTo>
                    <a:pt x="24" y="282"/>
                  </a:lnTo>
                  <a:lnTo>
                    <a:pt x="26" y="287"/>
                  </a:lnTo>
                  <a:lnTo>
                    <a:pt x="32" y="293"/>
                  </a:lnTo>
                  <a:lnTo>
                    <a:pt x="29" y="290"/>
                  </a:lnTo>
                  <a:lnTo>
                    <a:pt x="34" y="296"/>
                  </a:lnTo>
                  <a:lnTo>
                    <a:pt x="37" y="297"/>
                  </a:lnTo>
                  <a:lnTo>
                    <a:pt x="46" y="297"/>
                  </a:lnTo>
                  <a:lnTo>
                    <a:pt x="49" y="296"/>
                  </a:lnTo>
                  <a:lnTo>
                    <a:pt x="54" y="290"/>
                  </a:lnTo>
                  <a:lnTo>
                    <a:pt x="56" y="287"/>
                  </a:lnTo>
                  <a:lnTo>
                    <a:pt x="56" y="279"/>
                  </a:lnTo>
                  <a:lnTo>
                    <a:pt x="54" y="276"/>
                  </a:lnTo>
                  <a:lnTo>
                    <a:pt x="51" y="273"/>
                  </a:lnTo>
                  <a:lnTo>
                    <a:pt x="50" y="270"/>
                  </a:lnTo>
                  <a:lnTo>
                    <a:pt x="43" y="256"/>
                  </a:lnTo>
                  <a:lnTo>
                    <a:pt x="43" y="252"/>
                  </a:lnTo>
                  <a:lnTo>
                    <a:pt x="39" y="243"/>
                  </a:lnTo>
                  <a:lnTo>
                    <a:pt x="37" y="239"/>
                  </a:lnTo>
                  <a:lnTo>
                    <a:pt x="37" y="235"/>
                  </a:lnTo>
                  <a:lnTo>
                    <a:pt x="36" y="232"/>
                  </a:lnTo>
                  <a:lnTo>
                    <a:pt x="36" y="229"/>
                  </a:lnTo>
                  <a:lnTo>
                    <a:pt x="33" y="221"/>
                  </a:lnTo>
                  <a:lnTo>
                    <a:pt x="33" y="218"/>
                  </a:lnTo>
                  <a:lnTo>
                    <a:pt x="32" y="214"/>
                  </a:lnTo>
                  <a:lnTo>
                    <a:pt x="32" y="211"/>
                  </a:lnTo>
                  <a:lnTo>
                    <a:pt x="30" y="207"/>
                  </a:lnTo>
                  <a:lnTo>
                    <a:pt x="30" y="200"/>
                  </a:lnTo>
                  <a:lnTo>
                    <a:pt x="29" y="195"/>
                  </a:lnTo>
                  <a:lnTo>
                    <a:pt x="29" y="173"/>
                  </a:lnTo>
                  <a:lnTo>
                    <a:pt x="29" y="149"/>
                  </a:lnTo>
                  <a:lnTo>
                    <a:pt x="30" y="143"/>
                  </a:lnTo>
                  <a:lnTo>
                    <a:pt x="32" y="135"/>
                  </a:lnTo>
                  <a:lnTo>
                    <a:pt x="37" y="108"/>
                  </a:lnTo>
                  <a:lnTo>
                    <a:pt x="40" y="101"/>
                  </a:lnTo>
                  <a:lnTo>
                    <a:pt x="40" y="93"/>
                  </a:lnTo>
                  <a:lnTo>
                    <a:pt x="43" y="89"/>
                  </a:lnTo>
                  <a:lnTo>
                    <a:pt x="46" y="82"/>
                  </a:lnTo>
                  <a:lnTo>
                    <a:pt x="54" y="67"/>
                  </a:lnTo>
                  <a:lnTo>
                    <a:pt x="56" y="64"/>
                  </a:lnTo>
                  <a:lnTo>
                    <a:pt x="60" y="58"/>
                  </a:lnTo>
                  <a:lnTo>
                    <a:pt x="63" y="54"/>
                  </a:lnTo>
                  <a:lnTo>
                    <a:pt x="67" y="50"/>
                  </a:lnTo>
                  <a:lnTo>
                    <a:pt x="70" y="45"/>
                  </a:lnTo>
                  <a:lnTo>
                    <a:pt x="71" y="44"/>
                  </a:lnTo>
                  <a:lnTo>
                    <a:pt x="75" y="41"/>
                  </a:lnTo>
                  <a:lnTo>
                    <a:pt x="80" y="37"/>
                  </a:lnTo>
                  <a:lnTo>
                    <a:pt x="81" y="35"/>
                  </a:lnTo>
                  <a:lnTo>
                    <a:pt x="85" y="34"/>
                  </a:lnTo>
                  <a:lnTo>
                    <a:pt x="90" y="31"/>
                  </a:lnTo>
                  <a:lnTo>
                    <a:pt x="92" y="31"/>
                  </a:lnTo>
                  <a:lnTo>
                    <a:pt x="98" y="30"/>
                  </a:lnTo>
                  <a:lnTo>
                    <a:pt x="101" y="28"/>
                  </a:lnTo>
                  <a:lnTo>
                    <a:pt x="108" y="28"/>
                  </a:lnTo>
                  <a:lnTo>
                    <a:pt x="114" y="28"/>
                  </a:lnTo>
                  <a:lnTo>
                    <a:pt x="116" y="30"/>
                  </a:lnTo>
                  <a:lnTo>
                    <a:pt x="122" y="31"/>
                  </a:lnTo>
                  <a:lnTo>
                    <a:pt x="125" y="31"/>
                  </a:lnTo>
                  <a:lnTo>
                    <a:pt x="129" y="34"/>
                  </a:lnTo>
                  <a:lnTo>
                    <a:pt x="133" y="35"/>
                  </a:lnTo>
                  <a:lnTo>
                    <a:pt x="135" y="37"/>
                  </a:lnTo>
                  <a:lnTo>
                    <a:pt x="139" y="41"/>
                  </a:lnTo>
                  <a:lnTo>
                    <a:pt x="143" y="44"/>
                  </a:lnTo>
                  <a:lnTo>
                    <a:pt x="145" y="45"/>
                  </a:lnTo>
                  <a:lnTo>
                    <a:pt x="148" y="50"/>
                  </a:lnTo>
                  <a:lnTo>
                    <a:pt x="152" y="54"/>
                  </a:lnTo>
                  <a:lnTo>
                    <a:pt x="155" y="58"/>
                  </a:lnTo>
                  <a:lnTo>
                    <a:pt x="159" y="64"/>
                  </a:lnTo>
                  <a:lnTo>
                    <a:pt x="160" y="67"/>
                  </a:lnTo>
                  <a:lnTo>
                    <a:pt x="169" y="82"/>
                  </a:lnTo>
                  <a:lnTo>
                    <a:pt x="172" y="89"/>
                  </a:lnTo>
                  <a:lnTo>
                    <a:pt x="174" y="93"/>
                  </a:lnTo>
                  <a:lnTo>
                    <a:pt x="174" y="101"/>
                  </a:lnTo>
                  <a:lnTo>
                    <a:pt x="177" y="108"/>
                  </a:lnTo>
                  <a:lnTo>
                    <a:pt x="183" y="135"/>
                  </a:lnTo>
                  <a:lnTo>
                    <a:pt x="184" y="143"/>
                  </a:lnTo>
                  <a:lnTo>
                    <a:pt x="186" y="149"/>
                  </a:lnTo>
                  <a:lnTo>
                    <a:pt x="186" y="166"/>
                  </a:lnTo>
                  <a:lnTo>
                    <a:pt x="187" y="176"/>
                  </a:lnTo>
                  <a:lnTo>
                    <a:pt x="189" y="168"/>
                  </a:lnTo>
                  <a:lnTo>
                    <a:pt x="186" y="174"/>
                  </a:lnTo>
                  <a:lnTo>
                    <a:pt x="186" y="195"/>
                  </a:lnTo>
                  <a:lnTo>
                    <a:pt x="184" y="200"/>
                  </a:lnTo>
                  <a:lnTo>
                    <a:pt x="184" y="208"/>
                  </a:lnTo>
                  <a:lnTo>
                    <a:pt x="183" y="212"/>
                  </a:lnTo>
                  <a:lnTo>
                    <a:pt x="183" y="215"/>
                  </a:lnTo>
                  <a:lnTo>
                    <a:pt x="182" y="219"/>
                  </a:lnTo>
                  <a:lnTo>
                    <a:pt x="182" y="224"/>
                  </a:lnTo>
                  <a:lnTo>
                    <a:pt x="179" y="232"/>
                  </a:lnTo>
                  <a:lnTo>
                    <a:pt x="179" y="236"/>
                  </a:lnTo>
                  <a:lnTo>
                    <a:pt x="177" y="241"/>
                  </a:lnTo>
                  <a:lnTo>
                    <a:pt x="176" y="243"/>
                  </a:lnTo>
                  <a:lnTo>
                    <a:pt x="173" y="252"/>
                  </a:lnTo>
                  <a:lnTo>
                    <a:pt x="172" y="255"/>
                  </a:lnTo>
                  <a:lnTo>
                    <a:pt x="170" y="259"/>
                  </a:lnTo>
                  <a:lnTo>
                    <a:pt x="167" y="265"/>
                  </a:lnTo>
                  <a:lnTo>
                    <a:pt x="166" y="269"/>
                  </a:lnTo>
                  <a:lnTo>
                    <a:pt x="163" y="275"/>
                  </a:lnTo>
                  <a:lnTo>
                    <a:pt x="159" y="279"/>
                  </a:lnTo>
                  <a:lnTo>
                    <a:pt x="157" y="284"/>
                  </a:lnTo>
                  <a:lnTo>
                    <a:pt x="156" y="287"/>
                  </a:lnTo>
                  <a:lnTo>
                    <a:pt x="157" y="284"/>
                  </a:lnTo>
                  <a:close/>
                </a:path>
              </a:pathLst>
            </a:custGeom>
            <a:solidFill>
              <a:srgbClr val="000000"/>
            </a:solidFill>
            <a:ln w="9525">
              <a:noFill/>
              <a:round/>
              <a:headEnd/>
              <a:tailEnd/>
            </a:ln>
          </p:spPr>
          <p:txBody>
            <a:bodyPr/>
            <a:lstStyle/>
            <a:p>
              <a:endParaRPr lang="en-US"/>
            </a:p>
          </p:txBody>
        </p:sp>
        <p:sp>
          <p:nvSpPr>
            <p:cNvPr id="794630" name="Freeform 6"/>
            <p:cNvSpPr>
              <a:spLocks/>
            </p:cNvSpPr>
            <p:nvPr/>
          </p:nvSpPr>
          <p:spPr bwMode="auto">
            <a:xfrm>
              <a:off x="1861" y="2406"/>
              <a:ext cx="215" cy="307"/>
            </a:xfrm>
            <a:custGeom>
              <a:avLst/>
              <a:gdLst/>
              <a:ahLst/>
              <a:cxnLst>
                <a:cxn ang="0">
                  <a:pos x="155" y="292"/>
                </a:cxn>
                <a:cxn ang="0">
                  <a:pos x="160" y="304"/>
                </a:cxn>
                <a:cxn ang="0">
                  <a:pos x="172" y="307"/>
                </a:cxn>
                <a:cxn ang="0">
                  <a:pos x="183" y="296"/>
                </a:cxn>
                <a:cxn ang="0">
                  <a:pos x="191" y="280"/>
                </a:cxn>
                <a:cxn ang="0">
                  <a:pos x="197" y="266"/>
                </a:cxn>
                <a:cxn ang="0">
                  <a:pos x="203" y="252"/>
                </a:cxn>
                <a:cxn ang="0">
                  <a:pos x="207" y="238"/>
                </a:cxn>
                <a:cxn ang="0">
                  <a:pos x="211" y="221"/>
                </a:cxn>
                <a:cxn ang="0">
                  <a:pos x="213" y="205"/>
                </a:cxn>
                <a:cxn ang="0">
                  <a:pos x="215" y="170"/>
                </a:cxn>
                <a:cxn ang="0">
                  <a:pos x="211" y="129"/>
                </a:cxn>
                <a:cxn ang="0">
                  <a:pos x="194" y="71"/>
                </a:cxn>
                <a:cxn ang="0">
                  <a:pos x="174" y="37"/>
                </a:cxn>
                <a:cxn ang="0">
                  <a:pos x="160" y="21"/>
                </a:cxn>
                <a:cxn ang="0">
                  <a:pos x="145" y="10"/>
                </a:cxn>
                <a:cxn ang="0">
                  <a:pos x="130" y="3"/>
                </a:cxn>
                <a:cxn ang="0">
                  <a:pos x="84" y="3"/>
                </a:cxn>
                <a:cxn ang="0">
                  <a:pos x="70" y="10"/>
                </a:cxn>
                <a:cxn ang="0">
                  <a:pos x="54" y="21"/>
                </a:cxn>
                <a:cxn ang="0">
                  <a:pos x="40" y="37"/>
                </a:cxn>
                <a:cxn ang="0">
                  <a:pos x="20" y="71"/>
                </a:cxn>
                <a:cxn ang="0">
                  <a:pos x="3" y="129"/>
                </a:cxn>
                <a:cxn ang="0">
                  <a:pos x="2" y="205"/>
                </a:cxn>
                <a:cxn ang="0">
                  <a:pos x="3" y="219"/>
                </a:cxn>
                <a:cxn ang="0">
                  <a:pos x="7" y="235"/>
                </a:cxn>
                <a:cxn ang="0">
                  <a:pos x="9" y="245"/>
                </a:cxn>
                <a:cxn ang="0">
                  <a:pos x="14" y="258"/>
                </a:cxn>
                <a:cxn ang="0">
                  <a:pos x="26" y="287"/>
                </a:cxn>
                <a:cxn ang="0">
                  <a:pos x="34" y="296"/>
                </a:cxn>
                <a:cxn ang="0">
                  <a:pos x="48" y="296"/>
                </a:cxn>
                <a:cxn ang="0">
                  <a:pos x="55" y="279"/>
                </a:cxn>
                <a:cxn ang="0">
                  <a:pos x="50" y="270"/>
                </a:cxn>
                <a:cxn ang="0">
                  <a:pos x="38" y="243"/>
                </a:cxn>
                <a:cxn ang="0">
                  <a:pos x="36" y="232"/>
                </a:cxn>
                <a:cxn ang="0">
                  <a:pos x="33" y="218"/>
                </a:cxn>
                <a:cxn ang="0">
                  <a:pos x="30" y="207"/>
                </a:cxn>
                <a:cxn ang="0">
                  <a:pos x="29" y="173"/>
                </a:cxn>
                <a:cxn ang="0">
                  <a:pos x="31" y="134"/>
                </a:cxn>
                <a:cxn ang="0">
                  <a:pos x="40" y="93"/>
                </a:cxn>
                <a:cxn ang="0">
                  <a:pos x="54" y="67"/>
                </a:cxn>
                <a:cxn ang="0">
                  <a:pos x="63" y="54"/>
                </a:cxn>
                <a:cxn ang="0">
                  <a:pos x="71" y="44"/>
                </a:cxn>
                <a:cxn ang="0">
                  <a:pos x="81" y="35"/>
                </a:cxn>
                <a:cxn ang="0">
                  <a:pos x="92" y="31"/>
                </a:cxn>
                <a:cxn ang="0">
                  <a:pos x="108" y="28"/>
                </a:cxn>
                <a:cxn ang="0">
                  <a:pos x="122" y="31"/>
                </a:cxn>
                <a:cxn ang="0">
                  <a:pos x="133" y="35"/>
                </a:cxn>
                <a:cxn ang="0">
                  <a:pos x="143" y="44"/>
                </a:cxn>
                <a:cxn ang="0">
                  <a:pos x="152" y="54"/>
                </a:cxn>
                <a:cxn ang="0">
                  <a:pos x="160" y="67"/>
                </a:cxn>
                <a:cxn ang="0">
                  <a:pos x="174" y="93"/>
                </a:cxn>
                <a:cxn ang="0">
                  <a:pos x="183" y="134"/>
                </a:cxn>
                <a:cxn ang="0">
                  <a:pos x="186" y="166"/>
                </a:cxn>
                <a:cxn ang="0">
                  <a:pos x="186" y="174"/>
                </a:cxn>
                <a:cxn ang="0">
                  <a:pos x="184" y="208"/>
                </a:cxn>
                <a:cxn ang="0">
                  <a:pos x="181" y="219"/>
                </a:cxn>
                <a:cxn ang="0">
                  <a:pos x="179" y="236"/>
                </a:cxn>
                <a:cxn ang="0">
                  <a:pos x="173" y="252"/>
                </a:cxn>
                <a:cxn ang="0">
                  <a:pos x="167" y="265"/>
                </a:cxn>
                <a:cxn ang="0">
                  <a:pos x="159" y="279"/>
                </a:cxn>
                <a:cxn ang="0">
                  <a:pos x="157" y="284"/>
                </a:cxn>
              </a:cxnLst>
              <a:rect l="0" t="0" r="r" b="b"/>
              <a:pathLst>
                <a:path w="215" h="307">
                  <a:moveTo>
                    <a:pt x="157" y="284"/>
                  </a:moveTo>
                  <a:lnTo>
                    <a:pt x="156" y="287"/>
                  </a:lnTo>
                  <a:lnTo>
                    <a:pt x="155" y="292"/>
                  </a:lnTo>
                  <a:lnTo>
                    <a:pt x="155" y="296"/>
                  </a:lnTo>
                  <a:lnTo>
                    <a:pt x="157" y="301"/>
                  </a:lnTo>
                  <a:lnTo>
                    <a:pt x="160" y="304"/>
                  </a:lnTo>
                  <a:lnTo>
                    <a:pt x="163" y="306"/>
                  </a:lnTo>
                  <a:lnTo>
                    <a:pt x="167" y="307"/>
                  </a:lnTo>
                  <a:lnTo>
                    <a:pt x="172" y="307"/>
                  </a:lnTo>
                  <a:lnTo>
                    <a:pt x="177" y="304"/>
                  </a:lnTo>
                  <a:lnTo>
                    <a:pt x="180" y="301"/>
                  </a:lnTo>
                  <a:lnTo>
                    <a:pt x="183" y="296"/>
                  </a:lnTo>
                  <a:lnTo>
                    <a:pt x="184" y="293"/>
                  </a:lnTo>
                  <a:lnTo>
                    <a:pt x="186" y="292"/>
                  </a:lnTo>
                  <a:lnTo>
                    <a:pt x="191" y="280"/>
                  </a:lnTo>
                  <a:lnTo>
                    <a:pt x="193" y="276"/>
                  </a:lnTo>
                  <a:lnTo>
                    <a:pt x="196" y="270"/>
                  </a:lnTo>
                  <a:lnTo>
                    <a:pt x="197" y="266"/>
                  </a:lnTo>
                  <a:lnTo>
                    <a:pt x="198" y="263"/>
                  </a:lnTo>
                  <a:lnTo>
                    <a:pt x="201" y="255"/>
                  </a:lnTo>
                  <a:lnTo>
                    <a:pt x="203" y="252"/>
                  </a:lnTo>
                  <a:lnTo>
                    <a:pt x="204" y="248"/>
                  </a:lnTo>
                  <a:lnTo>
                    <a:pt x="207" y="242"/>
                  </a:lnTo>
                  <a:lnTo>
                    <a:pt x="207" y="238"/>
                  </a:lnTo>
                  <a:lnTo>
                    <a:pt x="210" y="229"/>
                  </a:lnTo>
                  <a:lnTo>
                    <a:pt x="210" y="225"/>
                  </a:lnTo>
                  <a:lnTo>
                    <a:pt x="211" y="221"/>
                  </a:lnTo>
                  <a:lnTo>
                    <a:pt x="211" y="218"/>
                  </a:lnTo>
                  <a:lnTo>
                    <a:pt x="213" y="214"/>
                  </a:lnTo>
                  <a:lnTo>
                    <a:pt x="213" y="205"/>
                  </a:lnTo>
                  <a:lnTo>
                    <a:pt x="214" y="201"/>
                  </a:lnTo>
                  <a:lnTo>
                    <a:pt x="214" y="177"/>
                  </a:lnTo>
                  <a:lnTo>
                    <a:pt x="215" y="170"/>
                  </a:lnTo>
                  <a:lnTo>
                    <a:pt x="214" y="163"/>
                  </a:lnTo>
                  <a:lnTo>
                    <a:pt x="214" y="146"/>
                  </a:lnTo>
                  <a:lnTo>
                    <a:pt x="211" y="129"/>
                  </a:lnTo>
                  <a:lnTo>
                    <a:pt x="205" y="99"/>
                  </a:lnTo>
                  <a:lnTo>
                    <a:pt x="200" y="85"/>
                  </a:lnTo>
                  <a:lnTo>
                    <a:pt x="194" y="71"/>
                  </a:lnTo>
                  <a:lnTo>
                    <a:pt x="186" y="52"/>
                  </a:lnTo>
                  <a:lnTo>
                    <a:pt x="177" y="41"/>
                  </a:lnTo>
                  <a:lnTo>
                    <a:pt x="174" y="37"/>
                  </a:lnTo>
                  <a:lnTo>
                    <a:pt x="170" y="33"/>
                  </a:lnTo>
                  <a:lnTo>
                    <a:pt x="167" y="28"/>
                  </a:lnTo>
                  <a:lnTo>
                    <a:pt x="160" y="21"/>
                  </a:lnTo>
                  <a:lnTo>
                    <a:pt x="156" y="18"/>
                  </a:lnTo>
                  <a:lnTo>
                    <a:pt x="152" y="14"/>
                  </a:lnTo>
                  <a:lnTo>
                    <a:pt x="145" y="10"/>
                  </a:lnTo>
                  <a:lnTo>
                    <a:pt x="140" y="9"/>
                  </a:lnTo>
                  <a:lnTo>
                    <a:pt x="136" y="6"/>
                  </a:lnTo>
                  <a:lnTo>
                    <a:pt x="130" y="3"/>
                  </a:lnTo>
                  <a:lnTo>
                    <a:pt x="119" y="0"/>
                  </a:lnTo>
                  <a:lnTo>
                    <a:pt x="95" y="0"/>
                  </a:lnTo>
                  <a:lnTo>
                    <a:pt x="84" y="3"/>
                  </a:lnTo>
                  <a:lnTo>
                    <a:pt x="78" y="6"/>
                  </a:lnTo>
                  <a:lnTo>
                    <a:pt x="74" y="9"/>
                  </a:lnTo>
                  <a:lnTo>
                    <a:pt x="70" y="10"/>
                  </a:lnTo>
                  <a:lnTo>
                    <a:pt x="63" y="14"/>
                  </a:lnTo>
                  <a:lnTo>
                    <a:pt x="58" y="18"/>
                  </a:lnTo>
                  <a:lnTo>
                    <a:pt x="54" y="21"/>
                  </a:lnTo>
                  <a:lnTo>
                    <a:pt x="47" y="28"/>
                  </a:lnTo>
                  <a:lnTo>
                    <a:pt x="44" y="33"/>
                  </a:lnTo>
                  <a:lnTo>
                    <a:pt x="40" y="37"/>
                  </a:lnTo>
                  <a:lnTo>
                    <a:pt x="37" y="41"/>
                  </a:lnTo>
                  <a:lnTo>
                    <a:pt x="29" y="52"/>
                  </a:lnTo>
                  <a:lnTo>
                    <a:pt x="20" y="71"/>
                  </a:lnTo>
                  <a:lnTo>
                    <a:pt x="14" y="85"/>
                  </a:lnTo>
                  <a:lnTo>
                    <a:pt x="9" y="99"/>
                  </a:lnTo>
                  <a:lnTo>
                    <a:pt x="3" y="129"/>
                  </a:lnTo>
                  <a:lnTo>
                    <a:pt x="0" y="146"/>
                  </a:lnTo>
                  <a:lnTo>
                    <a:pt x="0" y="201"/>
                  </a:lnTo>
                  <a:lnTo>
                    <a:pt x="2" y="205"/>
                  </a:lnTo>
                  <a:lnTo>
                    <a:pt x="2" y="212"/>
                  </a:lnTo>
                  <a:lnTo>
                    <a:pt x="3" y="217"/>
                  </a:lnTo>
                  <a:lnTo>
                    <a:pt x="3" y="219"/>
                  </a:lnTo>
                  <a:lnTo>
                    <a:pt x="5" y="224"/>
                  </a:lnTo>
                  <a:lnTo>
                    <a:pt x="5" y="226"/>
                  </a:lnTo>
                  <a:lnTo>
                    <a:pt x="7" y="235"/>
                  </a:lnTo>
                  <a:lnTo>
                    <a:pt x="7" y="238"/>
                  </a:lnTo>
                  <a:lnTo>
                    <a:pt x="9" y="241"/>
                  </a:lnTo>
                  <a:lnTo>
                    <a:pt x="9" y="245"/>
                  </a:lnTo>
                  <a:lnTo>
                    <a:pt x="12" y="250"/>
                  </a:lnTo>
                  <a:lnTo>
                    <a:pt x="13" y="255"/>
                  </a:lnTo>
                  <a:lnTo>
                    <a:pt x="14" y="258"/>
                  </a:lnTo>
                  <a:lnTo>
                    <a:pt x="14" y="262"/>
                  </a:lnTo>
                  <a:lnTo>
                    <a:pt x="24" y="282"/>
                  </a:lnTo>
                  <a:lnTo>
                    <a:pt x="26" y="287"/>
                  </a:lnTo>
                  <a:lnTo>
                    <a:pt x="31" y="293"/>
                  </a:lnTo>
                  <a:lnTo>
                    <a:pt x="29" y="290"/>
                  </a:lnTo>
                  <a:lnTo>
                    <a:pt x="34" y="296"/>
                  </a:lnTo>
                  <a:lnTo>
                    <a:pt x="37" y="297"/>
                  </a:lnTo>
                  <a:lnTo>
                    <a:pt x="46" y="297"/>
                  </a:lnTo>
                  <a:lnTo>
                    <a:pt x="48" y="296"/>
                  </a:lnTo>
                  <a:lnTo>
                    <a:pt x="54" y="290"/>
                  </a:lnTo>
                  <a:lnTo>
                    <a:pt x="55" y="287"/>
                  </a:lnTo>
                  <a:lnTo>
                    <a:pt x="55" y="279"/>
                  </a:lnTo>
                  <a:lnTo>
                    <a:pt x="54" y="276"/>
                  </a:lnTo>
                  <a:lnTo>
                    <a:pt x="51" y="273"/>
                  </a:lnTo>
                  <a:lnTo>
                    <a:pt x="50" y="270"/>
                  </a:lnTo>
                  <a:lnTo>
                    <a:pt x="43" y="256"/>
                  </a:lnTo>
                  <a:lnTo>
                    <a:pt x="43" y="252"/>
                  </a:lnTo>
                  <a:lnTo>
                    <a:pt x="38" y="243"/>
                  </a:lnTo>
                  <a:lnTo>
                    <a:pt x="37" y="239"/>
                  </a:lnTo>
                  <a:lnTo>
                    <a:pt x="37" y="235"/>
                  </a:lnTo>
                  <a:lnTo>
                    <a:pt x="36" y="232"/>
                  </a:lnTo>
                  <a:lnTo>
                    <a:pt x="36" y="229"/>
                  </a:lnTo>
                  <a:lnTo>
                    <a:pt x="33" y="221"/>
                  </a:lnTo>
                  <a:lnTo>
                    <a:pt x="33" y="218"/>
                  </a:lnTo>
                  <a:lnTo>
                    <a:pt x="31" y="214"/>
                  </a:lnTo>
                  <a:lnTo>
                    <a:pt x="31" y="211"/>
                  </a:lnTo>
                  <a:lnTo>
                    <a:pt x="30" y="207"/>
                  </a:lnTo>
                  <a:lnTo>
                    <a:pt x="30" y="200"/>
                  </a:lnTo>
                  <a:lnTo>
                    <a:pt x="29" y="195"/>
                  </a:lnTo>
                  <a:lnTo>
                    <a:pt x="29" y="173"/>
                  </a:lnTo>
                  <a:lnTo>
                    <a:pt x="29" y="149"/>
                  </a:lnTo>
                  <a:lnTo>
                    <a:pt x="30" y="143"/>
                  </a:lnTo>
                  <a:lnTo>
                    <a:pt x="31" y="134"/>
                  </a:lnTo>
                  <a:lnTo>
                    <a:pt x="37" y="108"/>
                  </a:lnTo>
                  <a:lnTo>
                    <a:pt x="40" y="101"/>
                  </a:lnTo>
                  <a:lnTo>
                    <a:pt x="40" y="93"/>
                  </a:lnTo>
                  <a:lnTo>
                    <a:pt x="43" y="89"/>
                  </a:lnTo>
                  <a:lnTo>
                    <a:pt x="46" y="82"/>
                  </a:lnTo>
                  <a:lnTo>
                    <a:pt x="54" y="67"/>
                  </a:lnTo>
                  <a:lnTo>
                    <a:pt x="55" y="64"/>
                  </a:lnTo>
                  <a:lnTo>
                    <a:pt x="60" y="58"/>
                  </a:lnTo>
                  <a:lnTo>
                    <a:pt x="63" y="54"/>
                  </a:lnTo>
                  <a:lnTo>
                    <a:pt x="67" y="50"/>
                  </a:lnTo>
                  <a:lnTo>
                    <a:pt x="70" y="45"/>
                  </a:lnTo>
                  <a:lnTo>
                    <a:pt x="71" y="44"/>
                  </a:lnTo>
                  <a:lnTo>
                    <a:pt x="75" y="41"/>
                  </a:lnTo>
                  <a:lnTo>
                    <a:pt x="80" y="37"/>
                  </a:lnTo>
                  <a:lnTo>
                    <a:pt x="81" y="35"/>
                  </a:lnTo>
                  <a:lnTo>
                    <a:pt x="85" y="34"/>
                  </a:lnTo>
                  <a:lnTo>
                    <a:pt x="89" y="31"/>
                  </a:lnTo>
                  <a:lnTo>
                    <a:pt x="92" y="31"/>
                  </a:lnTo>
                  <a:lnTo>
                    <a:pt x="98" y="30"/>
                  </a:lnTo>
                  <a:lnTo>
                    <a:pt x="101" y="28"/>
                  </a:lnTo>
                  <a:lnTo>
                    <a:pt x="108" y="28"/>
                  </a:lnTo>
                  <a:lnTo>
                    <a:pt x="113" y="28"/>
                  </a:lnTo>
                  <a:lnTo>
                    <a:pt x="116" y="30"/>
                  </a:lnTo>
                  <a:lnTo>
                    <a:pt x="122" y="31"/>
                  </a:lnTo>
                  <a:lnTo>
                    <a:pt x="125" y="31"/>
                  </a:lnTo>
                  <a:lnTo>
                    <a:pt x="129" y="34"/>
                  </a:lnTo>
                  <a:lnTo>
                    <a:pt x="133" y="35"/>
                  </a:lnTo>
                  <a:lnTo>
                    <a:pt x="135" y="37"/>
                  </a:lnTo>
                  <a:lnTo>
                    <a:pt x="139" y="41"/>
                  </a:lnTo>
                  <a:lnTo>
                    <a:pt x="143" y="44"/>
                  </a:lnTo>
                  <a:lnTo>
                    <a:pt x="145" y="45"/>
                  </a:lnTo>
                  <a:lnTo>
                    <a:pt x="147" y="50"/>
                  </a:lnTo>
                  <a:lnTo>
                    <a:pt x="152" y="54"/>
                  </a:lnTo>
                  <a:lnTo>
                    <a:pt x="155" y="58"/>
                  </a:lnTo>
                  <a:lnTo>
                    <a:pt x="159" y="64"/>
                  </a:lnTo>
                  <a:lnTo>
                    <a:pt x="160" y="67"/>
                  </a:lnTo>
                  <a:lnTo>
                    <a:pt x="169" y="82"/>
                  </a:lnTo>
                  <a:lnTo>
                    <a:pt x="172" y="89"/>
                  </a:lnTo>
                  <a:lnTo>
                    <a:pt x="174" y="93"/>
                  </a:lnTo>
                  <a:lnTo>
                    <a:pt x="174" y="101"/>
                  </a:lnTo>
                  <a:lnTo>
                    <a:pt x="177" y="108"/>
                  </a:lnTo>
                  <a:lnTo>
                    <a:pt x="183" y="134"/>
                  </a:lnTo>
                  <a:lnTo>
                    <a:pt x="184" y="143"/>
                  </a:lnTo>
                  <a:lnTo>
                    <a:pt x="186" y="149"/>
                  </a:lnTo>
                  <a:lnTo>
                    <a:pt x="186" y="166"/>
                  </a:lnTo>
                  <a:lnTo>
                    <a:pt x="187" y="176"/>
                  </a:lnTo>
                  <a:lnTo>
                    <a:pt x="188" y="168"/>
                  </a:lnTo>
                  <a:lnTo>
                    <a:pt x="186" y="174"/>
                  </a:lnTo>
                  <a:lnTo>
                    <a:pt x="186" y="195"/>
                  </a:lnTo>
                  <a:lnTo>
                    <a:pt x="184" y="200"/>
                  </a:lnTo>
                  <a:lnTo>
                    <a:pt x="184" y="208"/>
                  </a:lnTo>
                  <a:lnTo>
                    <a:pt x="183" y="212"/>
                  </a:lnTo>
                  <a:lnTo>
                    <a:pt x="183" y="215"/>
                  </a:lnTo>
                  <a:lnTo>
                    <a:pt x="181" y="219"/>
                  </a:lnTo>
                  <a:lnTo>
                    <a:pt x="181" y="224"/>
                  </a:lnTo>
                  <a:lnTo>
                    <a:pt x="179" y="232"/>
                  </a:lnTo>
                  <a:lnTo>
                    <a:pt x="179" y="236"/>
                  </a:lnTo>
                  <a:lnTo>
                    <a:pt x="177" y="241"/>
                  </a:lnTo>
                  <a:lnTo>
                    <a:pt x="176" y="243"/>
                  </a:lnTo>
                  <a:lnTo>
                    <a:pt x="173" y="252"/>
                  </a:lnTo>
                  <a:lnTo>
                    <a:pt x="172" y="255"/>
                  </a:lnTo>
                  <a:lnTo>
                    <a:pt x="170" y="259"/>
                  </a:lnTo>
                  <a:lnTo>
                    <a:pt x="167" y="265"/>
                  </a:lnTo>
                  <a:lnTo>
                    <a:pt x="166" y="269"/>
                  </a:lnTo>
                  <a:lnTo>
                    <a:pt x="163" y="275"/>
                  </a:lnTo>
                  <a:lnTo>
                    <a:pt x="159" y="279"/>
                  </a:lnTo>
                  <a:lnTo>
                    <a:pt x="157" y="284"/>
                  </a:lnTo>
                  <a:lnTo>
                    <a:pt x="156" y="287"/>
                  </a:lnTo>
                  <a:lnTo>
                    <a:pt x="157" y="284"/>
                  </a:lnTo>
                  <a:close/>
                </a:path>
              </a:pathLst>
            </a:custGeom>
            <a:solidFill>
              <a:srgbClr val="000000"/>
            </a:solidFill>
            <a:ln w="9525">
              <a:noFill/>
              <a:round/>
              <a:headEnd/>
              <a:tailEnd/>
            </a:ln>
          </p:spPr>
          <p:txBody>
            <a:bodyPr/>
            <a:lstStyle/>
            <a:p>
              <a:endParaRPr lang="en-US"/>
            </a:p>
          </p:txBody>
        </p:sp>
        <p:sp>
          <p:nvSpPr>
            <p:cNvPr id="794631" name="Rectangle 7"/>
            <p:cNvSpPr>
              <a:spLocks noChangeArrowheads="1"/>
            </p:cNvSpPr>
            <p:nvPr/>
          </p:nvSpPr>
          <p:spPr bwMode="auto">
            <a:xfrm>
              <a:off x="2041" y="2358"/>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1/0</a:t>
              </a:r>
              <a:endParaRPr lang="en-US" sz="3200" b="1" u="none" baseline="0">
                <a:solidFill>
                  <a:srgbClr val="00FF00"/>
                </a:solidFill>
              </a:endParaRPr>
            </a:p>
          </p:txBody>
        </p:sp>
        <p:sp>
          <p:nvSpPr>
            <p:cNvPr id="794632" name="Rectangle 8"/>
            <p:cNvSpPr>
              <a:spLocks noChangeArrowheads="1"/>
            </p:cNvSpPr>
            <p:nvPr/>
          </p:nvSpPr>
          <p:spPr bwMode="auto">
            <a:xfrm>
              <a:off x="661" y="2358"/>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3200" b="1" u="none" baseline="0">
                <a:solidFill>
                  <a:srgbClr val="00FF00"/>
                </a:solidFill>
              </a:endParaRPr>
            </a:p>
          </p:txBody>
        </p:sp>
        <p:sp>
          <p:nvSpPr>
            <p:cNvPr id="794633" name="Freeform 9"/>
            <p:cNvSpPr>
              <a:spLocks/>
            </p:cNvSpPr>
            <p:nvPr/>
          </p:nvSpPr>
          <p:spPr bwMode="auto">
            <a:xfrm>
              <a:off x="639" y="2937"/>
              <a:ext cx="501" cy="189"/>
            </a:xfrm>
            <a:custGeom>
              <a:avLst/>
              <a:gdLst/>
              <a:ahLst/>
              <a:cxnLst>
                <a:cxn ang="0">
                  <a:pos x="501" y="11"/>
                </a:cxn>
                <a:cxn ang="0">
                  <a:pos x="491" y="0"/>
                </a:cxn>
                <a:cxn ang="0">
                  <a:pos x="474" y="7"/>
                </a:cxn>
                <a:cxn ang="0">
                  <a:pos x="461" y="26"/>
                </a:cxn>
                <a:cxn ang="0">
                  <a:pos x="447" y="46"/>
                </a:cxn>
                <a:cxn ang="0">
                  <a:pos x="433" y="63"/>
                </a:cxn>
                <a:cxn ang="0">
                  <a:pos x="419" y="79"/>
                </a:cxn>
                <a:cxn ang="0">
                  <a:pos x="390" y="109"/>
                </a:cxn>
                <a:cxn ang="0">
                  <a:pos x="366" y="125"/>
                </a:cxn>
                <a:cxn ang="0">
                  <a:pos x="318" y="152"/>
                </a:cxn>
                <a:cxn ang="0">
                  <a:pos x="314" y="152"/>
                </a:cxn>
                <a:cxn ang="0">
                  <a:pos x="284" y="159"/>
                </a:cxn>
                <a:cxn ang="0">
                  <a:pos x="225" y="161"/>
                </a:cxn>
                <a:cxn ang="0">
                  <a:pos x="203" y="158"/>
                </a:cxn>
                <a:cxn ang="0">
                  <a:pos x="184" y="155"/>
                </a:cxn>
                <a:cxn ang="0">
                  <a:pos x="165" y="152"/>
                </a:cxn>
                <a:cxn ang="0">
                  <a:pos x="133" y="142"/>
                </a:cxn>
                <a:cxn ang="0">
                  <a:pos x="120" y="138"/>
                </a:cxn>
                <a:cxn ang="0">
                  <a:pos x="102" y="128"/>
                </a:cxn>
                <a:cxn ang="0">
                  <a:pos x="80" y="113"/>
                </a:cxn>
                <a:cxn ang="0">
                  <a:pos x="66" y="101"/>
                </a:cxn>
                <a:cxn ang="0">
                  <a:pos x="45" y="73"/>
                </a:cxn>
                <a:cxn ang="0">
                  <a:pos x="35" y="55"/>
                </a:cxn>
                <a:cxn ang="0">
                  <a:pos x="31" y="42"/>
                </a:cxn>
                <a:cxn ang="0">
                  <a:pos x="25" y="28"/>
                </a:cxn>
                <a:cxn ang="0">
                  <a:pos x="17" y="22"/>
                </a:cxn>
                <a:cxn ang="0">
                  <a:pos x="5" y="25"/>
                </a:cxn>
                <a:cxn ang="0">
                  <a:pos x="0" y="34"/>
                </a:cxn>
                <a:cxn ang="0">
                  <a:pos x="1" y="45"/>
                </a:cxn>
                <a:cxn ang="0">
                  <a:pos x="8" y="62"/>
                </a:cxn>
                <a:cxn ang="0">
                  <a:pos x="15" y="77"/>
                </a:cxn>
                <a:cxn ang="0">
                  <a:pos x="36" y="110"/>
                </a:cxn>
                <a:cxn ang="0">
                  <a:pos x="51" y="124"/>
                </a:cxn>
                <a:cxn ang="0">
                  <a:pos x="70" y="142"/>
                </a:cxn>
                <a:cxn ang="0">
                  <a:pos x="97" y="159"/>
                </a:cxn>
                <a:cxn ang="0">
                  <a:pos x="114" y="167"/>
                </a:cxn>
                <a:cxn ang="0">
                  <a:pos x="136" y="172"/>
                </a:cxn>
                <a:cxn ang="0">
                  <a:pos x="167" y="182"/>
                </a:cxn>
                <a:cxn ang="0">
                  <a:pos x="185" y="185"/>
                </a:cxn>
                <a:cxn ang="0">
                  <a:pos x="208" y="188"/>
                </a:cxn>
                <a:cxn ang="0">
                  <a:pos x="273" y="189"/>
                </a:cxn>
                <a:cxn ang="0">
                  <a:pos x="294" y="186"/>
                </a:cxn>
                <a:cxn ang="0">
                  <a:pos x="327" y="179"/>
                </a:cxn>
                <a:cxn ang="0">
                  <a:pos x="366" y="159"/>
                </a:cxn>
                <a:cxn ang="0">
                  <a:pos x="393" y="141"/>
                </a:cxn>
                <a:cxn ang="0">
                  <a:pos x="414" y="123"/>
                </a:cxn>
                <a:cxn ang="0">
                  <a:pos x="444" y="93"/>
                </a:cxn>
                <a:cxn ang="0">
                  <a:pos x="460" y="76"/>
                </a:cxn>
                <a:cxn ang="0">
                  <a:pos x="474" y="56"/>
                </a:cxn>
                <a:cxn ang="0">
                  <a:pos x="492" y="29"/>
                </a:cxn>
              </a:cxnLst>
              <a:rect l="0" t="0" r="r" b="b"/>
              <a:pathLst>
                <a:path w="501" h="189">
                  <a:moveTo>
                    <a:pt x="499" y="21"/>
                  </a:moveTo>
                  <a:lnTo>
                    <a:pt x="501" y="18"/>
                  </a:lnTo>
                  <a:lnTo>
                    <a:pt x="501" y="11"/>
                  </a:lnTo>
                  <a:lnTo>
                    <a:pt x="499" y="7"/>
                  </a:lnTo>
                  <a:lnTo>
                    <a:pt x="494" y="1"/>
                  </a:lnTo>
                  <a:lnTo>
                    <a:pt x="491" y="0"/>
                  </a:lnTo>
                  <a:lnTo>
                    <a:pt x="484" y="0"/>
                  </a:lnTo>
                  <a:lnTo>
                    <a:pt x="479" y="1"/>
                  </a:lnTo>
                  <a:lnTo>
                    <a:pt x="474" y="7"/>
                  </a:lnTo>
                  <a:lnTo>
                    <a:pt x="475" y="5"/>
                  </a:lnTo>
                  <a:lnTo>
                    <a:pt x="469" y="12"/>
                  </a:lnTo>
                  <a:lnTo>
                    <a:pt x="461" y="26"/>
                  </a:lnTo>
                  <a:lnTo>
                    <a:pt x="457" y="32"/>
                  </a:lnTo>
                  <a:lnTo>
                    <a:pt x="451" y="39"/>
                  </a:lnTo>
                  <a:lnTo>
                    <a:pt x="447" y="46"/>
                  </a:lnTo>
                  <a:lnTo>
                    <a:pt x="443" y="51"/>
                  </a:lnTo>
                  <a:lnTo>
                    <a:pt x="437" y="56"/>
                  </a:lnTo>
                  <a:lnTo>
                    <a:pt x="433" y="63"/>
                  </a:lnTo>
                  <a:lnTo>
                    <a:pt x="430" y="69"/>
                  </a:lnTo>
                  <a:lnTo>
                    <a:pt x="424" y="73"/>
                  </a:lnTo>
                  <a:lnTo>
                    <a:pt x="419" y="79"/>
                  </a:lnTo>
                  <a:lnTo>
                    <a:pt x="400" y="97"/>
                  </a:lnTo>
                  <a:lnTo>
                    <a:pt x="394" y="103"/>
                  </a:lnTo>
                  <a:lnTo>
                    <a:pt x="390" y="109"/>
                  </a:lnTo>
                  <a:lnTo>
                    <a:pt x="380" y="116"/>
                  </a:lnTo>
                  <a:lnTo>
                    <a:pt x="376" y="118"/>
                  </a:lnTo>
                  <a:lnTo>
                    <a:pt x="366" y="125"/>
                  </a:lnTo>
                  <a:lnTo>
                    <a:pt x="353" y="133"/>
                  </a:lnTo>
                  <a:lnTo>
                    <a:pt x="349" y="137"/>
                  </a:lnTo>
                  <a:lnTo>
                    <a:pt x="318" y="152"/>
                  </a:lnTo>
                  <a:lnTo>
                    <a:pt x="320" y="152"/>
                  </a:lnTo>
                  <a:lnTo>
                    <a:pt x="321" y="151"/>
                  </a:lnTo>
                  <a:lnTo>
                    <a:pt x="314" y="152"/>
                  </a:lnTo>
                  <a:lnTo>
                    <a:pt x="303" y="155"/>
                  </a:lnTo>
                  <a:lnTo>
                    <a:pt x="288" y="158"/>
                  </a:lnTo>
                  <a:lnTo>
                    <a:pt x="284" y="159"/>
                  </a:lnTo>
                  <a:lnTo>
                    <a:pt x="277" y="159"/>
                  </a:lnTo>
                  <a:lnTo>
                    <a:pt x="270" y="161"/>
                  </a:lnTo>
                  <a:lnTo>
                    <a:pt x="225" y="161"/>
                  </a:lnTo>
                  <a:lnTo>
                    <a:pt x="218" y="159"/>
                  </a:lnTo>
                  <a:lnTo>
                    <a:pt x="211" y="159"/>
                  </a:lnTo>
                  <a:lnTo>
                    <a:pt x="203" y="158"/>
                  </a:lnTo>
                  <a:lnTo>
                    <a:pt x="196" y="158"/>
                  </a:lnTo>
                  <a:lnTo>
                    <a:pt x="191" y="157"/>
                  </a:lnTo>
                  <a:lnTo>
                    <a:pt x="184" y="155"/>
                  </a:lnTo>
                  <a:lnTo>
                    <a:pt x="177" y="155"/>
                  </a:lnTo>
                  <a:lnTo>
                    <a:pt x="172" y="154"/>
                  </a:lnTo>
                  <a:lnTo>
                    <a:pt x="165" y="152"/>
                  </a:lnTo>
                  <a:lnTo>
                    <a:pt x="150" y="150"/>
                  </a:lnTo>
                  <a:lnTo>
                    <a:pt x="144" y="147"/>
                  </a:lnTo>
                  <a:lnTo>
                    <a:pt x="133" y="142"/>
                  </a:lnTo>
                  <a:lnTo>
                    <a:pt x="124" y="141"/>
                  </a:lnTo>
                  <a:lnTo>
                    <a:pt x="126" y="141"/>
                  </a:lnTo>
                  <a:lnTo>
                    <a:pt x="120" y="138"/>
                  </a:lnTo>
                  <a:lnTo>
                    <a:pt x="116" y="137"/>
                  </a:lnTo>
                  <a:lnTo>
                    <a:pt x="111" y="134"/>
                  </a:lnTo>
                  <a:lnTo>
                    <a:pt x="102" y="128"/>
                  </a:lnTo>
                  <a:lnTo>
                    <a:pt x="97" y="127"/>
                  </a:lnTo>
                  <a:lnTo>
                    <a:pt x="87" y="120"/>
                  </a:lnTo>
                  <a:lnTo>
                    <a:pt x="80" y="113"/>
                  </a:lnTo>
                  <a:lnTo>
                    <a:pt x="73" y="109"/>
                  </a:lnTo>
                  <a:lnTo>
                    <a:pt x="70" y="104"/>
                  </a:lnTo>
                  <a:lnTo>
                    <a:pt x="66" y="101"/>
                  </a:lnTo>
                  <a:lnTo>
                    <a:pt x="61" y="93"/>
                  </a:lnTo>
                  <a:lnTo>
                    <a:pt x="56" y="90"/>
                  </a:lnTo>
                  <a:lnTo>
                    <a:pt x="45" y="73"/>
                  </a:lnTo>
                  <a:lnTo>
                    <a:pt x="44" y="69"/>
                  </a:lnTo>
                  <a:lnTo>
                    <a:pt x="38" y="58"/>
                  </a:lnTo>
                  <a:lnTo>
                    <a:pt x="35" y="55"/>
                  </a:lnTo>
                  <a:lnTo>
                    <a:pt x="34" y="51"/>
                  </a:lnTo>
                  <a:lnTo>
                    <a:pt x="31" y="45"/>
                  </a:lnTo>
                  <a:lnTo>
                    <a:pt x="31" y="42"/>
                  </a:lnTo>
                  <a:lnTo>
                    <a:pt x="29" y="36"/>
                  </a:lnTo>
                  <a:lnTo>
                    <a:pt x="27" y="32"/>
                  </a:lnTo>
                  <a:lnTo>
                    <a:pt x="25" y="28"/>
                  </a:lnTo>
                  <a:lnTo>
                    <a:pt x="24" y="26"/>
                  </a:lnTo>
                  <a:lnTo>
                    <a:pt x="20" y="24"/>
                  </a:lnTo>
                  <a:lnTo>
                    <a:pt x="17" y="22"/>
                  </a:lnTo>
                  <a:lnTo>
                    <a:pt x="12" y="22"/>
                  </a:lnTo>
                  <a:lnTo>
                    <a:pt x="10" y="24"/>
                  </a:lnTo>
                  <a:lnTo>
                    <a:pt x="5" y="25"/>
                  </a:lnTo>
                  <a:lnTo>
                    <a:pt x="4" y="26"/>
                  </a:lnTo>
                  <a:lnTo>
                    <a:pt x="1" y="31"/>
                  </a:lnTo>
                  <a:lnTo>
                    <a:pt x="0" y="34"/>
                  </a:lnTo>
                  <a:lnTo>
                    <a:pt x="0" y="38"/>
                  </a:lnTo>
                  <a:lnTo>
                    <a:pt x="1" y="41"/>
                  </a:lnTo>
                  <a:lnTo>
                    <a:pt x="1" y="45"/>
                  </a:lnTo>
                  <a:lnTo>
                    <a:pt x="3" y="51"/>
                  </a:lnTo>
                  <a:lnTo>
                    <a:pt x="5" y="56"/>
                  </a:lnTo>
                  <a:lnTo>
                    <a:pt x="8" y="62"/>
                  </a:lnTo>
                  <a:lnTo>
                    <a:pt x="10" y="66"/>
                  </a:lnTo>
                  <a:lnTo>
                    <a:pt x="12" y="72"/>
                  </a:lnTo>
                  <a:lnTo>
                    <a:pt x="15" y="77"/>
                  </a:lnTo>
                  <a:lnTo>
                    <a:pt x="18" y="80"/>
                  </a:lnTo>
                  <a:lnTo>
                    <a:pt x="20" y="84"/>
                  </a:lnTo>
                  <a:lnTo>
                    <a:pt x="36" y="110"/>
                  </a:lnTo>
                  <a:lnTo>
                    <a:pt x="41" y="113"/>
                  </a:lnTo>
                  <a:lnTo>
                    <a:pt x="46" y="121"/>
                  </a:lnTo>
                  <a:lnTo>
                    <a:pt x="51" y="124"/>
                  </a:lnTo>
                  <a:lnTo>
                    <a:pt x="53" y="128"/>
                  </a:lnTo>
                  <a:lnTo>
                    <a:pt x="63" y="135"/>
                  </a:lnTo>
                  <a:lnTo>
                    <a:pt x="70" y="142"/>
                  </a:lnTo>
                  <a:lnTo>
                    <a:pt x="86" y="152"/>
                  </a:lnTo>
                  <a:lnTo>
                    <a:pt x="90" y="154"/>
                  </a:lnTo>
                  <a:lnTo>
                    <a:pt x="97" y="159"/>
                  </a:lnTo>
                  <a:lnTo>
                    <a:pt x="104" y="162"/>
                  </a:lnTo>
                  <a:lnTo>
                    <a:pt x="109" y="164"/>
                  </a:lnTo>
                  <a:lnTo>
                    <a:pt x="114" y="167"/>
                  </a:lnTo>
                  <a:lnTo>
                    <a:pt x="116" y="167"/>
                  </a:lnTo>
                  <a:lnTo>
                    <a:pt x="124" y="171"/>
                  </a:lnTo>
                  <a:lnTo>
                    <a:pt x="136" y="172"/>
                  </a:lnTo>
                  <a:lnTo>
                    <a:pt x="141" y="175"/>
                  </a:lnTo>
                  <a:lnTo>
                    <a:pt x="160" y="181"/>
                  </a:lnTo>
                  <a:lnTo>
                    <a:pt x="167" y="182"/>
                  </a:lnTo>
                  <a:lnTo>
                    <a:pt x="174" y="183"/>
                  </a:lnTo>
                  <a:lnTo>
                    <a:pt x="181" y="183"/>
                  </a:lnTo>
                  <a:lnTo>
                    <a:pt x="185" y="185"/>
                  </a:lnTo>
                  <a:lnTo>
                    <a:pt x="194" y="186"/>
                  </a:lnTo>
                  <a:lnTo>
                    <a:pt x="201" y="186"/>
                  </a:lnTo>
                  <a:lnTo>
                    <a:pt x="208" y="188"/>
                  </a:lnTo>
                  <a:lnTo>
                    <a:pt x="215" y="188"/>
                  </a:lnTo>
                  <a:lnTo>
                    <a:pt x="222" y="189"/>
                  </a:lnTo>
                  <a:lnTo>
                    <a:pt x="273" y="189"/>
                  </a:lnTo>
                  <a:lnTo>
                    <a:pt x="280" y="188"/>
                  </a:lnTo>
                  <a:lnTo>
                    <a:pt x="287" y="188"/>
                  </a:lnTo>
                  <a:lnTo>
                    <a:pt x="294" y="186"/>
                  </a:lnTo>
                  <a:lnTo>
                    <a:pt x="308" y="183"/>
                  </a:lnTo>
                  <a:lnTo>
                    <a:pt x="320" y="181"/>
                  </a:lnTo>
                  <a:lnTo>
                    <a:pt x="327" y="179"/>
                  </a:lnTo>
                  <a:lnTo>
                    <a:pt x="328" y="178"/>
                  </a:lnTo>
                  <a:lnTo>
                    <a:pt x="329" y="178"/>
                  </a:lnTo>
                  <a:lnTo>
                    <a:pt x="366" y="159"/>
                  </a:lnTo>
                  <a:lnTo>
                    <a:pt x="370" y="155"/>
                  </a:lnTo>
                  <a:lnTo>
                    <a:pt x="380" y="151"/>
                  </a:lnTo>
                  <a:lnTo>
                    <a:pt x="393" y="141"/>
                  </a:lnTo>
                  <a:lnTo>
                    <a:pt x="397" y="138"/>
                  </a:lnTo>
                  <a:lnTo>
                    <a:pt x="410" y="128"/>
                  </a:lnTo>
                  <a:lnTo>
                    <a:pt x="414" y="123"/>
                  </a:lnTo>
                  <a:lnTo>
                    <a:pt x="420" y="120"/>
                  </a:lnTo>
                  <a:lnTo>
                    <a:pt x="441" y="99"/>
                  </a:lnTo>
                  <a:lnTo>
                    <a:pt x="444" y="93"/>
                  </a:lnTo>
                  <a:lnTo>
                    <a:pt x="450" y="89"/>
                  </a:lnTo>
                  <a:lnTo>
                    <a:pt x="455" y="80"/>
                  </a:lnTo>
                  <a:lnTo>
                    <a:pt x="460" y="76"/>
                  </a:lnTo>
                  <a:lnTo>
                    <a:pt x="465" y="70"/>
                  </a:lnTo>
                  <a:lnTo>
                    <a:pt x="469" y="63"/>
                  </a:lnTo>
                  <a:lnTo>
                    <a:pt x="474" y="56"/>
                  </a:lnTo>
                  <a:lnTo>
                    <a:pt x="479" y="49"/>
                  </a:lnTo>
                  <a:lnTo>
                    <a:pt x="484" y="43"/>
                  </a:lnTo>
                  <a:lnTo>
                    <a:pt x="492" y="29"/>
                  </a:lnTo>
                  <a:lnTo>
                    <a:pt x="498" y="22"/>
                  </a:lnTo>
                  <a:lnTo>
                    <a:pt x="499" y="21"/>
                  </a:lnTo>
                  <a:close/>
                </a:path>
              </a:pathLst>
            </a:custGeom>
            <a:solidFill>
              <a:srgbClr val="000000"/>
            </a:solidFill>
            <a:ln w="9525">
              <a:noFill/>
              <a:round/>
              <a:headEnd/>
              <a:tailEnd/>
            </a:ln>
          </p:spPr>
          <p:txBody>
            <a:bodyPr/>
            <a:lstStyle/>
            <a:p>
              <a:endParaRPr lang="en-US"/>
            </a:p>
          </p:txBody>
        </p:sp>
        <p:sp>
          <p:nvSpPr>
            <p:cNvPr id="794634" name="Rectangle 10"/>
            <p:cNvSpPr>
              <a:spLocks noChangeArrowheads="1"/>
            </p:cNvSpPr>
            <p:nvPr/>
          </p:nvSpPr>
          <p:spPr bwMode="auto">
            <a:xfrm>
              <a:off x="940" y="3109"/>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3200" b="1" u="none" baseline="0">
                <a:solidFill>
                  <a:srgbClr val="00FF00"/>
                </a:solidFill>
              </a:endParaRPr>
            </a:p>
          </p:txBody>
        </p:sp>
        <p:sp>
          <p:nvSpPr>
            <p:cNvPr id="794635" name="Freeform 11"/>
            <p:cNvSpPr>
              <a:spLocks/>
            </p:cNvSpPr>
            <p:nvPr/>
          </p:nvSpPr>
          <p:spPr bwMode="auto">
            <a:xfrm>
              <a:off x="551" y="2995"/>
              <a:ext cx="2056" cy="635"/>
            </a:xfrm>
            <a:custGeom>
              <a:avLst/>
              <a:gdLst/>
              <a:ahLst/>
              <a:cxnLst>
                <a:cxn ang="0">
                  <a:pos x="2056" y="15"/>
                </a:cxn>
                <a:cxn ang="0">
                  <a:pos x="2050" y="2"/>
                </a:cxn>
                <a:cxn ang="0">
                  <a:pos x="2039" y="0"/>
                </a:cxn>
                <a:cxn ang="0">
                  <a:pos x="2011" y="32"/>
                </a:cxn>
                <a:cxn ang="0">
                  <a:pos x="1890" y="179"/>
                </a:cxn>
                <a:cxn ang="0">
                  <a:pos x="1810" y="266"/>
                </a:cxn>
                <a:cxn ang="0">
                  <a:pos x="1705" y="359"/>
                </a:cxn>
                <a:cxn ang="0">
                  <a:pos x="1616" y="424"/>
                </a:cxn>
                <a:cxn ang="0">
                  <a:pos x="1549" y="465"/>
                </a:cxn>
                <a:cxn ang="0">
                  <a:pos x="1433" y="526"/>
                </a:cxn>
                <a:cxn ang="0">
                  <a:pos x="1337" y="564"/>
                </a:cxn>
                <a:cxn ang="0">
                  <a:pos x="1315" y="570"/>
                </a:cxn>
                <a:cxn ang="0">
                  <a:pos x="1234" y="587"/>
                </a:cxn>
                <a:cxn ang="0">
                  <a:pos x="1094" y="604"/>
                </a:cxn>
                <a:cxn ang="0">
                  <a:pos x="1006" y="606"/>
                </a:cxn>
                <a:cxn ang="0">
                  <a:pos x="917" y="604"/>
                </a:cxn>
                <a:cxn ang="0">
                  <a:pos x="717" y="581"/>
                </a:cxn>
                <a:cxn ang="0">
                  <a:pos x="637" y="564"/>
                </a:cxn>
                <a:cxn ang="0">
                  <a:pos x="538" y="539"/>
                </a:cxn>
                <a:cxn ang="0">
                  <a:pos x="474" y="515"/>
                </a:cxn>
                <a:cxn ang="0">
                  <a:pos x="395" y="476"/>
                </a:cxn>
                <a:cxn ang="0">
                  <a:pos x="340" y="444"/>
                </a:cxn>
                <a:cxn ang="0">
                  <a:pos x="258" y="380"/>
                </a:cxn>
                <a:cxn ang="0">
                  <a:pos x="185" y="308"/>
                </a:cxn>
                <a:cxn ang="0">
                  <a:pos x="146" y="260"/>
                </a:cxn>
                <a:cxn ang="0">
                  <a:pos x="100" y="189"/>
                </a:cxn>
                <a:cxn ang="0">
                  <a:pos x="59" y="110"/>
                </a:cxn>
                <a:cxn ang="0">
                  <a:pos x="27" y="26"/>
                </a:cxn>
                <a:cxn ang="0">
                  <a:pos x="20" y="18"/>
                </a:cxn>
                <a:cxn ang="0">
                  <a:pos x="10" y="18"/>
                </a:cxn>
                <a:cxn ang="0">
                  <a:pos x="1" y="25"/>
                </a:cxn>
                <a:cxn ang="0">
                  <a:pos x="1" y="35"/>
                </a:cxn>
                <a:cxn ang="0">
                  <a:pos x="25" y="101"/>
                </a:cxn>
                <a:cxn ang="0">
                  <a:pos x="64" y="183"/>
                </a:cxn>
                <a:cxn ang="0">
                  <a:pos x="99" y="241"/>
                </a:cxn>
                <a:cxn ang="0">
                  <a:pos x="136" y="294"/>
                </a:cxn>
                <a:cxn ang="0">
                  <a:pos x="192" y="359"/>
                </a:cxn>
                <a:cxn ang="0">
                  <a:pos x="255" y="417"/>
                </a:cxn>
                <a:cxn ang="0">
                  <a:pos x="342" y="479"/>
                </a:cxn>
                <a:cxn ang="0">
                  <a:pos x="422" y="522"/>
                </a:cxn>
                <a:cxn ang="0">
                  <a:pos x="464" y="540"/>
                </a:cxn>
                <a:cxn ang="0">
                  <a:pos x="577" y="580"/>
                </a:cxn>
                <a:cxn ang="0">
                  <a:pos x="657" y="598"/>
                </a:cxn>
                <a:cxn ang="0">
                  <a:pos x="798" y="622"/>
                </a:cxn>
                <a:cxn ang="0">
                  <a:pos x="947" y="633"/>
                </a:cxn>
                <a:cxn ang="0">
                  <a:pos x="1036" y="633"/>
                </a:cxn>
                <a:cxn ang="0">
                  <a:pos x="1126" y="629"/>
                </a:cxn>
                <a:cxn ang="0">
                  <a:pos x="1240" y="615"/>
                </a:cxn>
                <a:cxn ang="0">
                  <a:pos x="1320" y="598"/>
                </a:cxn>
                <a:cxn ang="0">
                  <a:pos x="1348" y="589"/>
                </a:cxn>
                <a:cxn ang="0">
                  <a:pos x="1445" y="551"/>
                </a:cxn>
                <a:cxn ang="0">
                  <a:pos x="1564" y="490"/>
                </a:cxn>
                <a:cxn ang="0">
                  <a:pos x="1633" y="447"/>
                </a:cxn>
                <a:cxn ang="0">
                  <a:pos x="1722" y="382"/>
                </a:cxn>
                <a:cxn ang="0">
                  <a:pos x="1830" y="285"/>
                </a:cxn>
                <a:cxn ang="0">
                  <a:pos x="1913" y="199"/>
                </a:cxn>
                <a:cxn ang="0">
                  <a:pos x="2033" y="49"/>
                </a:cxn>
              </a:cxnLst>
              <a:rect l="0" t="0" r="r" b="b"/>
              <a:pathLst>
                <a:path w="2056" h="635">
                  <a:moveTo>
                    <a:pt x="2053" y="22"/>
                  </a:moveTo>
                  <a:lnTo>
                    <a:pt x="2055" y="18"/>
                  </a:lnTo>
                  <a:lnTo>
                    <a:pt x="2056" y="15"/>
                  </a:lnTo>
                  <a:lnTo>
                    <a:pt x="2056" y="11"/>
                  </a:lnTo>
                  <a:lnTo>
                    <a:pt x="2053" y="5"/>
                  </a:lnTo>
                  <a:lnTo>
                    <a:pt x="2050" y="2"/>
                  </a:lnTo>
                  <a:lnTo>
                    <a:pt x="2046" y="1"/>
                  </a:lnTo>
                  <a:lnTo>
                    <a:pt x="2043" y="0"/>
                  </a:lnTo>
                  <a:lnTo>
                    <a:pt x="2039" y="0"/>
                  </a:lnTo>
                  <a:lnTo>
                    <a:pt x="2033" y="2"/>
                  </a:lnTo>
                  <a:lnTo>
                    <a:pt x="2031" y="5"/>
                  </a:lnTo>
                  <a:lnTo>
                    <a:pt x="2011" y="32"/>
                  </a:lnTo>
                  <a:lnTo>
                    <a:pt x="1951" y="109"/>
                  </a:lnTo>
                  <a:lnTo>
                    <a:pt x="1912" y="157"/>
                  </a:lnTo>
                  <a:lnTo>
                    <a:pt x="1890" y="179"/>
                  </a:lnTo>
                  <a:lnTo>
                    <a:pt x="1872" y="202"/>
                  </a:lnTo>
                  <a:lnTo>
                    <a:pt x="1852" y="223"/>
                  </a:lnTo>
                  <a:lnTo>
                    <a:pt x="1810" y="266"/>
                  </a:lnTo>
                  <a:lnTo>
                    <a:pt x="1746" y="325"/>
                  </a:lnTo>
                  <a:lnTo>
                    <a:pt x="1726" y="342"/>
                  </a:lnTo>
                  <a:lnTo>
                    <a:pt x="1705" y="359"/>
                  </a:lnTo>
                  <a:lnTo>
                    <a:pt x="1682" y="376"/>
                  </a:lnTo>
                  <a:lnTo>
                    <a:pt x="1661" y="393"/>
                  </a:lnTo>
                  <a:lnTo>
                    <a:pt x="1616" y="424"/>
                  </a:lnTo>
                  <a:lnTo>
                    <a:pt x="1595" y="440"/>
                  </a:lnTo>
                  <a:lnTo>
                    <a:pt x="1573" y="452"/>
                  </a:lnTo>
                  <a:lnTo>
                    <a:pt x="1549" y="465"/>
                  </a:lnTo>
                  <a:lnTo>
                    <a:pt x="1527" y="479"/>
                  </a:lnTo>
                  <a:lnTo>
                    <a:pt x="1504" y="492"/>
                  </a:lnTo>
                  <a:lnTo>
                    <a:pt x="1433" y="526"/>
                  </a:lnTo>
                  <a:lnTo>
                    <a:pt x="1385" y="546"/>
                  </a:lnTo>
                  <a:lnTo>
                    <a:pt x="1361" y="554"/>
                  </a:lnTo>
                  <a:lnTo>
                    <a:pt x="1337" y="564"/>
                  </a:lnTo>
                  <a:lnTo>
                    <a:pt x="1339" y="564"/>
                  </a:lnTo>
                  <a:lnTo>
                    <a:pt x="1339" y="563"/>
                  </a:lnTo>
                  <a:lnTo>
                    <a:pt x="1315" y="570"/>
                  </a:lnTo>
                  <a:lnTo>
                    <a:pt x="1288" y="575"/>
                  </a:lnTo>
                  <a:lnTo>
                    <a:pt x="1262" y="581"/>
                  </a:lnTo>
                  <a:lnTo>
                    <a:pt x="1234" y="587"/>
                  </a:lnTo>
                  <a:lnTo>
                    <a:pt x="1180" y="595"/>
                  </a:lnTo>
                  <a:lnTo>
                    <a:pt x="1124" y="601"/>
                  </a:lnTo>
                  <a:lnTo>
                    <a:pt x="1094" y="604"/>
                  </a:lnTo>
                  <a:lnTo>
                    <a:pt x="1065" y="605"/>
                  </a:lnTo>
                  <a:lnTo>
                    <a:pt x="1036" y="605"/>
                  </a:lnTo>
                  <a:lnTo>
                    <a:pt x="1006" y="606"/>
                  </a:lnTo>
                  <a:lnTo>
                    <a:pt x="976" y="605"/>
                  </a:lnTo>
                  <a:lnTo>
                    <a:pt x="947" y="605"/>
                  </a:lnTo>
                  <a:lnTo>
                    <a:pt x="917" y="604"/>
                  </a:lnTo>
                  <a:lnTo>
                    <a:pt x="890" y="602"/>
                  </a:lnTo>
                  <a:lnTo>
                    <a:pt x="801" y="594"/>
                  </a:lnTo>
                  <a:lnTo>
                    <a:pt x="717" y="581"/>
                  </a:lnTo>
                  <a:lnTo>
                    <a:pt x="691" y="575"/>
                  </a:lnTo>
                  <a:lnTo>
                    <a:pt x="662" y="570"/>
                  </a:lnTo>
                  <a:lnTo>
                    <a:pt x="637" y="564"/>
                  </a:lnTo>
                  <a:lnTo>
                    <a:pt x="610" y="558"/>
                  </a:lnTo>
                  <a:lnTo>
                    <a:pt x="586" y="551"/>
                  </a:lnTo>
                  <a:lnTo>
                    <a:pt x="538" y="539"/>
                  </a:lnTo>
                  <a:lnTo>
                    <a:pt x="492" y="522"/>
                  </a:lnTo>
                  <a:lnTo>
                    <a:pt x="473" y="515"/>
                  </a:lnTo>
                  <a:lnTo>
                    <a:pt x="474" y="515"/>
                  </a:lnTo>
                  <a:lnTo>
                    <a:pt x="453" y="505"/>
                  </a:lnTo>
                  <a:lnTo>
                    <a:pt x="433" y="496"/>
                  </a:lnTo>
                  <a:lnTo>
                    <a:pt x="395" y="476"/>
                  </a:lnTo>
                  <a:lnTo>
                    <a:pt x="376" y="465"/>
                  </a:lnTo>
                  <a:lnTo>
                    <a:pt x="357" y="454"/>
                  </a:lnTo>
                  <a:lnTo>
                    <a:pt x="340" y="444"/>
                  </a:lnTo>
                  <a:lnTo>
                    <a:pt x="323" y="432"/>
                  </a:lnTo>
                  <a:lnTo>
                    <a:pt x="272" y="394"/>
                  </a:lnTo>
                  <a:lnTo>
                    <a:pt x="258" y="380"/>
                  </a:lnTo>
                  <a:lnTo>
                    <a:pt x="242" y="369"/>
                  </a:lnTo>
                  <a:lnTo>
                    <a:pt x="212" y="339"/>
                  </a:lnTo>
                  <a:lnTo>
                    <a:pt x="185" y="308"/>
                  </a:lnTo>
                  <a:lnTo>
                    <a:pt x="171" y="292"/>
                  </a:lnTo>
                  <a:lnTo>
                    <a:pt x="158" y="277"/>
                  </a:lnTo>
                  <a:lnTo>
                    <a:pt x="146" y="260"/>
                  </a:lnTo>
                  <a:lnTo>
                    <a:pt x="133" y="241"/>
                  </a:lnTo>
                  <a:lnTo>
                    <a:pt x="110" y="208"/>
                  </a:lnTo>
                  <a:lnTo>
                    <a:pt x="100" y="189"/>
                  </a:lnTo>
                  <a:lnTo>
                    <a:pt x="89" y="169"/>
                  </a:lnTo>
                  <a:lnTo>
                    <a:pt x="69" y="131"/>
                  </a:lnTo>
                  <a:lnTo>
                    <a:pt x="59" y="110"/>
                  </a:lnTo>
                  <a:lnTo>
                    <a:pt x="51" y="90"/>
                  </a:lnTo>
                  <a:lnTo>
                    <a:pt x="34" y="48"/>
                  </a:lnTo>
                  <a:lnTo>
                    <a:pt x="27" y="26"/>
                  </a:lnTo>
                  <a:lnTo>
                    <a:pt x="25" y="22"/>
                  </a:lnTo>
                  <a:lnTo>
                    <a:pt x="24" y="19"/>
                  </a:lnTo>
                  <a:lnTo>
                    <a:pt x="20" y="18"/>
                  </a:lnTo>
                  <a:lnTo>
                    <a:pt x="17" y="17"/>
                  </a:lnTo>
                  <a:lnTo>
                    <a:pt x="13" y="17"/>
                  </a:lnTo>
                  <a:lnTo>
                    <a:pt x="10" y="18"/>
                  </a:lnTo>
                  <a:lnTo>
                    <a:pt x="6" y="19"/>
                  </a:lnTo>
                  <a:lnTo>
                    <a:pt x="3" y="21"/>
                  </a:lnTo>
                  <a:lnTo>
                    <a:pt x="1" y="25"/>
                  </a:lnTo>
                  <a:lnTo>
                    <a:pt x="0" y="28"/>
                  </a:lnTo>
                  <a:lnTo>
                    <a:pt x="0" y="32"/>
                  </a:lnTo>
                  <a:lnTo>
                    <a:pt x="1" y="35"/>
                  </a:lnTo>
                  <a:lnTo>
                    <a:pt x="8" y="56"/>
                  </a:lnTo>
                  <a:lnTo>
                    <a:pt x="17" y="80"/>
                  </a:lnTo>
                  <a:lnTo>
                    <a:pt x="25" y="101"/>
                  </a:lnTo>
                  <a:lnTo>
                    <a:pt x="34" y="121"/>
                  </a:lnTo>
                  <a:lnTo>
                    <a:pt x="44" y="142"/>
                  </a:lnTo>
                  <a:lnTo>
                    <a:pt x="64" y="183"/>
                  </a:lnTo>
                  <a:lnTo>
                    <a:pt x="75" y="203"/>
                  </a:lnTo>
                  <a:lnTo>
                    <a:pt x="85" y="222"/>
                  </a:lnTo>
                  <a:lnTo>
                    <a:pt x="99" y="241"/>
                  </a:lnTo>
                  <a:lnTo>
                    <a:pt x="110" y="258"/>
                  </a:lnTo>
                  <a:lnTo>
                    <a:pt x="123" y="277"/>
                  </a:lnTo>
                  <a:lnTo>
                    <a:pt x="136" y="294"/>
                  </a:lnTo>
                  <a:lnTo>
                    <a:pt x="149" y="309"/>
                  </a:lnTo>
                  <a:lnTo>
                    <a:pt x="163" y="328"/>
                  </a:lnTo>
                  <a:lnTo>
                    <a:pt x="192" y="359"/>
                  </a:lnTo>
                  <a:lnTo>
                    <a:pt x="222" y="389"/>
                  </a:lnTo>
                  <a:lnTo>
                    <a:pt x="238" y="403"/>
                  </a:lnTo>
                  <a:lnTo>
                    <a:pt x="255" y="417"/>
                  </a:lnTo>
                  <a:lnTo>
                    <a:pt x="306" y="455"/>
                  </a:lnTo>
                  <a:lnTo>
                    <a:pt x="325" y="466"/>
                  </a:lnTo>
                  <a:lnTo>
                    <a:pt x="342" y="479"/>
                  </a:lnTo>
                  <a:lnTo>
                    <a:pt x="362" y="490"/>
                  </a:lnTo>
                  <a:lnTo>
                    <a:pt x="381" y="502"/>
                  </a:lnTo>
                  <a:lnTo>
                    <a:pt x="422" y="522"/>
                  </a:lnTo>
                  <a:lnTo>
                    <a:pt x="441" y="530"/>
                  </a:lnTo>
                  <a:lnTo>
                    <a:pt x="463" y="540"/>
                  </a:lnTo>
                  <a:lnTo>
                    <a:pt x="464" y="540"/>
                  </a:lnTo>
                  <a:lnTo>
                    <a:pt x="484" y="547"/>
                  </a:lnTo>
                  <a:lnTo>
                    <a:pt x="529" y="564"/>
                  </a:lnTo>
                  <a:lnTo>
                    <a:pt x="577" y="580"/>
                  </a:lnTo>
                  <a:lnTo>
                    <a:pt x="604" y="587"/>
                  </a:lnTo>
                  <a:lnTo>
                    <a:pt x="631" y="592"/>
                  </a:lnTo>
                  <a:lnTo>
                    <a:pt x="657" y="598"/>
                  </a:lnTo>
                  <a:lnTo>
                    <a:pt x="685" y="604"/>
                  </a:lnTo>
                  <a:lnTo>
                    <a:pt x="712" y="609"/>
                  </a:lnTo>
                  <a:lnTo>
                    <a:pt x="798" y="622"/>
                  </a:lnTo>
                  <a:lnTo>
                    <a:pt x="887" y="631"/>
                  </a:lnTo>
                  <a:lnTo>
                    <a:pt x="917" y="632"/>
                  </a:lnTo>
                  <a:lnTo>
                    <a:pt x="947" y="633"/>
                  </a:lnTo>
                  <a:lnTo>
                    <a:pt x="976" y="633"/>
                  </a:lnTo>
                  <a:lnTo>
                    <a:pt x="1006" y="635"/>
                  </a:lnTo>
                  <a:lnTo>
                    <a:pt x="1036" y="633"/>
                  </a:lnTo>
                  <a:lnTo>
                    <a:pt x="1065" y="633"/>
                  </a:lnTo>
                  <a:lnTo>
                    <a:pt x="1097" y="632"/>
                  </a:lnTo>
                  <a:lnTo>
                    <a:pt x="1126" y="629"/>
                  </a:lnTo>
                  <a:lnTo>
                    <a:pt x="1183" y="623"/>
                  </a:lnTo>
                  <a:lnTo>
                    <a:pt x="1213" y="619"/>
                  </a:lnTo>
                  <a:lnTo>
                    <a:pt x="1240" y="615"/>
                  </a:lnTo>
                  <a:lnTo>
                    <a:pt x="1268" y="609"/>
                  </a:lnTo>
                  <a:lnTo>
                    <a:pt x="1293" y="604"/>
                  </a:lnTo>
                  <a:lnTo>
                    <a:pt x="1320" y="598"/>
                  </a:lnTo>
                  <a:lnTo>
                    <a:pt x="1347" y="591"/>
                  </a:lnTo>
                  <a:lnTo>
                    <a:pt x="1347" y="589"/>
                  </a:lnTo>
                  <a:lnTo>
                    <a:pt x="1348" y="589"/>
                  </a:lnTo>
                  <a:lnTo>
                    <a:pt x="1373" y="580"/>
                  </a:lnTo>
                  <a:lnTo>
                    <a:pt x="1397" y="571"/>
                  </a:lnTo>
                  <a:lnTo>
                    <a:pt x="1445" y="551"/>
                  </a:lnTo>
                  <a:lnTo>
                    <a:pt x="1518" y="517"/>
                  </a:lnTo>
                  <a:lnTo>
                    <a:pt x="1541" y="505"/>
                  </a:lnTo>
                  <a:lnTo>
                    <a:pt x="1564" y="490"/>
                  </a:lnTo>
                  <a:lnTo>
                    <a:pt x="1588" y="478"/>
                  </a:lnTo>
                  <a:lnTo>
                    <a:pt x="1612" y="462"/>
                  </a:lnTo>
                  <a:lnTo>
                    <a:pt x="1633" y="447"/>
                  </a:lnTo>
                  <a:lnTo>
                    <a:pt x="1678" y="415"/>
                  </a:lnTo>
                  <a:lnTo>
                    <a:pt x="1699" y="399"/>
                  </a:lnTo>
                  <a:lnTo>
                    <a:pt x="1722" y="382"/>
                  </a:lnTo>
                  <a:lnTo>
                    <a:pt x="1743" y="365"/>
                  </a:lnTo>
                  <a:lnTo>
                    <a:pt x="1766" y="345"/>
                  </a:lnTo>
                  <a:lnTo>
                    <a:pt x="1830" y="285"/>
                  </a:lnTo>
                  <a:lnTo>
                    <a:pt x="1872" y="243"/>
                  </a:lnTo>
                  <a:lnTo>
                    <a:pt x="1892" y="222"/>
                  </a:lnTo>
                  <a:lnTo>
                    <a:pt x="1913" y="199"/>
                  </a:lnTo>
                  <a:lnTo>
                    <a:pt x="1934" y="174"/>
                  </a:lnTo>
                  <a:lnTo>
                    <a:pt x="1974" y="125"/>
                  </a:lnTo>
                  <a:lnTo>
                    <a:pt x="2033" y="49"/>
                  </a:lnTo>
                  <a:lnTo>
                    <a:pt x="2053" y="22"/>
                  </a:lnTo>
                  <a:close/>
                </a:path>
              </a:pathLst>
            </a:custGeom>
            <a:solidFill>
              <a:srgbClr val="000000"/>
            </a:solidFill>
            <a:ln w="9525">
              <a:noFill/>
              <a:round/>
              <a:headEnd/>
              <a:tailEnd/>
            </a:ln>
          </p:spPr>
          <p:txBody>
            <a:bodyPr/>
            <a:lstStyle/>
            <a:p>
              <a:endParaRPr lang="en-US"/>
            </a:p>
          </p:txBody>
        </p:sp>
        <p:sp>
          <p:nvSpPr>
            <p:cNvPr id="794636" name="Rectangle 12"/>
            <p:cNvSpPr>
              <a:spLocks noChangeArrowheads="1"/>
            </p:cNvSpPr>
            <p:nvPr/>
          </p:nvSpPr>
          <p:spPr bwMode="auto">
            <a:xfrm>
              <a:off x="1358" y="3418"/>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3200" b="1" u="none" baseline="0">
                <a:solidFill>
                  <a:srgbClr val="00FF00"/>
                </a:solidFill>
              </a:endParaRPr>
            </a:p>
          </p:txBody>
        </p:sp>
        <p:sp>
          <p:nvSpPr>
            <p:cNvPr id="794637" name="Rectangle 13"/>
            <p:cNvSpPr>
              <a:spLocks noChangeArrowheads="1"/>
            </p:cNvSpPr>
            <p:nvPr/>
          </p:nvSpPr>
          <p:spPr bwMode="auto">
            <a:xfrm>
              <a:off x="1873" y="3150"/>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1/1</a:t>
              </a:r>
              <a:endParaRPr lang="en-US" sz="3200" b="1" u="none" baseline="0">
                <a:solidFill>
                  <a:srgbClr val="00FF00"/>
                </a:solidFill>
              </a:endParaRPr>
            </a:p>
          </p:txBody>
        </p:sp>
        <p:sp>
          <p:nvSpPr>
            <p:cNvPr id="794638" name="Freeform 14"/>
            <p:cNvSpPr>
              <a:spLocks/>
            </p:cNvSpPr>
            <p:nvPr/>
          </p:nvSpPr>
          <p:spPr bwMode="auto">
            <a:xfrm>
              <a:off x="1258" y="2935"/>
              <a:ext cx="1284" cy="385"/>
            </a:xfrm>
            <a:custGeom>
              <a:avLst/>
              <a:gdLst/>
              <a:ahLst/>
              <a:cxnLst>
                <a:cxn ang="0">
                  <a:pos x="1284" y="16"/>
                </a:cxn>
                <a:cxn ang="0">
                  <a:pos x="1281" y="6"/>
                </a:cxn>
                <a:cxn ang="0">
                  <a:pos x="1271" y="0"/>
                </a:cxn>
                <a:cxn ang="0">
                  <a:pos x="1261" y="3"/>
                </a:cxn>
                <a:cxn ang="0">
                  <a:pos x="1220" y="51"/>
                </a:cxn>
                <a:cxn ang="0">
                  <a:pos x="1121" y="159"/>
                </a:cxn>
                <a:cxn ang="0">
                  <a:pos x="1058" y="214"/>
                </a:cxn>
                <a:cxn ang="0">
                  <a:pos x="1018" y="242"/>
                </a:cxn>
                <a:cxn ang="0">
                  <a:pos x="963" y="276"/>
                </a:cxn>
                <a:cxn ang="0">
                  <a:pos x="906" y="304"/>
                </a:cxn>
                <a:cxn ang="0">
                  <a:pos x="845" y="328"/>
                </a:cxn>
                <a:cxn ang="0">
                  <a:pos x="834" y="333"/>
                </a:cxn>
                <a:cxn ang="0">
                  <a:pos x="786" y="344"/>
                </a:cxn>
                <a:cxn ang="0">
                  <a:pos x="718" y="354"/>
                </a:cxn>
                <a:cxn ang="0">
                  <a:pos x="666" y="357"/>
                </a:cxn>
                <a:cxn ang="0">
                  <a:pos x="555" y="355"/>
                </a:cxn>
                <a:cxn ang="0">
                  <a:pos x="484" y="348"/>
                </a:cxn>
                <a:cxn ang="0">
                  <a:pos x="384" y="330"/>
                </a:cxn>
                <a:cxn ang="0">
                  <a:pos x="339" y="318"/>
                </a:cxn>
                <a:cxn ang="0">
                  <a:pos x="302" y="309"/>
                </a:cxn>
                <a:cxn ang="0">
                  <a:pos x="264" y="293"/>
                </a:cxn>
                <a:cxn ang="0">
                  <a:pos x="207" y="265"/>
                </a:cxn>
                <a:cxn ang="0">
                  <a:pos x="141" y="219"/>
                </a:cxn>
                <a:cxn ang="0">
                  <a:pos x="107" y="187"/>
                </a:cxn>
                <a:cxn ang="0">
                  <a:pos x="64" y="133"/>
                </a:cxn>
                <a:cxn ang="0">
                  <a:pos x="42" y="92"/>
                </a:cxn>
                <a:cxn ang="0">
                  <a:pos x="27" y="60"/>
                </a:cxn>
                <a:cxn ang="0">
                  <a:pos x="20" y="53"/>
                </a:cxn>
                <a:cxn ang="0">
                  <a:pos x="9" y="53"/>
                </a:cxn>
                <a:cxn ang="0">
                  <a:pos x="2" y="60"/>
                </a:cxn>
                <a:cxn ang="0">
                  <a:pos x="2" y="71"/>
                </a:cxn>
                <a:cxn ang="0">
                  <a:pos x="16" y="103"/>
                </a:cxn>
                <a:cxn ang="0">
                  <a:pos x="42" y="147"/>
                </a:cxn>
                <a:cxn ang="0">
                  <a:pos x="87" y="207"/>
                </a:cxn>
                <a:cxn ang="0">
                  <a:pos x="121" y="239"/>
                </a:cxn>
                <a:cxn ang="0">
                  <a:pos x="183" y="285"/>
                </a:cxn>
                <a:cxn ang="0">
                  <a:pos x="240" y="314"/>
                </a:cxn>
                <a:cxn ang="0">
                  <a:pos x="276" y="328"/>
                </a:cxn>
                <a:cxn ang="0">
                  <a:pos x="317" y="344"/>
                </a:cxn>
                <a:cxn ang="0">
                  <a:pos x="363" y="355"/>
                </a:cxn>
                <a:cxn ang="0">
                  <a:pos x="462" y="374"/>
                </a:cxn>
                <a:cxn ang="0">
                  <a:pos x="517" y="381"/>
                </a:cxn>
                <a:cxn ang="0">
                  <a:pos x="592" y="385"/>
                </a:cxn>
                <a:cxn ang="0">
                  <a:pos x="701" y="384"/>
                </a:cxn>
                <a:cxn ang="0">
                  <a:pos x="756" y="378"/>
                </a:cxn>
                <a:cxn ang="0">
                  <a:pos x="823" y="365"/>
                </a:cxn>
                <a:cxn ang="0">
                  <a:pos x="842" y="359"/>
                </a:cxn>
                <a:cxn ang="0">
                  <a:pos x="902" y="337"/>
                </a:cxn>
                <a:cxn ang="0">
                  <a:pos x="947" y="316"/>
                </a:cxn>
                <a:cxn ang="0">
                  <a:pos x="1019" y="275"/>
                </a:cxn>
                <a:cxn ang="0">
                  <a:pos x="1060" y="246"/>
                </a:cxn>
                <a:cxn ang="0">
                  <a:pos x="1101" y="214"/>
                </a:cxn>
                <a:cxn ang="0">
                  <a:pos x="1232" y="84"/>
                </a:cxn>
                <a:cxn ang="0">
                  <a:pos x="1281" y="23"/>
                </a:cxn>
              </a:cxnLst>
              <a:rect l="0" t="0" r="r" b="b"/>
              <a:pathLst>
                <a:path w="1284" h="385">
                  <a:moveTo>
                    <a:pt x="1281" y="23"/>
                  </a:moveTo>
                  <a:lnTo>
                    <a:pt x="1283" y="20"/>
                  </a:lnTo>
                  <a:lnTo>
                    <a:pt x="1284" y="16"/>
                  </a:lnTo>
                  <a:lnTo>
                    <a:pt x="1284" y="13"/>
                  </a:lnTo>
                  <a:lnTo>
                    <a:pt x="1283" y="9"/>
                  </a:lnTo>
                  <a:lnTo>
                    <a:pt x="1281" y="6"/>
                  </a:lnTo>
                  <a:lnTo>
                    <a:pt x="1278" y="3"/>
                  </a:lnTo>
                  <a:lnTo>
                    <a:pt x="1275" y="2"/>
                  </a:lnTo>
                  <a:lnTo>
                    <a:pt x="1271" y="0"/>
                  </a:lnTo>
                  <a:lnTo>
                    <a:pt x="1268" y="0"/>
                  </a:lnTo>
                  <a:lnTo>
                    <a:pt x="1264" y="2"/>
                  </a:lnTo>
                  <a:lnTo>
                    <a:pt x="1261" y="3"/>
                  </a:lnTo>
                  <a:lnTo>
                    <a:pt x="1258" y="6"/>
                  </a:lnTo>
                  <a:lnTo>
                    <a:pt x="1233" y="36"/>
                  </a:lnTo>
                  <a:lnTo>
                    <a:pt x="1220" y="51"/>
                  </a:lnTo>
                  <a:lnTo>
                    <a:pt x="1209" y="67"/>
                  </a:lnTo>
                  <a:lnTo>
                    <a:pt x="1172" y="108"/>
                  </a:lnTo>
                  <a:lnTo>
                    <a:pt x="1121" y="159"/>
                  </a:lnTo>
                  <a:lnTo>
                    <a:pt x="1084" y="191"/>
                  </a:lnTo>
                  <a:lnTo>
                    <a:pt x="1070" y="202"/>
                  </a:lnTo>
                  <a:lnTo>
                    <a:pt x="1058" y="214"/>
                  </a:lnTo>
                  <a:lnTo>
                    <a:pt x="1043" y="224"/>
                  </a:lnTo>
                  <a:lnTo>
                    <a:pt x="1031" y="234"/>
                  </a:lnTo>
                  <a:lnTo>
                    <a:pt x="1018" y="242"/>
                  </a:lnTo>
                  <a:lnTo>
                    <a:pt x="1002" y="252"/>
                  </a:lnTo>
                  <a:lnTo>
                    <a:pt x="991" y="260"/>
                  </a:lnTo>
                  <a:lnTo>
                    <a:pt x="963" y="276"/>
                  </a:lnTo>
                  <a:lnTo>
                    <a:pt x="936" y="290"/>
                  </a:lnTo>
                  <a:lnTo>
                    <a:pt x="920" y="297"/>
                  </a:lnTo>
                  <a:lnTo>
                    <a:pt x="906" y="304"/>
                  </a:lnTo>
                  <a:lnTo>
                    <a:pt x="891" y="311"/>
                  </a:lnTo>
                  <a:lnTo>
                    <a:pt x="876" y="317"/>
                  </a:lnTo>
                  <a:lnTo>
                    <a:pt x="845" y="328"/>
                  </a:lnTo>
                  <a:lnTo>
                    <a:pt x="831" y="334"/>
                  </a:lnTo>
                  <a:lnTo>
                    <a:pt x="833" y="333"/>
                  </a:lnTo>
                  <a:lnTo>
                    <a:pt x="834" y="333"/>
                  </a:lnTo>
                  <a:lnTo>
                    <a:pt x="817" y="337"/>
                  </a:lnTo>
                  <a:lnTo>
                    <a:pt x="801" y="340"/>
                  </a:lnTo>
                  <a:lnTo>
                    <a:pt x="786" y="344"/>
                  </a:lnTo>
                  <a:lnTo>
                    <a:pt x="753" y="350"/>
                  </a:lnTo>
                  <a:lnTo>
                    <a:pt x="735" y="351"/>
                  </a:lnTo>
                  <a:lnTo>
                    <a:pt x="718" y="354"/>
                  </a:lnTo>
                  <a:lnTo>
                    <a:pt x="701" y="355"/>
                  </a:lnTo>
                  <a:lnTo>
                    <a:pt x="683" y="355"/>
                  </a:lnTo>
                  <a:lnTo>
                    <a:pt x="666" y="357"/>
                  </a:lnTo>
                  <a:lnTo>
                    <a:pt x="592" y="357"/>
                  </a:lnTo>
                  <a:lnTo>
                    <a:pt x="574" y="355"/>
                  </a:lnTo>
                  <a:lnTo>
                    <a:pt x="555" y="355"/>
                  </a:lnTo>
                  <a:lnTo>
                    <a:pt x="520" y="352"/>
                  </a:lnTo>
                  <a:lnTo>
                    <a:pt x="501" y="350"/>
                  </a:lnTo>
                  <a:lnTo>
                    <a:pt x="484" y="348"/>
                  </a:lnTo>
                  <a:lnTo>
                    <a:pt x="467" y="345"/>
                  </a:lnTo>
                  <a:lnTo>
                    <a:pt x="400" y="334"/>
                  </a:lnTo>
                  <a:lnTo>
                    <a:pt x="384" y="330"/>
                  </a:lnTo>
                  <a:lnTo>
                    <a:pt x="368" y="327"/>
                  </a:lnTo>
                  <a:lnTo>
                    <a:pt x="354" y="323"/>
                  </a:lnTo>
                  <a:lnTo>
                    <a:pt x="339" y="318"/>
                  </a:lnTo>
                  <a:lnTo>
                    <a:pt x="326" y="316"/>
                  </a:lnTo>
                  <a:lnTo>
                    <a:pt x="300" y="309"/>
                  </a:lnTo>
                  <a:lnTo>
                    <a:pt x="302" y="309"/>
                  </a:lnTo>
                  <a:lnTo>
                    <a:pt x="288" y="303"/>
                  </a:lnTo>
                  <a:lnTo>
                    <a:pt x="276" y="299"/>
                  </a:lnTo>
                  <a:lnTo>
                    <a:pt x="264" y="293"/>
                  </a:lnTo>
                  <a:lnTo>
                    <a:pt x="251" y="289"/>
                  </a:lnTo>
                  <a:lnTo>
                    <a:pt x="218" y="272"/>
                  </a:lnTo>
                  <a:lnTo>
                    <a:pt x="207" y="265"/>
                  </a:lnTo>
                  <a:lnTo>
                    <a:pt x="187" y="253"/>
                  </a:lnTo>
                  <a:lnTo>
                    <a:pt x="148" y="225"/>
                  </a:lnTo>
                  <a:lnTo>
                    <a:pt x="141" y="219"/>
                  </a:lnTo>
                  <a:lnTo>
                    <a:pt x="132" y="211"/>
                  </a:lnTo>
                  <a:lnTo>
                    <a:pt x="124" y="204"/>
                  </a:lnTo>
                  <a:lnTo>
                    <a:pt x="107" y="187"/>
                  </a:lnTo>
                  <a:lnTo>
                    <a:pt x="100" y="178"/>
                  </a:lnTo>
                  <a:lnTo>
                    <a:pt x="85" y="161"/>
                  </a:lnTo>
                  <a:lnTo>
                    <a:pt x="64" y="133"/>
                  </a:lnTo>
                  <a:lnTo>
                    <a:pt x="54" y="113"/>
                  </a:lnTo>
                  <a:lnTo>
                    <a:pt x="47" y="102"/>
                  </a:lnTo>
                  <a:lnTo>
                    <a:pt x="42" y="92"/>
                  </a:lnTo>
                  <a:lnTo>
                    <a:pt x="37" y="82"/>
                  </a:lnTo>
                  <a:lnTo>
                    <a:pt x="32" y="71"/>
                  </a:lnTo>
                  <a:lnTo>
                    <a:pt x="27" y="60"/>
                  </a:lnTo>
                  <a:lnTo>
                    <a:pt x="26" y="57"/>
                  </a:lnTo>
                  <a:lnTo>
                    <a:pt x="23" y="54"/>
                  </a:lnTo>
                  <a:lnTo>
                    <a:pt x="20" y="53"/>
                  </a:lnTo>
                  <a:lnTo>
                    <a:pt x="16" y="51"/>
                  </a:lnTo>
                  <a:lnTo>
                    <a:pt x="13" y="51"/>
                  </a:lnTo>
                  <a:lnTo>
                    <a:pt x="9" y="53"/>
                  </a:lnTo>
                  <a:lnTo>
                    <a:pt x="6" y="54"/>
                  </a:lnTo>
                  <a:lnTo>
                    <a:pt x="3" y="57"/>
                  </a:lnTo>
                  <a:lnTo>
                    <a:pt x="2" y="60"/>
                  </a:lnTo>
                  <a:lnTo>
                    <a:pt x="0" y="64"/>
                  </a:lnTo>
                  <a:lnTo>
                    <a:pt x="0" y="67"/>
                  </a:lnTo>
                  <a:lnTo>
                    <a:pt x="2" y="71"/>
                  </a:lnTo>
                  <a:lnTo>
                    <a:pt x="6" y="82"/>
                  </a:lnTo>
                  <a:lnTo>
                    <a:pt x="12" y="94"/>
                  </a:lnTo>
                  <a:lnTo>
                    <a:pt x="16" y="103"/>
                  </a:lnTo>
                  <a:lnTo>
                    <a:pt x="22" y="116"/>
                  </a:lnTo>
                  <a:lnTo>
                    <a:pt x="29" y="127"/>
                  </a:lnTo>
                  <a:lnTo>
                    <a:pt x="42" y="147"/>
                  </a:lnTo>
                  <a:lnTo>
                    <a:pt x="63" y="178"/>
                  </a:lnTo>
                  <a:lnTo>
                    <a:pt x="77" y="195"/>
                  </a:lnTo>
                  <a:lnTo>
                    <a:pt x="87" y="207"/>
                  </a:lnTo>
                  <a:lnTo>
                    <a:pt x="104" y="224"/>
                  </a:lnTo>
                  <a:lnTo>
                    <a:pt x="112" y="231"/>
                  </a:lnTo>
                  <a:lnTo>
                    <a:pt x="121" y="239"/>
                  </a:lnTo>
                  <a:lnTo>
                    <a:pt x="131" y="248"/>
                  </a:lnTo>
                  <a:lnTo>
                    <a:pt x="170" y="276"/>
                  </a:lnTo>
                  <a:lnTo>
                    <a:pt x="183" y="285"/>
                  </a:lnTo>
                  <a:lnTo>
                    <a:pt x="193" y="290"/>
                  </a:lnTo>
                  <a:lnTo>
                    <a:pt x="204" y="297"/>
                  </a:lnTo>
                  <a:lnTo>
                    <a:pt x="240" y="314"/>
                  </a:lnTo>
                  <a:lnTo>
                    <a:pt x="252" y="318"/>
                  </a:lnTo>
                  <a:lnTo>
                    <a:pt x="265" y="324"/>
                  </a:lnTo>
                  <a:lnTo>
                    <a:pt x="276" y="328"/>
                  </a:lnTo>
                  <a:lnTo>
                    <a:pt x="291" y="334"/>
                  </a:lnTo>
                  <a:lnTo>
                    <a:pt x="292" y="334"/>
                  </a:lnTo>
                  <a:lnTo>
                    <a:pt x="317" y="344"/>
                  </a:lnTo>
                  <a:lnTo>
                    <a:pt x="333" y="347"/>
                  </a:lnTo>
                  <a:lnTo>
                    <a:pt x="346" y="351"/>
                  </a:lnTo>
                  <a:lnTo>
                    <a:pt x="363" y="355"/>
                  </a:lnTo>
                  <a:lnTo>
                    <a:pt x="378" y="358"/>
                  </a:lnTo>
                  <a:lnTo>
                    <a:pt x="394" y="362"/>
                  </a:lnTo>
                  <a:lnTo>
                    <a:pt x="462" y="374"/>
                  </a:lnTo>
                  <a:lnTo>
                    <a:pt x="482" y="376"/>
                  </a:lnTo>
                  <a:lnTo>
                    <a:pt x="499" y="378"/>
                  </a:lnTo>
                  <a:lnTo>
                    <a:pt x="517" y="381"/>
                  </a:lnTo>
                  <a:lnTo>
                    <a:pt x="555" y="384"/>
                  </a:lnTo>
                  <a:lnTo>
                    <a:pt x="574" y="384"/>
                  </a:lnTo>
                  <a:lnTo>
                    <a:pt x="592" y="385"/>
                  </a:lnTo>
                  <a:lnTo>
                    <a:pt x="666" y="385"/>
                  </a:lnTo>
                  <a:lnTo>
                    <a:pt x="683" y="384"/>
                  </a:lnTo>
                  <a:lnTo>
                    <a:pt x="701" y="384"/>
                  </a:lnTo>
                  <a:lnTo>
                    <a:pt x="721" y="382"/>
                  </a:lnTo>
                  <a:lnTo>
                    <a:pt x="738" y="379"/>
                  </a:lnTo>
                  <a:lnTo>
                    <a:pt x="756" y="378"/>
                  </a:lnTo>
                  <a:lnTo>
                    <a:pt x="791" y="372"/>
                  </a:lnTo>
                  <a:lnTo>
                    <a:pt x="807" y="368"/>
                  </a:lnTo>
                  <a:lnTo>
                    <a:pt x="823" y="365"/>
                  </a:lnTo>
                  <a:lnTo>
                    <a:pt x="840" y="361"/>
                  </a:lnTo>
                  <a:lnTo>
                    <a:pt x="841" y="361"/>
                  </a:lnTo>
                  <a:lnTo>
                    <a:pt x="842" y="359"/>
                  </a:lnTo>
                  <a:lnTo>
                    <a:pt x="857" y="354"/>
                  </a:lnTo>
                  <a:lnTo>
                    <a:pt x="888" y="343"/>
                  </a:lnTo>
                  <a:lnTo>
                    <a:pt x="902" y="337"/>
                  </a:lnTo>
                  <a:lnTo>
                    <a:pt x="917" y="330"/>
                  </a:lnTo>
                  <a:lnTo>
                    <a:pt x="932" y="323"/>
                  </a:lnTo>
                  <a:lnTo>
                    <a:pt x="947" y="316"/>
                  </a:lnTo>
                  <a:lnTo>
                    <a:pt x="977" y="301"/>
                  </a:lnTo>
                  <a:lnTo>
                    <a:pt x="1005" y="283"/>
                  </a:lnTo>
                  <a:lnTo>
                    <a:pt x="1019" y="275"/>
                  </a:lnTo>
                  <a:lnTo>
                    <a:pt x="1032" y="265"/>
                  </a:lnTo>
                  <a:lnTo>
                    <a:pt x="1048" y="256"/>
                  </a:lnTo>
                  <a:lnTo>
                    <a:pt x="1060" y="246"/>
                  </a:lnTo>
                  <a:lnTo>
                    <a:pt x="1074" y="236"/>
                  </a:lnTo>
                  <a:lnTo>
                    <a:pt x="1087" y="225"/>
                  </a:lnTo>
                  <a:lnTo>
                    <a:pt x="1101" y="214"/>
                  </a:lnTo>
                  <a:lnTo>
                    <a:pt x="1141" y="178"/>
                  </a:lnTo>
                  <a:lnTo>
                    <a:pt x="1192" y="127"/>
                  </a:lnTo>
                  <a:lnTo>
                    <a:pt x="1232" y="84"/>
                  </a:lnTo>
                  <a:lnTo>
                    <a:pt x="1243" y="68"/>
                  </a:lnTo>
                  <a:lnTo>
                    <a:pt x="1256" y="55"/>
                  </a:lnTo>
                  <a:lnTo>
                    <a:pt x="1281" y="23"/>
                  </a:lnTo>
                  <a:close/>
                </a:path>
              </a:pathLst>
            </a:custGeom>
            <a:solidFill>
              <a:srgbClr val="000000"/>
            </a:solidFill>
            <a:ln w="9525">
              <a:noFill/>
              <a:round/>
              <a:headEnd/>
              <a:tailEnd/>
            </a:ln>
          </p:spPr>
          <p:txBody>
            <a:bodyPr/>
            <a:lstStyle/>
            <a:p>
              <a:endParaRPr lang="en-US"/>
            </a:p>
          </p:txBody>
        </p:sp>
        <p:sp>
          <p:nvSpPr>
            <p:cNvPr id="794639" name="Freeform 15"/>
            <p:cNvSpPr>
              <a:spLocks/>
            </p:cNvSpPr>
            <p:nvPr/>
          </p:nvSpPr>
          <p:spPr bwMode="auto">
            <a:xfrm>
              <a:off x="384" y="2664"/>
              <a:ext cx="335" cy="335"/>
            </a:xfrm>
            <a:custGeom>
              <a:avLst/>
              <a:gdLst/>
              <a:ahLst/>
              <a:cxnLst>
                <a:cxn ang="0">
                  <a:pos x="3" y="199"/>
                </a:cxn>
                <a:cxn ang="0">
                  <a:pos x="13" y="232"/>
                </a:cxn>
                <a:cxn ang="0">
                  <a:pos x="37" y="273"/>
                </a:cxn>
                <a:cxn ang="0">
                  <a:pos x="74" y="305"/>
                </a:cxn>
                <a:cxn ang="0">
                  <a:pos x="100" y="321"/>
                </a:cxn>
                <a:cxn ang="0">
                  <a:pos x="133" y="331"/>
                </a:cxn>
                <a:cxn ang="0">
                  <a:pos x="166" y="335"/>
                </a:cxn>
                <a:cxn ang="0">
                  <a:pos x="192" y="332"/>
                </a:cxn>
                <a:cxn ang="0">
                  <a:pos x="224" y="325"/>
                </a:cxn>
                <a:cxn ang="0">
                  <a:pos x="260" y="305"/>
                </a:cxn>
                <a:cxn ang="0">
                  <a:pos x="314" y="246"/>
                </a:cxn>
                <a:cxn ang="0">
                  <a:pos x="327" y="216"/>
                </a:cxn>
                <a:cxn ang="0">
                  <a:pos x="334" y="183"/>
                </a:cxn>
                <a:cxn ang="0">
                  <a:pos x="334" y="158"/>
                </a:cxn>
                <a:cxn ang="0">
                  <a:pos x="330" y="123"/>
                </a:cxn>
                <a:cxn ang="0">
                  <a:pos x="317" y="93"/>
                </a:cxn>
                <a:cxn ang="0">
                  <a:pos x="297" y="59"/>
                </a:cxn>
                <a:cxn ang="0">
                  <a:pos x="260" y="28"/>
                </a:cxn>
                <a:cxn ang="0">
                  <a:pos x="224" y="8"/>
                </a:cxn>
                <a:cxn ang="0">
                  <a:pos x="192" y="1"/>
                </a:cxn>
                <a:cxn ang="0">
                  <a:pos x="133" y="2"/>
                </a:cxn>
                <a:cxn ang="0">
                  <a:pos x="100" y="12"/>
                </a:cxn>
                <a:cxn ang="0">
                  <a:pos x="74" y="28"/>
                </a:cxn>
                <a:cxn ang="0">
                  <a:pos x="28" y="73"/>
                </a:cxn>
                <a:cxn ang="0">
                  <a:pos x="13" y="100"/>
                </a:cxn>
                <a:cxn ang="0">
                  <a:pos x="3" y="133"/>
                </a:cxn>
                <a:cxn ang="0">
                  <a:pos x="17" y="166"/>
                </a:cxn>
                <a:cxn ang="0">
                  <a:pos x="21" y="128"/>
                </a:cxn>
                <a:cxn ang="0">
                  <a:pos x="31" y="101"/>
                </a:cxn>
                <a:cxn ang="0">
                  <a:pos x="47" y="75"/>
                </a:cxn>
                <a:cxn ang="0">
                  <a:pos x="65" y="56"/>
                </a:cxn>
                <a:cxn ang="0">
                  <a:pos x="88" y="38"/>
                </a:cxn>
                <a:cxn ang="0">
                  <a:pos x="115" y="25"/>
                </a:cxn>
                <a:cxn ang="0">
                  <a:pos x="143" y="18"/>
                </a:cxn>
                <a:cxn ang="0">
                  <a:pos x="190" y="18"/>
                </a:cxn>
                <a:cxn ang="0">
                  <a:pos x="218" y="25"/>
                </a:cxn>
                <a:cxn ang="0">
                  <a:pos x="252" y="42"/>
                </a:cxn>
                <a:cxn ang="0">
                  <a:pos x="283" y="70"/>
                </a:cxn>
                <a:cxn ang="0">
                  <a:pos x="300" y="94"/>
                </a:cxn>
                <a:cxn ang="0">
                  <a:pos x="310" y="121"/>
                </a:cxn>
                <a:cxn ang="0">
                  <a:pos x="317" y="150"/>
                </a:cxn>
                <a:cxn ang="0">
                  <a:pos x="317" y="172"/>
                </a:cxn>
                <a:cxn ang="0">
                  <a:pos x="313" y="203"/>
                </a:cxn>
                <a:cxn ang="0">
                  <a:pos x="303" y="230"/>
                </a:cxn>
                <a:cxn ang="0">
                  <a:pos x="262" y="282"/>
                </a:cxn>
                <a:cxn ang="0">
                  <a:pos x="224" y="307"/>
                </a:cxn>
                <a:cxn ang="0">
                  <a:pos x="197" y="314"/>
                </a:cxn>
                <a:cxn ang="0">
                  <a:pos x="166" y="318"/>
                </a:cxn>
                <a:cxn ang="0">
                  <a:pos x="143" y="315"/>
                </a:cxn>
                <a:cxn ang="0">
                  <a:pos x="115" y="308"/>
                </a:cxn>
                <a:cxn ang="0">
                  <a:pos x="88" y="295"/>
                </a:cxn>
                <a:cxn ang="0">
                  <a:pos x="61" y="273"/>
                </a:cxn>
                <a:cxn ang="0">
                  <a:pos x="34" y="237"/>
                </a:cxn>
                <a:cxn ang="0">
                  <a:pos x="24" y="210"/>
                </a:cxn>
                <a:cxn ang="0">
                  <a:pos x="17" y="182"/>
                </a:cxn>
              </a:cxnLst>
              <a:rect l="0" t="0" r="r" b="b"/>
              <a:pathLst>
                <a:path w="335" h="335">
                  <a:moveTo>
                    <a:pt x="0" y="166"/>
                  </a:moveTo>
                  <a:lnTo>
                    <a:pt x="0" y="182"/>
                  </a:lnTo>
                  <a:lnTo>
                    <a:pt x="1" y="192"/>
                  </a:lnTo>
                  <a:lnTo>
                    <a:pt x="3" y="199"/>
                  </a:lnTo>
                  <a:lnTo>
                    <a:pt x="4" y="209"/>
                  </a:lnTo>
                  <a:lnTo>
                    <a:pt x="7" y="216"/>
                  </a:lnTo>
                  <a:lnTo>
                    <a:pt x="8" y="223"/>
                  </a:lnTo>
                  <a:lnTo>
                    <a:pt x="13" y="232"/>
                  </a:lnTo>
                  <a:lnTo>
                    <a:pt x="17" y="239"/>
                  </a:lnTo>
                  <a:lnTo>
                    <a:pt x="20" y="246"/>
                  </a:lnTo>
                  <a:lnTo>
                    <a:pt x="28" y="260"/>
                  </a:lnTo>
                  <a:lnTo>
                    <a:pt x="37" y="273"/>
                  </a:lnTo>
                  <a:lnTo>
                    <a:pt x="42" y="278"/>
                  </a:lnTo>
                  <a:lnTo>
                    <a:pt x="47" y="284"/>
                  </a:lnTo>
                  <a:lnTo>
                    <a:pt x="59" y="297"/>
                  </a:lnTo>
                  <a:lnTo>
                    <a:pt x="74" y="305"/>
                  </a:lnTo>
                  <a:lnTo>
                    <a:pt x="79" y="309"/>
                  </a:lnTo>
                  <a:lnTo>
                    <a:pt x="86" y="314"/>
                  </a:lnTo>
                  <a:lnTo>
                    <a:pt x="93" y="316"/>
                  </a:lnTo>
                  <a:lnTo>
                    <a:pt x="100" y="321"/>
                  </a:lnTo>
                  <a:lnTo>
                    <a:pt x="109" y="325"/>
                  </a:lnTo>
                  <a:lnTo>
                    <a:pt x="116" y="326"/>
                  </a:lnTo>
                  <a:lnTo>
                    <a:pt x="123" y="329"/>
                  </a:lnTo>
                  <a:lnTo>
                    <a:pt x="133" y="331"/>
                  </a:lnTo>
                  <a:lnTo>
                    <a:pt x="140" y="332"/>
                  </a:lnTo>
                  <a:lnTo>
                    <a:pt x="149" y="333"/>
                  </a:lnTo>
                  <a:lnTo>
                    <a:pt x="157" y="333"/>
                  </a:lnTo>
                  <a:lnTo>
                    <a:pt x="166" y="335"/>
                  </a:lnTo>
                  <a:lnTo>
                    <a:pt x="168" y="335"/>
                  </a:lnTo>
                  <a:lnTo>
                    <a:pt x="175" y="333"/>
                  </a:lnTo>
                  <a:lnTo>
                    <a:pt x="183" y="333"/>
                  </a:lnTo>
                  <a:lnTo>
                    <a:pt x="192" y="332"/>
                  </a:lnTo>
                  <a:lnTo>
                    <a:pt x="200" y="331"/>
                  </a:lnTo>
                  <a:lnTo>
                    <a:pt x="209" y="329"/>
                  </a:lnTo>
                  <a:lnTo>
                    <a:pt x="216" y="326"/>
                  </a:lnTo>
                  <a:lnTo>
                    <a:pt x="224" y="325"/>
                  </a:lnTo>
                  <a:lnTo>
                    <a:pt x="232" y="321"/>
                  </a:lnTo>
                  <a:lnTo>
                    <a:pt x="239" y="316"/>
                  </a:lnTo>
                  <a:lnTo>
                    <a:pt x="246" y="314"/>
                  </a:lnTo>
                  <a:lnTo>
                    <a:pt x="260" y="305"/>
                  </a:lnTo>
                  <a:lnTo>
                    <a:pt x="273" y="297"/>
                  </a:lnTo>
                  <a:lnTo>
                    <a:pt x="297" y="273"/>
                  </a:lnTo>
                  <a:lnTo>
                    <a:pt x="306" y="260"/>
                  </a:lnTo>
                  <a:lnTo>
                    <a:pt x="314" y="246"/>
                  </a:lnTo>
                  <a:lnTo>
                    <a:pt x="317" y="239"/>
                  </a:lnTo>
                  <a:lnTo>
                    <a:pt x="321" y="232"/>
                  </a:lnTo>
                  <a:lnTo>
                    <a:pt x="325" y="223"/>
                  </a:lnTo>
                  <a:lnTo>
                    <a:pt x="327" y="216"/>
                  </a:lnTo>
                  <a:lnTo>
                    <a:pt x="330" y="209"/>
                  </a:lnTo>
                  <a:lnTo>
                    <a:pt x="331" y="199"/>
                  </a:lnTo>
                  <a:lnTo>
                    <a:pt x="333" y="192"/>
                  </a:lnTo>
                  <a:lnTo>
                    <a:pt x="334" y="183"/>
                  </a:lnTo>
                  <a:lnTo>
                    <a:pt x="334" y="175"/>
                  </a:lnTo>
                  <a:lnTo>
                    <a:pt x="335" y="168"/>
                  </a:lnTo>
                  <a:lnTo>
                    <a:pt x="335" y="165"/>
                  </a:lnTo>
                  <a:lnTo>
                    <a:pt x="334" y="158"/>
                  </a:lnTo>
                  <a:lnTo>
                    <a:pt x="334" y="150"/>
                  </a:lnTo>
                  <a:lnTo>
                    <a:pt x="333" y="140"/>
                  </a:lnTo>
                  <a:lnTo>
                    <a:pt x="331" y="133"/>
                  </a:lnTo>
                  <a:lnTo>
                    <a:pt x="330" y="123"/>
                  </a:lnTo>
                  <a:lnTo>
                    <a:pt x="327" y="116"/>
                  </a:lnTo>
                  <a:lnTo>
                    <a:pt x="325" y="108"/>
                  </a:lnTo>
                  <a:lnTo>
                    <a:pt x="321" y="100"/>
                  </a:lnTo>
                  <a:lnTo>
                    <a:pt x="317" y="93"/>
                  </a:lnTo>
                  <a:lnTo>
                    <a:pt x="314" y="86"/>
                  </a:lnTo>
                  <a:lnTo>
                    <a:pt x="310" y="79"/>
                  </a:lnTo>
                  <a:lnTo>
                    <a:pt x="306" y="73"/>
                  </a:lnTo>
                  <a:lnTo>
                    <a:pt x="297" y="59"/>
                  </a:lnTo>
                  <a:lnTo>
                    <a:pt x="284" y="46"/>
                  </a:lnTo>
                  <a:lnTo>
                    <a:pt x="279" y="42"/>
                  </a:lnTo>
                  <a:lnTo>
                    <a:pt x="273" y="36"/>
                  </a:lnTo>
                  <a:lnTo>
                    <a:pt x="260" y="28"/>
                  </a:lnTo>
                  <a:lnTo>
                    <a:pt x="246" y="19"/>
                  </a:lnTo>
                  <a:lnTo>
                    <a:pt x="239" y="17"/>
                  </a:lnTo>
                  <a:lnTo>
                    <a:pt x="232" y="12"/>
                  </a:lnTo>
                  <a:lnTo>
                    <a:pt x="224" y="8"/>
                  </a:lnTo>
                  <a:lnTo>
                    <a:pt x="216" y="7"/>
                  </a:lnTo>
                  <a:lnTo>
                    <a:pt x="209" y="4"/>
                  </a:lnTo>
                  <a:lnTo>
                    <a:pt x="200" y="2"/>
                  </a:lnTo>
                  <a:lnTo>
                    <a:pt x="192" y="1"/>
                  </a:lnTo>
                  <a:lnTo>
                    <a:pt x="184" y="0"/>
                  </a:lnTo>
                  <a:lnTo>
                    <a:pt x="150" y="0"/>
                  </a:lnTo>
                  <a:lnTo>
                    <a:pt x="140" y="1"/>
                  </a:lnTo>
                  <a:lnTo>
                    <a:pt x="133" y="2"/>
                  </a:lnTo>
                  <a:lnTo>
                    <a:pt x="123" y="4"/>
                  </a:lnTo>
                  <a:lnTo>
                    <a:pt x="116" y="7"/>
                  </a:lnTo>
                  <a:lnTo>
                    <a:pt x="109" y="8"/>
                  </a:lnTo>
                  <a:lnTo>
                    <a:pt x="100" y="12"/>
                  </a:lnTo>
                  <a:lnTo>
                    <a:pt x="93" y="17"/>
                  </a:lnTo>
                  <a:lnTo>
                    <a:pt x="86" y="19"/>
                  </a:lnTo>
                  <a:lnTo>
                    <a:pt x="79" y="24"/>
                  </a:lnTo>
                  <a:lnTo>
                    <a:pt x="74" y="28"/>
                  </a:lnTo>
                  <a:lnTo>
                    <a:pt x="59" y="36"/>
                  </a:lnTo>
                  <a:lnTo>
                    <a:pt x="48" y="48"/>
                  </a:lnTo>
                  <a:lnTo>
                    <a:pt x="37" y="59"/>
                  </a:lnTo>
                  <a:lnTo>
                    <a:pt x="28" y="73"/>
                  </a:lnTo>
                  <a:lnTo>
                    <a:pt x="24" y="79"/>
                  </a:lnTo>
                  <a:lnTo>
                    <a:pt x="20" y="86"/>
                  </a:lnTo>
                  <a:lnTo>
                    <a:pt x="17" y="93"/>
                  </a:lnTo>
                  <a:lnTo>
                    <a:pt x="13" y="100"/>
                  </a:lnTo>
                  <a:lnTo>
                    <a:pt x="8" y="108"/>
                  </a:lnTo>
                  <a:lnTo>
                    <a:pt x="7" y="116"/>
                  </a:lnTo>
                  <a:lnTo>
                    <a:pt x="4" y="123"/>
                  </a:lnTo>
                  <a:lnTo>
                    <a:pt x="3" y="133"/>
                  </a:lnTo>
                  <a:lnTo>
                    <a:pt x="1" y="140"/>
                  </a:lnTo>
                  <a:lnTo>
                    <a:pt x="0" y="148"/>
                  </a:lnTo>
                  <a:lnTo>
                    <a:pt x="0" y="166"/>
                  </a:lnTo>
                  <a:lnTo>
                    <a:pt x="17" y="166"/>
                  </a:lnTo>
                  <a:lnTo>
                    <a:pt x="17" y="151"/>
                  </a:lnTo>
                  <a:lnTo>
                    <a:pt x="18" y="142"/>
                  </a:lnTo>
                  <a:lnTo>
                    <a:pt x="20" y="135"/>
                  </a:lnTo>
                  <a:lnTo>
                    <a:pt x="21" y="128"/>
                  </a:lnTo>
                  <a:lnTo>
                    <a:pt x="24" y="121"/>
                  </a:lnTo>
                  <a:lnTo>
                    <a:pt x="25" y="114"/>
                  </a:lnTo>
                  <a:lnTo>
                    <a:pt x="27" y="108"/>
                  </a:lnTo>
                  <a:lnTo>
                    <a:pt x="31" y="101"/>
                  </a:lnTo>
                  <a:lnTo>
                    <a:pt x="34" y="94"/>
                  </a:lnTo>
                  <a:lnTo>
                    <a:pt x="38" y="87"/>
                  </a:lnTo>
                  <a:lnTo>
                    <a:pt x="42" y="82"/>
                  </a:lnTo>
                  <a:lnTo>
                    <a:pt x="47" y="75"/>
                  </a:lnTo>
                  <a:lnTo>
                    <a:pt x="51" y="70"/>
                  </a:lnTo>
                  <a:lnTo>
                    <a:pt x="57" y="65"/>
                  </a:lnTo>
                  <a:lnTo>
                    <a:pt x="59" y="59"/>
                  </a:lnTo>
                  <a:lnTo>
                    <a:pt x="65" y="56"/>
                  </a:lnTo>
                  <a:lnTo>
                    <a:pt x="71" y="50"/>
                  </a:lnTo>
                  <a:lnTo>
                    <a:pt x="75" y="46"/>
                  </a:lnTo>
                  <a:lnTo>
                    <a:pt x="82" y="42"/>
                  </a:lnTo>
                  <a:lnTo>
                    <a:pt x="88" y="38"/>
                  </a:lnTo>
                  <a:lnTo>
                    <a:pt x="95" y="34"/>
                  </a:lnTo>
                  <a:lnTo>
                    <a:pt x="102" y="31"/>
                  </a:lnTo>
                  <a:lnTo>
                    <a:pt x="109" y="26"/>
                  </a:lnTo>
                  <a:lnTo>
                    <a:pt x="115" y="25"/>
                  </a:lnTo>
                  <a:lnTo>
                    <a:pt x="122" y="24"/>
                  </a:lnTo>
                  <a:lnTo>
                    <a:pt x="129" y="21"/>
                  </a:lnTo>
                  <a:lnTo>
                    <a:pt x="136" y="19"/>
                  </a:lnTo>
                  <a:lnTo>
                    <a:pt x="143" y="18"/>
                  </a:lnTo>
                  <a:lnTo>
                    <a:pt x="150" y="17"/>
                  </a:lnTo>
                  <a:lnTo>
                    <a:pt x="167" y="17"/>
                  </a:lnTo>
                  <a:lnTo>
                    <a:pt x="181" y="17"/>
                  </a:lnTo>
                  <a:lnTo>
                    <a:pt x="190" y="18"/>
                  </a:lnTo>
                  <a:lnTo>
                    <a:pt x="197" y="19"/>
                  </a:lnTo>
                  <a:lnTo>
                    <a:pt x="204" y="21"/>
                  </a:lnTo>
                  <a:lnTo>
                    <a:pt x="211" y="24"/>
                  </a:lnTo>
                  <a:lnTo>
                    <a:pt x="218" y="25"/>
                  </a:lnTo>
                  <a:lnTo>
                    <a:pt x="224" y="26"/>
                  </a:lnTo>
                  <a:lnTo>
                    <a:pt x="231" y="31"/>
                  </a:lnTo>
                  <a:lnTo>
                    <a:pt x="238" y="34"/>
                  </a:lnTo>
                  <a:lnTo>
                    <a:pt x="252" y="42"/>
                  </a:lnTo>
                  <a:lnTo>
                    <a:pt x="262" y="50"/>
                  </a:lnTo>
                  <a:lnTo>
                    <a:pt x="267" y="56"/>
                  </a:lnTo>
                  <a:lnTo>
                    <a:pt x="273" y="60"/>
                  </a:lnTo>
                  <a:lnTo>
                    <a:pt x="283" y="70"/>
                  </a:lnTo>
                  <a:lnTo>
                    <a:pt x="287" y="75"/>
                  </a:lnTo>
                  <a:lnTo>
                    <a:pt x="291" y="82"/>
                  </a:lnTo>
                  <a:lnTo>
                    <a:pt x="296" y="87"/>
                  </a:lnTo>
                  <a:lnTo>
                    <a:pt x="300" y="94"/>
                  </a:lnTo>
                  <a:lnTo>
                    <a:pt x="303" y="101"/>
                  </a:lnTo>
                  <a:lnTo>
                    <a:pt x="307" y="108"/>
                  </a:lnTo>
                  <a:lnTo>
                    <a:pt x="308" y="114"/>
                  </a:lnTo>
                  <a:lnTo>
                    <a:pt x="310" y="121"/>
                  </a:lnTo>
                  <a:lnTo>
                    <a:pt x="313" y="128"/>
                  </a:lnTo>
                  <a:lnTo>
                    <a:pt x="314" y="135"/>
                  </a:lnTo>
                  <a:lnTo>
                    <a:pt x="316" y="142"/>
                  </a:lnTo>
                  <a:lnTo>
                    <a:pt x="317" y="150"/>
                  </a:lnTo>
                  <a:lnTo>
                    <a:pt x="317" y="158"/>
                  </a:lnTo>
                  <a:lnTo>
                    <a:pt x="318" y="168"/>
                  </a:lnTo>
                  <a:lnTo>
                    <a:pt x="318" y="165"/>
                  </a:lnTo>
                  <a:lnTo>
                    <a:pt x="317" y="172"/>
                  </a:lnTo>
                  <a:lnTo>
                    <a:pt x="317" y="181"/>
                  </a:lnTo>
                  <a:lnTo>
                    <a:pt x="316" y="189"/>
                  </a:lnTo>
                  <a:lnTo>
                    <a:pt x="314" y="196"/>
                  </a:lnTo>
                  <a:lnTo>
                    <a:pt x="313" y="203"/>
                  </a:lnTo>
                  <a:lnTo>
                    <a:pt x="310" y="210"/>
                  </a:lnTo>
                  <a:lnTo>
                    <a:pt x="308" y="217"/>
                  </a:lnTo>
                  <a:lnTo>
                    <a:pt x="307" y="223"/>
                  </a:lnTo>
                  <a:lnTo>
                    <a:pt x="303" y="230"/>
                  </a:lnTo>
                  <a:lnTo>
                    <a:pt x="300" y="237"/>
                  </a:lnTo>
                  <a:lnTo>
                    <a:pt x="291" y="251"/>
                  </a:lnTo>
                  <a:lnTo>
                    <a:pt x="283" y="261"/>
                  </a:lnTo>
                  <a:lnTo>
                    <a:pt x="262" y="282"/>
                  </a:lnTo>
                  <a:lnTo>
                    <a:pt x="252" y="291"/>
                  </a:lnTo>
                  <a:lnTo>
                    <a:pt x="238" y="299"/>
                  </a:lnTo>
                  <a:lnTo>
                    <a:pt x="231" y="302"/>
                  </a:lnTo>
                  <a:lnTo>
                    <a:pt x="224" y="307"/>
                  </a:lnTo>
                  <a:lnTo>
                    <a:pt x="218" y="308"/>
                  </a:lnTo>
                  <a:lnTo>
                    <a:pt x="211" y="309"/>
                  </a:lnTo>
                  <a:lnTo>
                    <a:pt x="204" y="312"/>
                  </a:lnTo>
                  <a:lnTo>
                    <a:pt x="197" y="314"/>
                  </a:lnTo>
                  <a:lnTo>
                    <a:pt x="190" y="315"/>
                  </a:lnTo>
                  <a:lnTo>
                    <a:pt x="183" y="316"/>
                  </a:lnTo>
                  <a:lnTo>
                    <a:pt x="173" y="316"/>
                  </a:lnTo>
                  <a:lnTo>
                    <a:pt x="166" y="318"/>
                  </a:lnTo>
                  <a:lnTo>
                    <a:pt x="168" y="318"/>
                  </a:lnTo>
                  <a:lnTo>
                    <a:pt x="160" y="316"/>
                  </a:lnTo>
                  <a:lnTo>
                    <a:pt x="151" y="316"/>
                  </a:lnTo>
                  <a:lnTo>
                    <a:pt x="143" y="315"/>
                  </a:lnTo>
                  <a:lnTo>
                    <a:pt x="136" y="314"/>
                  </a:lnTo>
                  <a:lnTo>
                    <a:pt x="129" y="312"/>
                  </a:lnTo>
                  <a:lnTo>
                    <a:pt x="122" y="309"/>
                  </a:lnTo>
                  <a:lnTo>
                    <a:pt x="115" y="308"/>
                  </a:lnTo>
                  <a:lnTo>
                    <a:pt x="109" y="307"/>
                  </a:lnTo>
                  <a:lnTo>
                    <a:pt x="102" y="302"/>
                  </a:lnTo>
                  <a:lnTo>
                    <a:pt x="95" y="299"/>
                  </a:lnTo>
                  <a:lnTo>
                    <a:pt x="88" y="295"/>
                  </a:lnTo>
                  <a:lnTo>
                    <a:pt x="82" y="291"/>
                  </a:lnTo>
                  <a:lnTo>
                    <a:pt x="75" y="287"/>
                  </a:lnTo>
                  <a:lnTo>
                    <a:pt x="71" y="282"/>
                  </a:lnTo>
                  <a:lnTo>
                    <a:pt x="61" y="273"/>
                  </a:lnTo>
                  <a:lnTo>
                    <a:pt x="57" y="267"/>
                  </a:lnTo>
                  <a:lnTo>
                    <a:pt x="51" y="261"/>
                  </a:lnTo>
                  <a:lnTo>
                    <a:pt x="42" y="251"/>
                  </a:lnTo>
                  <a:lnTo>
                    <a:pt x="34" y="237"/>
                  </a:lnTo>
                  <a:lnTo>
                    <a:pt x="31" y="230"/>
                  </a:lnTo>
                  <a:lnTo>
                    <a:pt x="27" y="223"/>
                  </a:lnTo>
                  <a:lnTo>
                    <a:pt x="25" y="217"/>
                  </a:lnTo>
                  <a:lnTo>
                    <a:pt x="24" y="210"/>
                  </a:lnTo>
                  <a:lnTo>
                    <a:pt x="21" y="203"/>
                  </a:lnTo>
                  <a:lnTo>
                    <a:pt x="20" y="196"/>
                  </a:lnTo>
                  <a:lnTo>
                    <a:pt x="18" y="189"/>
                  </a:lnTo>
                  <a:lnTo>
                    <a:pt x="17" y="182"/>
                  </a:lnTo>
                  <a:lnTo>
                    <a:pt x="17" y="166"/>
                  </a:lnTo>
                  <a:lnTo>
                    <a:pt x="0" y="166"/>
                  </a:lnTo>
                  <a:close/>
                </a:path>
              </a:pathLst>
            </a:custGeom>
            <a:solidFill>
              <a:srgbClr val="000000"/>
            </a:solidFill>
            <a:ln w="9525">
              <a:noFill/>
              <a:round/>
              <a:headEnd/>
              <a:tailEnd/>
            </a:ln>
          </p:spPr>
          <p:txBody>
            <a:bodyPr/>
            <a:lstStyle/>
            <a:p>
              <a:endParaRPr lang="en-US"/>
            </a:p>
          </p:txBody>
        </p:sp>
        <p:sp>
          <p:nvSpPr>
            <p:cNvPr id="794640" name="Freeform 16"/>
            <p:cNvSpPr>
              <a:spLocks/>
            </p:cNvSpPr>
            <p:nvPr/>
          </p:nvSpPr>
          <p:spPr bwMode="auto">
            <a:xfrm>
              <a:off x="1083" y="2672"/>
              <a:ext cx="335" cy="335"/>
            </a:xfrm>
            <a:custGeom>
              <a:avLst/>
              <a:gdLst/>
              <a:ahLst/>
              <a:cxnLst>
                <a:cxn ang="0">
                  <a:pos x="3" y="200"/>
                </a:cxn>
                <a:cxn ang="0">
                  <a:pos x="13" y="232"/>
                </a:cxn>
                <a:cxn ang="0">
                  <a:pos x="37" y="273"/>
                </a:cxn>
                <a:cxn ang="0">
                  <a:pos x="74" y="306"/>
                </a:cxn>
                <a:cxn ang="0">
                  <a:pos x="100" y="321"/>
                </a:cxn>
                <a:cxn ang="0">
                  <a:pos x="133" y="331"/>
                </a:cxn>
                <a:cxn ang="0">
                  <a:pos x="166" y="335"/>
                </a:cxn>
                <a:cxn ang="0">
                  <a:pos x="192" y="332"/>
                </a:cxn>
                <a:cxn ang="0">
                  <a:pos x="224" y="325"/>
                </a:cxn>
                <a:cxn ang="0">
                  <a:pos x="260" y="306"/>
                </a:cxn>
                <a:cxn ang="0">
                  <a:pos x="314" y="246"/>
                </a:cxn>
                <a:cxn ang="0">
                  <a:pos x="327" y="216"/>
                </a:cxn>
                <a:cxn ang="0">
                  <a:pos x="334" y="184"/>
                </a:cxn>
                <a:cxn ang="0">
                  <a:pos x="334" y="158"/>
                </a:cxn>
                <a:cxn ang="0">
                  <a:pos x="330" y="123"/>
                </a:cxn>
                <a:cxn ang="0">
                  <a:pos x="317" y="93"/>
                </a:cxn>
                <a:cxn ang="0">
                  <a:pos x="297" y="59"/>
                </a:cxn>
                <a:cxn ang="0">
                  <a:pos x="260" y="28"/>
                </a:cxn>
                <a:cxn ang="0">
                  <a:pos x="224" y="9"/>
                </a:cxn>
                <a:cxn ang="0">
                  <a:pos x="192" y="1"/>
                </a:cxn>
                <a:cxn ang="0">
                  <a:pos x="133" y="3"/>
                </a:cxn>
                <a:cxn ang="0">
                  <a:pos x="100" y="13"/>
                </a:cxn>
                <a:cxn ang="0">
                  <a:pos x="74" y="28"/>
                </a:cxn>
                <a:cxn ang="0">
                  <a:pos x="28" y="74"/>
                </a:cxn>
                <a:cxn ang="0">
                  <a:pos x="13" y="100"/>
                </a:cxn>
                <a:cxn ang="0">
                  <a:pos x="3" y="133"/>
                </a:cxn>
                <a:cxn ang="0">
                  <a:pos x="17" y="167"/>
                </a:cxn>
                <a:cxn ang="0">
                  <a:pos x="21" y="129"/>
                </a:cxn>
                <a:cxn ang="0">
                  <a:pos x="31" y="102"/>
                </a:cxn>
                <a:cxn ang="0">
                  <a:pos x="47" y="75"/>
                </a:cxn>
                <a:cxn ang="0">
                  <a:pos x="65" y="57"/>
                </a:cxn>
                <a:cxn ang="0">
                  <a:pos x="88" y="38"/>
                </a:cxn>
                <a:cxn ang="0">
                  <a:pos x="115" y="26"/>
                </a:cxn>
                <a:cxn ang="0">
                  <a:pos x="143" y="18"/>
                </a:cxn>
                <a:cxn ang="0">
                  <a:pos x="190" y="18"/>
                </a:cxn>
                <a:cxn ang="0">
                  <a:pos x="218" y="26"/>
                </a:cxn>
                <a:cxn ang="0">
                  <a:pos x="252" y="42"/>
                </a:cxn>
                <a:cxn ang="0">
                  <a:pos x="283" y="71"/>
                </a:cxn>
                <a:cxn ang="0">
                  <a:pos x="300" y="95"/>
                </a:cxn>
                <a:cxn ang="0">
                  <a:pos x="310" y="122"/>
                </a:cxn>
                <a:cxn ang="0">
                  <a:pos x="317" y="150"/>
                </a:cxn>
                <a:cxn ang="0">
                  <a:pos x="317" y="173"/>
                </a:cxn>
                <a:cxn ang="0">
                  <a:pos x="313" y="204"/>
                </a:cxn>
                <a:cxn ang="0">
                  <a:pos x="303" y="231"/>
                </a:cxn>
                <a:cxn ang="0">
                  <a:pos x="262" y="283"/>
                </a:cxn>
                <a:cxn ang="0">
                  <a:pos x="224" y="307"/>
                </a:cxn>
                <a:cxn ang="0">
                  <a:pos x="197" y="314"/>
                </a:cxn>
                <a:cxn ang="0">
                  <a:pos x="166" y="318"/>
                </a:cxn>
                <a:cxn ang="0">
                  <a:pos x="143" y="316"/>
                </a:cxn>
                <a:cxn ang="0">
                  <a:pos x="115" y="308"/>
                </a:cxn>
                <a:cxn ang="0">
                  <a:pos x="88" y="296"/>
                </a:cxn>
                <a:cxn ang="0">
                  <a:pos x="61" y="273"/>
                </a:cxn>
                <a:cxn ang="0">
                  <a:pos x="34" y="238"/>
                </a:cxn>
                <a:cxn ang="0">
                  <a:pos x="24" y="211"/>
                </a:cxn>
                <a:cxn ang="0">
                  <a:pos x="17" y="183"/>
                </a:cxn>
              </a:cxnLst>
              <a:rect l="0" t="0" r="r" b="b"/>
              <a:pathLst>
                <a:path w="335" h="335">
                  <a:moveTo>
                    <a:pt x="0" y="167"/>
                  </a:moveTo>
                  <a:lnTo>
                    <a:pt x="0" y="183"/>
                  </a:lnTo>
                  <a:lnTo>
                    <a:pt x="1" y="192"/>
                  </a:lnTo>
                  <a:lnTo>
                    <a:pt x="3" y="200"/>
                  </a:lnTo>
                  <a:lnTo>
                    <a:pt x="4" y="209"/>
                  </a:lnTo>
                  <a:lnTo>
                    <a:pt x="7" y="216"/>
                  </a:lnTo>
                  <a:lnTo>
                    <a:pt x="9" y="224"/>
                  </a:lnTo>
                  <a:lnTo>
                    <a:pt x="13" y="232"/>
                  </a:lnTo>
                  <a:lnTo>
                    <a:pt x="17" y="239"/>
                  </a:lnTo>
                  <a:lnTo>
                    <a:pt x="20" y="246"/>
                  </a:lnTo>
                  <a:lnTo>
                    <a:pt x="28" y="260"/>
                  </a:lnTo>
                  <a:lnTo>
                    <a:pt x="37" y="273"/>
                  </a:lnTo>
                  <a:lnTo>
                    <a:pt x="42" y="279"/>
                  </a:lnTo>
                  <a:lnTo>
                    <a:pt x="47" y="284"/>
                  </a:lnTo>
                  <a:lnTo>
                    <a:pt x="59" y="297"/>
                  </a:lnTo>
                  <a:lnTo>
                    <a:pt x="74" y="306"/>
                  </a:lnTo>
                  <a:lnTo>
                    <a:pt x="79" y="310"/>
                  </a:lnTo>
                  <a:lnTo>
                    <a:pt x="86" y="314"/>
                  </a:lnTo>
                  <a:lnTo>
                    <a:pt x="93" y="317"/>
                  </a:lnTo>
                  <a:lnTo>
                    <a:pt x="100" y="321"/>
                  </a:lnTo>
                  <a:lnTo>
                    <a:pt x="109" y="325"/>
                  </a:lnTo>
                  <a:lnTo>
                    <a:pt x="116" y="327"/>
                  </a:lnTo>
                  <a:lnTo>
                    <a:pt x="123" y="330"/>
                  </a:lnTo>
                  <a:lnTo>
                    <a:pt x="133" y="331"/>
                  </a:lnTo>
                  <a:lnTo>
                    <a:pt x="140" y="332"/>
                  </a:lnTo>
                  <a:lnTo>
                    <a:pt x="149" y="334"/>
                  </a:lnTo>
                  <a:lnTo>
                    <a:pt x="157" y="334"/>
                  </a:lnTo>
                  <a:lnTo>
                    <a:pt x="166" y="335"/>
                  </a:lnTo>
                  <a:lnTo>
                    <a:pt x="168" y="335"/>
                  </a:lnTo>
                  <a:lnTo>
                    <a:pt x="175" y="334"/>
                  </a:lnTo>
                  <a:lnTo>
                    <a:pt x="183" y="334"/>
                  </a:lnTo>
                  <a:lnTo>
                    <a:pt x="192" y="332"/>
                  </a:lnTo>
                  <a:lnTo>
                    <a:pt x="200" y="331"/>
                  </a:lnTo>
                  <a:lnTo>
                    <a:pt x="209" y="330"/>
                  </a:lnTo>
                  <a:lnTo>
                    <a:pt x="217" y="327"/>
                  </a:lnTo>
                  <a:lnTo>
                    <a:pt x="224" y="325"/>
                  </a:lnTo>
                  <a:lnTo>
                    <a:pt x="232" y="321"/>
                  </a:lnTo>
                  <a:lnTo>
                    <a:pt x="239" y="317"/>
                  </a:lnTo>
                  <a:lnTo>
                    <a:pt x="246" y="314"/>
                  </a:lnTo>
                  <a:lnTo>
                    <a:pt x="260" y="306"/>
                  </a:lnTo>
                  <a:lnTo>
                    <a:pt x="273" y="297"/>
                  </a:lnTo>
                  <a:lnTo>
                    <a:pt x="297" y="273"/>
                  </a:lnTo>
                  <a:lnTo>
                    <a:pt x="306" y="260"/>
                  </a:lnTo>
                  <a:lnTo>
                    <a:pt x="314" y="246"/>
                  </a:lnTo>
                  <a:lnTo>
                    <a:pt x="317" y="239"/>
                  </a:lnTo>
                  <a:lnTo>
                    <a:pt x="321" y="232"/>
                  </a:lnTo>
                  <a:lnTo>
                    <a:pt x="325" y="224"/>
                  </a:lnTo>
                  <a:lnTo>
                    <a:pt x="327" y="216"/>
                  </a:lnTo>
                  <a:lnTo>
                    <a:pt x="330" y="209"/>
                  </a:lnTo>
                  <a:lnTo>
                    <a:pt x="331" y="200"/>
                  </a:lnTo>
                  <a:lnTo>
                    <a:pt x="333" y="192"/>
                  </a:lnTo>
                  <a:lnTo>
                    <a:pt x="334" y="184"/>
                  </a:lnTo>
                  <a:lnTo>
                    <a:pt x="334" y="175"/>
                  </a:lnTo>
                  <a:lnTo>
                    <a:pt x="335" y="168"/>
                  </a:lnTo>
                  <a:lnTo>
                    <a:pt x="335" y="166"/>
                  </a:lnTo>
                  <a:lnTo>
                    <a:pt x="334" y="158"/>
                  </a:lnTo>
                  <a:lnTo>
                    <a:pt x="334" y="150"/>
                  </a:lnTo>
                  <a:lnTo>
                    <a:pt x="333" y="140"/>
                  </a:lnTo>
                  <a:lnTo>
                    <a:pt x="331" y="133"/>
                  </a:lnTo>
                  <a:lnTo>
                    <a:pt x="330" y="123"/>
                  </a:lnTo>
                  <a:lnTo>
                    <a:pt x="327" y="116"/>
                  </a:lnTo>
                  <a:lnTo>
                    <a:pt x="325" y="109"/>
                  </a:lnTo>
                  <a:lnTo>
                    <a:pt x="321" y="100"/>
                  </a:lnTo>
                  <a:lnTo>
                    <a:pt x="317" y="93"/>
                  </a:lnTo>
                  <a:lnTo>
                    <a:pt x="314" y="86"/>
                  </a:lnTo>
                  <a:lnTo>
                    <a:pt x="310" y="79"/>
                  </a:lnTo>
                  <a:lnTo>
                    <a:pt x="306" y="74"/>
                  </a:lnTo>
                  <a:lnTo>
                    <a:pt x="297" y="59"/>
                  </a:lnTo>
                  <a:lnTo>
                    <a:pt x="284" y="47"/>
                  </a:lnTo>
                  <a:lnTo>
                    <a:pt x="279" y="42"/>
                  </a:lnTo>
                  <a:lnTo>
                    <a:pt x="273" y="37"/>
                  </a:lnTo>
                  <a:lnTo>
                    <a:pt x="260" y="28"/>
                  </a:lnTo>
                  <a:lnTo>
                    <a:pt x="246" y="20"/>
                  </a:lnTo>
                  <a:lnTo>
                    <a:pt x="239" y="17"/>
                  </a:lnTo>
                  <a:lnTo>
                    <a:pt x="232" y="13"/>
                  </a:lnTo>
                  <a:lnTo>
                    <a:pt x="224" y="9"/>
                  </a:lnTo>
                  <a:lnTo>
                    <a:pt x="217" y="7"/>
                  </a:lnTo>
                  <a:lnTo>
                    <a:pt x="209" y="4"/>
                  </a:lnTo>
                  <a:lnTo>
                    <a:pt x="200" y="3"/>
                  </a:lnTo>
                  <a:lnTo>
                    <a:pt x="192" y="1"/>
                  </a:lnTo>
                  <a:lnTo>
                    <a:pt x="184" y="0"/>
                  </a:lnTo>
                  <a:lnTo>
                    <a:pt x="150" y="0"/>
                  </a:lnTo>
                  <a:lnTo>
                    <a:pt x="140" y="1"/>
                  </a:lnTo>
                  <a:lnTo>
                    <a:pt x="133" y="3"/>
                  </a:lnTo>
                  <a:lnTo>
                    <a:pt x="123" y="4"/>
                  </a:lnTo>
                  <a:lnTo>
                    <a:pt x="116" y="7"/>
                  </a:lnTo>
                  <a:lnTo>
                    <a:pt x="109" y="9"/>
                  </a:lnTo>
                  <a:lnTo>
                    <a:pt x="100" y="13"/>
                  </a:lnTo>
                  <a:lnTo>
                    <a:pt x="93" y="17"/>
                  </a:lnTo>
                  <a:lnTo>
                    <a:pt x="86" y="20"/>
                  </a:lnTo>
                  <a:lnTo>
                    <a:pt x="79" y="24"/>
                  </a:lnTo>
                  <a:lnTo>
                    <a:pt x="74" y="28"/>
                  </a:lnTo>
                  <a:lnTo>
                    <a:pt x="59" y="37"/>
                  </a:lnTo>
                  <a:lnTo>
                    <a:pt x="48" y="48"/>
                  </a:lnTo>
                  <a:lnTo>
                    <a:pt x="37" y="59"/>
                  </a:lnTo>
                  <a:lnTo>
                    <a:pt x="28" y="74"/>
                  </a:lnTo>
                  <a:lnTo>
                    <a:pt x="24" y="79"/>
                  </a:lnTo>
                  <a:lnTo>
                    <a:pt x="20" y="86"/>
                  </a:lnTo>
                  <a:lnTo>
                    <a:pt x="17" y="93"/>
                  </a:lnTo>
                  <a:lnTo>
                    <a:pt x="13" y="100"/>
                  </a:lnTo>
                  <a:lnTo>
                    <a:pt x="9" y="109"/>
                  </a:lnTo>
                  <a:lnTo>
                    <a:pt x="7" y="116"/>
                  </a:lnTo>
                  <a:lnTo>
                    <a:pt x="4" y="123"/>
                  </a:lnTo>
                  <a:lnTo>
                    <a:pt x="3" y="133"/>
                  </a:lnTo>
                  <a:lnTo>
                    <a:pt x="1" y="140"/>
                  </a:lnTo>
                  <a:lnTo>
                    <a:pt x="0" y="149"/>
                  </a:lnTo>
                  <a:lnTo>
                    <a:pt x="0" y="167"/>
                  </a:lnTo>
                  <a:lnTo>
                    <a:pt x="17" y="167"/>
                  </a:lnTo>
                  <a:lnTo>
                    <a:pt x="17" y="151"/>
                  </a:lnTo>
                  <a:lnTo>
                    <a:pt x="18" y="143"/>
                  </a:lnTo>
                  <a:lnTo>
                    <a:pt x="20" y="136"/>
                  </a:lnTo>
                  <a:lnTo>
                    <a:pt x="21" y="129"/>
                  </a:lnTo>
                  <a:lnTo>
                    <a:pt x="24" y="122"/>
                  </a:lnTo>
                  <a:lnTo>
                    <a:pt x="25" y="115"/>
                  </a:lnTo>
                  <a:lnTo>
                    <a:pt x="27" y="109"/>
                  </a:lnTo>
                  <a:lnTo>
                    <a:pt x="31" y="102"/>
                  </a:lnTo>
                  <a:lnTo>
                    <a:pt x="34" y="95"/>
                  </a:lnTo>
                  <a:lnTo>
                    <a:pt x="38" y="88"/>
                  </a:lnTo>
                  <a:lnTo>
                    <a:pt x="42" y="82"/>
                  </a:lnTo>
                  <a:lnTo>
                    <a:pt x="47" y="75"/>
                  </a:lnTo>
                  <a:lnTo>
                    <a:pt x="51" y="71"/>
                  </a:lnTo>
                  <a:lnTo>
                    <a:pt x="57" y="65"/>
                  </a:lnTo>
                  <a:lnTo>
                    <a:pt x="59" y="59"/>
                  </a:lnTo>
                  <a:lnTo>
                    <a:pt x="65" y="57"/>
                  </a:lnTo>
                  <a:lnTo>
                    <a:pt x="71" y="51"/>
                  </a:lnTo>
                  <a:lnTo>
                    <a:pt x="75" y="47"/>
                  </a:lnTo>
                  <a:lnTo>
                    <a:pt x="82" y="42"/>
                  </a:lnTo>
                  <a:lnTo>
                    <a:pt x="88" y="38"/>
                  </a:lnTo>
                  <a:lnTo>
                    <a:pt x="95" y="34"/>
                  </a:lnTo>
                  <a:lnTo>
                    <a:pt x="102" y="31"/>
                  </a:lnTo>
                  <a:lnTo>
                    <a:pt x="109" y="27"/>
                  </a:lnTo>
                  <a:lnTo>
                    <a:pt x="115" y="26"/>
                  </a:lnTo>
                  <a:lnTo>
                    <a:pt x="122" y="24"/>
                  </a:lnTo>
                  <a:lnTo>
                    <a:pt x="129" y="21"/>
                  </a:lnTo>
                  <a:lnTo>
                    <a:pt x="136" y="20"/>
                  </a:lnTo>
                  <a:lnTo>
                    <a:pt x="143" y="18"/>
                  </a:lnTo>
                  <a:lnTo>
                    <a:pt x="150" y="17"/>
                  </a:lnTo>
                  <a:lnTo>
                    <a:pt x="167" y="17"/>
                  </a:lnTo>
                  <a:lnTo>
                    <a:pt x="181" y="17"/>
                  </a:lnTo>
                  <a:lnTo>
                    <a:pt x="190" y="18"/>
                  </a:lnTo>
                  <a:lnTo>
                    <a:pt x="197" y="20"/>
                  </a:lnTo>
                  <a:lnTo>
                    <a:pt x="204" y="21"/>
                  </a:lnTo>
                  <a:lnTo>
                    <a:pt x="211" y="24"/>
                  </a:lnTo>
                  <a:lnTo>
                    <a:pt x="218" y="26"/>
                  </a:lnTo>
                  <a:lnTo>
                    <a:pt x="224" y="27"/>
                  </a:lnTo>
                  <a:lnTo>
                    <a:pt x="231" y="31"/>
                  </a:lnTo>
                  <a:lnTo>
                    <a:pt x="238" y="34"/>
                  </a:lnTo>
                  <a:lnTo>
                    <a:pt x="252" y="42"/>
                  </a:lnTo>
                  <a:lnTo>
                    <a:pt x="262" y="51"/>
                  </a:lnTo>
                  <a:lnTo>
                    <a:pt x="267" y="57"/>
                  </a:lnTo>
                  <a:lnTo>
                    <a:pt x="273" y="61"/>
                  </a:lnTo>
                  <a:lnTo>
                    <a:pt x="283" y="71"/>
                  </a:lnTo>
                  <a:lnTo>
                    <a:pt x="287" y="75"/>
                  </a:lnTo>
                  <a:lnTo>
                    <a:pt x="292" y="82"/>
                  </a:lnTo>
                  <a:lnTo>
                    <a:pt x="296" y="88"/>
                  </a:lnTo>
                  <a:lnTo>
                    <a:pt x="300" y="95"/>
                  </a:lnTo>
                  <a:lnTo>
                    <a:pt x="303" y="102"/>
                  </a:lnTo>
                  <a:lnTo>
                    <a:pt x="307" y="109"/>
                  </a:lnTo>
                  <a:lnTo>
                    <a:pt x="309" y="115"/>
                  </a:lnTo>
                  <a:lnTo>
                    <a:pt x="310" y="122"/>
                  </a:lnTo>
                  <a:lnTo>
                    <a:pt x="313" y="129"/>
                  </a:lnTo>
                  <a:lnTo>
                    <a:pt x="314" y="136"/>
                  </a:lnTo>
                  <a:lnTo>
                    <a:pt x="316" y="143"/>
                  </a:lnTo>
                  <a:lnTo>
                    <a:pt x="317" y="150"/>
                  </a:lnTo>
                  <a:lnTo>
                    <a:pt x="317" y="158"/>
                  </a:lnTo>
                  <a:lnTo>
                    <a:pt x="318" y="168"/>
                  </a:lnTo>
                  <a:lnTo>
                    <a:pt x="318" y="166"/>
                  </a:lnTo>
                  <a:lnTo>
                    <a:pt x="317" y="173"/>
                  </a:lnTo>
                  <a:lnTo>
                    <a:pt x="317" y="181"/>
                  </a:lnTo>
                  <a:lnTo>
                    <a:pt x="316" y="190"/>
                  </a:lnTo>
                  <a:lnTo>
                    <a:pt x="314" y="197"/>
                  </a:lnTo>
                  <a:lnTo>
                    <a:pt x="313" y="204"/>
                  </a:lnTo>
                  <a:lnTo>
                    <a:pt x="310" y="211"/>
                  </a:lnTo>
                  <a:lnTo>
                    <a:pt x="309" y="218"/>
                  </a:lnTo>
                  <a:lnTo>
                    <a:pt x="307" y="224"/>
                  </a:lnTo>
                  <a:lnTo>
                    <a:pt x="303" y="231"/>
                  </a:lnTo>
                  <a:lnTo>
                    <a:pt x="300" y="238"/>
                  </a:lnTo>
                  <a:lnTo>
                    <a:pt x="292" y="252"/>
                  </a:lnTo>
                  <a:lnTo>
                    <a:pt x="283" y="262"/>
                  </a:lnTo>
                  <a:lnTo>
                    <a:pt x="262" y="283"/>
                  </a:lnTo>
                  <a:lnTo>
                    <a:pt x="252" y="291"/>
                  </a:lnTo>
                  <a:lnTo>
                    <a:pt x="238" y="300"/>
                  </a:lnTo>
                  <a:lnTo>
                    <a:pt x="231" y="303"/>
                  </a:lnTo>
                  <a:lnTo>
                    <a:pt x="224" y="307"/>
                  </a:lnTo>
                  <a:lnTo>
                    <a:pt x="218" y="308"/>
                  </a:lnTo>
                  <a:lnTo>
                    <a:pt x="211" y="310"/>
                  </a:lnTo>
                  <a:lnTo>
                    <a:pt x="204" y="313"/>
                  </a:lnTo>
                  <a:lnTo>
                    <a:pt x="197" y="314"/>
                  </a:lnTo>
                  <a:lnTo>
                    <a:pt x="190" y="316"/>
                  </a:lnTo>
                  <a:lnTo>
                    <a:pt x="183" y="317"/>
                  </a:lnTo>
                  <a:lnTo>
                    <a:pt x="173" y="317"/>
                  </a:lnTo>
                  <a:lnTo>
                    <a:pt x="166" y="318"/>
                  </a:lnTo>
                  <a:lnTo>
                    <a:pt x="168" y="318"/>
                  </a:lnTo>
                  <a:lnTo>
                    <a:pt x="160" y="317"/>
                  </a:lnTo>
                  <a:lnTo>
                    <a:pt x="151" y="317"/>
                  </a:lnTo>
                  <a:lnTo>
                    <a:pt x="143" y="316"/>
                  </a:lnTo>
                  <a:lnTo>
                    <a:pt x="136" y="314"/>
                  </a:lnTo>
                  <a:lnTo>
                    <a:pt x="129" y="313"/>
                  </a:lnTo>
                  <a:lnTo>
                    <a:pt x="122" y="310"/>
                  </a:lnTo>
                  <a:lnTo>
                    <a:pt x="115" y="308"/>
                  </a:lnTo>
                  <a:lnTo>
                    <a:pt x="109" y="307"/>
                  </a:lnTo>
                  <a:lnTo>
                    <a:pt x="102" y="303"/>
                  </a:lnTo>
                  <a:lnTo>
                    <a:pt x="95" y="300"/>
                  </a:lnTo>
                  <a:lnTo>
                    <a:pt x="88" y="296"/>
                  </a:lnTo>
                  <a:lnTo>
                    <a:pt x="82" y="291"/>
                  </a:lnTo>
                  <a:lnTo>
                    <a:pt x="75" y="287"/>
                  </a:lnTo>
                  <a:lnTo>
                    <a:pt x="71" y="283"/>
                  </a:lnTo>
                  <a:lnTo>
                    <a:pt x="61" y="273"/>
                  </a:lnTo>
                  <a:lnTo>
                    <a:pt x="57" y="267"/>
                  </a:lnTo>
                  <a:lnTo>
                    <a:pt x="51" y="262"/>
                  </a:lnTo>
                  <a:lnTo>
                    <a:pt x="42" y="252"/>
                  </a:lnTo>
                  <a:lnTo>
                    <a:pt x="34" y="238"/>
                  </a:lnTo>
                  <a:lnTo>
                    <a:pt x="31" y="231"/>
                  </a:lnTo>
                  <a:lnTo>
                    <a:pt x="27" y="224"/>
                  </a:lnTo>
                  <a:lnTo>
                    <a:pt x="25" y="218"/>
                  </a:lnTo>
                  <a:lnTo>
                    <a:pt x="24" y="211"/>
                  </a:lnTo>
                  <a:lnTo>
                    <a:pt x="21" y="204"/>
                  </a:lnTo>
                  <a:lnTo>
                    <a:pt x="20" y="197"/>
                  </a:lnTo>
                  <a:lnTo>
                    <a:pt x="18" y="190"/>
                  </a:lnTo>
                  <a:lnTo>
                    <a:pt x="17" y="183"/>
                  </a:lnTo>
                  <a:lnTo>
                    <a:pt x="17" y="167"/>
                  </a:lnTo>
                  <a:lnTo>
                    <a:pt x="0" y="167"/>
                  </a:lnTo>
                  <a:close/>
                </a:path>
              </a:pathLst>
            </a:custGeom>
            <a:solidFill>
              <a:srgbClr val="000000"/>
            </a:solidFill>
            <a:ln w="9525">
              <a:noFill/>
              <a:round/>
              <a:headEnd/>
              <a:tailEnd/>
            </a:ln>
          </p:spPr>
          <p:txBody>
            <a:bodyPr/>
            <a:lstStyle/>
            <a:p>
              <a:endParaRPr lang="en-US"/>
            </a:p>
          </p:txBody>
        </p:sp>
        <p:sp>
          <p:nvSpPr>
            <p:cNvPr id="794641" name="Freeform 17"/>
            <p:cNvSpPr>
              <a:spLocks/>
            </p:cNvSpPr>
            <p:nvPr/>
          </p:nvSpPr>
          <p:spPr bwMode="auto">
            <a:xfrm>
              <a:off x="704" y="2832"/>
              <a:ext cx="392" cy="31"/>
            </a:xfrm>
            <a:custGeom>
              <a:avLst/>
              <a:gdLst/>
              <a:ahLst/>
              <a:cxnLst>
                <a:cxn ang="0">
                  <a:pos x="14" y="0"/>
                </a:cxn>
                <a:cxn ang="0">
                  <a:pos x="10" y="0"/>
                </a:cxn>
                <a:cxn ang="0">
                  <a:pos x="7" y="1"/>
                </a:cxn>
                <a:cxn ang="0">
                  <a:pos x="1" y="7"/>
                </a:cxn>
                <a:cxn ang="0">
                  <a:pos x="0" y="10"/>
                </a:cxn>
                <a:cxn ang="0">
                  <a:pos x="0" y="18"/>
                </a:cxn>
                <a:cxn ang="0">
                  <a:pos x="1" y="21"/>
                </a:cxn>
                <a:cxn ang="0">
                  <a:pos x="7" y="27"/>
                </a:cxn>
                <a:cxn ang="0">
                  <a:pos x="10" y="28"/>
                </a:cxn>
                <a:cxn ang="0">
                  <a:pos x="14" y="28"/>
                </a:cxn>
                <a:cxn ang="0">
                  <a:pos x="378" y="31"/>
                </a:cxn>
                <a:cxn ang="0">
                  <a:pos x="382" y="31"/>
                </a:cxn>
                <a:cxn ang="0">
                  <a:pos x="385" y="30"/>
                </a:cxn>
                <a:cxn ang="0">
                  <a:pos x="390" y="24"/>
                </a:cxn>
                <a:cxn ang="0">
                  <a:pos x="392" y="21"/>
                </a:cxn>
                <a:cxn ang="0">
                  <a:pos x="392" y="13"/>
                </a:cxn>
                <a:cxn ang="0">
                  <a:pos x="390" y="10"/>
                </a:cxn>
                <a:cxn ang="0">
                  <a:pos x="385" y="4"/>
                </a:cxn>
                <a:cxn ang="0">
                  <a:pos x="382" y="3"/>
                </a:cxn>
                <a:cxn ang="0">
                  <a:pos x="378" y="3"/>
                </a:cxn>
                <a:cxn ang="0">
                  <a:pos x="14" y="0"/>
                </a:cxn>
              </a:cxnLst>
              <a:rect l="0" t="0" r="r" b="b"/>
              <a:pathLst>
                <a:path w="392" h="31">
                  <a:moveTo>
                    <a:pt x="14" y="0"/>
                  </a:moveTo>
                  <a:lnTo>
                    <a:pt x="10" y="0"/>
                  </a:lnTo>
                  <a:lnTo>
                    <a:pt x="7" y="1"/>
                  </a:lnTo>
                  <a:lnTo>
                    <a:pt x="1" y="7"/>
                  </a:lnTo>
                  <a:lnTo>
                    <a:pt x="0" y="10"/>
                  </a:lnTo>
                  <a:lnTo>
                    <a:pt x="0" y="18"/>
                  </a:lnTo>
                  <a:lnTo>
                    <a:pt x="1" y="21"/>
                  </a:lnTo>
                  <a:lnTo>
                    <a:pt x="7" y="27"/>
                  </a:lnTo>
                  <a:lnTo>
                    <a:pt x="10" y="28"/>
                  </a:lnTo>
                  <a:lnTo>
                    <a:pt x="14" y="28"/>
                  </a:lnTo>
                  <a:lnTo>
                    <a:pt x="378" y="31"/>
                  </a:lnTo>
                  <a:lnTo>
                    <a:pt x="382" y="31"/>
                  </a:lnTo>
                  <a:lnTo>
                    <a:pt x="385" y="30"/>
                  </a:lnTo>
                  <a:lnTo>
                    <a:pt x="390" y="24"/>
                  </a:lnTo>
                  <a:lnTo>
                    <a:pt x="392" y="21"/>
                  </a:lnTo>
                  <a:lnTo>
                    <a:pt x="392" y="13"/>
                  </a:lnTo>
                  <a:lnTo>
                    <a:pt x="390" y="10"/>
                  </a:lnTo>
                  <a:lnTo>
                    <a:pt x="385" y="4"/>
                  </a:lnTo>
                  <a:lnTo>
                    <a:pt x="382" y="3"/>
                  </a:lnTo>
                  <a:lnTo>
                    <a:pt x="378" y="3"/>
                  </a:lnTo>
                  <a:lnTo>
                    <a:pt x="14" y="0"/>
                  </a:lnTo>
                  <a:close/>
                </a:path>
              </a:pathLst>
            </a:custGeom>
            <a:solidFill>
              <a:srgbClr val="000000"/>
            </a:solidFill>
            <a:ln w="9525">
              <a:noFill/>
              <a:round/>
              <a:headEnd/>
              <a:tailEnd/>
            </a:ln>
          </p:spPr>
          <p:txBody>
            <a:bodyPr/>
            <a:lstStyle/>
            <a:p>
              <a:endParaRPr lang="en-US"/>
            </a:p>
          </p:txBody>
        </p:sp>
        <p:sp>
          <p:nvSpPr>
            <p:cNvPr id="794642" name="Rectangle 18"/>
            <p:cNvSpPr>
              <a:spLocks noChangeArrowheads="1"/>
            </p:cNvSpPr>
            <p:nvPr/>
          </p:nvSpPr>
          <p:spPr bwMode="auto">
            <a:xfrm>
              <a:off x="499" y="2760"/>
              <a:ext cx="98"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A</a:t>
              </a:r>
              <a:endParaRPr lang="en-US" sz="3200" b="1" u="none" baseline="0">
                <a:solidFill>
                  <a:srgbClr val="00FF00"/>
                </a:solidFill>
              </a:endParaRPr>
            </a:p>
          </p:txBody>
        </p:sp>
        <p:sp>
          <p:nvSpPr>
            <p:cNvPr id="794643" name="Rectangle 19"/>
            <p:cNvSpPr>
              <a:spLocks noChangeArrowheads="1"/>
            </p:cNvSpPr>
            <p:nvPr/>
          </p:nvSpPr>
          <p:spPr bwMode="auto">
            <a:xfrm>
              <a:off x="1216" y="2760"/>
              <a:ext cx="91"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B</a:t>
              </a:r>
              <a:endParaRPr lang="en-US" sz="3200" b="1" u="none" baseline="0">
                <a:solidFill>
                  <a:srgbClr val="00FF00"/>
                </a:solidFill>
              </a:endParaRPr>
            </a:p>
          </p:txBody>
        </p:sp>
        <p:sp>
          <p:nvSpPr>
            <p:cNvPr id="794644" name="Rectangle 20"/>
            <p:cNvSpPr>
              <a:spLocks noChangeArrowheads="1"/>
            </p:cNvSpPr>
            <p:nvPr/>
          </p:nvSpPr>
          <p:spPr bwMode="auto">
            <a:xfrm>
              <a:off x="765" y="2681"/>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1/0</a:t>
              </a:r>
              <a:endParaRPr lang="en-US" sz="3200" b="1" u="none" baseline="0">
                <a:solidFill>
                  <a:srgbClr val="00FF00"/>
                </a:solidFill>
              </a:endParaRPr>
            </a:p>
          </p:txBody>
        </p:sp>
        <p:sp>
          <p:nvSpPr>
            <p:cNvPr id="794645" name="Freeform 21"/>
            <p:cNvSpPr>
              <a:spLocks/>
            </p:cNvSpPr>
            <p:nvPr/>
          </p:nvSpPr>
          <p:spPr bwMode="auto">
            <a:xfrm>
              <a:off x="1791" y="2690"/>
              <a:ext cx="335" cy="336"/>
            </a:xfrm>
            <a:custGeom>
              <a:avLst/>
              <a:gdLst/>
              <a:ahLst/>
              <a:cxnLst>
                <a:cxn ang="0">
                  <a:pos x="2" y="200"/>
                </a:cxn>
                <a:cxn ang="0">
                  <a:pos x="12" y="232"/>
                </a:cxn>
                <a:cxn ang="0">
                  <a:pos x="36" y="273"/>
                </a:cxn>
                <a:cxn ang="0">
                  <a:pos x="73" y="306"/>
                </a:cxn>
                <a:cxn ang="0">
                  <a:pos x="100" y="322"/>
                </a:cxn>
                <a:cxn ang="0">
                  <a:pos x="133" y="331"/>
                </a:cxn>
                <a:cxn ang="0">
                  <a:pos x="165" y="336"/>
                </a:cxn>
                <a:cxn ang="0">
                  <a:pos x="192" y="333"/>
                </a:cxn>
                <a:cxn ang="0">
                  <a:pos x="223" y="326"/>
                </a:cxn>
                <a:cxn ang="0">
                  <a:pos x="260" y="306"/>
                </a:cxn>
                <a:cxn ang="0">
                  <a:pos x="314" y="247"/>
                </a:cxn>
                <a:cxn ang="0">
                  <a:pos x="326" y="217"/>
                </a:cxn>
                <a:cxn ang="0">
                  <a:pos x="333" y="184"/>
                </a:cxn>
                <a:cxn ang="0">
                  <a:pos x="333" y="159"/>
                </a:cxn>
                <a:cxn ang="0">
                  <a:pos x="329" y="124"/>
                </a:cxn>
                <a:cxn ang="0">
                  <a:pos x="317" y="94"/>
                </a:cxn>
                <a:cxn ang="0">
                  <a:pos x="297" y="60"/>
                </a:cxn>
                <a:cxn ang="0">
                  <a:pos x="260" y="29"/>
                </a:cxn>
                <a:cxn ang="0">
                  <a:pos x="223" y="9"/>
                </a:cxn>
                <a:cxn ang="0">
                  <a:pos x="192" y="2"/>
                </a:cxn>
                <a:cxn ang="0">
                  <a:pos x="133" y="3"/>
                </a:cxn>
                <a:cxn ang="0">
                  <a:pos x="100" y="13"/>
                </a:cxn>
                <a:cxn ang="0">
                  <a:pos x="73" y="29"/>
                </a:cxn>
                <a:cxn ang="0">
                  <a:pos x="28" y="74"/>
                </a:cxn>
                <a:cxn ang="0">
                  <a:pos x="12" y="101"/>
                </a:cxn>
                <a:cxn ang="0">
                  <a:pos x="2" y="133"/>
                </a:cxn>
                <a:cxn ang="0">
                  <a:pos x="17" y="167"/>
                </a:cxn>
                <a:cxn ang="0">
                  <a:pos x="21" y="129"/>
                </a:cxn>
                <a:cxn ang="0">
                  <a:pos x="31" y="102"/>
                </a:cxn>
                <a:cxn ang="0">
                  <a:pos x="46" y="75"/>
                </a:cxn>
                <a:cxn ang="0">
                  <a:pos x="65" y="57"/>
                </a:cxn>
                <a:cxn ang="0">
                  <a:pos x="87" y="39"/>
                </a:cxn>
                <a:cxn ang="0">
                  <a:pos x="114" y="26"/>
                </a:cxn>
                <a:cxn ang="0">
                  <a:pos x="142" y="19"/>
                </a:cxn>
                <a:cxn ang="0">
                  <a:pos x="189" y="19"/>
                </a:cxn>
                <a:cxn ang="0">
                  <a:pos x="217" y="26"/>
                </a:cxn>
                <a:cxn ang="0">
                  <a:pos x="251" y="43"/>
                </a:cxn>
                <a:cxn ang="0">
                  <a:pos x="283" y="71"/>
                </a:cxn>
                <a:cxn ang="0">
                  <a:pos x="300" y="95"/>
                </a:cxn>
                <a:cxn ang="0">
                  <a:pos x="309" y="122"/>
                </a:cxn>
                <a:cxn ang="0">
                  <a:pos x="317" y="150"/>
                </a:cxn>
                <a:cxn ang="0">
                  <a:pos x="317" y="173"/>
                </a:cxn>
                <a:cxn ang="0">
                  <a:pos x="312" y="204"/>
                </a:cxn>
                <a:cxn ang="0">
                  <a:pos x="302" y="231"/>
                </a:cxn>
                <a:cxn ang="0">
                  <a:pos x="261" y="283"/>
                </a:cxn>
                <a:cxn ang="0">
                  <a:pos x="223" y="307"/>
                </a:cxn>
                <a:cxn ang="0">
                  <a:pos x="196" y="314"/>
                </a:cxn>
                <a:cxn ang="0">
                  <a:pos x="165" y="319"/>
                </a:cxn>
                <a:cxn ang="0">
                  <a:pos x="142" y="316"/>
                </a:cxn>
                <a:cxn ang="0">
                  <a:pos x="114" y="309"/>
                </a:cxn>
                <a:cxn ang="0">
                  <a:pos x="87" y="296"/>
                </a:cxn>
                <a:cxn ang="0">
                  <a:pos x="60" y="273"/>
                </a:cxn>
                <a:cxn ang="0">
                  <a:pos x="33" y="238"/>
                </a:cxn>
                <a:cxn ang="0">
                  <a:pos x="24" y="211"/>
                </a:cxn>
                <a:cxn ang="0">
                  <a:pos x="17" y="183"/>
                </a:cxn>
              </a:cxnLst>
              <a:rect l="0" t="0" r="r" b="b"/>
              <a:pathLst>
                <a:path w="335" h="336">
                  <a:moveTo>
                    <a:pt x="0" y="167"/>
                  </a:moveTo>
                  <a:lnTo>
                    <a:pt x="0" y="183"/>
                  </a:lnTo>
                  <a:lnTo>
                    <a:pt x="1" y="193"/>
                  </a:lnTo>
                  <a:lnTo>
                    <a:pt x="2" y="200"/>
                  </a:lnTo>
                  <a:lnTo>
                    <a:pt x="4" y="210"/>
                  </a:lnTo>
                  <a:lnTo>
                    <a:pt x="7" y="217"/>
                  </a:lnTo>
                  <a:lnTo>
                    <a:pt x="8" y="224"/>
                  </a:lnTo>
                  <a:lnTo>
                    <a:pt x="12" y="232"/>
                  </a:lnTo>
                  <a:lnTo>
                    <a:pt x="17" y="240"/>
                  </a:lnTo>
                  <a:lnTo>
                    <a:pt x="19" y="247"/>
                  </a:lnTo>
                  <a:lnTo>
                    <a:pt x="28" y="261"/>
                  </a:lnTo>
                  <a:lnTo>
                    <a:pt x="36" y="273"/>
                  </a:lnTo>
                  <a:lnTo>
                    <a:pt x="42" y="279"/>
                  </a:lnTo>
                  <a:lnTo>
                    <a:pt x="46" y="285"/>
                  </a:lnTo>
                  <a:lnTo>
                    <a:pt x="59" y="298"/>
                  </a:lnTo>
                  <a:lnTo>
                    <a:pt x="73" y="306"/>
                  </a:lnTo>
                  <a:lnTo>
                    <a:pt x="79" y="310"/>
                  </a:lnTo>
                  <a:lnTo>
                    <a:pt x="86" y="314"/>
                  </a:lnTo>
                  <a:lnTo>
                    <a:pt x="93" y="317"/>
                  </a:lnTo>
                  <a:lnTo>
                    <a:pt x="100" y="322"/>
                  </a:lnTo>
                  <a:lnTo>
                    <a:pt x="108" y="326"/>
                  </a:lnTo>
                  <a:lnTo>
                    <a:pt x="116" y="327"/>
                  </a:lnTo>
                  <a:lnTo>
                    <a:pt x="123" y="330"/>
                  </a:lnTo>
                  <a:lnTo>
                    <a:pt x="133" y="331"/>
                  </a:lnTo>
                  <a:lnTo>
                    <a:pt x="140" y="333"/>
                  </a:lnTo>
                  <a:lnTo>
                    <a:pt x="148" y="334"/>
                  </a:lnTo>
                  <a:lnTo>
                    <a:pt x="157" y="334"/>
                  </a:lnTo>
                  <a:lnTo>
                    <a:pt x="165" y="336"/>
                  </a:lnTo>
                  <a:lnTo>
                    <a:pt x="168" y="336"/>
                  </a:lnTo>
                  <a:lnTo>
                    <a:pt x="175" y="334"/>
                  </a:lnTo>
                  <a:lnTo>
                    <a:pt x="182" y="334"/>
                  </a:lnTo>
                  <a:lnTo>
                    <a:pt x="192" y="333"/>
                  </a:lnTo>
                  <a:lnTo>
                    <a:pt x="199" y="331"/>
                  </a:lnTo>
                  <a:lnTo>
                    <a:pt x="209" y="330"/>
                  </a:lnTo>
                  <a:lnTo>
                    <a:pt x="216" y="327"/>
                  </a:lnTo>
                  <a:lnTo>
                    <a:pt x="223" y="326"/>
                  </a:lnTo>
                  <a:lnTo>
                    <a:pt x="232" y="322"/>
                  </a:lnTo>
                  <a:lnTo>
                    <a:pt x="239" y="317"/>
                  </a:lnTo>
                  <a:lnTo>
                    <a:pt x="246" y="314"/>
                  </a:lnTo>
                  <a:lnTo>
                    <a:pt x="260" y="306"/>
                  </a:lnTo>
                  <a:lnTo>
                    <a:pt x="273" y="298"/>
                  </a:lnTo>
                  <a:lnTo>
                    <a:pt x="297" y="273"/>
                  </a:lnTo>
                  <a:lnTo>
                    <a:pt x="305" y="261"/>
                  </a:lnTo>
                  <a:lnTo>
                    <a:pt x="314" y="247"/>
                  </a:lnTo>
                  <a:lnTo>
                    <a:pt x="317" y="240"/>
                  </a:lnTo>
                  <a:lnTo>
                    <a:pt x="321" y="232"/>
                  </a:lnTo>
                  <a:lnTo>
                    <a:pt x="325" y="224"/>
                  </a:lnTo>
                  <a:lnTo>
                    <a:pt x="326" y="217"/>
                  </a:lnTo>
                  <a:lnTo>
                    <a:pt x="329" y="210"/>
                  </a:lnTo>
                  <a:lnTo>
                    <a:pt x="331" y="200"/>
                  </a:lnTo>
                  <a:lnTo>
                    <a:pt x="332" y="193"/>
                  </a:lnTo>
                  <a:lnTo>
                    <a:pt x="333" y="184"/>
                  </a:lnTo>
                  <a:lnTo>
                    <a:pt x="333" y="176"/>
                  </a:lnTo>
                  <a:lnTo>
                    <a:pt x="335" y="169"/>
                  </a:lnTo>
                  <a:lnTo>
                    <a:pt x="335" y="166"/>
                  </a:lnTo>
                  <a:lnTo>
                    <a:pt x="333" y="159"/>
                  </a:lnTo>
                  <a:lnTo>
                    <a:pt x="333" y="150"/>
                  </a:lnTo>
                  <a:lnTo>
                    <a:pt x="332" y="140"/>
                  </a:lnTo>
                  <a:lnTo>
                    <a:pt x="331" y="133"/>
                  </a:lnTo>
                  <a:lnTo>
                    <a:pt x="329" y="124"/>
                  </a:lnTo>
                  <a:lnTo>
                    <a:pt x="326" y="116"/>
                  </a:lnTo>
                  <a:lnTo>
                    <a:pt x="325" y="109"/>
                  </a:lnTo>
                  <a:lnTo>
                    <a:pt x="321" y="101"/>
                  </a:lnTo>
                  <a:lnTo>
                    <a:pt x="317" y="94"/>
                  </a:lnTo>
                  <a:lnTo>
                    <a:pt x="314" y="87"/>
                  </a:lnTo>
                  <a:lnTo>
                    <a:pt x="309" y="80"/>
                  </a:lnTo>
                  <a:lnTo>
                    <a:pt x="305" y="74"/>
                  </a:lnTo>
                  <a:lnTo>
                    <a:pt x="297" y="60"/>
                  </a:lnTo>
                  <a:lnTo>
                    <a:pt x="284" y="47"/>
                  </a:lnTo>
                  <a:lnTo>
                    <a:pt x="278" y="43"/>
                  </a:lnTo>
                  <a:lnTo>
                    <a:pt x="273" y="37"/>
                  </a:lnTo>
                  <a:lnTo>
                    <a:pt x="260" y="29"/>
                  </a:lnTo>
                  <a:lnTo>
                    <a:pt x="246" y="20"/>
                  </a:lnTo>
                  <a:lnTo>
                    <a:pt x="239" y="17"/>
                  </a:lnTo>
                  <a:lnTo>
                    <a:pt x="232" y="13"/>
                  </a:lnTo>
                  <a:lnTo>
                    <a:pt x="223" y="9"/>
                  </a:lnTo>
                  <a:lnTo>
                    <a:pt x="216" y="8"/>
                  </a:lnTo>
                  <a:lnTo>
                    <a:pt x="209" y="5"/>
                  </a:lnTo>
                  <a:lnTo>
                    <a:pt x="199" y="3"/>
                  </a:lnTo>
                  <a:lnTo>
                    <a:pt x="192" y="2"/>
                  </a:lnTo>
                  <a:lnTo>
                    <a:pt x="183" y="0"/>
                  </a:lnTo>
                  <a:lnTo>
                    <a:pt x="150" y="0"/>
                  </a:lnTo>
                  <a:lnTo>
                    <a:pt x="140" y="2"/>
                  </a:lnTo>
                  <a:lnTo>
                    <a:pt x="133" y="3"/>
                  </a:lnTo>
                  <a:lnTo>
                    <a:pt x="123" y="5"/>
                  </a:lnTo>
                  <a:lnTo>
                    <a:pt x="116" y="8"/>
                  </a:lnTo>
                  <a:lnTo>
                    <a:pt x="108" y="9"/>
                  </a:lnTo>
                  <a:lnTo>
                    <a:pt x="100" y="13"/>
                  </a:lnTo>
                  <a:lnTo>
                    <a:pt x="93" y="17"/>
                  </a:lnTo>
                  <a:lnTo>
                    <a:pt x="86" y="20"/>
                  </a:lnTo>
                  <a:lnTo>
                    <a:pt x="79" y="24"/>
                  </a:lnTo>
                  <a:lnTo>
                    <a:pt x="73" y="29"/>
                  </a:lnTo>
                  <a:lnTo>
                    <a:pt x="59" y="37"/>
                  </a:lnTo>
                  <a:lnTo>
                    <a:pt x="48" y="49"/>
                  </a:lnTo>
                  <a:lnTo>
                    <a:pt x="36" y="60"/>
                  </a:lnTo>
                  <a:lnTo>
                    <a:pt x="28" y="74"/>
                  </a:lnTo>
                  <a:lnTo>
                    <a:pt x="24" y="80"/>
                  </a:lnTo>
                  <a:lnTo>
                    <a:pt x="19" y="87"/>
                  </a:lnTo>
                  <a:lnTo>
                    <a:pt x="17" y="94"/>
                  </a:lnTo>
                  <a:lnTo>
                    <a:pt x="12" y="101"/>
                  </a:lnTo>
                  <a:lnTo>
                    <a:pt x="8" y="109"/>
                  </a:lnTo>
                  <a:lnTo>
                    <a:pt x="7" y="116"/>
                  </a:lnTo>
                  <a:lnTo>
                    <a:pt x="4" y="124"/>
                  </a:lnTo>
                  <a:lnTo>
                    <a:pt x="2" y="133"/>
                  </a:lnTo>
                  <a:lnTo>
                    <a:pt x="1" y="140"/>
                  </a:lnTo>
                  <a:lnTo>
                    <a:pt x="0" y="149"/>
                  </a:lnTo>
                  <a:lnTo>
                    <a:pt x="0" y="167"/>
                  </a:lnTo>
                  <a:lnTo>
                    <a:pt x="17" y="167"/>
                  </a:lnTo>
                  <a:lnTo>
                    <a:pt x="17" y="152"/>
                  </a:lnTo>
                  <a:lnTo>
                    <a:pt x="18" y="143"/>
                  </a:lnTo>
                  <a:lnTo>
                    <a:pt x="19" y="136"/>
                  </a:lnTo>
                  <a:lnTo>
                    <a:pt x="21" y="129"/>
                  </a:lnTo>
                  <a:lnTo>
                    <a:pt x="24" y="122"/>
                  </a:lnTo>
                  <a:lnTo>
                    <a:pt x="25" y="115"/>
                  </a:lnTo>
                  <a:lnTo>
                    <a:pt x="26" y="109"/>
                  </a:lnTo>
                  <a:lnTo>
                    <a:pt x="31" y="102"/>
                  </a:lnTo>
                  <a:lnTo>
                    <a:pt x="33" y="95"/>
                  </a:lnTo>
                  <a:lnTo>
                    <a:pt x="38" y="88"/>
                  </a:lnTo>
                  <a:lnTo>
                    <a:pt x="42" y="82"/>
                  </a:lnTo>
                  <a:lnTo>
                    <a:pt x="46" y="75"/>
                  </a:lnTo>
                  <a:lnTo>
                    <a:pt x="50" y="71"/>
                  </a:lnTo>
                  <a:lnTo>
                    <a:pt x="56" y="66"/>
                  </a:lnTo>
                  <a:lnTo>
                    <a:pt x="59" y="60"/>
                  </a:lnTo>
                  <a:lnTo>
                    <a:pt x="65" y="57"/>
                  </a:lnTo>
                  <a:lnTo>
                    <a:pt x="70" y="51"/>
                  </a:lnTo>
                  <a:lnTo>
                    <a:pt x="75" y="47"/>
                  </a:lnTo>
                  <a:lnTo>
                    <a:pt x="82" y="43"/>
                  </a:lnTo>
                  <a:lnTo>
                    <a:pt x="87" y="39"/>
                  </a:lnTo>
                  <a:lnTo>
                    <a:pt x="94" y="34"/>
                  </a:lnTo>
                  <a:lnTo>
                    <a:pt x="101" y="32"/>
                  </a:lnTo>
                  <a:lnTo>
                    <a:pt x="108" y="27"/>
                  </a:lnTo>
                  <a:lnTo>
                    <a:pt x="114" y="26"/>
                  </a:lnTo>
                  <a:lnTo>
                    <a:pt x="121" y="24"/>
                  </a:lnTo>
                  <a:lnTo>
                    <a:pt x="128" y="22"/>
                  </a:lnTo>
                  <a:lnTo>
                    <a:pt x="135" y="20"/>
                  </a:lnTo>
                  <a:lnTo>
                    <a:pt x="142" y="19"/>
                  </a:lnTo>
                  <a:lnTo>
                    <a:pt x="150" y="17"/>
                  </a:lnTo>
                  <a:lnTo>
                    <a:pt x="167" y="17"/>
                  </a:lnTo>
                  <a:lnTo>
                    <a:pt x="181" y="17"/>
                  </a:lnTo>
                  <a:lnTo>
                    <a:pt x="189" y="19"/>
                  </a:lnTo>
                  <a:lnTo>
                    <a:pt x="196" y="20"/>
                  </a:lnTo>
                  <a:lnTo>
                    <a:pt x="203" y="22"/>
                  </a:lnTo>
                  <a:lnTo>
                    <a:pt x="210" y="24"/>
                  </a:lnTo>
                  <a:lnTo>
                    <a:pt x="217" y="26"/>
                  </a:lnTo>
                  <a:lnTo>
                    <a:pt x="223" y="27"/>
                  </a:lnTo>
                  <a:lnTo>
                    <a:pt x="230" y="32"/>
                  </a:lnTo>
                  <a:lnTo>
                    <a:pt x="237" y="34"/>
                  </a:lnTo>
                  <a:lnTo>
                    <a:pt x="251" y="43"/>
                  </a:lnTo>
                  <a:lnTo>
                    <a:pt x="261" y="51"/>
                  </a:lnTo>
                  <a:lnTo>
                    <a:pt x="267" y="57"/>
                  </a:lnTo>
                  <a:lnTo>
                    <a:pt x="273" y="61"/>
                  </a:lnTo>
                  <a:lnTo>
                    <a:pt x="283" y="71"/>
                  </a:lnTo>
                  <a:lnTo>
                    <a:pt x="287" y="75"/>
                  </a:lnTo>
                  <a:lnTo>
                    <a:pt x="291" y="82"/>
                  </a:lnTo>
                  <a:lnTo>
                    <a:pt x="295" y="88"/>
                  </a:lnTo>
                  <a:lnTo>
                    <a:pt x="300" y="95"/>
                  </a:lnTo>
                  <a:lnTo>
                    <a:pt x="302" y="102"/>
                  </a:lnTo>
                  <a:lnTo>
                    <a:pt x="307" y="109"/>
                  </a:lnTo>
                  <a:lnTo>
                    <a:pt x="308" y="115"/>
                  </a:lnTo>
                  <a:lnTo>
                    <a:pt x="309" y="122"/>
                  </a:lnTo>
                  <a:lnTo>
                    <a:pt x="312" y="129"/>
                  </a:lnTo>
                  <a:lnTo>
                    <a:pt x="314" y="136"/>
                  </a:lnTo>
                  <a:lnTo>
                    <a:pt x="315" y="143"/>
                  </a:lnTo>
                  <a:lnTo>
                    <a:pt x="317" y="150"/>
                  </a:lnTo>
                  <a:lnTo>
                    <a:pt x="317" y="159"/>
                  </a:lnTo>
                  <a:lnTo>
                    <a:pt x="318" y="169"/>
                  </a:lnTo>
                  <a:lnTo>
                    <a:pt x="318" y="166"/>
                  </a:lnTo>
                  <a:lnTo>
                    <a:pt x="317" y="173"/>
                  </a:lnTo>
                  <a:lnTo>
                    <a:pt x="317" y="182"/>
                  </a:lnTo>
                  <a:lnTo>
                    <a:pt x="315" y="190"/>
                  </a:lnTo>
                  <a:lnTo>
                    <a:pt x="314" y="197"/>
                  </a:lnTo>
                  <a:lnTo>
                    <a:pt x="312" y="204"/>
                  </a:lnTo>
                  <a:lnTo>
                    <a:pt x="309" y="211"/>
                  </a:lnTo>
                  <a:lnTo>
                    <a:pt x="308" y="218"/>
                  </a:lnTo>
                  <a:lnTo>
                    <a:pt x="307" y="224"/>
                  </a:lnTo>
                  <a:lnTo>
                    <a:pt x="302" y="231"/>
                  </a:lnTo>
                  <a:lnTo>
                    <a:pt x="300" y="238"/>
                  </a:lnTo>
                  <a:lnTo>
                    <a:pt x="291" y="252"/>
                  </a:lnTo>
                  <a:lnTo>
                    <a:pt x="283" y="262"/>
                  </a:lnTo>
                  <a:lnTo>
                    <a:pt x="261" y="283"/>
                  </a:lnTo>
                  <a:lnTo>
                    <a:pt x="251" y="292"/>
                  </a:lnTo>
                  <a:lnTo>
                    <a:pt x="237" y="300"/>
                  </a:lnTo>
                  <a:lnTo>
                    <a:pt x="230" y="303"/>
                  </a:lnTo>
                  <a:lnTo>
                    <a:pt x="223" y="307"/>
                  </a:lnTo>
                  <a:lnTo>
                    <a:pt x="217" y="309"/>
                  </a:lnTo>
                  <a:lnTo>
                    <a:pt x="210" y="310"/>
                  </a:lnTo>
                  <a:lnTo>
                    <a:pt x="203" y="313"/>
                  </a:lnTo>
                  <a:lnTo>
                    <a:pt x="196" y="314"/>
                  </a:lnTo>
                  <a:lnTo>
                    <a:pt x="189" y="316"/>
                  </a:lnTo>
                  <a:lnTo>
                    <a:pt x="182" y="317"/>
                  </a:lnTo>
                  <a:lnTo>
                    <a:pt x="172" y="317"/>
                  </a:lnTo>
                  <a:lnTo>
                    <a:pt x="165" y="319"/>
                  </a:lnTo>
                  <a:lnTo>
                    <a:pt x="168" y="319"/>
                  </a:lnTo>
                  <a:lnTo>
                    <a:pt x="159" y="317"/>
                  </a:lnTo>
                  <a:lnTo>
                    <a:pt x="151" y="317"/>
                  </a:lnTo>
                  <a:lnTo>
                    <a:pt x="142" y="316"/>
                  </a:lnTo>
                  <a:lnTo>
                    <a:pt x="135" y="314"/>
                  </a:lnTo>
                  <a:lnTo>
                    <a:pt x="128" y="313"/>
                  </a:lnTo>
                  <a:lnTo>
                    <a:pt x="121" y="310"/>
                  </a:lnTo>
                  <a:lnTo>
                    <a:pt x="114" y="309"/>
                  </a:lnTo>
                  <a:lnTo>
                    <a:pt x="108" y="307"/>
                  </a:lnTo>
                  <a:lnTo>
                    <a:pt x="101" y="303"/>
                  </a:lnTo>
                  <a:lnTo>
                    <a:pt x="94" y="300"/>
                  </a:lnTo>
                  <a:lnTo>
                    <a:pt x="87" y="296"/>
                  </a:lnTo>
                  <a:lnTo>
                    <a:pt x="82" y="292"/>
                  </a:lnTo>
                  <a:lnTo>
                    <a:pt x="75" y="288"/>
                  </a:lnTo>
                  <a:lnTo>
                    <a:pt x="70" y="283"/>
                  </a:lnTo>
                  <a:lnTo>
                    <a:pt x="60" y="273"/>
                  </a:lnTo>
                  <a:lnTo>
                    <a:pt x="56" y="268"/>
                  </a:lnTo>
                  <a:lnTo>
                    <a:pt x="50" y="262"/>
                  </a:lnTo>
                  <a:lnTo>
                    <a:pt x="42" y="252"/>
                  </a:lnTo>
                  <a:lnTo>
                    <a:pt x="33" y="238"/>
                  </a:lnTo>
                  <a:lnTo>
                    <a:pt x="31" y="231"/>
                  </a:lnTo>
                  <a:lnTo>
                    <a:pt x="26" y="224"/>
                  </a:lnTo>
                  <a:lnTo>
                    <a:pt x="25" y="218"/>
                  </a:lnTo>
                  <a:lnTo>
                    <a:pt x="24" y="211"/>
                  </a:lnTo>
                  <a:lnTo>
                    <a:pt x="21" y="204"/>
                  </a:lnTo>
                  <a:lnTo>
                    <a:pt x="19" y="197"/>
                  </a:lnTo>
                  <a:lnTo>
                    <a:pt x="18" y="190"/>
                  </a:lnTo>
                  <a:lnTo>
                    <a:pt x="17" y="183"/>
                  </a:lnTo>
                  <a:lnTo>
                    <a:pt x="17" y="167"/>
                  </a:lnTo>
                  <a:lnTo>
                    <a:pt x="0" y="167"/>
                  </a:lnTo>
                  <a:close/>
                </a:path>
              </a:pathLst>
            </a:custGeom>
            <a:solidFill>
              <a:srgbClr val="000000"/>
            </a:solidFill>
            <a:ln w="9525">
              <a:noFill/>
              <a:round/>
              <a:headEnd/>
              <a:tailEnd/>
            </a:ln>
          </p:spPr>
          <p:txBody>
            <a:bodyPr/>
            <a:lstStyle/>
            <a:p>
              <a:endParaRPr lang="en-US"/>
            </a:p>
          </p:txBody>
        </p:sp>
        <p:sp>
          <p:nvSpPr>
            <p:cNvPr id="794646" name="Freeform 22"/>
            <p:cNvSpPr>
              <a:spLocks/>
            </p:cNvSpPr>
            <p:nvPr/>
          </p:nvSpPr>
          <p:spPr bwMode="auto">
            <a:xfrm>
              <a:off x="1392" y="2829"/>
              <a:ext cx="411" cy="30"/>
            </a:xfrm>
            <a:custGeom>
              <a:avLst/>
              <a:gdLst/>
              <a:ahLst/>
              <a:cxnLst>
                <a:cxn ang="0">
                  <a:pos x="14" y="0"/>
                </a:cxn>
                <a:cxn ang="0">
                  <a:pos x="9" y="0"/>
                </a:cxn>
                <a:cxn ang="0">
                  <a:pos x="7" y="1"/>
                </a:cxn>
                <a:cxn ang="0">
                  <a:pos x="1" y="7"/>
                </a:cxn>
                <a:cxn ang="0">
                  <a:pos x="0" y="10"/>
                </a:cxn>
                <a:cxn ang="0">
                  <a:pos x="0" y="18"/>
                </a:cxn>
                <a:cxn ang="0">
                  <a:pos x="1" y="21"/>
                </a:cxn>
                <a:cxn ang="0">
                  <a:pos x="7" y="27"/>
                </a:cxn>
                <a:cxn ang="0">
                  <a:pos x="9" y="28"/>
                </a:cxn>
                <a:cxn ang="0">
                  <a:pos x="14" y="28"/>
                </a:cxn>
                <a:cxn ang="0">
                  <a:pos x="397" y="30"/>
                </a:cxn>
                <a:cxn ang="0">
                  <a:pos x="401" y="30"/>
                </a:cxn>
                <a:cxn ang="0">
                  <a:pos x="404" y="28"/>
                </a:cxn>
                <a:cxn ang="0">
                  <a:pos x="410" y="23"/>
                </a:cxn>
                <a:cxn ang="0">
                  <a:pos x="411" y="20"/>
                </a:cxn>
                <a:cxn ang="0">
                  <a:pos x="411" y="11"/>
                </a:cxn>
                <a:cxn ang="0">
                  <a:pos x="410" y="9"/>
                </a:cxn>
                <a:cxn ang="0">
                  <a:pos x="404" y="3"/>
                </a:cxn>
                <a:cxn ang="0">
                  <a:pos x="401" y="1"/>
                </a:cxn>
                <a:cxn ang="0">
                  <a:pos x="397" y="1"/>
                </a:cxn>
                <a:cxn ang="0">
                  <a:pos x="14" y="0"/>
                </a:cxn>
              </a:cxnLst>
              <a:rect l="0" t="0" r="r" b="b"/>
              <a:pathLst>
                <a:path w="411" h="30">
                  <a:moveTo>
                    <a:pt x="14" y="0"/>
                  </a:moveTo>
                  <a:lnTo>
                    <a:pt x="9" y="0"/>
                  </a:lnTo>
                  <a:lnTo>
                    <a:pt x="7" y="1"/>
                  </a:lnTo>
                  <a:lnTo>
                    <a:pt x="1" y="7"/>
                  </a:lnTo>
                  <a:lnTo>
                    <a:pt x="0" y="10"/>
                  </a:lnTo>
                  <a:lnTo>
                    <a:pt x="0" y="18"/>
                  </a:lnTo>
                  <a:lnTo>
                    <a:pt x="1" y="21"/>
                  </a:lnTo>
                  <a:lnTo>
                    <a:pt x="7" y="27"/>
                  </a:lnTo>
                  <a:lnTo>
                    <a:pt x="9" y="28"/>
                  </a:lnTo>
                  <a:lnTo>
                    <a:pt x="14" y="28"/>
                  </a:lnTo>
                  <a:lnTo>
                    <a:pt x="397" y="30"/>
                  </a:lnTo>
                  <a:lnTo>
                    <a:pt x="401" y="30"/>
                  </a:lnTo>
                  <a:lnTo>
                    <a:pt x="404" y="28"/>
                  </a:lnTo>
                  <a:lnTo>
                    <a:pt x="410" y="23"/>
                  </a:lnTo>
                  <a:lnTo>
                    <a:pt x="411" y="20"/>
                  </a:lnTo>
                  <a:lnTo>
                    <a:pt x="411" y="11"/>
                  </a:lnTo>
                  <a:lnTo>
                    <a:pt x="410" y="9"/>
                  </a:lnTo>
                  <a:lnTo>
                    <a:pt x="404" y="3"/>
                  </a:lnTo>
                  <a:lnTo>
                    <a:pt x="401" y="1"/>
                  </a:lnTo>
                  <a:lnTo>
                    <a:pt x="397" y="1"/>
                  </a:lnTo>
                  <a:lnTo>
                    <a:pt x="14" y="0"/>
                  </a:lnTo>
                  <a:close/>
                </a:path>
              </a:pathLst>
            </a:custGeom>
            <a:solidFill>
              <a:srgbClr val="000000"/>
            </a:solidFill>
            <a:ln w="9525">
              <a:noFill/>
              <a:round/>
              <a:headEnd/>
              <a:tailEnd/>
            </a:ln>
          </p:spPr>
          <p:txBody>
            <a:bodyPr/>
            <a:lstStyle/>
            <a:p>
              <a:endParaRPr lang="en-US"/>
            </a:p>
          </p:txBody>
        </p:sp>
        <p:sp>
          <p:nvSpPr>
            <p:cNvPr id="794647" name="Rectangle 23"/>
            <p:cNvSpPr>
              <a:spLocks noChangeArrowheads="1"/>
            </p:cNvSpPr>
            <p:nvPr/>
          </p:nvSpPr>
          <p:spPr bwMode="auto">
            <a:xfrm>
              <a:off x="1897" y="2778"/>
              <a:ext cx="98"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C</a:t>
              </a:r>
              <a:endParaRPr lang="en-US" sz="3200" b="1" u="none" baseline="0">
                <a:solidFill>
                  <a:srgbClr val="00FF00"/>
                </a:solidFill>
              </a:endParaRPr>
            </a:p>
          </p:txBody>
        </p:sp>
        <p:sp>
          <p:nvSpPr>
            <p:cNvPr id="794648" name="Rectangle 24"/>
            <p:cNvSpPr>
              <a:spLocks noChangeArrowheads="1"/>
            </p:cNvSpPr>
            <p:nvPr/>
          </p:nvSpPr>
          <p:spPr bwMode="auto">
            <a:xfrm>
              <a:off x="1445" y="2672"/>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1/0</a:t>
              </a:r>
              <a:endParaRPr lang="en-US" sz="3200" b="1" u="none" baseline="0">
                <a:solidFill>
                  <a:srgbClr val="00FF00"/>
                </a:solidFill>
              </a:endParaRPr>
            </a:p>
          </p:txBody>
        </p:sp>
        <p:sp>
          <p:nvSpPr>
            <p:cNvPr id="794649" name="Freeform 25"/>
            <p:cNvSpPr>
              <a:spLocks/>
            </p:cNvSpPr>
            <p:nvPr/>
          </p:nvSpPr>
          <p:spPr bwMode="auto">
            <a:xfrm>
              <a:off x="2494" y="2690"/>
              <a:ext cx="335" cy="336"/>
            </a:xfrm>
            <a:custGeom>
              <a:avLst/>
              <a:gdLst/>
              <a:ahLst/>
              <a:cxnLst>
                <a:cxn ang="0">
                  <a:pos x="3" y="200"/>
                </a:cxn>
                <a:cxn ang="0">
                  <a:pos x="13" y="232"/>
                </a:cxn>
                <a:cxn ang="0">
                  <a:pos x="37" y="273"/>
                </a:cxn>
                <a:cxn ang="0">
                  <a:pos x="73" y="306"/>
                </a:cxn>
                <a:cxn ang="0">
                  <a:pos x="100" y="322"/>
                </a:cxn>
                <a:cxn ang="0">
                  <a:pos x="133" y="331"/>
                </a:cxn>
                <a:cxn ang="0">
                  <a:pos x="165" y="336"/>
                </a:cxn>
                <a:cxn ang="0">
                  <a:pos x="192" y="333"/>
                </a:cxn>
                <a:cxn ang="0">
                  <a:pos x="223" y="326"/>
                </a:cxn>
                <a:cxn ang="0">
                  <a:pos x="260" y="306"/>
                </a:cxn>
                <a:cxn ang="0">
                  <a:pos x="314" y="247"/>
                </a:cxn>
                <a:cxn ang="0">
                  <a:pos x="327" y="217"/>
                </a:cxn>
                <a:cxn ang="0">
                  <a:pos x="334" y="184"/>
                </a:cxn>
                <a:cxn ang="0">
                  <a:pos x="334" y="159"/>
                </a:cxn>
                <a:cxn ang="0">
                  <a:pos x="330" y="124"/>
                </a:cxn>
                <a:cxn ang="0">
                  <a:pos x="317" y="94"/>
                </a:cxn>
                <a:cxn ang="0">
                  <a:pos x="297" y="60"/>
                </a:cxn>
                <a:cxn ang="0">
                  <a:pos x="260" y="29"/>
                </a:cxn>
                <a:cxn ang="0">
                  <a:pos x="223" y="9"/>
                </a:cxn>
                <a:cxn ang="0">
                  <a:pos x="192" y="2"/>
                </a:cxn>
                <a:cxn ang="0">
                  <a:pos x="133" y="3"/>
                </a:cxn>
                <a:cxn ang="0">
                  <a:pos x="100" y="13"/>
                </a:cxn>
                <a:cxn ang="0">
                  <a:pos x="73" y="29"/>
                </a:cxn>
                <a:cxn ang="0">
                  <a:pos x="28" y="74"/>
                </a:cxn>
                <a:cxn ang="0">
                  <a:pos x="13" y="101"/>
                </a:cxn>
                <a:cxn ang="0">
                  <a:pos x="3" y="133"/>
                </a:cxn>
                <a:cxn ang="0">
                  <a:pos x="17" y="167"/>
                </a:cxn>
                <a:cxn ang="0">
                  <a:pos x="21" y="129"/>
                </a:cxn>
                <a:cxn ang="0">
                  <a:pos x="31" y="102"/>
                </a:cxn>
                <a:cxn ang="0">
                  <a:pos x="47" y="75"/>
                </a:cxn>
                <a:cxn ang="0">
                  <a:pos x="65" y="57"/>
                </a:cxn>
                <a:cxn ang="0">
                  <a:pos x="88" y="39"/>
                </a:cxn>
                <a:cxn ang="0">
                  <a:pos x="114" y="26"/>
                </a:cxn>
                <a:cxn ang="0">
                  <a:pos x="143" y="19"/>
                </a:cxn>
                <a:cxn ang="0">
                  <a:pos x="211" y="24"/>
                </a:cxn>
                <a:cxn ang="0">
                  <a:pos x="238" y="34"/>
                </a:cxn>
                <a:cxn ang="0">
                  <a:pos x="273" y="61"/>
                </a:cxn>
                <a:cxn ang="0">
                  <a:pos x="296" y="88"/>
                </a:cxn>
                <a:cxn ang="0">
                  <a:pos x="308" y="115"/>
                </a:cxn>
                <a:cxn ang="0">
                  <a:pos x="315" y="143"/>
                </a:cxn>
                <a:cxn ang="0">
                  <a:pos x="318" y="166"/>
                </a:cxn>
                <a:cxn ang="0">
                  <a:pos x="314" y="197"/>
                </a:cxn>
                <a:cxn ang="0">
                  <a:pos x="307" y="224"/>
                </a:cxn>
                <a:cxn ang="0">
                  <a:pos x="283" y="262"/>
                </a:cxn>
                <a:cxn ang="0">
                  <a:pos x="230" y="303"/>
                </a:cxn>
                <a:cxn ang="0">
                  <a:pos x="204" y="313"/>
                </a:cxn>
                <a:cxn ang="0">
                  <a:pos x="172" y="317"/>
                </a:cxn>
                <a:cxn ang="0">
                  <a:pos x="151" y="317"/>
                </a:cxn>
                <a:cxn ang="0">
                  <a:pos x="122" y="310"/>
                </a:cxn>
                <a:cxn ang="0">
                  <a:pos x="95" y="300"/>
                </a:cxn>
                <a:cxn ang="0">
                  <a:pos x="71" y="283"/>
                </a:cxn>
                <a:cxn ang="0">
                  <a:pos x="42" y="252"/>
                </a:cxn>
                <a:cxn ang="0">
                  <a:pos x="25" y="218"/>
                </a:cxn>
                <a:cxn ang="0">
                  <a:pos x="18" y="190"/>
                </a:cxn>
              </a:cxnLst>
              <a:rect l="0" t="0" r="r" b="b"/>
              <a:pathLst>
                <a:path w="335" h="336">
                  <a:moveTo>
                    <a:pt x="0" y="167"/>
                  </a:moveTo>
                  <a:lnTo>
                    <a:pt x="0" y="183"/>
                  </a:lnTo>
                  <a:lnTo>
                    <a:pt x="1" y="193"/>
                  </a:lnTo>
                  <a:lnTo>
                    <a:pt x="3" y="200"/>
                  </a:lnTo>
                  <a:lnTo>
                    <a:pt x="4" y="210"/>
                  </a:lnTo>
                  <a:lnTo>
                    <a:pt x="7" y="217"/>
                  </a:lnTo>
                  <a:lnTo>
                    <a:pt x="8" y="224"/>
                  </a:lnTo>
                  <a:lnTo>
                    <a:pt x="13" y="232"/>
                  </a:lnTo>
                  <a:lnTo>
                    <a:pt x="17" y="240"/>
                  </a:lnTo>
                  <a:lnTo>
                    <a:pt x="20" y="247"/>
                  </a:lnTo>
                  <a:lnTo>
                    <a:pt x="28" y="261"/>
                  </a:lnTo>
                  <a:lnTo>
                    <a:pt x="37" y="273"/>
                  </a:lnTo>
                  <a:lnTo>
                    <a:pt x="42" y="279"/>
                  </a:lnTo>
                  <a:lnTo>
                    <a:pt x="47" y="285"/>
                  </a:lnTo>
                  <a:lnTo>
                    <a:pt x="59" y="298"/>
                  </a:lnTo>
                  <a:lnTo>
                    <a:pt x="73" y="306"/>
                  </a:lnTo>
                  <a:lnTo>
                    <a:pt x="79" y="310"/>
                  </a:lnTo>
                  <a:lnTo>
                    <a:pt x="86" y="314"/>
                  </a:lnTo>
                  <a:lnTo>
                    <a:pt x="93" y="317"/>
                  </a:lnTo>
                  <a:lnTo>
                    <a:pt x="100" y="322"/>
                  </a:lnTo>
                  <a:lnTo>
                    <a:pt x="109" y="326"/>
                  </a:lnTo>
                  <a:lnTo>
                    <a:pt x="116" y="327"/>
                  </a:lnTo>
                  <a:lnTo>
                    <a:pt x="123" y="330"/>
                  </a:lnTo>
                  <a:lnTo>
                    <a:pt x="133" y="331"/>
                  </a:lnTo>
                  <a:lnTo>
                    <a:pt x="140" y="333"/>
                  </a:lnTo>
                  <a:lnTo>
                    <a:pt x="148" y="334"/>
                  </a:lnTo>
                  <a:lnTo>
                    <a:pt x="157" y="334"/>
                  </a:lnTo>
                  <a:lnTo>
                    <a:pt x="165" y="336"/>
                  </a:lnTo>
                  <a:lnTo>
                    <a:pt x="168" y="336"/>
                  </a:lnTo>
                  <a:lnTo>
                    <a:pt x="175" y="334"/>
                  </a:lnTo>
                  <a:lnTo>
                    <a:pt x="182" y="334"/>
                  </a:lnTo>
                  <a:lnTo>
                    <a:pt x="192" y="333"/>
                  </a:lnTo>
                  <a:lnTo>
                    <a:pt x="199" y="331"/>
                  </a:lnTo>
                  <a:lnTo>
                    <a:pt x="209" y="330"/>
                  </a:lnTo>
                  <a:lnTo>
                    <a:pt x="216" y="327"/>
                  </a:lnTo>
                  <a:lnTo>
                    <a:pt x="223" y="326"/>
                  </a:lnTo>
                  <a:lnTo>
                    <a:pt x="232" y="322"/>
                  </a:lnTo>
                  <a:lnTo>
                    <a:pt x="239" y="317"/>
                  </a:lnTo>
                  <a:lnTo>
                    <a:pt x="246" y="314"/>
                  </a:lnTo>
                  <a:lnTo>
                    <a:pt x="260" y="306"/>
                  </a:lnTo>
                  <a:lnTo>
                    <a:pt x="273" y="298"/>
                  </a:lnTo>
                  <a:lnTo>
                    <a:pt x="297" y="273"/>
                  </a:lnTo>
                  <a:lnTo>
                    <a:pt x="305" y="261"/>
                  </a:lnTo>
                  <a:lnTo>
                    <a:pt x="314" y="247"/>
                  </a:lnTo>
                  <a:lnTo>
                    <a:pt x="317" y="240"/>
                  </a:lnTo>
                  <a:lnTo>
                    <a:pt x="321" y="232"/>
                  </a:lnTo>
                  <a:lnTo>
                    <a:pt x="325" y="224"/>
                  </a:lnTo>
                  <a:lnTo>
                    <a:pt x="327" y="217"/>
                  </a:lnTo>
                  <a:lnTo>
                    <a:pt x="330" y="210"/>
                  </a:lnTo>
                  <a:lnTo>
                    <a:pt x="331" y="200"/>
                  </a:lnTo>
                  <a:lnTo>
                    <a:pt x="332" y="193"/>
                  </a:lnTo>
                  <a:lnTo>
                    <a:pt x="334" y="184"/>
                  </a:lnTo>
                  <a:lnTo>
                    <a:pt x="334" y="176"/>
                  </a:lnTo>
                  <a:lnTo>
                    <a:pt x="335" y="169"/>
                  </a:lnTo>
                  <a:lnTo>
                    <a:pt x="335" y="166"/>
                  </a:lnTo>
                  <a:lnTo>
                    <a:pt x="334" y="159"/>
                  </a:lnTo>
                  <a:lnTo>
                    <a:pt x="334" y="150"/>
                  </a:lnTo>
                  <a:lnTo>
                    <a:pt x="332" y="140"/>
                  </a:lnTo>
                  <a:lnTo>
                    <a:pt x="331" y="133"/>
                  </a:lnTo>
                  <a:lnTo>
                    <a:pt x="330" y="124"/>
                  </a:lnTo>
                  <a:lnTo>
                    <a:pt x="327" y="116"/>
                  </a:lnTo>
                  <a:lnTo>
                    <a:pt x="325" y="109"/>
                  </a:lnTo>
                  <a:lnTo>
                    <a:pt x="321" y="101"/>
                  </a:lnTo>
                  <a:lnTo>
                    <a:pt x="317" y="94"/>
                  </a:lnTo>
                  <a:lnTo>
                    <a:pt x="314" y="87"/>
                  </a:lnTo>
                  <a:lnTo>
                    <a:pt x="310" y="80"/>
                  </a:lnTo>
                  <a:lnTo>
                    <a:pt x="305" y="74"/>
                  </a:lnTo>
                  <a:lnTo>
                    <a:pt x="297" y="60"/>
                  </a:lnTo>
                  <a:lnTo>
                    <a:pt x="284" y="47"/>
                  </a:lnTo>
                  <a:lnTo>
                    <a:pt x="279" y="43"/>
                  </a:lnTo>
                  <a:lnTo>
                    <a:pt x="273" y="37"/>
                  </a:lnTo>
                  <a:lnTo>
                    <a:pt x="260" y="29"/>
                  </a:lnTo>
                  <a:lnTo>
                    <a:pt x="246" y="20"/>
                  </a:lnTo>
                  <a:lnTo>
                    <a:pt x="239" y="17"/>
                  </a:lnTo>
                  <a:lnTo>
                    <a:pt x="232" y="13"/>
                  </a:lnTo>
                  <a:lnTo>
                    <a:pt x="223" y="9"/>
                  </a:lnTo>
                  <a:lnTo>
                    <a:pt x="216" y="8"/>
                  </a:lnTo>
                  <a:lnTo>
                    <a:pt x="209" y="5"/>
                  </a:lnTo>
                  <a:lnTo>
                    <a:pt x="199" y="3"/>
                  </a:lnTo>
                  <a:lnTo>
                    <a:pt x="192" y="2"/>
                  </a:lnTo>
                  <a:lnTo>
                    <a:pt x="184" y="0"/>
                  </a:lnTo>
                  <a:lnTo>
                    <a:pt x="150" y="0"/>
                  </a:lnTo>
                  <a:lnTo>
                    <a:pt x="140" y="2"/>
                  </a:lnTo>
                  <a:lnTo>
                    <a:pt x="133" y="3"/>
                  </a:lnTo>
                  <a:lnTo>
                    <a:pt x="123" y="5"/>
                  </a:lnTo>
                  <a:lnTo>
                    <a:pt x="116" y="8"/>
                  </a:lnTo>
                  <a:lnTo>
                    <a:pt x="109" y="9"/>
                  </a:lnTo>
                  <a:lnTo>
                    <a:pt x="100" y="13"/>
                  </a:lnTo>
                  <a:lnTo>
                    <a:pt x="93" y="17"/>
                  </a:lnTo>
                  <a:lnTo>
                    <a:pt x="86" y="20"/>
                  </a:lnTo>
                  <a:lnTo>
                    <a:pt x="79" y="24"/>
                  </a:lnTo>
                  <a:lnTo>
                    <a:pt x="73" y="29"/>
                  </a:lnTo>
                  <a:lnTo>
                    <a:pt x="59" y="37"/>
                  </a:lnTo>
                  <a:lnTo>
                    <a:pt x="48" y="49"/>
                  </a:lnTo>
                  <a:lnTo>
                    <a:pt x="37" y="60"/>
                  </a:lnTo>
                  <a:lnTo>
                    <a:pt x="28" y="74"/>
                  </a:lnTo>
                  <a:lnTo>
                    <a:pt x="24" y="80"/>
                  </a:lnTo>
                  <a:lnTo>
                    <a:pt x="20" y="87"/>
                  </a:lnTo>
                  <a:lnTo>
                    <a:pt x="17" y="94"/>
                  </a:lnTo>
                  <a:lnTo>
                    <a:pt x="13" y="101"/>
                  </a:lnTo>
                  <a:lnTo>
                    <a:pt x="8" y="109"/>
                  </a:lnTo>
                  <a:lnTo>
                    <a:pt x="7" y="116"/>
                  </a:lnTo>
                  <a:lnTo>
                    <a:pt x="4" y="124"/>
                  </a:lnTo>
                  <a:lnTo>
                    <a:pt x="3" y="133"/>
                  </a:lnTo>
                  <a:lnTo>
                    <a:pt x="1" y="140"/>
                  </a:lnTo>
                  <a:lnTo>
                    <a:pt x="0" y="149"/>
                  </a:lnTo>
                  <a:lnTo>
                    <a:pt x="0" y="167"/>
                  </a:lnTo>
                  <a:lnTo>
                    <a:pt x="17" y="167"/>
                  </a:lnTo>
                  <a:lnTo>
                    <a:pt x="17" y="152"/>
                  </a:lnTo>
                  <a:lnTo>
                    <a:pt x="18" y="143"/>
                  </a:lnTo>
                  <a:lnTo>
                    <a:pt x="20" y="136"/>
                  </a:lnTo>
                  <a:lnTo>
                    <a:pt x="21" y="129"/>
                  </a:lnTo>
                  <a:lnTo>
                    <a:pt x="24" y="122"/>
                  </a:lnTo>
                  <a:lnTo>
                    <a:pt x="25" y="115"/>
                  </a:lnTo>
                  <a:lnTo>
                    <a:pt x="27" y="109"/>
                  </a:lnTo>
                  <a:lnTo>
                    <a:pt x="31" y="102"/>
                  </a:lnTo>
                  <a:lnTo>
                    <a:pt x="34" y="95"/>
                  </a:lnTo>
                  <a:lnTo>
                    <a:pt x="38" y="88"/>
                  </a:lnTo>
                  <a:lnTo>
                    <a:pt x="42" y="82"/>
                  </a:lnTo>
                  <a:lnTo>
                    <a:pt x="47" y="75"/>
                  </a:lnTo>
                  <a:lnTo>
                    <a:pt x="51" y="71"/>
                  </a:lnTo>
                  <a:lnTo>
                    <a:pt x="56" y="66"/>
                  </a:lnTo>
                  <a:lnTo>
                    <a:pt x="59" y="60"/>
                  </a:lnTo>
                  <a:lnTo>
                    <a:pt x="65" y="57"/>
                  </a:lnTo>
                  <a:lnTo>
                    <a:pt x="71" y="51"/>
                  </a:lnTo>
                  <a:lnTo>
                    <a:pt x="75" y="47"/>
                  </a:lnTo>
                  <a:lnTo>
                    <a:pt x="82" y="43"/>
                  </a:lnTo>
                  <a:lnTo>
                    <a:pt x="88" y="39"/>
                  </a:lnTo>
                  <a:lnTo>
                    <a:pt x="95" y="34"/>
                  </a:lnTo>
                  <a:lnTo>
                    <a:pt x="102" y="32"/>
                  </a:lnTo>
                  <a:lnTo>
                    <a:pt x="109" y="27"/>
                  </a:lnTo>
                  <a:lnTo>
                    <a:pt x="114" y="26"/>
                  </a:lnTo>
                  <a:lnTo>
                    <a:pt x="122" y="24"/>
                  </a:lnTo>
                  <a:lnTo>
                    <a:pt x="129" y="22"/>
                  </a:lnTo>
                  <a:lnTo>
                    <a:pt x="136" y="20"/>
                  </a:lnTo>
                  <a:lnTo>
                    <a:pt x="143" y="19"/>
                  </a:lnTo>
                  <a:lnTo>
                    <a:pt x="150" y="17"/>
                  </a:lnTo>
                  <a:lnTo>
                    <a:pt x="196" y="20"/>
                  </a:lnTo>
                  <a:lnTo>
                    <a:pt x="204" y="22"/>
                  </a:lnTo>
                  <a:lnTo>
                    <a:pt x="211" y="24"/>
                  </a:lnTo>
                  <a:lnTo>
                    <a:pt x="218" y="26"/>
                  </a:lnTo>
                  <a:lnTo>
                    <a:pt x="223" y="27"/>
                  </a:lnTo>
                  <a:lnTo>
                    <a:pt x="230" y="32"/>
                  </a:lnTo>
                  <a:lnTo>
                    <a:pt x="238" y="34"/>
                  </a:lnTo>
                  <a:lnTo>
                    <a:pt x="252" y="43"/>
                  </a:lnTo>
                  <a:lnTo>
                    <a:pt x="262" y="51"/>
                  </a:lnTo>
                  <a:lnTo>
                    <a:pt x="267" y="57"/>
                  </a:lnTo>
                  <a:lnTo>
                    <a:pt x="273" y="61"/>
                  </a:lnTo>
                  <a:lnTo>
                    <a:pt x="283" y="71"/>
                  </a:lnTo>
                  <a:lnTo>
                    <a:pt x="287" y="75"/>
                  </a:lnTo>
                  <a:lnTo>
                    <a:pt x="291" y="82"/>
                  </a:lnTo>
                  <a:lnTo>
                    <a:pt x="296" y="88"/>
                  </a:lnTo>
                  <a:lnTo>
                    <a:pt x="300" y="95"/>
                  </a:lnTo>
                  <a:lnTo>
                    <a:pt x="303" y="102"/>
                  </a:lnTo>
                  <a:lnTo>
                    <a:pt x="307" y="109"/>
                  </a:lnTo>
                  <a:lnTo>
                    <a:pt x="308" y="115"/>
                  </a:lnTo>
                  <a:lnTo>
                    <a:pt x="310" y="122"/>
                  </a:lnTo>
                  <a:lnTo>
                    <a:pt x="313" y="129"/>
                  </a:lnTo>
                  <a:lnTo>
                    <a:pt x="314" y="136"/>
                  </a:lnTo>
                  <a:lnTo>
                    <a:pt x="315" y="143"/>
                  </a:lnTo>
                  <a:lnTo>
                    <a:pt x="317" y="150"/>
                  </a:lnTo>
                  <a:lnTo>
                    <a:pt x="317" y="159"/>
                  </a:lnTo>
                  <a:lnTo>
                    <a:pt x="318" y="169"/>
                  </a:lnTo>
                  <a:lnTo>
                    <a:pt x="318" y="166"/>
                  </a:lnTo>
                  <a:lnTo>
                    <a:pt x="317" y="173"/>
                  </a:lnTo>
                  <a:lnTo>
                    <a:pt x="317" y="182"/>
                  </a:lnTo>
                  <a:lnTo>
                    <a:pt x="315" y="190"/>
                  </a:lnTo>
                  <a:lnTo>
                    <a:pt x="314" y="197"/>
                  </a:lnTo>
                  <a:lnTo>
                    <a:pt x="313" y="204"/>
                  </a:lnTo>
                  <a:lnTo>
                    <a:pt x="310" y="211"/>
                  </a:lnTo>
                  <a:lnTo>
                    <a:pt x="308" y="218"/>
                  </a:lnTo>
                  <a:lnTo>
                    <a:pt x="307" y="224"/>
                  </a:lnTo>
                  <a:lnTo>
                    <a:pt x="303" y="231"/>
                  </a:lnTo>
                  <a:lnTo>
                    <a:pt x="300" y="238"/>
                  </a:lnTo>
                  <a:lnTo>
                    <a:pt x="291" y="252"/>
                  </a:lnTo>
                  <a:lnTo>
                    <a:pt x="283" y="262"/>
                  </a:lnTo>
                  <a:lnTo>
                    <a:pt x="262" y="283"/>
                  </a:lnTo>
                  <a:lnTo>
                    <a:pt x="252" y="292"/>
                  </a:lnTo>
                  <a:lnTo>
                    <a:pt x="238" y="300"/>
                  </a:lnTo>
                  <a:lnTo>
                    <a:pt x="230" y="303"/>
                  </a:lnTo>
                  <a:lnTo>
                    <a:pt x="223" y="307"/>
                  </a:lnTo>
                  <a:lnTo>
                    <a:pt x="218" y="309"/>
                  </a:lnTo>
                  <a:lnTo>
                    <a:pt x="211" y="310"/>
                  </a:lnTo>
                  <a:lnTo>
                    <a:pt x="204" y="313"/>
                  </a:lnTo>
                  <a:lnTo>
                    <a:pt x="196" y="314"/>
                  </a:lnTo>
                  <a:lnTo>
                    <a:pt x="189" y="316"/>
                  </a:lnTo>
                  <a:lnTo>
                    <a:pt x="182" y="317"/>
                  </a:lnTo>
                  <a:lnTo>
                    <a:pt x="172" y="317"/>
                  </a:lnTo>
                  <a:lnTo>
                    <a:pt x="165" y="319"/>
                  </a:lnTo>
                  <a:lnTo>
                    <a:pt x="168" y="319"/>
                  </a:lnTo>
                  <a:lnTo>
                    <a:pt x="160" y="317"/>
                  </a:lnTo>
                  <a:lnTo>
                    <a:pt x="151" y="317"/>
                  </a:lnTo>
                  <a:lnTo>
                    <a:pt x="143" y="316"/>
                  </a:lnTo>
                  <a:lnTo>
                    <a:pt x="136" y="314"/>
                  </a:lnTo>
                  <a:lnTo>
                    <a:pt x="129" y="313"/>
                  </a:lnTo>
                  <a:lnTo>
                    <a:pt x="122" y="310"/>
                  </a:lnTo>
                  <a:lnTo>
                    <a:pt x="114" y="309"/>
                  </a:lnTo>
                  <a:lnTo>
                    <a:pt x="109" y="307"/>
                  </a:lnTo>
                  <a:lnTo>
                    <a:pt x="102" y="303"/>
                  </a:lnTo>
                  <a:lnTo>
                    <a:pt x="95" y="300"/>
                  </a:lnTo>
                  <a:lnTo>
                    <a:pt x="88" y="296"/>
                  </a:lnTo>
                  <a:lnTo>
                    <a:pt x="82" y="292"/>
                  </a:lnTo>
                  <a:lnTo>
                    <a:pt x="75" y="288"/>
                  </a:lnTo>
                  <a:lnTo>
                    <a:pt x="71" y="283"/>
                  </a:lnTo>
                  <a:lnTo>
                    <a:pt x="61" y="273"/>
                  </a:lnTo>
                  <a:lnTo>
                    <a:pt x="56" y="268"/>
                  </a:lnTo>
                  <a:lnTo>
                    <a:pt x="51" y="262"/>
                  </a:lnTo>
                  <a:lnTo>
                    <a:pt x="42" y="252"/>
                  </a:lnTo>
                  <a:lnTo>
                    <a:pt x="34" y="238"/>
                  </a:lnTo>
                  <a:lnTo>
                    <a:pt x="31" y="231"/>
                  </a:lnTo>
                  <a:lnTo>
                    <a:pt x="27" y="224"/>
                  </a:lnTo>
                  <a:lnTo>
                    <a:pt x="25" y="218"/>
                  </a:lnTo>
                  <a:lnTo>
                    <a:pt x="24" y="211"/>
                  </a:lnTo>
                  <a:lnTo>
                    <a:pt x="21" y="204"/>
                  </a:lnTo>
                  <a:lnTo>
                    <a:pt x="20" y="197"/>
                  </a:lnTo>
                  <a:lnTo>
                    <a:pt x="18" y="190"/>
                  </a:lnTo>
                  <a:lnTo>
                    <a:pt x="17" y="183"/>
                  </a:lnTo>
                  <a:lnTo>
                    <a:pt x="17" y="167"/>
                  </a:lnTo>
                  <a:lnTo>
                    <a:pt x="0" y="167"/>
                  </a:lnTo>
                  <a:close/>
                </a:path>
              </a:pathLst>
            </a:custGeom>
            <a:solidFill>
              <a:srgbClr val="000000"/>
            </a:solidFill>
            <a:ln w="9525">
              <a:noFill/>
              <a:round/>
              <a:headEnd/>
              <a:tailEnd/>
            </a:ln>
          </p:spPr>
          <p:txBody>
            <a:bodyPr/>
            <a:lstStyle/>
            <a:p>
              <a:endParaRPr lang="en-US"/>
            </a:p>
          </p:txBody>
        </p:sp>
        <p:sp>
          <p:nvSpPr>
            <p:cNvPr id="794650" name="Freeform 26"/>
            <p:cNvSpPr>
              <a:spLocks/>
            </p:cNvSpPr>
            <p:nvPr/>
          </p:nvSpPr>
          <p:spPr bwMode="auto">
            <a:xfrm>
              <a:off x="2108" y="2840"/>
              <a:ext cx="403" cy="30"/>
            </a:xfrm>
            <a:custGeom>
              <a:avLst/>
              <a:gdLst/>
              <a:ahLst/>
              <a:cxnLst>
                <a:cxn ang="0">
                  <a:pos x="14" y="2"/>
                </a:cxn>
                <a:cxn ang="0">
                  <a:pos x="9" y="2"/>
                </a:cxn>
                <a:cxn ang="0">
                  <a:pos x="7" y="3"/>
                </a:cxn>
                <a:cxn ang="0">
                  <a:pos x="1" y="9"/>
                </a:cxn>
                <a:cxn ang="0">
                  <a:pos x="0" y="12"/>
                </a:cxn>
                <a:cxn ang="0">
                  <a:pos x="0" y="20"/>
                </a:cxn>
                <a:cxn ang="0">
                  <a:pos x="1" y="23"/>
                </a:cxn>
                <a:cxn ang="0">
                  <a:pos x="7" y="29"/>
                </a:cxn>
                <a:cxn ang="0">
                  <a:pos x="9" y="30"/>
                </a:cxn>
                <a:cxn ang="0">
                  <a:pos x="14" y="30"/>
                </a:cxn>
                <a:cxn ang="0">
                  <a:pos x="389" y="29"/>
                </a:cxn>
                <a:cxn ang="0">
                  <a:pos x="393" y="29"/>
                </a:cxn>
                <a:cxn ang="0">
                  <a:pos x="396" y="27"/>
                </a:cxn>
                <a:cxn ang="0">
                  <a:pos x="401" y="22"/>
                </a:cxn>
                <a:cxn ang="0">
                  <a:pos x="403" y="19"/>
                </a:cxn>
                <a:cxn ang="0">
                  <a:pos x="403" y="10"/>
                </a:cxn>
                <a:cxn ang="0">
                  <a:pos x="401" y="7"/>
                </a:cxn>
                <a:cxn ang="0">
                  <a:pos x="396" y="2"/>
                </a:cxn>
                <a:cxn ang="0">
                  <a:pos x="393" y="0"/>
                </a:cxn>
                <a:cxn ang="0">
                  <a:pos x="389" y="0"/>
                </a:cxn>
                <a:cxn ang="0">
                  <a:pos x="14" y="2"/>
                </a:cxn>
              </a:cxnLst>
              <a:rect l="0" t="0" r="r" b="b"/>
              <a:pathLst>
                <a:path w="403" h="30">
                  <a:moveTo>
                    <a:pt x="14" y="2"/>
                  </a:moveTo>
                  <a:lnTo>
                    <a:pt x="9" y="2"/>
                  </a:lnTo>
                  <a:lnTo>
                    <a:pt x="7" y="3"/>
                  </a:lnTo>
                  <a:lnTo>
                    <a:pt x="1" y="9"/>
                  </a:lnTo>
                  <a:lnTo>
                    <a:pt x="0" y="12"/>
                  </a:lnTo>
                  <a:lnTo>
                    <a:pt x="0" y="20"/>
                  </a:lnTo>
                  <a:lnTo>
                    <a:pt x="1" y="23"/>
                  </a:lnTo>
                  <a:lnTo>
                    <a:pt x="7" y="29"/>
                  </a:lnTo>
                  <a:lnTo>
                    <a:pt x="9" y="30"/>
                  </a:lnTo>
                  <a:lnTo>
                    <a:pt x="14" y="30"/>
                  </a:lnTo>
                  <a:lnTo>
                    <a:pt x="389" y="29"/>
                  </a:lnTo>
                  <a:lnTo>
                    <a:pt x="393" y="29"/>
                  </a:lnTo>
                  <a:lnTo>
                    <a:pt x="396" y="27"/>
                  </a:lnTo>
                  <a:lnTo>
                    <a:pt x="401" y="22"/>
                  </a:lnTo>
                  <a:lnTo>
                    <a:pt x="403" y="19"/>
                  </a:lnTo>
                  <a:lnTo>
                    <a:pt x="403" y="10"/>
                  </a:lnTo>
                  <a:lnTo>
                    <a:pt x="401" y="7"/>
                  </a:lnTo>
                  <a:lnTo>
                    <a:pt x="396" y="2"/>
                  </a:lnTo>
                  <a:lnTo>
                    <a:pt x="393" y="0"/>
                  </a:lnTo>
                  <a:lnTo>
                    <a:pt x="389" y="0"/>
                  </a:lnTo>
                  <a:lnTo>
                    <a:pt x="14" y="2"/>
                  </a:lnTo>
                  <a:close/>
                </a:path>
              </a:pathLst>
            </a:custGeom>
            <a:solidFill>
              <a:srgbClr val="000000"/>
            </a:solidFill>
            <a:ln w="9525">
              <a:noFill/>
              <a:round/>
              <a:headEnd/>
              <a:tailEnd/>
            </a:ln>
          </p:spPr>
          <p:txBody>
            <a:bodyPr/>
            <a:lstStyle/>
            <a:p>
              <a:endParaRPr lang="en-US"/>
            </a:p>
          </p:txBody>
        </p:sp>
        <p:sp>
          <p:nvSpPr>
            <p:cNvPr id="794651" name="Rectangle 27"/>
            <p:cNvSpPr>
              <a:spLocks noChangeArrowheads="1"/>
            </p:cNvSpPr>
            <p:nvPr/>
          </p:nvSpPr>
          <p:spPr bwMode="auto">
            <a:xfrm>
              <a:off x="2625" y="2778"/>
              <a:ext cx="98"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D</a:t>
              </a:r>
              <a:endParaRPr lang="en-US" sz="3200" b="1" u="none" baseline="0">
                <a:solidFill>
                  <a:srgbClr val="00FF00"/>
                </a:solidFill>
              </a:endParaRPr>
            </a:p>
          </p:txBody>
        </p:sp>
        <p:sp>
          <p:nvSpPr>
            <p:cNvPr id="794652" name="Rectangle 28"/>
            <p:cNvSpPr>
              <a:spLocks noChangeArrowheads="1"/>
            </p:cNvSpPr>
            <p:nvPr/>
          </p:nvSpPr>
          <p:spPr bwMode="auto">
            <a:xfrm>
              <a:off x="2175" y="2672"/>
              <a:ext cx="174" cy="163"/>
            </a:xfrm>
            <a:prstGeom prst="rect">
              <a:avLst/>
            </a:prstGeom>
            <a:noFill/>
            <a:ln w="9525">
              <a:noFill/>
              <a:miter lim="800000"/>
              <a:headEnd/>
              <a:tailEnd/>
            </a:ln>
          </p:spPr>
          <p:txBody>
            <a:bodyPr wrap="none" lIns="0" tIns="0" rIns="0" bIns="0">
              <a:spAutoFit/>
            </a:bodyPr>
            <a:lstStyle/>
            <a:p>
              <a:r>
                <a:rPr lang="en-US" sz="1700" b="1" u="none" baseline="0">
                  <a:solidFill>
                    <a:srgbClr val="000000"/>
                  </a:solidFill>
                  <a:latin typeface="Swiss 721 SWA" charset="0"/>
                </a:rPr>
                <a:t>0/0</a:t>
              </a:r>
              <a:endParaRPr lang="en-US" sz="3200" b="1" u="none" baseline="0">
                <a:solidFill>
                  <a:srgbClr val="00FF00"/>
                </a:solidFill>
              </a:endParaRPr>
            </a:p>
          </p:txBody>
        </p:sp>
        <p:sp>
          <p:nvSpPr>
            <p:cNvPr id="794653" name="Freeform 29"/>
            <p:cNvSpPr>
              <a:spLocks/>
            </p:cNvSpPr>
            <p:nvPr/>
          </p:nvSpPr>
          <p:spPr bwMode="auto">
            <a:xfrm>
              <a:off x="964" y="2798"/>
              <a:ext cx="137" cy="58"/>
            </a:xfrm>
            <a:custGeom>
              <a:avLst/>
              <a:gdLst/>
              <a:ahLst/>
              <a:cxnLst>
                <a:cxn ang="0">
                  <a:pos x="119" y="58"/>
                </a:cxn>
                <a:cxn ang="0">
                  <a:pos x="128" y="58"/>
                </a:cxn>
                <a:cxn ang="0">
                  <a:pos x="130" y="57"/>
                </a:cxn>
                <a:cxn ang="0">
                  <a:pos x="136" y="51"/>
                </a:cxn>
                <a:cxn ang="0">
                  <a:pos x="137" y="48"/>
                </a:cxn>
                <a:cxn ang="0">
                  <a:pos x="137" y="40"/>
                </a:cxn>
                <a:cxn ang="0">
                  <a:pos x="136" y="37"/>
                </a:cxn>
                <a:cxn ang="0">
                  <a:pos x="130" y="31"/>
                </a:cxn>
                <a:cxn ang="0">
                  <a:pos x="128" y="30"/>
                </a:cxn>
                <a:cxn ang="0">
                  <a:pos x="19" y="0"/>
                </a:cxn>
                <a:cxn ang="0">
                  <a:pos x="10" y="0"/>
                </a:cxn>
                <a:cxn ang="0">
                  <a:pos x="7" y="1"/>
                </a:cxn>
                <a:cxn ang="0">
                  <a:pos x="2" y="7"/>
                </a:cxn>
                <a:cxn ang="0">
                  <a:pos x="0" y="10"/>
                </a:cxn>
                <a:cxn ang="0">
                  <a:pos x="0" y="18"/>
                </a:cxn>
                <a:cxn ang="0">
                  <a:pos x="2" y="21"/>
                </a:cxn>
                <a:cxn ang="0">
                  <a:pos x="7" y="27"/>
                </a:cxn>
                <a:cxn ang="0">
                  <a:pos x="10" y="28"/>
                </a:cxn>
                <a:cxn ang="0">
                  <a:pos x="119" y="58"/>
                </a:cxn>
              </a:cxnLst>
              <a:rect l="0" t="0" r="r" b="b"/>
              <a:pathLst>
                <a:path w="137" h="58">
                  <a:moveTo>
                    <a:pt x="119" y="58"/>
                  </a:moveTo>
                  <a:lnTo>
                    <a:pt x="128" y="58"/>
                  </a:lnTo>
                  <a:lnTo>
                    <a:pt x="130" y="57"/>
                  </a:lnTo>
                  <a:lnTo>
                    <a:pt x="136" y="51"/>
                  </a:lnTo>
                  <a:lnTo>
                    <a:pt x="137" y="48"/>
                  </a:lnTo>
                  <a:lnTo>
                    <a:pt x="137" y="40"/>
                  </a:lnTo>
                  <a:lnTo>
                    <a:pt x="136" y="37"/>
                  </a:lnTo>
                  <a:lnTo>
                    <a:pt x="130" y="31"/>
                  </a:lnTo>
                  <a:lnTo>
                    <a:pt x="128" y="30"/>
                  </a:lnTo>
                  <a:lnTo>
                    <a:pt x="19" y="0"/>
                  </a:lnTo>
                  <a:lnTo>
                    <a:pt x="10" y="0"/>
                  </a:lnTo>
                  <a:lnTo>
                    <a:pt x="7" y="1"/>
                  </a:lnTo>
                  <a:lnTo>
                    <a:pt x="2" y="7"/>
                  </a:lnTo>
                  <a:lnTo>
                    <a:pt x="0" y="10"/>
                  </a:lnTo>
                  <a:lnTo>
                    <a:pt x="0" y="18"/>
                  </a:lnTo>
                  <a:lnTo>
                    <a:pt x="2" y="21"/>
                  </a:lnTo>
                  <a:lnTo>
                    <a:pt x="7" y="27"/>
                  </a:lnTo>
                  <a:lnTo>
                    <a:pt x="10" y="28"/>
                  </a:lnTo>
                  <a:lnTo>
                    <a:pt x="119" y="58"/>
                  </a:lnTo>
                  <a:close/>
                </a:path>
              </a:pathLst>
            </a:custGeom>
            <a:solidFill>
              <a:srgbClr val="000000"/>
            </a:solidFill>
            <a:ln w="9525">
              <a:noFill/>
              <a:round/>
              <a:headEnd/>
              <a:tailEnd/>
            </a:ln>
          </p:spPr>
          <p:txBody>
            <a:bodyPr/>
            <a:lstStyle/>
            <a:p>
              <a:endParaRPr lang="en-US"/>
            </a:p>
          </p:txBody>
        </p:sp>
        <p:sp>
          <p:nvSpPr>
            <p:cNvPr id="794654" name="Freeform 30"/>
            <p:cNvSpPr>
              <a:spLocks/>
            </p:cNvSpPr>
            <p:nvPr/>
          </p:nvSpPr>
          <p:spPr bwMode="auto">
            <a:xfrm>
              <a:off x="964" y="2835"/>
              <a:ext cx="143" cy="58"/>
            </a:xfrm>
            <a:custGeom>
              <a:avLst/>
              <a:gdLst/>
              <a:ahLst/>
              <a:cxnLst>
                <a:cxn ang="0">
                  <a:pos x="133" y="28"/>
                </a:cxn>
                <a:cxn ang="0">
                  <a:pos x="136" y="27"/>
                </a:cxn>
                <a:cxn ang="0">
                  <a:pos x="142" y="21"/>
                </a:cxn>
                <a:cxn ang="0">
                  <a:pos x="143" y="18"/>
                </a:cxn>
                <a:cxn ang="0">
                  <a:pos x="143" y="10"/>
                </a:cxn>
                <a:cxn ang="0">
                  <a:pos x="142" y="7"/>
                </a:cxn>
                <a:cxn ang="0">
                  <a:pos x="136" y="1"/>
                </a:cxn>
                <a:cxn ang="0">
                  <a:pos x="133" y="0"/>
                </a:cxn>
                <a:cxn ang="0">
                  <a:pos x="125" y="0"/>
                </a:cxn>
                <a:cxn ang="0">
                  <a:pos x="10" y="29"/>
                </a:cxn>
                <a:cxn ang="0">
                  <a:pos x="7" y="31"/>
                </a:cxn>
                <a:cxn ang="0">
                  <a:pos x="2" y="37"/>
                </a:cxn>
                <a:cxn ang="0">
                  <a:pos x="0" y="39"/>
                </a:cxn>
                <a:cxn ang="0">
                  <a:pos x="0" y="48"/>
                </a:cxn>
                <a:cxn ang="0">
                  <a:pos x="2" y="51"/>
                </a:cxn>
                <a:cxn ang="0">
                  <a:pos x="7" y="56"/>
                </a:cxn>
                <a:cxn ang="0">
                  <a:pos x="10" y="58"/>
                </a:cxn>
                <a:cxn ang="0">
                  <a:pos x="19" y="58"/>
                </a:cxn>
                <a:cxn ang="0">
                  <a:pos x="133" y="28"/>
                </a:cxn>
              </a:cxnLst>
              <a:rect l="0" t="0" r="r" b="b"/>
              <a:pathLst>
                <a:path w="143" h="58">
                  <a:moveTo>
                    <a:pt x="133" y="28"/>
                  </a:moveTo>
                  <a:lnTo>
                    <a:pt x="136" y="27"/>
                  </a:lnTo>
                  <a:lnTo>
                    <a:pt x="142" y="21"/>
                  </a:lnTo>
                  <a:lnTo>
                    <a:pt x="143" y="18"/>
                  </a:lnTo>
                  <a:lnTo>
                    <a:pt x="143" y="10"/>
                  </a:lnTo>
                  <a:lnTo>
                    <a:pt x="142" y="7"/>
                  </a:lnTo>
                  <a:lnTo>
                    <a:pt x="136" y="1"/>
                  </a:lnTo>
                  <a:lnTo>
                    <a:pt x="133" y="0"/>
                  </a:lnTo>
                  <a:lnTo>
                    <a:pt x="125" y="0"/>
                  </a:lnTo>
                  <a:lnTo>
                    <a:pt x="10" y="29"/>
                  </a:lnTo>
                  <a:lnTo>
                    <a:pt x="7" y="31"/>
                  </a:lnTo>
                  <a:lnTo>
                    <a:pt x="2" y="37"/>
                  </a:lnTo>
                  <a:lnTo>
                    <a:pt x="0" y="39"/>
                  </a:lnTo>
                  <a:lnTo>
                    <a:pt x="0" y="48"/>
                  </a:lnTo>
                  <a:lnTo>
                    <a:pt x="2" y="51"/>
                  </a:lnTo>
                  <a:lnTo>
                    <a:pt x="7" y="56"/>
                  </a:lnTo>
                  <a:lnTo>
                    <a:pt x="10" y="58"/>
                  </a:lnTo>
                  <a:lnTo>
                    <a:pt x="19" y="58"/>
                  </a:lnTo>
                  <a:lnTo>
                    <a:pt x="133" y="28"/>
                  </a:lnTo>
                  <a:close/>
                </a:path>
              </a:pathLst>
            </a:custGeom>
            <a:solidFill>
              <a:srgbClr val="000000"/>
            </a:solidFill>
            <a:ln w="9525">
              <a:noFill/>
              <a:round/>
              <a:headEnd/>
              <a:tailEnd/>
            </a:ln>
          </p:spPr>
          <p:txBody>
            <a:bodyPr/>
            <a:lstStyle/>
            <a:p>
              <a:endParaRPr lang="en-US"/>
            </a:p>
          </p:txBody>
        </p:sp>
        <p:sp>
          <p:nvSpPr>
            <p:cNvPr id="794655" name="Freeform 31"/>
            <p:cNvSpPr>
              <a:spLocks/>
            </p:cNvSpPr>
            <p:nvPr/>
          </p:nvSpPr>
          <p:spPr bwMode="auto">
            <a:xfrm>
              <a:off x="1635" y="2789"/>
              <a:ext cx="137" cy="60"/>
            </a:xfrm>
            <a:custGeom>
              <a:avLst/>
              <a:gdLst/>
              <a:ahLst/>
              <a:cxnLst>
                <a:cxn ang="0">
                  <a:pos x="119" y="60"/>
                </a:cxn>
                <a:cxn ang="0">
                  <a:pos x="126" y="60"/>
                </a:cxn>
                <a:cxn ang="0">
                  <a:pos x="130" y="58"/>
                </a:cxn>
                <a:cxn ang="0">
                  <a:pos x="136" y="53"/>
                </a:cxn>
                <a:cxn ang="0">
                  <a:pos x="137" y="50"/>
                </a:cxn>
                <a:cxn ang="0">
                  <a:pos x="137" y="43"/>
                </a:cxn>
                <a:cxn ang="0">
                  <a:pos x="136" y="39"/>
                </a:cxn>
                <a:cxn ang="0">
                  <a:pos x="130" y="33"/>
                </a:cxn>
                <a:cxn ang="0">
                  <a:pos x="127" y="32"/>
                </a:cxn>
                <a:cxn ang="0">
                  <a:pos x="18" y="0"/>
                </a:cxn>
                <a:cxn ang="0">
                  <a:pos x="11" y="0"/>
                </a:cxn>
                <a:cxn ang="0">
                  <a:pos x="7" y="2"/>
                </a:cxn>
                <a:cxn ang="0">
                  <a:pos x="1" y="8"/>
                </a:cxn>
                <a:cxn ang="0">
                  <a:pos x="0" y="10"/>
                </a:cxn>
                <a:cxn ang="0">
                  <a:pos x="0" y="17"/>
                </a:cxn>
                <a:cxn ang="0">
                  <a:pos x="1" y="22"/>
                </a:cxn>
                <a:cxn ang="0">
                  <a:pos x="7" y="27"/>
                </a:cxn>
                <a:cxn ang="0">
                  <a:pos x="10" y="29"/>
                </a:cxn>
                <a:cxn ang="0">
                  <a:pos x="119" y="60"/>
                </a:cxn>
              </a:cxnLst>
              <a:rect l="0" t="0" r="r" b="b"/>
              <a:pathLst>
                <a:path w="137" h="60">
                  <a:moveTo>
                    <a:pt x="119" y="60"/>
                  </a:moveTo>
                  <a:lnTo>
                    <a:pt x="126" y="60"/>
                  </a:lnTo>
                  <a:lnTo>
                    <a:pt x="130" y="58"/>
                  </a:lnTo>
                  <a:lnTo>
                    <a:pt x="136" y="53"/>
                  </a:lnTo>
                  <a:lnTo>
                    <a:pt x="137" y="50"/>
                  </a:lnTo>
                  <a:lnTo>
                    <a:pt x="137" y="43"/>
                  </a:lnTo>
                  <a:lnTo>
                    <a:pt x="136" y="39"/>
                  </a:lnTo>
                  <a:lnTo>
                    <a:pt x="130" y="33"/>
                  </a:lnTo>
                  <a:lnTo>
                    <a:pt x="127" y="32"/>
                  </a:lnTo>
                  <a:lnTo>
                    <a:pt x="18" y="0"/>
                  </a:lnTo>
                  <a:lnTo>
                    <a:pt x="11" y="0"/>
                  </a:lnTo>
                  <a:lnTo>
                    <a:pt x="7" y="2"/>
                  </a:lnTo>
                  <a:lnTo>
                    <a:pt x="1" y="8"/>
                  </a:lnTo>
                  <a:lnTo>
                    <a:pt x="0" y="10"/>
                  </a:lnTo>
                  <a:lnTo>
                    <a:pt x="0" y="17"/>
                  </a:lnTo>
                  <a:lnTo>
                    <a:pt x="1" y="22"/>
                  </a:lnTo>
                  <a:lnTo>
                    <a:pt x="7" y="27"/>
                  </a:lnTo>
                  <a:lnTo>
                    <a:pt x="10" y="29"/>
                  </a:lnTo>
                  <a:lnTo>
                    <a:pt x="119" y="60"/>
                  </a:lnTo>
                  <a:close/>
                </a:path>
              </a:pathLst>
            </a:custGeom>
            <a:solidFill>
              <a:srgbClr val="000000"/>
            </a:solidFill>
            <a:ln w="9525">
              <a:noFill/>
              <a:round/>
              <a:headEnd/>
              <a:tailEnd/>
            </a:ln>
          </p:spPr>
          <p:txBody>
            <a:bodyPr/>
            <a:lstStyle/>
            <a:p>
              <a:endParaRPr lang="en-US"/>
            </a:p>
          </p:txBody>
        </p:sp>
        <p:sp>
          <p:nvSpPr>
            <p:cNvPr id="794656" name="Freeform 32"/>
            <p:cNvSpPr>
              <a:spLocks/>
            </p:cNvSpPr>
            <p:nvPr/>
          </p:nvSpPr>
          <p:spPr bwMode="auto">
            <a:xfrm>
              <a:off x="1635" y="2826"/>
              <a:ext cx="144" cy="58"/>
            </a:xfrm>
            <a:custGeom>
              <a:avLst/>
              <a:gdLst/>
              <a:ahLst/>
              <a:cxnLst>
                <a:cxn ang="0">
                  <a:pos x="133" y="29"/>
                </a:cxn>
                <a:cxn ang="0">
                  <a:pos x="137" y="27"/>
                </a:cxn>
                <a:cxn ang="0">
                  <a:pos x="143" y="21"/>
                </a:cxn>
                <a:cxn ang="0">
                  <a:pos x="144" y="19"/>
                </a:cxn>
                <a:cxn ang="0">
                  <a:pos x="144" y="12"/>
                </a:cxn>
                <a:cxn ang="0">
                  <a:pos x="143" y="7"/>
                </a:cxn>
                <a:cxn ang="0">
                  <a:pos x="137" y="2"/>
                </a:cxn>
                <a:cxn ang="0">
                  <a:pos x="134" y="0"/>
                </a:cxn>
                <a:cxn ang="0">
                  <a:pos x="127" y="0"/>
                </a:cxn>
                <a:cxn ang="0">
                  <a:pos x="11" y="30"/>
                </a:cxn>
                <a:cxn ang="0">
                  <a:pos x="7" y="31"/>
                </a:cxn>
                <a:cxn ang="0">
                  <a:pos x="1" y="37"/>
                </a:cxn>
                <a:cxn ang="0">
                  <a:pos x="0" y="40"/>
                </a:cxn>
                <a:cxn ang="0">
                  <a:pos x="0" y="47"/>
                </a:cxn>
                <a:cxn ang="0">
                  <a:pos x="1" y="51"/>
                </a:cxn>
                <a:cxn ang="0">
                  <a:pos x="7" y="57"/>
                </a:cxn>
                <a:cxn ang="0">
                  <a:pos x="10" y="58"/>
                </a:cxn>
                <a:cxn ang="0">
                  <a:pos x="17" y="58"/>
                </a:cxn>
                <a:cxn ang="0">
                  <a:pos x="133" y="29"/>
                </a:cxn>
              </a:cxnLst>
              <a:rect l="0" t="0" r="r" b="b"/>
              <a:pathLst>
                <a:path w="144" h="58">
                  <a:moveTo>
                    <a:pt x="133" y="29"/>
                  </a:moveTo>
                  <a:lnTo>
                    <a:pt x="137" y="27"/>
                  </a:lnTo>
                  <a:lnTo>
                    <a:pt x="143" y="21"/>
                  </a:lnTo>
                  <a:lnTo>
                    <a:pt x="144" y="19"/>
                  </a:lnTo>
                  <a:lnTo>
                    <a:pt x="144" y="12"/>
                  </a:lnTo>
                  <a:lnTo>
                    <a:pt x="143" y="7"/>
                  </a:lnTo>
                  <a:lnTo>
                    <a:pt x="137" y="2"/>
                  </a:lnTo>
                  <a:lnTo>
                    <a:pt x="134" y="0"/>
                  </a:lnTo>
                  <a:lnTo>
                    <a:pt x="127" y="0"/>
                  </a:lnTo>
                  <a:lnTo>
                    <a:pt x="11" y="30"/>
                  </a:lnTo>
                  <a:lnTo>
                    <a:pt x="7" y="31"/>
                  </a:lnTo>
                  <a:lnTo>
                    <a:pt x="1" y="37"/>
                  </a:lnTo>
                  <a:lnTo>
                    <a:pt x="0" y="40"/>
                  </a:lnTo>
                  <a:lnTo>
                    <a:pt x="0" y="47"/>
                  </a:lnTo>
                  <a:lnTo>
                    <a:pt x="1" y="51"/>
                  </a:lnTo>
                  <a:lnTo>
                    <a:pt x="7" y="57"/>
                  </a:lnTo>
                  <a:lnTo>
                    <a:pt x="10" y="58"/>
                  </a:lnTo>
                  <a:lnTo>
                    <a:pt x="17" y="58"/>
                  </a:lnTo>
                  <a:lnTo>
                    <a:pt x="133" y="29"/>
                  </a:lnTo>
                  <a:close/>
                </a:path>
              </a:pathLst>
            </a:custGeom>
            <a:solidFill>
              <a:srgbClr val="000000"/>
            </a:solidFill>
            <a:ln w="9525">
              <a:noFill/>
              <a:round/>
              <a:headEnd/>
              <a:tailEnd/>
            </a:ln>
          </p:spPr>
          <p:txBody>
            <a:bodyPr/>
            <a:lstStyle/>
            <a:p>
              <a:endParaRPr lang="en-US"/>
            </a:p>
          </p:txBody>
        </p:sp>
        <p:sp>
          <p:nvSpPr>
            <p:cNvPr id="794657" name="Freeform 33"/>
            <p:cNvSpPr>
              <a:spLocks/>
            </p:cNvSpPr>
            <p:nvPr/>
          </p:nvSpPr>
          <p:spPr bwMode="auto">
            <a:xfrm>
              <a:off x="2357" y="2804"/>
              <a:ext cx="137" cy="58"/>
            </a:xfrm>
            <a:custGeom>
              <a:avLst/>
              <a:gdLst/>
              <a:ahLst/>
              <a:cxnLst>
                <a:cxn ang="0">
                  <a:pos x="118" y="58"/>
                </a:cxn>
                <a:cxn ang="0">
                  <a:pos x="127" y="58"/>
                </a:cxn>
                <a:cxn ang="0">
                  <a:pos x="130" y="56"/>
                </a:cxn>
                <a:cxn ang="0">
                  <a:pos x="135" y="51"/>
                </a:cxn>
                <a:cxn ang="0">
                  <a:pos x="137" y="48"/>
                </a:cxn>
                <a:cxn ang="0">
                  <a:pos x="137" y="39"/>
                </a:cxn>
                <a:cxn ang="0">
                  <a:pos x="135" y="36"/>
                </a:cxn>
                <a:cxn ang="0">
                  <a:pos x="130" y="31"/>
                </a:cxn>
                <a:cxn ang="0">
                  <a:pos x="127" y="29"/>
                </a:cxn>
                <a:cxn ang="0">
                  <a:pos x="18" y="0"/>
                </a:cxn>
                <a:cxn ang="0">
                  <a:pos x="9" y="0"/>
                </a:cxn>
                <a:cxn ang="0">
                  <a:pos x="7" y="1"/>
                </a:cxn>
                <a:cxn ang="0">
                  <a:pos x="1" y="7"/>
                </a:cxn>
                <a:cxn ang="0">
                  <a:pos x="0" y="10"/>
                </a:cxn>
                <a:cxn ang="0">
                  <a:pos x="0" y="18"/>
                </a:cxn>
                <a:cxn ang="0">
                  <a:pos x="1" y="21"/>
                </a:cxn>
                <a:cxn ang="0">
                  <a:pos x="7" y="26"/>
                </a:cxn>
                <a:cxn ang="0">
                  <a:pos x="9" y="28"/>
                </a:cxn>
                <a:cxn ang="0">
                  <a:pos x="118" y="58"/>
                </a:cxn>
              </a:cxnLst>
              <a:rect l="0" t="0" r="r" b="b"/>
              <a:pathLst>
                <a:path w="137" h="58">
                  <a:moveTo>
                    <a:pt x="118" y="58"/>
                  </a:moveTo>
                  <a:lnTo>
                    <a:pt x="127" y="58"/>
                  </a:lnTo>
                  <a:lnTo>
                    <a:pt x="130" y="56"/>
                  </a:lnTo>
                  <a:lnTo>
                    <a:pt x="135" y="51"/>
                  </a:lnTo>
                  <a:lnTo>
                    <a:pt x="137" y="48"/>
                  </a:lnTo>
                  <a:lnTo>
                    <a:pt x="137" y="39"/>
                  </a:lnTo>
                  <a:lnTo>
                    <a:pt x="135" y="36"/>
                  </a:lnTo>
                  <a:lnTo>
                    <a:pt x="130" y="31"/>
                  </a:lnTo>
                  <a:lnTo>
                    <a:pt x="127" y="29"/>
                  </a:lnTo>
                  <a:lnTo>
                    <a:pt x="18" y="0"/>
                  </a:lnTo>
                  <a:lnTo>
                    <a:pt x="9" y="0"/>
                  </a:lnTo>
                  <a:lnTo>
                    <a:pt x="7" y="1"/>
                  </a:lnTo>
                  <a:lnTo>
                    <a:pt x="1" y="7"/>
                  </a:lnTo>
                  <a:lnTo>
                    <a:pt x="0" y="10"/>
                  </a:lnTo>
                  <a:lnTo>
                    <a:pt x="0" y="18"/>
                  </a:lnTo>
                  <a:lnTo>
                    <a:pt x="1" y="21"/>
                  </a:lnTo>
                  <a:lnTo>
                    <a:pt x="7" y="26"/>
                  </a:lnTo>
                  <a:lnTo>
                    <a:pt x="9" y="28"/>
                  </a:lnTo>
                  <a:lnTo>
                    <a:pt x="118" y="58"/>
                  </a:lnTo>
                  <a:close/>
                </a:path>
              </a:pathLst>
            </a:custGeom>
            <a:solidFill>
              <a:srgbClr val="000000"/>
            </a:solidFill>
            <a:ln w="9525">
              <a:noFill/>
              <a:round/>
              <a:headEnd/>
              <a:tailEnd/>
            </a:ln>
          </p:spPr>
          <p:txBody>
            <a:bodyPr/>
            <a:lstStyle/>
            <a:p>
              <a:endParaRPr lang="en-US"/>
            </a:p>
          </p:txBody>
        </p:sp>
        <p:sp>
          <p:nvSpPr>
            <p:cNvPr id="794658" name="Freeform 34"/>
            <p:cNvSpPr>
              <a:spLocks/>
            </p:cNvSpPr>
            <p:nvPr/>
          </p:nvSpPr>
          <p:spPr bwMode="auto">
            <a:xfrm>
              <a:off x="2357" y="2839"/>
              <a:ext cx="144" cy="59"/>
            </a:xfrm>
            <a:custGeom>
              <a:avLst/>
              <a:gdLst/>
              <a:ahLst/>
              <a:cxnLst>
                <a:cxn ang="0">
                  <a:pos x="134" y="28"/>
                </a:cxn>
                <a:cxn ang="0">
                  <a:pos x="137" y="27"/>
                </a:cxn>
                <a:cxn ang="0">
                  <a:pos x="142" y="21"/>
                </a:cxn>
                <a:cxn ang="0">
                  <a:pos x="144" y="18"/>
                </a:cxn>
                <a:cxn ang="0">
                  <a:pos x="144" y="10"/>
                </a:cxn>
                <a:cxn ang="0">
                  <a:pos x="142" y="7"/>
                </a:cxn>
                <a:cxn ang="0">
                  <a:pos x="137" y="1"/>
                </a:cxn>
                <a:cxn ang="0">
                  <a:pos x="134" y="0"/>
                </a:cxn>
                <a:cxn ang="0">
                  <a:pos x="125" y="0"/>
                </a:cxn>
                <a:cxn ang="0">
                  <a:pos x="9" y="31"/>
                </a:cxn>
                <a:cxn ang="0">
                  <a:pos x="7" y="33"/>
                </a:cxn>
                <a:cxn ang="0">
                  <a:pos x="1" y="38"/>
                </a:cxn>
                <a:cxn ang="0">
                  <a:pos x="0" y="41"/>
                </a:cxn>
                <a:cxn ang="0">
                  <a:pos x="0" y="49"/>
                </a:cxn>
                <a:cxn ang="0">
                  <a:pos x="1" y="52"/>
                </a:cxn>
                <a:cxn ang="0">
                  <a:pos x="7" y="58"/>
                </a:cxn>
                <a:cxn ang="0">
                  <a:pos x="9" y="59"/>
                </a:cxn>
                <a:cxn ang="0">
                  <a:pos x="18" y="59"/>
                </a:cxn>
                <a:cxn ang="0">
                  <a:pos x="134" y="28"/>
                </a:cxn>
              </a:cxnLst>
              <a:rect l="0" t="0" r="r" b="b"/>
              <a:pathLst>
                <a:path w="144" h="59">
                  <a:moveTo>
                    <a:pt x="134" y="28"/>
                  </a:moveTo>
                  <a:lnTo>
                    <a:pt x="137" y="27"/>
                  </a:lnTo>
                  <a:lnTo>
                    <a:pt x="142" y="21"/>
                  </a:lnTo>
                  <a:lnTo>
                    <a:pt x="144" y="18"/>
                  </a:lnTo>
                  <a:lnTo>
                    <a:pt x="144" y="10"/>
                  </a:lnTo>
                  <a:lnTo>
                    <a:pt x="142" y="7"/>
                  </a:lnTo>
                  <a:lnTo>
                    <a:pt x="137" y="1"/>
                  </a:lnTo>
                  <a:lnTo>
                    <a:pt x="134" y="0"/>
                  </a:lnTo>
                  <a:lnTo>
                    <a:pt x="125" y="0"/>
                  </a:lnTo>
                  <a:lnTo>
                    <a:pt x="9" y="31"/>
                  </a:lnTo>
                  <a:lnTo>
                    <a:pt x="7" y="33"/>
                  </a:lnTo>
                  <a:lnTo>
                    <a:pt x="1" y="38"/>
                  </a:lnTo>
                  <a:lnTo>
                    <a:pt x="0" y="41"/>
                  </a:lnTo>
                  <a:lnTo>
                    <a:pt x="0" y="49"/>
                  </a:lnTo>
                  <a:lnTo>
                    <a:pt x="1" y="52"/>
                  </a:lnTo>
                  <a:lnTo>
                    <a:pt x="7" y="58"/>
                  </a:lnTo>
                  <a:lnTo>
                    <a:pt x="9" y="59"/>
                  </a:lnTo>
                  <a:lnTo>
                    <a:pt x="18" y="59"/>
                  </a:lnTo>
                  <a:lnTo>
                    <a:pt x="134" y="28"/>
                  </a:lnTo>
                  <a:close/>
                </a:path>
              </a:pathLst>
            </a:custGeom>
            <a:solidFill>
              <a:srgbClr val="000000"/>
            </a:solidFill>
            <a:ln w="9525">
              <a:noFill/>
              <a:round/>
              <a:headEnd/>
              <a:tailEnd/>
            </a:ln>
          </p:spPr>
          <p:txBody>
            <a:bodyPr/>
            <a:lstStyle/>
            <a:p>
              <a:endParaRPr lang="en-US"/>
            </a:p>
          </p:txBody>
        </p:sp>
        <p:sp>
          <p:nvSpPr>
            <p:cNvPr id="794659" name="Freeform 35"/>
            <p:cNvSpPr>
              <a:spLocks/>
            </p:cNvSpPr>
            <p:nvPr/>
          </p:nvSpPr>
          <p:spPr bwMode="auto">
            <a:xfrm>
              <a:off x="1257" y="2983"/>
              <a:ext cx="41" cy="143"/>
            </a:xfrm>
            <a:custGeom>
              <a:avLst/>
              <a:gdLst/>
              <a:ahLst/>
              <a:cxnLst>
                <a:cxn ang="0">
                  <a:pos x="28" y="13"/>
                </a:cxn>
                <a:cxn ang="0">
                  <a:pos x="27" y="9"/>
                </a:cxn>
                <a:cxn ang="0">
                  <a:pos x="26" y="6"/>
                </a:cxn>
                <a:cxn ang="0">
                  <a:pos x="23" y="3"/>
                </a:cxn>
                <a:cxn ang="0">
                  <a:pos x="17" y="0"/>
                </a:cxn>
                <a:cxn ang="0">
                  <a:pos x="13" y="0"/>
                </a:cxn>
                <a:cxn ang="0">
                  <a:pos x="9" y="2"/>
                </a:cxn>
                <a:cxn ang="0">
                  <a:pos x="6" y="3"/>
                </a:cxn>
                <a:cxn ang="0">
                  <a:pos x="3" y="6"/>
                </a:cxn>
                <a:cxn ang="0">
                  <a:pos x="0" y="12"/>
                </a:cxn>
                <a:cxn ang="0">
                  <a:pos x="0" y="16"/>
                </a:cxn>
                <a:cxn ang="0">
                  <a:pos x="13" y="130"/>
                </a:cxn>
                <a:cxn ang="0">
                  <a:pos x="14" y="135"/>
                </a:cxn>
                <a:cxn ang="0">
                  <a:pos x="16" y="137"/>
                </a:cxn>
                <a:cxn ang="0">
                  <a:pos x="18" y="140"/>
                </a:cxn>
                <a:cxn ang="0">
                  <a:pos x="24" y="143"/>
                </a:cxn>
                <a:cxn ang="0">
                  <a:pos x="28" y="143"/>
                </a:cxn>
                <a:cxn ang="0">
                  <a:pos x="33" y="142"/>
                </a:cxn>
                <a:cxn ang="0">
                  <a:pos x="35" y="140"/>
                </a:cxn>
                <a:cxn ang="0">
                  <a:pos x="38" y="137"/>
                </a:cxn>
                <a:cxn ang="0">
                  <a:pos x="41" y="132"/>
                </a:cxn>
                <a:cxn ang="0">
                  <a:pos x="41" y="128"/>
                </a:cxn>
                <a:cxn ang="0">
                  <a:pos x="28" y="13"/>
                </a:cxn>
              </a:cxnLst>
              <a:rect l="0" t="0" r="r" b="b"/>
              <a:pathLst>
                <a:path w="41" h="143">
                  <a:moveTo>
                    <a:pt x="28" y="13"/>
                  </a:moveTo>
                  <a:lnTo>
                    <a:pt x="27" y="9"/>
                  </a:lnTo>
                  <a:lnTo>
                    <a:pt x="26" y="6"/>
                  </a:lnTo>
                  <a:lnTo>
                    <a:pt x="23" y="3"/>
                  </a:lnTo>
                  <a:lnTo>
                    <a:pt x="17" y="0"/>
                  </a:lnTo>
                  <a:lnTo>
                    <a:pt x="13" y="0"/>
                  </a:lnTo>
                  <a:lnTo>
                    <a:pt x="9" y="2"/>
                  </a:lnTo>
                  <a:lnTo>
                    <a:pt x="6" y="3"/>
                  </a:lnTo>
                  <a:lnTo>
                    <a:pt x="3" y="6"/>
                  </a:lnTo>
                  <a:lnTo>
                    <a:pt x="0" y="12"/>
                  </a:lnTo>
                  <a:lnTo>
                    <a:pt x="0" y="16"/>
                  </a:lnTo>
                  <a:lnTo>
                    <a:pt x="13" y="130"/>
                  </a:lnTo>
                  <a:lnTo>
                    <a:pt x="14" y="135"/>
                  </a:lnTo>
                  <a:lnTo>
                    <a:pt x="16" y="137"/>
                  </a:lnTo>
                  <a:lnTo>
                    <a:pt x="18" y="140"/>
                  </a:lnTo>
                  <a:lnTo>
                    <a:pt x="24" y="143"/>
                  </a:lnTo>
                  <a:lnTo>
                    <a:pt x="28" y="143"/>
                  </a:lnTo>
                  <a:lnTo>
                    <a:pt x="33" y="142"/>
                  </a:lnTo>
                  <a:lnTo>
                    <a:pt x="35" y="140"/>
                  </a:lnTo>
                  <a:lnTo>
                    <a:pt x="38" y="137"/>
                  </a:lnTo>
                  <a:lnTo>
                    <a:pt x="41" y="132"/>
                  </a:lnTo>
                  <a:lnTo>
                    <a:pt x="41" y="128"/>
                  </a:lnTo>
                  <a:lnTo>
                    <a:pt x="28" y="13"/>
                  </a:lnTo>
                  <a:close/>
                </a:path>
              </a:pathLst>
            </a:custGeom>
            <a:solidFill>
              <a:srgbClr val="000000"/>
            </a:solidFill>
            <a:ln w="9525">
              <a:noFill/>
              <a:round/>
              <a:headEnd/>
              <a:tailEnd/>
            </a:ln>
          </p:spPr>
          <p:txBody>
            <a:bodyPr/>
            <a:lstStyle/>
            <a:p>
              <a:endParaRPr lang="en-US"/>
            </a:p>
          </p:txBody>
        </p:sp>
        <p:sp>
          <p:nvSpPr>
            <p:cNvPr id="794660" name="Freeform 36"/>
            <p:cNvSpPr>
              <a:spLocks/>
            </p:cNvSpPr>
            <p:nvPr/>
          </p:nvSpPr>
          <p:spPr bwMode="auto">
            <a:xfrm>
              <a:off x="1251" y="2989"/>
              <a:ext cx="107" cy="100"/>
            </a:xfrm>
            <a:custGeom>
              <a:avLst/>
              <a:gdLst/>
              <a:ahLst/>
              <a:cxnLst>
                <a:cxn ang="0">
                  <a:pos x="24" y="4"/>
                </a:cxn>
                <a:cxn ang="0">
                  <a:pos x="22" y="1"/>
                </a:cxn>
                <a:cxn ang="0">
                  <a:pos x="17" y="0"/>
                </a:cxn>
                <a:cxn ang="0">
                  <a:pos x="10" y="0"/>
                </a:cxn>
                <a:cxn ang="0">
                  <a:pos x="7" y="3"/>
                </a:cxn>
                <a:cxn ang="0">
                  <a:pos x="5" y="4"/>
                </a:cxn>
                <a:cxn ang="0">
                  <a:pos x="2" y="7"/>
                </a:cxn>
                <a:cxn ang="0">
                  <a:pos x="0" y="11"/>
                </a:cxn>
                <a:cxn ang="0">
                  <a:pos x="0" y="18"/>
                </a:cxn>
                <a:cxn ang="0">
                  <a:pos x="3" y="21"/>
                </a:cxn>
                <a:cxn ang="0">
                  <a:pos x="5" y="24"/>
                </a:cxn>
                <a:cxn ang="0">
                  <a:pos x="82" y="96"/>
                </a:cxn>
                <a:cxn ang="0">
                  <a:pos x="85" y="99"/>
                </a:cxn>
                <a:cxn ang="0">
                  <a:pos x="90" y="100"/>
                </a:cxn>
                <a:cxn ang="0">
                  <a:pos x="97" y="100"/>
                </a:cxn>
                <a:cxn ang="0">
                  <a:pos x="99" y="98"/>
                </a:cxn>
                <a:cxn ang="0">
                  <a:pos x="102" y="96"/>
                </a:cxn>
                <a:cxn ang="0">
                  <a:pos x="105" y="93"/>
                </a:cxn>
                <a:cxn ang="0">
                  <a:pos x="107" y="89"/>
                </a:cxn>
                <a:cxn ang="0">
                  <a:pos x="107" y="82"/>
                </a:cxn>
                <a:cxn ang="0">
                  <a:pos x="104" y="79"/>
                </a:cxn>
                <a:cxn ang="0">
                  <a:pos x="102" y="76"/>
                </a:cxn>
                <a:cxn ang="0">
                  <a:pos x="24" y="4"/>
                </a:cxn>
              </a:cxnLst>
              <a:rect l="0" t="0" r="r" b="b"/>
              <a:pathLst>
                <a:path w="107" h="100">
                  <a:moveTo>
                    <a:pt x="24" y="4"/>
                  </a:moveTo>
                  <a:lnTo>
                    <a:pt x="22" y="1"/>
                  </a:lnTo>
                  <a:lnTo>
                    <a:pt x="17" y="0"/>
                  </a:lnTo>
                  <a:lnTo>
                    <a:pt x="10" y="0"/>
                  </a:lnTo>
                  <a:lnTo>
                    <a:pt x="7" y="3"/>
                  </a:lnTo>
                  <a:lnTo>
                    <a:pt x="5" y="4"/>
                  </a:lnTo>
                  <a:lnTo>
                    <a:pt x="2" y="7"/>
                  </a:lnTo>
                  <a:lnTo>
                    <a:pt x="0" y="11"/>
                  </a:lnTo>
                  <a:lnTo>
                    <a:pt x="0" y="18"/>
                  </a:lnTo>
                  <a:lnTo>
                    <a:pt x="3" y="21"/>
                  </a:lnTo>
                  <a:lnTo>
                    <a:pt x="5" y="24"/>
                  </a:lnTo>
                  <a:lnTo>
                    <a:pt x="82" y="96"/>
                  </a:lnTo>
                  <a:lnTo>
                    <a:pt x="85" y="99"/>
                  </a:lnTo>
                  <a:lnTo>
                    <a:pt x="90" y="100"/>
                  </a:lnTo>
                  <a:lnTo>
                    <a:pt x="97" y="100"/>
                  </a:lnTo>
                  <a:lnTo>
                    <a:pt x="99" y="98"/>
                  </a:lnTo>
                  <a:lnTo>
                    <a:pt x="102" y="96"/>
                  </a:lnTo>
                  <a:lnTo>
                    <a:pt x="105" y="93"/>
                  </a:lnTo>
                  <a:lnTo>
                    <a:pt x="107" y="89"/>
                  </a:lnTo>
                  <a:lnTo>
                    <a:pt x="107" y="82"/>
                  </a:lnTo>
                  <a:lnTo>
                    <a:pt x="104" y="79"/>
                  </a:lnTo>
                  <a:lnTo>
                    <a:pt x="102" y="76"/>
                  </a:lnTo>
                  <a:lnTo>
                    <a:pt x="24" y="4"/>
                  </a:lnTo>
                  <a:close/>
                </a:path>
              </a:pathLst>
            </a:custGeom>
            <a:solidFill>
              <a:srgbClr val="000000"/>
            </a:solidFill>
            <a:ln w="9525">
              <a:noFill/>
              <a:round/>
              <a:headEnd/>
              <a:tailEnd/>
            </a:ln>
          </p:spPr>
          <p:txBody>
            <a:bodyPr/>
            <a:lstStyle/>
            <a:p>
              <a:endParaRPr lang="en-US"/>
            </a:p>
          </p:txBody>
        </p:sp>
        <p:sp>
          <p:nvSpPr>
            <p:cNvPr id="794661" name="Freeform 37"/>
            <p:cNvSpPr>
              <a:spLocks/>
            </p:cNvSpPr>
            <p:nvPr/>
          </p:nvSpPr>
          <p:spPr bwMode="auto">
            <a:xfrm>
              <a:off x="538" y="2973"/>
              <a:ext cx="36" cy="160"/>
            </a:xfrm>
            <a:custGeom>
              <a:avLst/>
              <a:gdLst/>
              <a:ahLst/>
              <a:cxnLst>
                <a:cxn ang="0">
                  <a:pos x="29" y="13"/>
                </a:cxn>
                <a:cxn ang="0">
                  <a:pos x="29" y="10"/>
                </a:cxn>
                <a:cxn ang="0">
                  <a:pos x="26" y="7"/>
                </a:cxn>
                <a:cxn ang="0">
                  <a:pos x="24" y="5"/>
                </a:cxn>
                <a:cxn ang="0">
                  <a:pos x="21" y="2"/>
                </a:cxn>
                <a:cxn ang="0">
                  <a:pos x="17" y="0"/>
                </a:cxn>
                <a:cxn ang="0">
                  <a:pos x="10" y="0"/>
                </a:cxn>
                <a:cxn ang="0">
                  <a:pos x="7" y="3"/>
                </a:cxn>
                <a:cxn ang="0">
                  <a:pos x="4" y="5"/>
                </a:cxn>
                <a:cxn ang="0">
                  <a:pos x="2" y="7"/>
                </a:cxn>
                <a:cxn ang="0">
                  <a:pos x="0" y="12"/>
                </a:cxn>
                <a:cxn ang="0">
                  <a:pos x="0" y="16"/>
                </a:cxn>
                <a:cxn ang="0">
                  <a:pos x="7" y="147"/>
                </a:cxn>
                <a:cxn ang="0">
                  <a:pos x="7" y="150"/>
                </a:cxn>
                <a:cxn ang="0">
                  <a:pos x="10" y="153"/>
                </a:cxn>
                <a:cxn ang="0">
                  <a:pos x="12" y="156"/>
                </a:cxn>
                <a:cxn ang="0">
                  <a:pos x="14" y="159"/>
                </a:cxn>
                <a:cxn ang="0">
                  <a:pos x="19" y="160"/>
                </a:cxn>
                <a:cxn ang="0">
                  <a:pos x="26" y="160"/>
                </a:cxn>
                <a:cxn ang="0">
                  <a:pos x="29" y="157"/>
                </a:cxn>
                <a:cxn ang="0">
                  <a:pos x="31" y="156"/>
                </a:cxn>
                <a:cxn ang="0">
                  <a:pos x="34" y="153"/>
                </a:cxn>
                <a:cxn ang="0">
                  <a:pos x="36" y="149"/>
                </a:cxn>
                <a:cxn ang="0">
                  <a:pos x="36" y="145"/>
                </a:cxn>
                <a:cxn ang="0">
                  <a:pos x="29" y="13"/>
                </a:cxn>
              </a:cxnLst>
              <a:rect l="0" t="0" r="r" b="b"/>
              <a:pathLst>
                <a:path w="36" h="160">
                  <a:moveTo>
                    <a:pt x="29" y="13"/>
                  </a:moveTo>
                  <a:lnTo>
                    <a:pt x="29" y="10"/>
                  </a:lnTo>
                  <a:lnTo>
                    <a:pt x="26" y="7"/>
                  </a:lnTo>
                  <a:lnTo>
                    <a:pt x="24" y="5"/>
                  </a:lnTo>
                  <a:lnTo>
                    <a:pt x="21" y="2"/>
                  </a:lnTo>
                  <a:lnTo>
                    <a:pt x="17" y="0"/>
                  </a:lnTo>
                  <a:lnTo>
                    <a:pt x="10" y="0"/>
                  </a:lnTo>
                  <a:lnTo>
                    <a:pt x="7" y="3"/>
                  </a:lnTo>
                  <a:lnTo>
                    <a:pt x="4" y="5"/>
                  </a:lnTo>
                  <a:lnTo>
                    <a:pt x="2" y="7"/>
                  </a:lnTo>
                  <a:lnTo>
                    <a:pt x="0" y="12"/>
                  </a:lnTo>
                  <a:lnTo>
                    <a:pt x="0" y="16"/>
                  </a:lnTo>
                  <a:lnTo>
                    <a:pt x="7" y="147"/>
                  </a:lnTo>
                  <a:lnTo>
                    <a:pt x="7" y="150"/>
                  </a:lnTo>
                  <a:lnTo>
                    <a:pt x="10" y="153"/>
                  </a:lnTo>
                  <a:lnTo>
                    <a:pt x="12" y="156"/>
                  </a:lnTo>
                  <a:lnTo>
                    <a:pt x="14" y="159"/>
                  </a:lnTo>
                  <a:lnTo>
                    <a:pt x="19" y="160"/>
                  </a:lnTo>
                  <a:lnTo>
                    <a:pt x="26" y="160"/>
                  </a:lnTo>
                  <a:lnTo>
                    <a:pt x="29" y="157"/>
                  </a:lnTo>
                  <a:lnTo>
                    <a:pt x="31" y="156"/>
                  </a:lnTo>
                  <a:lnTo>
                    <a:pt x="34" y="153"/>
                  </a:lnTo>
                  <a:lnTo>
                    <a:pt x="36" y="149"/>
                  </a:lnTo>
                  <a:lnTo>
                    <a:pt x="36" y="145"/>
                  </a:lnTo>
                  <a:lnTo>
                    <a:pt x="29" y="13"/>
                  </a:lnTo>
                  <a:close/>
                </a:path>
              </a:pathLst>
            </a:custGeom>
            <a:solidFill>
              <a:srgbClr val="000000"/>
            </a:solidFill>
            <a:ln w="9525">
              <a:noFill/>
              <a:round/>
              <a:headEnd/>
              <a:tailEnd/>
            </a:ln>
          </p:spPr>
          <p:txBody>
            <a:bodyPr/>
            <a:lstStyle/>
            <a:p>
              <a:endParaRPr lang="en-US"/>
            </a:p>
          </p:txBody>
        </p:sp>
        <p:sp>
          <p:nvSpPr>
            <p:cNvPr id="794662" name="Freeform 38"/>
            <p:cNvSpPr>
              <a:spLocks/>
            </p:cNvSpPr>
            <p:nvPr/>
          </p:nvSpPr>
          <p:spPr bwMode="auto">
            <a:xfrm>
              <a:off x="533" y="2985"/>
              <a:ext cx="100" cy="119"/>
            </a:xfrm>
            <a:custGeom>
              <a:avLst/>
              <a:gdLst/>
              <a:ahLst/>
              <a:cxnLst>
                <a:cxn ang="0">
                  <a:pos x="25" y="5"/>
                </a:cxn>
                <a:cxn ang="0">
                  <a:pos x="22" y="3"/>
                </a:cxn>
                <a:cxn ang="0">
                  <a:pos x="19" y="1"/>
                </a:cxn>
                <a:cxn ang="0">
                  <a:pos x="15" y="0"/>
                </a:cxn>
                <a:cxn ang="0">
                  <a:pos x="12" y="0"/>
                </a:cxn>
                <a:cxn ang="0">
                  <a:pos x="8" y="1"/>
                </a:cxn>
                <a:cxn ang="0">
                  <a:pos x="5" y="3"/>
                </a:cxn>
                <a:cxn ang="0">
                  <a:pos x="2" y="5"/>
                </a:cxn>
                <a:cxn ang="0">
                  <a:pos x="1" y="8"/>
                </a:cxn>
                <a:cxn ang="0">
                  <a:pos x="0" y="12"/>
                </a:cxn>
                <a:cxn ang="0">
                  <a:pos x="0" y="15"/>
                </a:cxn>
                <a:cxn ang="0">
                  <a:pos x="1" y="19"/>
                </a:cxn>
                <a:cxn ang="0">
                  <a:pos x="2" y="22"/>
                </a:cxn>
                <a:cxn ang="0">
                  <a:pos x="75" y="113"/>
                </a:cxn>
                <a:cxn ang="0">
                  <a:pos x="77" y="116"/>
                </a:cxn>
                <a:cxn ang="0">
                  <a:pos x="80" y="117"/>
                </a:cxn>
                <a:cxn ang="0">
                  <a:pos x="84" y="119"/>
                </a:cxn>
                <a:cxn ang="0">
                  <a:pos x="87" y="119"/>
                </a:cxn>
                <a:cxn ang="0">
                  <a:pos x="92" y="117"/>
                </a:cxn>
                <a:cxn ang="0">
                  <a:pos x="94" y="116"/>
                </a:cxn>
                <a:cxn ang="0">
                  <a:pos x="97" y="113"/>
                </a:cxn>
                <a:cxn ang="0">
                  <a:pos x="99" y="110"/>
                </a:cxn>
                <a:cxn ang="0">
                  <a:pos x="100" y="106"/>
                </a:cxn>
                <a:cxn ang="0">
                  <a:pos x="100" y="103"/>
                </a:cxn>
                <a:cxn ang="0">
                  <a:pos x="99" y="99"/>
                </a:cxn>
                <a:cxn ang="0">
                  <a:pos x="97" y="96"/>
                </a:cxn>
                <a:cxn ang="0">
                  <a:pos x="25" y="5"/>
                </a:cxn>
              </a:cxnLst>
              <a:rect l="0" t="0" r="r" b="b"/>
              <a:pathLst>
                <a:path w="100" h="119">
                  <a:moveTo>
                    <a:pt x="25" y="5"/>
                  </a:moveTo>
                  <a:lnTo>
                    <a:pt x="22" y="3"/>
                  </a:lnTo>
                  <a:lnTo>
                    <a:pt x="19" y="1"/>
                  </a:lnTo>
                  <a:lnTo>
                    <a:pt x="15" y="0"/>
                  </a:lnTo>
                  <a:lnTo>
                    <a:pt x="12" y="0"/>
                  </a:lnTo>
                  <a:lnTo>
                    <a:pt x="8" y="1"/>
                  </a:lnTo>
                  <a:lnTo>
                    <a:pt x="5" y="3"/>
                  </a:lnTo>
                  <a:lnTo>
                    <a:pt x="2" y="5"/>
                  </a:lnTo>
                  <a:lnTo>
                    <a:pt x="1" y="8"/>
                  </a:lnTo>
                  <a:lnTo>
                    <a:pt x="0" y="12"/>
                  </a:lnTo>
                  <a:lnTo>
                    <a:pt x="0" y="15"/>
                  </a:lnTo>
                  <a:lnTo>
                    <a:pt x="1" y="19"/>
                  </a:lnTo>
                  <a:lnTo>
                    <a:pt x="2" y="22"/>
                  </a:lnTo>
                  <a:lnTo>
                    <a:pt x="75" y="113"/>
                  </a:lnTo>
                  <a:lnTo>
                    <a:pt x="77" y="116"/>
                  </a:lnTo>
                  <a:lnTo>
                    <a:pt x="80" y="117"/>
                  </a:lnTo>
                  <a:lnTo>
                    <a:pt x="84" y="119"/>
                  </a:lnTo>
                  <a:lnTo>
                    <a:pt x="87" y="119"/>
                  </a:lnTo>
                  <a:lnTo>
                    <a:pt x="92" y="117"/>
                  </a:lnTo>
                  <a:lnTo>
                    <a:pt x="94" y="116"/>
                  </a:lnTo>
                  <a:lnTo>
                    <a:pt x="97" y="113"/>
                  </a:lnTo>
                  <a:lnTo>
                    <a:pt x="99" y="110"/>
                  </a:lnTo>
                  <a:lnTo>
                    <a:pt x="100" y="106"/>
                  </a:lnTo>
                  <a:lnTo>
                    <a:pt x="100" y="103"/>
                  </a:lnTo>
                  <a:lnTo>
                    <a:pt x="99" y="99"/>
                  </a:lnTo>
                  <a:lnTo>
                    <a:pt x="97" y="96"/>
                  </a:lnTo>
                  <a:lnTo>
                    <a:pt x="25" y="5"/>
                  </a:lnTo>
                  <a:close/>
                </a:path>
              </a:pathLst>
            </a:custGeom>
            <a:solidFill>
              <a:srgbClr val="000000"/>
            </a:solidFill>
            <a:ln w="9525">
              <a:noFill/>
              <a:round/>
              <a:headEnd/>
              <a:tailEnd/>
            </a:ln>
          </p:spPr>
          <p:txBody>
            <a:bodyPr/>
            <a:lstStyle/>
            <a:p>
              <a:endParaRPr lang="en-US"/>
            </a:p>
          </p:txBody>
        </p:sp>
        <p:sp>
          <p:nvSpPr>
            <p:cNvPr id="794663" name="Freeform 39"/>
            <p:cNvSpPr>
              <a:spLocks/>
            </p:cNvSpPr>
            <p:nvPr/>
          </p:nvSpPr>
          <p:spPr bwMode="auto">
            <a:xfrm>
              <a:off x="608" y="2583"/>
              <a:ext cx="32" cy="112"/>
            </a:xfrm>
            <a:custGeom>
              <a:avLst/>
              <a:gdLst/>
              <a:ahLst/>
              <a:cxnLst>
                <a:cxn ang="0">
                  <a:pos x="0" y="96"/>
                </a:cxn>
                <a:cxn ang="0">
                  <a:pos x="0" y="100"/>
                </a:cxn>
                <a:cxn ang="0">
                  <a:pos x="1" y="105"/>
                </a:cxn>
                <a:cxn ang="0">
                  <a:pos x="4" y="107"/>
                </a:cxn>
                <a:cxn ang="0">
                  <a:pos x="7" y="109"/>
                </a:cxn>
                <a:cxn ang="0">
                  <a:pos x="9" y="112"/>
                </a:cxn>
                <a:cxn ang="0">
                  <a:pos x="17" y="112"/>
                </a:cxn>
                <a:cxn ang="0">
                  <a:pos x="21" y="110"/>
                </a:cxn>
                <a:cxn ang="0">
                  <a:pos x="24" y="107"/>
                </a:cxn>
                <a:cxn ang="0">
                  <a:pos x="25" y="105"/>
                </a:cxn>
                <a:cxn ang="0">
                  <a:pos x="28" y="102"/>
                </a:cxn>
                <a:cxn ang="0">
                  <a:pos x="28" y="99"/>
                </a:cxn>
                <a:cxn ang="0">
                  <a:pos x="32" y="15"/>
                </a:cxn>
                <a:cxn ang="0">
                  <a:pos x="32" y="11"/>
                </a:cxn>
                <a:cxn ang="0">
                  <a:pos x="31" y="7"/>
                </a:cxn>
                <a:cxn ang="0">
                  <a:pos x="28" y="4"/>
                </a:cxn>
                <a:cxn ang="0">
                  <a:pos x="25" y="3"/>
                </a:cxn>
                <a:cxn ang="0">
                  <a:pos x="22" y="0"/>
                </a:cxn>
                <a:cxn ang="0">
                  <a:pos x="15" y="0"/>
                </a:cxn>
                <a:cxn ang="0">
                  <a:pos x="11" y="1"/>
                </a:cxn>
                <a:cxn ang="0">
                  <a:pos x="8" y="4"/>
                </a:cxn>
                <a:cxn ang="0">
                  <a:pos x="7" y="7"/>
                </a:cxn>
                <a:cxn ang="0">
                  <a:pos x="4" y="10"/>
                </a:cxn>
                <a:cxn ang="0">
                  <a:pos x="4" y="13"/>
                </a:cxn>
                <a:cxn ang="0">
                  <a:pos x="0" y="96"/>
                </a:cxn>
              </a:cxnLst>
              <a:rect l="0" t="0" r="r" b="b"/>
              <a:pathLst>
                <a:path w="32" h="112">
                  <a:moveTo>
                    <a:pt x="0" y="96"/>
                  </a:moveTo>
                  <a:lnTo>
                    <a:pt x="0" y="100"/>
                  </a:lnTo>
                  <a:lnTo>
                    <a:pt x="1" y="105"/>
                  </a:lnTo>
                  <a:lnTo>
                    <a:pt x="4" y="107"/>
                  </a:lnTo>
                  <a:lnTo>
                    <a:pt x="7" y="109"/>
                  </a:lnTo>
                  <a:lnTo>
                    <a:pt x="9" y="112"/>
                  </a:lnTo>
                  <a:lnTo>
                    <a:pt x="17" y="112"/>
                  </a:lnTo>
                  <a:lnTo>
                    <a:pt x="21" y="110"/>
                  </a:lnTo>
                  <a:lnTo>
                    <a:pt x="24" y="107"/>
                  </a:lnTo>
                  <a:lnTo>
                    <a:pt x="25" y="105"/>
                  </a:lnTo>
                  <a:lnTo>
                    <a:pt x="28" y="102"/>
                  </a:lnTo>
                  <a:lnTo>
                    <a:pt x="28" y="99"/>
                  </a:lnTo>
                  <a:lnTo>
                    <a:pt x="32" y="15"/>
                  </a:lnTo>
                  <a:lnTo>
                    <a:pt x="32" y="11"/>
                  </a:lnTo>
                  <a:lnTo>
                    <a:pt x="31" y="7"/>
                  </a:lnTo>
                  <a:lnTo>
                    <a:pt x="28" y="4"/>
                  </a:lnTo>
                  <a:lnTo>
                    <a:pt x="25" y="3"/>
                  </a:lnTo>
                  <a:lnTo>
                    <a:pt x="22" y="0"/>
                  </a:lnTo>
                  <a:lnTo>
                    <a:pt x="15" y="0"/>
                  </a:lnTo>
                  <a:lnTo>
                    <a:pt x="11" y="1"/>
                  </a:lnTo>
                  <a:lnTo>
                    <a:pt x="8" y="4"/>
                  </a:lnTo>
                  <a:lnTo>
                    <a:pt x="7" y="7"/>
                  </a:lnTo>
                  <a:lnTo>
                    <a:pt x="4" y="10"/>
                  </a:lnTo>
                  <a:lnTo>
                    <a:pt x="4" y="13"/>
                  </a:lnTo>
                  <a:lnTo>
                    <a:pt x="0" y="96"/>
                  </a:lnTo>
                  <a:close/>
                </a:path>
              </a:pathLst>
            </a:custGeom>
            <a:solidFill>
              <a:srgbClr val="000000"/>
            </a:solidFill>
            <a:ln w="9525">
              <a:noFill/>
              <a:round/>
              <a:headEnd/>
              <a:tailEnd/>
            </a:ln>
          </p:spPr>
          <p:txBody>
            <a:bodyPr/>
            <a:lstStyle/>
            <a:p>
              <a:endParaRPr lang="en-US"/>
            </a:p>
          </p:txBody>
        </p:sp>
        <p:sp>
          <p:nvSpPr>
            <p:cNvPr id="794664" name="Freeform 40"/>
            <p:cNvSpPr>
              <a:spLocks/>
            </p:cNvSpPr>
            <p:nvPr/>
          </p:nvSpPr>
          <p:spPr bwMode="auto">
            <a:xfrm>
              <a:off x="612" y="2601"/>
              <a:ext cx="86" cy="99"/>
            </a:xfrm>
            <a:custGeom>
              <a:avLst/>
              <a:gdLst/>
              <a:ahLst/>
              <a:cxnLst>
                <a:cxn ang="0">
                  <a:pos x="3" y="77"/>
                </a:cxn>
                <a:cxn ang="0">
                  <a:pos x="0" y="82"/>
                </a:cxn>
                <a:cxn ang="0">
                  <a:pos x="0" y="87"/>
                </a:cxn>
                <a:cxn ang="0">
                  <a:pos x="1" y="91"/>
                </a:cxn>
                <a:cxn ang="0">
                  <a:pos x="3" y="94"/>
                </a:cxn>
                <a:cxn ang="0">
                  <a:pos x="5" y="97"/>
                </a:cxn>
                <a:cxn ang="0">
                  <a:pos x="11" y="99"/>
                </a:cxn>
                <a:cxn ang="0">
                  <a:pos x="15" y="99"/>
                </a:cxn>
                <a:cxn ang="0">
                  <a:pos x="20" y="98"/>
                </a:cxn>
                <a:cxn ang="0">
                  <a:pos x="22" y="97"/>
                </a:cxn>
                <a:cxn ang="0">
                  <a:pos x="25" y="94"/>
                </a:cxn>
                <a:cxn ang="0">
                  <a:pos x="83" y="23"/>
                </a:cxn>
                <a:cxn ang="0">
                  <a:pos x="86" y="17"/>
                </a:cxn>
                <a:cxn ang="0">
                  <a:pos x="86" y="13"/>
                </a:cxn>
                <a:cxn ang="0">
                  <a:pos x="85" y="9"/>
                </a:cxn>
                <a:cxn ang="0">
                  <a:pos x="83" y="6"/>
                </a:cxn>
                <a:cxn ang="0">
                  <a:pos x="80" y="3"/>
                </a:cxn>
                <a:cxn ang="0">
                  <a:pos x="75" y="0"/>
                </a:cxn>
                <a:cxn ang="0">
                  <a:pos x="71" y="0"/>
                </a:cxn>
                <a:cxn ang="0">
                  <a:pos x="66" y="2"/>
                </a:cxn>
                <a:cxn ang="0">
                  <a:pos x="63" y="3"/>
                </a:cxn>
                <a:cxn ang="0">
                  <a:pos x="61" y="6"/>
                </a:cxn>
                <a:cxn ang="0">
                  <a:pos x="3" y="77"/>
                </a:cxn>
              </a:cxnLst>
              <a:rect l="0" t="0" r="r" b="b"/>
              <a:pathLst>
                <a:path w="86" h="99">
                  <a:moveTo>
                    <a:pt x="3" y="77"/>
                  </a:moveTo>
                  <a:lnTo>
                    <a:pt x="0" y="82"/>
                  </a:lnTo>
                  <a:lnTo>
                    <a:pt x="0" y="87"/>
                  </a:lnTo>
                  <a:lnTo>
                    <a:pt x="1" y="91"/>
                  </a:lnTo>
                  <a:lnTo>
                    <a:pt x="3" y="94"/>
                  </a:lnTo>
                  <a:lnTo>
                    <a:pt x="5" y="97"/>
                  </a:lnTo>
                  <a:lnTo>
                    <a:pt x="11" y="99"/>
                  </a:lnTo>
                  <a:lnTo>
                    <a:pt x="15" y="99"/>
                  </a:lnTo>
                  <a:lnTo>
                    <a:pt x="20" y="98"/>
                  </a:lnTo>
                  <a:lnTo>
                    <a:pt x="22" y="97"/>
                  </a:lnTo>
                  <a:lnTo>
                    <a:pt x="25" y="94"/>
                  </a:lnTo>
                  <a:lnTo>
                    <a:pt x="83" y="23"/>
                  </a:lnTo>
                  <a:lnTo>
                    <a:pt x="86" y="17"/>
                  </a:lnTo>
                  <a:lnTo>
                    <a:pt x="86" y="13"/>
                  </a:lnTo>
                  <a:lnTo>
                    <a:pt x="85" y="9"/>
                  </a:lnTo>
                  <a:lnTo>
                    <a:pt x="83" y="6"/>
                  </a:lnTo>
                  <a:lnTo>
                    <a:pt x="80" y="3"/>
                  </a:lnTo>
                  <a:lnTo>
                    <a:pt x="75" y="0"/>
                  </a:lnTo>
                  <a:lnTo>
                    <a:pt x="71" y="0"/>
                  </a:lnTo>
                  <a:lnTo>
                    <a:pt x="66" y="2"/>
                  </a:lnTo>
                  <a:lnTo>
                    <a:pt x="63" y="3"/>
                  </a:lnTo>
                  <a:lnTo>
                    <a:pt x="61" y="6"/>
                  </a:lnTo>
                  <a:lnTo>
                    <a:pt x="3" y="77"/>
                  </a:lnTo>
                  <a:close/>
                </a:path>
              </a:pathLst>
            </a:custGeom>
            <a:solidFill>
              <a:srgbClr val="000000"/>
            </a:solidFill>
            <a:ln w="9525">
              <a:noFill/>
              <a:round/>
              <a:headEnd/>
              <a:tailEnd/>
            </a:ln>
          </p:spPr>
          <p:txBody>
            <a:bodyPr/>
            <a:lstStyle/>
            <a:p>
              <a:endParaRPr lang="en-US"/>
            </a:p>
          </p:txBody>
        </p:sp>
        <p:sp>
          <p:nvSpPr>
            <p:cNvPr id="794665" name="Freeform 41"/>
            <p:cNvSpPr>
              <a:spLocks/>
            </p:cNvSpPr>
            <p:nvPr/>
          </p:nvSpPr>
          <p:spPr bwMode="auto">
            <a:xfrm>
              <a:off x="2010" y="2601"/>
              <a:ext cx="28" cy="112"/>
            </a:xfrm>
            <a:custGeom>
              <a:avLst/>
              <a:gdLst/>
              <a:ahLst/>
              <a:cxnLst>
                <a:cxn ang="0">
                  <a:pos x="0" y="98"/>
                </a:cxn>
                <a:cxn ang="0">
                  <a:pos x="0" y="102"/>
                </a:cxn>
                <a:cxn ang="0">
                  <a:pos x="1" y="105"/>
                </a:cxn>
                <a:cxn ang="0">
                  <a:pos x="7" y="111"/>
                </a:cxn>
                <a:cxn ang="0">
                  <a:pos x="10" y="112"/>
                </a:cxn>
                <a:cxn ang="0">
                  <a:pos x="18" y="112"/>
                </a:cxn>
                <a:cxn ang="0">
                  <a:pos x="21" y="111"/>
                </a:cxn>
                <a:cxn ang="0">
                  <a:pos x="27" y="105"/>
                </a:cxn>
                <a:cxn ang="0">
                  <a:pos x="28" y="102"/>
                </a:cxn>
                <a:cxn ang="0">
                  <a:pos x="28" y="10"/>
                </a:cxn>
                <a:cxn ang="0">
                  <a:pos x="27" y="7"/>
                </a:cxn>
                <a:cxn ang="0">
                  <a:pos x="21" y="2"/>
                </a:cxn>
                <a:cxn ang="0">
                  <a:pos x="18" y="0"/>
                </a:cxn>
                <a:cxn ang="0">
                  <a:pos x="10" y="0"/>
                </a:cxn>
                <a:cxn ang="0">
                  <a:pos x="7" y="2"/>
                </a:cxn>
                <a:cxn ang="0">
                  <a:pos x="1" y="7"/>
                </a:cxn>
                <a:cxn ang="0">
                  <a:pos x="0" y="10"/>
                </a:cxn>
                <a:cxn ang="0">
                  <a:pos x="0" y="14"/>
                </a:cxn>
                <a:cxn ang="0">
                  <a:pos x="0" y="98"/>
                </a:cxn>
              </a:cxnLst>
              <a:rect l="0" t="0" r="r" b="b"/>
              <a:pathLst>
                <a:path w="28" h="112">
                  <a:moveTo>
                    <a:pt x="0" y="98"/>
                  </a:moveTo>
                  <a:lnTo>
                    <a:pt x="0" y="102"/>
                  </a:lnTo>
                  <a:lnTo>
                    <a:pt x="1" y="105"/>
                  </a:lnTo>
                  <a:lnTo>
                    <a:pt x="7" y="111"/>
                  </a:lnTo>
                  <a:lnTo>
                    <a:pt x="10" y="112"/>
                  </a:lnTo>
                  <a:lnTo>
                    <a:pt x="18" y="112"/>
                  </a:lnTo>
                  <a:lnTo>
                    <a:pt x="21" y="111"/>
                  </a:lnTo>
                  <a:lnTo>
                    <a:pt x="27" y="105"/>
                  </a:lnTo>
                  <a:lnTo>
                    <a:pt x="28" y="102"/>
                  </a:lnTo>
                  <a:lnTo>
                    <a:pt x="28" y="10"/>
                  </a:lnTo>
                  <a:lnTo>
                    <a:pt x="27" y="7"/>
                  </a:lnTo>
                  <a:lnTo>
                    <a:pt x="21" y="2"/>
                  </a:lnTo>
                  <a:lnTo>
                    <a:pt x="18" y="0"/>
                  </a:lnTo>
                  <a:lnTo>
                    <a:pt x="10" y="0"/>
                  </a:lnTo>
                  <a:lnTo>
                    <a:pt x="7" y="2"/>
                  </a:lnTo>
                  <a:lnTo>
                    <a:pt x="1" y="7"/>
                  </a:lnTo>
                  <a:lnTo>
                    <a:pt x="0" y="10"/>
                  </a:lnTo>
                  <a:lnTo>
                    <a:pt x="0" y="14"/>
                  </a:lnTo>
                  <a:lnTo>
                    <a:pt x="0" y="98"/>
                  </a:lnTo>
                  <a:close/>
                </a:path>
              </a:pathLst>
            </a:custGeom>
            <a:solidFill>
              <a:srgbClr val="000000"/>
            </a:solidFill>
            <a:ln w="9525">
              <a:noFill/>
              <a:round/>
              <a:headEnd/>
              <a:tailEnd/>
            </a:ln>
          </p:spPr>
          <p:txBody>
            <a:bodyPr/>
            <a:lstStyle/>
            <a:p>
              <a:endParaRPr lang="en-US"/>
            </a:p>
          </p:txBody>
        </p:sp>
        <p:sp>
          <p:nvSpPr>
            <p:cNvPr id="794666" name="Freeform 42"/>
            <p:cNvSpPr>
              <a:spLocks/>
            </p:cNvSpPr>
            <p:nvPr/>
          </p:nvSpPr>
          <p:spPr bwMode="auto">
            <a:xfrm>
              <a:off x="2014" y="2641"/>
              <a:ext cx="91" cy="85"/>
            </a:xfrm>
            <a:custGeom>
              <a:avLst/>
              <a:gdLst/>
              <a:ahLst/>
              <a:cxnLst>
                <a:cxn ang="0">
                  <a:pos x="4" y="61"/>
                </a:cxn>
                <a:cxn ang="0">
                  <a:pos x="3" y="64"/>
                </a:cxn>
                <a:cxn ang="0">
                  <a:pos x="0" y="66"/>
                </a:cxn>
                <a:cxn ang="0">
                  <a:pos x="0" y="73"/>
                </a:cxn>
                <a:cxn ang="0">
                  <a:pos x="2" y="78"/>
                </a:cxn>
                <a:cxn ang="0">
                  <a:pos x="4" y="81"/>
                </a:cxn>
                <a:cxn ang="0">
                  <a:pos x="7" y="82"/>
                </a:cxn>
                <a:cxn ang="0">
                  <a:pos x="10" y="85"/>
                </a:cxn>
                <a:cxn ang="0">
                  <a:pos x="17" y="85"/>
                </a:cxn>
                <a:cxn ang="0">
                  <a:pos x="21" y="83"/>
                </a:cxn>
                <a:cxn ang="0">
                  <a:pos x="24" y="81"/>
                </a:cxn>
                <a:cxn ang="0">
                  <a:pos x="86" y="24"/>
                </a:cxn>
                <a:cxn ang="0">
                  <a:pos x="88" y="21"/>
                </a:cxn>
                <a:cxn ang="0">
                  <a:pos x="91" y="18"/>
                </a:cxn>
                <a:cxn ang="0">
                  <a:pos x="91" y="11"/>
                </a:cxn>
                <a:cxn ang="0">
                  <a:pos x="89" y="7"/>
                </a:cxn>
                <a:cxn ang="0">
                  <a:pos x="86" y="4"/>
                </a:cxn>
                <a:cxn ang="0">
                  <a:pos x="84" y="3"/>
                </a:cxn>
                <a:cxn ang="0">
                  <a:pos x="81" y="0"/>
                </a:cxn>
                <a:cxn ang="0">
                  <a:pos x="74" y="0"/>
                </a:cxn>
                <a:cxn ang="0">
                  <a:pos x="69" y="1"/>
                </a:cxn>
                <a:cxn ang="0">
                  <a:pos x="67" y="4"/>
                </a:cxn>
                <a:cxn ang="0">
                  <a:pos x="4" y="61"/>
                </a:cxn>
              </a:cxnLst>
              <a:rect l="0" t="0" r="r" b="b"/>
              <a:pathLst>
                <a:path w="91" h="85">
                  <a:moveTo>
                    <a:pt x="4" y="61"/>
                  </a:moveTo>
                  <a:lnTo>
                    <a:pt x="3" y="64"/>
                  </a:lnTo>
                  <a:lnTo>
                    <a:pt x="0" y="66"/>
                  </a:lnTo>
                  <a:lnTo>
                    <a:pt x="0" y="73"/>
                  </a:lnTo>
                  <a:lnTo>
                    <a:pt x="2" y="78"/>
                  </a:lnTo>
                  <a:lnTo>
                    <a:pt x="4" y="81"/>
                  </a:lnTo>
                  <a:lnTo>
                    <a:pt x="7" y="82"/>
                  </a:lnTo>
                  <a:lnTo>
                    <a:pt x="10" y="85"/>
                  </a:lnTo>
                  <a:lnTo>
                    <a:pt x="17" y="85"/>
                  </a:lnTo>
                  <a:lnTo>
                    <a:pt x="21" y="83"/>
                  </a:lnTo>
                  <a:lnTo>
                    <a:pt x="24" y="81"/>
                  </a:lnTo>
                  <a:lnTo>
                    <a:pt x="86" y="24"/>
                  </a:lnTo>
                  <a:lnTo>
                    <a:pt x="88" y="21"/>
                  </a:lnTo>
                  <a:lnTo>
                    <a:pt x="91" y="18"/>
                  </a:lnTo>
                  <a:lnTo>
                    <a:pt x="91" y="11"/>
                  </a:lnTo>
                  <a:lnTo>
                    <a:pt x="89" y="7"/>
                  </a:lnTo>
                  <a:lnTo>
                    <a:pt x="86" y="4"/>
                  </a:lnTo>
                  <a:lnTo>
                    <a:pt x="84" y="3"/>
                  </a:lnTo>
                  <a:lnTo>
                    <a:pt x="81" y="0"/>
                  </a:lnTo>
                  <a:lnTo>
                    <a:pt x="74" y="0"/>
                  </a:lnTo>
                  <a:lnTo>
                    <a:pt x="69" y="1"/>
                  </a:lnTo>
                  <a:lnTo>
                    <a:pt x="67" y="4"/>
                  </a:lnTo>
                  <a:lnTo>
                    <a:pt x="4" y="61"/>
                  </a:lnTo>
                  <a:close/>
                </a:path>
              </a:pathLst>
            </a:custGeom>
            <a:solidFill>
              <a:srgbClr val="000000"/>
            </a:solidFill>
            <a:ln w="9525">
              <a:noFill/>
              <a:round/>
              <a:headEnd/>
              <a:tailEnd/>
            </a:ln>
          </p:spPr>
          <p:txBody>
            <a:bodyPr/>
            <a:lstStyle/>
            <a:p>
              <a:endParaRPr lang="en-US"/>
            </a:p>
          </p:txBody>
        </p:sp>
        <p:sp>
          <p:nvSpPr>
            <p:cNvPr id="794667" name="Freeform 43"/>
            <p:cNvSpPr>
              <a:spLocks/>
            </p:cNvSpPr>
            <p:nvPr/>
          </p:nvSpPr>
          <p:spPr bwMode="auto">
            <a:xfrm>
              <a:off x="630" y="2945"/>
              <a:ext cx="95" cy="82"/>
            </a:xfrm>
            <a:custGeom>
              <a:avLst/>
              <a:gdLst/>
              <a:ahLst/>
              <a:cxnLst>
                <a:cxn ang="0">
                  <a:pos x="23" y="3"/>
                </a:cxn>
                <a:cxn ang="0">
                  <a:pos x="17" y="0"/>
                </a:cxn>
                <a:cxn ang="0">
                  <a:pos x="13" y="0"/>
                </a:cxn>
                <a:cxn ang="0">
                  <a:pos x="9" y="1"/>
                </a:cxn>
                <a:cxn ang="0">
                  <a:pos x="6" y="3"/>
                </a:cxn>
                <a:cxn ang="0">
                  <a:pos x="3" y="6"/>
                </a:cxn>
                <a:cxn ang="0">
                  <a:pos x="0" y="11"/>
                </a:cxn>
                <a:cxn ang="0">
                  <a:pos x="0" y="16"/>
                </a:cxn>
                <a:cxn ang="0">
                  <a:pos x="2" y="20"/>
                </a:cxn>
                <a:cxn ang="0">
                  <a:pos x="3" y="23"/>
                </a:cxn>
                <a:cxn ang="0">
                  <a:pos x="6" y="26"/>
                </a:cxn>
                <a:cxn ang="0">
                  <a:pos x="72" y="79"/>
                </a:cxn>
                <a:cxn ang="0">
                  <a:pos x="78" y="82"/>
                </a:cxn>
                <a:cxn ang="0">
                  <a:pos x="82" y="82"/>
                </a:cxn>
                <a:cxn ang="0">
                  <a:pos x="87" y="81"/>
                </a:cxn>
                <a:cxn ang="0">
                  <a:pos x="89" y="79"/>
                </a:cxn>
                <a:cxn ang="0">
                  <a:pos x="92" y="76"/>
                </a:cxn>
                <a:cxn ang="0">
                  <a:pos x="95" y="71"/>
                </a:cxn>
                <a:cxn ang="0">
                  <a:pos x="95" y="67"/>
                </a:cxn>
                <a:cxn ang="0">
                  <a:pos x="94" y="62"/>
                </a:cxn>
                <a:cxn ang="0">
                  <a:pos x="92" y="59"/>
                </a:cxn>
                <a:cxn ang="0">
                  <a:pos x="89" y="57"/>
                </a:cxn>
                <a:cxn ang="0">
                  <a:pos x="23" y="3"/>
                </a:cxn>
              </a:cxnLst>
              <a:rect l="0" t="0" r="r" b="b"/>
              <a:pathLst>
                <a:path w="95" h="82">
                  <a:moveTo>
                    <a:pt x="23" y="3"/>
                  </a:moveTo>
                  <a:lnTo>
                    <a:pt x="17" y="0"/>
                  </a:lnTo>
                  <a:lnTo>
                    <a:pt x="13" y="0"/>
                  </a:lnTo>
                  <a:lnTo>
                    <a:pt x="9" y="1"/>
                  </a:lnTo>
                  <a:lnTo>
                    <a:pt x="6" y="3"/>
                  </a:lnTo>
                  <a:lnTo>
                    <a:pt x="3" y="6"/>
                  </a:lnTo>
                  <a:lnTo>
                    <a:pt x="0" y="11"/>
                  </a:lnTo>
                  <a:lnTo>
                    <a:pt x="0" y="16"/>
                  </a:lnTo>
                  <a:lnTo>
                    <a:pt x="2" y="20"/>
                  </a:lnTo>
                  <a:lnTo>
                    <a:pt x="3" y="23"/>
                  </a:lnTo>
                  <a:lnTo>
                    <a:pt x="6" y="26"/>
                  </a:lnTo>
                  <a:lnTo>
                    <a:pt x="72" y="79"/>
                  </a:lnTo>
                  <a:lnTo>
                    <a:pt x="78" y="82"/>
                  </a:lnTo>
                  <a:lnTo>
                    <a:pt x="82" y="82"/>
                  </a:lnTo>
                  <a:lnTo>
                    <a:pt x="87" y="81"/>
                  </a:lnTo>
                  <a:lnTo>
                    <a:pt x="89" y="79"/>
                  </a:lnTo>
                  <a:lnTo>
                    <a:pt x="92" y="76"/>
                  </a:lnTo>
                  <a:lnTo>
                    <a:pt x="95" y="71"/>
                  </a:lnTo>
                  <a:lnTo>
                    <a:pt x="95" y="67"/>
                  </a:lnTo>
                  <a:lnTo>
                    <a:pt x="94" y="62"/>
                  </a:lnTo>
                  <a:lnTo>
                    <a:pt x="92" y="59"/>
                  </a:lnTo>
                  <a:lnTo>
                    <a:pt x="89" y="57"/>
                  </a:lnTo>
                  <a:lnTo>
                    <a:pt x="23" y="3"/>
                  </a:lnTo>
                  <a:close/>
                </a:path>
              </a:pathLst>
            </a:custGeom>
            <a:solidFill>
              <a:srgbClr val="000000"/>
            </a:solidFill>
            <a:ln w="9525">
              <a:noFill/>
              <a:round/>
              <a:headEnd/>
              <a:tailEnd/>
            </a:ln>
          </p:spPr>
          <p:txBody>
            <a:bodyPr/>
            <a:lstStyle/>
            <a:p>
              <a:endParaRPr lang="en-US"/>
            </a:p>
          </p:txBody>
        </p:sp>
        <p:sp>
          <p:nvSpPr>
            <p:cNvPr id="794668" name="Freeform 44"/>
            <p:cNvSpPr>
              <a:spLocks/>
            </p:cNvSpPr>
            <p:nvPr/>
          </p:nvSpPr>
          <p:spPr bwMode="auto">
            <a:xfrm>
              <a:off x="626" y="2945"/>
              <a:ext cx="45" cy="122"/>
            </a:xfrm>
            <a:custGeom>
              <a:avLst/>
              <a:gdLst/>
              <a:ahLst/>
              <a:cxnLst>
                <a:cxn ang="0">
                  <a:pos x="28" y="11"/>
                </a:cxn>
                <a:cxn ang="0">
                  <a:pos x="25" y="6"/>
                </a:cxn>
                <a:cxn ang="0">
                  <a:pos x="23" y="3"/>
                </a:cxn>
                <a:cxn ang="0">
                  <a:pos x="18" y="1"/>
                </a:cxn>
                <a:cxn ang="0">
                  <a:pos x="16" y="0"/>
                </a:cxn>
                <a:cxn ang="0">
                  <a:pos x="11" y="0"/>
                </a:cxn>
                <a:cxn ang="0">
                  <a:pos x="6" y="3"/>
                </a:cxn>
                <a:cxn ang="0">
                  <a:pos x="3" y="6"/>
                </a:cxn>
                <a:cxn ang="0">
                  <a:pos x="1" y="10"/>
                </a:cxn>
                <a:cxn ang="0">
                  <a:pos x="0" y="13"/>
                </a:cxn>
                <a:cxn ang="0">
                  <a:pos x="0" y="17"/>
                </a:cxn>
                <a:cxn ang="0">
                  <a:pos x="17" y="110"/>
                </a:cxn>
                <a:cxn ang="0">
                  <a:pos x="20" y="116"/>
                </a:cxn>
                <a:cxn ang="0">
                  <a:pos x="23" y="119"/>
                </a:cxn>
                <a:cxn ang="0">
                  <a:pos x="27" y="120"/>
                </a:cxn>
                <a:cxn ang="0">
                  <a:pos x="30" y="122"/>
                </a:cxn>
                <a:cxn ang="0">
                  <a:pos x="34" y="122"/>
                </a:cxn>
                <a:cxn ang="0">
                  <a:pos x="40" y="119"/>
                </a:cxn>
                <a:cxn ang="0">
                  <a:pos x="42" y="116"/>
                </a:cxn>
                <a:cxn ang="0">
                  <a:pos x="44" y="112"/>
                </a:cxn>
                <a:cxn ang="0">
                  <a:pos x="45" y="109"/>
                </a:cxn>
                <a:cxn ang="0">
                  <a:pos x="45" y="105"/>
                </a:cxn>
                <a:cxn ang="0">
                  <a:pos x="28" y="11"/>
                </a:cxn>
              </a:cxnLst>
              <a:rect l="0" t="0" r="r" b="b"/>
              <a:pathLst>
                <a:path w="45" h="122">
                  <a:moveTo>
                    <a:pt x="28" y="11"/>
                  </a:moveTo>
                  <a:lnTo>
                    <a:pt x="25" y="6"/>
                  </a:lnTo>
                  <a:lnTo>
                    <a:pt x="23" y="3"/>
                  </a:lnTo>
                  <a:lnTo>
                    <a:pt x="18" y="1"/>
                  </a:lnTo>
                  <a:lnTo>
                    <a:pt x="16" y="0"/>
                  </a:lnTo>
                  <a:lnTo>
                    <a:pt x="11" y="0"/>
                  </a:lnTo>
                  <a:lnTo>
                    <a:pt x="6" y="3"/>
                  </a:lnTo>
                  <a:lnTo>
                    <a:pt x="3" y="6"/>
                  </a:lnTo>
                  <a:lnTo>
                    <a:pt x="1" y="10"/>
                  </a:lnTo>
                  <a:lnTo>
                    <a:pt x="0" y="13"/>
                  </a:lnTo>
                  <a:lnTo>
                    <a:pt x="0" y="17"/>
                  </a:lnTo>
                  <a:lnTo>
                    <a:pt x="17" y="110"/>
                  </a:lnTo>
                  <a:lnTo>
                    <a:pt x="20" y="116"/>
                  </a:lnTo>
                  <a:lnTo>
                    <a:pt x="23" y="119"/>
                  </a:lnTo>
                  <a:lnTo>
                    <a:pt x="27" y="120"/>
                  </a:lnTo>
                  <a:lnTo>
                    <a:pt x="30" y="122"/>
                  </a:lnTo>
                  <a:lnTo>
                    <a:pt x="34" y="122"/>
                  </a:lnTo>
                  <a:lnTo>
                    <a:pt x="40" y="119"/>
                  </a:lnTo>
                  <a:lnTo>
                    <a:pt x="42" y="116"/>
                  </a:lnTo>
                  <a:lnTo>
                    <a:pt x="44" y="112"/>
                  </a:lnTo>
                  <a:lnTo>
                    <a:pt x="45" y="109"/>
                  </a:lnTo>
                  <a:lnTo>
                    <a:pt x="45" y="105"/>
                  </a:lnTo>
                  <a:lnTo>
                    <a:pt x="28" y="11"/>
                  </a:lnTo>
                  <a:close/>
                </a:path>
              </a:pathLst>
            </a:custGeom>
            <a:solidFill>
              <a:srgbClr val="000000"/>
            </a:solidFill>
            <a:ln w="9525">
              <a:noFill/>
              <a:round/>
              <a:headEnd/>
              <a:tailEnd/>
            </a:ln>
          </p:spPr>
          <p:txBody>
            <a:bodyPr/>
            <a:lstStyle/>
            <a:p>
              <a:endParaRPr lang="en-US"/>
            </a:p>
          </p:txBody>
        </p:sp>
      </p:grpSp>
      <p:sp>
        <p:nvSpPr>
          <p:cNvPr id="794688" name="Rectangle 64"/>
          <p:cNvSpPr>
            <a:spLocks noChangeAspect="1" noChangeArrowheads="1"/>
          </p:cNvSpPr>
          <p:nvPr/>
        </p:nvSpPr>
        <p:spPr bwMode="auto">
          <a:xfrm>
            <a:off x="5148263" y="4859338"/>
            <a:ext cx="15875" cy="6350"/>
          </a:xfrm>
          <a:prstGeom prst="rect">
            <a:avLst/>
          </a:prstGeom>
          <a:solidFill>
            <a:srgbClr val="000000"/>
          </a:solidFill>
          <a:ln w="9525">
            <a:noFill/>
            <a:miter lim="800000"/>
            <a:headEnd/>
            <a:tailEnd/>
          </a:ln>
        </p:spPr>
        <p:txBody>
          <a:bodyPr/>
          <a:lstStyle/>
          <a:p>
            <a:endParaRPr lang="en-US"/>
          </a:p>
        </p:txBody>
      </p:sp>
      <p:sp>
        <p:nvSpPr>
          <p:cNvPr id="794757" name="Rectangle 133"/>
          <p:cNvSpPr>
            <a:spLocks noChangeAspect="1" noChangeArrowheads="1"/>
          </p:cNvSpPr>
          <p:nvPr/>
        </p:nvSpPr>
        <p:spPr bwMode="auto">
          <a:xfrm>
            <a:off x="3857625" y="4302125"/>
            <a:ext cx="7938" cy="317500"/>
          </a:xfrm>
          <a:prstGeom prst="rect">
            <a:avLst/>
          </a:prstGeom>
          <a:solidFill>
            <a:srgbClr val="000000"/>
          </a:solidFill>
          <a:ln w="9525">
            <a:noFill/>
            <a:miter lim="800000"/>
            <a:headEnd/>
            <a:tailEnd/>
          </a:ln>
        </p:spPr>
        <p:txBody>
          <a:bodyPr/>
          <a:lstStyle/>
          <a:p>
            <a:endParaRPr lang="en-US"/>
          </a:p>
        </p:txBody>
      </p:sp>
      <p:sp>
        <p:nvSpPr>
          <p:cNvPr id="794775" name="Rectangle 151"/>
          <p:cNvSpPr>
            <a:spLocks noChangeAspect="1" noChangeArrowheads="1"/>
          </p:cNvSpPr>
          <p:nvPr/>
        </p:nvSpPr>
        <p:spPr bwMode="auto">
          <a:xfrm>
            <a:off x="3857625" y="4619625"/>
            <a:ext cx="7938" cy="9525"/>
          </a:xfrm>
          <a:prstGeom prst="rect">
            <a:avLst/>
          </a:prstGeom>
          <a:solidFill>
            <a:srgbClr val="000000"/>
          </a:solidFill>
          <a:ln w="9525">
            <a:noFill/>
            <a:miter lim="800000"/>
            <a:headEnd/>
            <a:tailEnd/>
          </a:ln>
        </p:spPr>
        <p:txBody>
          <a:bodyPr/>
          <a:lstStyle/>
          <a:p>
            <a:endParaRPr lang="en-US"/>
          </a:p>
        </p:txBody>
      </p:sp>
      <p:sp>
        <p:nvSpPr>
          <p:cNvPr id="794784" name="Rectangle 160"/>
          <p:cNvSpPr>
            <a:spLocks noChangeAspect="1" noChangeArrowheads="1"/>
          </p:cNvSpPr>
          <p:nvPr/>
        </p:nvSpPr>
        <p:spPr bwMode="auto">
          <a:xfrm>
            <a:off x="3857625" y="4629150"/>
            <a:ext cx="7938" cy="317500"/>
          </a:xfrm>
          <a:prstGeom prst="rect">
            <a:avLst/>
          </a:prstGeom>
          <a:solidFill>
            <a:srgbClr val="000000"/>
          </a:solidFill>
          <a:ln w="9525">
            <a:noFill/>
            <a:miter lim="800000"/>
            <a:headEnd/>
            <a:tailEnd/>
          </a:ln>
        </p:spPr>
        <p:txBody>
          <a:bodyPr/>
          <a:lstStyle/>
          <a:p>
            <a:endParaRPr lang="en-US"/>
          </a:p>
        </p:txBody>
      </p:sp>
      <p:sp>
        <p:nvSpPr>
          <p:cNvPr id="794802" name="Rectangle 178"/>
          <p:cNvSpPr>
            <a:spLocks noChangeAspect="1" noChangeArrowheads="1"/>
          </p:cNvSpPr>
          <p:nvPr/>
        </p:nvSpPr>
        <p:spPr bwMode="auto">
          <a:xfrm>
            <a:off x="3857625" y="4946650"/>
            <a:ext cx="7938" cy="9525"/>
          </a:xfrm>
          <a:prstGeom prst="rect">
            <a:avLst/>
          </a:prstGeom>
          <a:solidFill>
            <a:srgbClr val="000000"/>
          </a:solidFill>
          <a:ln w="9525">
            <a:noFill/>
            <a:miter lim="800000"/>
            <a:headEnd/>
            <a:tailEnd/>
          </a:ln>
        </p:spPr>
        <p:txBody>
          <a:bodyPr/>
          <a:lstStyle/>
          <a:p>
            <a:endParaRPr lang="en-US"/>
          </a:p>
        </p:txBody>
      </p:sp>
      <p:sp>
        <p:nvSpPr>
          <p:cNvPr id="794811" name="Rectangle 187"/>
          <p:cNvSpPr>
            <a:spLocks noChangeAspect="1" noChangeArrowheads="1"/>
          </p:cNvSpPr>
          <p:nvPr/>
        </p:nvSpPr>
        <p:spPr bwMode="auto">
          <a:xfrm>
            <a:off x="3857625" y="4956175"/>
            <a:ext cx="7938" cy="317500"/>
          </a:xfrm>
          <a:prstGeom prst="rect">
            <a:avLst/>
          </a:prstGeom>
          <a:solidFill>
            <a:srgbClr val="000000"/>
          </a:solidFill>
          <a:ln w="9525">
            <a:noFill/>
            <a:miter lim="800000"/>
            <a:headEnd/>
            <a:tailEnd/>
          </a:ln>
        </p:spPr>
        <p:txBody>
          <a:bodyPr/>
          <a:lstStyle/>
          <a:p>
            <a:endParaRPr lang="en-US"/>
          </a:p>
        </p:txBody>
      </p:sp>
      <p:sp>
        <p:nvSpPr>
          <p:cNvPr id="794836" name="Rectangle 212"/>
          <p:cNvSpPr>
            <a:spLocks noChangeAspect="1" noChangeArrowheads="1"/>
          </p:cNvSpPr>
          <p:nvPr/>
        </p:nvSpPr>
        <p:spPr bwMode="auto">
          <a:xfrm>
            <a:off x="3857625" y="5280025"/>
            <a:ext cx="7938" cy="320675"/>
          </a:xfrm>
          <a:prstGeom prst="rect">
            <a:avLst/>
          </a:prstGeom>
          <a:solidFill>
            <a:srgbClr val="000000"/>
          </a:solidFill>
          <a:ln w="9525">
            <a:noFill/>
            <a:miter lim="800000"/>
            <a:headEnd/>
            <a:tailEnd/>
          </a:ln>
        </p:spPr>
        <p:txBody>
          <a:bodyPr/>
          <a:lstStyle/>
          <a:p>
            <a:endParaRPr lang="en-US"/>
          </a:p>
        </p:txBody>
      </p:sp>
      <p:sp>
        <p:nvSpPr>
          <p:cNvPr id="794693" name="Rectangle 69"/>
          <p:cNvSpPr>
            <a:spLocks noChangeAspect="1" noChangeArrowheads="1"/>
          </p:cNvSpPr>
          <p:nvPr/>
        </p:nvSpPr>
        <p:spPr bwMode="auto">
          <a:xfrm>
            <a:off x="1681163" y="3987800"/>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694" name="Rectangle 70"/>
          <p:cNvSpPr>
            <a:spLocks noChangeAspect="1" noChangeArrowheads="1"/>
          </p:cNvSpPr>
          <p:nvPr/>
        </p:nvSpPr>
        <p:spPr bwMode="auto">
          <a:xfrm>
            <a:off x="2355850" y="3668713"/>
            <a:ext cx="1289050"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Next State</a:t>
            </a:r>
            <a:endParaRPr lang="en-US" sz="2400" u="none" baseline="0">
              <a:solidFill>
                <a:srgbClr val="00FF00"/>
              </a:solidFill>
            </a:endParaRPr>
          </a:p>
        </p:txBody>
      </p:sp>
      <p:sp>
        <p:nvSpPr>
          <p:cNvPr id="794695" name="Rectangle 71"/>
          <p:cNvSpPr>
            <a:spLocks noChangeAspect="1" noChangeArrowheads="1"/>
          </p:cNvSpPr>
          <p:nvPr/>
        </p:nvSpPr>
        <p:spPr bwMode="auto">
          <a:xfrm>
            <a:off x="3544888" y="3668713"/>
            <a:ext cx="73025"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696" name="Rectangle 72"/>
          <p:cNvSpPr>
            <a:spLocks noChangeAspect="1" noChangeArrowheads="1"/>
          </p:cNvSpPr>
          <p:nvPr/>
        </p:nvSpPr>
        <p:spPr bwMode="auto">
          <a:xfrm>
            <a:off x="2355850" y="3987800"/>
            <a:ext cx="128270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x=0     x=1</a:t>
            </a:r>
            <a:endParaRPr lang="en-US" sz="2400" u="none" baseline="0">
              <a:solidFill>
                <a:srgbClr val="00FF00"/>
              </a:solidFill>
            </a:endParaRPr>
          </a:p>
        </p:txBody>
      </p:sp>
      <p:sp>
        <p:nvSpPr>
          <p:cNvPr id="794697" name="Rectangle 73"/>
          <p:cNvSpPr>
            <a:spLocks noChangeAspect="1" noChangeArrowheads="1"/>
          </p:cNvSpPr>
          <p:nvPr/>
        </p:nvSpPr>
        <p:spPr bwMode="auto">
          <a:xfrm>
            <a:off x="3541713" y="3987800"/>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698" name="Rectangle 74"/>
          <p:cNvSpPr>
            <a:spLocks noChangeAspect="1" noChangeArrowheads="1"/>
          </p:cNvSpPr>
          <p:nvPr/>
        </p:nvSpPr>
        <p:spPr bwMode="auto">
          <a:xfrm>
            <a:off x="4316413" y="3668713"/>
            <a:ext cx="906462"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Output</a:t>
            </a:r>
            <a:endParaRPr lang="en-US" sz="2400" u="none" baseline="0">
              <a:solidFill>
                <a:srgbClr val="00FF00"/>
              </a:solidFill>
            </a:endParaRPr>
          </a:p>
        </p:txBody>
      </p:sp>
      <p:sp>
        <p:nvSpPr>
          <p:cNvPr id="794699" name="Rectangle 75"/>
          <p:cNvSpPr>
            <a:spLocks noChangeAspect="1" noChangeArrowheads="1"/>
          </p:cNvSpPr>
          <p:nvPr/>
        </p:nvSpPr>
        <p:spPr bwMode="auto">
          <a:xfrm>
            <a:off x="5160963" y="3668713"/>
            <a:ext cx="73025"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00" name="Rectangle 76"/>
          <p:cNvSpPr>
            <a:spLocks noChangeAspect="1" noChangeArrowheads="1"/>
          </p:cNvSpPr>
          <p:nvPr/>
        </p:nvSpPr>
        <p:spPr bwMode="auto">
          <a:xfrm>
            <a:off x="4213225" y="3987800"/>
            <a:ext cx="113665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x=0   x=1</a:t>
            </a:r>
            <a:endParaRPr lang="en-US" sz="2400" u="none" baseline="0">
              <a:solidFill>
                <a:srgbClr val="00FF00"/>
              </a:solidFill>
            </a:endParaRPr>
          </a:p>
        </p:txBody>
      </p:sp>
      <p:sp>
        <p:nvSpPr>
          <p:cNvPr id="794701" name="Rectangle 77"/>
          <p:cNvSpPr>
            <a:spLocks noChangeAspect="1" noChangeArrowheads="1"/>
          </p:cNvSpPr>
          <p:nvPr/>
        </p:nvSpPr>
        <p:spPr bwMode="auto">
          <a:xfrm>
            <a:off x="5264150" y="3987800"/>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08" name="Rectangle 84"/>
          <p:cNvSpPr>
            <a:spLocks noChangeAspect="1" noChangeArrowheads="1"/>
          </p:cNvSpPr>
          <p:nvPr/>
        </p:nvSpPr>
        <p:spPr bwMode="auto">
          <a:xfrm>
            <a:off x="746125" y="3641725"/>
            <a:ext cx="1284288" cy="15875"/>
          </a:xfrm>
          <a:prstGeom prst="rect">
            <a:avLst/>
          </a:prstGeom>
          <a:solidFill>
            <a:srgbClr val="000000"/>
          </a:solidFill>
          <a:ln w="9525">
            <a:noFill/>
            <a:miter lim="800000"/>
            <a:headEnd/>
            <a:tailEnd/>
          </a:ln>
        </p:spPr>
        <p:txBody>
          <a:bodyPr/>
          <a:lstStyle/>
          <a:p>
            <a:endParaRPr lang="en-US"/>
          </a:p>
        </p:txBody>
      </p:sp>
      <p:sp>
        <p:nvSpPr>
          <p:cNvPr id="794709" name="Line 85"/>
          <p:cNvSpPr>
            <a:spLocks noChangeAspect="1" noChangeShapeType="1"/>
          </p:cNvSpPr>
          <p:nvPr/>
        </p:nvSpPr>
        <p:spPr bwMode="auto">
          <a:xfrm>
            <a:off x="746125" y="3641725"/>
            <a:ext cx="1284288" cy="1588"/>
          </a:xfrm>
          <a:prstGeom prst="line">
            <a:avLst/>
          </a:prstGeom>
          <a:noFill/>
          <a:ln w="0">
            <a:solidFill>
              <a:srgbClr val="000000"/>
            </a:solidFill>
            <a:round/>
            <a:headEnd/>
            <a:tailEnd/>
          </a:ln>
        </p:spPr>
        <p:txBody>
          <a:bodyPr/>
          <a:lstStyle/>
          <a:p>
            <a:endParaRPr lang="en-US"/>
          </a:p>
        </p:txBody>
      </p:sp>
      <p:sp>
        <p:nvSpPr>
          <p:cNvPr id="794713" name="Rectangle 89"/>
          <p:cNvSpPr>
            <a:spLocks noChangeAspect="1" noChangeArrowheads="1"/>
          </p:cNvSpPr>
          <p:nvPr/>
        </p:nvSpPr>
        <p:spPr bwMode="auto">
          <a:xfrm>
            <a:off x="2047875" y="3641725"/>
            <a:ext cx="1808163" cy="15875"/>
          </a:xfrm>
          <a:prstGeom prst="rect">
            <a:avLst/>
          </a:prstGeom>
          <a:solidFill>
            <a:srgbClr val="000000"/>
          </a:solidFill>
          <a:ln w="9525">
            <a:noFill/>
            <a:miter lim="800000"/>
            <a:headEnd/>
            <a:tailEnd/>
          </a:ln>
        </p:spPr>
        <p:txBody>
          <a:bodyPr/>
          <a:lstStyle/>
          <a:p>
            <a:endParaRPr lang="en-US"/>
          </a:p>
        </p:txBody>
      </p:sp>
      <p:sp>
        <p:nvSpPr>
          <p:cNvPr id="794714" name="Line 90"/>
          <p:cNvSpPr>
            <a:spLocks noChangeAspect="1" noChangeShapeType="1"/>
          </p:cNvSpPr>
          <p:nvPr/>
        </p:nvSpPr>
        <p:spPr bwMode="auto">
          <a:xfrm>
            <a:off x="2047875" y="3641725"/>
            <a:ext cx="1808163" cy="1588"/>
          </a:xfrm>
          <a:prstGeom prst="line">
            <a:avLst/>
          </a:prstGeom>
          <a:noFill/>
          <a:ln w="0">
            <a:solidFill>
              <a:srgbClr val="000000"/>
            </a:solidFill>
            <a:round/>
            <a:headEnd/>
            <a:tailEnd/>
          </a:ln>
        </p:spPr>
        <p:txBody>
          <a:bodyPr/>
          <a:lstStyle/>
          <a:p>
            <a:endParaRPr lang="en-US"/>
          </a:p>
        </p:txBody>
      </p:sp>
      <p:sp>
        <p:nvSpPr>
          <p:cNvPr id="794715" name="Rectangle 91"/>
          <p:cNvSpPr>
            <a:spLocks noChangeAspect="1" noChangeArrowheads="1"/>
          </p:cNvSpPr>
          <p:nvPr/>
        </p:nvSpPr>
        <p:spPr bwMode="auto">
          <a:xfrm>
            <a:off x="3856038" y="3641725"/>
            <a:ext cx="15875" cy="15875"/>
          </a:xfrm>
          <a:prstGeom prst="rect">
            <a:avLst/>
          </a:prstGeom>
          <a:solidFill>
            <a:srgbClr val="000000"/>
          </a:solidFill>
          <a:ln w="9525">
            <a:noFill/>
            <a:miter lim="800000"/>
            <a:headEnd/>
            <a:tailEnd/>
          </a:ln>
        </p:spPr>
        <p:txBody>
          <a:bodyPr/>
          <a:lstStyle/>
          <a:p>
            <a:endParaRPr lang="en-US"/>
          </a:p>
        </p:txBody>
      </p:sp>
      <p:sp>
        <p:nvSpPr>
          <p:cNvPr id="794716" name="Line 92"/>
          <p:cNvSpPr>
            <a:spLocks noChangeAspect="1" noChangeShapeType="1"/>
          </p:cNvSpPr>
          <p:nvPr/>
        </p:nvSpPr>
        <p:spPr bwMode="auto">
          <a:xfrm>
            <a:off x="3856038" y="3641725"/>
            <a:ext cx="15875" cy="1588"/>
          </a:xfrm>
          <a:prstGeom prst="line">
            <a:avLst/>
          </a:prstGeom>
          <a:noFill/>
          <a:ln w="0">
            <a:solidFill>
              <a:srgbClr val="000000"/>
            </a:solidFill>
            <a:round/>
            <a:headEnd/>
            <a:tailEnd/>
          </a:ln>
        </p:spPr>
        <p:txBody>
          <a:bodyPr/>
          <a:lstStyle/>
          <a:p>
            <a:endParaRPr lang="en-US"/>
          </a:p>
        </p:txBody>
      </p:sp>
      <p:sp>
        <p:nvSpPr>
          <p:cNvPr id="794717" name="Line 93"/>
          <p:cNvSpPr>
            <a:spLocks noChangeAspect="1" noChangeShapeType="1"/>
          </p:cNvSpPr>
          <p:nvPr/>
        </p:nvSpPr>
        <p:spPr bwMode="auto">
          <a:xfrm>
            <a:off x="3856038" y="3641725"/>
            <a:ext cx="0" cy="15875"/>
          </a:xfrm>
          <a:prstGeom prst="line">
            <a:avLst/>
          </a:prstGeom>
          <a:noFill/>
          <a:ln w="0">
            <a:solidFill>
              <a:srgbClr val="000000"/>
            </a:solidFill>
            <a:round/>
            <a:headEnd/>
            <a:tailEnd/>
          </a:ln>
        </p:spPr>
        <p:txBody>
          <a:bodyPr/>
          <a:lstStyle/>
          <a:p>
            <a:endParaRPr lang="en-US"/>
          </a:p>
        </p:txBody>
      </p:sp>
      <p:sp>
        <p:nvSpPr>
          <p:cNvPr id="794718" name="Rectangle 94"/>
          <p:cNvSpPr>
            <a:spLocks noChangeAspect="1" noChangeArrowheads="1"/>
          </p:cNvSpPr>
          <p:nvPr/>
        </p:nvSpPr>
        <p:spPr bwMode="auto">
          <a:xfrm>
            <a:off x="3871913" y="3641725"/>
            <a:ext cx="1739900" cy="15875"/>
          </a:xfrm>
          <a:prstGeom prst="rect">
            <a:avLst/>
          </a:prstGeom>
          <a:solidFill>
            <a:srgbClr val="000000"/>
          </a:solidFill>
          <a:ln w="9525">
            <a:noFill/>
            <a:miter lim="800000"/>
            <a:headEnd/>
            <a:tailEnd/>
          </a:ln>
        </p:spPr>
        <p:txBody>
          <a:bodyPr/>
          <a:lstStyle/>
          <a:p>
            <a:endParaRPr lang="en-US"/>
          </a:p>
        </p:txBody>
      </p:sp>
      <p:sp>
        <p:nvSpPr>
          <p:cNvPr id="794719" name="Line 95"/>
          <p:cNvSpPr>
            <a:spLocks noChangeAspect="1" noChangeShapeType="1"/>
          </p:cNvSpPr>
          <p:nvPr/>
        </p:nvSpPr>
        <p:spPr bwMode="auto">
          <a:xfrm>
            <a:off x="3871913" y="3641725"/>
            <a:ext cx="1739900" cy="1588"/>
          </a:xfrm>
          <a:prstGeom prst="line">
            <a:avLst/>
          </a:prstGeom>
          <a:noFill/>
          <a:ln w="0">
            <a:solidFill>
              <a:srgbClr val="000000"/>
            </a:solidFill>
            <a:round/>
            <a:headEnd/>
            <a:tailEnd/>
          </a:ln>
        </p:spPr>
        <p:txBody>
          <a:bodyPr/>
          <a:lstStyle/>
          <a:p>
            <a:endParaRPr lang="en-US"/>
          </a:p>
        </p:txBody>
      </p:sp>
      <p:sp>
        <p:nvSpPr>
          <p:cNvPr id="794720" name="Rectangle 96"/>
          <p:cNvSpPr>
            <a:spLocks noChangeAspect="1" noChangeArrowheads="1"/>
          </p:cNvSpPr>
          <p:nvPr/>
        </p:nvSpPr>
        <p:spPr bwMode="auto">
          <a:xfrm>
            <a:off x="5611813" y="3641725"/>
            <a:ext cx="15875" cy="15875"/>
          </a:xfrm>
          <a:prstGeom prst="rect">
            <a:avLst/>
          </a:prstGeom>
          <a:solidFill>
            <a:srgbClr val="000000"/>
          </a:solidFill>
          <a:ln w="9525">
            <a:noFill/>
            <a:miter lim="800000"/>
            <a:headEnd/>
            <a:tailEnd/>
          </a:ln>
        </p:spPr>
        <p:txBody>
          <a:bodyPr/>
          <a:lstStyle/>
          <a:p>
            <a:endParaRPr lang="en-US"/>
          </a:p>
        </p:txBody>
      </p:sp>
      <p:sp>
        <p:nvSpPr>
          <p:cNvPr id="794721" name="Line 97"/>
          <p:cNvSpPr>
            <a:spLocks noChangeAspect="1" noChangeShapeType="1"/>
          </p:cNvSpPr>
          <p:nvPr/>
        </p:nvSpPr>
        <p:spPr bwMode="auto">
          <a:xfrm>
            <a:off x="5611813" y="3641725"/>
            <a:ext cx="15875" cy="1588"/>
          </a:xfrm>
          <a:prstGeom prst="line">
            <a:avLst/>
          </a:prstGeom>
          <a:noFill/>
          <a:ln w="0">
            <a:solidFill>
              <a:srgbClr val="000000"/>
            </a:solidFill>
            <a:round/>
            <a:headEnd/>
            <a:tailEnd/>
          </a:ln>
        </p:spPr>
        <p:txBody>
          <a:bodyPr/>
          <a:lstStyle/>
          <a:p>
            <a:endParaRPr lang="en-US"/>
          </a:p>
        </p:txBody>
      </p:sp>
      <p:sp>
        <p:nvSpPr>
          <p:cNvPr id="794722" name="Line 98"/>
          <p:cNvSpPr>
            <a:spLocks noChangeAspect="1" noChangeShapeType="1"/>
          </p:cNvSpPr>
          <p:nvPr/>
        </p:nvSpPr>
        <p:spPr bwMode="auto">
          <a:xfrm>
            <a:off x="5611813" y="3641725"/>
            <a:ext cx="1587" cy="15875"/>
          </a:xfrm>
          <a:prstGeom prst="line">
            <a:avLst/>
          </a:prstGeom>
          <a:noFill/>
          <a:ln w="0">
            <a:solidFill>
              <a:srgbClr val="000000"/>
            </a:solidFill>
            <a:round/>
            <a:headEnd/>
            <a:tailEnd/>
          </a:ln>
        </p:spPr>
        <p:txBody>
          <a:bodyPr/>
          <a:lstStyle/>
          <a:p>
            <a:endParaRPr lang="en-US"/>
          </a:p>
        </p:txBody>
      </p:sp>
      <p:sp>
        <p:nvSpPr>
          <p:cNvPr id="794723" name="Rectangle 99"/>
          <p:cNvSpPr>
            <a:spLocks noChangeAspect="1" noChangeArrowheads="1"/>
          </p:cNvSpPr>
          <p:nvPr/>
        </p:nvSpPr>
        <p:spPr bwMode="auto">
          <a:xfrm>
            <a:off x="5611813" y="3641725"/>
            <a:ext cx="15875" cy="15875"/>
          </a:xfrm>
          <a:prstGeom prst="rect">
            <a:avLst/>
          </a:prstGeom>
          <a:solidFill>
            <a:srgbClr val="000000"/>
          </a:solidFill>
          <a:ln w="9525">
            <a:noFill/>
            <a:miter lim="800000"/>
            <a:headEnd/>
            <a:tailEnd/>
          </a:ln>
        </p:spPr>
        <p:txBody>
          <a:bodyPr/>
          <a:lstStyle/>
          <a:p>
            <a:endParaRPr lang="en-US"/>
          </a:p>
        </p:txBody>
      </p:sp>
      <p:sp>
        <p:nvSpPr>
          <p:cNvPr id="794724" name="Line 100"/>
          <p:cNvSpPr>
            <a:spLocks noChangeAspect="1" noChangeShapeType="1"/>
          </p:cNvSpPr>
          <p:nvPr/>
        </p:nvSpPr>
        <p:spPr bwMode="auto">
          <a:xfrm>
            <a:off x="5611813" y="3641725"/>
            <a:ext cx="15875" cy="1588"/>
          </a:xfrm>
          <a:prstGeom prst="line">
            <a:avLst/>
          </a:prstGeom>
          <a:noFill/>
          <a:ln w="0">
            <a:solidFill>
              <a:srgbClr val="000000"/>
            </a:solidFill>
            <a:round/>
            <a:headEnd/>
            <a:tailEnd/>
          </a:ln>
        </p:spPr>
        <p:txBody>
          <a:bodyPr/>
          <a:lstStyle/>
          <a:p>
            <a:endParaRPr lang="en-US"/>
          </a:p>
        </p:txBody>
      </p:sp>
      <p:sp>
        <p:nvSpPr>
          <p:cNvPr id="794725" name="Line 101"/>
          <p:cNvSpPr>
            <a:spLocks noChangeAspect="1" noChangeShapeType="1"/>
          </p:cNvSpPr>
          <p:nvPr/>
        </p:nvSpPr>
        <p:spPr bwMode="auto">
          <a:xfrm>
            <a:off x="5611813" y="3641725"/>
            <a:ext cx="1587" cy="15875"/>
          </a:xfrm>
          <a:prstGeom prst="line">
            <a:avLst/>
          </a:prstGeom>
          <a:noFill/>
          <a:ln w="0">
            <a:solidFill>
              <a:srgbClr val="000000"/>
            </a:solidFill>
            <a:round/>
            <a:headEnd/>
            <a:tailEnd/>
          </a:ln>
        </p:spPr>
        <p:txBody>
          <a:bodyPr/>
          <a:lstStyle/>
          <a:p>
            <a:endParaRPr lang="en-US"/>
          </a:p>
        </p:txBody>
      </p:sp>
      <p:sp>
        <p:nvSpPr>
          <p:cNvPr id="794729" name="Line 105"/>
          <p:cNvSpPr>
            <a:spLocks noChangeAspect="1" noChangeShapeType="1"/>
          </p:cNvSpPr>
          <p:nvPr/>
        </p:nvSpPr>
        <p:spPr bwMode="auto">
          <a:xfrm>
            <a:off x="3856038" y="3657600"/>
            <a:ext cx="0" cy="636588"/>
          </a:xfrm>
          <a:prstGeom prst="line">
            <a:avLst/>
          </a:prstGeom>
          <a:noFill/>
          <a:ln w="0">
            <a:solidFill>
              <a:srgbClr val="000000"/>
            </a:solidFill>
            <a:round/>
            <a:headEnd/>
            <a:tailEnd/>
          </a:ln>
        </p:spPr>
        <p:txBody>
          <a:bodyPr/>
          <a:lstStyle/>
          <a:p>
            <a:endParaRPr lang="en-US"/>
          </a:p>
        </p:txBody>
      </p:sp>
      <p:sp>
        <p:nvSpPr>
          <p:cNvPr id="794730" name="Rectangle 106"/>
          <p:cNvSpPr>
            <a:spLocks noChangeAspect="1" noChangeArrowheads="1"/>
          </p:cNvSpPr>
          <p:nvPr/>
        </p:nvSpPr>
        <p:spPr bwMode="auto">
          <a:xfrm>
            <a:off x="5611813" y="3657600"/>
            <a:ext cx="15875" cy="636588"/>
          </a:xfrm>
          <a:prstGeom prst="rect">
            <a:avLst/>
          </a:prstGeom>
          <a:solidFill>
            <a:srgbClr val="000000"/>
          </a:solidFill>
          <a:ln w="9525">
            <a:noFill/>
            <a:miter lim="800000"/>
            <a:headEnd/>
            <a:tailEnd/>
          </a:ln>
        </p:spPr>
        <p:txBody>
          <a:bodyPr/>
          <a:lstStyle/>
          <a:p>
            <a:endParaRPr lang="en-US"/>
          </a:p>
        </p:txBody>
      </p:sp>
      <p:sp>
        <p:nvSpPr>
          <p:cNvPr id="794731" name="Line 107"/>
          <p:cNvSpPr>
            <a:spLocks noChangeAspect="1" noChangeShapeType="1"/>
          </p:cNvSpPr>
          <p:nvPr/>
        </p:nvSpPr>
        <p:spPr bwMode="auto">
          <a:xfrm>
            <a:off x="5611813" y="3657600"/>
            <a:ext cx="1587" cy="636588"/>
          </a:xfrm>
          <a:prstGeom prst="line">
            <a:avLst/>
          </a:prstGeom>
          <a:noFill/>
          <a:ln w="0">
            <a:solidFill>
              <a:srgbClr val="000000"/>
            </a:solidFill>
            <a:round/>
            <a:headEnd/>
            <a:tailEnd/>
          </a:ln>
        </p:spPr>
        <p:txBody>
          <a:bodyPr/>
          <a:lstStyle/>
          <a:p>
            <a:endParaRPr lang="en-US"/>
          </a:p>
        </p:txBody>
      </p:sp>
      <p:sp>
        <p:nvSpPr>
          <p:cNvPr id="794732" name="Rectangle 108"/>
          <p:cNvSpPr>
            <a:spLocks noChangeAspect="1" noChangeArrowheads="1"/>
          </p:cNvSpPr>
          <p:nvPr/>
        </p:nvSpPr>
        <p:spPr bwMode="auto">
          <a:xfrm>
            <a:off x="1290638" y="4313238"/>
            <a:ext cx="211137"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a:t>
            </a:r>
            <a:endParaRPr lang="en-US" sz="2400" u="none" baseline="0">
              <a:solidFill>
                <a:srgbClr val="00FF00"/>
              </a:solidFill>
            </a:endParaRPr>
          </a:p>
        </p:txBody>
      </p:sp>
      <p:sp>
        <p:nvSpPr>
          <p:cNvPr id="794733" name="Rectangle 109"/>
          <p:cNvSpPr>
            <a:spLocks noChangeAspect="1" noChangeArrowheads="1"/>
          </p:cNvSpPr>
          <p:nvPr/>
        </p:nvSpPr>
        <p:spPr bwMode="auto">
          <a:xfrm>
            <a:off x="1485900" y="4313238"/>
            <a:ext cx="73025"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34" name="Rectangle 110"/>
          <p:cNvSpPr>
            <a:spLocks noChangeAspect="1" noChangeArrowheads="1"/>
          </p:cNvSpPr>
          <p:nvPr/>
        </p:nvSpPr>
        <p:spPr bwMode="auto">
          <a:xfrm>
            <a:off x="2525713" y="4313238"/>
            <a:ext cx="917575"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       B</a:t>
            </a:r>
            <a:endParaRPr lang="en-US" sz="2400" u="none" baseline="0">
              <a:solidFill>
                <a:srgbClr val="00FF00"/>
              </a:solidFill>
            </a:endParaRPr>
          </a:p>
        </p:txBody>
      </p:sp>
      <p:sp>
        <p:nvSpPr>
          <p:cNvPr id="794735" name="Rectangle 111"/>
          <p:cNvSpPr>
            <a:spLocks noChangeAspect="1" noChangeArrowheads="1"/>
          </p:cNvSpPr>
          <p:nvPr/>
        </p:nvSpPr>
        <p:spPr bwMode="auto">
          <a:xfrm>
            <a:off x="3375025" y="4313238"/>
            <a:ext cx="73025"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36" name="Rectangle 112"/>
          <p:cNvSpPr>
            <a:spLocks noChangeAspect="1" noChangeArrowheads="1"/>
          </p:cNvSpPr>
          <p:nvPr/>
        </p:nvSpPr>
        <p:spPr bwMode="auto">
          <a:xfrm>
            <a:off x="4332288" y="4313238"/>
            <a:ext cx="876300"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0        0</a:t>
            </a:r>
            <a:endParaRPr lang="en-US" sz="2400" u="none" baseline="0">
              <a:solidFill>
                <a:srgbClr val="00FF00"/>
              </a:solidFill>
            </a:endParaRPr>
          </a:p>
        </p:txBody>
      </p:sp>
      <p:sp>
        <p:nvSpPr>
          <p:cNvPr id="794737" name="Rectangle 113"/>
          <p:cNvSpPr>
            <a:spLocks noChangeAspect="1" noChangeArrowheads="1"/>
          </p:cNvSpPr>
          <p:nvPr/>
        </p:nvSpPr>
        <p:spPr bwMode="auto">
          <a:xfrm>
            <a:off x="5145088" y="4313238"/>
            <a:ext cx="73025" cy="350837"/>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39" name="Line 115"/>
          <p:cNvSpPr>
            <a:spLocks noChangeAspect="1" noChangeShapeType="1"/>
          </p:cNvSpPr>
          <p:nvPr/>
        </p:nvSpPr>
        <p:spPr bwMode="auto">
          <a:xfrm>
            <a:off x="742950" y="4297363"/>
            <a:ext cx="1287463" cy="1587"/>
          </a:xfrm>
          <a:prstGeom prst="line">
            <a:avLst/>
          </a:prstGeom>
          <a:noFill/>
          <a:ln w="0">
            <a:solidFill>
              <a:srgbClr val="000000"/>
            </a:solidFill>
            <a:round/>
            <a:headEnd/>
            <a:tailEnd/>
          </a:ln>
        </p:spPr>
        <p:txBody>
          <a:bodyPr/>
          <a:lstStyle/>
          <a:p>
            <a:endParaRPr lang="en-US"/>
          </a:p>
        </p:txBody>
      </p:sp>
      <p:sp>
        <p:nvSpPr>
          <p:cNvPr id="794746" name="Line 122"/>
          <p:cNvSpPr>
            <a:spLocks noChangeAspect="1" noChangeShapeType="1"/>
          </p:cNvSpPr>
          <p:nvPr/>
        </p:nvSpPr>
        <p:spPr bwMode="auto">
          <a:xfrm>
            <a:off x="2043113" y="4297363"/>
            <a:ext cx="1800225" cy="1587"/>
          </a:xfrm>
          <a:prstGeom prst="line">
            <a:avLst/>
          </a:prstGeom>
          <a:noFill/>
          <a:ln w="0">
            <a:solidFill>
              <a:srgbClr val="000000"/>
            </a:solidFill>
            <a:round/>
            <a:headEnd/>
            <a:tailEnd/>
          </a:ln>
        </p:spPr>
        <p:txBody>
          <a:bodyPr/>
          <a:lstStyle/>
          <a:p>
            <a:endParaRPr lang="en-US"/>
          </a:p>
        </p:txBody>
      </p:sp>
      <p:sp>
        <p:nvSpPr>
          <p:cNvPr id="794747" name="Line 123"/>
          <p:cNvSpPr>
            <a:spLocks noChangeAspect="1" noChangeShapeType="1"/>
          </p:cNvSpPr>
          <p:nvPr/>
        </p:nvSpPr>
        <p:spPr bwMode="auto">
          <a:xfrm>
            <a:off x="3856038" y="4294188"/>
            <a:ext cx="6350" cy="1587"/>
          </a:xfrm>
          <a:prstGeom prst="line">
            <a:avLst/>
          </a:prstGeom>
          <a:noFill/>
          <a:ln w="0">
            <a:solidFill>
              <a:srgbClr val="000000"/>
            </a:solidFill>
            <a:round/>
            <a:headEnd/>
            <a:tailEnd/>
          </a:ln>
        </p:spPr>
        <p:txBody>
          <a:bodyPr/>
          <a:lstStyle/>
          <a:p>
            <a:endParaRPr lang="en-US"/>
          </a:p>
        </p:txBody>
      </p:sp>
      <p:sp>
        <p:nvSpPr>
          <p:cNvPr id="794748" name="Line 124"/>
          <p:cNvSpPr>
            <a:spLocks noChangeAspect="1" noChangeShapeType="1"/>
          </p:cNvSpPr>
          <p:nvPr/>
        </p:nvSpPr>
        <p:spPr bwMode="auto">
          <a:xfrm>
            <a:off x="3856038" y="4294188"/>
            <a:ext cx="0" cy="7937"/>
          </a:xfrm>
          <a:prstGeom prst="line">
            <a:avLst/>
          </a:prstGeom>
          <a:noFill/>
          <a:ln w="0">
            <a:solidFill>
              <a:srgbClr val="000000"/>
            </a:solidFill>
            <a:round/>
            <a:headEnd/>
            <a:tailEnd/>
          </a:ln>
        </p:spPr>
        <p:txBody>
          <a:bodyPr/>
          <a:lstStyle/>
          <a:p>
            <a:endParaRPr lang="en-US"/>
          </a:p>
        </p:txBody>
      </p:sp>
      <p:sp>
        <p:nvSpPr>
          <p:cNvPr id="794749" name="Line 125"/>
          <p:cNvSpPr>
            <a:spLocks noChangeAspect="1" noChangeShapeType="1"/>
          </p:cNvSpPr>
          <p:nvPr/>
        </p:nvSpPr>
        <p:spPr bwMode="auto">
          <a:xfrm>
            <a:off x="3862388" y="4294188"/>
            <a:ext cx="9525" cy="1587"/>
          </a:xfrm>
          <a:prstGeom prst="line">
            <a:avLst/>
          </a:prstGeom>
          <a:noFill/>
          <a:ln w="0">
            <a:solidFill>
              <a:srgbClr val="000000"/>
            </a:solidFill>
            <a:round/>
            <a:headEnd/>
            <a:tailEnd/>
          </a:ln>
        </p:spPr>
        <p:txBody>
          <a:bodyPr/>
          <a:lstStyle/>
          <a:p>
            <a:endParaRPr lang="en-US"/>
          </a:p>
        </p:txBody>
      </p:sp>
      <p:sp>
        <p:nvSpPr>
          <p:cNvPr id="794750" name="Line 126"/>
          <p:cNvSpPr>
            <a:spLocks noChangeAspect="1" noChangeShapeType="1"/>
          </p:cNvSpPr>
          <p:nvPr/>
        </p:nvSpPr>
        <p:spPr bwMode="auto">
          <a:xfrm>
            <a:off x="3862388" y="4294188"/>
            <a:ext cx="1587" cy="7937"/>
          </a:xfrm>
          <a:prstGeom prst="line">
            <a:avLst/>
          </a:prstGeom>
          <a:noFill/>
          <a:ln w="0">
            <a:solidFill>
              <a:srgbClr val="000000"/>
            </a:solidFill>
            <a:round/>
            <a:headEnd/>
            <a:tailEnd/>
          </a:ln>
        </p:spPr>
        <p:txBody>
          <a:bodyPr/>
          <a:lstStyle/>
          <a:p>
            <a:endParaRPr lang="en-US"/>
          </a:p>
        </p:txBody>
      </p:sp>
      <p:sp>
        <p:nvSpPr>
          <p:cNvPr id="794751" name="Line 127"/>
          <p:cNvSpPr>
            <a:spLocks noChangeAspect="1" noChangeShapeType="1"/>
          </p:cNvSpPr>
          <p:nvPr/>
        </p:nvSpPr>
        <p:spPr bwMode="auto">
          <a:xfrm>
            <a:off x="3871913" y="4294188"/>
            <a:ext cx="7937" cy="1587"/>
          </a:xfrm>
          <a:prstGeom prst="line">
            <a:avLst/>
          </a:prstGeom>
          <a:noFill/>
          <a:ln w="0">
            <a:solidFill>
              <a:srgbClr val="000000"/>
            </a:solidFill>
            <a:round/>
            <a:headEnd/>
            <a:tailEnd/>
          </a:ln>
        </p:spPr>
        <p:txBody>
          <a:bodyPr/>
          <a:lstStyle/>
          <a:p>
            <a:endParaRPr lang="en-US"/>
          </a:p>
        </p:txBody>
      </p:sp>
      <p:sp>
        <p:nvSpPr>
          <p:cNvPr id="794752" name="Line 128"/>
          <p:cNvSpPr>
            <a:spLocks noChangeAspect="1" noChangeShapeType="1"/>
          </p:cNvSpPr>
          <p:nvPr/>
        </p:nvSpPr>
        <p:spPr bwMode="auto">
          <a:xfrm>
            <a:off x="3871913" y="4294188"/>
            <a:ext cx="1587" cy="7937"/>
          </a:xfrm>
          <a:prstGeom prst="line">
            <a:avLst/>
          </a:prstGeom>
          <a:noFill/>
          <a:ln w="0">
            <a:solidFill>
              <a:srgbClr val="000000"/>
            </a:solidFill>
            <a:round/>
            <a:headEnd/>
            <a:tailEnd/>
          </a:ln>
        </p:spPr>
        <p:txBody>
          <a:bodyPr/>
          <a:lstStyle/>
          <a:p>
            <a:endParaRPr lang="en-US"/>
          </a:p>
        </p:txBody>
      </p:sp>
      <p:sp>
        <p:nvSpPr>
          <p:cNvPr id="794753" name="Line 129"/>
          <p:cNvSpPr>
            <a:spLocks noChangeAspect="1" noChangeShapeType="1"/>
          </p:cNvSpPr>
          <p:nvPr/>
        </p:nvSpPr>
        <p:spPr bwMode="auto">
          <a:xfrm>
            <a:off x="3879850" y="4297363"/>
            <a:ext cx="1731963" cy="1587"/>
          </a:xfrm>
          <a:prstGeom prst="line">
            <a:avLst/>
          </a:prstGeom>
          <a:noFill/>
          <a:ln w="0">
            <a:solidFill>
              <a:srgbClr val="000000"/>
            </a:solidFill>
            <a:round/>
            <a:headEnd/>
            <a:tailEnd/>
          </a:ln>
        </p:spPr>
        <p:txBody>
          <a:bodyPr/>
          <a:lstStyle/>
          <a:p>
            <a:endParaRPr lang="en-US"/>
          </a:p>
        </p:txBody>
      </p:sp>
      <p:sp>
        <p:nvSpPr>
          <p:cNvPr id="794754" name="Line 130"/>
          <p:cNvSpPr>
            <a:spLocks noChangeAspect="1" noChangeShapeType="1"/>
          </p:cNvSpPr>
          <p:nvPr/>
        </p:nvSpPr>
        <p:spPr bwMode="auto">
          <a:xfrm>
            <a:off x="5611813" y="4294188"/>
            <a:ext cx="15875" cy="1587"/>
          </a:xfrm>
          <a:prstGeom prst="line">
            <a:avLst/>
          </a:prstGeom>
          <a:noFill/>
          <a:ln w="0">
            <a:solidFill>
              <a:srgbClr val="000000"/>
            </a:solidFill>
            <a:round/>
            <a:headEnd/>
            <a:tailEnd/>
          </a:ln>
        </p:spPr>
        <p:txBody>
          <a:bodyPr/>
          <a:lstStyle/>
          <a:p>
            <a:endParaRPr lang="en-US"/>
          </a:p>
        </p:txBody>
      </p:sp>
      <p:sp>
        <p:nvSpPr>
          <p:cNvPr id="794758" name="Line 134"/>
          <p:cNvSpPr>
            <a:spLocks noChangeAspect="1" noChangeShapeType="1"/>
          </p:cNvSpPr>
          <p:nvPr/>
        </p:nvSpPr>
        <p:spPr bwMode="auto">
          <a:xfrm>
            <a:off x="3857625" y="4302125"/>
            <a:ext cx="1588" cy="317500"/>
          </a:xfrm>
          <a:prstGeom prst="line">
            <a:avLst/>
          </a:prstGeom>
          <a:noFill/>
          <a:ln w="0">
            <a:solidFill>
              <a:srgbClr val="000000"/>
            </a:solidFill>
            <a:round/>
            <a:headEnd/>
            <a:tailEnd/>
          </a:ln>
        </p:spPr>
        <p:txBody>
          <a:bodyPr/>
          <a:lstStyle/>
          <a:p>
            <a:endParaRPr lang="en-US"/>
          </a:p>
        </p:txBody>
      </p:sp>
      <p:sp>
        <p:nvSpPr>
          <p:cNvPr id="794759" name="Rectangle 135"/>
          <p:cNvSpPr>
            <a:spLocks noChangeAspect="1" noChangeArrowheads="1"/>
          </p:cNvSpPr>
          <p:nvPr/>
        </p:nvSpPr>
        <p:spPr bwMode="auto">
          <a:xfrm>
            <a:off x="5611813" y="4302125"/>
            <a:ext cx="15875" cy="317500"/>
          </a:xfrm>
          <a:prstGeom prst="rect">
            <a:avLst/>
          </a:prstGeom>
          <a:solidFill>
            <a:srgbClr val="000000"/>
          </a:solidFill>
          <a:ln w="9525">
            <a:noFill/>
            <a:miter lim="800000"/>
            <a:headEnd/>
            <a:tailEnd/>
          </a:ln>
        </p:spPr>
        <p:txBody>
          <a:bodyPr/>
          <a:lstStyle/>
          <a:p>
            <a:endParaRPr lang="en-US"/>
          </a:p>
        </p:txBody>
      </p:sp>
      <p:sp>
        <p:nvSpPr>
          <p:cNvPr id="794760" name="Line 136"/>
          <p:cNvSpPr>
            <a:spLocks noChangeAspect="1" noChangeShapeType="1"/>
          </p:cNvSpPr>
          <p:nvPr/>
        </p:nvSpPr>
        <p:spPr bwMode="auto">
          <a:xfrm>
            <a:off x="5611813" y="4302125"/>
            <a:ext cx="1587" cy="317500"/>
          </a:xfrm>
          <a:prstGeom prst="line">
            <a:avLst/>
          </a:prstGeom>
          <a:noFill/>
          <a:ln w="0">
            <a:solidFill>
              <a:srgbClr val="000000"/>
            </a:solidFill>
            <a:round/>
            <a:headEnd/>
            <a:tailEnd/>
          </a:ln>
        </p:spPr>
        <p:txBody>
          <a:bodyPr/>
          <a:lstStyle/>
          <a:p>
            <a:endParaRPr lang="en-US"/>
          </a:p>
        </p:txBody>
      </p:sp>
      <p:sp>
        <p:nvSpPr>
          <p:cNvPr id="794761" name="Rectangle 137"/>
          <p:cNvSpPr>
            <a:spLocks noChangeAspect="1" noChangeArrowheads="1"/>
          </p:cNvSpPr>
          <p:nvPr/>
        </p:nvSpPr>
        <p:spPr bwMode="auto">
          <a:xfrm>
            <a:off x="1296988" y="4638675"/>
            <a:ext cx="195262"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B</a:t>
            </a:r>
            <a:endParaRPr lang="en-US" sz="2400" u="none" baseline="0">
              <a:solidFill>
                <a:srgbClr val="00FF00"/>
              </a:solidFill>
            </a:endParaRPr>
          </a:p>
        </p:txBody>
      </p:sp>
      <p:sp>
        <p:nvSpPr>
          <p:cNvPr id="794762" name="Rectangle 138"/>
          <p:cNvSpPr>
            <a:spLocks noChangeAspect="1" noChangeArrowheads="1"/>
          </p:cNvSpPr>
          <p:nvPr/>
        </p:nvSpPr>
        <p:spPr bwMode="auto">
          <a:xfrm>
            <a:off x="1477963" y="4638675"/>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63" name="Rectangle 139"/>
          <p:cNvSpPr>
            <a:spLocks noChangeAspect="1" noChangeArrowheads="1"/>
          </p:cNvSpPr>
          <p:nvPr/>
        </p:nvSpPr>
        <p:spPr bwMode="auto">
          <a:xfrm>
            <a:off x="2517775" y="4638675"/>
            <a:ext cx="93345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       C</a:t>
            </a:r>
            <a:endParaRPr lang="en-US" sz="2400" u="none" baseline="0">
              <a:solidFill>
                <a:srgbClr val="00FF00"/>
              </a:solidFill>
            </a:endParaRPr>
          </a:p>
        </p:txBody>
      </p:sp>
      <p:sp>
        <p:nvSpPr>
          <p:cNvPr id="794765" name="Rectangle 141"/>
          <p:cNvSpPr>
            <a:spLocks noChangeAspect="1" noChangeArrowheads="1"/>
          </p:cNvSpPr>
          <p:nvPr/>
        </p:nvSpPr>
        <p:spPr bwMode="auto">
          <a:xfrm>
            <a:off x="4332288" y="4638675"/>
            <a:ext cx="87630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0        0</a:t>
            </a:r>
            <a:endParaRPr lang="en-US" sz="2400" u="none" baseline="0">
              <a:solidFill>
                <a:srgbClr val="00FF00"/>
              </a:solidFill>
            </a:endParaRPr>
          </a:p>
        </p:txBody>
      </p:sp>
      <p:sp>
        <p:nvSpPr>
          <p:cNvPr id="794766" name="Rectangle 142"/>
          <p:cNvSpPr>
            <a:spLocks noChangeAspect="1" noChangeArrowheads="1"/>
          </p:cNvSpPr>
          <p:nvPr/>
        </p:nvSpPr>
        <p:spPr bwMode="auto">
          <a:xfrm>
            <a:off x="5145088" y="4638675"/>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69" name="Rectangle 145"/>
          <p:cNvSpPr>
            <a:spLocks noChangeAspect="1" noChangeArrowheads="1"/>
          </p:cNvSpPr>
          <p:nvPr/>
        </p:nvSpPr>
        <p:spPr bwMode="auto">
          <a:xfrm>
            <a:off x="746125" y="4619625"/>
            <a:ext cx="1287463" cy="9525"/>
          </a:xfrm>
          <a:prstGeom prst="rect">
            <a:avLst/>
          </a:prstGeom>
          <a:solidFill>
            <a:srgbClr val="000000"/>
          </a:solidFill>
          <a:ln w="9525">
            <a:noFill/>
            <a:miter lim="800000"/>
            <a:headEnd/>
            <a:tailEnd/>
          </a:ln>
        </p:spPr>
        <p:txBody>
          <a:bodyPr/>
          <a:lstStyle/>
          <a:p>
            <a:endParaRPr lang="en-US"/>
          </a:p>
        </p:txBody>
      </p:sp>
      <p:sp>
        <p:nvSpPr>
          <p:cNvPr id="794773" name="Rectangle 149"/>
          <p:cNvSpPr>
            <a:spLocks noChangeAspect="1" noChangeArrowheads="1"/>
          </p:cNvSpPr>
          <p:nvPr/>
        </p:nvSpPr>
        <p:spPr bwMode="auto">
          <a:xfrm>
            <a:off x="2043113" y="4619625"/>
            <a:ext cx="1814512" cy="9525"/>
          </a:xfrm>
          <a:prstGeom prst="rect">
            <a:avLst/>
          </a:prstGeom>
          <a:solidFill>
            <a:srgbClr val="000000"/>
          </a:solidFill>
          <a:ln w="9525">
            <a:noFill/>
            <a:miter lim="800000"/>
            <a:headEnd/>
            <a:tailEnd/>
          </a:ln>
        </p:spPr>
        <p:txBody>
          <a:bodyPr/>
          <a:lstStyle/>
          <a:p>
            <a:endParaRPr lang="en-US"/>
          </a:p>
        </p:txBody>
      </p:sp>
      <p:sp>
        <p:nvSpPr>
          <p:cNvPr id="794776" name="Line 152"/>
          <p:cNvSpPr>
            <a:spLocks noChangeAspect="1" noChangeShapeType="1"/>
          </p:cNvSpPr>
          <p:nvPr/>
        </p:nvSpPr>
        <p:spPr bwMode="auto">
          <a:xfrm>
            <a:off x="3857625" y="4619625"/>
            <a:ext cx="7938" cy="1588"/>
          </a:xfrm>
          <a:prstGeom prst="line">
            <a:avLst/>
          </a:prstGeom>
          <a:noFill/>
          <a:ln w="0">
            <a:solidFill>
              <a:srgbClr val="000000"/>
            </a:solidFill>
            <a:round/>
            <a:headEnd/>
            <a:tailEnd/>
          </a:ln>
        </p:spPr>
        <p:txBody>
          <a:bodyPr/>
          <a:lstStyle/>
          <a:p>
            <a:endParaRPr lang="en-US"/>
          </a:p>
        </p:txBody>
      </p:sp>
      <p:sp>
        <p:nvSpPr>
          <p:cNvPr id="794777" name="Line 153"/>
          <p:cNvSpPr>
            <a:spLocks noChangeAspect="1" noChangeShapeType="1"/>
          </p:cNvSpPr>
          <p:nvPr/>
        </p:nvSpPr>
        <p:spPr bwMode="auto">
          <a:xfrm>
            <a:off x="3857625" y="4619625"/>
            <a:ext cx="1588" cy="9525"/>
          </a:xfrm>
          <a:prstGeom prst="line">
            <a:avLst/>
          </a:prstGeom>
          <a:noFill/>
          <a:ln w="0">
            <a:solidFill>
              <a:srgbClr val="000000"/>
            </a:solidFill>
            <a:round/>
            <a:headEnd/>
            <a:tailEnd/>
          </a:ln>
        </p:spPr>
        <p:txBody>
          <a:bodyPr/>
          <a:lstStyle/>
          <a:p>
            <a:endParaRPr lang="en-US"/>
          </a:p>
        </p:txBody>
      </p:sp>
      <p:sp>
        <p:nvSpPr>
          <p:cNvPr id="794778" name="Rectangle 154"/>
          <p:cNvSpPr>
            <a:spLocks noChangeAspect="1" noChangeArrowheads="1"/>
          </p:cNvSpPr>
          <p:nvPr/>
        </p:nvSpPr>
        <p:spPr bwMode="auto">
          <a:xfrm>
            <a:off x="3865563" y="4619625"/>
            <a:ext cx="1746250" cy="9525"/>
          </a:xfrm>
          <a:prstGeom prst="rect">
            <a:avLst/>
          </a:prstGeom>
          <a:solidFill>
            <a:srgbClr val="000000"/>
          </a:solidFill>
          <a:ln w="9525">
            <a:noFill/>
            <a:miter lim="800000"/>
            <a:headEnd/>
            <a:tailEnd/>
          </a:ln>
        </p:spPr>
        <p:txBody>
          <a:bodyPr/>
          <a:lstStyle/>
          <a:p>
            <a:endParaRPr lang="en-US"/>
          </a:p>
        </p:txBody>
      </p:sp>
      <p:sp>
        <p:nvSpPr>
          <p:cNvPr id="794780" name="Rectangle 156"/>
          <p:cNvSpPr>
            <a:spLocks noChangeAspect="1" noChangeArrowheads="1"/>
          </p:cNvSpPr>
          <p:nvPr/>
        </p:nvSpPr>
        <p:spPr bwMode="auto">
          <a:xfrm>
            <a:off x="5611813" y="4619625"/>
            <a:ext cx="15875" cy="9525"/>
          </a:xfrm>
          <a:prstGeom prst="rect">
            <a:avLst/>
          </a:prstGeom>
          <a:solidFill>
            <a:srgbClr val="000000"/>
          </a:solidFill>
          <a:ln w="9525">
            <a:noFill/>
            <a:miter lim="800000"/>
            <a:headEnd/>
            <a:tailEnd/>
          </a:ln>
        </p:spPr>
        <p:txBody>
          <a:bodyPr/>
          <a:lstStyle/>
          <a:p>
            <a:endParaRPr lang="en-US"/>
          </a:p>
        </p:txBody>
      </p:sp>
      <p:sp>
        <p:nvSpPr>
          <p:cNvPr id="794781" name="Line 157"/>
          <p:cNvSpPr>
            <a:spLocks noChangeAspect="1" noChangeShapeType="1"/>
          </p:cNvSpPr>
          <p:nvPr/>
        </p:nvSpPr>
        <p:spPr bwMode="auto">
          <a:xfrm>
            <a:off x="5611813" y="4619625"/>
            <a:ext cx="15875" cy="1588"/>
          </a:xfrm>
          <a:prstGeom prst="line">
            <a:avLst/>
          </a:prstGeom>
          <a:noFill/>
          <a:ln w="0">
            <a:solidFill>
              <a:srgbClr val="000000"/>
            </a:solidFill>
            <a:round/>
            <a:headEnd/>
            <a:tailEnd/>
          </a:ln>
        </p:spPr>
        <p:txBody>
          <a:bodyPr/>
          <a:lstStyle/>
          <a:p>
            <a:endParaRPr lang="en-US"/>
          </a:p>
        </p:txBody>
      </p:sp>
      <p:sp>
        <p:nvSpPr>
          <p:cNvPr id="794785" name="Line 161"/>
          <p:cNvSpPr>
            <a:spLocks noChangeAspect="1" noChangeShapeType="1"/>
          </p:cNvSpPr>
          <p:nvPr/>
        </p:nvSpPr>
        <p:spPr bwMode="auto">
          <a:xfrm>
            <a:off x="3857625" y="4629150"/>
            <a:ext cx="1588" cy="317500"/>
          </a:xfrm>
          <a:prstGeom prst="line">
            <a:avLst/>
          </a:prstGeom>
          <a:noFill/>
          <a:ln w="0">
            <a:solidFill>
              <a:srgbClr val="000000"/>
            </a:solidFill>
            <a:round/>
            <a:headEnd/>
            <a:tailEnd/>
          </a:ln>
        </p:spPr>
        <p:txBody>
          <a:bodyPr/>
          <a:lstStyle/>
          <a:p>
            <a:endParaRPr lang="en-US"/>
          </a:p>
        </p:txBody>
      </p:sp>
      <p:sp>
        <p:nvSpPr>
          <p:cNvPr id="794786" name="Rectangle 162"/>
          <p:cNvSpPr>
            <a:spLocks noChangeAspect="1" noChangeArrowheads="1"/>
          </p:cNvSpPr>
          <p:nvPr/>
        </p:nvSpPr>
        <p:spPr bwMode="auto">
          <a:xfrm>
            <a:off x="5611813" y="4629150"/>
            <a:ext cx="15875" cy="317500"/>
          </a:xfrm>
          <a:prstGeom prst="rect">
            <a:avLst/>
          </a:prstGeom>
          <a:solidFill>
            <a:srgbClr val="000000"/>
          </a:solidFill>
          <a:ln w="9525">
            <a:noFill/>
            <a:miter lim="800000"/>
            <a:headEnd/>
            <a:tailEnd/>
          </a:ln>
        </p:spPr>
        <p:txBody>
          <a:bodyPr/>
          <a:lstStyle/>
          <a:p>
            <a:endParaRPr lang="en-US"/>
          </a:p>
        </p:txBody>
      </p:sp>
      <p:sp>
        <p:nvSpPr>
          <p:cNvPr id="794787" name="Line 163"/>
          <p:cNvSpPr>
            <a:spLocks noChangeAspect="1" noChangeShapeType="1"/>
          </p:cNvSpPr>
          <p:nvPr/>
        </p:nvSpPr>
        <p:spPr bwMode="auto">
          <a:xfrm>
            <a:off x="5611813" y="4629150"/>
            <a:ext cx="1587" cy="317500"/>
          </a:xfrm>
          <a:prstGeom prst="line">
            <a:avLst/>
          </a:prstGeom>
          <a:noFill/>
          <a:ln w="0">
            <a:solidFill>
              <a:srgbClr val="000000"/>
            </a:solidFill>
            <a:round/>
            <a:headEnd/>
            <a:tailEnd/>
          </a:ln>
        </p:spPr>
        <p:txBody>
          <a:bodyPr/>
          <a:lstStyle/>
          <a:p>
            <a:endParaRPr lang="en-US"/>
          </a:p>
        </p:txBody>
      </p:sp>
      <p:sp>
        <p:nvSpPr>
          <p:cNvPr id="794788" name="Rectangle 164"/>
          <p:cNvSpPr>
            <a:spLocks noChangeAspect="1" noChangeArrowheads="1"/>
          </p:cNvSpPr>
          <p:nvPr/>
        </p:nvSpPr>
        <p:spPr bwMode="auto">
          <a:xfrm>
            <a:off x="1290638" y="4965700"/>
            <a:ext cx="211137"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C</a:t>
            </a:r>
            <a:endParaRPr lang="en-US" sz="2400" u="none" baseline="0">
              <a:solidFill>
                <a:srgbClr val="00FF00"/>
              </a:solidFill>
            </a:endParaRPr>
          </a:p>
        </p:txBody>
      </p:sp>
      <p:sp>
        <p:nvSpPr>
          <p:cNvPr id="794789" name="Rectangle 165"/>
          <p:cNvSpPr>
            <a:spLocks noChangeAspect="1" noChangeArrowheads="1"/>
          </p:cNvSpPr>
          <p:nvPr/>
        </p:nvSpPr>
        <p:spPr bwMode="auto">
          <a:xfrm>
            <a:off x="1485900" y="4965700"/>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90" name="Rectangle 166"/>
          <p:cNvSpPr>
            <a:spLocks noChangeAspect="1" noChangeArrowheads="1"/>
          </p:cNvSpPr>
          <p:nvPr/>
        </p:nvSpPr>
        <p:spPr bwMode="auto">
          <a:xfrm>
            <a:off x="2517775" y="4965700"/>
            <a:ext cx="93345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D       C</a:t>
            </a:r>
            <a:endParaRPr lang="en-US" sz="2400" u="none" baseline="0">
              <a:solidFill>
                <a:srgbClr val="00FF00"/>
              </a:solidFill>
            </a:endParaRPr>
          </a:p>
        </p:txBody>
      </p:sp>
      <p:sp>
        <p:nvSpPr>
          <p:cNvPr id="794791" name="Rectangle 167"/>
          <p:cNvSpPr>
            <a:spLocks noChangeAspect="1" noChangeArrowheads="1"/>
          </p:cNvSpPr>
          <p:nvPr/>
        </p:nvSpPr>
        <p:spPr bwMode="auto">
          <a:xfrm>
            <a:off x="3379788" y="4965700"/>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92" name="Rectangle 168"/>
          <p:cNvSpPr>
            <a:spLocks noChangeAspect="1" noChangeArrowheads="1"/>
          </p:cNvSpPr>
          <p:nvPr/>
        </p:nvSpPr>
        <p:spPr bwMode="auto">
          <a:xfrm>
            <a:off x="4332288" y="4965700"/>
            <a:ext cx="87630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0        0</a:t>
            </a:r>
            <a:endParaRPr lang="en-US" sz="2400" u="none" baseline="0">
              <a:solidFill>
                <a:srgbClr val="00FF00"/>
              </a:solidFill>
            </a:endParaRPr>
          </a:p>
        </p:txBody>
      </p:sp>
      <p:sp>
        <p:nvSpPr>
          <p:cNvPr id="794793" name="Rectangle 169"/>
          <p:cNvSpPr>
            <a:spLocks noChangeAspect="1" noChangeArrowheads="1"/>
          </p:cNvSpPr>
          <p:nvPr/>
        </p:nvSpPr>
        <p:spPr bwMode="auto">
          <a:xfrm>
            <a:off x="5145088" y="4965700"/>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796" name="Rectangle 172"/>
          <p:cNvSpPr>
            <a:spLocks noChangeAspect="1" noChangeArrowheads="1"/>
          </p:cNvSpPr>
          <p:nvPr/>
        </p:nvSpPr>
        <p:spPr bwMode="auto">
          <a:xfrm>
            <a:off x="746125" y="4946650"/>
            <a:ext cx="1287463" cy="9525"/>
          </a:xfrm>
          <a:prstGeom prst="rect">
            <a:avLst/>
          </a:prstGeom>
          <a:solidFill>
            <a:srgbClr val="000000"/>
          </a:solidFill>
          <a:ln w="9525">
            <a:noFill/>
            <a:miter lim="800000"/>
            <a:headEnd/>
            <a:tailEnd/>
          </a:ln>
        </p:spPr>
        <p:txBody>
          <a:bodyPr/>
          <a:lstStyle/>
          <a:p>
            <a:endParaRPr lang="en-US"/>
          </a:p>
        </p:txBody>
      </p:sp>
      <p:sp>
        <p:nvSpPr>
          <p:cNvPr id="794797" name="Line 173"/>
          <p:cNvSpPr>
            <a:spLocks noChangeAspect="1" noChangeShapeType="1"/>
          </p:cNvSpPr>
          <p:nvPr/>
        </p:nvSpPr>
        <p:spPr bwMode="auto">
          <a:xfrm>
            <a:off x="746125" y="4946650"/>
            <a:ext cx="1287463" cy="1588"/>
          </a:xfrm>
          <a:prstGeom prst="line">
            <a:avLst/>
          </a:prstGeom>
          <a:noFill/>
          <a:ln w="0">
            <a:solidFill>
              <a:srgbClr val="000000"/>
            </a:solidFill>
            <a:round/>
            <a:headEnd/>
            <a:tailEnd/>
          </a:ln>
        </p:spPr>
        <p:txBody>
          <a:bodyPr/>
          <a:lstStyle/>
          <a:p>
            <a:endParaRPr lang="en-US"/>
          </a:p>
        </p:txBody>
      </p:sp>
      <p:sp>
        <p:nvSpPr>
          <p:cNvPr id="794800" name="Rectangle 176"/>
          <p:cNvSpPr>
            <a:spLocks noChangeAspect="1" noChangeArrowheads="1"/>
          </p:cNvSpPr>
          <p:nvPr/>
        </p:nvSpPr>
        <p:spPr bwMode="auto">
          <a:xfrm>
            <a:off x="2043113" y="4946650"/>
            <a:ext cx="1814512" cy="9525"/>
          </a:xfrm>
          <a:prstGeom prst="rect">
            <a:avLst/>
          </a:prstGeom>
          <a:solidFill>
            <a:srgbClr val="000000"/>
          </a:solidFill>
          <a:ln w="9525">
            <a:noFill/>
            <a:miter lim="800000"/>
            <a:headEnd/>
            <a:tailEnd/>
          </a:ln>
        </p:spPr>
        <p:txBody>
          <a:bodyPr/>
          <a:lstStyle/>
          <a:p>
            <a:endParaRPr lang="en-US"/>
          </a:p>
        </p:txBody>
      </p:sp>
      <p:sp>
        <p:nvSpPr>
          <p:cNvPr id="794801" name="Line 177"/>
          <p:cNvSpPr>
            <a:spLocks noChangeAspect="1" noChangeShapeType="1"/>
          </p:cNvSpPr>
          <p:nvPr/>
        </p:nvSpPr>
        <p:spPr bwMode="auto">
          <a:xfrm>
            <a:off x="2043113" y="4946650"/>
            <a:ext cx="1814512" cy="1588"/>
          </a:xfrm>
          <a:prstGeom prst="line">
            <a:avLst/>
          </a:prstGeom>
          <a:noFill/>
          <a:ln w="0">
            <a:solidFill>
              <a:srgbClr val="000000"/>
            </a:solidFill>
            <a:round/>
            <a:headEnd/>
            <a:tailEnd/>
          </a:ln>
        </p:spPr>
        <p:txBody>
          <a:bodyPr/>
          <a:lstStyle/>
          <a:p>
            <a:endParaRPr lang="en-US"/>
          </a:p>
        </p:txBody>
      </p:sp>
      <p:sp>
        <p:nvSpPr>
          <p:cNvPr id="794803" name="Line 179"/>
          <p:cNvSpPr>
            <a:spLocks noChangeAspect="1" noChangeShapeType="1"/>
          </p:cNvSpPr>
          <p:nvPr/>
        </p:nvSpPr>
        <p:spPr bwMode="auto">
          <a:xfrm>
            <a:off x="3857625" y="4946650"/>
            <a:ext cx="7938" cy="1588"/>
          </a:xfrm>
          <a:prstGeom prst="line">
            <a:avLst/>
          </a:prstGeom>
          <a:noFill/>
          <a:ln w="0">
            <a:solidFill>
              <a:srgbClr val="000000"/>
            </a:solidFill>
            <a:round/>
            <a:headEnd/>
            <a:tailEnd/>
          </a:ln>
        </p:spPr>
        <p:txBody>
          <a:bodyPr/>
          <a:lstStyle/>
          <a:p>
            <a:endParaRPr lang="en-US"/>
          </a:p>
        </p:txBody>
      </p:sp>
      <p:sp>
        <p:nvSpPr>
          <p:cNvPr id="794804" name="Line 180"/>
          <p:cNvSpPr>
            <a:spLocks noChangeAspect="1" noChangeShapeType="1"/>
          </p:cNvSpPr>
          <p:nvPr/>
        </p:nvSpPr>
        <p:spPr bwMode="auto">
          <a:xfrm>
            <a:off x="3857625" y="4946650"/>
            <a:ext cx="1588" cy="9525"/>
          </a:xfrm>
          <a:prstGeom prst="line">
            <a:avLst/>
          </a:prstGeom>
          <a:noFill/>
          <a:ln w="0">
            <a:solidFill>
              <a:srgbClr val="000000"/>
            </a:solidFill>
            <a:round/>
            <a:headEnd/>
            <a:tailEnd/>
          </a:ln>
        </p:spPr>
        <p:txBody>
          <a:bodyPr/>
          <a:lstStyle/>
          <a:p>
            <a:endParaRPr lang="en-US"/>
          </a:p>
        </p:txBody>
      </p:sp>
      <p:sp>
        <p:nvSpPr>
          <p:cNvPr id="794805" name="Rectangle 181"/>
          <p:cNvSpPr>
            <a:spLocks noChangeAspect="1" noChangeArrowheads="1"/>
          </p:cNvSpPr>
          <p:nvPr/>
        </p:nvSpPr>
        <p:spPr bwMode="auto">
          <a:xfrm>
            <a:off x="3865563" y="4946650"/>
            <a:ext cx="1746250" cy="9525"/>
          </a:xfrm>
          <a:prstGeom prst="rect">
            <a:avLst/>
          </a:prstGeom>
          <a:solidFill>
            <a:srgbClr val="000000"/>
          </a:solidFill>
          <a:ln w="9525">
            <a:noFill/>
            <a:miter lim="800000"/>
            <a:headEnd/>
            <a:tailEnd/>
          </a:ln>
        </p:spPr>
        <p:txBody>
          <a:bodyPr/>
          <a:lstStyle/>
          <a:p>
            <a:endParaRPr lang="en-US"/>
          </a:p>
        </p:txBody>
      </p:sp>
      <p:sp>
        <p:nvSpPr>
          <p:cNvPr id="794806" name="Line 182"/>
          <p:cNvSpPr>
            <a:spLocks noChangeAspect="1" noChangeShapeType="1"/>
          </p:cNvSpPr>
          <p:nvPr/>
        </p:nvSpPr>
        <p:spPr bwMode="auto">
          <a:xfrm>
            <a:off x="3865563" y="4946650"/>
            <a:ext cx="1746250" cy="1588"/>
          </a:xfrm>
          <a:prstGeom prst="line">
            <a:avLst/>
          </a:prstGeom>
          <a:noFill/>
          <a:ln w="0">
            <a:solidFill>
              <a:srgbClr val="000000"/>
            </a:solidFill>
            <a:round/>
            <a:headEnd/>
            <a:tailEnd/>
          </a:ln>
        </p:spPr>
        <p:txBody>
          <a:bodyPr/>
          <a:lstStyle/>
          <a:p>
            <a:endParaRPr lang="en-US"/>
          </a:p>
        </p:txBody>
      </p:sp>
      <p:sp>
        <p:nvSpPr>
          <p:cNvPr id="794807" name="Rectangle 183"/>
          <p:cNvSpPr>
            <a:spLocks noChangeAspect="1" noChangeArrowheads="1"/>
          </p:cNvSpPr>
          <p:nvPr/>
        </p:nvSpPr>
        <p:spPr bwMode="auto">
          <a:xfrm>
            <a:off x="5611813" y="4946650"/>
            <a:ext cx="15875" cy="9525"/>
          </a:xfrm>
          <a:prstGeom prst="rect">
            <a:avLst/>
          </a:prstGeom>
          <a:solidFill>
            <a:srgbClr val="000000"/>
          </a:solidFill>
          <a:ln w="9525">
            <a:noFill/>
            <a:miter lim="800000"/>
            <a:headEnd/>
            <a:tailEnd/>
          </a:ln>
        </p:spPr>
        <p:txBody>
          <a:bodyPr/>
          <a:lstStyle/>
          <a:p>
            <a:endParaRPr lang="en-US"/>
          </a:p>
        </p:txBody>
      </p:sp>
      <p:sp>
        <p:nvSpPr>
          <p:cNvPr id="794808" name="Line 184"/>
          <p:cNvSpPr>
            <a:spLocks noChangeAspect="1" noChangeShapeType="1"/>
          </p:cNvSpPr>
          <p:nvPr/>
        </p:nvSpPr>
        <p:spPr bwMode="auto">
          <a:xfrm>
            <a:off x="5611813" y="4946650"/>
            <a:ext cx="15875" cy="1588"/>
          </a:xfrm>
          <a:prstGeom prst="line">
            <a:avLst/>
          </a:prstGeom>
          <a:noFill/>
          <a:ln w="0">
            <a:solidFill>
              <a:srgbClr val="000000"/>
            </a:solidFill>
            <a:round/>
            <a:headEnd/>
            <a:tailEnd/>
          </a:ln>
        </p:spPr>
        <p:txBody>
          <a:bodyPr/>
          <a:lstStyle/>
          <a:p>
            <a:endParaRPr lang="en-US"/>
          </a:p>
        </p:txBody>
      </p:sp>
      <p:sp>
        <p:nvSpPr>
          <p:cNvPr id="794812" name="Line 188"/>
          <p:cNvSpPr>
            <a:spLocks noChangeAspect="1" noChangeShapeType="1"/>
          </p:cNvSpPr>
          <p:nvPr/>
        </p:nvSpPr>
        <p:spPr bwMode="auto">
          <a:xfrm>
            <a:off x="3857625" y="4956175"/>
            <a:ext cx="1588" cy="317500"/>
          </a:xfrm>
          <a:prstGeom prst="line">
            <a:avLst/>
          </a:prstGeom>
          <a:noFill/>
          <a:ln w="0">
            <a:solidFill>
              <a:srgbClr val="000000"/>
            </a:solidFill>
            <a:round/>
            <a:headEnd/>
            <a:tailEnd/>
          </a:ln>
        </p:spPr>
        <p:txBody>
          <a:bodyPr/>
          <a:lstStyle/>
          <a:p>
            <a:endParaRPr lang="en-US"/>
          </a:p>
        </p:txBody>
      </p:sp>
      <p:sp>
        <p:nvSpPr>
          <p:cNvPr id="794813" name="Rectangle 189"/>
          <p:cNvSpPr>
            <a:spLocks noChangeAspect="1" noChangeArrowheads="1"/>
          </p:cNvSpPr>
          <p:nvPr/>
        </p:nvSpPr>
        <p:spPr bwMode="auto">
          <a:xfrm>
            <a:off x="5611813" y="4956175"/>
            <a:ext cx="15875" cy="317500"/>
          </a:xfrm>
          <a:prstGeom prst="rect">
            <a:avLst/>
          </a:prstGeom>
          <a:solidFill>
            <a:srgbClr val="000000"/>
          </a:solidFill>
          <a:ln w="9525">
            <a:noFill/>
            <a:miter lim="800000"/>
            <a:headEnd/>
            <a:tailEnd/>
          </a:ln>
        </p:spPr>
        <p:txBody>
          <a:bodyPr/>
          <a:lstStyle/>
          <a:p>
            <a:endParaRPr lang="en-US"/>
          </a:p>
        </p:txBody>
      </p:sp>
      <p:sp>
        <p:nvSpPr>
          <p:cNvPr id="794814" name="Line 190"/>
          <p:cNvSpPr>
            <a:spLocks noChangeAspect="1" noChangeShapeType="1"/>
          </p:cNvSpPr>
          <p:nvPr/>
        </p:nvSpPr>
        <p:spPr bwMode="auto">
          <a:xfrm>
            <a:off x="5611813" y="4956175"/>
            <a:ext cx="1587" cy="317500"/>
          </a:xfrm>
          <a:prstGeom prst="line">
            <a:avLst/>
          </a:prstGeom>
          <a:noFill/>
          <a:ln w="0">
            <a:solidFill>
              <a:srgbClr val="000000"/>
            </a:solidFill>
            <a:round/>
            <a:headEnd/>
            <a:tailEnd/>
          </a:ln>
        </p:spPr>
        <p:txBody>
          <a:bodyPr/>
          <a:lstStyle/>
          <a:p>
            <a:endParaRPr lang="en-US"/>
          </a:p>
        </p:txBody>
      </p:sp>
      <p:sp>
        <p:nvSpPr>
          <p:cNvPr id="794815" name="Rectangle 191"/>
          <p:cNvSpPr>
            <a:spLocks noChangeAspect="1" noChangeArrowheads="1"/>
          </p:cNvSpPr>
          <p:nvPr/>
        </p:nvSpPr>
        <p:spPr bwMode="auto">
          <a:xfrm>
            <a:off x="1290638" y="5292725"/>
            <a:ext cx="211137"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D</a:t>
            </a:r>
            <a:endParaRPr lang="en-US" sz="2400" u="none" baseline="0">
              <a:solidFill>
                <a:srgbClr val="00FF00"/>
              </a:solidFill>
            </a:endParaRPr>
          </a:p>
        </p:txBody>
      </p:sp>
      <p:sp>
        <p:nvSpPr>
          <p:cNvPr id="794816" name="Rectangle 192"/>
          <p:cNvSpPr>
            <a:spLocks noChangeAspect="1" noChangeArrowheads="1"/>
          </p:cNvSpPr>
          <p:nvPr/>
        </p:nvSpPr>
        <p:spPr bwMode="auto">
          <a:xfrm>
            <a:off x="1485900" y="5292725"/>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817" name="Rectangle 193"/>
          <p:cNvSpPr>
            <a:spLocks noChangeAspect="1" noChangeArrowheads="1"/>
          </p:cNvSpPr>
          <p:nvPr/>
        </p:nvSpPr>
        <p:spPr bwMode="auto">
          <a:xfrm>
            <a:off x="2525713" y="5292725"/>
            <a:ext cx="91757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       B</a:t>
            </a:r>
            <a:endParaRPr lang="en-US" sz="2400" u="none" baseline="0">
              <a:solidFill>
                <a:srgbClr val="00FF00"/>
              </a:solidFill>
            </a:endParaRPr>
          </a:p>
        </p:txBody>
      </p:sp>
      <p:sp>
        <p:nvSpPr>
          <p:cNvPr id="794818" name="Rectangle 194"/>
          <p:cNvSpPr>
            <a:spLocks noChangeAspect="1" noChangeArrowheads="1"/>
          </p:cNvSpPr>
          <p:nvPr/>
        </p:nvSpPr>
        <p:spPr bwMode="auto">
          <a:xfrm>
            <a:off x="3375025" y="5292725"/>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819" name="Rectangle 195"/>
          <p:cNvSpPr>
            <a:spLocks noChangeAspect="1" noChangeArrowheads="1"/>
          </p:cNvSpPr>
          <p:nvPr/>
        </p:nvSpPr>
        <p:spPr bwMode="auto">
          <a:xfrm>
            <a:off x="4332288" y="5292725"/>
            <a:ext cx="876300"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0        1</a:t>
            </a:r>
            <a:endParaRPr lang="en-US" sz="2400" u="none" baseline="0">
              <a:solidFill>
                <a:srgbClr val="00FF00"/>
              </a:solidFill>
            </a:endParaRPr>
          </a:p>
        </p:txBody>
      </p:sp>
      <p:sp>
        <p:nvSpPr>
          <p:cNvPr id="794820" name="Rectangle 196"/>
          <p:cNvSpPr>
            <a:spLocks noChangeAspect="1" noChangeArrowheads="1"/>
          </p:cNvSpPr>
          <p:nvPr/>
        </p:nvSpPr>
        <p:spPr bwMode="auto">
          <a:xfrm>
            <a:off x="5145088" y="5292725"/>
            <a:ext cx="73025" cy="350838"/>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794822" name="Line 198"/>
          <p:cNvSpPr>
            <a:spLocks noChangeAspect="1" noChangeShapeType="1"/>
          </p:cNvSpPr>
          <p:nvPr/>
        </p:nvSpPr>
        <p:spPr bwMode="auto">
          <a:xfrm>
            <a:off x="746125" y="5273675"/>
            <a:ext cx="1287463" cy="1588"/>
          </a:xfrm>
          <a:prstGeom prst="line">
            <a:avLst/>
          </a:prstGeom>
          <a:noFill/>
          <a:ln w="0">
            <a:solidFill>
              <a:srgbClr val="000000"/>
            </a:solidFill>
            <a:round/>
            <a:headEnd/>
            <a:tailEnd/>
          </a:ln>
        </p:spPr>
        <p:txBody>
          <a:bodyPr/>
          <a:lstStyle/>
          <a:p>
            <a:endParaRPr lang="en-US"/>
          </a:p>
        </p:txBody>
      </p:sp>
      <p:sp>
        <p:nvSpPr>
          <p:cNvPr id="794825" name="Line 201"/>
          <p:cNvSpPr>
            <a:spLocks noChangeAspect="1" noChangeShapeType="1"/>
          </p:cNvSpPr>
          <p:nvPr/>
        </p:nvSpPr>
        <p:spPr bwMode="auto">
          <a:xfrm>
            <a:off x="2043113" y="5273675"/>
            <a:ext cx="1814512" cy="1588"/>
          </a:xfrm>
          <a:prstGeom prst="line">
            <a:avLst/>
          </a:prstGeom>
          <a:noFill/>
          <a:ln w="0">
            <a:solidFill>
              <a:srgbClr val="000000"/>
            </a:solidFill>
            <a:round/>
            <a:headEnd/>
            <a:tailEnd/>
          </a:ln>
        </p:spPr>
        <p:txBody>
          <a:bodyPr/>
          <a:lstStyle/>
          <a:p>
            <a:endParaRPr lang="en-US"/>
          </a:p>
        </p:txBody>
      </p:sp>
      <p:sp>
        <p:nvSpPr>
          <p:cNvPr id="794826" name="Line 202"/>
          <p:cNvSpPr>
            <a:spLocks noChangeAspect="1" noChangeShapeType="1"/>
          </p:cNvSpPr>
          <p:nvPr/>
        </p:nvSpPr>
        <p:spPr bwMode="auto">
          <a:xfrm>
            <a:off x="3857625" y="5273675"/>
            <a:ext cx="7938" cy="1588"/>
          </a:xfrm>
          <a:prstGeom prst="line">
            <a:avLst/>
          </a:prstGeom>
          <a:noFill/>
          <a:ln w="0">
            <a:solidFill>
              <a:srgbClr val="000000"/>
            </a:solidFill>
            <a:round/>
            <a:headEnd/>
            <a:tailEnd/>
          </a:ln>
        </p:spPr>
        <p:txBody>
          <a:bodyPr/>
          <a:lstStyle/>
          <a:p>
            <a:endParaRPr lang="en-US"/>
          </a:p>
        </p:txBody>
      </p:sp>
      <p:sp>
        <p:nvSpPr>
          <p:cNvPr id="794827" name="Line 203"/>
          <p:cNvSpPr>
            <a:spLocks noChangeAspect="1" noChangeShapeType="1"/>
          </p:cNvSpPr>
          <p:nvPr/>
        </p:nvSpPr>
        <p:spPr bwMode="auto">
          <a:xfrm>
            <a:off x="3857625" y="5273675"/>
            <a:ext cx="1588" cy="6350"/>
          </a:xfrm>
          <a:prstGeom prst="line">
            <a:avLst/>
          </a:prstGeom>
          <a:noFill/>
          <a:ln w="0">
            <a:solidFill>
              <a:srgbClr val="000000"/>
            </a:solidFill>
            <a:round/>
            <a:headEnd/>
            <a:tailEnd/>
          </a:ln>
        </p:spPr>
        <p:txBody>
          <a:bodyPr/>
          <a:lstStyle/>
          <a:p>
            <a:endParaRPr lang="en-US"/>
          </a:p>
        </p:txBody>
      </p:sp>
      <p:sp>
        <p:nvSpPr>
          <p:cNvPr id="794828" name="Line 204"/>
          <p:cNvSpPr>
            <a:spLocks noChangeAspect="1" noChangeShapeType="1"/>
          </p:cNvSpPr>
          <p:nvPr/>
        </p:nvSpPr>
        <p:spPr bwMode="auto">
          <a:xfrm>
            <a:off x="3865563" y="5273675"/>
            <a:ext cx="1746250" cy="1588"/>
          </a:xfrm>
          <a:prstGeom prst="line">
            <a:avLst/>
          </a:prstGeom>
          <a:noFill/>
          <a:ln w="0">
            <a:solidFill>
              <a:srgbClr val="000000"/>
            </a:solidFill>
            <a:round/>
            <a:headEnd/>
            <a:tailEnd/>
          </a:ln>
        </p:spPr>
        <p:txBody>
          <a:bodyPr/>
          <a:lstStyle/>
          <a:p>
            <a:endParaRPr lang="en-US"/>
          </a:p>
        </p:txBody>
      </p:sp>
      <p:sp>
        <p:nvSpPr>
          <p:cNvPr id="794829" name="Line 205"/>
          <p:cNvSpPr>
            <a:spLocks noChangeAspect="1" noChangeShapeType="1"/>
          </p:cNvSpPr>
          <p:nvPr/>
        </p:nvSpPr>
        <p:spPr bwMode="auto">
          <a:xfrm>
            <a:off x="5611813" y="5273675"/>
            <a:ext cx="15875" cy="1588"/>
          </a:xfrm>
          <a:prstGeom prst="line">
            <a:avLst/>
          </a:prstGeom>
          <a:noFill/>
          <a:ln w="0">
            <a:solidFill>
              <a:srgbClr val="000000"/>
            </a:solidFill>
            <a:round/>
            <a:headEnd/>
            <a:tailEnd/>
          </a:ln>
        </p:spPr>
        <p:txBody>
          <a:bodyPr/>
          <a:lstStyle/>
          <a:p>
            <a:endParaRPr lang="en-US"/>
          </a:p>
        </p:txBody>
      </p:sp>
      <p:sp>
        <p:nvSpPr>
          <p:cNvPr id="794832" name="Line 208"/>
          <p:cNvSpPr>
            <a:spLocks noChangeAspect="1" noChangeShapeType="1"/>
          </p:cNvSpPr>
          <p:nvPr/>
        </p:nvSpPr>
        <p:spPr bwMode="auto">
          <a:xfrm>
            <a:off x="728663" y="5600700"/>
            <a:ext cx="1304925" cy="0"/>
          </a:xfrm>
          <a:prstGeom prst="line">
            <a:avLst/>
          </a:prstGeom>
          <a:noFill/>
          <a:ln w="0">
            <a:solidFill>
              <a:srgbClr val="000000"/>
            </a:solidFill>
            <a:round/>
            <a:headEnd/>
            <a:tailEnd/>
          </a:ln>
        </p:spPr>
        <p:txBody>
          <a:bodyPr/>
          <a:lstStyle/>
          <a:p>
            <a:endParaRPr lang="en-US"/>
          </a:p>
        </p:txBody>
      </p:sp>
      <p:sp>
        <p:nvSpPr>
          <p:cNvPr id="794835" name="Line 211"/>
          <p:cNvSpPr>
            <a:spLocks noChangeAspect="1" noChangeShapeType="1"/>
          </p:cNvSpPr>
          <p:nvPr/>
        </p:nvSpPr>
        <p:spPr bwMode="auto">
          <a:xfrm>
            <a:off x="2043113" y="5600700"/>
            <a:ext cx="1814512" cy="0"/>
          </a:xfrm>
          <a:prstGeom prst="line">
            <a:avLst/>
          </a:prstGeom>
          <a:noFill/>
          <a:ln w="0">
            <a:solidFill>
              <a:srgbClr val="000000"/>
            </a:solidFill>
            <a:round/>
            <a:headEnd/>
            <a:tailEnd/>
          </a:ln>
        </p:spPr>
        <p:txBody>
          <a:bodyPr/>
          <a:lstStyle/>
          <a:p>
            <a:endParaRPr lang="en-US"/>
          </a:p>
        </p:txBody>
      </p:sp>
      <p:sp>
        <p:nvSpPr>
          <p:cNvPr id="794837" name="Line 213"/>
          <p:cNvSpPr>
            <a:spLocks noChangeAspect="1" noChangeShapeType="1"/>
          </p:cNvSpPr>
          <p:nvPr/>
        </p:nvSpPr>
        <p:spPr bwMode="auto">
          <a:xfrm>
            <a:off x="3857625" y="5280025"/>
            <a:ext cx="1588" cy="320675"/>
          </a:xfrm>
          <a:prstGeom prst="line">
            <a:avLst/>
          </a:prstGeom>
          <a:noFill/>
          <a:ln w="0">
            <a:solidFill>
              <a:srgbClr val="000000"/>
            </a:solidFill>
            <a:round/>
            <a:headEnd/>
            <a:tailEnd/>
          </a:ln>
        </p:spPr>
        <p:txBody>
          <a:bodyPr/>
          <a:lstStyle/>
          <a:p>
            <a:endParaRPr lang="en-US"/>
          </a:p>
        </p:txBody>
      </p:sp>
      <p:sp>
        <p:nvSpPr>
          <p:cNvPr id="794838" name="Line 214"/>
          <p:cNvSpPr>
            <a:spLocks noChangeAspect="1" noChangeShapeType="1"/>
          </p:cNvSpPr>
          <p:nvPr/>
        </p:nvSpPr>
        <p:spPr bwMode="auto">
          <a:xfrm>
            <a:off x="3857625" y="5600700"/>
            <a:ext cx="7938" cy="0"/>
          </a:xfrm>
          <a:prstGeom prst="line">
            <a:avLst/>
          </a:prstGeom>
          <a:noFill/>
          <a:ln w="0">
            <a:solidFill>
              <a:srgbClr val="000000"/>
            </a:solidFill>
            <a:round/>
            <a:headEnd/>
            <a:tailEnd/>
          </a:ln>
        </p:spPr>
        <p:txBody>
          <a:bodyPr/>
          <a:lstStyle/>
          <a:p>
            <a:endParaRPr lang="en-US"/>
          </a:p>
        </p:txBody>
      </p:sp>
      <p:sp>
        <p:nvSpPr>
          <p:cNvPr id="794839" name="Line 215"/>
          <p:cNvSpPr>
            <a:spLocks noChangeAspect="1" noChangeShapeType="1"/>
          </p:cNvSpPr>
          <p:nvPr/>
        </p:nvSpPr>
        <p:spPr bwMode="auto">
          <a:xfrm>
            <a:off x="3857625" y="5600700"/>
            <a:ext cx="1588" cy="6350"/>
          </a:xfrm>
          <a:prstGeom prst="line">
            <a:avLst/>
          </a:prstGeom>
          <a:noFill/>
          <a:ln w="0">
            <a:solidFill>
              <a:srgbClr val="000000"/>
            </a:solidFill>
            <a:round/>
            <a:headEnd/>
            <a:tailEnd/>
          </a:ln>
        </p:spPr>
        <p:txBody>
          <a:bodyPr/>
          <a:lstStyle/>
          <a:p>
            <a:endParaRPr lang="en-US"/>
          </a:p>
        </p:txBody>
      </p:sp>
      <p:sp>
        <p:nvSpPr>
          <p:cNvPr id="794840" name="Line 216"/>
          <p:cNvSpPr>
            <a:spLocks noChangeAspect="1" noChangeShapeType="1"/>
          </p:cNvSpPr>
          <p:nvPr/>
        </p:nvSpPr>
        <p:spPr bwMode="auto">
          <a:xfrm>
            <a:off x="3865563" y="5600700"/>
            <a:ext cx="1746250" cy="0"/>
          </a:xfrm>
          <a:prstGeom prst="line">
            <a:avLst/>
          </a:prstGeom>
          <a:noFill/>
          <a:ln w="0">
            <a:solidFill>
              <a:srgbClr val="000000"/>
            </a:solidFill>
            <a:round/>
            <a:headEnd/>
            <a:tailEnd/>
          </a:ln>
        </p:spPr>
        <p:txBody>
          <a:bodyPr/>
          <a:lstStyle/>
          <a:p>
            <a:endParaRPr lang="en-US"/>
          </a:p>
        </p:txBody>
      </p:sp>
      <p:sp>
        <p:nvSpPr>
          <p:cNvPr id="794841" name="Rectangle 217"/>
          <p:cNvSpPr>
            <a:spLocks noChangeAspect="1" noChangeArrowheads="1"/>
          </p:cNvSpPr>
          <p:nvPr/>
        </p:nvSpPr>
        <p:spPr bwMode="auto">
          <a:xfrm>
            <a:off x="5611813" y="5280025"/>
            <a:ext cx="15875" cy="320675"/>
          </a:xfrm>
          <a:prstGeom prst="rect">
            <a:avLst/>
          </a:prstGeom>
          <a:solidFill>
            <a:srgbClr val="000000"/>
          </a:solidFill>
          <a:ln w="9525">
            <a:noFill/>
            <a:miter lim="800000"/>
            <a:headEnd/>
            <a:tailEnd/>
          </a:ln>
        </p:spPr>
        <p:txBody>
          <a:bodyPr/>
          <a:lstStyle/>
          <a:p>
            <a:endParaRPr lang="en-US"/>
          </a:p>
        </p:txBody>
      </p:sp>
      <p:sp>
        <p:nvSpPr>
          <p:cNvPr id="794842" name="Line 218"/>
          <p:cNvSpPr>
            <a:spLocks noChangeAspect="1" noChangeShapeType="1"/>
          </p:cNvSpPr>
          <p:nvPr/>
        </p:nvSpPr>
        <p:spPr bwMode="auto">
          <a:xfrm>
            <a:off x="5611813" y="5280025"/>
            <a:ext cx="1587" cy="320675"/>
          </a:xfrm>
          <a:prstGeom prst="line">
            <a:avLst/>
          </a:prstGeom>
          <a:noFill/>
          <a:ln w="0">
            <a:solidFill>
              <a:srgbClr val="000000"/>
            </a:solidFill>
            <a:round/>
            <a:headEnd/>
            <a:tailEnd/>
          </a:ln>
        </p:spPr>
        <p:txBody>
          <a:bodyPr/>
          <a:lstStyle/>
          <a:p>
            <a:endParaRPr lang="en-US"/>
          </a:p>
        </p:txBody>
      </p:sp>
      <p:sp>
        <p:nvSpPr>
          <p:cNvPr id="794843" name="Line 219"/>
          <p:cNvSpPr>
            <a:spLocks noChangeAspect="1" noChangeShapeType="1"/>
          </p:cNvSpPr>
          <p:nvPr/>
        </p:nvSpPr>
        <p:spPr bwMode="auto">
          <a:xfrm>
            <a:off x="5611813" y="5600700"/>
            <a:ext cx="15875" cy="0"/>
          </a:xfrm>
          <a:prstGeom prst="line">
            <a:avLst/>
          </a:prstGeom>
          <a:noFill/>
          <a:ln w="0">
            <a:solidFill>
              <a:srgbClr val="000000"/>
            </a:solidFill>
            <a:round/>
            <a:headEnd/>
            <a:tailEnd/>
          </a:ln>
        </p:spPr>
        <p:txBody>
          <a:bodyPr/>
          <a:lstStyle/>
          <a:p>
            <a:endParaRPr lang="en-US"/>
          </a:p>
        </p:txBody>
      </p:sp>
      <p:sp>
        <p:nvSpPr>
          <p:cNvPr id="794844" name="Line 220"/>
          <p:cNvSpPr>
            <a:spLocks noChangeShapeType="1"/>
          </p:cNvSpPr>
          <p:nvPr/>
        </p:nvSpPr>
        <p:spPr bwMode="auto">
          <a:xfrm>
            <a:off x="2119313" y="3657600"/>
            <a:ext cx="0" cy="1944688"/>
          </a:xfrm>
          <a:prstGeom prst="line">
            <a:avLst/>
          </a:prstGeom>
          <a:noFill/>
          <a:ln w="9525">
            <a:solidFill>
              <a:schemeClr val="tx1"/>
            </a:solidFill>
            <a:round/>
            <a:headEnd/>
            <a:tailEnd/>
          </a:ln>
          <a:effectLst/>
        </p:spPr>
        <p:txBody>
          <a:bodyPr/>
          <a:lstStyle/>
          <a:p>
            <a:endParaRPr lang="en-US"/>
          </a:p>
        </p:txBody>
      </p:sp>
      <p:sp>
        <p:nvSpPr>
          <p:cNvPr id="794846" name="Line 222"/>
          <p:cNvSpPr>
            <a:spLocks noChangeShapeType="1"/>
          </p:cNvSpPr>
          <p:nvPr/>
        </p:nvSpPr>
        <p:spPr bwMode="auto">
          <a:xfrm>
            <a:off x="733425" y="3638550"/>
            <a:ext cx="0" cy="1952625"/>
          </a:xfrm>
          <a:prstGeom prst="line">
            <a:avLst/>
          </a:prstGeom>
          <a:noFill/>
          <a:ln w="1905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body" idx="1"/>
          </p:nvPr>
        </p:nvSpPr>
        <p:spPr>
          <a:xfrm>
            <a:off x="719138" y="3338513"/>
            <a:ext cx="7772400" cy="3000375"/>
          </a:xfrm>
        </p:spPr>
        <p:txBody>
          <a:bodyPr/>
          <a:lstStyle/>
          <a:p>
            <a:r>
              <a:rPr lang="en-US" dirty="0"/>
              <a:t>How may assignments of codes with a minimum number of bits?</a:t>
            </a:r>
          </a:p>
          <a:p>
            <a:pPr lvl="1"/>
            <a:r>
              <a:rPr lang="en-US" dirty="0"/>
              <a:t>Two – A = 0, B = 1 or A = 1, B = </a:t>
            </a:r>
            <a:r>
              <a:rPr lang="en-US" dirty="0" smtClean="0"/>
              <a:t>0</a:t>
            </a:r>
            <a:endParaRPr lang="en-US" dirty="0"/>
          </a:p>
        </p:txBody>
      </p:sp>
      <p:sp>
        <p:nvSpPr>
          <p:cNvPr id="805891" name="Rectangle 3"/>
          <p:cNvSpPr>
            <a:spLocks noGrp="1" noChangeArrowheads="1"/>
          </p:cNvSpPr>
          <p:nvPr>
            <p:ph type="title"/>
          </p:nvPr>
        </p:nvSpPr>
        <p:spPr>
          <a:xfrm>
            <a:off x="715963" y="-3175"/>
            <a:ext cx="7772400" cy="1020763"/>
          </a:xfrm>
        </p:spPr>
        <p:txBody>
          <a:bodyPr/>
          <a:lstStyle/>
          <a:p>
            <a:r>
              <a:rPr lang="en-US"/>
              <a:t>State Assignment – Example 1</a:t>
            </a:r>
          </a:p>
        </p:txBody>
      </p:sp>
      <p:sp>
        <p:nvSpPr>
          <p:cNvPr id="805961" name="Rectangle 73"/>
          <p:cNvSpPr>
            <a:spLocks noChangeArrowheads="1"/>
          </p:cNvSpPr>
          <p:nvPr/>
        </p:nvSpPr>
        <p:spPr bwMode="auto">
          <a:xfrm>
            <a:off x="5354638" y="2173288"/>
            <a:ext cx="9525" cy="7937"/>
          </a:xfrm>
          <a:prstGeom prst="rect">
            <a:avLst/>
          </a:prstGeom>
          <a:solidFill>
            <a:srgbClr val="000000"/>
          </a:solidFill>
          <a:ln w="9525">
            <a:noFill/>
            <a:miter lim="800000"/>
            <a:headEnd/>
            <a:tailEnd/>
          </a:ln>
        </p:spPr>
        <p:txBody>
          <a:bodyPr/>
          <a:lstStyle/>
          <a:p>
            <a:endParaRPr lang="en-US"/>
          </a:p>
        </p:txBody>
      </p:sp>
      <p:sp>
        <p:nvSpPr>
          <p:cNvPr id="805976" name="Rectangle 88"/>
          <p:cNvSpPr>
            <a:spLocks noChangeArrowheads="1"/>
          </p:cNvSpPr>
          <p:nvPr/>
        </p:nvSpPr>
        <p:spPr bwMode="auto">
          <a:xfrm>
            <a:off x="3525838" y="2181225"/>
            <a:ext cx="7937" cy="363538"/>
          </a:xfrm>
          <a:prstGeom prst="rect">
            <a:avLst/>
          </a:prstGeom>
          <a:solidFill>
            <a:srgbClr val="000000"/>
          </a:solidFill>
          <a:ln w="9525">
            <a:noFill/>
            <a:miter lim="800000"/>
            <a:headEnd/>
            <a:tailEnd/>
          </a:ln>
        </p:spPr>
        <p:txBody>
          <a:bodyPr/>
          <a:lstStyle/>
          <a:p>
            <a:endParaRPr lang="en-US"/>
          </a:p>
        </p:txBody>
      </p:sp>
      <p:sp>
        <p:nvSpPr>
          <p:cNvPr id="805996" name="Rectangle 108"/>
          <p:cNvSpPr>
            <a:spLocks noChangeArrowheads="1"/>
          </p:cNvSpPr>
          <p:nvPr/>
        </p:nvSpPr>
        <p:spPr bwMode="auto">
          <a:xfrm>
            <a:off x="3525838" y="2544763"/>
            <a:ext cx="7937" cy="9525"/>
          </a:xfrm>
          <a:prstGeom prst="rect">
            <a:avLst/>
          </a:prstGeom>
          <a:solidFill>
            <a:srgbClr val="000000"/>
          </a:solidFill>
          <a:ln w="9525">
            <a:noFill/>
            <a:miter lim="800000"/>
            <a:headEnd/>
            <a:tailEnd/>
          </a:ln>
        </p:spPr>
        <p:txBody>
          <a:bodyPr/>
          <a:lstStyle/>
          <a:p>
            <a:endParaRPr lang="en-US"/>
          </a:p>
        </p:txBody>
      </p:sp>
      <p:sp>
        <p:nvSpPr>
          <p:cNvPr id="806010" name="Rectangle 122"/>
          <p:cNvSpPr>
            <a:spLocks noChangeArrowheads="1"/>
          </p:cNvSpPr>
          <p:nvPr/>
        </p:nvSpPr>
        <p:spPr bwMode="auto">
          <a:xfrm>
            <a:off x="2190750" y="2916238"/>
            <a:ext cx="1335088" cy="9525"/>
          </a:xfrm>
          <a:prstGeom prst="rect">
            <a:avLst/>
          </a:prstGeom>
          <a:solidFill>
            <a:srgbClr val="000000"/>
          </a:solidFill>
          <a:ln w="9525">
            <a:noFill/>
            <a:miter lim="800000"/>
            <a:headEnd/>
            <a:tailEnd/>
          </a:ln>
        </p:spPr>
        <p:txBody>
          <a:bodyPr/>
          <a:lstStyle/>
          <a:p>
            <a:endParaRPr lang="en-US"/>
          </a:p>
        </p:txBody>
      </p:sp>
      <p:sp>
        <p:nvSpPr>
          <p:cNvPr id="806012" name="Rectangle 124"/>
          <p:cNvSpPr>
            <a:spLocks noChangeArrowheads="1"/>
          </p:cNvSpPr>
          <p:nvPr/>
        </p:nvSpPr>
        <p:spPr bwMode="auto">
          <a:xfrm>
            <a:off x="3525838" y="2554288"/>
            <a:ext cx="7937" cy="361950"/>
          </a:xfrm>
          <a:prstGeom prst="rect">
            <a:avLst/>
          </a:prstGeom>
          <a:solidFill>
            <a:srgbClr val="000000"/>
          </a:solidFill>
          <a:ln w="9525">
            <a:noFill/>
            <a:miter lim="800000"/>
            <a:headEnd/>
            <a:tailEnd/>
          </a:ln>
        </p:spPr>
        <p:txBody>
          <a:bodyPr/>
          <a:lstStyle/>
          <a:p>
            <a:endParaRPr lang="en-US"/>
          </a:p>
        </p:txBody>
      </p:sp>
      <p:sp>
        <p:nvSpPr>
          <p:cNvPr id="806014" name="Rectangle 126"/>
          <p:cNvSpPr>
            <a:spLocks noChangeArrowheads="1"/>
          </p:cNvSpPr>
          <p:nvPr/>
        </p:nvSpPr>
        <p:spPr bwMode="auto">
          <a:xfrm>
            <a:off x="3525838" y="2916238"/>
            <a:ext cx="7937" cy="9525"/>
          </a:xfrm>
          <a:prstGeom prst="rect">
            <a:avLst/>
          </a:prstGeom>
          <a:solidFill>
            <a:srgbClr val="000000"/>
          </a:solidFill>
          <a:ln w="9525">
            <a:noFill/>
            <a:miter lim="800000"/>
            <a:headEnd/>
            <a:tailEnd/>
          </a:ln>
        </p:spPr>
        <p:txBody>
          <a:bodyPr/>
          <a:lstStyle/>
          <a:p>
            <a:endParaRPr lang="en-US"/>
          </a:p>
        </p:txBody>
      </p:sp>
      <p:sp>
        <p:nvSpPr>
          <p:cNvPr id="806017" name="Rectangle 129"/>
          <p:cNvSpPr>
            <a:spLocks noChangeArrowheads="1"/>
          </p:cNvSpPr>
          <p:nvPr/>
        </p:nvSpPr>
        <p:spPr bwMode="auto">
          <a:xfrm>
            <a:off x="3533775" y="2916238"/>
            <a:ext cx="1824038" cy="9525"/>
          </a:xfrm>
          <a:prstGeom prst="rect">
            <a:avLst/>
          </a:prstGeom>
          <a:solidFill>
            <a:srgbClr val="000000"/>
          </a:solidFill>
          <a:ln w="9525">
            <a:noFill/>
            <a:miter lim="800000"/>
            <a:headEnd/>
            <a:tailEnd/>
          </a:ln>
        </p:spPr>
        <p:txBody>
          <a:bodyPr/>
          <a:lstStyle/>
          <a:p>
            <a:endParaRPr lang="en-US"/>
          </a:p>
        </p:txBody>
      </p:sp>
      <p:sp>
        <p:nvSpPr>
          <p:cNvPr id="806021" name="Rectangle 133"/>
          <p:cNvSpPr>
            <a:spLocks noChangeArrowheads="1"/>
          </p:cNvSpPr>
          <p:nvPr/>
        </p:nvSpPr>
        <p:spPr bwMode="auto">
          <a:xfrm>
            <a:off x="5357813" y="2916238"/>
            <a:ext cx="9525" cy="9525"/>
          </a:xfrm>
          <a:prstGeom prst="rect">
            <a:avLst/>
          </a:prstGeom>
          <a:solidFill>
            <a:srgbClr val="000000"/>
          </a:solidFill>
          <a:ln w="9525">
            <a:noFill/>
            <a:miter lim="800000"/>
            <a:headEnd/>
            <a:tailEnd/>
          </a:ln>
        </p:spPr>
        <p:txBody>
          <a:bodyPr/>
          <a:lstStyle/>
          <a:p>
            <a:endParaRPr lang="en-US"/>
          </a:p>
        </p:txBody>
      </p:sp>
      <p:sp>
        <p:nvSpPr>
          <p:cNvPr id="806024" name="Rectangle 136"/>
          <p:cNvSpPr>
            <a:spLocks noChangeArrowheads="1"/>
          </p:cNvSpPr>
          <p:nvPr/>
        </p:nvSpPr>
        <p:spPr bwMode="auto">
          <a:xfrm>
            <a:off x="5367338" y="2916238"/>
            <a:ext cx="1644650" cy="9525"/>
          </a:xfrm>
          <a:prstGeom prst="rect">
            <a:avLst/>
          </a:prstGeom>
          <a:solidFill>
            <a:srgbClr val="000000"/>
          </a:solidFill>
          <a:ln w="9525">
            <a:noFill/>
            <a:miter lim="800000"/>
            <a:headEnd/>
            <a:tailEnd/>
          </a:ln>
        </p:spPr>
        <p:txBody>
          <a:bodyPr/>
          <a:lstStyle/>
          <a:p>
            <a:endParaRPr lang="en-US"/>
          </a:p>
        </p:txBody>
      </p:sp>
      <p:sp>
        <p:nvSpPr>
          <p:cNvPr id="806028" name="Rectangle 140"/>
          <p:cNvSpPr>
            <a:spLocks noChangeArrowheads="1"/>
          </p:cNvSpPr>
          <p:nvPr/>
        </p:nvSpPr>
        <p:spPr bwMode="auto">
          <a:xfrm>
            <a:off x="7011988" y="2916238"/>
            <a:ext cx="19050" cy="9525"/>
          </a:xfrm>
          <a:prstGeom prst="rect">
            <a:avLst/>
          </a:prstGeom>
          <a:solidFill>
            <a:srgbClr val="000000"/>
          </a:solidFill>
          <a:ln w="9525">
            <a:noFill/>
            <a:miter lim="800000"/>
            <a:headEnd/>
            <a:tailEnd/>
          </a:ln>
        </p:spPr>
        <p:txBody>
          <a:bodyPr/>
          <a:lstStyle/>
          <a:p>
            <a:endParaRPr lang="en-US"/>
          </a:p>
        </p:txBody>
      </p:sp>
      <p:grpSp>
        <p:nvGrpSpPr>
          <p:cNvPr id="806032" name="Group 144"/>
          <p:cNvGrpSpPr>
            <a:grpSpLocks/>
          </p:cNvGrpSpPr>
          <p:nvPr/>
        </p:nvGrpSpPr>
        <p:grpSpPr bwMode="auto">
          <a:xfrm>
            <a:off x="2190750" y="1428750"/>
            <a:ext cx="4840288" cy="1655763"/>
            <a:chOff x="1380" y="900"/>
            <a:chExt cx="3049" cy="1043"/>
          </a:xfrm>
        </p:grpSpPr>
        <p:sp>
          <p:nvSpPr>
            <p:cNvPr id="805893" name="Rectangle 5"/>
            <p:cNvSpPr>
              <a:spLocks noChangeArrowheads="1"/>
            </p:cNvSpPr>
            <p:nvPr/>
          </p:nvSpPr>
          <p:spPr bwMode="auto">
            <a:xfrm>
              <a:off x="1497" y="919"/>
              <a:ext cx="666"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Present </a:t>
              </a:r>
              <a:endParaRPr lang="en-US" sz="2400" u="none" baseline="0">
                <a:solidFill>
                  <a:srgbClr val="00FF00"/>
                </a:solidFill>
              </a:endParaRPr>
            </a:p>
          </p:txBody>
        </p:sp>
        <p:sp>
          <p:nvSpPr>
            <p:cNvPr id="805894" name="Rectangle 6"/>
            <p:cNvSpPr>
              <a:spLocks noChangeArrowheads="1"/>
            </p:cNvSpPr>
            <p:nvPr/>
          </p:nvSpPr>
          <p:spPr bwMode="auto">
            <a:xfrm>
              <a:off x="1597" y="1148"/>
              <a:ext cx="416"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State</a:t>
              </a:r>
              <a:endParaRPr lang="en-US" sz="2400" u="none" baseline="0">
                <a:solidFill>
                  <a:srgbClr val="00FF00"/>
                </a:solidFill>
              </a:endParaRPr>
            </a:p>
          </p:txBody>
        </p:sp>
        <p:sp>
          <p:nvSpPr>
            <p:cNvPr id="805895" name="Rectangle 7"/>
            <p:cNvSpPr>
              <a:spLocks noChangeArrowheads="1"/>
            </p:cNvSpPr>
            <p:nvPr/>
          </p:nvSpPr>
          <p:spPr bwMode="auto">
            <a:xfrm>
              <a:off x="2013" y="1148"/>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896" name="Rectangle 8"/>
            <p:cNvSpPr>
              <a:spLocks noChangeArrowheads="1"/>
            </p:cNvSpPr>
            <p:nvPr/>
          </p:nvSpPr>
          <p:spPr bwMode="auto">
            <a:xfrm>
              <a:off x="2376" y="919"/>
              <a:ext cx="8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Next State</a:t>
              </a:r>
              <a:endParaRPr lang="en-US" sz="2400" u="none" baseline="0">
                <a:solidFill>
                  <a:srgbClr val="00FF00"/>
                </a:solidFill>
              </a:endParaRPr>
            </a:p>
          </p:txBody>
        </p:sp>
        <p:sp>
          <p:nvSpPr>
            <p:cNvPr id="805897" name="Rectangle 9"/>
            <p:cNvSpPr>
              <a:spLocks noChangeArrowheads="1"/>
            </p:cNvSpPr>
            <p:nvPr/>
          </p:nvSpPr>
          <p:spPr bwMode="auto">
            <a:xfrm>
              <a:off x="3223" y="919"/>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898" name="Rectangle 10"/>
            <p:cNvSpPr>
              <a:spLocks noChangeArrowheads="1"/>
            </p:cNvSpPr>
            <p:nvPr/>
          </p:nvSpPr>
          <p:spPr bwMode="auto">
            <a:xfrm>
              <a:off x="2378" y="1148"/>
              <a:ext cx="842"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x=0     x=1</a:t>
              </a:r>
              <a:endParaRPr lang="en-US" sz="2400" u="none" baseline="0">
                <a:solidFill>
                  <a:srgbClr val="00FF00"/>
                </a:solidFill>
              </a:endParaRPr>
            </a:p>
          </p:txBody>
        </p:sp>
        <p:sp>
          <p:nvSpPr>
            <p:cNvPr id="805899" name="Rectangle 11"/>
            <p:cNvSpPr>
              <a:spLocks noChangeArrowheads="1"/>
            </p:cNvSpPr>
            <p:nvPr/>
          </p:nvSpPr>
          <p:spPr bwMode="auto">
            <a:xfrm>
              <a:off x="3223" y="1148"/>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00" name="Rectangle 12"/>
            <p:cNvSpPr>
              <a:spLocks noChangeArrowheads="1"/>
            </p:cNvSpPr>
            <p:nvPr/>
          </p:nvSpPr>
          <p:spPr bwMode="auto">
            <a:xfrm>
              <a:off x="3600" y="919"/>
              <a:ext cx="59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Output</a:t>
              </a:r>
              <a:endParaRPr lang="en-US" sz="2400" u="none" baseline="0">
                <a:solidFill>
                  <a:srgbClr val="00FF00"/>
                </a:solidFill>
              </a:endParaRPr>
            </a:p>
          </p:txBody>
        </p:sp>
        <p:sp>
          <p:nvSpPr>
            <p:cNvPr id="805901" name="Rectangle 13"/>
            <p:cNvSpPr>
              <a:spLocks noChangeArrowheads="1"/>
            </p:cNvSpPr>
            <p:nvPr/>
          </p:nvSpPr>
          <p:spPr bwMode="auto">
            <a:xfrm>
              <a:off x="4200" y="919"/>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02" name="Rectangle 14"/>
            <p:cNvSpPr>
              <a:spLocks noChangeArrowheads="1"/>
            </p:cNvSpPr>
            <p:nvPr/>
          </p:nvSpPr>
          <p:spPr bwMode="auto">
            <a:xfrm>
              <a:off x="3527" y="1148"/>
              <a:ext cx="746"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x=0   x=1</a:t>
              </a:r>
              <a:endParaRPr lang="en-US" sz="2400" u="none" baseline="0">
                <a:solidFill>
                  <a:srgbClr val="00FF00"/>
                </a:solidFill>
              </a:endParaRPr>
            </a:p>
          </p:txBody>
        </p:sp>
        <p:sp>
          <p:nvSpPr>
            <p:cNvPr id="805903" name="Rectangle 15"/>
            <p:cNvSpPr>
              <a:spLocks noChangeArrowheads="1"/>
            </p:cNvSpPr>
            <p:nvPr/>
          </p:nvSpPr>
          <p:spPr bwMode="auto">
            <a:xfrm>
              <a:off x="4275" y="1148"/>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04" name="Rectangle 16"/>
            <p:cNvSpPr>
              <a:spLocks noChangeArrowheads="1"/>
            </p:cNvSpPr>
            <p:nvPr/>
          </p:nvSpPr>
          <p:spPr bwMode="auto">
            <a:xfrm>
              <a:off x="1380" y="900"/>
              <a:ext cx="12" cy="12"/>
            </a:xfrm>
            <a:prstGeom prst="rect">
              <a:avLst/>
            </a:prstGeom>
            <a:solidFill>
              <a:srgbClr val="000000"/>
            </a:solidFill>
            <a:ln w="9525">
              <a:noFill/>
              <a:miter lim="800000"/>
              <a:headEnd/>
              <a:tailEnd/>
            </a:ln>
          </p:spPr>
          <p:txBody>
            <a:bodyPr/>
            <a:lstStyle/>
            <a:p>
              <a:endParaRPr lang="en-US"/>
            </a:p>
          </p:txBody>
        </p:sp>
        <p:sp>
          <p:nvSpPr>
            <p:cNvPr id="805905" name="Line 17"/>
            <p:cNvSpPr>
              <a:spLocks noChangeShapeType="1"/>
            </p:cNvSpPr>
            <p:nvPr/>
          </p:nvSpPr>
          <p:spPr bwMode="auto">
            <a:xfrm>
              <a:off x="1380" y="900"/>
              <a:ext cx="12" cy="1"/>
            </a:xfrm>
            <a:prstGeom prst="line">
              <a:avLst/>
            </a:prstGeom>
            <a:noFill/>
            <a:ln w="0">
              <a:solidFill>
                <a:srgbClr val="000000"/>
              </a:solidFill>
              <a:round/>
              <a:headEnd/>
              <a:tailEnd/>
            </a:ln>
          </p:spPr>
          <p:txBody>
            <a:bodyPr/>
            <a:lstStyle/>
            <a:p>
              <a:endParaRPr lang="en-US"/>
            </a:p>
          </p:txBody>
        </p:sp>
        <p:sp>
          <p:nvSpPr>
            <p:cNvPr id="805906" name="Line 18"/>
            <p:cNvSpPr>
              <a:spLocks noChangeShapeType="1"/>
            </p:cNvSpPr>
            <p:nvPr/>
          </p:nvSpPr>
          <p:spPr bwMode="auto">
            <a:xfrm>
              <a:off x="1380" y="900"/>
              <a:ext cx="1" cy="12"/>
            </a:xfrm>
            <a:prstGeom prst="line">
              <a:avLst/>
            </a:prstGeom>
            <a:noFill/>
            <a:ln w="0">
              <a:solidFill>
                <a:srgbClr val="000000"/>
              </a:solidFill>
              <a:round/>
              <a:headEnd/>
              <a:tailEnd/>
            </a:ln>
          </p:spPr>
          <p:txBody>
            <a:bodyPr/>
            <a:lstStyle/>
            <a:p>
              <a:endParaRPr lang="en-US"/>
            </a:p>
          </p:txBody>
        </p:sp>
        <p:sp>
          <p:nvSpPr>
            <p:cNvPr id="805907" name="Rectangle 19"/>
            <p:cNvSpPr>
              <a:spLocks noChangeArrowheads="1"/>
            </p:cNvSpPr>
            <p:nvPr/>
          </p:nvSpPr>
          <p:spPr bwMode="auto">
            <a:xfrm>
              <a:off x="1380" y="900"/>
              <a:ext cx="12" cy="12"/>
            </a:xfrm>
            <a:prstGeom prst="rect">
              <a:avLst/>
            </a:prstGeom>
            <a:solidFill>
              <a:srgbClr val="000000"/>
            </a:solidFill>
            <a:ln w="9525">
              <a:noFill/>
              <a:miter lim="800000"/>
              <a:headEnd/>
              <a:tailEnd/>
            </a:ln>
          </p:spPr>
          <p:txBody>
            <a:bodyPr/>
            <a:lstStyle/>
            <a:p>
              <a:endParaRPr lang="en-US"/>
            </a:p>
          </p:txBody>
        </p:sp>
        <p:sp>
          <p:nvSpPr>
            <p:cNvPr id="805908" name="Line 20"/>
            <p:cNvSpPr>
              <a:spLocks noChangeShapeType="1"/>
            </p:cNvSpPr>
            <p:nvPr/>
          </p:nvSpPr>
          <p:spPr bwMode="auto">
            <a:xfrm>
              <a:off x="1380" y="900"/>
              <a:ext cx="12" cy="1"/>
            </a:xfrm>
            <a:prstGeom prst="line">
              <a:avLst/>
            </a:prstGeom>
            <a:noFill/>
            <a:ln w="0">
              <a:solidFill>
                <a:srgbClr val="000000"/>
              </a:solidFill>
              <a:round/>
              <a:headEnd/>
              <a:tailEnd/>
            </a:ln>
          </p:spPr>
          <p:txBody>
            <a:bodyPr/>
            <a:lstStyle/>
            <a:p>
              <a:endParaRPr lang="en-US"/>
            </a:p>
          </p:txBody>
        </p:sp>
        <p:sp>
          <p:nvSpPr>
            <p:cNvPr id="805909" name="Line 21"/>
            <p:cNvSpPr>
              <a:spLocks noChangeShapeType="1"/>
            </p:cNvSpPr>
            <p:nvPr/>
          </p:nvSpPr>
          <p:spPr bwMode="auto">
            <a:xfrm>
              <a:off x="1380" y="900"/>
              <a:ext cx="1" cy="12"/>
            </a:xfrm>
            <a:prstGeom prst="line">
              <a:avLst/>
            </a:prstGeom>
            <a:noFill/>
            <a:ln w="0">
              <a:solidFill>
                <a:srgbClr val="000000"/>
              </a:solidFill>
              <a:round/>
              <a:headEnd/>
              <a:tailEnd/>
            </a:ln>
          </p:spPr>
          <p:txBody>
            <a:bodyPr/>
            <a:lstStyle/>
            <a:p>
              <a:endParaRPr lang="en-US"/>
            </a:p>
          </p:txBody>
        </p:sp>
        <p:sp>
          <p:nvSpPr>
            <p:cNvPr id="805910" name="Rectangle 22"/>
            <p:cNvSpPr>
              <a:spLocks noChangeArrowheads="1"/>
            </p:cNvSpPr>
            <p:nvPr/>
          </p:nvSpPr>
          <p:spPr bwMode="auto">
            <a:xfrm>
              <a:off x="1392" y="900"/>
              <a:ext cx="827" cy="12"/>
            </a:xfrm>
            <a:prstGeom prst="rect">
              <a:avLst/>
            </a:prstGeom>
            <a:solidFill>
              <a:srgbClr val="000000"/>
            </a:solidFill>
            <a:ln w="9525">
              <a:noFill/>
              <a:miter lim="800000"/>
              <a:headEnd/>
              <a:tailEnd/>
            </a:ln>
          </p:spPr>
          <p:txBody>
            <a:bodyPr/>
            <a:lstStyle/>
            <a:p>
              <a:endParaRPr lang="en-US"/>
            </a:p>
          </p:txBody>
        </p:sp>
        <p:sp>
          <p:nvSpPr>
            <p:cNvPr id="805911" name="Line 23"/>
            <p:cNvSpPr>
              <a:spLocks noChangeShapeType="1"/>
            </p:cNvSpPr>
            <p:nvPr/>
          </p:nvSpPr>
          <p:spPr bwMode="auto">
            <a:xfrm>
              <a:off x="1392" y="900"/>
              <a:ext cx="827" cy="1"/>
            </a:xfrm>
            <a:prstGeom prst="line">
              <a:avLst/>
            </a:prstGeom>
            <a:noFill/>
            <a:ln w="0">
              <a:solidFill>
                <a:srgbClr val="000000"/>
              </a:solidFill>
              <a:round/>
              <a:headEnd/>
              <a:tailEnd/>
            </a:ln>
          </p:spPr>
          <p:txBody>
            <a:bodyPr/>
            <a:lstStyle/>
            <a:p>
              <a:endParaRPr lang="en-US"/>
            </a:p>
          </p:txBody>
        </p:sp>
        <p:sp>
          <p:nvSpPr>
            <p:cNvPr id="805915" name="Rectangle 27"/>
            <p:cNvSpPr>
              <a:spLocks noChangeArrowheads="1"/>
            </p:cNvSpPr>
            <p:nvPr/>
          </p:nvSpPr>
          <p:spPr bwMode="auto">
            <a:xfrm>
              <a:off x="2230" y="900"/>
              <a:ext cx="1143" cy="12"/>
            </a:xfrm>
            <a:prstGeom prst="rect">
              <a:avLst/>
            </a:prstGeom>
            <a:solidFill>
              <a:srgbClr val="000000"/>
            </a:solidFill>
            <a:ln w="9525">
              <a:noFill/>
              <a:miter lim="800000"/>
              <a:headEnd/>
              <a:tailEnd/>
            </a:ln>
          </p:spPr>
          <p:txBody>
            <a:bodyPr/>
            <a:lstStyle/>
            <a:p>
              <a:endParaRPr lang="en-US"/>
            </a:p>
          </p:txBody>
        </p:sp>
        <p:sp>
          <p:nvSpPr>
            <p:cNvPr id="805916" name="Line 28"/>
            <p:cNvSpPr>
              <a:spLocks noChangeShapeType="1"/>
            </p:cNvSpPr>
            <p:nvPr/>
          </p:nvSpPr>
          <p:spPr bwMode="auto">
            <a:xfrm>
              <a:off x="2230" y="900"/>
              <a:ext cx="1143" cy="1"/>
            </a:xfrm>
            <a:prstGeom prst="line">
              <a:avLst/>
            </a:prstGeom>
            <a:noFill/>
            <a:ln w="0">
              <a:solidFill>
                <a:srgbClr val="000000"/>
              </a:solidFill>
              <a:round/>
              <a:headEnd/>
              <a:tailEnd/>
            </a:ln>
          </p:spPr>
          <p:txBody>
            <a:bodyPr/>
            <a:lstStyle/>
            <a:p>
              <a:endParaRPr lang="en-US"/>
            </a:p>
          </p:txBody>
        </p:sp>
        <p:sp>
          <p:nvSpPr>
            <p:cNvPr id="805917" name="Rectangle 29"/>
            <p:cNvSpPr>
              <a:spLocks noChangeArrowheads="1"/>
            </p:cNvSpPr>
            <p:nvPr/>
          </p:nvSpPr>
          <p:spPr bwMode="auto">
            <a:xfrm>
              <a:off x="3373" y="900"/>
              <a:ext cx="11" cy="12"/>
            </a:xfrm>
            <a:prstGeom prst="rect">
              <a:avLst/>
            </a:prstGeom>
            <a:solidFill>
              <a:srgbClr val="000000"/>
            </a:solidFill>
            <a:ln w="9525">
              <a:noFill/>
              <a:miter lim="800000"/>
              <a:headEnd/>
              <a:tailEnd/>
            </a:ln>
          </p:spPr>
          <p:txBody>
            <a:bodyPr/>
            <a:lstStyle/>
            <a:p>
              <a:endParaRPr lang="en-US"/>
            </a:p>
          </p:txBody>
        </p:sp>
        <p:sp>
          <p:nvSpPr>
            <p:cNvPr id="805918" name="Line 30"/>
            <p:cNvSpPr>
              <a:spLocks noChangeShapeType="1"/>
            </p:cNvSpPr>
            <p:nvPr/>
          </p:nvSpPr>
          <p:spPr bwMode="auto">
            <a:xfrm>
              <a:off x="3373" y="900"/>
              <a:ext cx="11" cy="1"/>
            </a:xfrm>
            <a:prstGeom prst="line">
              <a:avLst/>
            </a:prstGeom>
            <a:noFill/>
            <a:ln w="0">
              <a:solidFill>
                <a:srgbClr val="000000"/>
              </a:solidFill>
              <a:round/>
              <a:headEnd/>
              <a:tailEnd/>
            </a:ln>
          </p:spPr>
          <p:txBody>
            <a:bodyPr/>
            <a:lstStyle/>
            <a:p>
              <a:endParaRPr lang="en-US"/>
            </a:p>
          </p:txBody>
        </p:sp>
        <p:sp>
          <p:nvSpPr>
            <p:cNvPr id="805919" name="Line 31"/>
            <p:cNvSpPr>
              <a:spLocks noChangeShapeType="1"/>
            </p:cNvSpPr>
            <p:nvPr/>
          </p:nvSpPr>
          <p:spPr bwMode="auto">
            <a:xfrm>
              <a:off x="3373" y="900"/>
              <a:ext cx="1" cy="12"/>
            </a:xfrm>
            <a:prstGeom prst="line">
              <a:avLst/>
            </a:prstGeom>
            <a:noFill/>
            <a:ln w="0">
              <a:solidFill>
                <a:srgbClr val="000000"/>
              </a:solidFill>
              <a:round/>
              <a:headEnd/>
              <a:tailEnd/>
            </a:ln>
          </p:spPr>
          <p:txBody>
            <a:bodyPr/>
            <a:lstStyle/>
            <a:p>
              <a:endParaRPr lang="en-US"/>
            </a:p>
          </p:txBody>
        </p:sp>
        <p:sp>
          <p:nvSpPr>
            <p:cNvPr id="805920" name="Rectangle 32"/>
            <p:cNvSpPr>
              <a:spLocks noChangeArrowheads="1"/>
            </p:cNvSpPr>
            <p:nvPr/>
          </p:nvSpPr>
          <p:spPr bwMode="auto">
            <a:xfrm>
              <a:off x="3384" y="900"/>
              <a:ext cx="1033" cy="12"/>
            </a:xfrm>
            <a:prstGeom prst="rect">
              <a:avLst/>
            </a:prstGeom>
            <a:solidFill>
              <a:srgbClr val="000000"/>
            </a:solidFill>
            <a:ln w="9525">
              <a:noFill/>
              <a:miter lim="800000"/>
              <a:headEnd/>
              <a:tailEnd/>
            </a:ln>
          </p:spPr>
          <p:txBody>
            <a:bodyPr/>
            <a:lstStyle/>
            <a:p>
              <a:endParaRPr lang="en-US"/>
            </a:p>
          </p:txBody>
        </p:sp>
        <p:sp>
          <p:nvSpPr>
            <p:cNvPr id="805921" name="Line 33"/>
            <p:cNvSpPr>
              <a:spLocks noChangeShapeType="1"/>
            </p:cNvSpPr>
            <p:nvPr/>
          </p:nvSpPr>
          <p:spPr bwMode="auto">
            <a:xfrm>
              <a:off x="3384" y="900"/>
              <a:ext cx="1033" cy="1"/>
            </a:xfrm>
            <a:prstGeom prst="line">
              <a:avLst/>
            </a:prstGeom>
            <a:noFill/>
            <a:ln w="0">
              <a:solidFill>
                <a:srgbClr val="000000"/>
              </a:solidFill>
              <a:round/>
              <a:headEnd/>
              <a:tailEnd/>
            </a:ln>
          </p:spPr>
          <p:txBody>
            <a:bodyPr/>
            <a:lstStyle/>
            <a:p>
              <a:endParaRPr lang="en-US"/>
            </a:p>
          </p:txBody>
        </p:sp>
        <p:sp>
          <p:nvSpPr>
            <p:cNvPr id="805922" name="Rectangle 34"/>
            <p:cNvSpPr>
              <a:spLocks noChangeArrowheads="1"/>
            </p:cNvSpPr>
            <p:nvPr/>
          </p:nvSpPr>
          <p:spPr bwMode="auto">
            <a:xfrm>
              <a:off x="4417" y="900"/>
              <a:ext cx="12" cy="12"/>
            </a:xfrm>
            <a:prstGeom prst="rect">
              <a:avLst/>
            </a:prstGeom>
            <a:solidFill>
              <a:srgbClr val="000000"/>
            </a:solidFill>
            <a:ln w="9525">
              <a:noFill/>
              <a:miter lim="800000"/>
              <a:headEnd/>
              <a:tailEnd/>
            </a:ln>
          </p:spPr>
          <p:txBody>
            <a:bodyPr/>
            <a:lstStyle/>
            <a:p>
              <a:endParaRPr lang="en-US"/>
            </a:p>
          </p:txBody>
        </p:sp>
        <p:sp>
          <p:nvSpPr>
            <p:cNvPr id="805923" name="Line 35"/>
            <p:cNvSpPr>
              <a:spLocks noChangeShapeType="1"/>
            </p:cNvSpPr>
            <p:nvPr/>
          </p:nvSpPr>
          <p:spPr bwMode="auto">
            <a:xfrm>
              <a:off x="4417" y="900"/>
              <a:ext cx="12" cy="1"/>
            </a:xfrm>
            <a:prstGeom prst="line">
              <a:avLst/>
            </a:prstGeom>
            <a:noFill/>
            <a:ln w="0">
              <a:solidFill>
                <a:srgbClr val="000000"/>
              </a:solidFill>
              <a:round/>
              <a:headEnd/>
              <a:tailEnd/>
            </a:ln>
          </p:spPr>
          <p:txBody>
            <a:bodyPr/>
            <a:lstStyle/>
            <a:p>
              <a:endParaRPr lang="en-US"/>
            </a:p>
          </p:txBody>
        </p:sp>
        <p:sp>
          <p:nvSpPr>
            <p:cNvPr id="805924" name="Line 36"/>
            <p:cNvSpPr>
              <a:spLocks noChangeShapeType="1"/>
            </p:cNvSpPr>
            <p:nvPr/>
          </p:nvSpPr>
          <p:spPr bwMode="auto">
            <a:xfrm>
              <a:off x="4417" y="900"/>
              <a:ext cx="1" cy="12"/>
            </a:xfrm>
            <a:prstGeom prst="line">
              <a:avLst/>
            </a:prstGeom>
            <a:noFill/>
            <a:ln w="0">
              <a:solidFill>
                <a:srgbClr val="000000"/>
              </a:solidFill>
              <a:round/>
              <a:headEnd/>
              <a:tailEnd/>
            </a:ln>
          </p:spPr>
          <p:txBody>
            <a:bodyPr/>
            <a:lstStyle/>
            <a:p>
              <a:endParaRPr lang="en-US"/>
            </a:p>
          </p:txBody>
        </p:sp>
        <p:sp>
          <p:nvSpPr>
            <p:cNvPr id="805925" name="Rectangle 37"/>
            <p:cNvSpPr>
              <a:spLocks noChangeArrowheads="1"/>
            </p:cNvSpPr>
            <p:nvPr/>
          </p:nvSpPr>
          <p:spPr bwMode="auto">
            <a:xfrm>
              <a:off x="4417" y="900"/>
              <a:ext cx="12" cy="12"/>
            </a:xfrm>
            <a:prstGeom prst="rect">
              <a:avLst/>
            </a:prstGeom>
            <a:solidFill>
              <a:srgbClr val="000000"/>
            </a:solidFill>
            <a:ln w="9525">
              <a:noFill/>
              <a:miter lim="800000"/>
              <a:headEnd/>
              <a:tailEnd/>
            </a:ln>
          </p:spPr>
          <p:txBody>
            <a:bodyPr/>
            <a:lstStyle/>
            <a:p>
              <a:endParaRPr lang="en-US"/>
            </a:p>
          </p:txBody>
        </p:sp>
        <p:sp>
          <p:nvSpPr>
            <p:cNvPr id="805926" name="Line 38"/>
            <p:cNvSpPr>
              <a:spLocks noChangeShapeType="1"/>
            </p:cNvSpPr>
            <p:nvPr/>
          </p:nvSpPr>
          <p:spPr bwMode="auto">
            <a:xfrm>
              <a:off x="4417" y="900"/>
              <a:ext cx="12" cy="1"/>
            </a:xfrm>
            <a:prstGeom prst="line">
              <a:avLst/>
            </a:prstGeom>
            <a:noFill/>
            <a:ln w="0">
              <a:solidFill>
                <a:srgbClr val="000000"/>
              </a:solidFill>
              <a:round/>
              <a:headEnd/>
              <a:tailEnd/>
            </a:ln>
          </p:spPr>
          <p:txBody>
            <a:bodyPr/>
            <a:lstStyle/>
            <a:p>
              <a:endParaRPr lang="en-US"/>
            </a:p>
          </p:txBody>
        </p:sp>
        <p:sp>
          <p:nvSpPr>
            <p:cNvPr id="805927" name="Line 39"/>
            <p:cNvSpPr>
              <a:spLocks noChangeShapeType="1"/>
            </p:cNvSpPr>
            <p:nvPr/>
          </p:nvSpPr>
          <p:spPr bwMode="auto">
            <a:xfrm>
              <a:off x="4417" y="900"/>
              <a:ext cx="1" cy="12"/>
            </a:xfrm>
            <a:prstGeom prst="line">
              <a:avLst/>
            </a:prstGeom>
            <a:noFill/>
            <a:ln w="0">
              <a:solidFill>
                <a:srgbClr val="000000"/>
              </a:solidFill>
              <a:round/>
              <a:headEnd/>
              <a:tailEnd/>
            </a:ln>
          </p:spPr>
          <p:txBody>
            <a:bodyPr/>
            <a:lstStyle/>
            <a:p>
              <a:endParaRPr lang="en-US"/>
            </a:p>
          </p:txBody>
        </p:sp>
        <p:sp>
          <p:nvSpPr>
            <p:cNvPr id="805928" name="Rectangle 40"/>
            <p:cNvSpPr>
              <a:spLocks noChangeArrowheads="1"/>
            </p:cNvSpPr>
            <p:nvPr/>
          </p:nvSpPr>
          <p:spPr bwMode="auto">
            <a:xfrm>
              <a:off x="1380" y="912"/>
              <a:ext cx="12" cy="457"/>
            </a:xfrm>
            <a:prstGeom prst="rect">
              <a:avLst/>
            </a:prstGeom>
            <a:solidFill>
              <a:srgbClr val="000000"/>
            </a:solidFill>
            <a:ln w="9525">
              <a:noFill/>
              <a:miter lim="800000"/>
              <a:headEnd/>
              <a:tailEnd/>
            </a:ln>
          </p:spPr>
          <p:txBody>
            <a:bodyPr/>
            <a:lstStyle/>
            <a:p>
              <a:endParaRPr lang="en-US"/>
            </a:p>
          </p:txBody>
        </p:sp>
        <p:sp>
          <p:nvSpPr>
            <p:cNvPr id="805929" name="Line 41"/>
            <p:cNvSpPr>
              <a:spLocks noChangeShapeType="1"/>
            </p:cNvSpPr>
            <p:nvPr/>
          </p:nvSpPr>
          <p:spPr bwMode="auto">
            <a:xfrm>
              <a:off x="1380" y="912"/>
              <a:ext cx="1" cy="457"/>
            </a:xfrm>
            <a:prstGeom prst="line">
              <a:avLst/>
            </a:prstGeom>
            <a:noFill/>
            <a:ln w="0">
              <a:solidFill>
                <a:srgbClr val="000000"/>
              </a:solidFill>
              <a:round/>
              <a:headEnd/>
              <a:tailEnd/>
            </a:ln>
          </p:spPr>
          <p:txBody>
            <a:bodyPr/>
            <a:lstStyle/>
            <a:p>
              <a:endParaRPr lang="en-US"/>
            </a:p>
          </p:txBody>
        </p:sp>
        <p:sp>
          <p:nvSpPr>
            <p:cNvPr id="805932" name="Rectangle 44"/>
            <p:cNvSpPr>
              <a:spLocks noChangeArrowheads="1"/>
            </p:cNvSpPr>
            <p:nvPr/>
          </p:nvSpPr>
          <p:spPr bwMode="auto">
            <a:xfrm>
              <a:off x="3373" y="912"/>
              <a:ext cx="11" cy="457"/>
            </a:xfrm>
            <a:prstGeom prst="rect">
              <a:avLst/>
            </a:prstGeom>
            <a:solidFill>
              <a:srgbClr val="000000"/>
            </a:solidFill>
            <a:ln w="9525">
              <a:noFill/>
              <a:miter lim="800000"/>
              <a:headEnd/>
              <a:tailEnd/>
            </a:ln>
          </p:spPr>
          <p:txBody>
            <a:bodyPr/>
            <a:lstStyle/>
            <a:p>
              <a:endParaRPr lang="en-US"/>
            </a:p>
          </p:txBody>
        </p:sp>
        <p:sp>
          <p:nvSpPr>
            <p:cNvPr id="805933" name="Line 45"/>
            <p:cNvSpPr>
              <a:spLocks noChangeShapeType="1"/>
            </p:cNvSpPr>
            <p:nvPr/>
          </p:nvSpPr>
          <p:spPr bwMode="auto">
            <a:xfrm>
              <a:off x="3373" y="912"/>
              <a:ext cx="1" cy="457"/>
            </a:xfrm>
            <a:prstGeom prst="line">
              <a:avLst/>
            </a:prstGeom>
            <a:noFill/>
            <a:ln w="0">
              <a:solidFill>
                <a:srgbClr val="000000"/>
              </a:solidFill>
              <a:round/>
              <a:headEnd/>
              <a:tailEnd/>
            </a:ln>
          </p:spPr>
          <p:txBody>
            <a:bodyPr/>
            <a:lstStyle/>
            <a:p>
              <a:endParaRPr lang="en-US"/>
            </a:p>
          </p:txBody>
        </p:sp>
        <p:sp>
          <p:nvSpPr>
            <p:cNvPr id="805934" name="Rectangle 46"/>
            <p:cNvSpPr>
              <a:spLocks noChangeArrowheads="1"/>
            </p:cNvSpPr>
            <p:nvPr/>
          </p:nvSpPr>
          <p:spPr bwMode="auto">
            <a:xfrm>
              <a:off x="4417" y="912"/>
              <a:ext cx="12" cy="457"/>
            </a:xfrm>
            <a:prstGeom prst="rect">
              <a:avLst/>
            </a:prstGeom>
            <a:solidFill>
              <a:srgbClr val="000000"/>
            </a:solidFill>
            <a:ln w="9525">
              <a:noFill/>
              <a:miter lim="800000"/>
              <a:headEnd/>
              <a:tailEnd/>
            </a:ln>
          </p:spPr>
          <p:txBody>
            <a:bodyPr/>
            <a:lstStyle/>
            <a:p>
              <a:endParaRPr lang="en-US"/>
            </a:p>
          </p:txBody>
        </p:sp>
        <p:sp>
          <p:nvSpPr>
            <p:cNvPr id="805935" name="Line 47"/>
            <p:cNvSpPr>
              <a:spLocks noChangeShapeType="1"/>
            </p:cNvSpPr>
            <p:nvPr/>
          </p:nvSpPr>
          <p:spPr bwMode="auto">
            <a:xfrm>
              <a:off x="4417" y="912"/>
              <a:ext cx="1" cy="457"/>
            </a:xfrm>
            <a:prstGeom prst="line">
              <a:avLst/>
            </a:prstGeom>
            <a:noFill/>
            <a:ln w="0">
              <a:solidFill>
                <a:srgbClr val="000000"/>
              </a:solidFill>
              <a:round/>
              <a:headEnd/>
              <a:tailEnd/>
            </a:ln>
          </p:spPr>
          <p:txBody>
            <a:bodyPr/>
            <a:lstStyle/>
            <a:p>
              <a:endParaRPr lang="en-US"/>
            </a:p>
          </p:txBody>
        </p:sp>
        <p:sp>
          <p:nvSpPr>
            <p:cNvPr id="805936" name="Rectangle 48"/>
            <p:cNvSpPr>
              <a:spLocks noChangeArrowheads="1"/>
            </p:cNvSpPr>
            <p:nvPr/>
          </p:nvSpPr>
          <p:spPr bwMode="auto">
            <a:xfrm>
              <a:off x="1736" y="1382"/>
              <a:ext cx="139"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A</a:t>
              </a:r>
              <a:endParaRPr lang="en-US" sz="2400" u="none" baseline="0">
                <a:solidFill>
                  <a:srgbClr val="00FF00"/>
                </a:solidFill>
              </a:endParaRPr>
            </a:p>
          </p:txBody>
        </p:sp>
        <p:sp>
          <p:nvSpPr>
            <p:cNvPr id="805937" name="Rectangle 49"/>
            <p:cNvSpPr>
              <a:spLocks noChangeArrowheads="1"/>
            </p:cNvSpPr>
            <p:nvPr/>
          </p:nvSpPr>
          <p:spPr bwMode="auto">
            <a:xfrm>
              <a:off x="1874" y="1382"/>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38" name="Rectangle 50"/>
            <p:cNvSpPr>
              <a:spLocks noChangeArrowheads="1"/>
            </p:cNvSpPr>
            <p:nvPr/>
          </p:nvSpPr>
          <p:spPr bwMode="auto">
            <a:xfrm>
              <a:off x="2498" y="1382"/>
              <a:ext cx="23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A  </a:t>
              </a:r>
              <a:endParaRPr lang="en-US" sz="2400" u="none" baseline="0">
                <a:solidFill>
                  <a:srgbClr val="00FF00"/>
                </a:solidFill>
              </a:endParaRPr>
            </a:p>
          </p:txBody>
        </p:sp>
        <p:sp>
          <p:nvSpPr>
            <p:cNvPr id="805939" name="Rectangle 51"/>
            <p:cNvSpPr>
              <a:spLocks noChangeArrowheads="1"/>
            </p:cNvSpPr>
            <p:nvPr/>
          </p:nvSpPr>
          <p:spPr bwMode="auto">
            <a:xfrm>
              <a:off x="2732" y="1382"/>
              <a:ext cx="144"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40" name="Rectangle 52"/>
            <p:cNvSpPr>
              <a:spLocks noChangeArrowheads="1"/>
            </p:cNvSpPr>
            <p:nvPr/>
          </p:nvSpPr>
          <p:spPr bwMode="auto">
            <a:xfrm>
              <a:off x="2877" y="1382"/>
              <a:ext cx="224"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B</a:t>
              </a:r>
              <a:endParaRPr lang="en-US" sz="2400" u="none" baseline="0">
                <a:solidFill>
                  <a:srgbClr val="00FF00"/>
                </a:solidFill>
              </a:endParaRPr>
            </a:p>
          </p:txBody>
        </p:sp>
        <p:sp>
          <p:nvSpPr>
            <p:cNvPr id="805941" name="Rectangle 53"/>
            <p:cNvSpPr>
              <a:spLocks noChangeArrowheads="1"/>
            </p:cNvSpPr>
            <p:nvPr/>
          </p:nvSpPr>
          <p:spPr bwMode="auto">
            <a:xfrm>
              <a:off x="3102" y="1382"/>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42" name="Rectangle 54"/>
            <p:cNvSpPr>
              <a:spLocks noChangeArrowheads="1"/>
            </p:cNvSpPr>
            <p:nvPr/>
          </p:nvSpPr>
          <p:spPr bwMode="auto">
            <a:xfrm>
              <a:off x="3611" y="1382"/>
              <a:ext cx="240"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0   </a:t>
              </a:r>
              <a:endParaRPr lang="en-US" sz="2400" u="none" baseline="0">
                <a:solidFill>
                  <a:srgbClr val="00FF00"/>
                </a:solidFill>
              </a:endParaRPr>
            </a:p>
          </p:txBody>
        </p:sp>
        <p:sp>
          <p:nvSpPr>
            <p:cNvPr id="805943" name="Rectangle 55"/>
            <p:cNvSpPr>
              <a:spLocks noChangeArrowheads="1"/>
            </p:cNvSpPr>
            <p:nvPr/>
          </p:nvSpPr>
          <p:spPr bwMode="auto">
            <a:xfrm>
              <a:off x="3852" y="1382"/>
              <a:ext cx="192"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44" name="Rectangle 56"/>
            <p:cNvSpPr>
              <a:spLocks noChangeArrowheads="1"/>
            </p:cNvSpPr>
            <p:nvPr/>
          </p:nvSpPr>
          <p:spPr bwMode="auto">
            <a:xfrm>
              <a:off x="4044" y="1382"/>
              <a:ext cx="144"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0</a:t>
              </a:r>
              <a:endParaRPr lang="en-US" sz="2400" u="none" baseline="0">
                <a:solidFill>
                  <a:srgbClr val="00FF00"/>
                </a:solidFill>
              </a:endParaRPr>
            </a:p>
          </p:txBody>
        </p:sp>
        <p:sp>
          <p:nvSpPr>
            <p:cNvPr id="805945" name="Rectangle 57"/>
            <p:cNvSpPr>
              <a:spLocks noChangeArrowheads="1"/>
            </p:cNvSpPr>
            <p:nvPr/>
          </p:nvSpPr>
          <p:spPr bwMode="auto">
            <a:xfrm>
              <a:off x="4189" y="1382"/>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46" name="Rectangle 58"/>
            <p:cNvSpPr>
              <a:spLocks noChangeArrowheads="1"/>
            </p:cNvSpPr>
            <p:nvPr/>
          </p:nvSpPr>
          <p:spPr bwMode="auto">
            <a:xfrm>
              <a:off x="1380" y="1369"/>
              <a:ext cx="12" cy="5"/>
            </a:xfrm>
            <a:prstGeom prst="rect">
              <a:avLst/>
            </a:prstGeom>
            <a:solidFill>
              <a:srgbClr val="000000"/>
            </a:solidFill>
            <a:ln w="9525">
              <a:noFill/>
              <a:miter lim="800000"/>
              <a:headEnd/>
              <a:tailEnd/>
            </a:ln>
          </p:spPr>
          <p:txBody>
            <a:bodyPr/>
            <a:lstStyle/>
            <a:p>
              <a:endParaRPr lang="en-US"/>
            </a:p>
          </p:txBody>
        </p:sp>
        <p:sp>
          <p:nvSpPr>
            <p:cNvPr id="805947" name="Line 59"/>
            <p:cNvSpPr>
              <a:spLocks noChangeShapeType="1"/>
            </p:cNvSpPr>
            <p:nvPr/>
          </p:nvSpPr>
          <p:spPr bwMode="auto">
            <a:xfrm>
              <a:off x="1380" y="1369"/>
              <a:ext cx="12" cy="1"/>
            </a:xfrm>
            <a:prstGeom prst="line">
              <a:avLst/>
            </a:prstGeom>
            <a:noFill/>
            <a:ln w="0">
              <a:solidFill>
                <a:srgbClr val="000000"/>
              </a:solidFill>
              <a:round/>
              <a:headEnd/>
              <a:tailEnd/>
            </a:ln>
          </p:spPr>
          <p:txBody>
            <a:bodyPr/>
            <a:lstStyle/>
            <a:p>
              <a:endParaRPr lang="en-US"/>
            </a:p>
          </p:txBody>
        </p:sp>
        <p:sp>
          <p:nvSpPr>
            <p:cNvPr id="805948" name="Rectangle 60"/>
            <p:cNvSpPr>
              <a:spLocks noChangeArrowheads="1"/>
            </p:cNvSpPr>
            <p:nvPr/>
          </p:nvSpPr>
          <p:spPr bwMode="auto">
            <a:xfrm>
              <a:off x="1392" y="1369"/>
              <a:ext cx="827" cy="5"/>
            </a:xfrm>
            <a:prstGeom prst="rect">
              <a:avLst/>
            </a:prstGeom>
            <a:solidFill>
              <a:srgbClr val="000000"/>
            </a:solidFill>
            <a:ln w="9525">
              <a:noFill/>
              <a:miter lim="800000"/>
              <a:headEnd/>
              <a:tailEnd/>
            </a:ln>
          </p:spPr>
          <p:txBody>
            <a:bodyPr/>
            <a:lstStyle/>
            <a:p>
              <a:endParaRPr lang="en-US"/>
            </a:p>
          </p:txBody>
        </p:sp>
        <p:sp>
          <p:nvSpPr>
            <p:cNvPr id="805949" name="Line 61"/>
            <p:cNvSpPr>
              <a:spLocks noChangeShapeType="1"/>
            </p:cNvSpPr>
            <p:nvPr/>
          </p:nvSpPr>
          <p:spPr bwMode="auto">
            <a:xfrm>
              <a:off x="1392" y="1369"/>
              <a:ext cx="827" cy="1"/>
            </a:xfrm>
            <a:prstGeom prst="line">
              <a:avLst/>
            </a:prstGeom>
            <a:noFill/>
            <a:ln w="0">
              <a:solidFill>
                <a:srgbClr val="000000"/>
              </a:solidFill>
              <a:round/>
              <a:headEnd/>
              <a:tailEnd/>
            </a:ln>
          </p:spPr>
          <p:txBody>
            <a:bodyPr/>
            <a:lstStyle/>
            <a:p>
              <a:endParaRPr lang="en-US"/>
            </a:p>
          </p:txBody>
        </p:sp>
        <p:sp>
          <p:nvSpPr>
            <p:cNvPr id="805959" name="Rectangle 71"/>
            <p:cNvSpPr>
              <a:spLocks noChangeArrowheads="1"/>
            </p:cNvSpPr>
            <p:nvPr/>
          </p:nvSpPr>
          <p:spPr bwMode="auto">
            <a:xfrm>
              <a:off x="2236" y="1369"/>
              <a:ext cx="1137" cy="5"/>
            </a:xfrm>
            <a:prstGeom prst="rect">
              <a:avLst/>
            </a:prstGeom>
            <a:solidFill>
              <a:srgbClr val="000000"/>
            </a:solidFill>
            <a:ln w="9525">
              <a:noFill/>
              <a:miter lim="800000"/>
              <a:headEnd/>
              <a:tailEnd/>
            </a:ln>
          </p:spPr>
          <p:txBody>
            <a:bodyPr/>
            <a:lstStyle/>
            <a:p>
              <a:endParaRPr lang="en-US"/>
            </a:p>
          </p:txBody>
        </p:sp>
        <p:sp>
          <p:nvSpPr>
            <p:cNvPr id="805960" name="Line 72"/>
            <p:cNvSpPr>
              <a:spLocks noChangeShapeType="1"/>
            </p:cNvSpPr>
            <p:nvPr/>
          </p:nvSpPr>
          <p:spPr bwMode="auto">
            <a:xfrm>
              <a:off x="2236" y="1369"/>
              <a:ext cx="1137" cy="1"/>
            </a:xfrm>
            <a:prstGeom prst="line">
              <a:avLst/>
            </a:prstGeom>
            <a:noFill/>
            <a:ln w="0">
              <a:solidFill>
                <a:srgbClr val="000000"/>
              </a:solidFill>
              <a:round/>
              <a:headEnd/>
              <a:tailEnd/>
            </a:ln>
          </p:spPr>
          <p:txBody>
            <a:bodyPr/>
            <a:lstStyle/>
            <a:p>
              <a:endParaRPr lang="en-US"/>
            </a:p>
          </p:txBody>
        </p:sp>
        <p:sp>
          <p:nvSpPr>
            <p:cNvPr id="805962" name="Line 74"/>
            <p:cNvSpPr>
              <a:spLocks noChangeShapeType="1"/>
            </p:cNvSpPr>
            <p:nvPr/>
          </p:nvSpPr>
          <p:spPr bwMode="auto">
            <a:xfrm>
              <a:off x="3373" y="1369"/>
              <a:ext cx="6" cy="1"/>
            </a:xfrm>
            <a:prstGeom prst="line">
              <a:avLst/>
            </a:prstGeom>
            <a:noFill/>
            <a:ln w="0">
              <a:solidFill>
                <a:srgbClr val="000000"/>
              </a:solidFill>
              <a:round/>
              <a:headEnd/>
              <a:tailEnd/>
            </a:ln>
          </p:spPr>
          <p:txBody>
            <a:bodyPr/>
            <a:lstStyle/>
            <a:p>
              <a:endParaRPr lang="en-US"/>
            </a:p>
          </p:txBody>
        </p:sp>
        <p:sp>
          <p:nvSpPr>
            <p:cNvPr id="805963" name="Line 75"/>
            <p:cNvSpPr>
              <a:spLocks noChangeShapeType="1"/>
            </p:cNvSpPr>
            <p:nvPr/>
          </p:nvSpPr>
          <p:spPr bwMode="auto">
            <a:xfrm>
              <a:off x="3373" y="1369"/>
              <a:ext cx="1" cy="5"/>
            </a:xfrm>
            <a:prstGeom prst="line">
              <a:avLst/>
            </a:prstGeom>
            <a:noFill/>
            <a:ln w="0">
              <a:solidFill>
                <a:srgbClr val="000000"/>
              </a:solidFill>
              <a:round/>
              <a:headEnd/>
              <a:tailEnd/>
            </a:ln>
          </p:spPr>
          <p:txBody>
            <a:bodyPr/>
            <a:lstStyle/>
            <a:p>
              <a:endParaRPr lang="en-US"/>
            </a:p>
          </p:txBody>
        </p:sp>
        <p:sp>
          <p:nvSpPr>
            <p:cNvPr id="805964" name="Rectangle 76"/>
            <p:cNvSpPr>
              <a:spLocks noChangeArrowheads="1"/>
            </p:cNvSpPr>
            <p:nvPr/>
          </p:nvSpPr>
          <p:spPr bwMode="auto">
            <a:xfrm>
              <a:off x="3379" y="1369"/>
              <a:ext cx="5" cy="5"/>
            </a:xfrm>
            <a:prstGeom prst="rect">
              <a:avLst/>
            </a:prstGeom>
            <a:solidFill>
              <a:srgbClr val="000000"/>
            </a:solidFill>
            <a:ln w="9525">
              <a:noFill/>
              <a:miter lim="800000"/>
              <a:headEnd/>
              <a:tailEnd/>
            </a:ln>
          </p:spPr>
          <p:txBody>
            <a:bodyPr/>
            <a:lstStyle/>
            <a:p>
              <a:endParaRPr lang="en-US"/>
            </a:p>
          </p:txBody>
        </p:sp>
        <p:sp>
          <p:nvSpPr>
            <p:cNvPr id="805965" name="Line 77"/>
            <p:cNvSpPr>
              <a:spLocks noChangeShapeType="1"/>
            </p:cNvSpPr>
            <p:nvPr/>
          </p:nvSpPr>
          <p:spPr bwMode="auto">
            <a:xfrm>
              <a:off x="3379" y="1369"/>
              <a:ext cx="5" cy="1"/>
            </a:xfrm>
            <a:prstGeom prst="line">
              <a:avLst/>
            </a:prstGeom>
            <a:noFill/>
            <a:ln w="0">
              <a:solidFill>
                <a:srgbClr val="000000"/>
              </a:solidFill>
              <a:round/>
              <a:headEnd/>
              <a:tailEnd/>
            </a:ln>
          </p:spPr>
          <p:txBody>
            <a:bodyPr/>
            <a:lstStyle/>
            <a:p>
              <a:endParaRPr lang="en-US"/>
            </a:p>
          </p:txBody>
        </p:sp>
        <p:sp>
          <p:nvSpPr>
            <p:cNvPr id="805966" name="Line 78"/>
            <p:cNvSpPr>
              <a:spLocks noChangeShapeType="1"/>
            </p:cNvSpPr>
            <p:nvPr/>
          </p:nvSpPr>
          <p:spPr bwMode="auto">
            <a:xfrm>
              <a:off x="3379" y="1369"/>
              <a:ext cx="1" cy="5"/>
            </a:xfrm>
            <a:prstGeom prst="line">
              <a:avLst/>
            </a:prstGeom>
            <a:noFill/>
            <a:ln w="0">
              <a:solidFill>
                <a:srgbClr val="000000"/>
              </a:solidFill>
              <a:round/>
              <a:headEnd/>
              <a:tailEnd/>
            </a:ln>
          </p:spPr>
          <p:txBody>
            <a:bodyPr/>
            <a:lstStyle/>
            <a:p>
              <a:endParaRPr lang="en-US"/>
            </a:p>
          </p:txBody>
        </p:sp>
        <p:sp>
          <p:nvSpPr>
            <p:cNvPr id="805967" name="Rectangle 79"/>
            <p:cNvSpPr>
              <a:spLocks noChangeArrowheads="1"/>
            </p:cNvSpPr>
            <p:nvPr/>
          </p:nvSpPr>
          <p:spPr bwMode="auto">
            <a:xfrm>
              <a:off x="3384" y="1369"/>
              <a:ext cx="6" cy="5"/>
            </a:xfrm>
            <a:prstGeom prst="rect">
              <a:avLst/>
            </a:prstGeom>
            <a:solidFill>
              <a:srgbClr val="000000"/>
            </a:solidFill>
            <a:ln w="9525">
              <a:noFill/>
              <a:miter lim="800000"/>
              <a:headEnd/>
              <a:tailEnd/>
            </a:ln>
          </p:spPr>
          <p:txBody>
            <a:bodyPr/>
            <a:lstStyle/>
            <a:p>
              <a:endParaRPr lang="en-US"/>
            </a:p>
          </p:txBody>
        </p:sp>
        <p:sp>
          <p:nvSpPr>
            <p:cNvPr id="805968" name="Line 80"/>
            <p:cNvSpPr>
              <a:spLocks noChangeShapeType="1"/>
            </p:cNvSpPr>
            <p:nvPr/>
          </p:nvSpPr>
          <p:spPr bwMode="auto">
            <a:xfrm>
              <a:off x="3384" y="1369"/>
              <a:ext cx="6" cy="1"/>
            </a:xfrm>
            <a:prstGeom prst="line">
              <a:avLst/>
            </a:prstGeom>
            <a:noFill/>
            <a:ln w="0">
              <a:solidFill>
                <a:srgbClr val="000000"/>
              </a:solidFill>
              <a:round/>
              <a:headEnd/>
              <a:tailEnd/>
            </a:ln>
          </p:spPr>
          <p:txBody>
            <a:bodyPr/>
            <a:lstStyle/>
            <a:p>
              <a:endParaRPr lang="en-US"/>
            </a:p>
          </p:txBody>
        </p:sp>
        <p:sp>
          <p:nvSpPr>
            <p:cNvPr id="805969" name="Line 81"/>
            <p:cNvSpPr>
              <a:spLocks noChangeShapeType="1"/>
            </p:cNvSpPr>
            <p:nvPr/>
          </p:nvSpPr>
          <p:spPr bwMode="auto">
            <a:xfrm>
              <a:off x="3384" y="1369"/>
              <a:ext cx="1" cy="5"/>
            </a:xfrm>
            <a:prstGeom prst="line">
              <a:avLst/>
            </a:prstGeom>
            <a:noFill/>
            <a:ln w="0">
              <a:solidFill>
                <a:srgbClr val="000000"/>
              </a:solidFill>
              <a:round/>
              <a:headEnd/>
              <a:tailEnd/>
            </a:ln>
          </p:spPr>
          <p:txBody>
            <a:bodyPr/>
            <a:lstStyle/>
            <a:p>
              <a:endParaRPr lang="en-US"/>
            </a:p>
          </p:txBody>
        </p:sp>
        <p:sp>
          <p:nvSpPr>
            <p:cNvPr id="805970" name="Rectangle 82"/>
            <p:cNvSpPr>
              <a:spLocks noChangeArrowheads="1"/>
            </p:cNvSpPr>
            <p:nvPr/>
          </p:nvSpPr>
          <p:spPr bwMode="auto">
            <a:xfrm>
              <a:off x="3390" y="1369"/>
              <a:ext cx="1027" cy="5"/>
            </a:xfrm>
            <a:prstGeom prst="rect">
              <a:avLst/>
            </a:prstGeom>
            <a:solidFill>
              <a:srgbClr val="000000"/>
            </a:solidFill>
            <a:ln w="9525">
              <a:noFill/>
              <a:miter lim="800000"/>
              <a:headEnd/>
              <a:tailEnd/>
            </a:ln>
          </p:spPr>
          <p:txBody>
            <a:bodyPr/>
            <a:lstStyle/>
            <a:p>
              <a:endParaRPr lang="en-US"/>
            </a:p>
          </p:txBody>
        </p:sp>
        <p:sp>
          <p:nvSpPr>
            <p:cNvPr id="805971" name="Line 83"/>
            <p:cNvSpPr>
              <a:spLocks noChangeShapeType="1"/>
            </p:cNvSpPr>
            <p:nvPr/>
          </p:nvSpPr>
          <p:spPr bwMode="auto">
            <a:xfrm>
              <a:off x="3390" y="1369"/>
              <a:ext cx="1027" cy="1"/>
            </a:xfrm>
            <a:prstGeom prst="line">
              <a:avLst/>
            </a:prstGeom>
            <a:noFill/>
            <a:ln w="0">
              <a:solidFill>
                <a:srgbClr val="000000"/>
              </a:solidFill>
              <a:round/>
              <a:headEnd/>
              <a:tailEnd/>
            </a:ln>
          </p:spPr>
          <p:txBody>
            <a:bodyPr/>
            <a:lstStyle/>
            <a:p>
              <a:endParaRPr lang="en-US"/>
            </a:p>
          </p:txBody>
        </p:sp>
        <p:sp>
          <p:nvSpPr>
            <p:cNvPr id="805972" name="Rectangle 84"/>
            <p:cNvSpPr>
              <a:spLocks noChangeArrowheads="1"/>
            </p:cNvSpPr>
            <p:nvPr/>
          </p:nvSpPr>
          <p:spPr bwMode="auto">
            <a:xfrm>
              <a:off x="4417" y="1369"/>
              <a:ext cx="12" cy="5"/>
            </a:xfrm>
            <a:prstGeom prst="rect">
              <a:avLst/>
            </a:prstGeom>
            <a:solidFill>
              <a:srgbClr val="000000"/>
            </a:solidFill>
            <a:ln w="9525">
              <a:noFill/>
              <a:miter lim="800000"/>
              <a:headEnd/>
              <a:tailEnd/>
            </a:ln>
          </p:spPr>
          <p:txBody>
            <a:bodyPr/>
            <a:lstStyle/>
            <a:p>
              <a:endParaRPr lang="en-US"/>
            </a:p>
          </p:txBody>
        </p:sp>
        <p:sp>
          <p:nvSpPr>
            <p:cNvPr id="805973" name="Line 85"/>
            <p:cNvSpPr>
              <a:spLocks noChangeShapeType="1"/>
            </p:cNvSpPr>
            <p:nvPr/>
          </p:nvSpPr>
          <p:spPr bwMode="auto">
            <a:xfrm>
              <a:off x="4417" y="1369"/>
              <a:ext cx="12" cy="1"/>
            </a:xfrm>
            <a:prstGeom prst="line">
              <a:avLst/>
            </a:prstGeom>
            <a:noFill/>
            <a:ln w="0">
              <a:solidFill>
                <a:srgbClr val="000000"/>
              </a:solidFill>
              <a:round/>
              <a:headEnd/>
              <a:tailEnd/>
            </a:ln>
          </p:spPr>
          <p:txBody>
            <a:bodyPr/>
            <a:lstStyle/>
            <a:p>
              <a:endParaRPr lang="en-US"/>
            </a:p>
          </p:txBody>
        </p:sp>
        <p:sp>
          <p:nvSpPr>
            <p:cNvPr id="805974" name="Rectangle 86"/>
            <p:cNvSpPr>
              <a:spLocks noChangeArrowheads="1"/>
            </p:cNvSpPr>
            <p:nvPr/>
          </p:nvSpPr>
          <p:spPr bwMode="auto">
            <a:xfrm>
              <a:off x="1380" y="1374"/>
              <a:ext cx="12" cy="229"/>
            </a:xfrm>
            <a:prstGeom prst="rect">
              <a:avLst/>
            </a:prstGeom>
            <a:solidFill>
              <a:srgbClr val="000000"/>
            </a:solidFill>
            <a:ln w="9525">
              <a:noFill/>
              <a:miter lim="800000"/>
              <a:headEnd/>
              <a:tailEnd/>
            </a:ln>
          </p:spPr>
          <p:txBody>
            <a:bodyPr/>
            <a:lstStyle/>
            <a:p>
              <a:endParaRPr lang="en-US"/>
            </a:p>
          </p:txBody>
        </p:sp>
        <p:sp>
          <p:nvSpPr>
            <p:cNvPr id="805975" name="Line 87"/>
            <p:cNvSpPr>
              <a:spLocks noChangeShapeType="1"/>
            </p:cNvSpPr>
            <p:nvPr/>
          </p:nvSpPr>
          <p:spPr bwMode="auto">
            <a:xfrm>
              <a:off x="1380" y="1374"/>
              <a:ext cx="1" cy="229"/>
            </a:xfrm>
            <a:prstGeom prst="line">
              <a:avLst/>
            </a:prstGeom>
            <a:noFill/>
            <a:ln w="0">
              <a:solidFill>
                <a:srgbClr val="000000"/>
              </a:solidFill>
              <a:round/>
              <a:headEnd/>
              <a:tailEnd/>
            </a:ln>
          </p:spPr>
          <p:txBody>
            <a:bodyPr/>
            <a:lstStyle/>
            <a:p>
              <a:endParaRPr lang="en-US"/>
            </a:p>
          </p:txBody>
        </p:sp>
        <p:sp>
          <p:nvSpPr>
            <p:cNvPr id="805978" name="Rectangle 90"/>
            <p:cNvSpPr>
              <a:spLocks noChangeArrowheads="1"/>
            </p:cNvSpPr>
            <p:nvPr/>
          </p:nvSpPr>
          <p:spPr bwMode="auto">
            <a:xfrm>
              <a:off x="3375" y="1374"/>
              <a:ext cx="6" cy="229"/>
            </a:xfrm>
            <a:prstGeom prst="rect">
              <a:avLst/>
            </a:prstGeom>
            <a:solidFill>
              <a:srgbClr val="000000"/>
            </a:solidFill>
            <a:ln w="9525">
              <a:noFill/>
              <a:miter lim="800000"/>
              <a:headEnd/>
              <a:tailEnd/>
            </a:ln>
          </p:spPr>
          <p:txBody>
            <a:bodyPr/>
            <a:lstStyle/>
            <a:p>
              <a:endParaRPr lang="en-US"/>
            </a:p>
          </p:txBody>
        </p:sp>
        <p:sp>
          <p:nvSpPr>
            <p:cNvPr id="805979" name="Line 91"/>
            <p:cNvSpPr>
              <a:spLocks noChangeShapeType="1"/>
            </p:cNvSpPr>
            <p:nvPr/>
          </p:nvSpPr>
          <p:spPr bwMode="auto">
            <a:xfrm>
              <a:off x="3375" y="1374"/>
              <a:ext cx="1" cy="229"/>
            </a:xfrm>
            <a:prstGeom prst="line">
              <a:avLst/>
            </a:prstGeom>
            <a:noFill/>
            <a:ln w="0">
              <a:solidFill>
                <a:srgbClr val="000000"/>
              </a:solidFill>
              <a:round/>
              <a:headEnd/>
              <a:tailEnd/>
            </a:ln>
          </p:spPr>
          <p:txBody>
            <a:bodyPr/>
            <a:lstStyle/>
            <a:p>
              <a:endParaRPr lang="en-US"/>
            </a:p>
          </p:txBody>
        </p:sp>
        <p:sp>
          <p:nvSpPr>
            <p:cNvPr id="805980" name="Rectangle 92"/>
            <p:cNvSpPr>
              <a:spLocks noChangeArrowheads="1"/>
            </p:cNvSpPr>
            <p:nvPr/>
          </p:nvSpPr>
          <p:spPr bwMode="auto">
            <a:xfrm>
              <a:off x="4417" y="1374"/>
              <a:ext cx="12" cy="229"/>
            </a:xfrm>
            <a:prstGeom prst="rect">
              <a:avLst/>
            </a:prstGeom>
            <a:solidFill>
              <a:srgbClr val="000000"/>
            </a:solidFill>
            <a:ln w="9525">
              <a:noFill/>
              <a:miter lim="800000"/>
              <a:headEnd/>
              <a:tailEnd/>
            </a:ln>
          </p:spPr>
          <p:txBody>
            <a:bodyPr/>
            <a:lstStyle/>
            <a:p>
              <a:endParaRPr lang="en-US"/>
            </a:p>
          </p:txBody>
        </p:sp>
        <p:sp>
          <p:nvSpPr>
            <p:cNvPr id="805981" name="Line 93"/>
            <p:cNvSpPr>
              <a:spLocks noChangeShapeType="1"/>
            </p:cNvSpPr>
            <p:nvPr/>
          </p:nvSpPr>
          <p:spPr bwMode="auto">
            <a:xfrm>
              <a:off x="4417" y="1374"/>
              <a:ext cx="1" cy="229"/>
            </a:xfrm>
            <a:prstGeom prst="line">
              <a:avLst/>
            </a:prstGeom>
            <a:noFill/>
            <a:ln w="0">
              <a:solidFill>
                <a:srgbClr val="000000"/>
              </a:solidFill>
              <a:round/>
              <a:headEnd/>
              <a:tailEnd/>
            </a:ln>
          </p:spPr>
          <p:txBody>
            <a:bodyPr/>
            <a:lstStyle/>
            <a:p>
              <a:endParaRPr lang="en-US"/>
            </a:p>
          </p:txBody>
        </p:sp>
        <p:sp>
          <p:nvSpPr>
            <p:cNvPr id="805982" name="Rectangle 94"/>
            <p:cNvSpPr>
              <a:spLocks noChangeArrowheads="1"/>
            </p:cNvSpPr>
            <p:nvPr/>
          </p:nvSpPr>
          <p:spPr bwMode="auto">
            <a:xfrm>
              <a:off x="1740" y="1617"/>
              <a:ext cx="12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B</a:t>
              </a:r>
              <a:endParaRPr lang="en-US" sz="2400" u="none" baseline="0">
                <a:solidFill>
                  <a:srgbClr val="00FF00"/>
                </a:solidFill>
              </a:endParaRPr>
            </a:p>
          </p:txBody>
        </p:sp>
        <p:sp>
          <p:nvSpPr>
            <p:cNvPr id="805983" name="Rectangle 95"/>
            <p:cNvSpPr>
              <a:spLocks noChangeArrowheads="1"/>
            </p:cNvSpPr>
            <p:nvPr/>
          </p:nvSpPr>
          <p:spPr bwMode="auto">
            <a:xfrm>
              <a:off x="1869" y="1617"/>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84" name="Rectangle 96"/>
            <p:cNvSpPr>
              <a:spLocks noChangeArrowheads="1"/>
            </p:cNvSpPr>
            <p:nvPr/>
          </p:nvSpPr>
          <p:spPr bwMode="auto">
            <a:xfrm>
              <a:off x="2498" y="1617"/>
              <a:ext cx="235"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A  </a:t>
              </a:r>
              <a:endParaRPr lang="en-US" sz="2400" u="none" baseline="0">
                <a:solidFill>
                  <a:srgbClr val="00FF00"/>
                </a:solidFill>
              </a:endParaRPr>
            </a:p>
          </p:txBody>
        </p:sp>
        <p:sp>
          <p:nvSpPr>
            <p:cNvPr id="805985" name="Rectangle 97"/>
            <p:cNvSpPr>
              <a:spLocks noChangeArrowheads="1"/>
            </p:cNvSpPr>
            <p:nvPr/>
          </p:nvSpPr>
          <p:spPr bwMode="auto">
            <a:xfrm>
              <a:off x="2732" y="1617"/>
              <a:ext cx="144"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86" name="Rectangle 98"/>
            <p:cNvSpPr>
              <a:spLocks noChangeArrowheads="1"/>
            </p:cNvSpPr>
            <p:nvPr/>
          </p:nvSpPr>
          <p:spPr bwMode="auto">
            <a:xfrm>
              <a:off x="2877" y="1617"/>
              <a:ext cx="224"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B</a:t>
              </a:r>
              <a:endParaRPr lang="en-US" sz="2400" u="none" baseline="0">
                <a:solidFill>
                  <a:srgbClr val="00FF00"/>
                </a:solidFill>
              </a:endParaRPr>
            </a:p>
          </p:txBody>
        </p:sp>
        <p:sp>
          <p:nvSpPr>
            <p:cNvPr id="805987" name="Rectangle 99"/>
            <p:cNvSpPr>
              <a:spLocks noChangeArrowheads="1"/>
            </p:cNvSpPr>
            <p:nvPr/>
          </p:nvSpPr>
          <p:spPr bwMode="auto">
            <a:xfrm>
              <a:off x="3102" y="1617"/>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88" name="Rectangle 100"/>
            <p:cNvSpPr>
              <a:spLocks noChangeArrowheads="1"/>
            </p:cNvSpPr>
            <p:nvPr/>
          </p:nvSpPr>
          <p:spPr bwMode="auto">
            <a:xfrm>
              <a:off x="3611" y="1617"/>
              <a:ext cx="240"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0   </a:t>
              </a:r>
              <a:endParaRPr lang="en-US" sz="2400" u="none" baseline="0">
                <a:solidFill>
                  <a:srgbClr val="00FF00"/>
                </a:solidFill>
              </a:endParaRPr>
            </a:p>
          </p:txBody>
        </p:sp>
        <p:sp>
          <p:nvSpPr>
            <p:cNvPr id="805989" name="Rectangle 101"/>
            <p:cNvSpPr>
              <a:spLocks noChangeArrowheads="1"/>
            </p:cNvSpPr>
            <p:nvPr/>
          </p:nvSpPr>
          <p:spPr bwMode="auto">
            <a:xfrm>
              <a:off x="3852" y="1617"/>
              <a:ext cx="192"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90" name="Rectangle 102"/>
            <p:cNvSpPr>
              <a:spLocks noChangeArrowheads="1"/>
            </p:cNvSpPr>
            <p:nvPr/>
          </p:nvSpPr>
          <p:spPr bwMode="auto">
            <a:xfrm>
              <a:off x="4044" y="1617"/>
              <a:ext cx="144"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1</a:t>
              </a:r>
              <a:endParaRPr lang="en-US" sz="2400" u="none" baseline="0">
                <a:solidFill>
                  <a:srgbClr val="00FF00"/>
                </a:solidFill>
              </a:endParaRPr>
            </a:p>
          </p:txBody>
        </p:sp>
        <p:sp>
          <p:nvSpPr>
            <p:cNvPr id="805991" name="Rectangle 103"/>
            <p:cNvSpPr>
              <a:spLocks noChangeArrowheads="1"/>
            </p:cNvSpPr>
            <p:nvPr/>
          </p:nvSpPr>
          <p:spPr bwMode="auto">
            <a:xfrm>
              <a:off x="4189" y="1617"/>
              <a:ext cx="48" cy="230"/>
            </a:xfrm>
            <a:prstGeom prst="rect">
              <a:avLst/>
            </a:prstGeom>
            <a:noFill/>
            <a:ln w="9525">
              <a:noFill/>
              <a:miter lim="800000"/>
              <a:headEnd/>
              <a:tailEnd/>
            </a:ln>
          </p:spPr>
          <p:txBody>
            <a:bodyPr wrap="none" lIns="0" tIns="0" rIns="0" bIns="0">
              <a:spAutoFit/>
            </a:bodyPr>
            <a:lstStyle/>
            <a:p>
              <a:r>
                <a:rPr lang="en-US" sz="2400" b="1" u="none" baseline="0">
                  <a:solidFill>
                    <a:srgbClr val="000000"/>
                  </a:solidFill>
                </a:rPr>
                <a:t> </a:t>
              </a:r>
              <a:endParaRPr lang="en-US" sz="2400" u="none" baseline="0">
                <a:solidFill>
                  <a:srgbClr val="00FF00"/>
                </a:solidFill>
              </a:endParaRPr>
            </a:p>
          </p:txBody>
        </p:sp>
        <p:sp>
          <p:nvSpPr>
            <p:cNvPr id="805992" name="Rectangle 104"/>
            <p:cNvSpPr>
              <a:spLocks noChangeArrowheads="1"/>
            </p:cNvSpPr>
            <p:nvPr/>
          </p:nvSpPr>
          <p:spPr bwMode="auto">
            <a:xfrm>
              <a:off x="1380" y="1603"/>
              <a:ext cx="12" cy="6"/>
            </a:xfrm>
            <a:prstGeom prst="rect">
              <a:avLst/>
            </a:prstGeom>
            <a:solidFill>
              <a:srgbClr val="000000"/>
            </a:solidFill>
            <a:ln w="9525">
              <a:noFill/>
              <a:miter lim="800000"/>
              <a:headEnd/>
              <a:tailEnd/>
            </a:ln>
          </p:spPr>
          <p:txBody>
            <a:bodyPr/>
            <a:lstStyle/>
            <a:p>
              <a:endParaRPr lang="en-US"/>
            </a:p>
          </p:txBody>
        </p:sp>
        <p:sp>
          <p:nvSpPr>
            <p:cNvPr id="805993" name="Line 105"/>
            <p:cNvSpPr>
              <a:spLocks noChangeShapeType="1"/>
            </p:cNvSpPr>
            <p:nvPr/>
          </p:nvSpPr>
          <p:spPr bwMode="auto">
            <a:xfrm>
              <a:off x="1380" y="1603"/>
              <a:ext cx="12" cy="1"/>
            </a:xfrm>
            <a:prstGeom prst="line">
              <a:avLst/>
            </a:prstGeom>
            <a:noFill/>
            <a:ln w="0">
              <a:solidFill>
                <a:srgbClr val="000000"/>
              </a:solidFill>
              <a:round/>
              <a:headEnd/>
              <a:tailEnd/>
            </a:ln>
          </p:spPr>
          <p:txBody>
            <a:bodyPr/>
            <a:lstStyle/>
            <a:p>
              <a:endParaRPr lang="en-US"/>
            </a:p>
          </p:txBody>
        </p:sp>
        <p:sp>
          <p:nvSpPr>
            <p:cNvPr id="805994" name="Rectangle 106"/>
            <p:cNvSpPr>
              <a:spLocks noChangeArrowheads="1"/>
            </p:cNvSpPr>
            <p:nvPr/>
          </p:nvSpPr>
          <p:spPr bwMode="auto">
            <a:xfrm>
              <a:off x="1392" y="1603"/>
              <a:ext cx="829" cy="6"/>
            </a:xfrm>
            <a:prstGeom prst="rect">
              <a:avLst/>
            </a:prstGeom>
            <a:solidFill>
              <a:srgbClr val="000000"/>
            </a:solidFill>
            <a:ln w="9525">
              <a:noFill/>
              <a:miter lim="800000"/>
              <a:headEnd/>
              <a:tailEnd/>
            </a:ln>
          </p:spPr>
          <p:txBody>
            <a:bodyPr/>
            <a:lstStyle/>
            <a:p>
              <a:endParaRPr lang="en-US"/>
            </a:p>
          </p:txBody>
        </p:sp>
        <p:sp>
          <p:nvSpPr>
            <p:cNvPr id="805995" name="Line 107"/>
            <p:cNvSpPr>
              <a:spLocks noChangeShapeType="1"/>
            </p:cNvSpPr>
            <p:nvPr/>
          </p:nvSpPr>
          <p:spPr bwMode="auto">
            <a:xfrm>
              <a:off x="1392" y="1603"/>
              <a:ext cx="829" cy="1"/>
            </a:xfrm>
            <a:prstGeom prst="line">
              <a:avLst/>
            </a:prstGeom>
            <a:noFill/>
            <a:ln w="0">
              <a:solidFill>
                <a:srgbClr val="000000"/>
              </a:solidFill>
              <a:round/>
              <a:headEnd/>
              <a:tailEnd/>
            </a:ln>
          </p:spPr>
          <p:txBody>
            <a:bodyPr/>
            <a:lstStyle/>
            <a:p>
              <a:endParaRPr lang="en-US"/>
            </a:p>
          </p:txBody>
        </p:sp>
        <p:sp>
          <p:nvSpPr>
            <p:cNvPr id="805999" name="Rectangle 111"/>
            <p:cNvSpPr>
              <a:spLocks noChangeArrowheads="1"/>
            </p:cNvSpPr>
            <p:nvPr/>
          </p:nvSpPr>
          <p:spPr bwMode="auto">
            <a:xfrm>
              <a:off x="2226" y="1603"/>
              <a:ext cx="1149" cy="6"/>
            </a:xfrm>
            <a:prstGeom prst="rect">
              <a:avLst/>
            </a:prstGeom>
            <a:solidFill>
              <a:srgbClr val="000000"/>
            </a:solidFill>
            <a:ln w="9525">
              <a:noFill/>
              <a:miter lim="800000"/>
              <a:headEnd/>
              <a:tailEnd/>
            </a:ln>
          </p:spPr>
          <p:txBody>
            <a:bodyPr/>
            <a:lstStyle/>
            <a:p>
              <a:endParaRPr lang="en-US"/>
            </a:p>
          </p:txBody>
        </p:sp>
        <p:sp>
          <p:nvSpPr>
            <p:cNvPr id="806000" name="Line 112"/>
            <p:cNvSpPr>
              <a:spLocks noChangeShapeType="1"/>
            </p:cNvSpPr>
            <p:nvPr/>
          </p:nvSpPr>
          <p:spPr bwMode="auto">
            <a:xfrm>
              <a:off x="2226" y="1603"/>
              <a:ext cx="1149" cy="1"/>
            </a:xfrm>
            <a:prstGeom prst="line">
              <a:avLst/>
            </a:prstGeom>
            <a:noFill/>
            <a:ln w="0">
              <a:solidFill>
                <a:srgbClr val="000000"/>
              </a:solidFill>
              <a:round/>
              <a:headEnd/>
              <a:tailEnd/>
            </a:ln>
          </p:spPr>
          <p:txBody>
            <a:bodyPr/>
            <a:lstStyle/>
            <a:p>
              <a:endParaRPr lang="en-US"/>
            </a:p>
          </p:txBody>
        </p:sp>
        <p:sp>
          <p:nvSpPr>
            <p:cNvPr id="806001" name="Rectangle 113"/>
            <p:cNvSpPr>
              <a:spLocks noChangeArrowheads="1"/>
            </p:cNvSpPr>
            <p:nvPr/>
          </p:nvSpPr>
          <p:spPr bwMode="auto">
            <a:xfrm>
              <a:off x="3375" y="1603"/>
              <a:ext cx="6" cy="6"/>
            </a:xfrm>
            <a:prstGeom prst="rect">
              <a:avLst/>
            </a:prstGeom>
            <a:solidFill>
              <a:srgbClr val="000000"/>
            </a:solidFill>
            <a:ln w="9525">
              <a:noFill/>
              <a:miter lim="800000"/>
              <a:headEnd/>
              <a:tailEnd/>
            </a:ln>
          </p:spPr>
          <p:txBody>
            <a:bodyPr/>
            <a:lstStyle/>
            <a:p>
              <a:endParaRPr lang="en-US"/>
            </a:p>
          </p:txBody>
        </p:sp>
        <p:sp>
          <p:nvSpPr>
            <p:cNvPr id="806002" name="Line 114"/>
            <p:cNvSpPr>
              <a:spLocks noChangeShapeType="1"/>
            </p:cNvSpPr>
            <p:nvPr/>
          </p:nvSpPr>
          <p:spPr bwMode="auto">
            <a:xfrm>
              <a:off x="3375" y="1603"/>
              <a:ext cx="6" cy="1"/>
            </a:xfrm>
            <a:prstGeom prst="line">
              <a:avLst/>
            </a:prstGeom>
            <a:noFill/>
            <a:ln w="0">
              <a:solidFill>
                <a:srgbClr val="000000"/>
              </a:solidFill>
              <a:round/>
              <a:headEnd/>
              <a:tailEnd/>
            </a:ln>
          </p:spPr>
          <p:txBody>
            <a:bodyPr/>
            <a:lstStyle/>
            <a:p>
              <a:endParaRPr lang="en-US"/>
            </a:p>
          </p:txBody>
        </p:sp>
        <p:sp>
          <p:nvSpPr>
            <p:cNvPr id="806003" name="Line 115"/>
            <p:cNvSpPr>
              <a:spLocks noChangeShapeType="1"/>
            </p:cNvSpPr>
            <p:nvPr/>
          </p:nvSpPr>
          <p:spPr bwMode="auto">
            <a:xfrm>
              <a:off x="3375" y="1603"/>
              <a:ext cx="1" cy="6"/>
            </a:xfrm>
            <a:prstGeom prst="line">
              <a:avLst/>
            </a:prstGeom>
            <a:noFill/>
            <a:ln w="0">
              <a:solidFill>
                <a:srgbClr val="000000"/>
              </a:solidFill>
              <a:round/>
              <a:headEnd/>
              <a:tailEnd/>
            </a:ln>
          </p:spPr>
          <p:txBody>
            <a:bodyPr/>
            <a:lstStyle/>
            <a:p>
              <a:endParaRPr lang="en-US"/>
            </a:p>
          </p:txBody>
        </p:sp>
        <p:sp>
          <p:nvSpPr>
            <p:cNvPr id="806004" name="Rectangle 116"/>
            <p:cNvSpPr>
              <a:spLocks noChangeArrowheads="1"/>
            </p:cNvSpPr>
            <p:nvPr/>
          </p:nvSpPr>
          <p:spPr bwMode="auto">
            <a:xfrm>
              <a:off x="3381" y="1603"/>
              <a:ext cx="1036" cy="6"/>
            </a:xfrm>
            <a:prstGeom prst="rect">
              <a:avLst/>
            </a:prstGeom>
            <a:solidFill>
              <a:srgbClr val="000000"/>
            </a:solidFill>
            <a:ln w="9525">
              <a:noFill/>
              <a:miter lim="800000"/>
              <a:headEnd/>
              <a:tailEnd/>
            </a:ln>
          </p:spPr>
          <p:txBody>
            <a:bodyPr/>
            <a:lstStyle/>
            <a:p>
              <a:endParaRPr lang="en-US"/>
            </a:p>
          </p:txBody>
        </p:sp>
        <p:sp>
          <p:nvSpPr>
            <p:cNvPr id="806005" name="Line 117"/>
            <p:cNvSpPr>
              <a:spLocks noChangeShapeType="1"/>
            </p:cNvSpPr>
            <p:nvPr/>
          </p:nvSpPr>
          <p:spPr bwMode="auto">
            <a:xfrm>
              <a:off x="3381" y="1603"/>
              <a:ext cx="1036" cy="1"/>
            </a:xfrm>
            <a:prstGeom prst="line">
              <a:avLst/>
            </a:prstGeom>
            <a:noFill/>
            <a:ln w="0">
              <a:solidFill>
                <a:srgbClr val="000000"/>
              </a:solidFill>
              <a:round/>
              <a:headEnd/>
              <a:tailEnd/>
            </a:ln>
          </p:spPr>
          <p:txBody>
            <a:bodyPr/>
            <a:lstStyle/>
            <a:p>
              <a:endParaRPr lang="en-US"/>
            </a:p>
          </p:txBody>
        </p:sp>
        <p:sp>
          <p:nvSpPr>
            <p:cNvPr id="806006" name="Rectangle 118"/>
            <p:cNvSpPr>
              <a:spLocks noChangeArrowheads="1"/>
            </p:cNvSpPr>
            <p:nvPr/>
          </p:nvSpPr>
          <p:spPr bwMode="auto">
            <a:xfrm>
              <a:off x="4417" y="1603"/>
              <a:ext cx="12" cy="6"/>
            </a:xfrm>
            <a:prstGeom prst="rect">
              <a:avLst/>
            </a:prstGeom>
            <a:solidFill>
              <a:srgbClr val="000000"/>
            </a:solidFill>
            <a:ln w="9525">
              <a:noFill/>
              <a:miter lim="800000"/>
              <a:headEnd/>
              <a:tailEnd/>
            </a:ln>
          </p:spPr>
          <p:txBody>
            <a:bodyPr/>
            <a:lstStyle/>
            <a:p>
              <a:endParaRPr lang="en-US"/>
            </a:p>
          </p:txBody>
        </p:sp>
        <p:sp>
          <p:nvSpPr>
            <p:cNvPr id="806007" name="Line 119"/>
            <p:cNvSpPr>
              <a:spLocks noChangeShapeType="1"/>
            </p:cNvSpPr>
            <p:nvPr/>
          </p:nvSpPr>
          <p:spPr bwMode="auto">
            <a:xfrm>
              <a:off x="4417" y="1603"/>
              <a:ext cx="12" cy="1"/>
            </a:xfrm>
            <a:prstGeom prst="line">
              <a:avLst/>
            </a:prstGeom>
            <a:noFill/>
            <a:ln w="0">
              <a:solidFill>
                <a:srgbClr val="000000"/>
              </a:solidFill>
              <a:round/>
              <a:headEnd/>
              <a:tailEnd/>
            </a:ln>
          </p:spPr>
          <p:txBody>
            <a:bodyPr/>
            <a:lstStyle/>
            <a:p>
              <a:endParaRPr lang="en-US"/>
            </a:p>
          </p:txBody>
        </p:sp>
        <p:sp>
          <p:nvSpPr>
            <p:cNvPr id="806008" name="Rectangle 120"/>
            <p:cNvSpPr>
              <a:spLocks noChangeArrowheads="1"/>
            </p:cNvSpPr>
            <p:nvPr/>
          </p:nvSpPr>
          <p:spPr bwMode="auto">
            <a:xfrm>
              <a:off x="1380" y="1609"/>
              <a:ext cx="12" cy="228"/>
            </a:xfrm>
            <a:prstGeom prst="rect">
              <a:avLst/>
            </a:prstGeom>
            <a:solidFill>
              <a:srgbClr val="000000"/>
            </a:solidFill>
            <a:ln w="9525">
              <a:noFill/>
              <a:miter lim="800000"/>
              <a:headEnd/>
              <a:tailEnd/>
            </a:ln>
          </p:spPr>
          <p:txBody>
            <a:bodyPr/>
            <a:lstStyle/>
            <a:p>
              <a:endParaRPr lang="en-US"/>
            </a:p>
          </p:txBody>
        </p:sp>
        <p:sp>
          <p:nvSpPr>
            <p:cNvPr id="806009" name="Line 121"/>
            <p:cNvSpPr>
              <a:spLocks noChangeShapeType="1"/>
            </p:cNvSpPr>
            <p:nvPr/>
          </p:nvSpPr>
          <p:spPr bwMode="auto">
            <a:xfrm>
              <a:off x="1380" y="1609"/>
              <a:ext cx="1" cy="228"/>
            </a:xfrm>
            <a:prstGeom prst="line">
              <a:avLst/>
            </a:prstGeom>
            <a:noFill/>
            <a:ln w="0">
              <a:solidFill>
                <a:srgbClr val="000000"/>
              </a:solidFill>
              <a:round/>
              <a:headEnd/>
              <a:tailEnd/>
            </a:ln>
          </p:spPr>
          <p:txBody>
            <a:bodyPr/>
            <a:lstStyle/>
            <a:p>
              <a:endParaRPr lang="en-US"/>
            </a:p>
          </p:txBody>
        </p:sp>
        <p:sp>
          <p:nvSpPr>
            <p:cNvPr id="806011" name="Line 123"/>
            <p:cNvSpPr>
              <a:spLocks noChangeShapeType="1"/>
            </p:cNvSpPr>
            <p:nvPr/>
          </p:nvSpPr>
          <p:spPr bwMode="auto">
            <a:xfrm>
              <a:off x="1380" y="1837"/>
              <a:ext cx="841" cy="1"/>
            </a:xfrm>
            <a:prstGeom prst="line">
              <a:avLst/>
            </a:prstGeom>
            <a:noFill/>
            <a:ln w="0">
              <a:solidFill>
                <a:srgbClr val="000000"/>
              </a:solidFill>
              <a:round/>
              <a:headEnd/>
              <a:tailEnd/>
            </a:ln>
          </p:spPr>
          <p:txBody>
            <a:bodyPr/>
            <a:lstStyle/>
            <a:p>
              <a:endParaRPr lang="en-US"/>
            </a:p>
          </p:txBody>
        </p:sp>
        <p:sp>
          <p:nvSpPr>
            <p:cNvPr id="806018" name="Line 130"/>
            <p:cNvSpPr>
              <a:spLocks noChangeShapeType="1"/>
            </p:cNvSpPr>
            <p:nvPr/>
          </p:nvSpPr>
          <p:spPr bwMode="auto">
            <a:xfrm>
              <a:off x="2226" y="1837"/>
              <a:ext cx="1149" cy="1"/>
            </a:xfrm>
            <a:prstGeom prst="line">
              <a:avLst/>
            </a:prstGeom>
            <a:noFill/>
            <a:ln w="0">
              <a:solidFill>
                <a:srgbClr val="000000"/>
              </a:solidFill>
              <a:round/>
              <a:headEnd/>
              <a:tailEnd/>
            </a:ln>
          </p:spPr>
          <p:txBody>
            <a:bodyPr/>
            <a:lstStyle/>
            <a:p>
              <a:endParaRPr lang="en-US"/>
            </a:p>
          </p:txBody>
        </p:sp>
        <p:sp>
          <p:nvSpPr>
            <p:cNvPr id="806019" name="Rectangle 131"/>
            <p:cNvSpPr>
              <a:spLocks noChangeArrowheads="1"/>
            </p:cNvSpPr>
            <p:nvPr/>
          </p:nvSpPr>
          <p:spPr bwMode="auto">
            <a:xfrm>
              <a:off x="3375" y="1609"/>
              <a:ext cx="6" cy="228"/>
            </a:xfrm>
            <a:prstGeom prst="rect">
              <a:avLst/>
            </a:prstGeom>
            <a:solidFill>
              <a:srgbClr val="000000"/>
            </a:solidFill>
            <a:ln w="9525">
              <a:noFill/>
              <a:miter lim="800000"/>
              <a:headEnd/>
              <a:tailEnd/>
            </a:ln>
          </p:spPr>
          <p:txBody>
            <a:bodyPr/>
            <a:lstStyle/>
            <a:p>
              <a:endParaRPr lang="en-US"/>
            </a:p>
          </p:txBody>
        </p:sp>
        <p:sp>
          <p:nvSpPr>
            <p:cNvPr id="806020" name="Line 132"/>
            <p:cNvSpPr>
              <a:spLocks noChangeShapeType="1"/>
            </p:cNvSpPr>
            <p:nvPr/>
          </p:nvSpPr>
          <p:spPr bwMode="auto">
            <a:xfrm>
              <a:off x="3375" y="1609"/>
              <a:ext cx="1" cy="228"/>
            </a:xfrm>
            <a:prstGeom prst="line">
              <a:avLst/>
            </a:prstGeom>
            <a:noFill/>
            <a:ln w="0">
              <a:solidFill>
                <a:srgbClr val="000000"/>
              </a:solidFill>
              <a:round/>
              <a:headEnd/>
              <a:tailEnd/>
            </a:ln>
          </p:spPr>
          <p:txBody>
            <a:bodyPr/>
            <a:lstStyle/>
            <a:p>
              <a:endParaRPr lang="en-US"/>
            </a:p>
          </p:txBody>
        </p:sp>
        <p:sp>
          <p:nvSpPr>
            <p:cNvPr id="806022" name="Line 134"/>
            <p:cNvSpPr>
              <a:spLocks noChangeShapeType="1"/>
            </p:cNvSpPr>
            <p:nvPr/>
          </p:nvSpPr>
          <p:spPr bwMode="auto">
            <a:xfrm>
              <a:off x="3375" y="1837"/>
              <a:ext cx="6" cy="1"/>
            </a:xfrm>
            <a:prstGeom prst="line">
              <a:avLst/>
            </a:prstGeom>
            <a:noFill/>
            <a:ln w="0">
              <a:solidFill>
                <a:srgbClr val="000000"/>
              </a:solidFill>
              <a:round/>
              <a:headEnd/>
              <a:tailEnd/>
            </a:ln>
          </p:spPr>
          <p:txBody>
            <a:bodyPr/>
            <a:lstStyle/>
            <a:p>
              <a:endParaRPr lang="en-US"/>
            </a:p>
          </p:txBody>
        </p:sp>
        <p:sp>
          <p:nvSpPr>
            <p:cNvPr id="806023" name="Line 135"/>
            <p:cNvSpPr>
              <a:spLocks noChangeShapeType="1"/>
            </p:cNvSpPr>
            <p:nvPr/>
          </p:nvSpPr>
          <p:spPr bwMode="auto">
            <a:xfrm>
              <a:off x="3375" y="1837"/>
              <a:ext cx="1" cy="6"/>
            </a:xfrm>
            <a:prstGeom prst="line">
              <a:avLst/>
            </a:prstGeom>
            <a:noFill/>
            <a:ln w="0">
              <a:solidFill>
                <a:srgbClr val="000000"/>
              </a:solidFill>
              <a:round/>
              <a:headEnd/>
              <a:tailEnd/>
            </a:ln>
          </p:spPr>
          <p:txBody>
            <a:bodyPr/>
            <a:lstStyle/>
            <a:p>
              <a:endParaRPr lang="en-US"/>
            </a:p>
          </p:txBody>
        </p:sp>
        <p:sp>
          <p:nvSpPr>
            <p:cNvPr id="806025" name="Line 137"/>
            <p:cNvSpPr>
              <a:spLocks noChangeShapeType="1"/>
            </p:cNvSpPr>
            <p:nvPr/>
          </p:nvSpPr>
          <p:spPr bwMode="auto">
            <a:xfrm>
              <a:off x="3381" y="1837"/>
              <a:ext cx="1036" cy="1"/>
            </a:xfrm>
            <a:prstGeom prst="line">
              <a:avLst/>
            </a:prstGeom>
            <a:noFill/>
            <a:ln w="0">
              <a:solidFill>
                <a:srgbClr val="000000"/>
              </a:solidFill>
              <a:round/>
              <a:headEnd/>
              <a:tailEnd/>
            </a:ln>
          </p:spPr>
          <p:txBody>
            <a:bodyPr/>
            <a:lstStyle/>
            <a:p>
              <a:endParaRPr lang="en-US"/>
            </a:p>
          </p:txBody>
        </p:sp>
        <p:sp>
          <p:nvSpPr>
            <p:cNvPr id="806026" name="Rectangle 138"/>
            <p:cNvSpPr>
              <a:spLocks noChangeArrowheads="1"/>
            </p:cNvSpPr>
            <p:nvPr/>
          </p:nvSpPr>
          <p:spPr bwMode="auto">
            <a:xfrm>
              <a:off x="4417" y="1609"/>
              <a:ext cx="12" cy="228"/>
            </a:xfrm>
            <a:prstGeom prst="rect">
              <a:avLst/>
            </a:prstGeom>
            <a:solidFill>
              <a:srgbClr val="000000"/>
            </a:solidFill>
            <a:ln w="9525">
              <a:noFill/>
              <a:miter lim="800000"/>
              <a:headEnd/>
              <a:tailEnd/>
            </a:ln>
          </p:spPr>
          <p:txBody>
            <a:bodyPr/>
            <a:lstStyle/>
            <a:p>
              <a:endParaRPr lang="en-US"/>
            </a:p>
          </p:txBody>
        </p:sp>
        <p:sp>
          <p:nvSpPr>
            <p:cNvPr id="806027" name="Line 139"/>
            <p:cNvSpPr>
              <a:spLocks noChangeShapeType="1"/>
            </p:cNvSpPr>
            <p:nvPr/>
          </p:nvSpPr>
          <p:spPr bwMode="auto">
            <a:xfrm>
              <a:off x="4417" y="1609"/>
              <a:ext cx="1" cy="228"/>
            </a:xfrm>
            <a:prstGeom prst="line">
              <a:avLst/>
            </a:prstGeom>
            <a:noFill/>
            <a:ln w="0">
              <a:solidFill>
                <a:srgbClr val="000000"/>
              </a:solidFill>
              <a:round/>
              <a:headEnd/>
              <a:tailEnd/>
            </a:ln>
          </p:spPr>
          <p:txBody>
            <a:bodyPr/>
            <a:lstStyle/>
            <a:p>
              <a:endParaRPr lang="en-US"/>
            </a:p>
          </p:txBody>
        </p:sp>
        <p:sp>
          <p:nvSpPr>
            <p:cNvPr id="806029" name="Line 141"/>
            <p:cNvSpPr>
              <a:spLocks noChangeShapeType="1"/>
            </p:cNvSpPr>
            <p:nvPr/>
          </p:nvSpPr>
          <p:spPr bwMode="auto">
            <a:xfrm>
              <a:off x="4417" y="1837"/>
              <a:ext cx="12" cy="1"/>
            </a:xfrm>
            <a:prstGeom prst="line">
              <a:avLst/>
            </a:prstGeom>
            <a:noFill/>
            <a:ln w="0">
              <a:solidFill>
                <a:srgbClr val="000000"/>
              </a:solidFill>
              <a:round/>
              <a:headEnd/>
              <a:tailEnd/>
            </a:ln>
          </p:spPr>
          <p:txBody>
            <a:bodyPr/>
            <a:lstStyle/>
            <a:p>
              <a:endParaRPr lang="en-US"/>
            </a:p>
          </p:txBody>
        </p:sp>
        <p:sp>
          <p:nvSpPr>
            <p:cNvPr id="806030" name="Rectangle 142"/>
            <p:cNvSpPr>
              <a:spLocks noChangeArrowheads="1"/>
            </p:cNvSpPr>
            <p:nvPr/>
          </p:nvSpPr>
          <p:spPr bwMode="auto">
            <a:xfrm>
              <a:off x="1430" y="1847"/>
              <a:ext cx="20" cy="96"/>
            </a:xfrm>
            <a:prstGeom prst="rect">
              <a:avLst/>
            </a:prstGeom>
            <a:noFill/>
            <a:ln w="9525">
              <a:noFill/>
              <a:miter lim="800000"/>
              <a:headEnd/>
              <a:tailEnd/>
            </a:ln>
          </p:spPr>
          <p:txBody>
            <a:bodyPr wrap="none" lIns="0" tIns="0" rIns="0" bIns="0">
              <a:spAutoFit/>
            </a:bodyPr>
            <a:lstStyle/>
            <a:p>
              <a:r>
                <a:rPr lang="en-US" sz="1000" b="1" u="none" baseline="0">
                  <a:solidFill>
                    <a:srgbClr val="000000"/>
                  </a:solidFill>
                </a:rPr>
                <a:t> </a:t>
              </a:r>
              <a:endParaRPr lang="en-US" sz="2400" u="none" baseline="0">
                <a:solidFill>
                  <a:srgbClr val="00FF00"/>
                </a:solidFill>
              </a:endParaRPr>
            </a:p>
          </p:txBody>
        </p:sp>
        <p:sp>
          <p:nvSpPr>
            <p:cNvPr id="806031" name="Line 143"/>
            <p:cNvSpPr>
              <a:spLocks noChangeShapeType="1"/>
            </p:cNvSpPr>
            <p:nvPr/>
          </p:nvSpPr>
          <p:spPr bwMode="auto">
            <a:xfrm>
              <a:off x="2208" y="912"/>
              <a:ext cx="0" cy="936"/>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body" idx="1"/>
          </p:nvPr>
        </p:nvSpPr>
        <p:spPr>
          <a:xfrm>
            <a:off x="719138" y="3824288"/>
            <a:ext cx="7772400" cy="2514600"/>
          </a:xfrm>
        </p:spPr>
        <p:txBody>
          <a:bodyPr/>
          <a:lstStyle/>
          <a:p>
            <a:pPr marL="742950" lvl="1" indent="-285750"/>
            <a:endParaRPr lang="en-US" sz="2400" dirty="0"/>
          </a:p>
        </p:txBody>
      </p:sp>
      <p:sp>
        <p:nvSpPr>
          <p:cNvPr id="807939" name="Rectangle 3"/>
          <p:cNvSpPr>
            <a:spLocks noGrp="1" noChangeArrowheads="1"/>
          </p:cNvSpPr>
          <p:nvPr>
            <p:ph type="title"/>
          </p:nvPr>
        </p:nvSpPr>
        <p:spPr>
          <a:xfrm>
            <a:off x="715963" y="-3175"/>
            <a:ext cx="7772400" cy="1020763"/>
          </a:xfrm>
        </p:spPr>
        <p:txBody>
          <a:bodyPr/>
          <a:lstStyle/>
          <a:p>
            <a:r>
              <a:rPr lang="en-US"/>
              <a:t>State Assignment – Example 2</a:t>
            </a:r>
          </a:p>
        </p:txBody>
      </p:sp>
      <p:sp>
        <p:nvSpPr>
          <p:cNvPr id="807940" name="Rectangle 4"/>
          <p:cNvSpPr>
            <a:spLocks noChangeArrowheads="1"/>
          </p:cNvSpPr>
          <p:nvPr/>
        </p:nvSpPr>
        <p:spPr bwMode="auto">
          <a:xfrm>
            <a:off x="3559175" y="3297238"/>
            <a:ext cx="9525" cy="7937"/>
          </a:xfrm>
          <a:prstGeom prst="rect">
            <a:avLst/>
          </a:prstGeom>
          <a:solidFill>
            <a:srgbClr val="000000"/>
          </a:solidFill>
          <a:ln w="9525">
            <a:noFill/>
            <a:miter lim="800000"/>
            <a:headEnd/>
            <a:tailEnd/>
          </a:ln>
        </p:spPr>
        <p:txBody>
          <a:bodyPr/>
          <a:lstStyle/>
          <a:p>
            <a:endParaRPr lang="en-US"/>
          </a:p>
        </p:txBody>
      </p:sp>
      <p:sp>
        <p:nvSpPr>
          <p:cNvPr id="807941" name="Rectangle 5"/>
          <p:cNvSpPr>
            <a:spLocks noChangeArrowheads="1"/>
          </p:cNvSpPr>
          <p:nvPr/>
        </p:nvSpPr>
        <p:spPr bwMode="auto">
          <a:xfrm>
            <a:off x="2132013" y="3654425"/>
            <a:ext cx="1427162" cy="7938"/>
          </a:xfrm>
          <a:prstGeom prst="rect">
            <a:avLst/>
          </a:prstGeom>
          <a:solidFill>
            <a:srgbClr val="000000"/>
          </a:solidFill>
          <a:ln w="9525">
            <a:noFill/>
            <a:miter lim="800000"/>
            <a:headEnd/>
            <a:tailEnd/>
          </a:ln>
        </p:spPr>
        <p:txBody>
          <a:bodyPr/>
          <a:lstStyle/>
          <a:p>
            <a:endParaRPr lang="en-US"/>
          </a:p>
        </p:txBody>
      </p:sp>
      <p:sp>
        <p:nvSpPr>
          <p:cNvPr id="807942" name="Rectangle 6"/>
          <p:cNvSpPr>
            <a:spLocks noChangeArrowheads="1"/>
          </p:cNvSpPr>
          <p:nvPr/>
        </p:nvSpPr>
        <p:spPr bwMode="auto">
          <a:xfrm>
            <a:off x="3559175" y="3654425"/>
            <a:ext cx="9525" cy="7938"/>
          </a:xfrm>
          <a:prstGeom prst="rect">
            <a:avLst/>
          </a:prstGeom>
          <a:solidFill>
            <a:srgbClr val="000000"/>
          </a:solidFill>
          <a:ln w="9525">
            <a:noFill/>
            <a:miter lim="800000"/>
            <a:headEnd/>
            <a:tailEnd/>
          </a:ln>
        </p:spPr>
        <p:txBody>
          <a:bodyPr/>
          <a:lstStyle/>
          <a:p>
            <a:endParaRPr lang="en-US"/>
          </a:p>
        </p:txBody>
      </p:sp>
      <p:sp>
        <p:nvSpPr>
          <p:cNvPr id="807943" name="Rectangle 7"/>
          <p:cNvSpPr>
            <a:spLocks noChangeArrowheads="1"/>
          </p:cNvSpPr>
          <p:nvPr/>
        </p:nvSpPr>
        <p:spPr bwMode="auto">
          <a:xfrm>
            <a:off x="3568700" y="3654425"/>
            <a:ext cx="1985963" cy="7938"/>
          </a:xfrm>
          <a:prstGeom prst="rect">
            <a:avLst/>
          </a:prstGeom>
          <a:solidFill>
            <a:srgbClr val="000000"/>
          </a:solidFill>
          <a:ln w="9525">
            <a:noFill/>
            <a:miter lim="800000"/>
            <a:headEnd/>
            <a:tailEnd/>
          </a:ln>
        </p:spPr>
        <p:txBody>
          <a:bodyPr/>
          <a:lstStyle/>
          <a:p>
            <a:endParaRPr lang="en-US"/>
          </a:p>
        </p:txBody>
      </p:sp>
      <p:sp>
        <p:nvSpPr>
          <p:cNvPr id="807944" name="Rectangle 8"/>
          <p:cNvSpPr>
            <a:spLocks noChangeArrowheads="1"/>
          </p:cNvSpPr>
          <p:nvPr/>
        </p:nvSpPr>
        <p:spPr bwMode="auto">
          <a:xfrm>
            <a:off x="5554663" y="3654425"/>
            <a:ext cx="7937" cy="7938"/>
          </a:xfrm>
          <a:prstGeom prst="rect">
            <a:avLst/>
          </a:prstGeom>
          <a:solidFill>
            <a:srgbClr val="000000"/>
          </a:solidFill>
          <a:ln w="9525">
            <a:noFill/>
            <a:miter lim="800000"/>
            <a:headEnd/>
            <a:tailEnd/>
          </a:ln>
        </p:spPr>
        <p:txBody>
          <a:bodyPr/>
          <a:lstStyle/>
          <a:p>
            <a:endParaRPr lang="en-US"/>
          </a:p>
        </p:txBody>
      </p:sp>
      <p:sp>
        <p:nvSpPr>
          <p:cNvPr id="807945" name="Rectangle 9"/>
          <p:cNvSpPr>
            <a:spLocks noChangeArrowheads="1"/>
          </p:cNvSpPr>
          <p:nvPr/>
        </p:nvSpPr>
        <p:spPr bwMode="auto">
          <a:xfrm>
            <a:off x="5562600" y="3654425"/>
            <a:ext cx="1909763" cy="7938"/>
          </a:xfrm>
          <a:prstGeom prst="rect">
            <a:avLst/>
          </a:prstGeom>
          <a:solidFill>
            <a:srgbClr val="000000"/>
          </a:solidFill>
          <a:ln w="9525">
            <a:noFill/>
            <a:miter lim="800000"/>
            <a:headEnd/>
            <a:tailEnd/>
          </a:ln>
        </p:spPr>
        <p:txBody>
          <a:bodyPr/>
          <a:lstStyle/>
          <a:p>
            <a:endParaRPr lang="en-US"/>
          </a:p>
        </p:txBody>
      </p:sp>
      <p:sp>
        <p:nvSpPr>
          <p:cNvPr id="807946" name="Rectangle 10"/>
          <p:cNvSpPr>
            <a:spLocks noChangeArrowheads="1"/>
          </p:cNvSpPr>
          <p:nvPr/>
        </p:nvSpPr>
        <p:spPr bwMode="auto">
          <a:xfrm>
            <a:off x="7472363" y="3654425"/>
            <a:ext cx="17462" cy="7938"/>
          </a:xfrm>
          <a:prstGeom prst="rect">
            <a:avLst/>
          </a:prstGeom>
          <a:solidFill>
            <a:srgbClr val="000000"/>
          </a:solidFill>
          <a:ln w="9525">
            <a:noFill/>
            <a:miter lim="800000"/>
            <a:headEnd/>
            <a:tailEnd/>
          </a:ln>
        </p:spPr>
        <p:txBody>
          <a:bodyPr/>
          <a:lstStyle/>
          <a:p>
            <a:endParaRPr lang="en-US"/>
          </a:p>
        </p:txBody>
      </p:sp>
      <p:sp>
        <p:nvSpPr>
          <p:cNvPr id="807963" name="Rectangle 27"/>
          <p:cNvSpPr>
            <a:spLocks noChangeArrowheads="1"/>
          </p:cNvSpPr>
          <p:nvPr/>
        </p:nvSpPr>
        <p:spPr bwMode="auto">
          <a:xfrm>
            <a:off x="2132013" y="3297238"/>
            <a:ext cx="19050" cy="7937"/>
          </a:xfrm>
          <a:prstGeom prst="rect">
            <a:avLst/>
          </a:prstGeom>
          <a:solidFill>
            <a:srgbClr val="000000"/>
          </a:solidFill>
          <a:ln w="9525">
            <a:noFill/>
            <a:miter lim="800000"/>
            <a:headEnd/>
            <a:tailEnd/>
          </a:ln>
        </p:spPr>
        <p:txBody>
          <a:bodyPr/>
          <a:lstStyle/>
          <a:p>
            <a:endParaRPr lang="en-US"/>
          </a:p>
        </p:txBody>
      </p:sp>
      <p:sp>
        <p:nvSpPr>
          <p:cNvPr id="807964" name="Rectangle 28"/>
          <p:cNvSpPr>
            <a:spLocks noChangeArrowheads="1"/>
          </p:cNvSpPr>
          <p:nvPr/>
        </p:nvSpPr>
        <p:spPr bwMode="auto">
          <a:xfrm>
            <a:off x="2151063" y="3297238"/>
            <a:ext cx="1408112" cy="7937"/>
          </a:xfrm>
          <a:prstGeom prst="rect">
            <a:avLst/>
          </a:prstGeom>
          <a:solidFill>
            <a:srgbClr val="000000"/>
          </a:solidFill>
          <a:ln w="9525">
            <a:noFill/>
            <a:miter lim="800000"/>
            <a:headEnd/>
            <a:tailEnd/>
          </a:ln>
        </p:spPr>
        <p:txBody>
          <a:bodyPr/>
          <a:lstStyle/>
          <a:p>
            <a:endParaRPr lang="en-US"/>
          </a:p>
        </p:txBody>
      </p:sp>
      <p:sp>
        <p:nvSpPr>
          <p:cNvPr id="807965" name="Rectangle 29"/>
          <p:cNvSpPr>
            <a:spLocks noChangeArrowheads="1"/>
          </p:cNvSpPr>
          <p:nvPr/>
        </p:nvSpPr>
        <p:spPr bwMode="auto">
          <a:xfrm>
            <a:off x="3568700" y="3297238"/>
            <a:ext cx="1985963" cy="7937"/>
          </a:xfrm>
          <a:prstGeom prst="rect">
            <a:avLst/>
          </a:prstGeom>
          <a:solidFill>
            <a:srgbClr val="000000"/>
          </a:solidFill>
          <a:ln w="9525">
            <a:noFill/>
            <a:miter lim="800000"/>
            <a:headEnd/>
            <a:tailEnd/>
          </a:ln>
        </p:spPr>
        <p:txBody>
          <a:bodyPr/>
          <a:lstStyle/>
          <a:p>
            <a:endParaRPr lang="en-US"/>
          </a:p>
        </p:txBody>
      </p:sp>
      <p:sp>
        <p:nvSpPr>
          <p:cNvPr id="807966" name="Rectangle 30"/>
          <p:cNvSpPr>
            <a:spLocks noChangeArrowheads="1"/>
          </p:cNvSpPr>
          <p:nvPr/>
        </p:nvSpPr>
        <p:spPr bwMode="auto">
          <a:xfrm>
            <a:off x="5554663" y="3297238"/>
            <a:ext cx="7937" cy="7937"/>
          </a:xfrm>
          <a:prstGeom prst="rect">
            <a:avLst/>
          </a:prstGeom>
          <a:solidFill>
            <a:srgbClr val="000000"/>
          </a:solidFill>
          <a:ln w="9525">
            <a:noFill/>
            <a:miter lim="800000"/>
            <a:headEnd/>
            <a:tailEnd/>
          </a:ln>
        </p:spPr>
        <p:txBody>
          <a:bodyPr/>
          <a:lstStyle/>
          <a:p>
            <a:endParaRPr lang="en-US"/>
          </a:p>
        </p:txBody>
      </p:sp>
      <p:sp>
        <p:nvSpPr>
          <p:cNvPr id="807967" name="Rectangle 31"/>
          <p:cNvSpPr>
            <a:spLocks noChangeArrowheads="1"/>
          </p:cNvSpPr>
          <p:nvPr/>
        </p:nvSpPr>
        <p:spPr bwMode="auto">
          <a:xfrm>
            <a:off x="5562600" y="3297238"/>
            <a:ext cx="1909763" cy="7937"/>
          </a:xfrm>
          <a:prstGeom prst="rect">
            <a:avLst/>
          </a:prstGeom>
          <a:solidFill>
            <a:srgbClr val="000000"/>
          </a:solidFill>
          <a:ln w="9525">
            <a:noFill/>
            <a:miter lim="800000"/>
            <a:headEnd/>
            <a:tailEnd/>
          </a:ln>
        </p:spPr>
        <p:txBody>
          <a:bodyPr/>
          <a:lstStyle/>
          <a:p>
            <a:endParaRPr lang="en-US"/>
          </a:p>
        </p:txBody>
      </p:sp>
      <p:sp>
        <p:nvSpPr>
          <p:cNvPr id="807968" name="Rectangle 32"/>
          <p:cNvSpPr>
            <a:spLocks noChangeArrowheads="1"/>
          </p:cNvSpPr>
          <p:nvPr/>
        </p:nvSpPr>
        <p:spPr bwMode="auto">
          <a:xfrm>
            <a:off x="7472363" y="3297238"/>
            <a:ext cx="17462" cy="7937"/>
          </a:xfrm>
          <a:prstGeom prst="rect">
            <a:avLst/>
          </a:prstGeom>
          <a:solidFill>
            <a:srgbClr val="000000"/>
          </a:solidFill>
          <a:ln w="9525">
            <a:noFill/>
            <a:miter lim="800000"/>
            <a:headEnd/>
            <a:tailEnd/>
          </a:ln>
        </p:spPr>
        <p:txBody>
          <a:bodyPr/>
          <a:lstStyle/>
          <a:p>
            <a:endParaRPr lang="en-US"/>
          </a:p>
        </p:txBody>
      </p:sp>
      <p:sp>
        <p:nvSpPr>
          <p:cNvPr id="808119" name="Rectangle 183"/>
          <p:cNvSpPr>
            <a:spLocks noChangeArrowheads="1"/>
          </p:cNvSpPr>
          <p:nvPr/>
        </p:nvSpPr>
        <p:spPr bwMode="auto">
          <a:xfrm>
            <a:off x="2152650" y="3668713"/>
            <a:ext cx="31750" cy="152400"/>
          </a:xfrm>
          <a:prstGeom prst="rect">
            <a:avLst/>
          </a:prstGeom>
          <a:noFill/>
          <a:ln w="9525">
            <a:noFill/>
            <a:miter lim="800000"/>
            <a:headEnd/>
            <a:tailEnd/>
          </a:ln>
        </p:spPr>
        <p:txBody>
          <a:bodyPr wrap="none" lIns="0" tIns="0" rIns="0" bIns="0">
            <a:spAutoFit/>
          </a:bodyPr>
          <a:lstStyle/>
          <a:p>
            <a:r>
              <a:rPr lang="en-US" sz="1000" b="1" u="none" baseline="0">
                <a:solidFill>
                  <a:srgbClr val="000000"/>
                </a:solidFill>
              </a:rPr>
              <a:t> </a:t>
            </a:r>
            <a:endParaRPr lang="en-US" sz="2400" u="none" baseline="0">
              <a:solidFill>
                <a:srgbClr val="00FF00"/>
              </a:solidFill>
            </a:endParaRPr>
          </a:p>
        </p:txBody>
      </p:sp>
      <p:grpSp>
        <p:nvGrpSpPr>
          <p:cNvPr id="808124" name="Group 188"/>
          <p:cNvGrpSpPr>
            <a:grpSpLocks/>
          </p:cNvGrpSpPr>
          <p:nvPr/>
        </p:nvGrpSpPr>
        <p:grpSpPr bwMode="auto">
          <a:xfrm>
            <a:off x="2132013" y="1511300"/>
            <a:ext cx="5357812" cy="2171700"/>
            <a:chOff x="1343" y="952"/>
            <a:chExt cx="3375" cy="1368"/>
          </a:xfrm>
        </p:grpSpPr>
        <p:sp>
          <p:nvSpPr>
            <p:cNvPr id="807970" name="Rectangle 34"/>
            <p:cNvSpPr>
              <a:spLocks noChangeArrowheads="1"/>
            </p:cNvSpPr>
            <p:nvPr/>
          </p:nvSpPr>
          <p:spPr bwMode="auto">
            <a:xfrm>
              <a:off x="1500" y="972"/>
              <a:ext cx="639"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Present </a:t>
              </a:r>
              <a:endParaRPr lang="en-US" sz="2400" u="none" baseline="0">
                <a:solidFill>
                  <a:srgbClr val="00FF00"/>
                </a:solidFill>
              </a:endParaRPr>
            </a:p>
          </p:txBody>
        </p:sp>
        <p:sp>
          <p:nvSpPr>
            <p:cNvPr id="807971" name="Rectangle 35"/>
            <p:cNvSpPr>
              <a:spLocks noChangeArrowheads="1"/>
            </p:cNvSpPr>
            <p:nvPr/>
          </p:nvSpPr>
          <p:spPr bwMode="auto">
            <a:xfrm>
              <a:off x="1596" y="1191"/>
              <a:ext cx="398"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State</a:t>
              </a:r>
              <a:endParaRPr lang="en-US" sz="2400" u="none" baseline="0">
                <a:solidFill>
                  <a:srgbClr val="00FF00"/>
                </a:solidFill>
              </a:endParaRPr>
            </a:p>
          </p:txBody>
        </p:sp>
        <p:sp>
          <p:nvSpPr>
            <p:cNvPr id="807972" name="Rectangle 36"/>
            <p:cNvSpPr>
              <a:spLocks noChangeArrowheads="1"/>
            </p:cNvSpPr>
            <p:nvPr/>
          </p:nvSpPr>
          <p:spPr bwMode="auto">
            <a:xfrm>
              <a:off x="1999" y="1191"/>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7973" name="Rectangle 37"/>
            <p:cNvSpPr>
              <a:spLocks noChangeArrowheads="1"/>
            </p:cNvSpPr>
            <p:nvPr/>
          </p:nvSpPr>
          <p:spPr bwMode="auto">
            <a:xfrm>
              <a:off x="2464" y="972"/>
              <a:ext cx="812"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Next State</a:t>
              </a:r>
              <a:endParaRPr lang="en-US" sz="2400" u="none" baseline="0">
                <a:solidFill>
                  <a:srgbClr val="00FF00"/>
                </a:solidFill>
              </a:endParaRPr>
            </a:p>
          </p:txBody>
        </p:sp>
        <p:sp>
          <p:nvSpPr>
            <p:cNvPr id="807974" name="Rectangle 38"/>
            <p:cNvSpPr>
              <a:spLocks noChangeArrowheads="1"/>
            </p:cNvSpPr>
            <p:nvPr/>
          </p:nvSpPr>
          <p:spPr bwMode="auto">
            <a:xfrm>
              <a:off x="3283" y="972"/>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7975" name="Rectangle 39"/>
            <p:cNvSpPr>
              <a:spLocks noChangeArrowheads="1"/>
            </p:cNvSpPr>
            <p:nvPr/>
          </p:nvSpPr>
          <p:spPr bwMode="auto">
            <a:xfrm>
              <a:off x="2464" y="1191"/>
              <a:ext cx="808"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x=0     x=1</a:t>
              </a:r>
              <a:endParaRPr lang="en-US" sz="2400" u="none" baseline="0">
                <a:solidFill>
                  <a:srgbClr val="00FF00"/>
                </a:solidFill>
              </a:endParaRPr>
            </a:p>
          </p:txBody>
        </p:sp>
        <p:sp>
          <p:nvSpPr>
            <p:cNvPr id="807976" name="Rectangle 40"/>
            <p:cNvSpPr>
              <a:spLocks noChangeArrowheads="1"/>
            </p:cNvSpPr>
            <p:nvPr/>
          </p:nvSpPr>
          <p:spPr bwMode="auto">
            <a:xfrm>
              <a:off x="3281" y="1191"/>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7977" name="Rectangle 41"/>
            <p:cNvSpPr>
              <a:spLocks noChangeArrowheads="1"/>
            </p:cNvSpPr>
            <p:nvPr/>
          </p:nvSpPr>
          <p:spPr bwMode="auto">
            <a:xfrm>
              <a:off x="3815" y="972"/>
              <a:ext cx="571"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Output</a:t>
              </a:r>
              <a:endParaRPr lang="en-US" sz="2400" u="none" baseline="0">
                <a:solidFill>
                  <a:srgbClr val="00FF00"/>
                </a:solidFill>
              </a:endParaRPr>
            </a:p>
          </p:txBody>
        </p:sp>
        <p:sp>
          <p:nvSpPr>
            <p:cNvPr id="807978" name="Rectangle 42"/>
            <p:cNvSpPr>
              <a:spLocks noChangeArrowheads="1"/>
            </p:cNvSpPr>
            <p:nvPr/>
          </p:nvSpPr>
          <p:spPr bwMode="auto">
            <a:xfrm>
              <a:off x="4396" y="972"/>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7979" name="Rectangle 43"/>
            <p:cNvSpPr>
              <a:spLocks noChangeArrowheads="1"/>
            </p:cNvSpPr>
            <p:nvPr/>
          </p:nvSpPr>
          <p:spPr bwMode="auto">
            <a:xfrm>
              <a:off x="3744" y="1191"/>
              <a:ext cx="71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x=0   x=1</a:t>
              </a:r>
              <a:endParaRPr lang="en-US" sz="2400" u="none" baseline="0">
                <a:solidFill>
                  <a:srgbClr val="00FF00"/>
                </a:solidFill>
              </a:endParaRPr>
            </a:p>
          </p:txBody>
        </p:sp>
        <p:sp>
          <p:nvSpPr>
            <p:cNvPr id="807980" name="Rectangle 44"/>
            <p:cNvSpPr>
              <a:spLocks noChangeArrowheads="1"/>
            </p:cNvSpPr>
            <p:nvPr/>
          </p:nvSpPr>
          <p:spPr bwMode="auto">
            <a:xfrm>
              <a:off x="4468" y="1191"/>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7981" name="Rectangle 45"/>
            <p:cNvSpPr>
              <a:spLocks noChangeArrowheads="1"/>
            </p:cNvSpPr>
            <p:nvPr/>
          </p:nvSpPr>
          <p:spPr bwMode="auto">
            <a:xfrm>
              <a:off x="1343" y="953"/>
              <a:ext cx="12" cy="11"/>
            </a:xfrm>
            <a:prstGeom prst="rect">
              <a:avLst/>
            </a:prstGeom>
            <a:solidFill>
              <a:srgbClr val="000000"/>
            </a:solidFill>
            <a:ln w="9525">
              <a:noFill/>
              <a:miter lim="800000"/>
              <a:headEnd/>
              <a:tailEnd/>
            </a:ln>
          </p:spPr>
          <p:txBody>
            <a:bodyPr/>
            <a:lstStyle/>
            <a:p>
              <a:endParaRPr lang="en-US"/>
            </a:p>
          </p:txBody>
        </p:sp>
        <p:sp>
          <p:nvSpPr>
            <p:cNvPr id="807982" name="Line 46"/>
            <p:cNvSpPr>
              <a:spLocks noChangeShapeType="1"/>
            </p:cNvSpPr>
            <p:nvPr/>
          </p:nvSpPr>
          <p:spPr bwMode="auto">
            <a:xfrm>
              <a:off x="1343" y="953"/>
              <a:ext cx="12" cy="1"/>
            </a:xfrm>
            <a:prstGeom prst="line">
              <a:avLst/>
            </a:prstGeom>
            <a:noFill/>
            <a:ln w="0">
              <a:solidFill>
                <a:srgbClr val="000000"/>
              </a:solidFill>
              <a:round/>
              <a:headEnd/>
              <a:tailEnd/>
            </a:ln>
          </p:spPr>
          <p:txBody>
            <a:bodyPr/>
            <a:lstStyle/>
            <a:p>
              <a:endParaRPr lang="en-US"/>
            </a:p>
          </p:txBody>
        </p:sp>
        <p:sp>
          <p:nvSpPr>
            <p:cNvPr id="807983" name="Line 47"/>
            <p:cNvSpPr>
              <a:spLocks noChangeShapeType="1"/>
            </p:cNvSpPr>
            <p:nvPr/>
          </p:nvSpPr>
          <p:spPr bwMode="auto">
            <a:xfrm>
              <a:off x="1343" y="953"/>
              <a:ext cx="1" cy="11"/>
            </a:xfrm>
            <a:prstGeom prst="line">
              <a:avLst/>
            </a:prstGeom>
            <a:noFill/>
            <a:ln w="0">
              <a:solidFill>
                <a:srgbClr val="000000"/>
              </a:solidFill>
              <a:round/>
              <a:headEnd/>
              <a:tailEnd/>
            </a:ln>
          </p:spPr>
          <p:txBody>
            <a:bodyPr/>
            <a:lstStyle/>
            <a:p>
              <a:endParaRPr lang="en-US"/>
            </a:p>
          </p:txBody>
        </p:sp>
        <p:sp>
          <p:nvSpPr>
            <p:cNvPr id="807984" name="Rectangle 48"/>
            <p:cNvSpPr>
              <a:spLocks noChangeArrowheads="1"/>
            </p:cNvSpPr>
            <p:nvPr/>
          </p:nvSpPr>
          <p:spPr bwMode="auto">
            <a:xfrm>
              <a:off x="1343" y="953"/>
              <a:ext cx="12" cy="11"/>
            </a:xfrm>
            <a:prstGeom prst="rect">
              <a:avLst/>
            </a:prstGeom>
            <a:solidFill>
              <a:srgbClr val="000000"/>
            </a:solidFill>
            <a:ln w="9525">
              <a:noFill/>
              <a:miter lim="800000"/>
              <a:headEnd/>
              <a:tailEnd/>
            </a:ln>
          </p:spPr>
          <p:txBody>
            <a:bodyPr/>
            <a:lstStyle/>
            <a:p>
              <a:endParaRPr lang="en-US"/>
            </a:p>
          </p:txBody>
        </p:sp>
        <p:sp>
          <p:nvSpPr>
            <p:cNvPr id="807985" name="Line 49"/>
            <p:cNvSpPr>
              <a:spLocks noChangeShapeType="1"/>
            </p:cNvSpPr>
            <p:nvPr/>
          </p:nvSpPr>
          <p:spPr bwMode="auto">
            <a:xfrm>
              <a:off x="1343" y="953"/>
              <a:ext cx="12" cy="1"/>
            </a:xfrm>
            <a:prstGeom prst="line">
              <a:avLst/>
            </a:prstGeom>
            <a:noFill/>
            <a:ln w="0">
              <a:solidFill>
                <a:srgbClr val="000000"/>
              </a:solidFill>
              <a:round/>
              <a:headEnd/>
              <a:tailEnd/>
            </a:ln>
          </p:spPr>
          <p:txBody>
            <a:bodyPr/>
            <a:lstStyle/>
            <a:p>
              <a:endParaRPr lang="en-US"/>
            </a:p>
          </p:txBody>
        </p:sp>
        <p:sp>
          <p:nvSpPr>
            <p:cNvPr id="807986" name="Line 50"/>
            <p:cNvSpPr>
              <a:spLocks noChangeShapeType="1"/>
            </p:cNvSpPr>
            <p:nvPr/>
          </p:nvSpPr>
          <p:spPr bwMode="auto">
            <a:xfrm>
              <a:off x="1343" y="953"/>
              <a:ext cx="1" cy="11"/>
            </a:xfrm>
            <a:prstGeom prst="line">
              <a:avLst/>
            </a:prstGeom>
            <a:noFill/>
            <a:ln w="0">
              <a:solidFill>
                <a:srgbClr val="000000"/>
              </a:solidFill>
              <a:round/>
              <a:headEnd/>
              <a:tailEnd/>
            </a:ln>
          </p:spPr>
          <p:txBody>
            <a:bodyPr/>
            <a:lstStyle/>
            <a:p>
              <a:endParaRPr lang="en-US"/>
            </a:p>
          </p:txBody>
        </p:sp>
        <p:sp>
          <p:nvSpPr>
            <p:cNvPr id="807987" name="Rectangle 51"/>
            <p:cNvSpPr>
              <a:spLocks noChangeArrowheads="1"/>
            </p:cNvSpPr>
            <p:nvPr/>
          </p:nvSpPr>
          <p:spPr bwMode="auto">
            <a:xfrm>
              <a:off x="1355" y="953"/>
              <a:ext cx="885" cy="11"/>
            </a:xfrm>
            <a:prstGeom prst="rect">
              <a:avLst/>
            </a:prstGeom>
            <a:solidFill>
              <a:srgbClr val="000000"/>
            </a:solidFill>
            <a:ln w="9525">
              <a:noFill/>
              <a:miter lim="800000"/>
              <a:headEnd/>
              <a:tailEnd/>
            </a:ln>
          </p:spPr>
          <p:txBody>
            <a:bodyPr/>
            <a:lstStyle/>
            <a:p>
              <a:endParaRPr lang="en-US"/>
            </a:p>
          </p:txBody>
        </p:sp>
        <p:sp>
          <p:nvSpPr>
            <p:cNvPr id="807988" name="Line 52"/>
            <p:cNvSpPr>
              <a:spLocks noChangeShapeType="1"/>
            </p:cNvSpPr>
            <p:nvPr/>
          </p:nvSpPr>
          <p:spPr bwMode="auto">
            <a:xfrm>
              <a:off x="1355" y="953"/>
              <a:ext cx="885" cy="1"/>
            </a:xfrm>
            <a:prstGeom prst="line">
              <a:avLst/>
            </a:prstGeom>
            <a:noFill/>
            <a:ln w="0">
              <a:solidFill>
                <a:srgbClr val="000000"/>
              </a:solidFill>
              <a:round/>
              <a:headEnd/>
              <a:tailEnd/>
            </a:ln>
          </p:spPr>
          <p:txBody>
            <a:bodyPr/>
            <a:lstStyle/>
            <a:p>
              <a:endParaRPr lang="en-US"/>
            </a:p>
          </p:txBody>
        </p:sp>
        <p:sp>
          <p:nvSpPr>
            <p:cNvPr id="807992" name="Rectangle 56"/>
            <p:cNvSpPr>
              <a:spLocks noChangeArrowheads="1"/>
            </p:cNvSpPr>
            <p:nvPr/>
          </p:nvSpPr>
          <p:spPr bwMode="auto">
            <a:xfrm>
              <a:off x="2252" y="953"/>
              <a:ext cx="1245" cy="11"/>
            </a:xfrm>
            <a:prstGeom prst="rect">
              <a:avLst/>
            </a:prstGeom>
            <a:solidFill>
              <a:srgbClr val="000000"/>
            </a:solidFill>
            <a:ln w="9525">
              <a:noFill/>
              <a:miter lim="800000"/>
              <a:headEnd/>
              <a:tailEnd/>
            </a:ln>
          </p:spPr>
          <p:txBody>
            <a:bodyPr/>
            <a:lstStyle/>
            <a:p>
              <a:endParaRPr lang="en-US"/>
            </a:p>
          </p:txBody>
        </p:sp>
        <p:sp>
          <p:nvSpPr>
            <p:cNvPr id="807993" name="Line 57"/>
            <p:cNvSpPr>
              <a:spLocks noChangeShapeType="1"/>
            </p:cNvSpPr>
            <p:nvPr/>
          </p:nvSpPr>
          <p:spPr bwMode="auto">
            <a:xfrm>
              <a:off x="2252" y="953"/>
              <a:ext cx="1245" cy="1"/>
            </a:xfrm>
            <a:prstGeom prst="line">
              <a:avLst/>
            </a:prstGeom>
            <a:noFill/>
            <a:ln w="0">
              <a:solidFill>
                <a:srgbClr val="000000"/>
              </a:solidFill>
              <a:round/>
              <a:headEnd/>
              <a:tailEnd/>
            </a:ln>
          </p:spPr>
          <p:txBody>
            <a:bodyPr/>
            <a:lstStyle/>
            <a:p>
              <a:endParaRPr lang="en-US"/>
            </a:p>
          </p:txBody>
        </p:sp>
        <p:sp>
          <p:nvSpPr>
            <p:cNvPr id="807997" name="Rectangle 61"/>
            <p:cNvSpPr>
              <a:spLocks noChangeArrowheads="1"/>
            </p:cNvSpPr>
            <p:nvPr/>
          </p:nvSpPr>
          <p:spPr bwMode="auto">
            <a:xfrm>
              <a:off x="3508" y="953"/>
              <a:ext cx="1199" cy="11"/>
            </a:xfrm>
            <a:prstGeom prst="rect">
              <a:avLst/>
            </a:prstGeom>
            <a:solidFill>
              <a:srgbClr val="000000"/>
            </a:solidFill>
            <a:ln w="9525">
              <a:noFill/>
              <a:miter lim="800000"/>
              <a:headEnd/>
              <a:tailEnd/>
            </a:ln>
          </p:spPr>
          <p:txBody>
            <a:bodyPr/>
            <a:lstStyle/>
            <a:p>
              <a:endParaRPr lang="en-US"/>
            </a:p>
          </p:txBody>
        </p:sp>
        <p:sp>
          <p:nvSpPr>
            <p:cNvPr id="807998" name="Line 62"/>
            <p:cNvSpPr>
              <a:spLocks noChangeShapeType="1"/>
            </p:cNvSpPr>
            <p:nvPr/>
          </p:nvSpPr>
          <p:spPr bwMode="auto">
            <a:xfrm>
              <a:off x="3508" y="953"/>
              <a:ext cx="1199" cy="1"/>
            </a:xfrm>
            <a:prstGeom prst="line">
              <a:avLst/>
            </a:prstGeom>
            <a:noFill/>
            <a:ln w="0">
              <a:solidFill>
                <a:srgbClr val="000000"/>
              </a:solidFill>
              <a:round/>
              <a:headEnd/>
              <a:tailEnd/>
            </a:ln>
          </p:spPr>
          <p:txBody>
            <a:bodyPr/>
            <a:lstStyle/>
            <a:p>
              <a:endParaRPr lang="en-US"/>
            </a:p>
          </p:txBody>
        </p:sp>
        <p:sp>
          <p:nvSpPr>
            <p:cNvPr id="807999" name="Rectangle 63"/>
            <p:cNvSpPr>
              <a:spLocks noChangeArrowheads="1"/>
            </p:cNvSpPr>
            <p:nvPr/>
          </p:nvSpPr>
          <p:spPr bwMode="auto">
            <a:xfrm>
              <a:off x="4707" y="953"/>
              <a:ext cx="11" cy="11"/>
            </a:xfrm>
            <a:prstGeom prst="rect">
              <a:avLst/>
            </a:prstGeom>
            <a:solidFill>
              <a:srgbClr val="000000"/>
            </a:solidFill>
            <a:ln w="9525">
              <a:noFill/>
              <a:miter lim="800000"/>
              <a:headEnd/>
              <a:tailEnd/>
            </a:ln>
          </p:spPr>
          <p:txBody>
            <a:bodyPr/>
            <a:lstStyle/>
            <a:p>
              <a:endParaRPr lang="en-US"/>
            </a:p>
          </p:txBody>
        </p:sp>
        <p:sp>
          <p:nvSpPr>
            <p:cNvPr id="808000" name="Line 64"/>
            <p:cNvSpPr>
              <a:spLocks noChangeShapeType="1"/>
            </p:cNvSpPr>
            <p:nvPr/>
          </p:nvSpPr>
          <p:spPr bwMode="auto">
            <a:xfrm>
              <a:off x="4707" y="953"/>
              <a:ext cx="11" cy="1"/>
            </a:xfrm>
            <a:prstGeom prst="line">
              <a:avLst/>
            </a:prstGeom>
            <a:noFill/>
            <a:ln w="0">
              <a:solidFill>
                <a:srgbClr val="000000"/>
              </a:solidFill>
              <a:round/>
              <a:headEnd/>
              <a:tailEnd/>
            </a:ln>
          </p:spPr>
          <p:txBody>
            <a:bodyPr/>
            <a:lstStyle/>
            <a:p>
              <a:endParaRPr lang="en-US"/>
            </a:p>
          </p:txBody>
        </p:sp>
        <p:sp>
          <p:nvSpPr>
            <p:cNvPr id="808001" name="Line 65"/>
            <p:cNvSpPr>
              <a:spLocks noChangeShapeType="1"/>
            </p:cNvSpPr>
            <p:nvPr/>
          </p:nvSpPr>
          <p:spPr bwMode="auto">
            <a:xfrm>
              <a:off x="4707" y="953"/>
              <a:ext cx="1" cy="11"/>
            </a:xfrm>
            <a:prstGeom prst="line">
              <a:avLst/>
            </a:prstGeom>
            <a:noFill/>
            <a:ln w="0">
              <a:solidFill>
                <a:srgbClr val="000000"/>
              </a:solidFill>
              <a:round/>
              <a:headEnd/>
              <a:tailEnd/>
            </a:ln>
          </p:spPr>
          <p:txBody>
            <a:bodyPr/>
            <a:lstStyle/>
            <a:p>
              <a:endParaRPr lang="en-US"/>
            </a:p>
          </p:txBody>
        </p:sp>
        <p:sp>
          <p:nvSpPr>
            <p:cNvPr id="808002" name="Rectangle 66"/>
            <p:cNvSpPr>
              <a:spLocks noChangeArrowheads="1"/>
            </p:cNvSpPr>
            <p:nvPr/>
          </p:nvSpPr>
          <p:spPr bwMode="auto">
            <a:xfrm>
              <a:off x="4707" y="953"/>
              <a:ext cx="11" cy="11"/>
            </a:xfrm>
            <a:prstGeom prst="rect">
              <a:avLst/>
            </a:prstGeom>
            <a:solidFill>
              <a:srgbClr val="000000"/>
            </a:solidFill>
            <a:ln w="9525">
              <a:noFill/>
              <a:miter lim="800000"/>
              <a:headEnd/>
              <a:tailEnd/>
            </a:ln>
          </p:spPr>
          <p:txBody>
            <a:bodyPr/>
            <a:lstStyle/>
            <a:p>
              <a:endParaRPr lang="en-US"/>
            </a:p>
          </p:txBody>
        </p:sp>
        <p:sp>
          <p:nvSpPr>
            <p:cNvPr id="808003" name="Line 67"/>
            <p:cNvSpPr>
              <a:spLocks noChangeShapeType="1"/>
            </p:cNvSpPr>
            <p:nvPr/>
          </p:nvSpPr>
          <p:spPr bwMode="auto">
            <a:xfrm>
              <a:off x="4707" y="953"/>
              <a:ext cx="11" cy="1"/>
            </a:xfrm>
            <a:prstGeom prst="line">
              <a:avLst/>
            </a:prstGeom>
            <a:noFill/>
            <a:ln w="0">
              <a:solidFill>
                <a:srgbClr val="000000"/>
              </a:solidFill>
              <a:round/>
              <a:headEnd/>
              <a:tailEnd/>
            </a:ln>
          </p:spPr>
          <p:txBody>
            <a:bodyPr/>
            <a:lstStyle/>
            <a:p>
              <a:endParaRPr lang="en-US"/>
            </a:p>
          </p:txBody>
        </p:sp>
        <p:sp>
          <p:nvSpPr>
            <p:cNvPr id="808004" name="Line 68"/>
            <p:cNvSpPr>
              <a:spLocks noChangeShapeType="1"/>
            </p:cNvSpPr>
            <p:nvPr/>
          </p:nvSpPr>
          <p:spPr bwMode="auto">
            <a:xfrm>
              <a:off x="4707" y="953"/>
              <a:ext cx="1" cy="11"/>
            </a:xfrm>
            <a:prstGeom prst="line">
              <a:avLst/>
            </a:prstGeom>
            <a:noFill/>
            <a:ln w="0">
              <a:solidFill>
                <a:srgbClr val="000000"/>
              </a:solidFill>
              <a:round/>
              <a:headEnd/>
              <a:tailEnd/>
            </a:ln>
          </p:spPr>
          <p:txBody>
            <a:bodyPr/>
            <a:lstStyle/>
            <a:p>
              <a:endParaRPr lang="en-US"/>
            </a:p>
          </p:txBody>
        </p:sp>
        <p:sp>
          <p:nvSpPr>
            <p:cNvPr id="808005" name="Rectangle 69"/>
            <p:cNvSpPr>
              <a:spLocks noChangeArrowheads="1"/>
            </p:cNvSpPr>
            <p:nvPr/>
          </p:nvSpPr>
          <p:spPr bwMode="auto">
            <a:xfrm>
              <a:off x="1343" y="964"/>
              <a:ext cx="12" cy="439"/>
            </a:xfrm>
            <a:prstGeom prst="rect">
              <a:avLst/>
            </a:prstGeom>
            <a:solidFill>
              <a:srgbClr val="000000"/>
            </a:solidFill>
            <a:ln w="9525">
              <a:noFill/>
              <a:miter lim="800000"/>
              <a:headEnd/>
              <a:tailEnd/>
            </a:ln>
          </p:spPr>
          <p:txBody>
            <a:bodyPr/>
            <a:lstStyle/>
            <a:p>
              <a:endParaRPr lang="en-US"/>
            </a:p>
          </p:txBody>
        </p:sp>
        <p:sp>
          <p:nvSpPr>
            <p:cNvPr id="808006" name="Line 70"/>
            <p:cNvSpPr>
              <a:spLocks noChangeShapeType="1"/>
            </p:cNvSpPr>
            <p:nvPr/>
          </p:nvSpPr>
          <p:spPr bwMode="auto">
            <a:xfrm>
              <a:off x="1343" y="964"/>
              <a:ext cx="1" cy="439"/>
            </a:xfrm>
            <a:prstGeom prst="line">
              <a:avLst/>
            </a:prstGeom>
            <a:noFill/>
            <a:ln w="0">
              <a:solidFill>
                <a:srgbClr val="000000"/>
              </a:solidFill>
              <a:round/>
              <a:headEnd/>
              <a:tailEnd/>
            </a:ln>
          </p:spPr>
          <p:txBody>
            <a:bodyPr/>
            <a:lstStyle/>
            <a:p>
              <a:endParaRPr lang="en-US"/>
            </a:p>
          </p:txBody>
        </p:sp>
        <p:sp>
          <p:nvSpPr>
            <p:cNvPr id="808007" name="Rectangle 71"/>
            <p:cNvSpPr>
              <a:spLocks noChangeArrowheads="1"/>
            </p:cNvSpPr>
            <p:nvPr/>
          </p:nvSpPr>
          <p:spPr bwMode="auto">
            <a:xfrm>
              <a:off x="4707" y="964"/>
              <a:ext cx="11" cy="439"/>
            </a:xfrm>
            <a:prstGeom prst="rect">
              <a:avLst/>
            </a:prstGeom>
            <a:solidFill>
              <a:srgbClr val="000000"/>
            </a:solidFill>
            <a:ln w="9525">
              <a:noFill/>
              <a:miter lim="800000"/>
              <a:headEnd/>
              <a:tailEnd/>
            </a:ln>
          </p:spPr>
          <p:txBody>
            <a:bodyPr/>
            <a:lstStyle/>
            <a:p>
              <a:endParaRPr lang="en-US"/>
            </a:p>
          </p:txBody>
        </p:sp>
        <p:sp>
          <p:nvSpPr>
            <p:cNvPr id="808008" name="Line 72"/>
            <p:cNvSpPr>
              <a:spLocks noChangeShapeType="1"/>
            </p:cNvSpPr>
            <p:nvPr/>
          </p:nvSpPr>
          <p:spPr bwMode="auto">
            <a:xfrm>
              <a:off x="4707" y="964"/>
              <a:ext cx="1" cy="439"/>
            </a:xfrm>
            <a:prstGeom prst="line">
              <a:avLst/>
            </a:prstGeom>
            <a:noFill/>
            <a:ln w="0">
              <a:solidFill>
                <a:srgbClr val="000000"/>
              </a:solidFill>
              <a:round/>
              <a:headEnd/>
              <a:tailEnd/>
            </a:ln>
          </p:spPr>
          <p:txBody>
            <a:bodyPr/>
            <a:lstStyle/>
            <a:p>
              <a:endParaRPr lang="en-US"/>
            </a:p>
          </p:txBody>
        </p:sp>
        <p:sp>
          <p:nvSpPr>
            <p:cNvPr id="808009" name="Rectangle 73"/>
            <p:cNvSpPr>
              <a:spLocks noChangeArrowheads="1"/>
            </p:cNvSpPr>
            <p:nvPr/>
          </p:nvSpPr>
          <p:spPr bwMode="auto">
            <a:xfrm>
              <a:off x="1730" y="1416"/>
              <a:ext cx="133"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a:t>
              </a:r>
              <a:endParaRPr lang="en-US" sz="2400" u="none" baseline="0">
                <a:solidFill>
                  <a:srgbClr val="00FF00"/>
                </a:solidFill>
              </a:endParaRPr>
            </a:p>
          </p:txBody>
        </p:sp>
        <p:sp>
          <p:nvSpPr>
            <p:cNvPr id="808010" name="Rectangle 74"/>
            <p:cNvSpPr>
              <a:spLocks noChangeArrowheads="1"/>
            </p:cNvSpPr>
            <p:nvPr/>
          </p:nvSpPr>
          <p:spPr bwMode="auto">
            <a:xfrm>
              <a:off x="1865" y="1416"/>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11" name="Rectangle 75"/>
            <p:cNvSpPr>
              <a:spLocks noChangeArrowheads="1"/>
            </p:cNvSpPr>
            <p:nvPr/>
          </p:nvSpPr>
          <p:spPr bwMode="auto">
            <a:xfrm>
              <a:off x="2581" y="1416"/>
              <a:ext cx="578"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       B</a:t>
              </a:r>
              <a:endParaRPr lang="en-US" sz="2400" u="none" baseline="0">
                <a:solidFill>
                  <a:srgbClr val="00FF00"/>
                </a:solidFill>
              </a:endParaRPr>
            </a:p>
          </p:txBody>
        </p:sp>
        <p:sp>
          <p:nvSpPr>
            <p:cNvPr id="808012" name="Rectangle 76"/>
            <p:cNvSpPr>
              <a:spLocks noChangeArrowheads="1"/>
            </p:cNvSpPr>
            <p:nvPr/>
          </p:nvSpPr>
          <p:spPr bwMode="auto">
            <a:xfrm>
              <a:off x="3166" y="1416"/>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13" name="Rectangle 77"/>
            <p:cNvSpPr>
              <a:spLocks noChangeArrowheads="1"/>
            </p:cNvSpPr>
            <p:nvPr/>
          </p:nvSpPr>
          <p:spPr bwMode="auto">
            <a:xfrm>
              <a:off x="3826" y="1416"/>
              <a:ext cx="552"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0        0</a:t>
              </a:r>
              <a:endParaRPr lang="en-US" sz="2400" u="none" baseline="0">
                <a:solidFill>
                  <a:srgbClr val="00FF00"/>
                </a:solidFill>
              </a:endParaRPr>
            </a:p>
          </p:txBody>
        </p:sp>
        <p:sp>
          <p:nvSpPr>
            <p:cNvPr id="808014" name="Rectangle 78"/>
            <p:cNvSpPr>
              <a:spLocks noChangeArrowheads="1"/>
            </p:cNvSpPr>
            <p:nvPr/>
          </p:nvSpPr>
          <p:spPr bwMode="auto">
            <a:xfrm>
              <a:off x="4385" y="1416"/>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15" name="Rectangle 79"/>
            <p:cNvSpPr>
              <a:spLocks noChangeArrowheads="1"/>
            </p:cNvSpPr>
            <p:nvPr/>
          </p:nvSpPr>
          <p:spPr bwMode="auto">
            <a:xfrm>
              <a:off x="1343" y="1403"/>
              <a:ext cx="12" cy="5"/>
            </a:xfrm>
            <a:prstGeom prst="rect">
              <a:avLst/>
            </a:prstGeom>
            <a:solidFill>
              <a:srgbClr val="000000"/>
            </a:solidFill>
            <a:ln w="9525">
              <a:noFill/>
              <a:miter lim="800000"/>
              <a:headEnd/>
              <a:tailEnd/>
            </a:ln>
          </p:spPr>
          <p:txBody>
            <a:bodyPr/>
            <a:lstStyle/>
            <a:p>
              <a:endParaRPr lang="en-US"/>
            </a:p>
          </p:txBody>
        </p:sp>
        <p:sp>
          <p:nvSpPr>
            <p:cNvPr id="808016" name="Line 80"/>
            <p:cNvSpPr>
              <a:spLocks noChangeShapeType="1"/>
            </p:cNvSpPr>
            <p:nvPr/>
          </p:nvSpPr>
          <p:spPr bwMode="auto">
            <a:xfrm>
              <a:off x="1343" y="1403"/>
              <a:ext cx="12" cy="1"/>
            </a:xfrm>
            <a:prstGeom prst="line">
              <a:avLst/>
            </a:prstGeom>
            <a:noFill/>
            <a:ln w="0">
              <a:solidFill>
                <a:srgbClr val="000000"/>
              </a:solidFill>
              <a:round/>
              <a:headEnd/>
              <a:tailEnd/>
            </a:ln>
          </p:spPr>
          <p:txBody>
            <a:bodyPr/>
            <a:lstStyle/>
            <a:p>
              <a:endParaRPr lang="en-US"/>
            </a:p>
          </p:txBody>
        </p:sp>
        <p:sp>
          <p:nvSpPr>
            <p:cNvPr id="808017" name="Rectangle 81"/>
            <p:cNvSpPr>
              <a:spLocks noChangeArrowheads="1"/>
            </p:cNvSpPr>
            <p:nvPr/>
          </p:nvSpPr>
          <p:spPr bwMode="auto">
            <a:xfrm>
              <a:off x="1355" y="1403"/>
              <a:ext cx="885" cy="5"/>
            </a:xfrm>
            <a:prstGeom prst="rect">
              <a:avLst/>
            </a:prstGeom>
            <a:solidFill>
              <a:srgbClr val="000000"/>
            </a:solidFill>
            <a:ln w="9525">
              <a:noFill/>
              <a:miter lim="800000"/>
              <a:headEnd/>
              <a:tailEnd/>
            </a:ln>
          </p:spPr>
          <p:txBody>
            <a:bodyPr/>
            <a:lstStyle/>
            <a:p>
              <a:endParaRPr lang="en-US"/>
            </a:p>
          </p:txBody>
        </p:sp>
        <p:sp>
          <p:nvSpPr>
            <p:cNvPr id="808018" name="Line 82"/>
            <p:cNvSpPr>
              <a:spLocks noChangeShapeType="1"/>
            </p:cNvSpPr>
            <p:nvPr/>
          </p:nvSpPr>
          <p:spPr bwMode="auto">
            <a:xfrm>
              <a:off x="1355" y="1403"/>
              <a:ext cx="885" cy="1"/>
            </a:xfrm>
            <a:prstGeom prst="line">
              <a:avLst/>
            </a:prstGeom>
            <a:noFill/>
            <a:ln w="0">
              <a:solidFill>
                <a:srgbClr val="000000"/>
              </a:solidFill>
              <a:round/>
              <a:headEnd/>
              <a:tailEnd/>
            </a:ln>
          </p:spPr>
          <p:txBody>
            <a:bodyPr/>
            <a:lstStyle/>
            <a:p>
              <a:endParaRPr lang="en-US"/>
            </a:p>
          </p:txBody>
        </p:sp>
        <p:sp>
          <p:nvSpPr>
            <p:cNvPr id="808026" name="Rectangle 90"/>
            <p:cNvSpPr>
              <a:spLocks noChangeArrowheads="1"/>
            </p:cNvSpPr>
            <p:nvPr/>
          </p:nvSpPr>
          <p:spPr bwMode="auto">
            <a:xfrm>
              <a:off x="2257" y="1403"/>
              <a:ext cx="1240" cy="5"/>
            </a:xfrm>
            <a:prstGeom prst="rect">
              <a:avLst/>
            </a:prstGeom>
            <a:solidFill>
              <a:srgbClr val="000000"/>
            </a:solidFill>
            <a:ln w="9525">
              <a:noFill/>
              <a:miter lim="800000"/>
              <a:headEnd/>
              <a:tailEnd/>
            </a:ln>
          </p:spPr>
          <p:txBody>
            <a:bodyPr/>
            <a:lstStyle/>
            <a:p>
              <a:endParaRPr lang="en-US"/>
            </a:p>
          </p:txBody>
        </p:sp>
        <p:sp>
          <p:nvSpPr>
            <p:cNvPr id="808027" name="Line 91"/>
            <p:cNvSpPr>
              <a:spLocks noChangeShapeType="1"/>
            </p:cNvSpPr>
            <p:nvPr/>
          </p:nvSpPr>
          <p:spPr bwMode="auto">
            <a:xfrm>
              <a:off x="2257" y="1403"/>
              <a:ext cx="1240" cy="1"/>
            </a:xfrm>
            <a:prstGeom prst="line">
              <a:avLst/>
            </a:prstGeom>
            <a:noFill/>
            <a:ln w="0">
              <a:solidFill>
                <a:srgbClr val="000000"/>
              </a:solidFill>
              <a:round/>
              <a:headEnd/>
              <a:tailEnd/>
            </a:ln>
          </p:spPr>
          <p:txBody>
            <a:bodyPr/>
            <a:lstStyle/>
            <a:p>
              <a:endParaRPr lang="en-US"/>
            </a:p>
          </p:txBody>
        </p:sp>
        <p:sp>
          <p:nvSpPr>
            <p:cNvPr id="808035" name="Rectangle 99"/>
            <p:cNvSpPr>
              <a:spLocks noChangeArrowheads="1"/>
            </p:cNvSpPr>
            <p:nvPr/>
          </p:nvSpPr>
          <p:spPr bwMode="auto">
            <a:xfrm>
              <a:off x="3514" y="1403"/>
              <a:ext cx="1193" cy="5"/>
            </a:xfrm>
            <a:prstGeom prst="rect">
              <a:avLst/>
            </a:prstGeom>
            <a:solidFill>
              <a:srgbClr val="000000"/>
            </a:solidFill>
            <a:ln w="9525">
              <a:noFill/>
              <a:miter lim="800000"/>
              <a:headEnd/>
              <a:tailEnd/>
            </a:ln>
          </p:spPr>
          <p:txBody>
            <a:bodyPr/>
            <a:lstStyle/>
            <a:p>
              <a:endParaRPr lang="en-US"/>
            </a:p>
          </p:txBody>
        </p:sp>
        <p:sp>
          <p:nvSpPr>
            <p:cNvPr id="808036" name="Line 100"/>
            <p:cNvSpPr>
              <a:spLocks noChangeShapeType="1"/>
            </p:cNvSpPr>
            <p:nvPr/>
          </p:nvSpPr>
          <p:spPr bwMode="auto">
            <a:xfrm>
              <a:off x="3514" y="1403"/>
              <a:ext cx="1193" cy="1"/>
            </a:xfrm>
            <a:prstGeom prst="line">
              <a:avLst/>
            </a:prstGeom>
            <a:noFill/>
            <a:ln w="0">
              <a:solidFill>
                <a:srgbClr val="000000"/>
              </a:solidFill>
              <a:round/>
              <a:headEnd/>
              <a:tailEnd/>
            </a:ln>
          </p:spPr>
          <p:txBody>
            <a:bodyPr/>
            <a:lstStyle/>
            <a:p>
              <a:endParaRPr lang="en-US"/>
            </a:p>
          </p:txBody>
        </p:sp>
        <p:sp>
          <p:nvSpPr>
            <p:cNvPr id="808037" name="Rectangle 101"/>
            <p:cNvSpPr>
              <a:spLocks noChangeArrowheads="1"/>
            </p:cNvSpPr>
            <p:nvPr/>
          </p:nvSpPr>
          <p:spPr bwMode="auto">
            <a:xfrm>
              <a:off x="4707" y="1403"/>
              <a:ext cx="11" cy="5"/>
            </a:xfrm>
            <a:prstGeom prst="rect">
              <a:avLst/>
            </a:prstGeom>
            <a:solidFill>
              <a:srgbClr val="000000"/>
            </a:solidFill>
            <a:ln w="9525">
              <a:noFill/>
              <a:miter lim="800000"/>
              <a:headEnd/>
              <a:tailEnd/>
            </a:ln>
          </p:spPr>
          <p:txBody>
            <a:bodyPr/>
            <a:lstStyle/>
            <a:p>
              <a:endParaRPr lang="en-US"/>
            </a:p>
          </p:txBody>
        </p:sp>
        <p:sp>
          <p:nvSpPr>
            <p:cNvPr id="808038" name="Line 102"/>
            <p:cNvSpPr>
              <a:spLocks noChangeShapeType="1"/>
            </p:cNvSpPr>
            <p:nvPr/>
          </p:nvSpPr>
          <p:spPr bwMode="auto">
            <a:xfrm>
              <a:off x="4707" y="1403"/>
              <a:ext cx="11" cy="1"/>
            </a:xfrm>
            <a:prstGeom prst="line">
              <a:avLst/>
            </a:prstGeom>
            <a:noFill/>
            <a:ln w="0">
              <a:solidFill>
                <a:srgbClr val="000000"/>
              </a:solidFill>
              <a:round/>
              <a:headEnd/>
              <a:tailEnd/>
            </a:ln>
          </p:spPr>
          <p:txBody>
            <a:bodyPr/>
            <a:lstStyle/>
            <a:p>
              <a:endParaRPr lang="en-US"/>
            </a:p>
          </p:txBody>
        </p:sp>
        <p:sp>
          <p:nvSpPr>
            <p:cNvPr id="808039" name="Rectangle 103"/>
            <p:cNvSpPr>
              <a:spLocks noChangeArrowheads="1"/>
            </p:cNvSpPr>
            <p:nvPr/>
          </p:nvSpPr>
          <p:spPr bwMode="auto">
            <a:xfrm>
              <a:off x="1343" y="1408"/>
              <a:ext cx="12" cy="219"/>
            </a:xfrm>
            <a:prstGeom prst="rect">
              <a:avLst/>
            </a:prstGeom>
            <a:solidFill>
              <a:srgbClr val="000000"/>
            </a:solidFill>
            <a:ln w="9525">
              <a:noFill/>
              <a:miter lim="800000"/>
              <a:headEnd/>
              <a:tailEnd/>
            </a:ln>
          </p:spPr>
          <p:txBody>
            <a:bodyPr/>
            <a:lstStyle/>
            <a:p>
              <a:endParaRPr lang="en-US"/>
            </a:p>
          </p:txBody>
        </p:sp>
        <p:sp>
          <p:nvSpPr>
            <p:cNvPr id="808040" name="Line 104"/>
            <p:cNvSpPr>
              <a:spLocks noChangeShapeType="1"/>
            </p:cNvSpPr>
            <p:nvPr/>
          </p:nvSpPr>
          <p:spPr bwMode="auto">
            <a:xfrm>
              <a:off x="1343" y="1408"/>
              <a:ext cx="1" cy="219"/>
            </a:xfrm>
            <a:prstGeom prst="line">
              <a:avLst/>
            </a:prstGeom>
            <a:noFill/>
            <a:ln w="0">
              <a:solidFill>
                <a:srgbClr val="000000"/>
              </a:solidFill>
              <a:round/>
              <a:headEnd/>
              <a:tailEnd/>
            </a:ln>
          </p:spPr>
          <p:txBody>
            <a:bodyPr/>
            <a:lstStyle/>
            <a:p>
              <a:endParaRPr lang="en-US"/>
            </a:p>
          </p:txBody>
        </p:sp>
        <p:sp>
          <p:nvSpPr>
            <p:cNvPr id="808042" name="Rectangle 106"/>
            <p:cNvSpPr>
              <a:spLocks noChangeArrowheads="1"/>
            </p:cNvSpPr>
            <p:nvPr/>
          </p:nvSpPr>
          <p:spPr bwMode="auto">
            <a:xfrm>
              <a:off x="4707" y="1408"/>
              <a:ext cx="11" cy="219"/>
            </a:xfrm>
            <a:prstGeom prst="rect">
              <a:avLst/>
            </a:prstGeom>
            <a:solidFill>
              <a:srgbClr val="000000"/>
            </a:solidFill>
            <a:ln w="9525">
              <a:noFill/>
              <a:miter lim="800000"/>
              <a:headEnd/>
              <a:tailEnd/>
            </a:ln>
          </p:spPr>
          <p:txBody>
            <a:bodyPr/>
            <a:lstStyle/>
            <a:p>
              <a:endParaRPr lang="en-US"/>
            </a:p>
          </p:txBody>
        </p:sp>
        <p:sp>
          <p:nvSpPr>
            <p:cNvPr id="808043" name="Line 107"/>
            <p:cNvSpPr>
              <a:spLocks noChangeShapeType="1"/>
            </p:cNvSpPr>
            <p:nvPr/>
          </p:nvSpPr>
          <p:spPr bwMode="auto">
            <a:xfrm>
              <a:off x="4707" y="1408"/>
              <a:ext cx="1" cy="219"/>
            </a:xfrm>
            <a:prstGeom prst="line">
              <a:avLst/>
            </a:prstGeom>
            <a:noFill/>
            <a:ln w="0">
              <a:solidFill>
                <a:srgbClr val="000000"/>
              </a:solidFill>
              <a:round/>
              <a:headEnd/>
              <a:tailEnd/>
            </a:ln>
          </p:spPr>
          <p:txBody>
            <a:bodyPr/>
            <a:lstStyle/>
            <a:p>
              <a:endParaRPr lang="en-US"/>
            </a:p>
          </p:txBody>
        </p:sp>
        <p:sp>
          <p:nvSpPr>
            <p:cNvPr id="808044" name="Rectangle 108"/>
            <p:cNvSpPr>
              <a:spLocks noChangeArrowheads="1"/>
            </p:cNvSpPr>
            <p:nvPr/>
          </p:nvSpPr>
          <p:spPr bwMode="auto">
            <a:xfrm>
              <a:off x="1734" y="1640"/>
              <a:ext cx="123"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B</a:t>
              </a:r>
              <a:endParaRPr lang="en-US" sz="2400" u="none" baseline="0">
                <a:solidFill>
                  <a:srgbClr val="00FF00"/>
                </a:solidFill>
              </a:endParaRPr>
            </a:p>
          </p:txBody>
        </p:sp>
        <p:sp>
          <p:nvSpPr>
            <p:cNvPr id="808045" name="Rectangle 109"/>
            <p:cNvSpPr>
              <a:spLocks noChangeArrowheads="1"/>
            </p:cNvSpPr>
            <p:nvPr/>
          </p:nvSpPr>
          <p:spPr bwMode="auto">
            <a:xfrm>
              <a:off x="1859" y="1640"/>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46" name="Rectangle 110"/>
            <p:cNvSpPr>
              <a:spLocks noChangeArrowheads="1"/>
            </p:cNvSpPr>
            <p:nvPr/>
          </p:nvSpPr>
          <p:spPr bwMode="auto">
            <a:xfrm>
              <a:off x="2575" y="1640"/>
              <a:ext cx="588"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       C</a:t>
              </a:r>
              <a:endParaRPr lang="en-US" sz="2400" u="none" baseline="0">
                <a:solidFill>
                  <a:srgbClr val="00FF00"/>
                </a:solidFill>
              </a:endParaRPr>
            </a:p>
          </p:txBody>
        </p:sp>
        <p:sp>
          <p:nvSpPr>
            <p:cNvPr id="808047" name="Rectangle 111"/>
            <p:cNvSpPr>
              <a:spLocks noChangeArrowheads="1"/>
            </p:cNvSpPr>
            <p:nvPr/>
          </p:nvSpPr>
          <p:spPr bwMode="auto">
            <a:xfrm>
              <a:off x="3169" y="1640"/>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48" name="Rectangle 112"/>
            <p:cNvSpPr>
              <a:spLocks noChangeArrowheads="1"/>
            </p:cNvSpPr>
            <p:nvPr/>
          </p:nvSpPr>
          <p:spPr bwMode="auto">
            <a:xfrm>
              <a:off x="3826" y="1640"/>
              <a:ext cx="552"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0        0</a:t>
              </a:r>
              <a:endParaRPr lang="en-US" sz="2400" u="none" baseline="0">
                <a:solidFill>
                  <a:srgbClr val="00FF00"/>
                </a:solidFill>
              </a:endParaRPr>
            </a:p>
          </p:txBody>
        </p:sp>
        <p:sp>
          <p:nvSpPr>
            <p:cNvPr id="808049" name="Rectangle 113"/>
            <p:cNvSpPr>
              <a:spLocks noChangeArrowheads="1"/>
            </p:cNvSpPr>
            <p:nvPr/>
          </p:nvSpPr>
          <p:spPr bwMode="auto">
            <a:xfrm>
              <a:off x="4385" y="1640"/>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50" name="Rectangle 114"/>
            <p:cNvSpPr>
              <a:spLocks noChangeArrowheads="1"/>
            </p:cNvSpPr>
            <p:nvPr/>
          </p:nvSpPr>
          <p:spPr bwMode="auto">
            <a:xfrm>
              <a:off x="1343" y="1627"/>
              <a:ext cx="12" cy="6"/>
            </a:xfrm>
            <a:prstGeom prst="rect">
              <a:avLst/>
            </a:prstGeom>
            <a:solidFill>
              <a:srgbClr val="000000"/>
            </a:solidFill>
            <a:ln w="9525">
              <a:noFill/>
              <a:miter lim="800000"/>
              <a:headEnd/>
              <a:tailEnd/>
            </a:ln>
          </p:spPr>
          <p:txBody>
            <a:bodyPr/>
            <a:lstStyle/>
            <a:p>
              <a:endParaRPr lang="en-US"/>
            </a:p>
          </p:txBody>
        </p:sp>
        <p:sp>
          <p:nvSpPr>
            <p:cNvPr id="808051" name="Line 115"/>
            <p:cNvSpPr>
              <a:spLocks noChangeShapeType="1"/>
            </p:cNvSpPr>
            <p:nvPr/>
          </p:nvSpPr>
          <p:spPr bwMode="auto">
            <a:xfrm>
              <a:off x="1343" y="1627"/>
              <a:ext cx="12" cy="1"/>
            </a:xfrm>
            <a:prstGeom prst="line">
              <a:avLst/>
            </a:prstGeom>
            <a:noFill/>
            <a:ln w="0">
              <a:solidFill>
                <a:srgbClr val="000000"/>
              </a:solidFill>
              <a:round/>
              <a:headEnd/>
              <a:tailEnd/>
            </a:ln>
          </p:spPr>
          <p:txBody>
            <a:bodyPr/>
            <a:lstStyle/>
            <a:p>
              <a:endParaRPr lang="en-US"/>
            </a:p>
          </p:txBody>
        </p:sp>
        <p:sp>
          <p:nvSpPr>
            <p:cNvPr id="808052" name="Rectangle 116"/>
            <p:cNvSpPr>
              <a:spLocks noChangeArrowheads="1"/>
            </p:cNvSpPr>
            <p:nvPr/>
          </p:nvSpPr>
          <p:spPr bwMode="auto">
            <a:xfrm>
              <a:off x="1355" y="1627"/>
              <a:ext cx="887" cy="6"/>
            </a:xfrm>
            <a:prstGeom prst="rect">
              <a:avLst/>
            </a:prstGeom>
            <a:solidFill>
              <a:srgbClr val="000000"/>
            </a:solidFill>
            <a:ln w="9525">
              <a:noFill/>
              <a:miter lim="800000"/>
              <a:headEnd/>
              <a:tailEnd/>
            </a:ln>
          </p:spPr>
          <p:txBody>
            <a:bodyPr/>
            <a:lstStyle/>
            <a:p>
              <a:endParaRPr lang="en-US"/>
            </a:p>
          </p:txBody>
        </p:sp>
        <p:sp>
          <p:nvSpPr>
            <p:cNvPr id="808055" name="Rectangle 119"/>
            <p:cNvSpPr>
              <a:spLocks noChangeArrowheads="1"/>
            </p:cNvSpPr>
            <p:nvPr/>
          </p:nvSpPr>
          <p:spPr bwMode="auto">
            <a:xfrm>
              <a:off x="2248" y="1627"/>
              <a:ext cx="1251" cy="6"/>
            </a:xfrm>
            <a:prstGeom prst="rect">
              <a:avLst/>
            </a:prstGeom>
            <a:solidFill>
              <a:srgbClr val="000000"/>
            </a:solidFill>
            <a:ln w="9525">
              <a:noFill/>
              <a:miter lim="800000"/>
              <a:headEnd/>
              <a:tailEnd/>
            </a:ln>
          </p:spPr>
          <p:txBody>
            <a:bodyPr/>
            <a:lstStyle/>
            <a:p>
              <a:endParaRPr lang="en-US"/>
            </a:p>
          </p:txBody>
        </p:sp>
        <p:sp>
          <p:nvSpPr>
            <p:cNvPr id="808058" name="Rectangle 122"/>
            <p:cNvSpPr>
              <a:spLocks noChangeArrowheads="1"/>
            </p:cNvSpPr>
            <p:nvPr/>
          </p:nvSpPr>
          <p:spPr bwMode="auto">
            <a:xfrm>
              <a:off x="3504" y="1627"/>
              <a:ext cx="1203" cy="6"/>
            </a:xfrm>
            <a:prstGeom prst="rect">
              <a:avLst/>
            </a:prstGeom>
            <a:solidFill>
              <a:srgbClr val="000000"/>
            </a:solidFill>
            <a:ln w="9525">
              <a:noFill/>
              <a:miter lim="800000"/>
              <a:headEnd/>
              <a:tailEnd/>
            </a:ln>
          </p:spPr>
          <p:txBody>
            <a:bodyPr/>
            <a:lstStyle/>
            <a:p>
              <a:endParaRPr lang="en-US"/>
            </a:p>
          </p:txBody>
        </p:sp>
        <p:sp>
          <p:nvSpPr>
            <p:cNvPr id="808059" name="Rectangle 123"/>
            <p:cNvSpPr>
              <a:spLocks noChangeArrowheads="1"/>
            </p:cNvSpPr>
            <p:nvPr/>
          </p:nvSpPr>
          <p:spPr bwMode="auto">
            <a:xfrm>
              <a:off x="4707" y="1627"/>
              <a:ext cx="11" cy="6"/>
            </a:xfrm>
            <a:prstGeom prst="rect">
              <a:avLst/>
            </a:prstGeom>
            <a:solidFill>
              <a:srgbClr val="000000"/>
            </a:solidFill>
            <a:ln w="9525">
              <a:noFill/>
              <a:miter lim="800000"/>
              <a:headEnd/>
              <a:tailEnd/>
            </a:ln>
          </p:spPr>
          <p:txBody>
            <a:bodyPr/>
            <a:lstStyle/>
            <a:p>
              <a:endParaRPr lang="en-US"/>
            </a:p>
          </p:txBody>
        </p:sp>
        <p:sp>
          <p:nvSpPr>
            <p:cNvPr id="808060" name="Line 124"/>
            <p:cNvSpPr>
              <a:spLocks noChangeShapeType="1"/>
            </p:cNvSpPr>
            <p:nvPr/>
          </p:nvSpPr>
          <p:spPr bwMode="auto">
            <a:xfrm>
              <a:off x="4707" y="1627"/>
              <a:ext cx="11" cy="1"/>
            </a:xfrm>
            <a:prstGeom prst="line">
              <a:avLst/>
            </a:prstGeom>
            <a:noFill/>
            <a:ln w="0">
              <a:solidFill>
                <a:srgbClr val="000000"/>
              </a:solidFill>
              <a:round/>
              <a:headEnd/>
              <a:tailEnd/>
            </a:ln>
          </p:spPr>
          <p:txBody>
            <a:bodyPr/>
            <a:lstStyle/>
            <a:p>
              <a:endParaRPr lang="en-US"/>
            </a:p>
          </p:txBody>
        </p:sp>
        <p:sp>
          <p:nvSpPr>
            <p:cNvPr id="808061" name="Rectangle 125"/>
            <p:cNvSpPr>
              <a:spLocks noChangeArrowheads="1"/>
            </p:cNvSpPr>
            <p:nvPr/>
          </p:nvSpPr>
          <p:spPr bwMode="auto">
            <a:xfrm>
              <a:off x="1343" y="1633"/>
              <a:ext cx="12" cy="219"/>
            </a:xfrm>
            <a:prstGeom prst="rect">
              <a:avLst/>
            </a:prstGeom>
            <a:solidFill>
              <a:srgbClr val="000000"/>
            </a:solidFill>
            <a:ln w="9525">
              <a:noFill/>
              <a:miter lim="800000"/>
              <a:headEnd/>
              <a:tailEnd/>
            </a:ln>
          </p:spPr>
          <p:txBody>
            <a:bodyPr/>
            <a:lstStyle/>
            <a:p>
              <a:endParaRPr lang="en-US"/>
            </a:p>
          </p:txBody>
        </p:sp>
        <p:sp>
          <p:nvSpPr>
            <p:cNvPr id="808062" name="Line 126"/>
            <p:cNvSpPr>
              <a:spLocks noChangeShapeType="1"/>
            </p:cNvSpPr>
            <p:nvPr/>
          </p:nvSpPr>
          <p:spPr bwMode="auto">
            <a:xfrm>
              <a:off x="1343" y="1633"/>
              <a:ext cx="1" cy="219"/>
            </a:xfrm>
            <a:prstGeom prst="line">
              <a:avLst/>
            </a:prstGeom>
            <a:noFill/>
            <a:ln w="0">
              <a:solidFill>
                <a:srgbClr val="000000"/>
              </a:solidFill>
              <a:round/>
              <a:headEnd/>
              <a:tailEnd/>
            </a:ln>
          </p:spPr>
          <p:txBody>
            <a:bodyPr/>
            <a:lstStyle/>
            <a:p>
              <a:endParaRPr lang="en-US"/>
            </a:p>
          </p:txBody>
        </p:sp>
        <p:sp>
          <p:nvSpPr>
            <p:cNvPr id="808064" name="Rectangle 128"/>
            <p:cNvSpPr>
              <a:spLocks noChangeArrowheads="1"/>
            </p:cNvSpPr>
            <p:nvPr/>
          </p:nvSpPr>
          <p:spPr bwMode="auto">
            <a:xfrm>
              <a:off x="4707" y="1633"/>
              <a:ext cx="11" cy="219"/>
            </a:xfrm>
            <a:prstGeom prst="rect">
              <a:avLst/>
            </a:prstGeom>
            <a:solidFill>
              <a:srgbClr val="000000"/>
            </a:solidFill>
            <a:ln w="9525">
              <a:noFill/>
              <a:miter lim="800000"/>
              <a:headEnd/>
              <a:tailEnd/>
            </a:ln>
          </p:spPr>
          <p:txBody>
            <a:bodyPr/>
            <a:lstStyle/>
            <a:p>
              <a:endParaRPr lang="en-US"/>
            </a:p>
          </p:txBody>
        </p:sp>
        <p:sp>
          <p:nvSpPr>
            <p:cNvPr id="808065" name="Line 129"/>
            <p:cNvSpPr>
              <a:spLocks noChangeShapeType="1"/>
            </p:cNvSpPr>
            <p:nvPr/>
          </p:nvSpPr>
          <p:spPr bwMode="auto">
            <a:xfrm>
              <a:off x="4707" y="1633"/>
              <a:ext cx="1" cy="219"/>
            </a:xfrm>
            <a:prstGeom prst="line">
              <a:avLst/>
            </a:prstGeom>
            <a:noFill/>
            <a:ln w="0">
              <a:solidFill>
                <a:srgbClr val="000000"/>
              </a:solidFill>
              <a:round/>
              <a:headEnd/>
              <a:tailEnd/>
            </a:ln>
          </p:spPr>
          <p:txBody>
            <a:bodyPr/>
            <a:lstStyle/>
            <a:p>
              <a:endParaRPr lang="en-US"/>
            </a:p>
          </p:txBody>
        </p:sp>
        <p:sp>
          <p:nvSpPr>
            <p:cNvPr id="808066" name="Rectangle 130"/>
            <p:cNvSpPr>
              <a:spLocks noChangeArrowheads="1"/>
            </p:cNvSpPr>
            <p:nvPr/>
          </p:nvSpPr>
          <p:spPr bwMode="auto">
            <a:xfrm>
              <a:off x="1730" y="1865"/>
              <a:ext cx="133"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C</a:t>
              </a:r>
              <a:endParaRPr lang="en-US" sz="2400" u="none" baseline="0">
                <a:solidFill>
                  <a:srgbClr val="00FF00"/>
                </a:solidFill>
              </a:endParaRPr>
            </a:p>
          </p:txBody>
        </p:sp>
        <p:sp>
          <p:nvSpPr>
            <p:cNvPr id="808067" name="Rectangle 131"/>
            <p:cNvSpPr>
              <a:spLocks noChangeArrowheads="1"/>
            </p:cNvSpPr>
            <p:nvPr/>
          </p:nvSpPr>
          <p:spPr bwMode="auto">
            <a:xfrm>
              <a:off x="1865" y="1865"/>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68" name="Rectangle 132"/>
            <p:cNvSpPr>
              <a:spLocks noChangeArrowheads="1"/>
            </p:cNvSpPr>
            <p:nvPr/>
          </p:nvSpPr>
          <p:spPr bwMode="auto">
            <a:xfrm>
              <a:off x="2575" y="1865"/>
              <a:ext cx="588"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D       C</a:t>
              </a:r>
              <a:endParaRPr lang="en-US" sz="2400" u="none" baseline="0">
                <a:solidFill>
                  <a:srgbClr val="00FF00"/>
                </a:solidFill>
              </a:endParaRPr>
            </a:p>
          </p:txBody>
        </p:sp>
        <p:sp>
          <p:nvSpPr>
            <p:cNvPr id="808069" name="Rectangle 133"/>
            <p:cNvSpPr>
              <a:spLocks noChangeArrowheads="1"/>
            </p:cNvSpPr>
            <p:nvPr/>
          </p:nvSpPr>
          <p:spPr bwMode="auto">
            <a:xfrm>
              <a:off x="3169" y="1865"/>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70" name="Rectangle 134"/>
            <p:cNvSpPr>
              <a:spLocks noChangeArrowheads="1"/>
            </p:cNvSpPr>
            <p:nvPr/>
          </p:nvSpPr>
          <p:spPr bwMode="auto">
            <a:xfrm>
              <a:off x="3826" y="1865"/>
              <a:ext cx="552"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0        0</a:t>
              </a:r>
              <a:endParaRPr lang="en-US" sz="2400" u="none" baseline="0">
                <a:solidFill>
                  <a:srgbClr val="00FF00"/>
                </a:solidFill>
              </a:endParaRPr>
            </a:p>
          </p:txBody>
        </p:sp>
        <p:sp>
          <p:nvSpPr>
            <p:cNvPr id="808071" name="Rectangle 135"/>
            <p:cNvSpPr>
              <a:spLocks noChangeArrowheads="1"/>
            </p:cNvSpPr>
            <p:nvPr/>
          </p:nvSpPr>
          <p:spPr bwMode="auto">
            <a:xfrm>
              <a:off x="4385" y="1865"/>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72" name="Rectangle 136"/>
            <p:cNvSpPr>
              <a:spLocks noChangeArrowheads="1"/>
            </p:cNvSpPr>
            <p:nvPr/>
          </p:nvSpPr>
          <p:spPr bwMode="auto">
            <a:xfrm>
              <a:off x="1343" y="1852"/>
              <a:ext cx="12" cy="6"/>
            </a:xfrm>
            <a:prstGeom prst="rect">
              <a:avLst/>
            </a:prstGeom>
            <a:solidFill>
              <a:srgbClr val="000000"/>
            </a:solidFill>
            <a:ln w="9525">
              <a:noFill/>
              <a:miter lim="800000"/>
              <a:headEnd/>
              <a:tailEnd/>
            </a:ln>
          </p:spPr>
          <p:txBody>
            <a:bodyPr/>
            <a:lstStyle/>
            <a:p>
              <a:endParaRPr lang="en-US"/>
            </a:p>
          </p:txBody>
        </p:sp>
        <p:sp>
          <p:nvSpPr>
            <p:cNvPr id="808073" name="Line 137"/>
            <p:cNvSpPr>
              <a:spLocks noChangeShapeType="1"/>
            </p:cNvSpPr>
            <p:nvPr/>
          </p:nvSpPr>
          <p:spPr bwMode="auto">
            <a:xfrm>
              <a:off x="1343" y="1852"/>
              <a:ext cx="12" cy="1"/>
            </a:xfrm>
            <a:prstGeom prst="line">
              <a:avLst/>
            </a:prstGeom>
            <a:noFill/>
            <a:ln w="0">
              <a:solidFill>
                <a:srgbClr val="000000"/>
              </a:solidFill>
              <a:round/>
              <a:headEnd/>
              <a:tailEnd/>
            </a:ln>
          </p:spPr>
          <p:txBody>
            <a:bodyPr/>
            <a:lstStyle/>
            <a:p>
              <a:endParaRPr lang="en-US"/>
            </a:p>
          </p:txBody>
        </p:sp>
        <p:sp>
          <p:nvSpPr>
            <p:cNvPr id="808074" name="Rectangle 138"/>
            <p:cNvSpPr>
              <a:spLocks noChangeArrowheads="1"/>
            </p:cNvSpPr>
            <p:nvPr/>
          </p:nvSpPr>
          <p:spPr bwMode="auto">
            <a:xfrm>
              <a:off x="1355" y="1852"/>
              <a:ext cx="887" cy="6"/>
            </a:xfrm>
            <a:prstGeom prst="rect">
              <a:avLst/>
            </a:prstGeom>
            <a:solidFill>
              <a:srgbClr val="000000"/>
            </a:solidFill>
            <a:ln w="9525">
              <a:noFill/>
              <a:miter lim="800000"/>
              <a:headEnd/>
              <a:tailEnd/>
            </a:ln>
          </p:spPr>
          <p:txBody>
            <a:bodyPr/>
            <a:lstStyle/>
            <a:p>
              <a:endParaRPr lang="en-US"/>
            </a:p>
          </p:txBody>
        </p:sp>
        <p:sp>
          <p:nvSpPr>
            <p:cNvPr id="808075" name="Line 139"/>
            <p:cNvSpPr>
              <a:spLocks noChangeShapeType="1"/>
            </p:cNvSpPr>
            <p:nvPr/>
          </p:nvSpPr>
          <p:spPr bwMode="auto">
            <a:xfrm>
              <a:off x="1355" y="1852"/>
              <a:ext cx="887" cy="1"/>
            </a:xfrm>
            <a:prstGeom prst="line">
              <a:avLst/>
            </a:prstGeom>
            <a:noFill/>
            <a:ln w="0">
              <a:solidFill>
                <a:srgbClr val="000000"/>
              </a:solidFill>
              <a:round/>
              <a:headEnd/>
              <a:tailEnd/>
            </a:ln>
          </p:spPr>
          <p:txBody>
            <a:bodyPr/>
            <a:lstStyle/>
            <a:p>
              <a:endParaRPr lang="en-US"/>
            </a:p>
          </p:txBody>
        </p:sp>
        <p:sp>
          <p:nvSpPr>
            <p:cNvPr id="808078" name="Rectangle 142"/>
            <p:cNvSpPr>
              <a:spLocks noChangeArrowheads="1"/>
            </p:cNvSpPr>
            <p:nvPr/>
          </p:nvSpPr>
          <p:spPr bwMode="auto">
            <a:xfrm>
              <a:off x="2248" y="1852"/>
              <a:ext cx="1251" cy="6"/>
            </a:xfrm>
            <a:prstGeom prst="rect">
              <a:avLst/>
            </a:prstGeom>
            <a:solidFill>
              <a:srgbClr val="000000"/>
            </a:solidFill>
            <a:ln w="9525">
              <a:noFill/>
              <a:miter lim="800000"/>
              <a:headEnd/>
              <a:tailEnd/>
            </a:ln>
          </p:spPr>
          <p:txBody>
            <a:bodyPr/>
            <a:lstStyle/>
            <a:p>
              <a:endParaRPr lang="en-US"/>
            </a:p>
          </p:txBody>
        </p:sp>
        <p:sp>
          <p:nvSpPr>
            <p:cNvPr id="808079" name="Line 143"/>
            <p:cNvSpPr>
              <a:spLocks noChangeShapeType="1"/>
            </p:cNvSpPr>
            <p:nvPr/>
          </p:nvSpPr>
          <p:spPr bwMode="auto">
            <a:xfrm>
              <a:off x="2248" y="1852"/>
              <a:ext cx="1251" cy="1"/>
            </a:xfrm>
            <a:prstGeom prst="line">
              <a:avLst/>
            </a:prstGeom>
            <a:noFill/>
            <a:ln w="0">
              <a:solidFill>
                <a:srgbClr val="000000"/>
              </a:solidFill>
              <a:round/>
              <a:headEnd/>
              <a:tailEnd/>
            </a:ln>
          </p:spPr>
          <p:txBody>
            <a:bodyPr/>
            <a:lstStyle/>
            <a:p>
              <a:endParaRPr lang="en-US"/>
            </a:p>
          </p:txBody>
        </p:sp>
        <p:sp>
          <p:nvSpPr>
            <p:cNvPr id="808082" name="Rectangle 146"/>
            <p:cNvSpPr>
              <a:spLocks noChangeArrowheads="1"/>
            </p:cNvSpPr>
            <p:nvPr/>
          </p:nvSpPr>
          <p:spPr bwMode="auto">
            <a:xfrm>
              <a:off x="3504" y="1852"/>
              <a:ext cx="1203" cy="6"/>
            </a:xfrm>
            <a:prstGeom prst="rect">
              <a:avLst/>
            </a:prstGeom>
            <a:solidFill>
              <a:srgbClr val="000000"/>
            </a:solidFill>
            <a:ln w="9525">
              <a:noFill/>
              <a:miter lim="800000"/>
              <a:headEnd/>
              <a:tailEnd/>
            </a:ln>
          </p:spPr>
          <p:txBody>
            <a:bodyPr/>
            <a:lstStyle/>
            <a:p>
              <a:endParaRPr lang="en-US"/>
            </a:p>
          </p:txBody>
        </p:sp>
        <p:sp>
          <p:nvSpPr>
            <p:cNvPr id="808083" name="Line 147"/>
            <p:cNvSpPr>
              <a:spLocks noChangeShapeType="1"/>
            </p:cNvSpPr>
            <p:nvPr/>
          </p:nvSpPr>
          <p:spPr bwMode="auto">
            <a:xfrm>
              <a:off x="3504" y="1852"/>
              <a:ext cx="1203" cy="1"/>
            </a:xfrm>
            <a:prstGeom prst="line">
              <a:avLst/>
            </a:prstGeom>
            <a:noFill/>
            <a:ln w="0">
              <a:solidFill>
                <a:srgbClr val="000000"/>
              </a:solidFill>
              <a:round/>
              <a:headEnd/>
              <a:tailEnd/>
            </a:ln>
          </p:spPr>
          <p:txBody>
            <a:bodyPr/>
            <a:lstStyle/>
            <a:p>
              <a:endParaRPr lang="en-US"/>
            </a:p>
          </p:txBody>
        </p:sp>
        <p:sp>
          <p:nvSpPr>
            <p:cNvPr id="808084" name="Rectangle 148"/>
            <p:cNvSpPr>
              <a:spLocks noChangeArrowheads="1"/>
            </p:cNvSpPr>
            <p:nvPr/>
          </p:nvSpPr>
          <p:spPr bwMode="auto">
            <a:xfrm>
              <a:off x="4707" y="1852"/>
              <a:ext cx="11" cy="6"/>
            </a:xfrm>
            <a:prstGeom prst="rect">
              <a:avLst/>
            </a:prstGeom>
            <a:solidFill>
              <a:srgbClr val="000000"/>
            </a:solidFill>
            <a:ln w="9525">
              <a:noFill/>
              <a:miter lim="800000"/>
              <a:headEnd/>
              <a:tailEnd/>
            </a:ln>
          </p:spPr>
          <p:txBody>
            <a:bodyPr/>
            <a:lstStyle/>
            <a:p>
              <a:endParaRPr lang="en-US"/>
            </a:p>
          </p:txBody>
        </p:sp>
        <p:sp>
          <p:nvSpPr>
            <p:cNvPr id="808085" name="Line 149"/>
            <p:cNvSpPr>
              <a:spLocks noChangeShapeType="1"/>
            </p:cNvSpPr>
            <p:nvPr/>
          </p:nvSpPr>
          <p:spPr bwMode="auto">
            <a:xfrm>
              <a:off x="4707" y="1852"/>
              <a:ext cx="11" cy="1"/>
            </a:xfrm>
            <a:prstGeom prst="line">
              <a:avLst/>
            </a:prstGeom>
            <a:noFill/>
            <a:ln w="0">
              <a:solidFill>
                <a:srgbClr val="000000"/>
              </a:solidFill>
              <a:round/>
              <a:headEnd/>
              <a:tailEnd/>
            </a:ln>
          </p:spPr>
          <p:txBody>
            <a:bodyPr/>
            <a:lstStyle/>
            <a:p>
              <a:endParaRPr lang="en-US"/>
            </a:p>
          </p:txBody>
        </p:sp>
        <p:sp>
          <p:nvSpPr>
            <p:cNvPr id="808086" name="Rectangle 150"/>
            <p:cNvSpPr>
              <a:spLocks noChangeArrowheads="1"/>
            </p:cNvSpPr>
            <p:nvPr/>
          </p:nvSpPr>
          <p:spPr bwMode="auto">
            <a:xfrm>
              <a:off x="1343" y="1858"/>
              <a:ext cx="12" cy="219"/>
            </a:xfrm>
            <a:prstGeom prst="rect">
              <a:avLst/>
            </a:prstGeom>
            <a:solidFill>
              <a:srgbClr val="000000"/>
            </a:solidFill>
            <a:ln w="9525">
              <a:noFill/>
              <a:miter lim="800000"/>
              <a:headEnd/>
              <a:tailEnd/>
            </a:ln>
          </p:spPr>
          <p:txBody>
            <a:bodyPr/>
            <a:lstStyle/>
            <a:p>
              <a:endParaRPr lang="en-US"/>
            </a:p>
          </p:txBody>
        </p:sp>
        <p:sp>
          <p:nvSpPr>
            <p:cNvPr id="808087" name="Line 151"/>
            <p:cNvSpPr>
              <a:spLocks noChangeShapeType="1"/>
            </p:cNvSpPr>
            <p:nvPr/>
          </p:nvSpPr>
          <p:spPr bwMode="auto">
            <a:xfrm>
              <a:off x="1343" y="1858"/>
              <a:ext cx="1" cy="219"/>
            </a:xfrm>
            <a:prstGeom prst="line">
              <a:avLst/>
            </a:prstGeom>
            <a:noFill/>
            <a:ln w="0">
              <a:solidFill>
                <a:srgbClr val="000000"/>
              </a:solidFill>
              <a:round/>
              <a:headEnd/>
              <a:tailEnd/>
            </a:ln>
          </p:spPr>
          <p:txBody>
            <a:bodyPr/>
            <a:lstStyle/>
            <a:p>
              <a:endParaRPr lang="en-US"/>
            </a:p>
          </p:txBody>
        </p:sp>
        <p:sp>
          <p:nvSpPr>
            <p:cNvPr id="808089" name="Rectangle 153"/>
            <p:cNvSpPr>
              <a:spLocks noChangeArrowheads="1"/>
            </p:cNvSpPr>
            <p:nvPr/>
          </p:nvSpPr>
          <p:spPr bwMode="auto">
            <a:xfrm>
              <a:off x="4707" y="1858"/>
              <a:ext cx="11" cy="219"/>
            </a:xfrm>
            <a:prstGeom prst="rect">
              <a:avLst/>
            </a:prstGeom>
            <a:solidFill>
              <a:srgbClr val="000000"/>
            </a:solidFill>
            <a:ln w="9525">
              <a:noFill/>
              <a:miter lim="800000"/>
              <a:headEnd/>
              <a:tailEnd/>
            </a:ln>
          </p:spPr>
          <p:txBody>
            <a:bodyPr/>
            <a:lstStyle/>
            <a:p>
              <a:endParaRPr lang="en-US"/>
            </a:p>
          </p:txBody>
        </p:sp>
        <p:sp>
          <p:nvSpPr>
            <p:cNvPr id="808090" name="Line 154"/>
            <p:cNvSpPr>
              <a:spLocks noChangeShapeType="1"/>
            </p:cNvSpPr>
            <p:nvPr/>
          </p:nvSpPr>
          <p:spPr bwMode="auto">
            <a:xfrm>
              <a:off x="4707" y="1858"/>
              <a:ext cx="1" cy="219"/>
            </a:xfrm>
            <a:prstGeom prst="line">
              <a:avLst/>
            </a:prstGeom>
            <a:noFill/>
            <a:ln w="0">
              <a:solidFill>
                <a:srgbClr val="000000"/>
              </a:solidFill>
              <a:round/>
              <a:headEnd/>
              <a:tailEnd/>
            </a:ln>
          </p:spPr>
          <p:txBody>
            <a:bodyPr/>
            <a:lstStyle/>
            <a:p>
              <a:endParaRPr lang="en-US"/>
            </a:p>
          </p:txBody>
        </p:sp>
        <p:sp>
          <p:nvSpPr>
            <p:cNvPr id="808091" name="Rectangle 155"/>
            <p:cNvSpPr>
              <a:spLocks noChangeArrowheads="1"/>
            </p:cNvSpPr>
            <p:nvPr/>
          </p:nvSpPr>
          <p:spPr bwMode="auto">
            <a:xfrm>
              <a:off x="1730" y="2090"/>
              <a:ext cx="133"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D</a:t>
              </a:r>
              <a:endParaRPr lang="en-US" sz="2400" u="none" baseline="0">
                <a:solidFill>
                  <a:srgbClr val="00FF00"/>
                </a:solidFill>
              </a:endParaRPr>
            </a:p>
          </p:txBody>
        </p:sp>
        <p:sp>
          <p:nvSpPr>
            <p:cNvPr id="808092" name="Rectangle 156"/>
            <p:cNvSpPr>
              <a:spLocks noChangeArrowheads="1"/>
            </p:cNvSpPr>
            <p:nvPr/>
          </p:nvSpPr>
          <p:spPr bwMode="auto">
            <a:xfrm>
              <a:off x="1865" y="2090"/>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93" name="Rectangle 157"/>
            <p:cNvSpPr>
              <a:spLocks noChangeArrowheads="1"/>
            </p:cNvSpPr>
            <p:nvPr/>
          </p:nvSpPr>
          <p:spPr bwMode="auto">
            <a:xfrm>
              <a:off x="2581" y="2090"/>
              <a:ext cx="578"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A       B</a:t>
              </a:r>
              <a:endParaRPr lang="en-US" sz="2400" u="none" baseline="0">
                <a:solidFill>
                  <a:srgbClr val="00FF00"/>
                </a:solidFill>
              </a:endParaRPr>
            </a:p>
          </p:txBody>
        </p:sp>
        <p:sp>
          <p:nvSpPr>
            <p:cNvPr id="808094" name="Rectangle 158"/>
            <p:cNvSpPr>
              <a:spLocks noChangeArrowheads="1"/>
            </p:cNvSpPr>
            <p:nvPr/>
          </p:nvSpPr>
          <p:spPr bwMode="auto">
            <a:xfrm>
              <a:off x="3166" y="2090"/>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95" name="Rectangle 159"/>
            <p:cNvSpPr>
              <a:spLocks noChangeArrowheads="1"/>
            </p:cNvSpPr>
            <p:nvPr/>
          </p:nvSpPr>
          <p:spPr bwMode="auto">
            <a:xfrm>
              <a:off x="3826" y="2090"/>
              <a:ext cx="552"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0        1</a:t>
              </a:r>
              <a:endParaRPr lang="en-US" sz="2400" u="none" baseline="0">
                <a:solidFill>
                  <a:srgbClr val="00FF00"/>
                </a:solidFill>
              </a:endParaRPr>
            </a:p>
          </p:txBody>
        </p:sp>
        <p:sp>
          <p:nvSpPr>
            <p:cNvPr id="808096" name="Rectangle 160"/>
            <p:cNvSpPr>
              <a:spLocks noChangeArrowheads="1"/>
            </p:cNvSpPr>
            <p:nvPr/>
          </p:nvSpPr>
          <p:spPr bwMode="auto">
            <a:xfrm>
              <a:off x="4385" y="2090"/>
              <a:ext cx="46" cy="221"/>
            </a:xfrm>
            <a:prstGeom prst="rect">
              <a:avLst/>
            </a:prstGeom>
            <a:noFill/>
            <a:ln w="9525">
              <a:noFill/>
              <a:miter lim="800000"/>
              <a:headEnd/>
              <a:tailEnd/>
            </a:ln>
          </p:spPr>
          <p:txBody>
            <a:bodyPr wrap="none" lIns="0" tIns="0" rIns="0" bIns="0">
              <a:spAutoFit/>
            </a:bodyPr>
            <a:lstStyle/>
            <a:p>
              <a:r>
                <a:rPr lang="en-US" sz="2300" b="1" u="none" baseline="0">
                  <a:solidFill>
                    <a:srgbClr val="000000"/>
                  </a:solidFill>
                </a:rPr>
                <a:t> </a:t>
              </a:r>
              <a:endParaRPr lang="en-US" sz="2400" u="none" baseline="0">
                <a:solidFill>
                  <a:srgbClr val="00FF00"/>
                </a:solidFill>
              </a:endParaRPr>
            </a:p>
          </p:txBody>
        </p:sp>
        <p:sp>
          <p:nvSpPr>
            <p:cNvPr id="808097" name="Line 161"/>
            <p:cNvSpPr>
              <a:spLocks noChangeShapeType="1"/>
            </p:cNvSpPr>
            <p:nvPr/>
          </p:nvSpPr>
          <p:spPr bwMode="auto">
            <a:xfrm>
              <a:off x="1343" y="2077"/>
              <a:ext cx="12" cy="1"/>
            </a:xfrm>
            <a:prstGeom prst="line">
              <a:avLst/>
            </a:prstGeom>
            <a:noFill/>
            <a:ln w="0">
              <a:solidFill>
                <a:srgbClr val="000000"/>
              </a:solidFill>
              <a:round/>
              <a:headEnd/>
              <a:tailEnd/>
            </a:ln>
          </p:spPr>
          <p:txBody>
            <a:bodyPr/>
            <a:lstStyle/>
            <a:p>
              <a:endParaRPr lang="en-US"/>
            </a:p>
          </p:txBody>
        </p:sp>
        <p:sp>
          <p:nvSpPr>
            <p:cNvPr id="808098" name="Line 162"/>
            <p:cNvSpPr>
              <a:spLocks noChangeShapeType="1"/>
            </p:cNvSpPr>
            <p:nvPr/>
          </p:nvSpPr>
          <p:spPr bwMode="auto">
            <a:xfrm>
              <a:off x="1355" y="2077"/>
              <a:ext cx="887" cy="1"/>
            </a:xfrm>
            <a:prstGeom prst="line">
              <a:avLst/>
            </a:prstGeom>
            <a:noFill/>
            <a:ln w="0">
              <a:solidFill>
                <a:srgbClr val="000000"/>
              </a:solidFill>
              <a:round/>
              <a:headEnd/>
              <a:tailEnd/>
            </a:ln>
          </p:spPr>
          <p:txBody>
            <a:bodyPr/>
            <a:lstStyle/>
            <a:p>
              <a:endParaRPr lang="en-US"/>
            </a:p>
          </p:txBody>
        </p:sp>
        <p:sp>
          <p:nvSpPr>
            <p:cNvPr id="808101" name="Line 165"/>
            <p:cNvSpPr>
              <a:spLocks noChangeShapeType="1"/>
            </p:cNvSpPr>
            <p:nvPr/>
          </p:nvSpPr>
          <p:spPr bwMode="auto">
            <a:xfrm>
              <a:off x="2248" y="2077"/>
              <a:ext cx="1251" cy="1"/>
            </a:xfrm>
            <a:prstGeom prst="line">
              <a:avLst/>
            </a:prstGeom>
            <a:noFill/>
            <a:ln w="0">
              <a:solidFill>
                <a:srgbClr val="000000"/>
              </a:solidFill>
              <a:round/>
              <a:headEnd/>
              <a:tailEnd/>
            </a:ln>
          </p:spPr>
          <p:txBody>
            <a:bodyPr/>
            <a:lstStyle/>
            <a:p>
              <a:endParaRPr lang="en-US"/>
            </a:p>
          </p:txBody>
        </p:sp>
        <p:sp>
          <p:nvSpPr>
            <p:cNvPr id="808104" name="Line 168"/>
            <p:cNvSpPr>
              <a:spLocks noChangeShapeType="1"/>
            </p:cNvSpPr>
            <p:nvPr/>
          </p:nvSpPr>
          <p:spPr bwMode="auto">
            <a:xfrm>
              <a:off x="3504" y="2077"/>
              <a:ext cx="1203" cy="1"/>
            </a:xfrm>
            <a:prstGeom prst="line">
              <a:avLst/>
            </a:prstGeom>
            <a:noFill/>
            <a:ln w="0">
              <a:solidFill>
                <a:srgbClr val="000000"/>
              </a:solidFill>
              <a:round/>
              <a:headEnd/>
              <a:tailEnd/>
            </a:ln>
          </p:spPr>
          <p:txBody>
            <a:bodyPr/>
            <a:lstStyle/>
            <a:p>
              <a:endParaRPr lang="en-US"/>
            </a:p>
          </p:txBody>
        </p:sp>
        <p:sp>
          <p:nvSpPr>
            <p:cNvPr id="808105" name="Line 169"/>
            <p:cNvSpPr>
              <a:spLocks noChangeShapeType="1"/>
            </p:cNvSpPr>
            <p:nvPr/>
          </p:nvSpPr>
          <p:spPr bwMode="auto">
            <a:xfrm>
              <a:off x="4707" y="2077"/>
              <a:ext cx="11" cy="1"/>
            </a:xfrm>
            <a:prstGeom prst="line">
              <a:avLst/>
            </a:prstGeom>
            <a:noFill/>
            <a:ln w="0">
              <a:solidFill>
                <a:srgbClr val="000000"/>
              </a:solidFill>
              <a:round/>
              <a:headEnd/>
              <a:tailEnd/>
            </a:ln>
          </p:spPr>
          <p:txBody>
            <a:bodyPr/>
            <a:lstStyle/>
            <a:p>
              <a:endParaRPr lang="en-US"/>
            </a:p>
          </p:txBody>
        </p:sp>
        <p:sp>
          <p:nvSpPr>
            <p:cNvPr id="808106" name="Rectangle 170"/>
            <p:cNvSpPr>
              <a:spLocks noChangeArrowheads="1"/>
            </p:cNvSpPr>
            <p:nvPr/>
          </p:nvSpPr>
          <p:spPr bwMode="auto">
            <a:xfrm>
              <a:off x="1343" y="2082"/>
              <a:ext cx="12" cy="220"/>
            </a:xfrm>
            <a:prstGeom prst="rect">
              <a:avLst/>
            </a:prstGeom>
            <a:solidFill>
              <a:srgbClr val="000000"/>
            </a:solidFill>
            <a:ln w="9525">
              <a:noFill/>
              <a:miter lim="800000"/>
              <a:headEnd/>
              <a:tailEnd/>
            </a:ln>
          </p:spPr>
          <p:txBody>
            <a:bodyPr/>
            <a:lstStyle/>
            <a:p>
              <a:endParaRPr lang="en-US"/>
            </a:p>
          </p:txBody>
        </p:sp>
        <p:sp>
          <p:nvSpPr>
            <p:cNvPr id="808107" name="Line 171"/>
            <p:cNvSpPr>
              <a:spLocks noChangeShapeType="1"/>
            </p:cNvSpPr>
            <p:nvPr/>
          </p:nvSpPr>
          <p:spPr bwMode="auto">
            <a:xfrm>
              <a:off x="1343" y="2082"/>
              <a:ext cx="1" cy="220"/>
            </a:xfrm>
            <a:prstGeom prst="line">
              <a:avLst/>
            </a:prstGeom>
            <a:noFill/>
            <a:ln w="0">
              <a:solidFill>
                <a:srgbClr val="000000"/>
              </a:solidFill>
              <a:round/>
              <a:headEnd/>
              <a:tailEnd/>
            </a:ln>
          </p:spPr>
          <p:txBody>
            <a:bodyPr/>
            <a:lstStyle/>
            <a:p>
              <a:endParaRPr lang="en-US"/>
            </a:p>
          </p:txBody>
        </p:sp>
        <p:sp>
          <p:nvSpPr>
            <p:cNvPr id="808108" name="Line 172"/>
            <p:cNvSpPr>
              <a:spLocks noChangeShapeType="1"/>
            </p:cNvSpPr>
            <p:nvPr/>
          </p:nvSpPr>
          <p:spPr bwMode="auto">
            <a:xfrm>
              <a:off x="1343" y="2302"/>
              <a:ext cx="899" cy="1"/>
            </a:xfrm>
            <a:prstGeom prst="line">
              <a:avLst/>
            </a:prstGeom>
            <a:noFill/>
            <a:ln w="0">
              <a:solidFill>
                <a:srgbClr val="000000"/>
              </a:solidFill>
              <a:round/>
              <a:headEnd/>
              <a:tailEnd/>
            </a:ln>
          </p:spPr>
          <p:txBody>
            <a:bodyPr/>
            <a:lstStyle/>
            <a:p>
              <a:endParaRPr lang="en-US"/>
            </a:p>
          </p:txBody>
        </p:sp>
        <p:sp>
          <p:nvSpPr>
            <p:cNvPr id="808112" name="Line 176"/>
            <p:cNvSpPr>
              <a:spLocks noChangeShapeType="1"/>
            </p:cNvSpPr>
            <p:nvPr/>
          </p:nvSpPr>
          <p:spPr bwMode="auto">
            <a:xfrm>
              <a:off x="2248" y="2302"/>
              <a:ext cx="1251" cy="1"/>
            </a:xfrm>
            <a:prstGeom prst="line">
              <a:avLst/>
            </a:prstGeom>
            <a:noFill/>
            <a:ln w="0">
              <a:solidFill>
                <a:srgbClr val="000000"/>
              </a:solidFill>
              <a:round/>
              <a:headEnd/>
              <a:tailEnd/>
            </a:ln>
          </p:spPr>
          <p:txBody>
            <a:bodyPr/>
            <a:lstStyle/>
            <a:p>
              <a:endParaRPr lang="en-US"/>
            </a:p>
          </p:txBody>
        </p:sp>
        <p:sp>
          <p:nvSpPr>
            <p:cNvPr id="808115" name="Line 179"/>
            <p:cNvSpPr>
              <a:spLocks noChangeShapeType="1"/>
            </p:cNvSpPr>
            <p:nvPr/>
          </p:nvSpPr>
          <p:spPr bwMode="auto">
            <a:xfrm>
              <a:off x="3504" y="2302"/>
              <a:ext cx="1203" cy="1"/>
            </a:xfrm>
            <a:prstGeom prst="line">
              <a:avLst/>
            </a:prstGeom>
            <a:noFill/>
            <a:ln w="0">
              <a:solidFill>
                <a:srgbClr val="000000"/>
              </a:solidFill>
              <a:round/>
              <a:headEnd/>
              <a:tailEnd/>
            </a:ln>
          </p:spPr>
          <p:txBody>
            <a:bodyPr/>
            <a:lstStyle/>
            <a:p>
              <a:endParaRPr lang="en-US"/>
            </a:p>
          </p:txBody>
        </p:sp>
        <p:sp>
          <p:nvSpPr>
            <p:cNvPr id="808116" name="Rectangle 180"/>
            <p:cNvSpPr>
              <a:spLocks noChangeArrowheads="1"/>
            </p:cNvSpPr>
            <p:nvPr/>
          </p:nvSpPr>
          <p:spPr bwMode="auto">
            <a:xfrm>
              <a:off x="4707" y="2082"/>
              <a:ext cx="11" cy="220"/>
            </a:xfrm>
            <a:prstGeom prst="rect">
              <a:avLst/>
            </a:prstGeom>
            <a:solidFill>
              <a:srgbClr val="000000"/>
            </a:solidFill>
            <a:ln w="9525">
              <a:noFill/>
              <a:miter lim="800000"/>
              <a:headEnd/>
              <a:tailEnd/>
            </a:ln>
          </p:spPr>
          <p:txBody>
            <a:bodyPr/>
            <a:lstStyle/>
            <a:p>
              <a:endParaRPr lang="en-US"/>
            </a:p>
          </p:txBody>
        </p:sp>
        <p:sp>
          <p:nvSpPr>
            <p:cNvPr id="808117" name="Line 181"/>
            <p:cNvSpPr>
              <a:spLocks noChangeShapeType="1"/>
            </p:cNvSpPr>
            <p:nvPr/>
          </p:nvSpPr>
          <p:spPr bwMode="auto">
            <a:xfrm>
              <a:off x="4707" y="2082"/>
              <a:ext cx="1" cy="220"/>
            </a:xfrm>
            <a:prstGeom prst="line">
              <a:avLst/>
            </a:prstGeom>
            <a:noFill/>
            <a:ln w="0">
              <a:solidFill>
                <a:srgbClr val="000000"/>
              </a:solidFill>
              <a:round/>
              <a:headEnd/>
              <a:tailEnd/>
            </a:ln>
          </p:spPr>
          <p:txBody>
            <a:bodyPr/>
            <a:lstStyle/>
            <a:p>
              <a:endParaRPr lang="en-US"/>
            </a:p>
          </p:txBody>
        </p:sp>
        <p:sp>
          <p:nvSpPr>
            <p:cNvPr id="808118" name="Line 182"/>
            <p:cNvSpPr>
              <a:spLocks noChangeShapeType="1"/>
            </p:cNvSpPr>
            <p:nvPr/>
          </p:nvSpPr>
          <p:spPr bwMode="auto">
            <a:xfrm>
              <a:off x="4707" y="2302"/>
              <a:ext cx="11" cy="1"/>
            </a:xfrm>
            <a:prstGeom prst="line">
              <a:avLst/>
            </a:prstGeom>
            <a:noFill/>
            <a:ln w="0">
              <a:solidFill>
                <a:srgbClr val="000000"/>
              </a:solidFill>
              <a:round/>
              <a:headEnd/>
              <a:tailEnd/>
            </a:ln>
          </p:spPr>
          <p:txBody>
            <a:bodyPr/>
            <a:lstStyle/>
            <a:p>
              <a:endParaRPr lang="en-US"/>
            </a:p>
          </p:txBody>
        </p:sp>
        <p:sp>
          <p:nvSpPr>
            <p:cNvPr id="808122" name="Line 186"/>
            <p:cNvSpPr>
              <a:spLocks noChangeShapeType="1"/>
            </p:cNvSpPr>
            <p:nvPr/>
          </p:nvSpPr>
          <p:spPr bwMode="auto">
            <a:xfrm>
              <a:off x="2248" y="952"/>
              <a:ext cx="0" cy="1352"/>
            </a:xfrm>
            <a:prstGeom prst="line">
              <a:avLst/>
            </a:prstGeom>
            <a:noFill/>
            <a:ln w="9525">
              <a:solidFill>
                <a:schemeClr val="tx1"/>
              </a:solidFill>
              <a:round/>
              <a:headEnd/>
              <a:tailEnd/>
            </a:ln>
            <a:effectLst/>
          </p:spPr>
          <p:txBody>
            <a:bodyPr/>
            <a:lstStyle/>
            <a:p>
              <a:endParaRPr lang="en-US"/>
            </a:p>
          </p:txBody>
        </p:sp>
        <p:sp>
          <p:nvSpPr>
            <p:cNvPr id="808123" name="Line 187"/>
            <p:cNvSpPr>
              <a:spLocks noChangeShapeType="1"/>
            </p:cNvSpPr>
            <p:nvPr/>
          </p:nvSpPr>
          <p:spPr bwMode="auto">
            <a:xfrm>
              <a:off x="3504" y="968"/>
              <a:ext cx="0" cy="1352"/>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body" idx="1"/>
          </p:nvPr>
        </p:nvSpPr>
        <p:spPr>
          <a:xfrm>
            <a:off x="788988" y="1260475"/>
            <a:ext cx="7772400" cy="1684338"/>
          </a:xfrm>
        </p:spPr>
        <p:txBody>
          <a:bodyPr/>
          <a:lstStyle/>
          <a:p>
            <a:pPr marL="342900" indent="-342900"/>
            <a:r>
              <a:rPr lang="en-US" sz="2800"/>
              <a:t>Assignment  1: A = 0 0, B = 0 1, C = 1 0, D = 1 1</a:t>
            </a:r>
          </a:p>
          <a:p>
            <a:pPr marL="342900" indent="-342900"/>
            <a:r>
              <a:rPr lang="en-US" sz="2800"/>
              <a:t>The resulting coded state table:</a:t>
            </a:r>
          </a:p>
          <a:p>
            <a:pPr marL="742950" lvl="1" indent="-285750"/>
            <a:endParaRPr lang="en-US" sz="2400"/>
          </a:p>
          <a:p>
            <a:pPr marL="742950" lvl="1" indent="-285750"/>
            <a:endParaRPr lang="en-US" sz="2000"/>
          </a:p>
          <a:p>
            <a:pPr marL="742950" lvl="1" indent="-285750"/>
            <a:endParaRPr lang="en-US" sz="2000"/>
          </a:p>
        </p:txBody>
      </p:sp>
      <p:sp>
        <p:nvSpPr>
          <p:cNvPr id="809987" name="Rectangle 3"/>
          <p:cNvSpPr>
            <a:spLocks noGrp="1" noChangeArrowheads="1"/>
          </p:cNvSpPr>
          <p:nvPr>
            <p:ph type="title"/>
          </p:nvPr>
        </p:nvSpPr>
        <p:spPr>
          <a:xfrm>
            <a:off x="554038" y="214313"/>
            <a:ext cx="8589962" cy="838200"/>
          </a:xfrm>
        </p:spPr>
        <p:txBody>
          <a:bodyPr/>
          <a:lstStyle/>
          <a:p>
            <a:r>
              <a:rPr lang="en-US"/>
              <a:t>State Assignment – Example 2 </a:t>
            </a:r>
            <a:r>
              <a:rPr lang="en-US" b="0"/>
              <a:t>(continued)</a:t>
            </a:r>
          </a:p>
        </p:txBody>
      </p:sp>
      <p:graphicFrame>
        <p:nvGraphicFramePr>
          <p:cNvPr id="810089" name="Group 105"/>
          <p:cNvGraphicFramePr>
            <a:graphicFrameLocks noGrp="1"/>
          </p:cNvGraphicFramePr>
          <p:nvPr/>
        </p:nvGraphicFramePr>
        <p:xfrm>
          <a:off x="1774825" y="2451100"/>
          <a:ext cx="5027613" cy="3420428"/>
        </p:xfrm>
        <a:graphic>
          <a:graphicData uri="http://schemas.openxmlformats.org/drawingml/2006/table">
            <a:tbl>
              <a:tblPr/>
              <a:tblGrid>
                <a:gridCol w="1370013"/>
                <a:gridCol w="866775"/>
                <a:gridCol w="927100"/>
                <a:gridCol w="971550"/>
                <a:gridCol w="892175"/>
              </a:tblGrid>
              <a:tr h="1347788">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Next State</a:t>
                      </a:r>
                    </a:p>
                    <a:p>
                      <a:pPr marL="0" marR="0" lvl="0" indent="0" algn="l"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x = 0 x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Output</a:t>
                      </a:r>
                    </a:p>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 x = 0 x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2425">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0026" name="Object 42"/>
          <p:cNvGraphicFramePr>
            <a:graphicFrameLocks noChangeAspect="1"/>
          </p:cNvGraphicFramePr>
          <p:nvPr/>
        </p:nvGraphicFramePr>
        <p:xfrm>
          <a:off x="4521200" y="3333750"/>
          <a:ext cx="101600" cy="190500"/>
        </p:xfrm>
        <a:graphic>
          <a:graphicData uri="http://schemas.openxmlformats.org/presentationml/2006/ole">
            <p:oleObj spid="_x0000_s810026" name="Equation" r:id="rId4" imgW="101520" imgH="190440" progId="Equation.3">
              <p:embed/>
            </p:oleObj>
          </a:graphicData>
        </a:graphic>
      </p:graphicFrame>
      <p:graphicFrame>
        <p:nvGraphicFramePr>
          <p:cNvPr id="810027" name="Object 43"/>
          <p:cNvGraphicFramePr>
            <a:graphicFrameLocks noChangeAspect="1"/>
          </p:cNvGraphicFramePr>
          <p:nvPr/>
        </p:nvGraphicFramePr>
        <p:xfrm>
          <a:off x="4521200" y="3333750"/>
          <a:ext cx="101600" cy="190500"/>
        </p:xfrm>
        <a:graphic>
          <a:graphicData uri="http://schemas.openxmlformats.org/presentationml/2006/ole">
            <p:oleObj spid="_x0000_s810027" name="Equation" r:id="rId5" imgW="101520" imgH="19044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t>The Design Procedure</a:t>
            </a:r>
          </a:p>
        </p:txBody>
      </p:sp>
      <p:sp>
        <p:nvSpPr>
          <p:cNvPr id="846851" name="Rectangle 3"/>
          <p:cNvSpPr>
            <a:spLocks noGrp="1" noChangeArrowheads="1"/>
          </p:cNvSpPr>
          <p:nvPr>
            <p:ph type="body" idx="1"/>
          </p:nvPr>
        </p:nvSpPr>
        <p:spPr>
          <a:xfrm>
            <a:off x="719138" y="1259858"/>
            <a:ext cx="7772400" cy="5027613"/>
          </a:xfrm>
        </p:spPr>
        <p:txBody>
          <a:bodyPr/>
          <a:lstStyle/>
          <a:p>
            <a:r>
              <a:rPr lang="en-US" sz="2400" dirty="0" smtClean="0"/>
              <a:t>Part 2</a:t>
            </a:r>
          </a:p>
          <a:p>
            <a:pPr lvl="1"/>
            <a:r>
              <a:rPr lang="en-US" sz="2000" dirty="0" smtClean="0"/>
              <a:t>Specification</a:t>
            </a:r>
            <a:endParaRPr lang="en-US" sz="2000" dirty="0"/>
          </a:p>
          <a:p>
            <a:pPr lvl="1"/>
            <a:r>
              <a:rPr lang="en-US" sz="2000" dirty="0"/>
              <a:t>Formulation - Obtain a state diagram or state table</a:t>
            </a:r>
          </a:p>
          <a:p>
            <a:pPr lvl="1"/>
            <a:r>
              <a:rPr lang="en-US" sz="2000" dirty="0"/>
              <a:t>State Assignment - Assign binary codes to the states</a:t>
            </a:r>
          </a:p>
          <a:p>
            <a:r>
              <a:rPr lang="en-US" sz="2400" dirty="0" smtClean="0"/>
              <a:t>Part 3</a:t>
            </a:r>
          </a:p>
          <a:p>
            <a:pPr lvl="1"/>
            <a:r>
              <a:rPr lang="en-US" sz="2000" dirty="0" smtClean="0"/>
              <a:t>Flip-Flop </a:t>
            </a:r>
            <a:r>
              <a:rPr lang="en-US" sz="2000" dirty="0"/>
              <a:t>Input Equation Determination - Select flip-flop types and derive flip-flop equations from next state entries in the table</a:t>
            </a:r>
          </a:p>
          <a:p>
            <a:pPr lvl="1"/>
            <a:r>
              <a:rPr lang="en-US" sz="2000" dirty="0"/>
              <a:t>Output Equation Determination - Derive output equations from output entries in the table</a:t>
            </a:r>
          </a:p>
          <a:p>
            <a:pPr lvl="1"/>
            <a:r>
              <a:rPr lang="en-US" sz="2000" dirty="0" smtClean="0"/>
              <a:t>Technology </a:t>
            </a:r>
            <a:r>
              <a:rPr lang="en-US" sz="2000" dirty="0"/>
              <a:t>Mapping - Find circuit from equations and map to flip-flops and gate </a:t>
            </a:r>
            <a:r>
              <a:rPr lang="en-US" sz="2000" dirty="0" smtClean="0"/>
              <a:t>technology</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6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6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468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468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46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468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468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46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body" idx="1"/>
          </p:nvPr>
        </p:nvSpPr>
        <p:spPr>
          <a:xfrm>
            <a:off x="636588" y="1260475"/>
            <a:ext cx="7772400" cy="1785938"/>
          </a:xfrm>
        </p:spPr>
        <p:txBody>
          <a:bodyPr/>
          <a:lstStyle/>
          <a:p>
            <a:r>
              <a:rPr lang="en-US" sz="2800"/>
              <a:t>Assignment 2: A = 0 0, B = 0 1, C = 1 1, D = 1 0</a:t>
            </a:r>
          </a:p>
          <a:p>
            <a:r>
              <a:rPr lang="en-US" sz="2800"/>
              <a:t>The resulting coded state table: </a:t>
            </a:r>
          </a:p>
        </p:txBody>
      </p:sp>
      <p:sp>
        <p:nvSpPr>
          <p:cNvPr id="812035" name="Rectangle 3"/>
          <p:cNvSpPr>
            <a:spLocks noGrp="1" noChangeArrowheads="1"/>
          </p:cNvSpPr>
          <p:nvPr>
            <p:ph type="title"/>
          </p:nvPr>
        </p:nvSpPr>
        <p:spPr>
          <a:xfrm>
            <a:off x="614363" y="0"/>
            <a:ext cx="8529637" cy="1020763"/>
          </a:xfrm>
        </p:spPr>
        <p:txBody>
          <a:bodyPr/>
          <a:lstStyle/>
          <a:p>
            <a:r>
              <a:rPr lang="en-US"/>
              <a:t>State Assignment – Example 2 </a:t>
            </a:r>
            <a:r>
              <a:rPr lang="en-US" b="0"/>
              <a:t>(continued)</a:t>
            </a:r>
          </a:p>
        </p:txBody>
      </p:sp>
      <p:graphicFrame>
        <p:nvGraphicFramePr>
          <p:cNvPr id="812105" name="Group 73"/>
          <p:cNvGraphicFramePr>
            <a:graphicFrameLocks noGrp="1"/>
          </p:cNvGraphicFramePr>
          <p:nvPr/>
        </p:nvGraphicFramePr>
        <p:xfrm>
          <a:off x="2041525" y="2374900"/>
          <a:ext cx="5027613" cy="3102864"/>
        </p:xfrm>
        <a:graphic>
          <a:graphicData uri="http://schemas.openxmlformats.org/drawingml/2006/table">
            <a:tbl>
              <a:tblPr/>
              <a:tblGrid>
                <a:gridCol w="1370013"/>
                <a:gridCol w="866775"/>
                <a:gridCol w="927100"/>
                <a:gridCol w="971550"/>
                <a:gridCol w="892175"/>
              </a:tblGrid>
              <a:tr h="657225">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Next State</a:t>
                      </a:r>
                    </a:p>
                    <a:p>
                      <a:pPr marL="0" marR="0" lvl="0" indent="0" algn="l"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x = 0 x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Output</a:t>
                      </a:r>
                    </a:p>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 x = 0 x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2425">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9999"/>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2074" name="Object 42"/>
          <p:cNvGraphicFramePr>
            <a:graphicFrameLocks noChangeAspect="1"/>
          </p:cNvGraphicFramePr>
          <p:nvPr/>
        </p:nvGraphicFramePr>
        <p:xfrm>
          <a:off x="4521200" y="3333750"/>
          <a:ext cx="101600" cy="190500"/>
        </p:xfrm>
        <a:graphic>
          <a:graphicData uri="http://schemas.openxmlformats.org/presentationml/2006/ole">
            <p:oleObj spid="_x0000_s812074" name="Equation" r:id="rId4" imgW="101520" imgH="190440" progId="Equation.3">
              <p:embed/>
            </p:oleObj>
          </a:graphicData>
        </a:graphic>
      </p:graphicFrame>
      <p:graphicFrame>
        <p:nvGraphicFramePr>
          <p:cNvPr id="812094" name="Object 62"/>
          <p:cNvGraphicFramePr>
            <a:graphicFrameLocks noChangeAspect="1"/>
          </p:cNvGraphicFramePr>
          <p:nvPr/>
        </p:nvGraphicFramePr>
        <p:xfrm>
          <a:off x="4521200" y="3333750"/>
          <a:ext cx="101600" cy="190500"/>
        </p:xfrm>
        <a:graphic>
          <a:graphicData uri="http://schemas.openxmlformats.org/presentationml/2006/ole">
            <p:oleObj spid="_x0000_s812094" name="Equation" r:id="rId5" imgW="101520" imgH="19044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en-US"/>
              <a:t>Specification</a:t>
            </a:r>
          </a:p>
        </p:txBody>
      </p:sp>
      <p:sp>
        <p:nvSpPr>
          <p:cNvPr id="847875" name="Rectangle 3"/>
          <p:cNvSpPr>
            <a:spLocks noGrp="1" noChangeArrowheads="1"/>
          </p:cNvSpPr>
          <p:nvPr>
            <p:ph type="body" idx="1"/>
          </p:nvPr>
        </p:nvSpPr>
        <p:spPr/>
        <p:txBody>
          <a:bodyPr/>
          <a:lstStyle/>
          <a:p>
            <a:r>
              <a:rPr lang="en-US" sz="2800"/>
              <a:t>Component Forms of Specification</a:t>
            </a:r>
          </a:p>
          <a:p>
            <a:pPr lvl="1"/>
            <a:r>
              <a:rPr lang="en-US" sz="2400"/>
              <a:t>Written description</a:t>
            </a:r>
          </a:p>
          <a:p>
            <a:pPr lvl="1"/>
            <a:r>
              <a:rPr lang="en-US" sz="2400"/>
              <a:t>Mathematical description</a:t>
            </a:r>
          </a:p>
          <a:p>
            <a:pPr lvl="1"/>
            <a:r>
              <a:rPr lang="en-US" sz="2400"/>
              <a:t>Hardware description language*</a:t>
            </a:r>
          </a:p>
          <a:p>
            <a:pPr lvl="1"/>
            <a:r>
              <a:rPr lang="en-US" sz="2400"/>
              <a:t>Tabular description*</a:t>
            </a:r>
          </a:p>
          <a:p>
            <a:pPr lvl="1"/>
            <a:r>
              <a:rPr lang="en-US" sz="2400"/>
              <a:t>Equation description*</a:t>
            </a:r>
          </a:p>
          <a:p>
            <a:pPr lvl="1"/>
            <a:r>
              <a:rPr lang="en-US" sz="2400"/>
              <a:t>Diagram describing operation (not just structure)*</a:t>
            </a:r>
          </a:p>
          <a:p>
            <a:r>
              <a:rPr lang="en-US" sz="2800"/>
              <a:t>Relation to Formulation</a:t>
            </a:r>
          </a:p>
          <a:p>
            <a:pPr lvl="1"/>
            <a:r>
              <a:rPr lang="en-US" sz="2400"/>
              <a:t>If a specification is rigorous at the binary level (marked with * above), then all or part of formulation may be completed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665163" y="0"/>
            <a:ext cx="8428037" cy="1020763"/>
          </a:xfrm>
        </p:spPr>
        <p:txBody>
          <a:bodyPr/>
          <a:lstStyle/>
          <a:p>
            <a:r>
              <a:rPr lang="en-US">
                <a:solidFill>
                  <a:schemeClr val="tx1"/>
                </a:solidFill>
              </a:rPr>
              <a:t>Formulation: Finding a State Diagram</a:t>
            </a:r>
            <a:endParaRPr lang="en-US" sz="4000">
              <a:solidFill>
                <a:schemeClr val="tx1"/>
              </a:solidFill>
            </a:endParaRPr>
          </a:p>
        </p:txBody>
      </p:sp>
      <p:sp>
        <p:nvSpPr>
          <p:cNvPr id="783363" name="Rectangle 3"/>
          <p:cNvSpPr>
            <a:spLocks noGrp="1" noChangeArrowheads="1"/>
          </p:cNvSpPr>
          <p:nvPr>
            <p:ph type="body" idx="1"/>
          </p:nvPr>
        </p:nvSpPr>
        <p:spPr/>
        <p:txBody>
          <a:bodyPr/>
          <a:lstStyle/>
          <a:p>
            <a:pPr marL="342900" indent="-342900">
              <a:spcAft>
                <a:spcPts val="600"/>
              </a:spcAft>
            </a:pPr>
            <a:r>
              <a:rPr lang="en-US" sz="2400"/>
              <a:t>A </a:t>
            </a:r>
            <a:r>
              <a:rPr lang="en-US" sz="2400" u="sng"/>
              <a:t>state</a:t>
            </a:r>
            <a:r>
              <a:rPr lang="en-US" sz="2400"/>
              <a:t> is an abstraction of the history of the past applied inputs to the circuit (including  power-up reset or system reset). </a:t>
            </a:r>
          </a:p>
          <a:p>
            <a:pPr marL="742950" lvl="1" indent="-285750">
              <a:spcAft>
                <a:spcPts val="600"/>
              </a:spcAft>
            </a:pPr>
            <a:r>
              <a:rPr lang="en-US" sz="2000"/>
              <a:t>The interpretation of “past inputs” is tied to the synchronous operation of the circuit. E. g., an input value (other than an asynchronous reset) is measured only during the setup-hold time interval for an edge-triggered flip-flop.</a:t>
            </a:r>
            <a:endParaRPr lang="en-US" sz="2000" u="sng"/>
          </a:p>
          <a:p>
            <a:pPr marL="342900" indent="-342900">
              <a:spcAft>
                <a:spcPts val="600"/>
              </a:spcAft>
            </a:pPr>
            <a:r>
              <a:rPr lang="en-US" sz="2400"/>
              <a:t>Examples:</a:t>
            </a:r>
            <a:endParaRPr lang="en-US" sz="2400" u="sng"/>
          </a:p>
          <a:p>
            <a:pPr marL="742950" lvl="1" indent="-285750">
              <a:spcAft>
                <a:spcPts val="600"/>
              </a:spcAft>
            </a:pPr>
            <a:r>
              <a:rPr lang="en-US" sz="2000"/>
              <a:t>State A represents the fact that a 1 input has occurred among the past inputs.</a:t>
            </a:r>
            <a:endParaRPr lang="en-US" sz="2000" u="sng"/>
          </a:p>
          <a:p>
            <a:pPr marL="742950" lvl="1" indent="-285750">
              <a:spcAft>
                <a:spcPts val="600"/>
              </a:spcAft>
            </a:pPr>
            <a:r>
              <a:rPr lang="en-US" sz="2000"/>
              <a:t>State B represents the fact that a 0  followed by a 1 have occurred as the most recent past two inputs. </a:t>
            </a:r>
            <a:endParaRPr lang="en-US" sz="2000" u="sng"/>
          </a:p>
          <a:p>
            <a:pPr marL="342900" indent="-342900"/>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49263" y="0"/>
            <a:ext cx="8631237" cy="1020763"/>
          </a:xfrm>
        </p:spPr>
        <p:txBody>
          <a:bodyPr/>
          <a:lstStyle/>
          <a:p>
            <a:r>
              <a:rPr lang="en-US" dirty="0">
                <a:solidFill>
                  <a:schemeClr val="tx1"/>
                </a:solidFill>
              </a:rPr>
              <a:t>Formulation: Finding a State Diagram</a:t>
            </a:r>
          </a:p>
        </p:txBody>
      </p:sp>
      <p:sp>
        <p:nvSpPr>
          <p:cNvPr id="784387" name="Rectangle 3"/>
          <p:cNvSpPr>
            <a:spLocks noGrp="1" noChangeArrowheads="1"/>
          </p:cNvSpPr>
          <p:nvPr>
            <p:ph type="body" idx="1"/>
          </p:nvPr>
        </p:nvSpPr>
        <p:spPr/>
        <p:txBody>
          <a:bodyPr/>
          <a:lstStyle/>
          <a:p>
            <a:pPr marL="342900" indent="-342900">
              <a:lnSpc>
                <a:spcPct val="90000"/>
              </a:lnSpc>
              <a:spcAft>
                <a:spcPts val="600"/>
              </a:spcAft>
            </a:pPr>
            <a:r>
              <a:rPr lang="en-US" sz="2400"/>
              <a:t>In specifying a circuit, we use </a:t>
            </a:r>
            <a:r>
              <a:rPr lang="en-US" sz="2400" u="sng"/>
              <a:t>states</a:t>
            </a:r>
            <a:r>
              <a:rPr lang="en-US" sz="2400"/>
              <a:t> to remember </a:t>
            </a:r>
            <a:r>
              <a:rPr lang="en-US" sz="2400" u="sng"/>
              <a:t>meaningful properties</a:t>
            </a:r>
            <a:r>
              <a:rPr lang="en-US" sz="2400"/>
              <a:t> of </a:t>
            </a:r>
            <a:r>
              <a:rPr lang="en-US" sz="2400" u="sng"/>
              <a:t>past input sequences</a:t>
            </a:r>
            <a:r>
              <a:rPr lang="en-US" sz="2400"/>
              <a:t> that are essential to predicting </a:t>
            </a:r>
            <a:r>
              <a:rPr lang="en-US" sz="2400" u="sng"/>
              <a:t>future output values</a:t>
            </a:r>
            <a:r>
              <a:rPr lang="en-US" sz="2400"/>
              <a:t>.   </a:t>
            </a:r>
          </a:p>
          <a:p>
            <a:pPr marL="342900" indent="-342900">
              <a:lnSpc>
                <a:spcPct val="90000"/>
              </a:lnSpc>
              <a:spcAft>
                <a:spcPts val="600"/>
              </a:spcAft>
            </a:pPr>
            <a:r>
              <a:rPr lang="en-US" sz="2400"/>
              <a:t>A </a:t>
            </a:r>
            <a:r>
              <a:rPr lang="en-US" sz="2400" u="sng"/>
              <a:t>sequence recognizer</a:t>
            </a:r>
            <a:r>
              <a:rPr lang="en-US" sz="2400"/>
              <a:t> is a sequential circuit that produces a distinct output value whenever a prescribed pattern of input symbols occur in sequence, i.e, </a:t>
            </a:r>
            <a:r>
              <a:rPr lang="en-US" sz="2400" u="sng"/>
              <a:t>recognizes</a:t>
            </a:r>
            <a:r>
              <a:rPr lang="en-US" sz="2400"/>
              <a:t> an input sequence occurence.</a:t>
            </a:r>
          </a:p>
          <a:p>
            <a:pPr marL="342900" indent="-342900">
              <a:lnSpc>
                <a:spcPct val="90000"/>
              </a:lnSpc>
              <a:spcAft>
                <a:spcPts val="600"/>
              </a:spcAft>
            </a:pPr>
            <a:r>
              <a:rPr lang="en-US" sz="2400"/>
              <a:t>We will develop a procedure </a:t>
            </a:r>
            <a:r>
              <a:rPr lang="en-US" sz="2400" u="sng"/>
              <a:t>specific to sequence recognizers</a:t>
            </a:r>
            <a:r>
              <a:rPr lang="en-US" sz="2400"/>
              <a:t> to convert a problem statement into a </a:t>
            </a:r>
            <a:r>
              <a:rPr lang="en-US" sz="2400" u="sng"/>
              <a:t>state diagram</a:t>
            </a:r>
            <a:r>
              <a:rPr lang="en-US" sz="2400"/>
              <a:t>.</a:t>
            </a:r>
          </a:p>
          <a:p>
            <a:pPr marL="342900" indent="-342900">
              <a:lnSpc>
                <a:spcPct val="90000"/>
              </a:lnSpc>
              <a:spcAft>
                <a:spcPts val="600"/>
              </a:spcAft>
            </a:pPr>
            <a:r>
              <a:rPr lang="en-US" sz="2400"/>
              <a:t>Next, the </a:t>
            </a:r>
            <a:r>
              <a:rPr lang="en-US" sz="2400" u="sng"/>
              <a:t>state diagram</a:t>
            </a:r>
            <a:r>
              <a:rPr lang="en-US" sz="2400"/>
              <a:t>, will be converted to a </a:t>
            </a:r>
            <a:r>
              <a:rPr lang="en-US" sz="2400" u="sng"/>
              <a:t>state table </a:t>
            </a:r>
            <a:r>
              <a:rPr lang="en-US" sz="2400"/>
              <a:t>from which the circuit will be designed.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5800" y="225425"/>
            <a:ext cx="8139113" cy="838200"/>
          </a:xfrm>
        </p:spPr>
        <p:txBody>
          <a:bodyPr/>
          <a:lstStyle/>
          <a:p>
            <a:r>
              <a:rPr lang="en-US">
                <a:solidFill>
                  <a:schemeClr val="tx1"/>
                </a:solidFill>
              </a:rPr>
              <a:t>Sequence Recognizer Procedure</a:t>
            </a:r>
          </a:p>
        </p:txBody>
      </p:sp>
      <p:sp>
        <p:nvSpPr>
          <p:cNvPr id="785411" name="Rectangle 3"/>
          <p:cNvSpPr>
            <a:spLocks noGrp="1" noChangeArrowheads="1"/>
          </p:cNvSpPr>
          <p:nvPr>
            <p:ph type="body" idx="1"/>
          </p:nvPr>
        </p:nvSpPr>
        <p:spPr/>
        <p:txBody>
          <a:bodyPr/>
          <a:lstStyle/>
          <a:p>
            <a:pPr marL="342900" indent="-342900">
              <a:lnSpc>
                <a:spcPct val="90000"/>
              </a:lnSpc>
              <a:spcAft>
                <a:spcPts val="600"/>
              </a:spcAft>
            </a:pPr>
            <a:r>
              <a:rPr lang="en-US" sz="2000"/>
              <a:t>To develop a sequence recognizer state diagram:</a:t>
            </a:r>
          </a:p>
          <a:p>
            <a:pPr marL="742950" lvl="1" indent="-285750">
              <a:lnSpc>
                <a:spcPct val="90000"/>
              </a:lnSpc>
            </a:pPr>
            <a:r>
              <a:rPr lang="en-US" sz="2000"/>
              <a:t>Begin in an initial state in which NONE of the initial portion of the sequence has occurred (typically “reset” state).</a:t>
            </a:r>
          </a:p>
          <a:p>
            <a:pPr marL="742950" lvl="1" indent="-285750">
              <a:lnSpc>
                <a:spcPct val="90000"/>
              </a:lnSpc>
            </a:pPr>
            <a:r>
              <a:rPr lang="en-US" sz="2000"/>
              <a:t>Add a state that recognizes that the first symbol has occurred.</a:t>
            </a:r>
          </a:p>
          <a:p>
            <a:pPr marL="742950" lvl="1" indent="-285750">
              <a:lnSpc>
                <a:spcPct val="90000"/>
              </a:lnSpc>
            </a:pPr>
            <a:r>
              <a:rPr lang="en-US" sz="2000"/>
              <a:t>Add states that recognize each successive symbol occurring.</a:t>
            </a:r>
          </a:p>
          <a:p>
            <a:pPr marL="742950" lvl="1" indent="-285750">
              <a:lnSpc>
                <a:spcPct val="90000"/>
              </a:lnSpc>
            </a:pPr>
            <a:r>
              <a:rPr lang="en-US" sz="2000"/>
              <a:t>The final state represents the input sequence (possibly  less the final input value) occurence.</a:t>
            </a:r>
          </a:p>
          <a:p>
            <a:pPr marL="742950" lvl="1" indent="-285750">
              <a:lnSpc>
                <a:spcPct val="90000"/>
              </a:lnSpc>
            </a:pPr>
            <a:r>
              <a:rPr lang="en-US" sz="2000"/>
              <a:t>Add state transition arcs which specify what happens when a symbol </a:t>
            </a:r>
            <a:r>
              <a:rPr lang="en-US" sz="2000" i="1"/>
              <a:t>not</a:t>
            </a:r>
            <a:r>
              <a:rPr lang="en-US" sz="2000"/>
              <a:t> in the proper sequence has occurred.</a:t>
            </a:r>
          </a:p>
          <a:p>
            <a:pPr marL="742950" lvl="1" indent="-285750">
              <a:lnSpc>
                <a:spcPct val="90000"/>
              </a:lnSpc>
            </a:pPr>
            <a:r>
              <a:rPr lang="en-US" sz="2000"/>
              <a:t>Add other arcs on non-sequence inputs which transition to states that represent the input subsequence that has occurred.</a:t>
            </a:r>
          </a:p>
          <a:p>
            <a:pPr marL="342900" indent="-342900">
              <a:lnSpc>
                <a:spcPct val="90000"/>
              </a:lnSpc>
            </a:pPr>
            <a:r>
              <a:rPr lang="en-US" sz="2000"/>
              <a:t>The last step is required because the circuit must recognize the input sequence </a:t>
            </a:r>
            <a:r>
              <a:rPr lang="en-US" sz="2000" i="1"/>
              <a:t>regardless of where it occurs</a:t>
            </a:r>
            <a:r>
              <a:rPr lang="en-US" sz="2000"/>
              <a:t> </a:t>
            </a:r>
            <a:r>
              <a:rPr lang="en-US" sz="2000" i="1"/>
              <a:t>within the overall sequence applied since “reset.”</a:t>
            </a:r>
            <a:r>
              <a:rPr lang="en-US" sz="2000"/>
              <a: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en-US"/>
              <a:t>State Assignment</a:t>
            </a:r>
          </a:p>
        </p:txBody>
      </p:sp>
      <p:sp>
        <p:nvSpPr>
          <p:cNvPr id="848899" name="Rectangle 3"/>
          <p:cNvSpPr>
            <a:spLocks noGrp="1" noChangeArrowheads="1"/>
          </p:cNvSpPr>
          <p:nvPr>
            <p:ph type="body" idx="1"/>
          </p:nvPr>
        </p:nvSpPr>
        <p:spPr>
          <a:xfrm>
            <a:off x="719138" y="1225550"/>
            <a:ext cx="7772400" cy="5027613"/>
          </a:xfrm>
        </p:spPr>
        <p:txBody>
          <a:bodyPr/>
          <a:lstStyle/>
          <a:p>
            <a:r>
              <a:rPr lang="en-US"/>
              <a:t>Each of the </a:t>
            </a:r>
            <a:r>
              <a:rPr lang="en-US" i="1"/>
              <a:t>m</a:t>
            </a:r>
            <a:r>
              <a:rPr lang="en-US"/>
              <a:t> states must be assigned a unique code</a:t>
            </a:r>
          </a:p>
          <a:p>
            <a:r>
              <a:rPr lang="en-US"/>
              <a:t>Minimum number of bits required is </a:t>
            </a:r>
            <a:r>
              <a:rPr lang="en-US" i="1"/>
              <a:t>n </a:t>
            </a:r>
            <a:r>
              <a:rPr lang="en-US"/>
              <a:t>such that</a:t>
            </a:r>
            <a:br>
              <a:rPr lang="en-US"/>
            </a:br>
            <a:r>
              <a:rPr lang="en-US"/>
              <a:t>	</a:t>
            </a:r>
            <a:r>
              <a:rPr lang="en-US" i="1"/>
              <a:t>n</a:t>
            </a:r>
            <a:r>
              <a:rPr lang="en-US"/>
              <a:t> ≥   log</a:t>
            </a:r>
            <a:r>
              <a:rPr lang="en-US" baseline="-25000"/>
              <a:t>2</a:t>
            </a:r>
            <a:r>
              <a:rPr lang="en-US"/>
              <a:t> </a:t>
            </a:r>
            <a:r>
              <a:rPr lang="en-US" i="1"/>
              <a:t>m</a:t>
            </a:r>
            <a:r>
              <a:rPr lang="en-US"/>
              <a:t/>
            </a:r>
            <a:br>
              <a:rPr lang="en-US"/>
            </a:br>
            <a:r>
              <a:rPr lang="en-US"/>
              <a:t>where   </a:t>
            </a:r>
            <a:r>
              <a:rPr lang="en-US" i="1"/>
              <a:t>x</a:t>
            </a:r>
            <a:r>
              <a:rPr lang="en-US"/>
              <a:t>  is the smallest integer ≥ </a:t>
            </a:r>
            <a:r>
              <a:rPr lang="en-US" i="1"/>
              <a:t>x</a:t>
            </a:r>
          </a:p>
          <a:p>
            <a:r>
              <a:rPr lang="en-US"/>
              <a:t>There are useful state assignments that use more than the minimum number of bits</a:t>
            </a:r>
          </a:p>
          <a:p>
            <a:r>
              <a:rPr lang="en-US"/>
              <a:t>There are 2</a:t>
            </a:r>
            <a:r>
              <a:rPr lang="en-US" baseline="30000"/>
              <a:t>n</a:t>
            </a:r>
            <a:r>
              <a:rPr lang="en-US"/>
              <a:t> - m unused states</a:t>
            </a:r>
          </a:p>
        </p:txBody>
      </p:sp>
      <p:grpSp>
        <p:nvGrpSpPr>
          <p:cNvPr id="848906" name="Group 10"/>
          <p:cNvGrpSpPr>
            <a:grpSpLocks/>
          </p:cNvGrpSpPr>
          <p:nvPr/>
        </p:nvGrpSpPr>
        <p:grpSpPr bwMode="auto">
          <a:xfrm flipH="1">
            <a:off x="3632200" y="3390900"/>
            <a:ext cx="177800" cy="304800"/>
            <a:chOff x="2624" y="2232"/>
            <a:chExt cx="112" cy="192"/>
          </a:xfrm>
        </p:grpSpPr>
        <p:sp>
          <p:nvSpPr>
            <p:cNvPr id="848901" name="Line 5"/>
            <p:cNvSpPr>
              <a:spLocks noChangeShapeType="1"/>
            </p:cNvSpPr>
            <p:nvPr/>
          </p:nvSpPr>
          <p:spPr bwMode="auto">
            <a:xfrm flipV="1">
              <a:off x="2632" y="2240"/>
              <a:ext cx="0" cy="184"/>
            </a:xfrm>
            <a:prstGeom prst="line">
              <a:avLst/>
            </a:prstGeom>
            <a:noFill/>
            <a:ln w="28575">
              <a:solidFill>
                <a:schemeClr val="tx1"/>
              </a:solidFill>
              <a:round/>
              <a:headEnd/>
              <a:tailEnd/>
            </a:ln>
            <a:effectLst/>
          </p:spPr>
          <p:txBody>
            <a:bodyPr/>
            <a:lstStyle/>
            <a:p>
              <a:endParaRPr lang="en-US"/>
            </a:p>
          </p:txBody>
        </p:sp>
        <p:sp>
          <p:nvSpPr>
            <p:cNvPr id="848904" name="Line 8"/>
            <p:cNvSpPr>
              <a:spLocks noChangeShapeType="1"/>
            </p:cNvSpPr>
            <p:nvPr/>
          </p:nvSpPr>
          <p:spPr bwMode="auto">
            <a:xfrm>
              <a:off x="2624" y="2232"/>
              <a:ext cx="112" cy="0"/>
            </a:xfrm>
            <a:prstGeom prst="line">
              <a:avLst/>
            </a:prstGeom>
            <a:noFill/>
            <a:ln w="28575">
              <a:solidFill>
                <a:schemeClr val="tx1"/>
              </a:solidFill>
              <a:round/>
              <a:headEnd/>
              <a:tailEnd/>
            </a:ln>
            <a:effectLst/>
          </p:spPr>
          <p:txBody>
            <a:bodyPr/>
            <a:lstStyle/>
            <a:p>
              <a:endParaRPr lang="en-US"/>
            </a:p>
          </p:txBody>
        </p:sp>
      </p:grpSp>
      <p:grpSp>
        <p:nvGrpSpPr>
          <p:cNvPr id="848907" name="Group 11"/>
          <p:cNvGrpSpPr>
            <a:grpSpLocks/>
          </p:cNvGrpSpPr>
          <p:nvPr/>
        </p:nvGrpSpPr>
        <p:grpSpPr bwMode="auto">
          <a:xfrm>
            <a:off x="2413000" y="3390900"/>
            <a:ext cx="177800" cy="304800"/>
            <a:chOff x="2624" y="2232"/>
            <a:chExt cx="112" cy="192"/>
          </a:xfrm>
        </p:grpSpPr>
        <p:sp>
          <p:nvSpPr>
            <p:cNvPr id="848908" name="Line 12"/>
            <p:cNvSpPr>
              <a:spLocks noChangeShapeType="1"/>
            </p:cNvSpPr>
            <p:nvPr/>
          </p:nvSpPr>
          <p:spPr bwMode="auto">
            <a:xfrm flipV="1">
              <a:off x="2632" y="2240"/>
              <a:ext cx="0" cy="184"/>
            </a:xfrm>
            <a:prstGeom prst="line">
              <a:avLst/>
            </a:prstGeom>
            <a:noFill/>
            <a:ln w="28575">
              <a:solidFill>
                <a:schemeClr val="tx1"/>
              </a:solidFill>
              <a:round/>
              <a:headEnd/>
              <a:tailEnd/>
            </a:ln>
            <a:effectLst/>
          </p:spPr>
          <p:txBody>
            <a:bodyPr/>
            <a:lstStyle/>
            <a:p>
              <a:endParaRPr lang="en-US"/>
            </a:p>
          </p:txBody>
        </p:sp>
        <p:sp>
          <p:nvSpPr>
            <p:cNvPr id="848909" name="Line 13"/>
            <p:cNvSpPr>
              <a:spLocks noChangeShapeType="1"/>
            </p:cNvSpPr>
            <p:nvPr/>
          </p:nvSpPr>
          <p:spPr bwMode="auto">
            <a:xfrm>
              <a:off x="2624" y="2232"/>
              <a:ext cx="112" cy="0"/>
            </a:xfrm>
            <a:prstGeom prst="line">
              <a:avLst/>
            </a:prstGeom>
            <a:noFill/>
            <a:ln w="28575">
              <a:solidFill>
                <a:schemeClr val="tx1"/>
              </a:solidFill>
              <a:round/>
              <a:headEnd/>
              <a:tailEnd/>
            </a:ln>
            <a:effectLst/>
          </p:spPr>
          <p:txBody>
            <a:bodyPr/>
            <a:lstStyle/>
            <a:p>
              <a:endParaRPr lang="en-US"/>
            </a:p>
          </p:txBody>
        </p:sp>
      </p:grpSp>
      <p:grpSp>
        <p:nvGrpSpPr>
          <p:cNvPr id="848910" name="Group 14"/>
          <p:cNvGrpSpPr>
            <a:grpSpLocks/>
          </p:cNvGrpSpPr>
          <p:nvPr/>
        </p:nvGrpSpPr>
        <p:grpSpPr bwMode="auto">
          <a:xfrm flipH="1">
            <a:off x="2603500" y="3898900"/>
            <a:ext cx="177800" cy="304800"/>
            <a:chOff x="2624" y="2232"/>
            <a:chExt cx="112" cy="192"/>
          </a:xfrm>
        </p:grpSpPr>
        <p:sp>
          <p:nvSpPr>
            <p:cNvPr id="848911" name="Line 15"/>
            <p:cNvSpPr>
              <a:spLocks noChangeShapeType="1"/>
            </p:cNvSpPr>
            <p:nvPr/>
          </p:nvSpPr>
          <p:spPr bwMode="auto">
            <a:xfrm flipV="1">
              <a:off x="2632" y="2240"/>
              <a:ext cx="0" cy="184"/>
            </a:xfrm>
            <a:prstGeom prst="line">
              <a:avLst/>
            </a:prstGeom>
            <a:noFill/>
            <a:ln w="28575">
              <a:solidFill>
                <a:schemeClr val="tx1"/>
              </a:solidFill>
              <a:round/>
              <a:headEnd/>
              <a:tailEnd/>
            </a:ln>
            <a:effectLst/>
          </p:spPr>
          <p:txBody>
            <a:bodyPr/>
            <a:lstStyle/>
            <a:p>
              <a:endParaRPr lang="en-US"/>
            </a:p>
          </p:txBody>
        </p:sp>
        <p:sp>
          <p:nvSpPr>
            <p:cNvPr id="848912" name="Line 16"/>
            <p:cNvSpPr>
              <a:spLocks noChangeShapeType="1"/>
            </p:cNvSpPr>
            <p:nvPr/>
          </p:nvSpPr>
          <p:spPr bwMode="auto">
            <a:xfrm>
              <a:off x="2624" y="2232"/>
              <a:ext cx="112" cy="0"/>
            </a:xfrm>
            <a:prstGeom prst="line">
              <a:avLst/>
            </a:prstGeom>
            <a:noFill/>
            <a:ln w="28575">
              <a:solidFill>
                <a:schemeClr val="tx1"/>
              </a:solidFill>
              <a:round/>
              <a:headEnd/>
              <a:tailEnd/>
            </a:ln>
            <a:effectLst/>
          </p:spPr>
          <p:txBody>
            <a:bodyPr/>
            <a:lstStyle/>
            <a:p>
              <a:endParaRPr lang="en-US"/>
            </a:p>
          </p:txBody>
        </p:sp>
      </p:grpSp>
      <p:grpSp>
        <p:nvGrpSpPr>
          <p:cNvPr id="848913" name="Group 17"/>
          <p:cNvGrpSpPr>
            <a:grpSpLocks/>
          </p:cNvGrpSpPr>
          <p:nvPr/>
        </p:nvGrpSpPr>
        <p:grpSpPr bwMode="auto">
          <a:xfrm>
            <a:off x="2324100" y="3898900"/>
            <a:ext cx="177800" cy="304800"/>
            <a:chOff x="2624" y="2232"/>
            <a:chExt cx="112" cy="192"/>
          </a:xfrm>
        </p:grpSpPr>
        <p:sp>
          <p:nvSpPr>
            <p:cNvPr id="848914" name="Line 18"/>
            <p:cNvSpPr>
              <a:spLocks noChangeShapeType="1"/>
            </p:cNvSpPr>
            <p:nvPr/>
          </p:nvSpPr>
          <p:spPr bwMode="auto">
            <a:xfrm flipV="1">
              <a:off x="2632" y="2240"/>
              <a:ext cx="0" cy="184"/>
            </a:xfrm>
            <a:prstGeom prst="line">
              <a:avLst/>
            </a:prstGeom>
            <a:noFill/>
            <a:ln w="28575">
              <a:solidFill>
                <a:schemeClr val="tx1"/>
              </a:solidFill>
              <a:round/>
              <a:headEnd/>
              <a:tailEnd/>
            </a:ln>
            <a:effectLst/>
          </p:spPr>
          <p:txBody>
            <a:bodyPr/>
            <a:lstStyle/>
            <a:p>
              <a:endParaRPr lang="en-US"/>
            </a:p>
          </p:txBody>
        </p:sp>
        <p:sp>
          <p:nvSpPr>
            <p:cNvPr id="848915" name="Line 19"/>
            <p:cNvSpPr>
              <a:spLocks noChangeShapeType="1"/>
            </p:cNvSpPr>
            <p:nvPr/>
          </p:nvSpPr>
          <p:spPr bwMode="auto">
            <a:xfrm>
              <a:off x="2624" y="2232"/>
              <a:ext cx="112" cy="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US">
                <a:solidFill>
                  <a:schemeClr val="tx1"/>
                </a:solidFill>
              </a:rPr>
              <a:t>Sequence Recognizer Example</a:t>
            </a:r>
          </a:p>
        </p:txBody>
      </p:sp>
      <p:sp>
        <p:nvSpPr>
          <p:cNvPr id="786435" name="Rectangle 3"/>
          <p:cNvSpPr>
            <a:spLocks noGrp="1" noChangeArrowheads="1"/>
          </p:cNvSpPr>
          <p:nvPr>
            <p:ph type="body" idx="1"/>
          </p:nvPr>
        </p:nvSpPr>
        <p:spPr>
          <a:xfrm>
            <a:off x="685800" y="1352550"/>
            <a:ext cx="7772400" cy="4724400"/>
          </a:xfrm>
        </p:spPr>
        <p:txBody>
          <a:bodyPr/>
          <a:lstStyle/>
          <a:p>
            <a:pPr marL="342900" indent="-342900">
              <a:lnSpc>
                <a:spcPct val="90000"/>
              </a:lnSpc>
              <a:spcAft>
                <a:spcPts val="1200"/>
              </a:spcAft>
            </a:pPr>
            <a:r>
              <a:rPr lang="en-US" sz="2400"/>
              <a:t>Example:  Recognize the sequence 1101</a:t>
            </a:r>
          </a:p>
          <a:p>
            <a:pPr marL="742950" lvl="1" indent="-285750">
              <a:lnSpc>
                <a:spcPct val="90000"/>
              </a:lnSpc>
              <a:spcAft>
                <a:spcPts val="600"/>
              </a:spcAft>
            </a:pPr>
            <a:r>
              <a:rPr lang="en-US" sz="2000"/>
              <a:t>Note that the sequence 1111101 contains 1101 and "11" is a proper sub-sequence of the sequence.   </a:t>
            </a:r>
          </a:p>
          <a:p>
            <a:pPr marL="342900" indent="-342900">
              <a:lnSpc>
                <a:spcPct val="90000"/>
              </a:lnSpc>
              <a:spcAft>
                <a:spcPts val="600"/>
              </a:spcAft>
            </a:pPr>
            <a:r>
              <a:rPr lang="en-US" sz="2400"/>
              <a:t>Thus, the sequential machine must remember that the first two one's have occurred as it receives another symbol. </a:t>
            </a:r>
          </a:p>
          <a:p>
            <a:pPr marL="342900" indent="-342900">
              <a:lnSpc>
                <a:spcPct val="90000"/>
              </a:lnSpc>
              <a:spcAft>
                <a:spcPts val="600"/>
              </a:spcAft>
            </a:pPr>
            <a:r>
              <a:rPr lang="en-US" sz="2400"/>
              <a:t>Also, the sequence 1101101 contains 1101 as both an initial subsequence and a final subsequence with some overlap, i. e., </a:t>
            </a:r>
            <a:r>
              <a:rPr lang="en-US" sz="2400" u="sng">
                <a:solidFill>
                  <a:srgbClr val="FF0000"/>
                </a:solidFill>
              </a:rPr>
              <a:t>1101</a:t>
            </a:r>
            <a:r>
              <a:rPr lang="en-US" sz="2400"/>
              <a:t>101 or 110</a:t>
            </a:r>
            <a:r>
              <a:rPr lang="en-US" sz="2400" u="sng">
                <a:solidFill>
                  <a:srgbClr val="0000FF"/>
                </a:solidFill>
              </a:rPr>
              <a:t>1101</a:t>
            </a:r>
            <a:r>
              <a:rPr lang="en-US" sz="2400"/>
              <a:t>. </a:t>
            </a:r>
          </a:p>
          <a:p>
            <a:pPr marL="342900" indent="-342900">
              <a:lnSpc>
                <a:spcPct val="90000"/>
              </a:lnSpc>
              <a:spcAft>
                <a:spcPts val="600"/>
              </a:spcAft>
            </a:pPr>
            <a:r>
              <a:rPr lang="en-US" sz="2400"/>
              <a:t>And, the 1 in the middle, 110</a:t>
            </a:r>
            <a:r>
              <a:rPr lang="en-US" sz="2400" u="sng"/>
              <a:t>1</a:t>
            </a:r>
            <a:r>
              <a:rPr lang="en-US" sz="2400"/>
              <a:t>101, is in both subsequences.</a:t>
            </a:r>
          </a:p>
          <a:p>
            <a:pPr marL="342900" indent="-342900">
              <a:lnSpc>
                <a:spcPct val="90000"/>
              </a:lnSpc>
              <a:spcAft>
                <a:spcPts val="600"/>
              </a:spcAft>
            </a:pPr>
            <a:r>
              <a:rPr lang="en-US" sz="2400"/>
              <a:t>The sequence 1101 must be recognized each time it occurs in the input sequence.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a:t>Example: Recognize 1101</a:t>
            </a:r>
          </a:p>
        </p:txBody>
      </p:sp>
      <p:sp>
        <p:nvSpPr>
          <p:cNvPr id="787459" name="Rectangle 3"/>
          <p:cNvSpPr>
            <a:spLocks noGrp="1" noChangeArrowheads="1"/>
          </p:cNvSpPr>
          <p:nvPr>
            <p:ph type="body" idx="1"/>
          </p:nvPr>
        </p:nvSpPr>
        <p:spPr>
          <a:xfrm>
            <a:off x="685800" y="1306513"/>
            <a:ext cx="7772400" cy="4724400"/>
          </a:xfrm>
        </p:spPr>
        <p:txBody>
          <a:bodyPr/>
          <a:lstStyle/>
          <a:p>
            <a:pPr marL="342900" indent="-342900">
              <a:lnSpc>
                <a:spcPct val="90000"/>
              </a:lnSpc>
              <a:spcAft>
                <a:spcPts val="600"/>
              </a:spcAft>
            </a:pPr>
            <a:r>
              <a:rPr lang="en-US" sz="2600"/>
              <a:t>Define states for the sequence to be recognized:</a:t>
            </a:r>
          </a:p>
          <a:p>
            <a:pPr marL="742950" lvl="1" indent="-285750">
              <a:lnSpc>
                <a:spcPct val="90000"/>
              </a:lnSpc>
              <a:spcAft>
                <a:spcPts val="600"/>
              </a:spcAft>
            </a:pPr>
            <a:r>
              <a:rPr lang="en-US" sz="2000"/>
              <a:t>assuming it starts with first symbol, </a:t>
            </a:r>
          </a:p>
          <a:p>
            <a:pPr marL="742950" lvl="1" indent="-285750">
              <a:lnSpc>
                <a:spcPct val="90000"/>
              </a:lnSpc>
              <a:spcAft>
                <a:spcPts val="600"/>
              </a:spcAft>
            </a:pPr>
            <a:r>
              <a:rPr lang="en-US" sz="2000"/>
              <a:t>continues through each symbol in the sequence to be recognized, and </a:t>
            </a:r>
          </a:p>
          <a:p>
            <a:pPr marL="742950" lvl="1" indent="-285750">
              <a:lnSpc>
                <a:spcPct val="90000"/>
              </a:lnSpc>
              <a:spcAft>
                <a:spcPts val="600"/>
              </a:spcAft>
            </a:pPr>
            <a:r>
              <a:rPr lang="en-US" sz="2000"/>
              <a:t>uses output 1 to mean the full sequence has occurred,</a:t>
            </a:r>
          </a:p>
          <a:p>
            <a:pPr marL="742950" lvl="1" indent="-285750">
              <a:lnSpc>
                <a:spcPct val="90000"/>
              </a:lnSpc>
              <a:spcAft>
                <a:spcPts val="600"/>
              </a:spcAft>
            </a:pPr>
            <a:r>
              <a:rPr lang="en-US" sz="2000"/>
              <a:t>with output 0 otherwise.</a:t>
            </a:r>
          </a:p>
          <a:p>
            <a:pPr marL="342900" indent="-342900">
              <a:lnSpc>
                <a:spcPct val="90000"/>
              </a:lnSpc>
              <a:spcAft>
                <a:spcPts val="600"/>
              </a:spcAft>
            </a:pPr>
            <a:r>
              <a:rPr lang="en-US" sz="2600"/>
              <a:t>Starting in the initial state (Arbitrarily named "A"):</a:t>
            </a:r>
          </a:p>
          <a:p>
            <a:pPr marL="742950" lvl="1" indent="-285750">
              <a:lnSpc>
                <a:spcPct val="90000"/>
              </a:lnSpc>
            </a:pPr>
            <a:r>
              <a:rPr lang="en-US" sz="2000"/>
              <a:t>Add a state that                                                               recognizes the first "1."</a:t>
            </a:r>
          </a:p>
          <a:p>
            <a:pPr marL="742950" lvl="1" indent="-285750">
              <a:lnSpc>
                <a:spcPct val="90000"/>
              </a:lnSpc>
              <a:spcAft>
                <a:spcPts val="600"/>
              </a:spcAft>
            </a:pPr>
            <a:r>
              <a:rPr lang="en-US" sz="2000"/>
              <a:t>State "A" is the initial state, and state "B" is the state which represents the fact that the "first" one in the input subsequence has occurred.   The output symbol "0" means that the full recognized sequence has not yet occurred.</a:t>
            </a:r>
          </a:p>
          <a:p>
            <a:pPr marL="342900" indent="-342900">
              <a:lnSpc>
                <a:spcPct val="90000"/>
              </a:lnSpc>
            </a:pPr>
            <a:endParaRPr lang="en-US" sz="2400"/>
          </a:p>
        </p:txBody>
      </p:sp>
      <p:grpSp>
        <p:nvGrpSpPr>
          <p:cNvPr id="787472" name="Group 16"/>
          <p:cNvGrpSpPr>
            <a:grpSpLocks/>
          </p:cNvGrpSpPr>
          <p:nvPr/>
        </p:nvGrpSpPr>
        <p:grpSpPr bwMode="auto">
          <a:xfrm>
            <a:off x="5581650" y="4441825"/>
            <a:ext cx="722313" cy="722313"/>
            <a:chOff x="3516" y="2798"/>
            <a:chExt cx="455" cy="455"/>
          </a:xfrm>
        </p:grpSpPr>
        <p:sp>
          <p:nvSpPr>
            <p:cNvPr id="787461" name="Freeform 5"/>
            <p:cNvSpPr>
              <a:spLocks/>
            </p:cNvSpPr>
            <p:nvPr/>
          </p:nvSpPr>
          <p:spPr bwMode="auto">
            <a:xfrm>
              <a:off x="3516" y="2798"/>
              <a:ext cx="455" cy="455"/>
            </a:xfrm>
            <a:custGeom>
              <a:avLst/>
              <a:gdLst/>
              <a:ahLst/>
              <a:cxnLst>
                <a:cxn ang="0">
                  <a:pos x="4" y="271"/>
                </a:cxn>
                <a:cxn ang="0">
                  <a:pos x="17" y="315"/>
                </a:cxn>
                <a:cxn ang="0">
                  <a:pos x="50" y="370"/>
                </a:cxn>
                <a:cxn ang="0">
                  <a:pos x="100" y="414"/>
                </a:cxn>
                <a:cxn ang="0">
                  <a:pos x="136" y="436"/>
                </a:cxn>
                <a:cxn ang="0">
                  <a:pos x="181" y="449"/>
                </a:cxn>
                <a:cxn ang="0">
                  <a:pos x="225" y="455"/>
                </a:cxn>
                <a:cxn ang="0">
                  <a:pos x="261" y="451"/>
                </a:cxn>
                <a:cxn ang="0">
                  <a:pos x="303" y="441"/>
                </a:cxn>
                <a:cxn ang="0">
                  <a:pos x="353" y="414"/>
                </a:cxn>
                <a:cxn ang="0">
                  <a:pos x="426" y="334"/>
                </a:cxn>
                <a:cxn ang="0">
                  <a:pos x="444" y="294"/>
                </a:cxn>
                <a:cxn ang="0">
                  <a:pos x="453" y="249"/>
                </a:cxn>
                <a:cxn ang="0">
                  <a:pos x="453" y="215"/>
                </a:cxn>
                <a:cxn ang="0">
                  <a:pos x="448" y="167"/>
                </a:cxn>
                <a:cxn ang="0">
                  <a:pos x="430" y="127"/>
                </a:cxn>
                <a:cxn ang="0">
                  <a:pos x="403" y="81"/>
                </a:cxn>
                <a:cxn ang="0">
                  <a:pos x="353" y="38"/>
                </a:cxn>
                <a:cxn ang="0">
                  <a:pos x="303" y="12"/>
                </a:cxn>
                <a:cxn ang="0">
                  <a:pos x="261" y="2"/>
                </a:cxn>
                <a:cxn ang="0">
                  <a:pos x="181" y="4"/>
                </a:cxn>
                <a:cxn ang="0">
                  <a:pos x="136" y="17"/>
                </a:cxn>
                <a:cxn ang="0">
                  <a:pos x="100" y="38"/>
                </a:cxn>
                <a:cxn ang="0">
                  <a:pos x="38" y="100"/>
                </a:cxn>
                <a:cxn ang="0">
                  <a:pos x="17" y="136"/>
                </a:cxn>
                <a:cxn ang="0">
                  <a:pos x="4" y="180"/>
                </a:cxn>
                <a:cxn ang="0">
                  <a:pos x="23" y="226"/>
                </a:cxn>
                <a:cxn ang="0">
                  <a:pos x="29" y="175"/>
                </a:cxn>
                <a:cxn ang="0">
                  <a:pos x="42" y="138"/>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3"/>
                </a:cxn>
                <a:cxn ang="0">
                  <a:pos x="430" y="234"/>
                </a:cxn>
                <a:cxn ang="0">
                  <a:pos x="425" y="276"/>
                </a:cxn>
                <a:cxn ang="0">
                  <a:pos x="411" y="313"/>
                </a:cxn>
                <a:cxn ang="0">
                  <a:pos x="355" y="384"/>
                </a:cxn>
                <a:cxn ang="0">
                  <a:pos x="303" y="416"/>
                </a:cxn>
                <a:cxn ang="0">
                  <a:pos x="267" y="426"/>
                </a:cxn>
                <a:cxn ang="0">
                  <a:pos x="225" y="432"/>
                </a:cxn>
                <a:cxn ang="0">
                  <a:pos x="194" y="428"/>
                </a:cxn>
                <a:cxn ang="0">
                  <a:pos x="156" y="418"/>
                </a:cxn>
                <a:cxn ang="0">
                  <a:pos x="119" y="401"/>
                </a:cxn>
                <a:cxn ang="0">
                  <a:pos x="83" y="370"/>
                </a:cxn>
                <a:cxn ang="0">
                  <a:pos x="46" y="322"/>
                </a:cxn>
                <a:cxn ang="0">
                  <a:pos x="33" y="286"/>
                </a:cxn>
                <a:cxn ang="0">
                  <a:pos x="23" y="248"/>
                </a:cxn>
              </a:cxnLst>
              <a:rect l="0" t="0" r="r" b="b"/>
              <a:pathLst>
                <a:path w="455" h="455">
                  <a:moveTo>
                    <a:pt x="0" y="226"/>
                  </a:moveTo>
                  <a:lnTo>
                    <a:pt x="0" y="248"/>
                  </a:lnTo>
                  <a:lnTo>
                    <a:pt x="2" y="261"/>
                  </a:lnTo>
                  <a:lnTo>
                    <a:pt x="4" y="271"/>
                  </a:lnTo>
                  <a:lnTo>
                    <a:pt x="6" y="284"/>
                  </a:lnTo>
                  <a:lnTo>
                    <a:pt x="10" y="294"/>
                  </a:lnTo>
                  <a:lnTo>
                    <a:pt x="12" y="303"/>
                  </a:lnTo>
                  <a:lnTo>
                    <a:pt x="17" y="315"/>
                  </a:lnTo>
                  <a:lnTo>
                    <a:pt x="23" y="324"/>
                  </a:lnTo>
                  <a:lnTo>
                    <a:pt x="27" y="334"/>
                  </a:lnTo>
                  <a:lnTo>
                    <a:pt x="38" y="353"/>
                  </a:lnTo>
                  <a:lnTo>
                    <a:pt x="50" y="370"/>
                  </a:lnTo>
                  <a:lnTo>
                    <a:pt x="58" y="378"/>
                  </a:lnTo>
                  <a:lnTo>
                    <a:pt x="63" y="386"/>
                  </a:lnTo>
                  <a:lnTo>
                    <a:pt x="81" y="403"/>
                  </a:lnTo>
                  <a:lnTo>
                    <a:pt x="100" y="414"/>
                  </a:lnTo>
                  <a:lnTo>
                    <a:pt x="108" y="420"/>
                  </a:lnTo>
                  <a:lnTo>
                    <a:pt x="117" y="426"/>
                  </a:lnTo>
                  <a:lnTo>
                    <a:pt x="127" y="430"/>
                  </a:lnTo>
                  <a:lnTo>
                    <a:pt x="136" y="436"/>
                  </a:lnTo>
                  <a:lnTo>
                    <a:pt x="148" y="441"/>
                  </a:lnTo>
                  <a:lnTo>
                    <a:pt x="158" y="443"/>
                  </a:lnTo>
                  <a:lnTo>
                    <a:pt x="167" y="447"/>
                  </a:lnTo>
                  <a:lnTo>
                    <a:pt x="181" y="449"/>
                  </a:lnTo>
                  <a:lnTo>
                    <a:pt x="190" y="451"/>
                  </a:lnTo>
                  <a:lnTo>
                    <a:pt x="202" y="453"/>
                  </a:lnTo>
                  <a:lnTo>
                    <a:pt x="213" y="453"/>
                  </a:lnTo>
                  <a:lnTo>
                    <a:pt x="225" y="455"/>
                  </a:lnTo>
                  <a:lnTo>
                    <a:pt x="229" y="455"/>
                  </a:lnTo>
                  <a:lnTo>
                    <a:pt x="238" y="453"/>
                  </a:lnTo>
                  <a:lnTo>
                    <a:pt x="248" y="453"/>
                  </a:lnTo>
                  <a:lnTo>
                    <a:pt x="261" y="451"/>
                  </a:lnTo>
                  <a:lnTo>
                    <a:pt x="271" y="449"/>
                  </a:lnTo>
                  <a:lnTo>
                    <a:pt x="284" y="447"/>
                  </a:lnTo>
                  <a:lnTo>
                    <a:pt x="294" y="443"/>
                  </a:lnTo>
                  <a:lnTo>
                    <a:pt x="303" y="441"/>
                  </a:lnTo>
                  <a:lnTo>
                    <a:pt x="315" y="436"/>
                  </a:lnTo>
                  <a:lnTo>
                    <a:pt x="325" y="430"/>
                  </a:lnTo>
                  <a:lnTo>
                    <a:pt x="334" y="426"/>
                  </a:lnTo>
                  <a:lnTo>
                    <a:pt x="353" y="414"/>
                  </a:lnTo>
                  <a:lnTo>
                    <a:pt x="371" y="403"/>
                  </a:lnTo>
                  <a:lnTo>
                    <a:pt x="403" y="370"/>
                  </a:lnTo>
                  <a:lnTo>
                    <a:pt x="415" y="353"/>
                  </a:lnTo>
                  <a:lnTo>
                    <a:pt x="426" y="334"/>
                  </a:lnTo>
                  <a:lnTo>
                    <a:pt x="430" y="324"/>
                  </a:lnTo>
                  <a:lnTo>
                    <a:pt x="436" y="315"/>
                  </a:lnTo>
                  <a:lnTo>
                    <a:pt x="442" y="303"/>
                  </a:lnTo>
                  <a:lnTo>
                    <a:pt x="444" y="294"/>
                  </a:lnTo>
                  <a:lnTo>
                    <a:pt x="448" y="284"/>
                  </a:lnTo>
                  <a:lnTo>
                    <a:pt x="449" y="271"/>
                  </a:lnTo>
                  <a:lnTo>
                    <a:pt x="451" y="261"/>
                  </a:lnTo>
                  <a:lnTo>
                    <a:pt x="453" y="249"/>
                  </a:lnTo>
                  <a:lnTo>
                    <a:pt x="453" y="238"/>
                  </a:lnTo>
                  <a:lnTo>
                    <a:pt x="455" y="228"/>
                  </a:lnTo>
                  <a:lnTo>
                    <a:pt x="455" y="224"/>
                  </a:lnTo>
                  <a:lnTo>
                    <a:pt x="453" y="215"/>
                  </a:lnTo>
                  <a:lnTo>
                    <a:pt x="453" y="203"/>
                  </a:lnTo>
                  <a:lnTo>
                    <a:pt x="451" y="190"/>
                  </a:lnTo>
                  <a:lnTo>
                    <a:pt x="449" y="180"/>
                  </a:lnTo>
                  <a:lnTo>
                    <a:pt x="448" y="167"/>
                  </a:lnTo>
                  <a:lnTo>
                    <a:pt x="444" y="157"/>
                  </a:lnTo>
                  <a:lnTo>
                    <a:pt x="442" y="148"/>
                  </a:lnTo>
                  <a:lnTo>
                    <a:pt x="436" y="136"/>
                  </a:lnTo>
                  <a:lnTo>
                    <a:pt x="430" y="127"/>
                  </a:lnTo>
                  <a:lnTo>
                    <a:pt x="426" y="117"/>
                  </a:lnTo>
                  <a:lnTo>
                    <a:pt x="421" y="107"/>
                  </a:lnTo>
                  <a:lnTo>
                    <a:pt x="415" y="100"/>
                  </a:lnTo>
                  <a:lnTo>
                    <a:pt x="403" y="81"/>
                  </a:lnTo>
                  <a:lnTo>
                    <a:pt x="386" y="63"/>
                  </a:lnTo>
                  <a:lnTo>
                    <a:pt x="378" y="58"/>
                  </a:lnTo>
                  <a:lnTo>
                    <a:pt x="371" y="50"/>
                  </a:lnTo>
                  <a:lnTo>
                    <a:pt x="353" y="38"/>
                  </a:lnTo>
                  <a:lnTo>
                    <a:pt x="334" y="27"/>
                  </a:lnTo>
                  <a:lnTo>
                    <a:pt x="325" y="23"/>
                  </a:lnTo>
                  <a:lnTo>
                    <a:pt x="315" y="17"/>
                  </a:lnTo>
                  <a:lnTo>
                    <a:pt x="303" y="12"/>
                  </a:lnTo>
                  <a:lnTo>
                    <a:pt x="294" y="10"/>
                  </a:lnTo>
                  <a:lnTo>
                    <a:pt x="284" y="6"/>
                  </a:lnTo>
                  <a:lnTo>
                    <a:pt x="271" y="4"/>
                  </a:lnTo>
                  <a:lnTo>
                    <a:pt x="261" y="2"/>
                  </a:lnTo>
                  <a:lnTo>
                    <a:pt x="250" y="0"/>
                  </a:lnTo>
                  <a:lnTo>
                    <a:pt x="204" y="0"/>
                  </a:lnTo>
                  <a:lnTo>
                    <a:pt x="190" y="2"/>
                  </a:lnTo>
                  <a:lnTo>
                    <a:pt x="181" y="4"/>
                  </a:lnTo>
                  <a:lnTo>
                    <a:pt x="167" y="6"/>
                  </a:lnTo>
                  <a:lnTo>
                    <a:pt x="158" y="10"/>
                  </a:lnTo>
                  <a:lnTo>
                    <a:pt x="148" y="12"/>
                  </a:lnTo>
                  <a:lnTo>
                    <a:pt x="136" y="17"/>
                  </a:lnTo>
                  <a:lnTo>
                    <a:pt x="127" y="23"/>
                  </a:lnTo>
                  <a:lnTo>
                    <a:pt x="117" y="27"/>
                  </a:lnTo>
                  <a:lnTo>
                    <a:pt x="108" y="33"/>
                  </a:lnTo>
                  <a:lnTo>
                    <a:pt x="100" y="38"/>
                  </a:lnTo>
                  <a:lnTo>
                    <a:pt x="81" y="50"/>
                  </a:lnTo>
                  <a:lnTo>
                    <a:pt x="65" y="65"/>
                  </a:lnTo>
                  <a:lnTo>
                    <a:pt x="50" y="81"/>
                  </a:lnTo>
                  <a:lnTo>
                    <a:pt x="38" y="100"/>
                  </a:lnTo>
                  <a:lnTo>
                    <a:pt x="33" y="107"/>
                  </a:lnTo>
                  <a:lnTo>
                    <a:pt x="27" y="117"/>
                  </a:lnTo>
                  <a:lnTo>
                    <a:pt x="23" y="127"/>
                  </a:lnTo>
                  <a:lnTo>
                    <a:pt x="17" y="136"/>
                  </a:lnTo>
                  <a:lnTo>
                    <a:pt x="12" y="148"/>
                  </a:lnTo>
                  <a:lnTo>
                    <a:pt x="10" y="157"/>
                  </a:lnTo>
                  <a:lnTo>
                    <a:pt x="6" y="167"/>
                  </a:lnTo>
                  <a:lnTo>
                    <a:pt x="4" y="180"/>
                  </a:lnTo>
                  <a:lnTo>
                    <a:pt x="2" y="190"/>
                  </a:lnTo>
                  <a:lnTo>
                    <a:pt x="0" y="201"/>
                  </a:lnTo>
                  <a:lnTo>
                    <a:pt x="0" y="226"/>
                  </a:lnTo>
                  <a:lnTo>
                    <a:pt x="23" y="226"/>
                  </a:lnTo>
                  <a:lnTo>
                    <a:pt x="23" y="205"/>
                  </a:lnTo>
                  <a:lnTo>
                    <a:pt x="25" y="194"/>
                  </a:lnTo>
                  <a:lnTo>
                    <a:pt x="27" y="184"/>
                  </a:lnTo>
                  <a:lnTo>
                    <a:pt x="29" y="175"/>
                  </a:lnTo>
                  <a:lnTo>
                    <a:pt x="33" y="165"/>
                  </a:lnTo>
                  <a:lnTo>
                    <a:pt x="35" y="155"/>
                  </a:lnTo>
                  <a:lnTo>
                    <a:pt x="36" y="148"/>
                  </a:lnTo>
                  <a:lnTo>
                    <a:pt x="42" y="138"/>
                  </a:lnTo>
                  <a:lnTo>
                    <a:pt x="46" y="129"/>
                  </a:lnTo>
                  <a:lnTo>
                    <a:pt x="52" y="119"/>
                  </a:lnTo>
                  <a:lnTo>
                    <a:pt x="58" y="111"/>
                  </a:lnTo>
                  <a:lnTo>
                    <a:pt x="63" y="102"/>
                  </a:lnTo>
                  <a:lnTo>
                    <a:pt x="69" y="96"/>
                  </a:lnTo>
                  <a:lnTo>
                    <a:pt x="77" y="88"/>
                  </a:lnTo>
                  <a:lnTo>
                    <a:pt x="81" y="81"/>
                  </a:lnTo>
                  <a:lnTo>
                    <a:pt x="88" y="77"/>
                  </a:lnTo>
                  <a:lnTo>
                    <a:pt x="96" y="69"/>
                  </a:lnTo>
                  <a:lnTo>
                    <a:pt x="102" y="63"/>
                  </a:lnTo>
                  <a:lnTo>
                    <a:pt x="111" y="58"/>
                  </a:lnTo>
                  <a:lnTo>
                    <a:pt x="119" y="52"/>
                  </a:lnTo>
                  <a:lnTo>
                    <a:pt x="129" y="46"/>
                  </a:lnTo>
                  <a:lnTo>
                    <a:pt x="138" y="42"/>
                  </a:lnTo>
                  <a:lnTo>
                    <a:pt x="148" y="36"/>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6"/>
                  </a:lnTo>
                  <a:lnTo>
                    <a:pt x="313" y="42"/>
                  </a:lnTo>
                  <a:lnTo>
                    <a:pt x="323" y="46"/>
                  </a:lnTo>
                  <a:lnTo>
                    <a:pt x="342" y="58"/>
                  </a:lnTo>
                  <a:lnTo>
                    <a:pt x="355" y="69"/>
                  </a:lnTo>
                  <a:lnTo>
                    <a:pt x="363" y="77"/>
                  </a:lnTo>
                  <a:lnTo>
                    <a:pt x="371" y="83"/>
                  </a:lnTo>
                  <a:lnTo>
                    <a:pt x="384" y="96"/>
                  </a:lnTo>
                  <a:lnTo>
                    <a:pt x="390" y="102"/>
                  </a:lnTo>
                  <a:lnTo>
                    <a:pt x="396" y="111"/>
                  </a:lnTo>
                  <a:lnTo>
                    <a:pt x="401" y="119"/>
                  </a:lnTo>
                  <a:lnTo>
                    <a:pt x="407" y="129"/>
                  </a:lnTo>
                  <a:lnTo>
                    <a:pt x="411" y="138"/>
                  </a:lnTo>
                  <a:lnTo>
                    <a:pt x="417" y="148"/>
                  </a:lnTo>
                  <a:lnTo>
                    <a:pt x="419" y="155"/>
                  </a:lnTo>
                  <a:lnTo>
                    <a:pt x="421" y="165"/>
                  </a:lnTo>
                  <a:lnTo>
                    <a:pt x="425" y="175"/>
                  </a:lnTo>
                  <a:lnTo>
                    <a:pt x="426" y="184"/>
                  </a:lnTo>
                  <a:lnTo>
                    <a:pt x="428" y="194"/>
                  </a:lnTo>
                  <a:lnTo>
                    <a:pt x="430" y="203"/>
                  </a:lnTo>
                  <a:lnTo>
                    <a:pt x="430" y="215"/>
                  </a:lnTo>
                  <a:lnTo>
                    <a:pt x="432" y="228"/>
                  </a:lnTo>
                  <a:lnTo>
                    <a:pt x="432" y="224"/>
                  </a:lnTo>
                  <a:lnTo>
                    <a:pt x="430" y="234"/>
                  </a:lnTo>
                  <a:lnTo>
                    <a:pt x="430" y="246"/>
                  </a:lnTo>
                  <a:lnTo>
                    <a:pt x="428" y="257"/>
                  </a:lnTo>
                  <a:lnTo>
                    <a:pt x="426" y="267"/>
                  </a:lnTo>
                  <a:lnTo>
                    <a:pt x="425" y="276"/>
                  </a:lnTo>
                  <a:lnTo>
                    <a:pt x="421" y="286"/>
                  </a:lnTo>
                  <a:lnTo>
                    <a:pt x="419" y="295"/>
                  </a:lnTo>
                  <a:lnTo>
                    <a:pt x="417" y="303"/>
                  </a:lnTo>
                  <a:lnTo>
                    <a:pt x="411" y="313"/>
                  </a:lnTo>
                  <a:lnTo>
                    <a:pt x="407" y="322"/>
                  </a:lnTo>
                  <a:lnTo>
                    <a:pt x="396" y="342"/>
                  </a:lnTo>
                  <a:lnTo>
                    <a:pt x="384" y="355"/>
                  </a:lnTo>
                  <a:lnTo>
                    <a:pt x="355" y="384"/>
                  </a:lnTo>
                  <a:lnTo>
                    <a:pt x="342" y="395"/>
                  </a:lnTo>
                  <a:lnTo>
                    <a:pt x="323" y="407"/>
                  </a:lnTo>
                  <a:lnTo>
                    <a:pt x="313" y="411"/>
                  </a:lnTo>
                  <a:lnTo>
                    <a:pt x="303" y="416"/>
                  </a:lnTo>
                  <a:lnTo>
                    <a:pt x="296" y="418"/>
                  </a:lnTo>
                  <a:lnTo>
                    <a:pt x="286" y="420"/>
                  </a:lnTo>
                  <a:lnTo>
                    <a:pt x="277" y="424"/>
                  </a:lnTo>
                  <a:lnTo>
                    <a:pt x="267" y="426"/>
                  </a:lnTo>
                  <a:lnTo>
                    <a:pt x="257" y="428"/>
                  </a:lnTo>
                  <a:lnTo>
                    <a:pt x="248" y="430"/>
                  </a:lnTo>
                  <a:lnTo>
                    <a:pt x="234" y="430"/>
                  </a:lnTo>
                  <a:lnTo>
                    <a:pt x="225" y="432"/>
                  </a:lnTo>
                  <a:lnTo>
                    <a:pt x="229" y="432"/>
                  </a:lnTo>
                  <a:lnTo>
                    <a:pt x="217" y="430"/>
                  </a:lnTo>
                  <a:lnTo>
                    <a:pt x="206" y="430"/>
                  </a:lnTo>
                  <a:lnTo>
                    <a:pt x="194" y="428"/>
                  </a:lnTo>
                  <a:lnTo>
                    <a:pt x="184" y="426"/>
                  </a:lnTo>
                  <a:lnTo>
                    <a:pt x="175" y="424"/>
                  </a:lnTo>
                  <a:lnTo>
                    <a:pt x="165" y="420"/>
                  </a:lnTo>
                  <a:lnTo>
                    <a:pt x="156" y="418"/>
                  </a:lnTo>
                  <a:lnTo>
                    <a:pt x="148" y="416"/>
                  </a:lnTo>
                  <a:lnTo>
                    <a:pt x="138" y="411"/>
                  </a:lnTo>
                  <a:lnTo>
                    <a:pt x="129" y="407"/>
                  </a:lnTo>
                  <a:lnTo>
                    <a:pt x="119" y="401"/>
                  </a:lnTo>
                  <a:lnTo>
                    <a:pt x="111" y="395"/>
                  </a:lnTo>
                  <a:lnTo>
                    <a:pt x="102" y="389"/>
                  </a:lnTo>
                  <a:lnTo>
                    <a:pt x="96" y="384"/>
                  </a:lnTo>
                  <a:lnTo>
                    <a:pt x="83" y="370"/>
                  </a:lnTo>
                  <a:lnTo>
                    <a:pt x="77" y="363"/>
                  </a:lnTo>
                  <a:lnTo>
                    <a:pt x="69" y="355"/>
                  </a:lnTo>
                  <a:lnTo>
                    <a:pt x="58" y="342"/>
                  </a:lnTo>
                  <a:lnTo>
                    <a:pt x="46" y="322"/>
                  </a:lnTo>
                  <a:lnTo>
                    <a:pt x="42" y="313"/>
                  </a:lnTo>
                  <a:lnTo>
                    <a:pt x="36" y="303"/>
                  </a:lnTo>
                  <a:lnTo>
                    <a:pt x="35" y="295"/>
                  </a:lnTo>
                  <a:lnTo>
                    <a:pt x="33" y="286"/>
                  </a:lnTo>
                  <a:lnTo>
                    <a:pt x="29" y="276"/>
                  </a:lnTo>
                  <a:lnTo>
                    <a:pt x="27" y="267"/>
                  </a:lnTo>
                  <a:lnTo>
                    <a:pt x="25" y="257"/>
                  </a:lnTo>
                  <a:lnTo>
                    <a:pt x="23" y="248"/>
                  </a:lnTo>
                  <a:lnTo>
                    <a:pt x="23" y="226"/>
                  </a:lnTo>
                  <a:lnTo>
                    <a:pt x="0" y="226"/>
                  </a:lnTo>
                  <a:close/>
                </a:path>
              </a:pathLst>
            </a:custGeom>
            <a:solidFill>
              <a:srgbClr val="000000"/>
            </a:solidFill>
            <a:ln w="9525">
              <a:noFill/>
              <a:round/>
              <a:headEnd/>
              <a:tailEnd/>
            </a:ln>
          </p:spPr>
          <p:txBody>
            <a:bodyPr/>
            <a:lstStyle/>
            <a:p>
              <a:endParaRPr lang="en-US"/>
            </a:p>
          </p:txBody>
        </p:sp>
        <p:sp>
          <p:nvSpPr>
            <p:cNvPr id="787464" name="Rectangle 8"/>
            <p:cNvSpPr>
              <a:spLocks noChangeArrowheads="1"/>
            </p:cNvSpPr>
            <p:nvPr/>
          </p:nvSpPr>
          <p:spPr bwMode="auto">
            <a:xfrm>
              <a:off x="3664" y="2864"/>
              <a:ext cx="162" cy="269"/>
            </a:xfrm>
            <a:prstGeom prst="rect">
              <a:avLst/>
            </a:prstGeom>
            <a:noFill/>
            <a:ln w="9525">
              <a:noFill/>
              <a:miter lim="800000"/>
              <a:headEnd/>
              <a:tailEnd/>
            </a:ln>
          </p:spPr>
          <p:txBody>
            <a:bodyPr wrap="none" lIns="0" tIns="0" rIns="0" bIns="0">
              <a:spAutoFit/>
            </a:bodyPr>
            <a:lstStyle/>
            <a:p>
              <a:r>
                <a:rPr lang="en-US" sz="2800" b="1" u="none" baseline="0">
                  <a:solidFill>
                    <a:srgbClr val="000000"/>
                  </a:solidFill>
                  <a:latin typeface="Swiss 721 SWA" charset="0"/>
                </a:rPr>
                <a:t>A</a:t>
              </a:r>
              <a:endParaRPr lang="en-US" sz="3600" b="1" u="none" baseline="0">
                <a:solidFill>
                  <a:srgbClr val="00FF00"/>
                </a:solidFill>
              </a:endParaRPr>
            </a:p>
          </p:txBody>
        </p:sp>
      </p:grpSp>
      <p:grpSp>
        <p:nvGrpSpPr>
          <p:cNvPr id="787473" name="Group 17"/>
          <p:cNvGrpSpPr>
            <a:grpSpLocks/>
          </p:cNvGrpSpPr>
          <p:nvPr/>
        </p:nvGrpSpPr>
        <p:grpSpPr bwMode="auto">
          <a:xfrm>
            <a:off x="6311900" y="4389438"/>
            <a:ext cx="1511300" cy="808037"/>
            <a:chOff x="3976" y="2765"/>
            <a:chExt cx="952" cy="509"/>
          </a:xfrm>
        </p:grpSpPr>
        <p:sp>
          <p:nvSpPr>
            <p:cNvPr id="787462" name="Freeform 6"/>
            <p:cNvSpPr>
              <a:spLocks/>
            </p:cNvSpPr>
            <p:nvPr/>
          </p:nvSpPr>
          <p:spPr bwMode="auto">
            <a:xfrm>
              <a:off x="4473" y="2819"/>
              <a:ext cx="455" cy="455"/>
            </a:xfrm>
            <a:custGeom>
              <a:avLst/>
              <a:gdLst/>
              <a:ahLst/>
              <a:cxnLst>
                <a:cxn ang="0">
                  <a:pos x="4" y="271"/>
                </a:cxn>
                <a:cxn ang="0">
                  <a:pos x="17" y="315"/>
                </a:cxn>
                <a:cxn ang="0">
                  <a:pos x="50" y="371"/>
                </a:cxn>
                <a:cxn ang="0">
                  <a:pos x="100" y="415"/>
                </a:cxn>
                <a:cxn ang="0">
                  <a:pos x="136" y="436"/>
                </a:cxn>
                <a:cxn ang="0">
                  <a:pos x="180" y="449"/>
                </a:cxn>
                <a:cxn ang="0">
                  <a:pos x="225" y="455"/>
                </a:cxn>
                <a:cxn ang="0">
                  <a:pos x="261" y="451"/>
                </a:cxn>
                <a:cxn ang="0">
                  <a:pos x="303" y="442"/>
                </a:cxn>
                <a:cxn ang="0">
                  <a:pos x="353" y="415"/>
                </a:cxn>
                <a:cxn ang="0">
                  <a:pos x="426" y="334"/>
                </a:cxn>
                <a:cxn ang="0">
                  <a:pos x="444" y="294"/>
                </a:cxn>
                <a:cxn ang="0">
                  <a:pos x="453" y="250"/>
                </a:cxn>
                <a:cxn ang="0">
                  <a:pos x="453" y="215"/>
                </a:cxn>
                <a:cxn ang="0">
                  <a:pos x="447" y="167"/>
                </a:cxn>
                <a:cxn ang="0">
                  <a:pos x="430" y="127"/>
                </a:cxn>
                <a:cxn ang="0">
                  <a:pos x="403" y="81"/>
                </a:cxn>
                <a:cxn ang="0">
                  <a:pos x="353" y="39"/>
                </a:cxn>
                <a:cxn ang="0">
                  <a:pos x="303" y="12"/>
                </a:cxn>
                <a:cxn ang="0">
                  <a:pos x="261" y="2"/>
                </a:cxn>
                <a:cxn ang="0">
                  <a:pos x="180" y="4"/>
                </a:cxn>
                <a:cxn ang="0">
                  <a:pos x="136" y="18"/>
                </a:cxn>
                <a:cxn ang="0">
                  <a:pos x="100" y="39"/>
                </a:cxn>
                <a:cxn ang="0">
                  <a:pos x="38" y="100"/>
                </a:cxn>
                <a:cxn ang="0">
                  <a:pos x="17" y="137"/>
                </a:cxn>
                <a:cxn ang="0">
                  <a:pos x="4" y="181"/>
                </a:cxn>
                <a:cxn ang="0">
                  <a:pos x="23" y="227"/>
                </a:cxn>
                <a:cxn ang="0">
                  <a:pos x="29" y="175"/>
                </a:cxn>
                <a:cxn ang="0">
                  <a:pos x="42" y="139"/>
                </a:cxn>
                <a:cxn ang="0">
                  <a:pos x="63" y="102"/>
                </a:cxn>
                <a:cxn ang="0">
                  <a:pos x="88" y="77"/>
                </a:cxn>
                <a:cxn ang="0">
                  <a:pos x="119" y="52"/>
                </a:cxn>
                <a:cxn ang="0">
                  <a:pos x="156" y="35"/>
                </a:cxn>
                <a:cxn ang="0">
                  <a:pos x="194" y="25"/>
                </a:cxn>
                <a:cxn ang="0">
                  <a:pos x="257" y="25"/>
                </a:cxn>
                <a:cxn ang="0">
                  <a:pos x="296" y="35"/>
                </a:cxn>
                <a:cxn ang="0">
                  <a:pos x="342" y="58"/>
                </a:cxn>
                <a:cxn ang="0">
                  <a:pos x="384" y="96"/>
                </a:cxn>
                <a:cxn ang="0">
                  <a:pos x="407" y="129"/>
                </a:cxn>
                <a:cxn ang="0">
                  <a:pos x="421" y="165"/>
                </a:cxn>
                <a:cxn ang="0">
                  <a:pos x="430" y="204"/>
                </a:cxn>
                <a:cxn ang="0">
                  <a:pos x="430" y="235"/>
                </a:cxn>
                <a:cxn ang="0">
                  <a:pos x="424" y="277"/>
                </a:cxn>
                <a:cxn ang="0">
                  <a:pos x="411" y="313"/>
                </a:cxn>
                <a:cxn ang="0">
                  <a:pos x="355" y="384"/>
                </a:cxn>
                <a:cxn ang="0">
                  <a:pos x="303" y="417"/>
                </a:cxn>
                <a:cxn ang="0">
                  <a:pos x="267" y="426"/>
                </a:cxn>
                <a:cxn ang="0">
                  <a:pos x="225" y="432"/>
                </a:cxn>
                <a:cxn ang="0">
                  <a:pos x="194" y="428"/>
                </a:cxn>
                <a:cxn ang="0">
                  <a:pos x="156" y="419"/>
                </a:cxn>
                <a:cxn ang="0">
                  <a:pos x="119" y="401"/>
                </a:cxn>
                <a:cxn ang="0">
                  <a:pos x="83" y="371"/>
                </a:cxn>
                <a:cxn ang="0">
                  <a:pos x="46" y="323"/>
                </a:cxn>
                <a:cxn ang="0">
                  <a:pos x="33" y="286"/>
                </a:cxn>
                <a:cxn ang="0">
                  <a:pos x="23" y="248"/>
                </a:cxn>
              </a:cxnLst>
              <a:rect l="0" t="0" r="r" b="b"/>
              <a:pathLst>
                <a:path w="455" h="455">
                  <a:moveTo>
                    <a:pt x="0" y="227"/>
                  </a:moveTo>
                  <a:lnTo>
                    <a:pt x="0" y="248"/>
                  </a:lnTo>
                  <a:lnTo>
                    <a:pt x="2" y="261"/>
                  </a:lnTo>
                  <a:lnTo>
                    <a:pt x="4" y="271"/>
                  </a:lnTo>
                  <a:lnTo>
                    <a:pt x="6" y="284"/>
                  </a:lnTo>
                  <a:lnTo>
                    <a:pt x="10" y="294"/>
                  </a:lnTo>
                  <a:lnTo>
                    <a:pt x="11" y="304"/>
                  </a:lnTo>
                  <a:lnTo>
                    <a:pt x="17" y="315"/>
                  </a:lnTo>
                  <a:lnTo>
                    <a:pt x="23" y="325"/>
                  </a:lnTo>
                  <a:lnTo>
                    <a:pt x="27" y="334"/>
                  </a:lnTo>
                  <a:lnTo>
                    <a:pt x="38" y="353"/>
                  </a:lnTo>
                  <a:lnTo>
                    <a:pt x="50" y="371"/>
                  </a:lnTo>
                  <a:lnTo>
                    <a:pt x="58" y="378"/>
                  </a:lnTo>
                  <a:lnTo>
                    <a:pt x="63" y="386"/>
                  </a:lnTo>
                  <a:lnTo>
                    <a:pt x="81" y="403"/>
                  </a:lnTo>
                  <a:lnTo>
                    <a:pt x="100" y="415"/>
                  </a:lnTo>
                  <a:lnTo>
                    <a:pt x="107" y="421"/>
                  </a:lnTo>
                  <a:lnTo>
                    <a:pt x="117" y="426"/>
                  </a:lnTo>
                  <a:lnTo>
                    <a:pt x="127" y="430"/>
                  </a:lnTo>
                  <a:lnTo>
                    <a:pt x="136" y="436"/>
                  </a:lnTo>
                  <a:lnTo>
                    <a:pt x="148" y="442"/>
                  </a:lnTo>
                  <a:lnTo>
                    <a:pt x="157" y="444"/>
                  </a:lnTo>
                  <a:lnTo>
                    <a:pt x="167" y="447"/>
                  </a:lnTo>
                  <a:lnTo>
                    <a:pt x="180" y="449"/>
                  </a:lnTo>
                  <a:lnTo>
                    <a:pt x="190" y="451"/>
                  </a:lnTo>
                  <a:lnTo>
                    <a:pt x="202" y="453"/>
                  </a:lnTo>
                  <a:lnTo>
                    <a:pt x="213" y="453"/>
                  </a:lnTo>
                  <a:lnTo>
                    <a:pt x="225" y="455"/>
                  </a:lnTo>
                  <a:lnTo>
                    <a:pt x="228" y="455"/>
                  </a:lnTo>
                  <a:lnTo>
                    <a:pt x="238" y="453"/>
                  </a:lnTo>
                  <a:lnTo>
                    <a:pt x="248" y="453"/>
                  </a:lnTo>
                  <a:lnTo>
                    <a:pt x="261" y="451"/>
                  </a:lnTo>
                  <a:lnTo>
                    <a:pt x="271" y="449"/>
                  </a:lnTo>
                  <a:lnTo>
                    <a:pt x="284" y="447"/>
                  </a:lnTo>
                  <a:lnTo>
                    <a:pt x="294" y="444"/>
                  </a:lnTo>
                  <a:lnTo>
                    <a:pt x="303" y="442"/>
                  </a:lnTo>
                  <a:lnTo>
                    <a:pt x="315" y="436"/>
                  </a:lnTo>
                  <a:lnTo>
                    <a:pt x="325" y="430"/>
                  </a:lnTo>
                  <a:lnTo>
                    <a:pt x="334" y="426"/>
                  </a:lnTo>
                  <a:lnTo>
                    <a:pt x="353" y="415"/>
                  </a:lnTo>
                  <a:lnTo>
                    <a:pt x="371" y="403"/>
                  </a:lnTo>
                  <a:lnTo>
                    <a:pt x="403" y="371"/>
                  </a:lnTo>
                  <a:lnTo>
                    <a:pt x="415" y="353"/>
                  </a:lnTo>
                  <a:lnTo>
                    <a:pt x="426" y="334"/>
                  </a:lnTo>
                  <a:lnTo>
                    <a:pt x="430" y="325"/>
                  </a:lnTo>
                  <a:lnTo>
                    <a:pt x="436" y="315"/>
                  </a:lnTo>
                  <a:lnTo>
                    <a:pt x="442" y="304"/>
                  </a:lnTo>
                  <a:lnTo>
                    <a:pt x="444" y="294"/>
                  </a:lnTo>
                  <a:lnTo>
                    <a:pt x="447" y="284"/>
                  </a:lnTo>
                  <a:lnTo>
                    <a:pt x="449" y="271"/>
                  </a:lnTo>
                  <a:lnTo>
                    <a:pt x="451" y="261"/>
                  </a:lnTo>
                  <a:lnTo>
                    <a:pt x="453" y="250"/>
                  </a:lnTo>
                  <a:lnTo>
                    <a:pt x="453" y="238"/>
                  </a:lnTo>
                  <a:lnTo>
                    <a:pt x="455" y="229"/>
                  </a:lnTo>
                  <a:lnTo>
                    <a:pt x="455" y="225"/>
                  </a:lnTo>
                  <a:lnTo>
                    <a:pt x="453" y="215"/>
                  </a:lnTo>
                  <a:lnTo>
                    <a:pt x="453" y="204"/>
                  </a:lnTo>
                  <a:lnTo>
                    <a:pt x="451" y="190"/>
                  </a:lnTo>
                  <a:lnTo>
                    <a:pt x="449" y="181"/>
                  </a:lnTo>
                  <a:lnTo>
                    <a:pt x="447" y="167"/>
                  </a:lnTo>
                  <a:lnTo>
                    <a:pt x="444" y="158"/>
                  </a:lnTo>
                  <a:lnTo>
                    <a:pt x="442" y="148"/>
                  </a:lnTo>
                  <a:lnTo>
                    <a:pt x="436" y="137"/>
                  </a:lnTo>
                  <a:lnTo>
                    <a:pt x="430" y="127"/>
                  </a:lnTo>
                  <a:lnTo>
                    <a:pt x="426" y="117"/>
                  </a:lnTo>
                  <a:lnTo>
                    <a:pt x="421" y="108"/>
                  </a:lnTo>
                  <a:lnTo>
                    <a:pt x="415" y="100"/>
                  </a:lnTo>
                  <a:lnTo>
                    <a:pt x="403" y="81"/>
                  </a:lnTo>
                  <a:lnTo>
                    <a:pt x="386" y="64"/>
                  </a:lnTo>
                  <a:lnTo>
                    <a:pt x="378" y="58"/>
                  </a:lnTo>
                  <a:lnTo>
                    <a:pt x="371" y="50"/>
                  </a:lnTo>
                  <a:lnTo>
                    <a:pt x="353" y="39"/>
                  </a:lnTo>
                  <a:lnTo>
                    <a:pt x="334" y="27"/>
                  </a:lnTo>
                  <a:lnTo>
                    <a:pt x="325" y="23"/>
                  </a:lnTo>
                  <a:lnTo>
                    <a:pt x="315" y="18"/>
                  </a:lnTo>
                  <a:lnTo>
                    <a:pt x="303" y="12"/>
                  </a:lnTo>
                  <a:lnTo>
                    <a:pt x="294" y="10"/>
                  </a:lnTo>
                  <a:lnTo>
                    <a:pt x="284" y="6"/>
                  </a:lnTo>
                  <a:lnTo>
                    <a:pt x="271" y="4"/>
                  </a:lnTo>
                  <a:lnTo>
                    <a:pt x="261" y="2"/>
                  </a:lnTo>
                  <a:lnTo>
                    <a:pt x="250" y="0"/>
                  </a:lnTo>
                  <a:lnTo>
                    <a:pt x="204" y="0"/>
                  </a:lnTo>
                  <a:lnTo>
                    <a:pt x="190" y="2"/>
                  </a:lnTo>
                  <a:lnTo>
                    <a:pt x="180" y="4"/>
                  </a:lnTo>
                  <a:lnTo>
                    <a:pt x="167" y="6"/>
                  </a:lnTo>
                  <a:lnTo>
                    <a:pt x="157" y="10"/>
                  </a:lnTo>
                  <a:lnTo>
                    <a:pt x="148" y="12"/>
                  </a:lnTo>
                  <a:lnTo>
                    <a:pt x="136" y="18"/>
                  </a:lnTo>
                  <a:lnTo>
                    <a:pt x="127" y="23"/>
                  </a:lnTo>
                  <a:lnTo>
                    <a:pt x="117" y="27"/>
                  </a:lnTo>
                  <a:lnTo>
                    <a:pt x="107" y="33"/>
                  </a:lnTo>
                  <a:lnTo>
                    <a:pt x="100" y="39"/>
                  </a:lnTo>
                  <a:lnTo>
                    <a:pt x="81" y="50"/>
                  </a:lnTo>
                  <a:lnTo>
                    <a:pt x="65" y="66"/>
                  </a:lnTo>
                  <a:lnTo>
                    <a:pt x="50" y="81"/>
                  </a:lnTo>
                  <a:lnTo>
                    <a:pt x="38" y="100"/>
                  </a:lnTo>
                  <a:lnTo>
                    <a:pt x="33" y="108"/>
                  </a:lnTo>
                  <a:lnTo>
                    <a:pt x="27" y="117"/>
                  </a:lnTo>
                  <a:lnTo>
                    <a:pt x="23" y="127"/>
                  </a:lnTo>
                  <a:lnTo>
                    <a:pt x="17" y="137"/>
                  </a:lnTo>
                  <a:lnTo>
                    <a:pt x="11" y="148"/>
                  </a:lnTo>
                  <a:lnTo>
                    <a:pt x="10" y="158"/>
                  </a:lnTo>
                  <a:lnTo>
                    <a:pt x="6" y="167"/>
                  </a:lnTo>
                  <a:lnTo>
                    <a:pt x="4" y="181"/>
                  </a:lnTo>
                  <a:lnTo>
                    <a:pt x="2" y="190"/>
                  </a:lnTo>
                  <a:lnTo>
                    <a:pt x="0" y="202"/>
                  </a:lnTo>
                  <a:lnTo>
                    <a:pt x="0" y="227"/>
                  </a:lnTo>
                  <a:lnTo>
                    <a:pt x="23" y="227"/>
                  </a:lnTo>
                  <a:lnTo>
                    <a:pt x="23" y="206"/>
                  </a:lnTo>
                  <a:lnTo>
                    <a:pt x="25" y="194"/>
                  </a:lnTo>
                  <a:lnTo>
                    <a:pt x="27" y="185"/>
                  </a:lnTo>
                  <a:lnTo>
                    <a:pt x="29" y="175"/>
                  </a:lnTo>
                  <a:lnTo>
                    <a:pt x="33" y="165"/>
                  </a:lnTo>
                  <a:lnTo>
                    <a:pt x="34" y="156"/>
                  </a:lnTo>
                  <a:lnTo>
                    <a:pt x="36" y="148"/>
                  </a:lnTo>
                  <a:lnTo>
                    <a:pt x="42" y="139"/>
                  </a:lnTo>
                  <a:lnTo>
                    <a:pt x="46" y="129"/>
                  </a:lnTo>
                  <a:lnTo>
                    <a:pt x="52" y="119"/>
                  </a:lnTo>
                  <a:lnTo>
                    <a:pt x="58" y="112"/>
                  </a:lnTo>
                  <a:lnTo>
                    <a:pt x="63" y="102"/>
                  </a:lnTo>
                  <a:lnTo>
                    <a:pt x="69" y="96"/>
                  </a:lnTo>
                  <a:lnTo>
                    <a:pt x="77" y="89"/>
                  </a:lnTo>
                  <a:lnTo>
                    <a:pt x="81" y="81"/>
                  </a:lnTo>
                  <a:lnTo>
                    <a:pt x="88" y="77"/>
                  </a:lnTo>
                  <a:lnTo>
                    <a:pt x="96" y="70"/>
                  </a:lnTo>
                  <a:lnTo>
                    <a:pt x="102" y="64"/>
                  </a:lnTo>
                  <a:lnTo>
                    <a:pt x="111" y="58"/>
                  </a:lnTo>
                  <a:lnTo>
                    <a:pt x="119" y="52"/>
                  </a:lnTo>
                  <a:lnTo>
                    <a:pt x="129" y="46"/>
                  </a:lnTo>
                  <a:lnTo>
                    <a:pt x="138" y="43"/>
                  </a:lnTo>
                  <a:lnTo>
                    <a:pt x="148" y="37"/>
                  </a:lnTo>
                  <a:lnTo>
                    <a:pt x="156" y="35"/>
                  </a:lnTo>
                  <a:lnTo>
                    <a:pt x="165" y="33"/>
                  </a:lnTo>
                  <a:lnTo>
                    <a:pt x="175" y="29"/>
                  </a:lnTo>
                  <a:lnTo>
                    <a:pt x="184" y="27"/>
                  </a:lnTo>
                  <a:lnTo>
                    <a:pt x="194" y="25"/>
                  </a:lnTo>
                  <a:lnTo>
                    <a:pt x="204" y="23"/>
                  </a:lnTo>
                  <a:lnTo>
                    <a:pt x="227" y="23"/>
                  </a:lnTo>
                  <a:lnTo>
                    <a:pt x="246" y="23"/>
                  </a:lnTo>
                  <a:lnTo>
                    <a:pt x="257" y="25"/>
                  </a:lnTo>
                  <a:lnTo>
                    <a:pt x="267" y="27"/>
                  </a:lnTo>
                  <a:lnTo>
                    <a:pt x="277" y="29"/>
                  </a:lnTo>
                  <a:lnTo>
                    <a:pt x="286" y="33"/>
                  </a:lnTo>
                  <a:lnTo>
                    <a:pt x="296" y="35"/>
                  </a:lnTo>
                  <a:lnTo>
                    <a:pt x="303" y="37"/>
                  </a:lnTo>
                  <a:lnTo>
                    <a:pt x="313" y="43"/>
                  </a:lnTo>
                  <a:lnTo>
                    <a:pt x="323" y="46"/>
                  </a:lnTo>
                  <a:lnTo>
                    <a:pt x="342" y="58"/>
                  </a:lnTo>
                  <a:lnTo>
                    <a:pt x="355" y="70"/>
                  </a:lnTo>
                  <a:lnTo>
                    <a:pt x="363" y="77"/>
                  </a:lnTo>
                  <a:lnTo>
                    <a:pt x="371" y="83"/>
                  </a:lnTo>
                  <a:lnTo>
                    <a:pt x="384" y="96"/>
                  </a:lnTo>
                  <a:lnTo>
                    <a:pt x="390" y="102"/>
                  </a:lnTo>
                  <a:lnTo>
                    <a:pt x="396" y="112"/>
                  </a:lnTo>
                  <a:lnTo>
                    <a:pt x="401" y="119"/>
                  </a:lnTo>
                  <a:lnTo>
                    <a:pt x="407" y="129"/>
                  </a:lnTo>
                  <a:lnTo>
                    <a:pt x="411" y="139"/>
                  </a:lnTo>
                  <a:lnTo>
                    <a:pt x="417" y="148"/>
                  </a:lnTo>
                  <a:lnTo>
                    <a:pt x="419" y="156"/>
                  </a:lnTo>
                  <a:lnTo>
                    <a:pt x="421" y="165"/>
                  </a:lnTo>
                  <a:lnTo>
                    <a:pt x="424" y="175"/>
                  </a:lnTo>
                  <a:lnTo>
                    <a:pt x="426" y="185"/>
                  </a:lnTo>
                  <a:lnTo>
                    <a:pt x="428" y="194"/>
                  </a:lnTo>
                  <a:lnTo>
                    <a:pt x="430" y="204"/>
                  </a:lnTo>
                  <a:lnTo>
                    <a:pt x="430" y="215"/>
                  </a:lnTo>
                  <a:lnTo>
                    <a:pt x="432" y="229"/>
                  </a:lnTo>
                  <a:lnTo>
                    <a:pt x="432" y="225"/>
                  </a:lnTo>
                  <a:lnTo>
                    <a:pt x="430" y="235"/>
                  </a:lnTo>
                  <a:lnTo>
                    <a:pt x="430" y="246"/>
                  </a:lnTo>
                  <a:lnTo>
                    <a:pt x="428" y="258"/>
                  </a:lnTo>
                  <a:lnTo>
                    <a:pt x="426" y="267"/>
                  </a:lnTo>
                  <a:lnTo>
                    <a:pt x="424" y="277"/>
                  </a:lnTo>
                  <a:lnTo>
                    <a:pt x="421" y="286"/>
                  </a:lnTo>
                  <a:lnTo>
                    <a:pt x="419" y="296"/>
                  </a:lnTo>
                  <a:lnTo>
                    <a:pt x="417" y="304"/>
                  </a:lnTo>
                  <a:lnTo>
                    <a:pt x="411" y="313"/>
                  </a:lnTo>
                  <a:lnTo>
                    <a:pt x="407" y="323"/>
                  </a:lnTo>
                  <a:lnTo>
                    <a:pt x="396" y="342"/>
                  </a:lnTo>
                  <a:lnTo>
                    <a:pt x="384" y="355"/>
                  </a:lnTo>
                  <a:lnTo>
                    <a:pt x="355" y="384"/>
                  </a:lnTo>
                  <a:lnTo>
                    <a:pt x="342" y="396"/>
                  </a:lnTo>
                  <a:lnTo>
                    <a:pt x="323" y="407"/>
                  </a:lnTo>
                  <a:lnTo>
                    <a:pt x="313" y="411"/>
                  </a:lnTo>
                  <a:lnTo>
                    <a:pt x="303" y="417"/>
                  </a:lnTo>
                  <a:lnTo>
                    <a:pt x="296" y="419"/>
                  </a:lnTo>
                  <a:lnTo>
                    <a:pt x="286" y="421"/>
                  </a:lnTo>
                  <a:lnTo>
                    <a:pt x="277" y="424"/>
                  </a:lnTo>
                  <a:lnTo>
                    <a:pt x="267" y="426"/>
                  </a:lnTo>
                  <a:lnTo>
                    <a:pt x="257" y="428"/>
                  </a:lnTo>
                  <a:lnTo>
                    <a:pt x="248" y="430"/>
                  </a:lnTo>
                  <a:lnTo>
                    <a:pt x="234" y="430"/>
                  </a:lnTo>
                  <a:lnTo>
                    <a:pt x="225" y="432"/>
                  </a:lnTo>
                  <a:lnTo>
                    <a:pt x="228" y="432"/>
                  </a:lnTo>
                  <a:lnTo>
                    <a:pt x="217" y="430"/>
                  </a:lnTo>
                  <a:lnTo>
                    <a:pt x="205" y="430"/>
                  </a:lnTo>
                  <a:lnTo>
                    <a:pt x="194" y="428"/>
                  </a:lnTo>
                  <a:lnTo>
                    <a:pt x="184" y="426"/>
                  </a:lnTo>
                  <a:lnTo>
                    <a:pt x="175" y="424"/>
                  </a:lnTo>
                  <a:lnTo>
                    <a:pt x="165" y="421"/>
                  </a:lnTo>
                  <a:lnTo>
                    <a:pt x="156" y="419"/>
                  </a:lnTo>
                  <a:lnTo>
                    <a:pt x="148" y="417"/>
                  </a:lnTo>
                  <a:lnTo>
                    <a:pt x="138" y="411"/>
                  </a:lnTo>
                  <a:lnTo>
                    <a:pt x="129" y="407"/>
                  </a:lnTo>
                  <a:lnTo>
                    <a:pt x="119" y="401"/>
                  </a:lnTo>
                  <a:lnTo>
                    <a:pt x="111" y="396"/>
                  </a:lnTo>
                  <a:lnTo>
                    <a:pt x="102" y="390"/>
                  </a:lnTo>
                  <a:lnTo>
                    <a:pt x="96" y="384"/>
                  </a:lnTo>
                  <a:lnTo>
                    <a:pt x="83" y="371"/>
                  </a:lnTo>
                  <a:lnTo>
                    <a:pt x="77" y="363"/>
                  </a:lnTo>
                  <a:lnTo>
                    <a:pt x="69" y="355"/>
                  </a:lnTo>
                  <a:lnTo>
                    <a:pt x="58" y="342"/>
                  </a:lnTo>
                  <a:lnTo>
                    <a:pt x="46" y="323"/>
                  </a:lnTo>
                  <a:lnTo>
                    <a:pt x="42" y="313"/>
                  </a:lnTo>
                  <a:lnTo>
                    <a:pt x="36" y="304"/>
                  </a:lnTo>
                  <a:lnTo>
                    <a:pt x="34" y="296"/>
                  </a:lnTo>
                  <a:lnTo>
                    <a:pt x="33" y="286"/>
                  </a:lnTo>
                  <a:lnTo>
                    <a:pt x="29" y="277"/>
                  </a:lnTo>
                  <a:lnTo>
                    <a:pt x="27" y="267"/>
                  </a:lnTo>
                  <a:lnTo>
                    <a:pt x="25" y="258"/>
                  </a:lnTo>
                  <a:lnTo>
                    <a:pt x="23" y="248"/>
                  </a:lnTo>
                  <a:lnTo>
                    <a:pt x="23" y="227"/>
                  </a:lnTo>
                  <a:lnTo>
                    <a:pt x="0" y="227"/>
                  </a:lnTo>
                  <a:close/>
                </a:path>
              </a:pathLst>
            </a:custGeom>
            <a:solidFill>
              <a:srgbClr val="6666FF"/>
            </a:solidFill>
            <a:ln w="9525">
              <a:solidFill>
                <a:srgbClr val="6666FF"/>
              </a:solidFill>
              <a:round/>
              <a:headEnd/>
              <a:tailEnd/>
            </a:ln>
          </p:spPr>
          <p:txBody>
            <a:bodyPr/>
            <a:lstStyle/>
            <a:p>
              <a:endParaRPr lang="en-US"/>
            </a:p>
          </p:txBody>
        </p:sp>
        <p:sp>
          <p:nvSpPr>
            <p:cNvPr id="787465" name="Rectangle 9"/>
            <p:cNvSpPr>
              <a:spLocks noChangeArrowheads="1"/>
            </p:cNvSpPr>
            <p:nvPr/>
          </p:nvSpPr>
          <p:spPr bwMode="auto">
            <a:xfrm>
              <a:off x="4621" y="2912"/>
              <a:ext cx="149" cy="269"/>
            </a:xfrm>
            <a:prstGeom prst="rect">
              <a:avLst/>
            </a:prstGeom>
            <a:noFill/>
            <a:ln w="9525">
              <a:noFill/>
              <a:miter lim="800000"/>
              <a:headEnd/>
              <a:tailEnd/>
            </a:ln>
          </p:spPr>
          <p:txBody>
            <a:bodyPr wrap="none" lIns="0" tIns="0" rIns="0" bIns="0">
              <a:spAutoFit/>
            </a:bodyPr>
            <a:lstStyle/>
            <a:p>
              <a:r>
                <a:rPr lang="en-US" sz="2800" b="1" u="none" baseline="0">
                  <a:solidFill>
                    <a:schemeClr val="accent2"/>
                  </a:solidFill>
                  <a:latin typeface="Swiss 721 SWA" charset="0"/>
                </a:rPr>
                <a:t>B</a:t>
              </a:r>
              <a:endParaRPr lang="en-US" sz="3600" b="1" u="none" baseline="0">
                <a:solidFill>
                  <a:schemeClr val="accent2"/>
                </a:solidFill>
              </a:endParaRPr>
            </a:p>
          </p:txBody>
        </p:sp>
        <p:sp>
          <p:nvSpPr>
            <p:cNvPr id="787466" name="Rectangle 10"/>
            <p:cNvSpPr>
              <a:spLocks noChangeArrowheads="1"/>
            </p:cNvSpPr>
            <p:nvPr/>
          </p:nvSpPr>
          <p:spPr bwMode="auto">
            <a:xfrm>
              <a:off x="4081" y="2765"/>
              <a:ext cx="245" cy="230"/>
            </a:xfrm>
            <a:prstGeom prst="rect">
              <a:avLst/>
            </a:prstGeom>
            <a:noFill/>
            <a:ln w="9525">
              <a:noFill/>
              <a:miter lim="800000"/>
              <a:headEnd/>
              <a:tailEnd/>
            </a:ln>
          </p:spPr>
          <p:txBody>
            <a:bodyPr wrap="none" lIns="0" tIns="0" rIns="0" bIns="0">
              <a:spAutoFit/>
            </a:bodyPr>
            <a:lstStyle/>
            <a:p>
              <a:r>
                <a:rPr lang="en-US" sz="2400" b="1" u="none" baseline="0">
                  <a:solidFill>
                    <a:schemeClr val="accent2"/>
                  </a:solidFill>
                  <a:latin typeface="Swiss 721 SWA" charset="0"/>
                </a:rPr>
                <a:t>1/0</a:t>
              </a:r>
              <a:endParaRPr lang="en-US" sz="3200" b="1" u="none" baseline="0">
                <a:solidFill>
                  <a:schemeClr val="accent2"/>
                </a:solidFill>
              </a:endParaRPr>
            </a:p>
          </p:txBody>
        </p:sp>
        <p:sp>
          <p:nvSpPr>
            <p:cNvPr id="787471" name="Line 15"/>
            <p:cNvSpPr>
              <a:spLocks noChangeShapeType="1"/>
            </p:cNvSpPr>
            <p:nvPr/>
          </p:nvSpPr>
          <p:spPr bwMode="auto">
            <a:xfrm>
              <a:off x="3976" y="3024"/>
              <a:ext cx="504" cy="0"/>
            </a:xfrm>
            <a:prstGeom prst="line">
              <a:avLst/>
            </a:prstGeom>
            <a:noFill/>
            <a:ln w="38100">
              <a:solidFill>
                <a:srgbClr val="6666FF"/>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87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87473"/>
                                        </p:tgtEl>
                                        <p:attrNameLst>
                                          <p:attrName>style.visibility</p:attrName>
                                        </p:attrNameLst>
                                      </p:cBhvr>
                                      <p:to>
                                        <p:strVal val="visible"/>
                                      </p:to>
                                    </p:set>
                                    <p:anim calcmode="lin" valueType="num">
                                      <p:cBhvr additive="base">
                                        <p:cTn id="11" dur="500" fill="hold"/>
                                        <p:tgtEl>
                                          <p:spTgt spid="787473"/>
                                        </p:tgtEl>
                                        <p:attrNameLst>
                                          <p:attrName>ppt_x</p:attrName>
                                        </p:attrNameLst>
                                      </p:cBhvr>
                                      <p:tavLst>
                                        <p:tav tm="0">
                                          <p:val>
                                            <p:strVal val="1+#ppt_w/2"/>
                                          </p:val>
                                        </p:tav>
                                        <p:tav tm="100000">
                                          <p:val>
                                            <p:strVal val="#ppt_x"/>
                                          </p:val>
                                        </p:tav>
                                      </p:tavLst>
                                    </p:anim>
                                    <p:anim calcmode="lin" valueType="num">
                                      <p:cBhvr additive="base">
                                        <p:cTn id="12" dur="500" fill="hold"/>
                                        <p:tgtEl>
                                          <p:spTgt spid="7874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sng"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sng"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10017</TotalTime>
  <Words>1591</Words>
  <Application>Microsoft Office PowerPoint</Application>
  <PresentationFormat>On-screen Show (4:3)</PresentationFormat>
  <Paragraphs>393</Paragraphs>
  <Slides>20</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Default Design</vt:lpstr>
      <vt:lpstr>Equation</vt:lpstr>
      <vt:lpstr>Slide 1</vt:lpstr>
      <vt:lpstr>The Design Procedure</vt:lpstr>
      <vt:lpstr>Specification</vt:lpstr>
      <vt:lpstr>Formulation: Finding a State Diagram</vt:lpstr>
      <vt:lpstr>Formulation: Finding a State Diagram</vt:lpstr>
      <vt:lpstr>Sequence Recognizer Procedure</vt:lpstr>
      <vt:lpstr>State Assignment</vt:lpstr>
      <vt:lpstr>Sequence Recognizer Example</vt:lpstr>
      <vt:lpstr>Example: Recognize 1101</vt:lpstr>
      <vt:lpstr>Example: Recognize 1101 (continued)</vt:lpstr>
      <vt:lpstr>Example: Recognize 1101 (continued)</vt:lpstr>
      <vt:lpstr>Example: Recognize 1101 (continued)</vt:lpstr>
      <vt:lpstr>Example: Recognize 1101 (continued)</vt:lpstr>
      <vt:lpstr>Example: Recognize 1101 (continued)</vt:lpstr>
      <vt:lpstr>Formulation: Find State Table </vt:lpstr>
      <vt:lpstr>Formulation: Find State Table</vt:lpstr>
      <vt:lpstr>State Assignment – Example 1</vt:lpstr>
      <vt:lpstr>State Assignment – Example 2</vt:lpstr>
      <vt:lpstr>State Assignment – Example 2 (continued)</vt:lpstr>
      <vt:lpstr>State Assignment – Example 2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Part 1 - PPT - Mano &amp; Kime - 2nd Ed</dc:title>
  <dc:creator>Kaminski &amp; Kime</dc:creator>
  <dc:description>Fall 2001 Draft</dc:description>
  <cp:lastModifiedBy>Salekul</cp:lastModifiedBy>
  <cp:revision>447</cp:revision>
  <cp:lastPrinted>1999-06-21T13:11:14Z</cp:lastPrinted>
  <dcterms:created xsi:type="dcterms:W3CDTF">1999-02-14T20:48:18Z</dcterms:created>
  <dcterms:modified xsi:type="dcterms:W3CDTF">2012-08-05T05:05:08Z</dcterms:modified>
  <cp:category/>
</cp:coreProperties>
</file>