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8" r:id="rId2"/>
    <p:sldId id="403" r:id="rId3"/>
    <p:sldId id="411" r:id="rId4"/>
    <p:sldId id="412" r:id="rId5"/>
    <p:sldId id="413" r:id="rId6"/>
    <p:sldId id="414" r:id="rId7"/>
    <p:sldId id="404" r:id="rId8"/>
    <p:sldId id="405" r:id="rId9"/>
    <p:sldId id="407" r:id="rId10"/>
    <p:sldId id="408" r:id="rId11"/>
    <p:sldId id="406" r:id="rId12"/>
    <p:sldId id="410" r:id="rId13"/>
    <p:sldId id="415" r:id="rId14"/>
    <p:sldId id="416" r:id="rId15"/>
    <p:sldId id="417" r:id="rId16"/>
    <p:sldId id="418" r:id="rId1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u="sng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u="sng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u="sng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u="sng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u="sng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u="sng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u="sng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u="sng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u="sng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B2B2B2"/>
    <a:srgbClr val="FF3300"/>
    <a:srgbClr val="6666FF"/>
    <a:srgbClr val="00FFCC"/>
    <a:srgbClr val="009999"/>
    <a:srgbClr val="008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2787"/>
    <p:restoredTop sz="83979" autoAdjust="0"/>
  </p:normalViewPr>
  <p:slideViewPr>
    <p:cSldViewPr snapToGrid="0">
      <p:cViewPr>
        <p:scale>
          <a:sx n="70" d="100"/>
          <a:sy n="70" d="100"/>
        </p:scale>
        <p:origin x="-810" y="-114"/>
      </p:cViewPr>
      <p:guideLst>
        <p:guide orient="horz" pos="3384"/>
        <p:guide pos="418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66"/>
    </p:cViewPr>
  </p:sorterViewPr>
  <p:notesViewPr>
    <p:cSldViewPr snapToGrid="0">
      <p:cViewPr>
        <p:scale>
          <a:sx n="66" d="100"/>
          <a:sy n="66" d="100"/>
        </p:scale>
        <p:origin x="-984" y="-58"/>
      </p:cViewPr>
      <p:guideLst>
        <p:guide orient="horz" pos="3025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53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2" tIns="48302" rIns="96602" bIns="48302" numCol="1" anchor="t" anchorCtr="0" compatLnSpc="1">
            <a:prstTxWarp prst="textNoShape">
              <a:avLst/>
            </a:prstTxWarp>
          </a:bodyPr>
          <a:lstStyle>
            <a:lvl1pPr defTabSz="966788">
              <a:defRPr sz="1200" u="none" baseline="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0675" y="0"/>
            <a:ext cx="32115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2" tIns="48302" rIns="96602" bIns="4830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u="none" baseline="0"/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31353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2" tIns="48302" rIns="96602" bIns="48302" numCol="1" anchor="b" anchorCtr="0" compatLnSpc="1">
            <a:prstTxWarp prst="textNoShape">
              <a:avLst/>
            </a:prstTxWarp>
          </a:bodyPr>
          <a:lstStyle>
            <a:lvl1pPr defTabSz="966788">
              <a:defRPr sz="1200" u="none" baseline="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0675" y="9142413"/>
            <a:ext cx="32115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2" tIns="48302" rIns="96602" bIns="4830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u="none" baseline="0"/>
            </a:lvl1pPr>
          </a:lstStyle>
          <a:p>
            <a:fld id="{27FE6F20-9DE2-4298-AB9E-445D83C8327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57" tIns="50978" rIns="101957" bIns="50978" numCol="1" anchor="t" anchorCtr="0" compatLnSpc="1">
            <a:prstTxWarp prst="textNoShape">
              <a:avLst/>
            </a:prstTxWarp>
          </a:bodyPr>
          <a:lstStyle>
            <a:lvl1pPr defTabSz="1020763">
              <a:defRPr u="none" baseline="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57" tIns="50978" rIns="101957" bIns="50978" numCol="1" anchor="t" anchorCtr="0" compatLnSpc="1">
            <a:prstTxWarp prst="textNoShape">
              <a:avLst/>
            </a:prstTxWarp>
          </a:bodyPr>
          <a:lstStyle>
            <a:lvl1pPr algn="r" defTabSz="1020763">
              <a:defRPr u="none" baseline="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57" tIns="50978" rIns="101957" bIns="509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57" tIns="50978" rIns="101957" bIns="50978" numCol="1" anchor="b" anchorCtr="0" compatLnSpc="1">
            <a:prstTxWarp prst="textNoShape">
              <a:avLst/>
            </a:prstTxWarp>
          </a:bodyPr>
          <a:lstStyle>
            <a:lvl1pPr defTabSz="1020763">
              <a:defRPr u="none" baseline="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57" tIns="50978" rIns="101957" bIns="50978" numCol="1" anchor="b" anchorCtr="0" compatLnSpc="1">
            <a:prstTxWarp prst="textNoShape">
              <a:avLst/>
            </a:prstTxWarp>
          </a:bodyPr>
          <a:lstStyle>
            <a:lvl1pPr algn="r" defTabSz="1020763">
              <a:defRPr u="none" baseline="0"/>
            </a:lvl1pPr>
          </a:lstStyle>
          <a:p>
            <a:fld id="{96521E2A-22C0-4587-9F41-6F5DD00A838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DCAD18-3207-407D-BFD1-CD77FDAE527B}" type="slidenum">
              <a:rPr lang="en-US"/>
              <a:pPr/>
              <a:t>1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9E3180-3A91-4C10-AAF6-03C1DEE591B2}" type="slidenum">
              <a:rPr lang="en-US"/>
              <a:pPr/>
              <a:t>7</a:t>
            </a:fld>
            <a:endParaRPr lang="en-US"/>
          </a:p>
        </p:txBody>
      </p:sp>
      <p:sp>
        <p:nvSpPr>
          <p:cNvPr id="80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161" tIns="47579" rIns="95161" bIns="47579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D31695-A4A2-4224-A388-735EBA36071B}" type="slidenum">
              <a:rPr lang="en-US"/>
              <a:pPr/>
              <a:t>8</a:t>
            </a:fld>
            <a:endParaRPr lang="en-US"/>
          </a:p>
        </p:txBody>
      </p:sp>
      <p:sp>
        <p:nvSpPr>
          <p:cNvPr id="81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161" tIns="47579" rIns="95161" bIns="47579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8E315E-F24A-4326-BA7A-2830A56A7EC7}" type="slidenum">
              <a:rPr lang="en-US"/>
              <a:pPr/>
              <a:t>11</a:t>
            </a:fld>
            <a:endParaRPr lang="en-US"/>
          </a:p>
        </p:txBody>
      </p:sp>
      <p:sp>
        <p:nvSpPr>
          <p:cNvPr id="81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161" tIns="47579" rIns="95161" bIns="47579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1" name="Text Box 1051"/>
          <p:cNvSpPr txBox="1">
            <a:spLocks noChangeArrowheads="1"/>
          </p:cNvSpPr>
          <p:nvPr userDrawn="1"/>
        </p:nvSpPr>
        <p:spPr bwMode="auto">
          <a:xfrm>
            <a:off x="1833563" y="5167313"/>
            <a:ext cx="5913437" cy="153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200" b="1" u="none" baseline="0"/>
              <a:t>Charles Kime &amp; Thomas Kaminski</a:t>
            </a:r>
          </a:p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200" u="none" baseline="0">
                <a:cs typeface="Times New Roman" pitchFamily="18" charset="0"/>
              </a:rPr>
              <a:t>© 2004 Pearson Education, Inc.</a:t>
            </a:r>
            <a:br>
              <a:rPr lang="en-US" sz="2200" u="none" baseline="0">
                <a:cs typeface="Times New Roman" pitchFamily="18" charset="0"/>
              </a:rPr>
            </a:br>
            <a:r>
              <a:rPr lang="en-US" sz="2200" u="none" baseline="0">
                <a:cs typeface="Times New Roman" pitchFamily="18" charset="0"/>
                <a:hlinkClick r:id="" action="ppaction://hlinkshowjump?jump=lastslide"/>
              </a:rPr>
              <a:t>Terms of Use</a:t>
            </a:r>
            <a:r>
              <a:rPr lang="en-US" sz="2200" u="none" baseline="0">
                <a:cs typeface="Times New Roman" pitchFamily="18" charset="0"/>
              </a:rPr>
              <a:t/>
            </a:r>
            <a:br>
              <a:rPr lang="en-US" sz="2200" u="none" baseline="0">
                <a:cs typeface="Times New Roman" pitchFamily="18" charset="0"/>
              </a:rPr>
            </a:br>
            <a:r>
              <a:rPr lang="en-US" sz="1800" u="none" baseline="0">
                <a:cs typeface="Times New Roman" pitchFamily="18" charset="0"/>
              </a:rPr>
              <a:t>(Hyperlinks are active in View Show mode)</a:t>
            </a:r>
          </a:p>
        </p:txBody>
      </p:sp>
      <p:sp>
        <p:nvSpPr>
          <p:cNvPr id="6172" name="Text Box 1052"/>
          <p:cNvSpPr txBox="1">
            <a:spLocks noChangeArrowheads="1"/>
          </p:cNvSpPr>
          <p:nvPr userDrawn="1"/>
        </p:nvSpPr>
        <p:spPr bwMode="auto">
          <a:xfrm>
            <a:off x="1301750" y="2847975"/>
            <a:ext cx="6978650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4000" b="1" u="none" baseline="0" dirty="0">
                <a:solidFill>
                  <a:schemeClr val="hlink"/>
                </a:solidFill>
                <a:latin typeface="Helvetica" pitchFamily="34" charset="0"/>
              </a:rPr>
              <a:t>Chapter </a:t>
            </a:r>
            <a:r>
              <a:rPr lang="en-US" sz="4000" b="1" u="none" baseline="0" dirty="0" smtClean="0">
                <a:solidFill>
                  <a:schemeClr val="hlink"/>
                </a:solidFill>
                <a:latin typeface="Helvetica" pitchFamily="34" charset="0"/>
              </a:rPr>
              <a:t>4 </a:t>
            </a:r>
            <a:r>
              <a:rPr lang="en-US" sz="4000" b="1" u="none" baseline="0" dirty="0">
                <a:solidFill>
                  <a:schemeClr val="hlink"/>
                </a:solidFill>
                <a:latin typeface="Helvetica" pitchFamily="34" charset="0"/>
              </a:rPr>
              <a:t>– Sequential Circuits</a:t>
            </a:r>
          </a:p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b="1" u="none" baseline="0" dirty="0">
                <a:solidFill>
                  <a:schemeClr val="hlink"/>
                </a:solidFill>
                <a:latin typeface="Helvetica" pitchFamily="34" charset="0"/>
              </a:rPr>
              <a:t>Part </a:t>
            </a:r>
            <a:r>
              <a:rPr lang="en-US" sz="2400" b="1" u="none" baseline="0" dirty="0" smtClean="0">
                <a:solidFill>
                  <a:schemeClr val="hlink"/>
                </a:solidFill>
                <a:latin typeface="Helvetica" pitchFamily="34" charset="0"/>
              </a:rPr>
              <a:t>3 </a:t>
            </a:r>
            <a:r>
              <a:rPr lang="en-US" sz="2400" b="1" u="none" baseline="0" dirty="0">
                <a:solidFill>
                  <a:schemeClr val="hlink"/>
                </a:solidFill>
                <a:latin typeface="Helvetica" pitchFamily="34" charset="0"/>
              </a:rPr>
              <a:t>– Sequential Circuit Design</a:t>
            </a:r>
          </a:p>
        </p:txBody>
      </p:sp>
      <p:sp>
        <p:nvSpPr>
          <p:cNvPr id="6173" name="Text Box 1053"/>
          <p:cNvSpPr txBox="1">
            <a:spLocks noChangeArrowheads="1"/>
          </p:cNvSpPr>
          <p:nvPr userDrawn="1"/>
        </p:nvSpPr>
        <p:spPr bwMode="auto">
          <a:xfrm>
            <a:off x="904875" y="2179638"/>
            <a:ext cx="7772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3200" b="1" u="none" baseline="0"/>
              <a:t>Logic and Computer Design Fundamentals</a:t>
            </a:r>
          </a:p>
        </p:txBody>
      </p:sp>
      <p:sp>
        <p:nvSpPr>
          <p:cNvPr id="6174" name="Line 1054"/>
          <p:cNvSpPr>
            <a:spLocks noChangeShapeType="1"/>
          </p:cNvSpPr>
          <p:nvPr userDrawn="1"/>
        </p:nvSpPr>
        <p:spPr bwMode="auto">
          <a:xfrm>
            <a:off x="579438" y="1935163"/>
            <a:ext cx="8015287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8438" y="0"/>
            <a:ext cx="1943100" cy="6342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5963" y="0"/>
            <a:ext cx="5680075" cy="6342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138" y="1314450"/>
            <a:ext cx="3810000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1314450"/>
            <a:ext cx="3810000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8" name="Picture 54" descr="C:\Documents and Settings\Charles R Kime\My Documents\Texts\Website\PowerPoint_Slides\Work_Area\Chapter_01\watermark.jpg"/>
          <p:cNvPicPr>
            <a:picLocks noChangeAspect="1" noChangeArrowheads="1"/>
          </p:cNvPicPr>
          <p:nvPr/>
        </p:nvPicPr>
        <p:blipFill>
          <a:blip r:embed="rId13" cstate="print"/>
          <a:srcRect t="39345"/>
          <a:stretch>
            <a:fillRect/>
          </a:stretch>
        </p:blipFill>
        <p:spPr bwMode="auto">
          <a:xfrm>
            <a:off x="693738" y="6353175"/>
            <a:ext cx="2230437" cy="476250"/>
          </a:xfrm>
          <a:prstGeom prst="rect">
            <a:avLst/>
          </a:prstGeom>
          <a:noFill/>
        </p:spPr>
      </p:pic>
      <p:sp>
        <p:nvSpPr>
          <p:cNvPr id="1079" name="Text Box 55"/>
          <p:cNvSpPr txBox="1">
            <a:spLocks noChangeArrowheads="1"/>
          </p:cNvSpPr>
          <p:nvPr/>
        </p:nvSpPr>
        <p:spPr bwMode="auto">
          <a:xfrm>
            <a:off x="696913" y="6338888"/>
            <a:ext cx="2728912" cy="519112"/>
          </a:xfrm>
          <a:prstGeom prst="rect">
            <a:avLst/>
          </a:prstGeom>
          <a:noFill/>
          <a:ln w="1588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2800" b="1" u="none" baseline="0">
              <a:solidFill>
                <a:schemeClr val="accent2"/>
              </a:solidFill>
            </a:endParaRPr>
          </a:p>
        </p:txBody>
      </p:sp>
      <p:sp>
        <p:nvSpPr>
          <p:cNvPr id="1081" name="Line 57"/>
          <p:cNvSpPr>
            <a:spLocks noChangeShapeType="1"/>
          </p:cNvSpPr>
          <p:nvPr/>
        </p:nvSpPr>
        <p:spPr bwMode="auto">
          <a:xfrm>
            <a:off x="581025" y="1173163"/>
            <a:ext cx="8015288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2" name="Rectangle 58"/>
          <p:cNvSpPr>
            <a:spLocks noGrp="1" noChangeArrowheads="1"/>
          </p:cNvSpPr>
          <p:nvPr>
            <p:ph type="title"/>
          </p:nvPr>
        </p:nvSpPr>
        <p:spPr bwMode="auto">
          <a:xfrm>
            <a:off x="715963" y="0"/>
            <a:ext cx="7772400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83" name="Rectangle 59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314450"/>
            <a:ext cx="7772400" cy="502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8925" indent="-288925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692150" indent="-23495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•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</a:defRPr>
      </a:lvl3pPr>
      <a:lvl4pPr marL="1544638" indent="-173038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•"/>
        <a:defRPr sz="2000" b="1">
          <a:solidFill>
            <a:schemeClr val="tx1"/>
          </a:solidFill>
          <a:latin typeface="+mn-lt"/>
        </a:defRPr>
      </a:lvl4pPr>
      <a:lvl5pPr marL="2006600" indent="-1778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5pPr>
      <a:lvl6pPr marL="2463800" indent="-1778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6pPr>
      <a:lvl7pPr marL="2921000" indent="-1778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7pPr>
      <a:lvl8pPr marL="3378200" indent="-1778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8pPr>
      <a:lvl9pPr marL="3835400" indent="-1778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Find Flip-Flop Input and Output Equations: Assignment 1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Assume D </a:t>
            </a:r>
            <a:r>
              <a:rPr lang="en-US" sz="2800" dirty="0" smtClean="0"/>
              <a:t>flip-flops</a:t>
            </a:r>
          </a:p>
          <a:p>
            <a:r>
              <a:rPr lang="en-US" sz="2800" dirty="0" smtClean="0"/>
              <a:t>You can draw K-maps or get the relations directly from the </a:t>
            </a:r>
            <a:r>
              <a:rPr lang="en-US" sz="2800" dirty="0" err="1" smtClean="0"/>
              <a:t>minterms</a:t>
            </a:r>
            <a:endParaRPr lang="en-US" sz="2800" dirty="0" smtClean="0"/>
          </a:p>
          <a:p>
            <a:r>
              <a:rPr lang="en-US" sz="2800" dirty="0" smtClean="0"/>
              <a:t>D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= Y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Y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+ Y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Y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X</a:t>
            </a:r>
            <a:r>
              <a:rPr lang="en-US" sz="2800" baseline="-25000" dirty="0" smtClean="0"/>
              <a:t/>
            </a:r>
            <a:br>
              <a:rPr lang="en-US" sz="2800" baseline="-25000" dirty="0" smtClean="0"/>
            </a:br>
            <a:r>
              <a:rPr lang="en-US" sz="2800" dirty="0" smtClean="0"/>
              <a:t>D</a:t>
            </a:r>
            <a:r>
              <a:rPr lang="en-US" sz="2800" baseline="-25000" dirty="0" smtClean="0"/>
              <a:t>2  </a:t>
            </a:r>
            <a:r>
              <a:rPr lang="en-US" sz="2800" dirty="0" smtClean="0"/>
              <a:t>= Y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Y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X + Y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Y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X+ Y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Y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X</a:t>
            </a:r>
            <a:br>
              <a:rPr lang="en-US" sz="2800" dirty="0" smtClean="0"/>
            </a:br>
            <a:r>
              <a:rPr lang="en-US" sz="2800" dirty="0" smtClean="0"/>
              <a:t>Z   = Y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Y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X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1025" y="6515100"/>
            <a:ext cx="2212975" cy="3429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Chapter 6 - Part 2    </a:t>
            </a:r>
            <a:fld id="{47D5F370-F1EC-404C-B727-69A07FF9A59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Line 73"/>
          <p:cNvSpPr>
            <a:spLocks noChangeShapeType="1"/>
          </p:cNvSpPr>
          <p:nvPr/>
        </p:nvSpPr>
        <p:spPr bwMode="auto">
          <a:xfrm>
            <a:off x="2210176" y="2854052"/>
            <a:ext cx="241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" name="Line 74"/>
          <p:cNvSpPr>
            <a:spLocks noChangeShapeType="1"/>
          </p:cNvSpPr>
          <p:nvPr/>
        </p:nvSpPr>
        <p:spPr bwMode="auto">
          <a:xfrm>
            <a:off x="2996432" y="2866752"/>
            <a:ext cx="241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8" name="Line 76"/>
          <p:cNvSpPr>
            <a:spLocks noChangeShapeType="1"/>
          </p:cNvSpPr>
          <p:nvPr/>
        </p:nvSpPr>
        <p:spPr bwMode="auto">
          <a:xfrm>
            <a:off x="3709724" y="3307460"/>
            <a:ext cx="241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9" name="Line 77"/>
          <p:cNvSpPr>
            <a:spLocks noChangeShapeType="1"/>
          </p:cNvSpPr>
          <p:nvPr/>
        </p:nvSpPr>
        <p:spPr bwMode="auto">
          <a:xfrm>
            <a:off x="4141524" y="3307460"/>
            <a:ext cx="241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0" name="Line 78"/>
          <p:cNvSpPr>
            <a:spLocks noChangeShapeType="1"/>
          </p:cNvSpPr>
          <p:nvPr/>
        </p:nvSpPr>
        <p:spPr bwMode="auto">
          <a:xfrm>
            <a:off x="1846616" y="3307460"/>
            <a:ext cx="241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1" name="Line 79"/>
          <p:cNvSpPr>
            <a:spLocks noChangeShapeType="1"/>
          </p:cNvSpPr>
          <p:nvPr/>
        </p:nvSpPr>
        <p:spPr bwMode="auto">
          <a:xfrm>
            <a:off x="2266468" y="3308408"/>
            <a:ext cx="241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1025" y="6515100"/>
            <a:ext cx="2212975" cy="342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Chapter 6 - Part 2    </a:t>
            </a:r>
            <a:fld id="{1EEFAE2B-4617-4097-89B2-A0E6EEBB9356}" type="slidenum">
              <a:rPr lang="en-US"/>
              <a:pPr/>
              <a:t>11</a:t>
            </a:fld>
            <a:endParaRPr lang="en-US"/>
          </a:p>
        </p:txBody>
      </p:sp>
      <p:sp>
        <p:nvSpPr>
          <p:cNvPr id="812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36588" y="1260475"/>
            <a:ext cx="7772400" cy="1785938"/>
          </a:xfrm>
        </p:spPr>
        <p:txBody>
          <a:bodyPr/>
          <a:lstStyle/>
          <a:p>
            <a:r>
              <a:rPr lang="en-US" sz="2800" dirty="0"/>
              <a:t>Assignment 2: A = 0 0, B = 0 1, C = 1 1, D = 1 0</a:t>
            </a:r>
          </a:p>
          <a:p>
            <a:r>
              <a:rPr lang="en-US" sz="2800" dirty="0"/>
              <a:t>The resulting coded state table: </a:t>
            </a:r>
          </a:p>
        </p:txBody>
      </p:sp>
      <p:sp>
        <p:nvSpPr>
          <p:cNvPr id="812035" name="Rectangle 3"/>
          <p:cNvSpPr>
            <a:spLocks noGrp="1" noChangeArrowheads="1"/>
          </p:cNvSpPr>
          <p:nvPr>
            <p:ph type="title"/>
          </p:nvPr>
        </p:nvSpPr>
        <p:spPr>
          <a:xfrm>
            <a:off x="614363" y="0"/>
            <a:ext cx="8529637" cy="1020763"/>
          </a:xfrm>
        </p:spPr>
        <p:txBody>
          <a:bodyPr/>
          <a:lstStyle/>
          <a:p>
            <a:r>
              <a:rPr lang="en-US" dirty="0"/>
              <a:t>State </a:t>
            </a:r>
            <a:r>
              <a:rPr lang="en-US" dirty="0" smtClean="0"/>
              <a:t>Assignment: Assignment 2</a:t>
            </a:r>
            <a:endParaRPr lang="en-US" b="0" dirty="0"/>
          </a:p>
        </p:txBody>
      </p:sp>
      <p:graphicFrame>
        <p:nvGraphicFramePr>
          <p:cNvPr id="812105" name="Group 73"/>
          <p:cNvGraphicFramePr>
            <a:graphicFrameLocks noGrp="1"/>
          </p:cNvGraphicFramePr>
          <p:nvPr/>
        </p:nvGraphicFramePr>
        <p:xfrm>
          <a:off x="2041525" y="2374900"/>
          <a:ext cx="5027613" cy="3102864"/>
        </p:xfrm>
        <a:graphic>
          <a:graphicData uri="http://schemas.openxmlformats.org/drawingml/2006/table">
            <a:tbl>
              <a:tblPr/>
              <a:tblGrid>
                <a:gridCol w="1370013"/>
                <a:gridCol w="866775"/>
                <a:gridCol w="927100"/>
                <a:gridCol w="971550"/>
                <a:gridCol w="892175"/>
              </a:tblGrid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Present 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Next State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 = 0 x 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Output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x = 0 x 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2074" name="Object 42"/>
          <p:cNvGraphicFramePr>
            <a:graphicFrameLocks noChangeAspect="1"/>
          </p:cNvGraphicFramePr>
          <p:nvPr/>
        </p:nvGraphicFramePr>
        <p:xfrm>
          <a:off x="4521200" y="3333750"/>
          <a:ext cx="101600" cy="190500"/>
        </p:xfrm>
        <a:graphic>
          <a:graphicData uri="http://schemas.openxmlformats.org/presentationml/2006/ole">
            <p:oleObj spid="_x0000_s2050" name="Equation" r:id="rId4" imgW="101520" imgH="190440" progId="Equation.3">
              <p:embed/>
            </p:oleObj>
          </a:graphicData>
        </a:graphic>
      </p:graphicFrame>
      <p:graphicFrame>
        <p:nvGraphicFramePr>
          <p:cNvPr id="812094" name="Object 62"/>
          <p:cNvGraphicFramePr>
            <a:graphicFrameLocks noChangeAspect="1"/>
          </p:cNvGraphicFramePr>
          <p:nvPr/>
        </p:nvGraphicFramePr>
        <p:xfrm>
          <a:off x="4521200" y="3333750"/>
          <a:ext cx="101600" cy="190500"/>
        </p:xfrm>
        <a:graphic>
          <a:graphicData uri="http://schemas.openxmlformats.org/presentationml/2006/ole">
            <p:oleObj spid="_x0000_s2051" name="Equation" r:id="rId5" imgW="101520" imgH="190440" progId="Equation.3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1025" y="6515100"/>
            <a:ext cx="2212975" cy="342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Chapter 6 - Part 2    </a:t>
            </a:r>
            <a:fld id="{2503A2D2-29E6-471A-A3AB-C70A2EA6DE62}" type="slidenum">
              <a:rPr lang="en-US"/>
              <a:pPr/>
              <a:t>12</a:t>
            </a:fld>
            <a:endParaRPr lang="en-US"/>
          </a:p>
        </p:txBody>
      </p:sp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8089900" cy="1020763"/>
          </a:xfrm>
        </p:spPr>
        <p:txBody>
          <a:bodyPr/>
          <a:lstStyle/>
          <a:p>
            <a:r>
              <a:rPr lang="en-US" dirty="0" smtClean="0"/>
              <a:t>Optimization: Example </a:t>
            </a:r>
            <a:r>
              <a:rPr lang="en-US" dirty="0"/>
              <a:t>2: Assignment 2</a:t>
            </a:r>
          </a:p>
        </p:txBody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3738" y="1316038"/>
            <a:ext cx="8188325" cy="5027612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/>
              <a:t>	D</a:t>
            </a:r>
            <a:r>
              <a:rPr lang="en-US" sz="2400" baseline="-25000" dirty="0"/>
              <a:t>1</a:t>
            </a:r>
            <a:r>
              <a:rPr lang="en-US" sz="2400" dirty="0"/>
              <a:t> = Y</a:t>
            </a:r>
            <a:r>
              <a:rPr lang="en-US" sz="2400" baseline="-25000" dirty="0"/>
              <a:t>1</a:t>
            </a:r>
            <a:r>
              <a:rPr lang="en-US" sz="2400" dirty="0"/>
              <a:t>Y</a:t>
            </a:r>
            <a:r>
              <a:rPr lang="en-US" sz="2400" baseline="-25000" dirty="0"/>
              <a:t>2</a:t>
            </a:r>
            <a:r>
              <a:rPr lang="en-US" sz="2400" dirty="0"/>
              <a:t> + XY</a:t>
            </a:r>
            <a:r>
              <a:rPr lang="en-US" sz="2400" baseline="-25000" dirty="0"/>
              <a:t>2                   </a:t>
            </a:r>
            <a:r>
              <a:rPr lang="en-US" sz="2400" baseline="-25000" dirty="0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sz="2400" baseline="-25000" dirty="0"/>
              <a:t> </a:t>
            </a:r>
            <a:r>
              <a:rPr lang="en-US" sz="2400" baseline="-25000" dirty="0" smtClean="0"/>
              <a:t>     </a:t>
            </a:r>
            <a:r>
              <a:rPr lang="en-US" sz="2400" dirty="0" smtClean="0"/>
              <a:t>D</a:t>
            </a:r>
            <a:r>
              <a:rPr lang="en-US" sz="2400" baseline="-25000" dirty="0" smtClean="0"/>
              <a:t>2  </a:t>
            </a:r>
            <a:r>
              <a:rPr lang="en-US" sz="2400" dirty="0" smtClean="0"/>
              <a:t>= X           </a:t>
            </a:r>
            <a:br>
              <a:rPr lang="en-US" sz="2400" dirty="0" smtClean="0"/>
            </a:br>
            <a:r>
              <a:rPr lang="en-US" sz="2400" dirty="0" smtClean="0"/>
              <a:t>Z   = XY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Y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sp>
        <p:nvSpPr>
          <p:cNvPr id="856139" name="Line 75"/>
          <p:cNvSpPr>
            <a:spLocks noChangeShapeType="1"/>
          </p:cNvSpPr>
          <p:nvPr/>
        </p:nvSpPr>
        <p:spPr bwMode="auto">
          <a:xfrm>
            <a:off x="2280114" y="2195138"/>
            <a:ext cx="241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grpSp>
        <p:nvGrpSpPr>
          <p:cNvPr id="2" name="Group 181"/>
          <p:cNvGrpSpPr>
            <a:grpSpLocks/>
          </p:cNvGrpSpPr>
          <p:nvPr/>
        </p:nvGrpSpPr>
        <p:grpSpPr bwMode="auto">
          <a:xfrm>
            <a:off x="1473958" y="1774209"/>
            <a:ext cx="7383439" cy="4388399"/>
            <a:chOff x="1007" y="1098"/>
            <a:chExt cx="4664" cy="2655"/>
          </a:xfrm>
        </p:grpSpPr>
        <p:sp>
          <p:nvSpPr>
            <p:cNvPr id="76" name="Rectangle 92"/>
            <p:cNvSpPr>
              <a:spLocks noChangeArrowheads="1"/>
            </p:cNvSpPr>
            <p:nvPr/>
          </p:nvSpPr>
          <p:spPr bwMode="auto">
            <a:xfrm>
              <a:off x="1007" y="1098"/>
              <a:ext cx="4440" cy="2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7" name="Freeform 140"/>
            <p:cNvSpPr>
              <a:spLocks/>
            </p:cNvSpPr>
            <p:nvPr/>
          </p:nvSpPr>
          <p:spPr bwMode="auto">
            <a:xfrm>
              <a:off x="2135" y="1205"/>
              <a:ext cx="2989" cy="1173"/>
            </a:xfrm>
            <a:custGeom>
              <a:avLst/>
              <a:gdLst/>
              <a:ahLst/>
              <a:cxnLst>
                <a:cxn ang="0">
                  <a:pos x="444" y="152"/>
                </a:cxn>
                <a:cxn ang="0">
                  <a:pos x="0" y="152"/>
                </a:cxn>
                <a:cxn ang="0">
                  <a:pos x="0" y="0"/>
                </a:cxn>
                <a:cxn ang="0">
                  <a:pos x="2521" y="0"/>
                </a:cxn>
                <a:cxn ang="0">
                  <a:pos x="2521" y="1173"/>
                </a:cxn>
                <a:cxn ang="0">
                  <a:pos x="2989" y="1173"/>
                </a:cxn>
              </a:cxnLst>
              <a:rect l="0" t="0" r="r" b="b"/>
              <a:pathLst>
                <a:path w="2989" h="1173">
                  <a:moveTo>
                    <a:pt x="444" y="152"/>
                  </a:moveTo>
                  <a:lnTo>
                    <a:pt x="0" y="152"/>
                  </a:lnTo>
                  <a:lnTo>
                    <a:pt x="0" y="0"/>
                  </a:lnTo>
                  <a:lnTo>
                    <a:pt x="2521" y="0"/>
                  </a:lnTo>
                  <a:lnTo>
                    <a:pt x="2521" y="1173"/>
                  </a:lnTo>
                  <a:lnTo>
                    <a:pt x="2989" y="1173"/>
                  </a:lnTo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8" name="Freeform 141"/>
            <p:cNvSpPr>
              <a:spLocks/>
            </p:cNvSpPr>
            <p:nvPr/>
          </p:nvSpPr>
          <p:spPr bwMode="auto">
            <a:xfrm>
              <a:off x="1759" y="1550"/>
              <a:ext cx="2897" cy="1381"/>
            </a:xfrm>
            <a:custGeom>
              <a:avLst/>
              <a:gdLst/>
              <a:ahLst/>
              <a:cxnLst>
                <a:cxn ang="0">
                  <a:pos x="820" y="0"/>
                </a:cxn>
                <a:cxn ang="0">
                  <a:pos x="376" y="0"/>
                </a:cxn>
                <a:cxn ang="0">
                  <a:pos x="376" y="1018"/>
                </a:cxn>
                <a:cxn ang="0">
                  <a:pos x="2897" y="1018"/>
                </a:cxn>
                <a:cxn ang="0">
                  <a:pos x="2897" y="1381"/>
                </a:cxn>
                <a:cxn ang="0">
                  <a:pos x="0" y="1381"/>
                </a:cxn>
              </a:cxnLst>
              <a:rect l="0" t="0" r="r" b="b"/>
              <a:pathLst>
                <a:path w="2897" h="1381">
                  <a:moveTo>
                    <a:pt x="820" y="0"/>
                  </a:moveTo>
                  <a:lnTo>
                    <a:pt x="376" y="0"/>
                  </a:lnTo>
                  <a:lnTo>
                    <a:pt x="376" y="1018"/>
                  </a:lnTo>
                  <a:lnTo>
                    <a:pt x="2897" y="1018"/>
                  </a:lnTo>
                  <a:lnTo>
                    <a:pt x="2897" y="1381"/>
                  </a:lnTo>
                  <a:lnTo>
                    <a:pt x="0" y="1381"/>
                  </a:lnTo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9" name="Freeform 142"/>
            <p:cNvSpPr>
              <a:spLocks/>
            </p:cNvSpPr>
            <p:nvPr/>
          </p:nvSpPr>
          <p:spPr bwMode="auto">
            <a:xfrm>
              <a:off x="1985" y="2570"/>
              <a:ext cx="3079" cy="822"/>
            </a:xfrm>
            <a:custGeom>
              <a:avLst/>
              <a:gdLst/>
              <a:ahLst/>
              <a:cxnLst>
                <a:cxn ang="0">
                  <a:pos x="3079" y="0"/>
                </a:cxn>
                <a:cxn ang="0">
                  <a:pos x="2760" y="0"/>
                </a:cxn>
                <a:cxn ang="0">
                  <a:pos x="2760" y="822"/>
                </a:cxn>
                <a:cxn ang="0">
                  <a:pos x="0" y="822"/>
                </a:cxn>
              </a:cxnLst>
              <a:rect l="0" t="0" r="r" b="b"/>
              <a:pathLst>
                <a:path w="3079" h="822">
                  <a:moveTo>
                    <a:pt x="3079" y="0"/>
                  </a:moveTo>
                  <a:lnTo>
                    <a:pt x="2760" y="0"/>
                  </a:lnTo>
                  <a:lnTo>
                    <a:pt x="2760" y="822"/>
                  </a:lnTo>
                  <a:lnTo>
                    <a:pt x="0" y="822"/>
                  </a:lnTo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" name="Freeform 143"/>
            <p:cNvSpPr>
              <a:spLocks/>
            </p:cNvSpPr>
            <p:nvPr/>
          </p:nvSpPr>
          <p:spPr bwMode="auto">
            <a:xfrm>
              <a:off x="1985" y="3248"/>
              <a:ext cx="2186" cy="433"/>
            </a:xfrm>
            <a:custGeom>
              <a:avLst/>
              <a:gdLst/>
              <a:ahLst/>
              <a:cxnLst>
                <a:cxn ang="0">
                  <a:pos x="2186" y="0"/>
                </a:cxn>
                <a:cxn ang="0">
                  <a:pos x="2186" y="433"/>
                </a:cxn>
                <a:cxn ang="0">
                  <a:pos x="0" y="433"/>
                </a:cxn>
              </a:cxnLst>
              <a:rect l="0" t="0" r="r" b="b"/>
              <a:pathLst>
                <a:path w="2186" h="433">
                  <a:moveTo>
                    <a:pt x="2186" y="0"/>
                  </a:moveTo>
                  <a:lnTo>
                    <a:pt x="2186" y="433"/>
                  </a:lnTo>
                  <a:lnTo>
                    <a:pt x="0" y="433"/>
                  </a:lnTo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1" name="Freeform 144"/>
            <p:cNvSpPr>
              <a:spLocks/>
            </p:cNvSpPr>
            <p:nvPr/>
          </p:nvSpPr>
          <p:spPr bwMode="auto">
            <a:xfrm>
              <a:off x="1901" y="1933"/>
              <a:ext cx="579" cy="998"/>
            </a:xfrm>
            <a:custGeom>
              <a:avLst/>
              <a:gdLst/>
              <a:ahLst/>
              <a:cxnLst>
                <a:cxn ang="0">
                  <a:pos x="579" y="0"/>
                </a:cxn>
                <a:cxn ang="0">
                  <a:pos x="0" y="0"/>
                </a:cxn>
                <a:cxn ang="0">
                  <a:pos x="0" y="998"/>
                </a:cxn>
              </a:cxnLst>
              <a:rect l="0" t="0" r="r" b="b"/>
              <a:pathLst>
                <a:path w="579" h="998">
                  <a:moveTo>
                    <a:pt x="579" y="0"/>
                  </a:moveTo>
                  <a:lnTo>
                    <a:pt x="0" y="0"/>
                  </a:lnTo>
                  <a:lnTo>
                    <a:pt x="0" y="998"/>
                  </a:lnTo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2" name="Line 145"/>
            <p:cNvSpPr>
              <a:spLocks noChangeShapeType="1"/>
            </p:cNvSpPr>
            <p:nvPr/>
          </p:nvSpPr>
          <p:spPr bwMode="auto">
            <a:xfrm>
              <a:off x="1901" y="2474"/>
              <a:ext cx="364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3" name="Line 146"/>
            <p:cNvSpPr>
              <a:spLocks noChangeShapeType="1"/>
            </p:cNvSpPr>
            <p:nvPr/>
          </p:nvSpPr>
          <p:spPr bwMode="auto">
            <a:xfrm>
              <a:off x="2135" y="1740"/>
              <a:ext cx="365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4" name="Freeform 147"/>
            <p:cNvSpPr>
              <a:spLocks/>
            </p:cNvSpPr>
            <p:nvPr/>
          </p:nvSpPr>
          <p:spPr bwMode="auto">
            <a:xfrm>
              <a:off x="2494" y="1455"/>
              <a:ext cx="630" cy="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3" y="0"/>
                </a:cxn>
                <a:cxn ang="0">
                  <a:pos x="393" y="84"/>
                </a:cxn>
                <a:cxn ang="0">
                  <a:pos x="630" y="84"/>
                </a:cxn>
              </a:cxnLst>
              <a:rect l="0" t="0" r="r" b="b"/>
              <a:pathLst>
                <a:path w="630" h="84">
                  <a:moveTo>
                    <a:pt x="0" y="0"/>
                  </a:moveTo>
                  <a:lnTo>
                    <a:pt x="393" y="0"/>
                  </a:lnTo>
                  <a:lnTo>
                    <a:pt x="393" y="84"/>
                  </a:lnTo>
                  <a:lnTo>
                    <a:pt x="630" y="84"/>
                  </a:lnTo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5" name="Freeform 148"/>
            <p:cNvSpPr>
              <a:spLocks/>
            </p:cNvSpPr>
            <p:nvPr/>
          </p:nvSpPr>
          <p:spPr bwMode="auto">
            <a:xfrm>
              <a:off x="2494" y="1734"/>
              <a:ext cx="630" cy="104"/>
            </a:xfrm>
            <a:custGeom>
              <a:avLst/>
              <a:gdLst/>
              <a:ahLst/>
              <a:cxnLst>
                <a:cxn ang="0">
                  <a:pos x="0" y="104"/>
                </a:cxn>
                <a:cxn ang="0">
                  <a:pos x="393" y="104"/>
                </a:cxn>
                <a:cxn ang="0">
                  <a:pos x="393" y="0"/>
                </a:cxn>
                <a:cxn ang="0">
                  <a:pos x="630" y="0"/>
                </a:cxn>
              </a:cxnLst>
              <a:rect l="0" t="0" r="r" b="b"/>
              <a:pathLst>
                <a:path w="630" h="104">
                  <a:moveTo>
                    <a:pt x="0" y="104"/>
                  </a:moveTo>
                  <a:lnTo>
                    <a:pt x="393" y="104"/>
                  </a:lnTo>
                  <a:lnTo>
                    <a:pt x="393" y="0"/>
                  </a:lnTo>
                  <a:lnTo>
                    <a:pt x="630" y="0"/>
                  </a:lnTo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6" name="Line 149"/>
            <p:cNvSpPr>
              <a:spLocks noChangeShapeType="1"/>
            </p:cNvSpPr>
            <p:nvPr/>
          </p:nvSpPr>
          <p:spPr bwMode="auto">
            <a:xfrm flipH="1">
              <a:off x="3179" y="1632"/>
              <a:ext cx="147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7" name="Freeform 150"/>
            <p:cNvSpPr>
              <a:spLocks/>
            </p:cNvSpPr>
            <p:nvPr/>
          </p:nvSpPr>
          <p:spPr bwMode="auto">
            <a:xfrm>
              <a:off x="3637" y="2089"/>
              <a:ext cx="558" cy="1303"/>
            </a:xfrm>
            <a:custGeom>
              <a:avLst/>
              <a:gdLst/>
              <a:ahLst/>
              <a:cxnLst>
                <a:cxn ang="0">
                  <a:pos x="558" y="0"/>
                </a:cxn>
                <a:cxn ang="0">
                  <a:pos x="0" y="0"/>
                </a:cxn>
                <a:cxn ang="0">
                  <a:pos x="0" y="1303"/>
                </a:cxn>
              </a:cxnLst>
              <a:rect l="0" t="0" r="r" b="b"/>
              <a:pathLst>
                <a:path w="558" h="1303">
                  <a:moveTo>
                    <a:pt x="558" y="0"/>
                  </a:moveTo>
                  <a:lnTo>
                    <a:pt x="0" y="0"/>
                  </a:lnTo>
                  <a:lnTo>
                    <a:pt x="0" y="1303"/>
                  </a:lnTo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8" name="Freeform 151"/>
            <p:cNvSpPr>
              <a:spLocks/>
            </p:cNvSpPr>
            <p:nvPr/>
          </p:nvSpPr>
          <p:spPr bwMode="auto">
            <a:xfrm>
              <a:off x="3764" y="2127"/>
              <a:ext cx="397" cy="1554"/>
            </a:xfrm>
            <a:custGeom>
              <a:avLst/>
              <a:gdLst/>
              <a:ahLst/>
              <a:cxnLst>
                <a:cxn ang="0">
                  <a:pos x="0" y="1554"/>
                </a:cxn>
                <a:cxn ang="0">
                  <a:pos x="0" y="237"/>
                </a:cxn>
                <a:cxn ang="0">
                  <a:pos x="397" y="237"/>
                </a:cxn>
                <a:cxn ang="0">
                  <a:pos x="397" y="0"/>
                </a:cxn>
              </a:cxnLst>
              <a:rect l="0" t="0" r="r" b="b"/>
              <a:pathLst>
                <a:path w="397" h="1554">
                  <a:moveTo>
                    <a:pt x="0" y="1554"/>
                  </a:moveTo>
                  <a:lnTo>
                    <a:pt x="0" y="237"/>
                  </a:lnTo>
                  <a:lnTo>
                    <a:pt x="397" y="237"/>
                  </a:lnTo>
                  <a:lnTo>
                    <a:pt x="397" y="0"/>
                  </a:lnTo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9" name="Rectangle 152"/>
            <p:cNvSpPr>
              <a:spLocks noChangeArrowheads="1"/>
            </p:cNvSpPr>
            <p:nvPr/>
          </p:nvSpPr>
          <p:spPr bwMode="auto">
            <a:xfrm>
              <a:off x="3867" y="1402"/>
              <a:ext cx="586" cy="87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0" name="Rectangle 153"/>
            <p:cNvSpPr>
              <a:spLocks noChangeArrowheads="1"/>
            </p:cNvSpPr>
            <p:nvPr/>
          </p:nvSpPr>
          <p:spPr bwMode="auto">
            <a:xfrm>
              <a:off x="3879" y="2719"/>
              <a:ext cx="586" cy="87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" name="Freeform 154"/>
            <p:cNvSpPr>
              <a:spLocks/>
            </p:cNvSpPr>
            <p:nvPr/>
          </p:nvSpPr>
          <p:spPr bwMode="auto">
            <a:xfrm>
              <a:off x="4968" y="2326"/>
              <a:ext cx="354" cy="2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72"/>
                </a:cxn>
                <a:cxn ang="0">
                  <a:pos x="120" y="172"/>
                </a:cxn>
                <a:cxn ang="0">
                  <a:pos x="206" y="87"/>
                </a:cxn>
                <a:cxn ang="0">
                  <a:pos x="122" y="0"/>
                </a:cxn>
                <a:cxn ang="0">
                  <a:pos x="0" y="0"/>
                </a:cxn>
              </a:cxnLst>
              <a:rect l="0" t="0" r="r" b="b"/>
              <a:pathLst>
                <a:path w="206" h="172">
                  <a:moveTo>
                    <a:pt x="0" y="0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67" y="172"/>
                    <a:pt x="206" y="134"/>
                    <a:pt x="206" y="87"/>
                  </a:cubicBezTo>
                  <a:cubicBezTo>
                    <a:pt x="206" y="39"/>
                    <a:pt x="169" y="1"/>
                    <a:pt x="12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" name="Freeform 155"/>
            <p:cNvSpPr>
              <a:spLocks/>
            </p:cNvSpPr>
            <p:nvPr/>
          </p:nvSpPr>
          <p:spPr bwMode="auto">
            <a:xfrm>
              <a:off x="2399" y="1689"/>
              <a:ext cx="356" cy="29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73"/>
                </a:cxn>
                <a:cxn ang="0">
                  <a:pos x="120" y="172"/>
                </a:cxn>
                <a:cxn ang="0">
                  <a:pos x="207" y="87"/>
                </a:cxn>
                <a:cxn ang="0">
                  <a:pos x="122" y="0"/>
                </a:cxn>
                <a:cxn ang="0">
                  <a:pos x="1" y="0"/>
                </a:cxn>
              </a:cxnLst>
              <a:rect l="0" t="0" r="r" b="b"/>
              <a:pathLst>
                <a:path w="207" h="173">
                  <a:moveTo>
                    <a:pt x="1" y="0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67" y="172"/>
                    <a:pt x="207" y="134"/>
                    <a:pt x="207" y="87"/>
                  </a:cubicBezTo>
                  <a:cubicBezTo>
                    <a:pt x="207" y="40"/>
                    <a:pt x="169" y="1"/>
                    <a:pt x="12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3" name="Freeform 156"/>
            <p:cNvSpPr>
              <a:spLocks/>
            </p:cNvSpPr>
            <p:nvPr/>
          </p:nvSpPr>
          <p:spPr bwMode="auto">
            <a:xfrm>
              <a:off x="2399" y="1306"/>
              <a:ext cx="356" cy="29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72"/>
                </a:cxn>
                <a:cxn ang="0">
                  <a:pos x="120" y="172"/>
                </a:cxn>
                <a:cxn ang="0">
                  <a:pos x="207" y="87"/>
                </a:cxn>
                <a:cxn ang="0">
                  <a:pos x="122" y="0"/>
                </a:cxn>
                <a:cxn ang="0">
                  <a:pos x="1" y="0"/>
                </a:cxn>
              </a:cxnLst>
              <a:rect l="0" t="0" r="r" b="b"/>
              <a:pathLst>
                <a:path w="207" h="172">
                  <a:moveTo>
                    <a:pt x="1" y="0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67" y="172"/>
                    <a:pt x="207" y="134"/>
                    <a:pt x="207" y="87"/>
                  </a:cubicBezTo>
                  <a:cubicBezTo>
                    <a:pt x="207" y="40"/>
                    <a:pt x="169" y="1"/>
                    <a:pt x="12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4" name="Freeform 157"/>
            <p:cNvSpPr>
              <a:spLocks/>
            </p:cNvSpPr>
            <p:nvPr/>
          </p:nvSpPr>
          <p:spPr bwMode="auto">
            <a:xfrm>
              <a:off x="3012" y="1488"/>
              <a:ext cx="378" cy="297"/>
            </a:xfrm>
            <a:custGeom>
              <a:avLst/>
              <a:gdLst/>
              <a:ahLst/>
              <a:cxnLst>
                <a:cxn ang="0">
                  <a:pos x="3" y="168"/>
                </a:cxn>
                <a:cxn ang="0">
                  <a:pos x="25" y="83"/>
                </a:cxn>
                <a:cxn ang="0">
                  <a:pos x="4" y="4"/>
                </a:cxn>
                <a:cxn ang="0">
                  <a:pos x="1" y="0"/>
                </a:cxn>
                <a:cxn ang="0">
                  <a:pos x="72" y="0"/>
                </a:cxn>
                <a:cxn ang="0">
                  <a:pos x="220" y="84"/>
                </a:cxn>
                <a:cxn ang="0">
                  <a:pos x="219" y="89"/>
                </a:cxn>
                <a:cxn ang="0">
                  <a:pos x="72" y="173"/>
                </a:cxn>
                <a:cxn ang="0">
                  <a:pos x="0" y="173"/>
                </a:cxn>
                <a:cxn ang="0">
                  <a:pos x="3" y="168"/>
                </a:cxn>
              </a:cxnLst>
              <a:rect l="0" t="0" r="r" b="b"/>
              <a:pathLst>
                <a:path w="220" h="173">
                  <a:moveTo>
                    <a:pt x="3" y="168"/>
                  </a:moveTo>
                  <a:cubicBezTo>
                    <a:pt x="17" y="142"/>
                    <a:pt x="25" y="113"/>
                    <a:pt x="25" y="83"/>
                  </a:cubicBezTo>
                  <a:cubicBezTo>
                    <a:pt x="25" y="55"/>
                    <a:pt x="18" y="28"/>
                    <a:pt x="4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133" y="0"/>
                    <a:pt x="189" y="32"/>
                    <a:pt x="220" y="84"/>
                  </a:cubicBezTo>
                  <a:cubicBezTo>
                    <a:pt x="219" y="89"/>
                    <a:pt x="219" y="89"/>
                    <a:pt x="219" y="89"/>
                  </a:cubicBezTo>
                  <a:cubicBezTo>
                    <a:pt x="188" y="141"/>
                    <a:pt x="132" y="173"/>
                    <a:pt x="72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3" y="168"/>
                    <a:pt x="3" y="168"/>
                    <a:pt x="3" y="168"/>
                  </a:cubicBez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5" name="Oval 158"/>
            <p:cNvSpPr>
              <a:spLocks noChangeArrowheads="1"/>
            </p:cNvSpPr>
            <p:nvPr/>
          </p:nvSpPr>
          <p:spPr bwMode="auto">
            <a:xfrm>
              <a:off x="4453" y="2039"/>
              <a:ext cx="86" cy="8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6" name="Oval 159"/>
            <p:cNvSpPr>
              <a:spLocks noChangeArrowheads="1"/>
            </p:cNvSpPr>
            <p:nvPr/>
          </p:nvSpPr>
          <p:spPr bwMode="auto">
            <a:xfrm>
              <a:off x="4465" y="3350"/>
              <a:ext cx="86" cy="8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7" name="Freeform 160"/>
            <p:cNvSpPr>
              <a:spLocks/>
            </p:cNvSpPr>
            <p:nvPr/>
          </p:nvSpPr>
          <p:spPr bwMode="auto">
            <a:xfrm>
              <a:off x="3879" y="3341"/>
              <a:ext cx="172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2" y="51"/>
                </a:cxn>
                <a:cxn ang="0">
                  <a:pos x="0" y="120"/>
                </a:cxn>
              </a:cxnLst>
              <a:rect l="0" t="0" r="r" b="b"/>
              <a:pathLst>
                <a:path w="172" h="120">
                  <a:moveTo>
                    <a:pt x="0" y="0"/>
                  </a:moveTo>
                  <a:lnTo>
                    <a:pt x="172" y="51"/>
                  </a:lnTo>
                  <a:lnTo>
                    <a:pt x="0" y="120"/>
                  </a:lnTo>
                </a:path>
              </a:pathLst>
            </a:custGeom>
            <a:noFill/>
            <a:ln w="28575" cap="flat">
              <a:solidFill>
                <a:schemeClr val="hlink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8" name="Freeform 161"/>
            <p:cNvSpPr>
              <a:spLocks/>
            </p:cNvSpPr>
            <p:nvPr/>
          </p:nvSpPr>
          <p:spPr bwMode="auto">
            <a:xfrm>
              <a:off x="3867" y="2038"/>
              <a:ext cx="172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2" y="51"/>
                </a:cxn>
                <a:cxn ang="0">
                  <a:pos x="0" y="120"/>
                </a:cxn>
              </a:cxnLst>
              <a:rect l="0" t="0" r="r" b="b"/>
              <a:pathLst>
                <a:path w="172" h="120">
                  <a:moveTo>
                    <a:pt x="0" y="0"/>
                  </a:moveTo>
                  <a:lnTo>
                    <a:pt x="172" y="51"/>
                  </a:lnTo>
                  <a:lnTo>
                    <a:pt x="0" y="120"/>
                  </a:lnTo>
                </a:path>
              </a:pathLst>
            </a:custGeom>
            <a:noFill/>
            <a:ln w="28575" cap="flat">
              <a:solidFill>
                <a:schemeClr val="hlink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9" name="Oval 162"/>
            <p:cNvSpPr>
              <a:spLocks noChangeArrowheads="1"/>
            </p:cNvSpPr>
            <p:nvPr/>
          </p:nvSpPr>
          <p:spPr bwMode="auto">
            <a:xfrm>
              <a:off x="2109" y="1715"/>
              <a:ext cx="51" cy="51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0" name="Oval 163"/>
            <p:cNvSpPr>
              <a:spLocks noChangeArrowheads="1"/>
            </p:cNvSpPr>
            <p:nvPr/>
          </p:nvSpPr>
          <p:spPr bwMode="auto">
            <a:xfrm>
              <a:off x="1875" y="2448"/>
              <a:ext cx="52" cy="51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1" name="Oval 164"/>
            <p:cNvSpPr>
              <a:spLocks noChangeArrowheads="1"/>
            </p:cNvSpPr>
            <p:nvPr/>
          </p:nvSpPr>
          <p:spPr bwMode="auto">
            <a:xfrm>
              <a:off x="1875" y="2905"/>
              <a:ext cx="52" cy="51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2" name="Oval 165"/>
            <p:cNvSpPr>
              <a:spLocks noChangeArrowheads="1"/>
            </p:cNvSpPr>
            <p:nvPr/>
          </p:nvSpPr>
          <p:spPr bwMode="auto">
            <a:xfrm>
              <a:off x="3611" y="3367"/>
              <a:ext cx="52" cy="51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3" name="Oval 166"/>
            <p:cNvSpPr>
              <a:spLocks noChangeArrowheads="1"/>
            </p:cNvSpPr>
            <p:nvPr/>
          </p:nvSpPr>
          <p:spPr bwMode="auto">
            <a:xfrm>
              <a:off x="4630" y="1606"/>
              <a:ext cx="51" cy="52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4" name="Oval 167"/>
            <p:cNvSpPr>
              <a:spLocks noChangeArrowheads="1"/>
            </p:cNvSpPr>
            <p:nvPr/>
          </p:nvSpPr>
          <p:spPr bwMode="auto">
            <a:xfrm>
              <a:off x="3739" y="3655"/>
              <a:ext cx="51" cy="52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5" name="Rectangle 168"/>
            <p:cNvSpPr>
              <a:spLocks noChangeArrowheads="1"/>
            </p:cNvSpPr>
            <p:nvPr/>
          </p:nvSpPr>
          <p:spPr bwMode="auto">
            <a:xfrm>
              <a:off x="1599" y="3305"/>
              <a:ext cx="34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u="none" baseline="0">
                  <a:solidFill>
                    <a:srgbClr val="000000"/>
                  </a:solidFill>
                  <a:latin typeface="TimesTen" pitchFamily="18" charset="0"/>
                </a:rPr>
                <a:t>Clock</a:t>
              </a:r>
              <a:endParaRPr lang="en-US" sz="3200" b="1"/>
            </a:p>
          </p:txBody>
        </p:sp>
        <p:sp>
          <p:nvSpPr>
            <p:cNvPr id="106" name="Rectangle 169"/>
            <p:cNvSpPr>
              <a:spLocks noChangeArrowheads="1"/>
            </p:cNvSpPr>
            <p:nvPr/>
          </p:nvSpPr>
          <p:spPr bwMode="auto">
            <a:xfrm>
              <a:off x="3904" y="1548"/>
              <a:ext cx="113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u="none" baseline="0">
                  <a:solidFill>
                    <a:srgbClr val="000000"/>
                  </a:solidFill>
                  <a:latin typeface="TimesTen" pitchFamily="18" charset="0"/>
                </a:rPr>
                <a:t>D</a:t>
              </a:r>
              <a:endParaRPr lang="en-US" sz="3200" b="1"/>
            </a:p>
          </p:txBody>
        </p:sp>
        <p:sp>
          <p:nvSpPr>
            <p:cNvPr id="107" name="Rectangle 170"/>
            <p:cNvSpPr>
              <a:spLocks noChangeArrowheads="1"/>
            </p:cNvSpPr>
            <p:nvPr/>
          </p:nvSpPr>
          <p:spPr bwMode="auto">
            <a:xfrm>
              <a:off x="3919" y="2852"/>
              <a:ext cx="113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u="none" baseline="0">
                  <a:solidFill>
                    <a:srgbClr val="000000"/>
                  </a:solidFill>
                  <a:latin typeface="TimesTen" pitchFamily="18" charset="0"/>
                </a:rPr>
                <a:t>D</a:t>
              </a:r>
              <a:endParaRPr lang="en-US" sz="3200" b="1"/>
            </a:p>
          </p:txBody>
        </p:sp>
        <p:sp>
          <p:nvSpPr>
            <p:cNvPr id="108" name="Rectangle 171"/>
            <p:cNvSpPr>
              <a:spLocks noChangeArrowheads="1"/>
            </p:cNvSpPr>
            <p:nvPr/>
          </p:nvSpPr>
          <p:spPr bwMode="auto">
            <a:xfrm>
              <a:off x="4089" y="3307"/>
              <a:ext cx="9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u="none" baseline="0">
                  <a:solidFill>
                    <a:srgbClr val="000000"/>
                  </a:solidFill>
                  <a:latin typeface="TimesTen" pitchFamily="18" charset="0"/>
                </a:rPr>
                <a:t>C</a:t>
              </a:r>
              <a:endParaRPr lang="en-US" sz="3200" b="1"/>
            </a:p>
          </p:txBody>
        </p:sp>
        <p:sp>
          <p:nvSpPr>
            <p:cNvPr id="109" name="Rectangle 172"/>
            <p:cNvSpPr>
              <a:spLocks noChangeArrowheads="1"/>
            </p:cNvSpPr>
            <p:nvPr/>
          </p:nvSpPr>
          <p:spPr bwMode="auto">
            <a:xfrm>
              <a:off x="4114" y="3437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u="none" baseline="0">
                  <a:solidFill>
                    <a:srgbClr val="000000"/>
                  </a:solidFill>
                  <a:latin typeface="TimesTen" pitchFamily="18" charset="0"/>
                </a:rPr>
                <a:t>R</a:t>
              </a:r>
              <a:endParaRPr lang="en-US" sz="3200" b="1"/>
            </a:p>
          </p:txBody>
        </p:sp>
        <p:sp>
          <p:nvSpPr>
            <p:cNvPr id="110" name="Rectangle 173"/>
            <p:cNvSpPr>
              <a:spLocks noChangeArrowheads="1"/>
            </p:cNvSpPr>
            <p:nvPr/>
          </p:nvSpPr>
          <p:spPr bwMode="auto">
            <a:xfrm>
              <a:off x="4505" y="2761"/>
              <a:ext cx="15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u="none" baseline="0">
                  <a:solidFill>
                    <a:srgbClr val="000000"/>
                  </a:solidFill>
                  <a:latin typeface="TimesTen" pitchFamily="18" charset="0"/>
                </a:rPr>
                <a:t>Y</a:t>
              </a:r>
              <a:r>
                <a:rPr lang="en-US" sz="1700" b="1" u="none">
                  <a:solidFill>
                    <a:srgbClr val="000000"/>
                  </a:solidFill>
                  <a:latin typeface="TimesTen" pitchFamily="18" charset="0"/>
                </a:rPr>
                <a:t>2</a:t>
              </a:r>
            </a:p>
          </p:txBody>
        </p:sp>
        <p:sp>
          <p:nvSpPr>
            <p:cNvPr id="111" name="Rectangle 174"/>
            <p:cNvSpPr>
              <a:spLocks noChangeArrowheads="1"/>
            </p:cNvSpPr>
            <p:nvPr/>
          </p:nvSpPr>
          <p:spPr bwMode="auto">
            <a:xfrm>
              <a:off x="5573" y="2387"/>
              <a:ext cx="9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u="none" baseline="0">
                  <a:solidFill>
                    <a:srgbClr val="000000"/>
                  </a:solidFill>
                  <a:latin typeface="TimesTen" pitchFamily="18" charset="0"/>
                </a:rPr>
                <a:t>Z</a:t>
              </a:r>
              <a:endParaRPr lang="en-US" sz="3200" b="1"/>
            </a:p>
          </p:txBody>
        </p:sp>
        <p:sp>
          <p:nvSpPr>
            <p:cNvPr id="112" name="Rectangle 175"/>
            <p:cNvSpPr>
              <a:spLocks noChangeArrowheads="1"/>
            </p:cNvSpPr>
            <p:nvPr/>
          </p:nvSpPr>
          <p:spPr bwMode="auto">
            <a:xfrm>
              <a:off x="4076" y="2000"/>
              <a:ext cx="9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u="none" baseline="0">
                  <a:solidFill>
                    <a:srgbClr val="000000"/>
                  </a:solidFill>
                  <a:latin typeface="TimesTen" pitchFamily="18" charset="0"/>
                </a:rPr>
                <a:t>C</a:t>
              </a:r>
              <a:endParaRPr lang="en-US" sz="3200" b="1"/>
            </a:p>
          </p:txBody>
        </p:sp>
        <p:sp>
          <p:nvSpPr>
            <p:cNvPr id="113" name="Rectangle 176"/>
            <p:cNvSpPr>
              <a:spLocks noChangeArrowheads="1"/>
            </p:cNvSpPr>
            <p:nvPr/>
          </p:nvSpPr>
          <p:spPr bwMode="auto">
            <a:xfrm>
              <a:off x="4105" y="2121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u="none" baseline="0">
                  <a:solidFill>
                    <a:srgbClr val="000000"/>
                  </a:solidFill>
                  <a:latin typeface="TimesTen" pitchFamily="18" charset="0"/>
                </a:rPr>
                <a:t>R</a:t>
              </a:r>
              <a:endParaRPr lang="en-US" sz="3200" b="1"/>
            </a:p>
          </p:txBody>
        </p:sp>
        <p:sp>
          <p:nvSpPr>
            <p:cNvPr id="114" name="Rectangle 177"/>
            <p:cNvSpPr>
              <a:spLocks noChangeArrowheads="1"/>
            </p:cNvSpPr>
            <p:nvPr/>
          </p:nvSpPr>
          <p:spPr bwMode="auto">
            <a:xfrm>
              <a:off x="4484" y="1464"/>
              <a:ext cx="15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u="none" baseline="0">
                  <a:solidFill>
                    <a:srgbClr val="000000"/>
                  </a:solidFill>
                  <a:latin typeface="TimesTen" pitchFamily="18" charset="0"/>
                </a:rPr>
                <a:t>Y</a:t>
              </a:r>
              <a:r>
                <a:rPr lang="en-US" sz="1700" b="1" u="none">
                  <a:solidFill>
                    <a:srgbClr val="000000"/>
                  </a:solidFill>
                  <a:latin typeface="TimesTen" pitchFamily="18" charset="0"/>
                </a:rPr>
                <a:t>1</a:t>
              </a:r>
            </a:p>
          </p:txBody>
        </p:sp>
        <p:sp>
          <p:nvSpPr>
            <p:cNvPr id="115" name="Rectangle 178"/>
            <p:cNvSpPr>
              <a:spLocks noChangeArrowheads="1"/>
            </p:cNvSpPr>
            <p:nvPr/>
          </p:nvSpPr>
          <p:spPr bwMode="auto">
            <a:xfrm>
              <a:off x="1618" y="2853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u="none" baseline="0">
                  <a:solidFill>
                    <a:srgbClr val="000000"/>
                  </a:solidFill>
                  <a:latin typeface="TimesTen" pitchFamily="18" charset="0"/>
                </a:rPr>
                <a:t>X</a:t>
              </a:r>
              <a:endParaRPr lang="en-US" sz="3200" b="1"/>
            </a:p>
          </p:txBody>
        </p:sp>
        <p:sp>
          <p:nvSpPr>
            <p:cNvPr id="116" name="Rectangle 179"/>
            <p:cNvSpPr>
              <a:spLocks noChangeArrowheads="1"/>
            </p:cNvSpPr>
            <p:nvPr/>
          </p:nvSpPr>
          <p:spPr bwMode="auto">
            <a:xfrm>
              <a:off x="1607" y="3590"/>
              <a:ext cx="34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u="none" baseline="0" dirty="0">
                  <a:solidFill>
                    <a:srgbClr val="000000"/>
                  </a:solidFill>
                  <a:latin typeface="TimesTen" pitchFamily="18" charset="0"/>
                </a:rPr>
                <a:t>Reset</a:t>
              </a:r>
              <a:endParaRPr lang="en-US" sz="3200" b="1" dirty="0"/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Flip-flop Exciting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9994" y="1360083"/>
            <a:ext cx="5022375" cy="4342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963" y="-122832"/>
            <a:ext cx="7772400" cy="1020763"/>
          </a:xfrm>
        </p:spPr>
        <p:txBody>
          <a:bodyPr/>
          <a:lstStyle/>
          <a:p>
            <a:r>
              <a:rPr lang="en-CA" dirty="0" smtClean="0"/>
              <a:t>Design With JK Flip-flops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grpSp>
        <p:nvGrpSpPr>
          <p:cNvPr id="10" name="Group 9"/>
          <p:cNvGrpSpPr/>
          <p:nvPr/>
        </p:nvGrpSpPr>
        <p:grpSpPr>
          <a:xfrm>
            <a:off x="166059" y="900755"/>
            <a:ext cx="3900974" cy="2674960"/>
            <a:chOff x="166058" y="791570"/>
            <a:chExt cx="4176176" cy="3209498"/>
          </a:xfrm>
        </p:grpSpPr>
        <p:grpSp>
          <p:nvGrpSpPr>
            <p:cNvPr id="8" name="Group 7"/>
            <p:cNvGrpSpPr/>
            <p:nvPr/>
          </p:nvGrpSpPr>
          <p:grpSpPr>
            <a:xfrm>
              <a:off x="166058" y="791570"/>
              <a:ext cx="3327769" cy="3209498"/>
              <a:chOff x="-311622" y="791570"/>
              <a:chExt cx="3327769" cy="3209498"/>
            </a:xfrm>
          </p:grpSpPr>
          <p:pic>
            <p:nvPicPr>
              <p:cNvPr id="5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33819" r="55655"/>
              <a:stretch>
                <a:fillRect/>
              </a:stretch>
            </p:blipFill>
            <p:spPr bwMode="auto">
              <a:xfrm>
                <a:off x="1037230" y="791570"/>
                <a:ext cx="641445" cy="3207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r="77865"/>
              <a:stretch>
                <a:fillRect/>
              </a:stretch>
            </p:blipFill>
            <p:spPr bwMode="auto">
              <a:xfrm>
                <a:off x="-311622" y="791571"/>
                <a:ext cx="1348854" cy="3207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51475" r="27025"/>
              <a:stretch>
                <a:fillRect/>
              </a:stretch>
            </p:blipFill>
            <p:spPr bwMode="auto">
              <a:xfrm>
                <a:off x="1705965" y="793844"/>
                <a:ext cx="1310182" cy="3207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l="84136" r="2165"/>
            <a:stretch>
              <a:fillRect/>
            </a:stretch>
          </p:blipFill>
          <p:spPr bwMode="auto">
            <a:xfrm>
              <a:off x="3507471" y="791570"/>
              <a:ext cx="834763" cy="3207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8146" y="3363892"/>
            <a:ext cx="5248448" cy="333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 r="46739" b="45211"/>
          <a:stretch>
            <a:fillRect/>
          </a:stretch>
        </p:blipFill>
        <p:spPr bwMode="auto">
          <a:xfrm>
            <a:off x="5090616" y="773227"/>
            <a:ext cx="2674961" cy="2379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With JK Flip-flops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 r="61351"/>
          <a:stretch>
            <a:fillRect/>
          </a:stretch>
        </p:blipFill>
        <p:spPr bwMode="auto">
          <a:xfrm>
            <a:off x="116570" y="1241020"/>
            <a:ext cx="2461717" cy="504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68968"/>
          <a:stretch>
            <a:fillRect/>
          </a:stretch>
        </p:blipFill>
        <p:spPr bwMode="auto">
          <a:xfrm>
            <a:off x="5936777" y="2406769"/>
            <a:ext cx="2251881" cy="1972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61646"/>
          <a:stretch>
            <a:fillRect/>
          </a:stretch>
        </p:blipFill>
        <p:spPr bwMode="auto">
          <a:xfrm>
            <a:off x="2947917" y="1256941"/>
            <a:ext cx="2442949" cy="504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With JK Flip-flops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7669" y="1333643"/>
            <a:ext cx="7173817" cy="51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Design Procedure</a:t>
            </a:r>
          </a:p>
        </p:txBody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259858"/>
            <a:ext cx="7772400" cy="5027613"/>
          </a:xfrm>
        </p:spPr>
        <p:txBody>
          <a:bodyPr/>
          <a:lstStyle/>
          <a:p>
            <a:r>
              <a:rPr lang="en-US" sz="2400" dirty="0" smtClean="0"/>
              <a:t>Part 2</a:t>
            </a:r>
          </a:p>
          <a:p>
            <a:pPr lvl="1"/>
            <a:r>
              <a:rPr lang="en-US" sz="2000" dirty="0" smtClean="0"/>
              <a:t>Specification</a:t>
            </a:r>
            <a:endParaRPr lang="en-US" sz="2000" dirty="0"/>
          </a:p>
          <a:p>
            <a:pPr lvl="1"/>
            <a:r>
              <a:rPr lang="en-US" sz="2000" dirty="0"/>
              <a:t>Formulation - Obtain a state diagram or state table</a:t>
            </a:r>
          </a:p>
          <a:p>
            <a:pPr lvl="1"/>
            <a:r>
              <a:rPr lang="en-US" sz="2000" dirty="0"/>
              <a:t>State Assignment - Assign binary codes to the states</a:t>
            </a:r>
          </a:p>
          <a:p>
            <a:r>
              <a:rPr lang="en-US" sz="2400" dirty="0" smtClean="0"/>
              <a:t>Part 3</a:t>
            </a:r>
          </a:p>
          <a:p>
            <a:pPr lvl="1"/>
            <a:r>
              <a:rPr lang="en-US" sz="2000" dirty="0" smtClean="0"/>
              <a:t>Flip-Flop </a:t>
            </a:r>
            <a:r>
              <a:rPr lang="en-US" sz="2000" dirty="0"/>
              <a:t>Input Equation Determination - Select flip-flop types and derive flip-flop equations from next state entries in the table</a:t>
            </a:r>
          </a:p>
          <a:p>
            <a:pPr lvl="1"/>
            <a:r>
              <a:rPr lang="en-US" sz="2000" dirty="0"/>
              <a:t>Output Equation Determination - Derive output equations from output entries in the table</a:t>
            </a:r>
          </a:p>
          <a:p>
            <a:pPr lvl="1"/>
            <a:r>
              <a:rPr lang="en-US" sz="2000" dirty="0" smtClean="0"/>
              <a:t>Technology </a:t>
            </a:r>
            <a:r>
              <a:rPr lang="en-US" sz="2000" dirty="0"/>
              <a:t>Mapping - Find circuit from equations and map to flip-flops and gate </a:t>
            </a:r>
            <a:r>
              <a:rPr lang="en-US" sz="2000" dirty="0" smtClean="0"/>
              <a:t>technology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685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State Diagram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6221" y="1397898"/>
            <a:ext cx="4209056" cy="3970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State Assignment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3508" y="4828251"/>
            <a:ext cx="3781569" cy="1122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9410" y="1296537"/>
            <a:ext cx="6093725" cy="320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Input Equation: K-Map or Directly</a:t>
            </a:r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479" y="1587902"/>
            <a:ext cx="8014618" cy="2178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8754" y="4376868"/>
            <a:ext cx="2539408" cy="131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Logic Diagram Using D Flip-flops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709" y="1343807"/>
            <a:ext cx="7228477" cy="487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1025" y="6515100"/>
            <a:ext cx="2212975" cy="342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Chapter 6 - Part 2    </a:t>
            </a:r>
            <a:fld id="{FD0172F7-3503-4FCF-8866-3D4A9242336E}" type="slidenum">
              <a:rPr lang="en-US"/>
              <a:pPr/>
              <a:t>7</a:t>
            </a:fld>
            <a:endParaRPr lang="en-US"/>
          </a:p>
        </p:txBody>
      </p:sp>
      <p:sp>
        <p:nvSpPr>
          <p:cNvPr id="807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3824288"/>
            <a:ext cx="7772400" cy="2514600"/>
          </a:xfrm>
        </p:spPr>
        <p:txBody>
          <a:bodyPr/>
          <a:lstStyle/>
          <a:p>
            <a:pPr marL="742950" lvl="1" indent="-285750"/>
            <a:endParaRPr lang="en-US" sz="2400" dirty="0"/>
          </a:p>
        </p:txBody>
      </p:sp>
      <p:sp>
        <p:nvSpPr>
          <p:cNvPr id="807939" name="Rectangle 3"/>
          <p:cNvSpPr>
            <a:spLocks noGrp="1" noChangeArrowheads="1"/>
          </p:cNvSpPr>
          <p:nvPr>
            <p:ph type="title"/>
          </p:nvPr>
        </p:nvSpPr>
        <p:spPr>
          <a:xfrm>
            <a:off x="715963" y="-3175"/>
            <a:ext cx="7772400" cy="1020763"/>
          </a:xfrm>
        </p:spPr>
        <p:txBody>
          <a:bodyPr/>
          <a:lstStyle/>
          <a:p>
            <a:r>
              <a:rPr lang="en-US" dirty="0" smtClean="0"/>
              <a:t>Another Example: State Assignment</a:t>
            </a:r>
            <a:endParaRPr lang="en-US" dirty="0"/>
          </a:p>
        </p:txBody>
      </p:sp>
      <p:sp>
        <p:nvSpPr>
          <p:cNvPr id="807940" name="Rectangle 4"/>
          <p:cNvSpPr>
            <a:spLocks noChangeArrowheads="1"/>
          </p:cNvSpPr>
          <p:nvPr/>
        </p:nvSpPr>
        <p:spPr bwMode="auto">
          <a:xfrm>
            <a:off x="3559175" y="3297238"/>
            <a:ext cx="9525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807941" name="Rectangle 5"/>
          <p:cNvSpPr>
            <a:spLocks noChangeArrowheads="1"/>
          </p:cNvSpPr>
          <p:nvPr/>
        </p:nvSpPr>
        <p:spPr bwMode="auto">
          <a:xfrm>
            <a:off x="2132013" y="3654425"/>
            <a:ext cx="1427162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807942" name="Rectangle 6"/>
          <p:cNvSpPr>
            <a:spLocks noChangeArrowheads="1"/>
          </p:cNvSpPr>
          <p:nvPr/>
        </p:nvSpPr>
        <p:spPr bwMode="auto">
          <a:xfrm>
            <a:off x="3559175" y="3654425"/>
            <a:ext cx="9525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807943" name="Rectangle 7"/>
          <p:cNvSpPr>
            <a:spLocks noChangeArrowheads="1"/>
          </p:cNvSpPr>
          <p:nvPr/>
        </p:nvSpPr>
        <p:spPr bwMode="auto">
          <a:xfrm>
            <a:off x="3568700" y="3654425"/>
            <a:ext cx="19859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807944" name="Rectangle 8"/>
          <p:cNvSpPr>
            <a:spLocks noChangeArrowheads="1"/>
          </p:cNvSpPr>
          <p:nvPr/>
        </p:nvSpPr>
        <p:spPr bwMode="auto">
          <a:xfrm>
            <a:off x="5554663" y="3654425"/>
            <a:ext cx="793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807945" name="Rectangle 9"/>
          <p:cNvSpPr>
            <a:spLocks noChangeArrowheads="1"/>
          </p:cNvSpPr>
          <p:nvPr/>
        </p:nvSpPr>
        <p:spPr bwMode="auto">
          <a:xfrm>
            <a:off x="5562600" y="3654425"/>
            <a:ext cx="1909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807946" name="Rectangle 10"/>
          <p:cNvSpPr>
            <a:spLocks noChangeArrowheads="1"/>
          </p:cNvSpPr>
          <p:nvPr/>
        </p:nvSpPr>
        <p:spPr bwMode="auto">
          <a:xfrm>
            <a:off x="7472363" y="3654425"/>
            <a:ext cx="17462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807963" name="Rectangle 27"/>
          <p:cNvSpPr>
            <a:spLocks noChangeArrowheads="1"/>
          </p:cNvSpPr>
          <p:nvPr/>
        </p:nvSpPr>
        <p:spPr bwMode="auto">
          <a:xfrm>
            <a:off x="2132013" y="3297238"/>
            <a:ext cx="19050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807964" name="Rectangle 28"/>
          <p:cNvSpPr>
            <a:spLocks noChangeArrowheads="1"/>
          </p:cNvSpPr>
          <p:nvPr/>
        </p:nvSpPr>
        <p:spPr bwMode="auto">
          <a:xfrm>
            <a:off x="2151063" y="3297238"/>
            <a:ext cx="1408112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807965" name="Rectangle 29"/>
          <p:cNvSpPr>
            <a:spLocks noChangeArrowheads="1"/>
          </p:cNvSpPr>
          <p:nvPr/>
        </p:nvSpPr>
        <p:spPr bwMode="auto">
          <a:xfrm>
            <a:off x="3568700" y="3297238"/>
            <a:ext cx="1985963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807966" name="Rectangle 30"/>
          <p:cNvSpPr>
            <a:spLocks noChangeArrowheads="1"/>
          </p:cNvSpPr>
          <p:nvPr/>
        </p:nvSpPr>
        <p:spPr bwMode="auto">
          <a:xfrm>
            <a:off x="5554663" y="3297238"/>
            <a:ext cx="7937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807967" name="Rectangle 31"/>
          <p:cNvSpPr>
            <a:spLocks noChangeArrowheads="1"/>
          </p:cNvSpPr>
          <p:nvPr/>
        </p:nvSpPr>
        <p:spPr bwMode="auto">
          <a:xfrm>
            <a:off x="5562600" y="3297238"/>
            <a:ext cx="1909763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807968" name="Rectangle 32"/>
          <p:cNvSpPr>
            <a:spLocks noChangeArrowheads="1"/>
          </p:cNvSpPr>
          <p:nvPr/>
        </p:nvSpPr>
        <p:spPr bwMode="auto">
          <a:xfrm>
            <a:off x="7472363" y="3297238"/>
            <a:ext cx="17462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808119" name="Rectangle 183"/>
          <p:cNvSpPr>
            <a:spLocks noChangeArrowheads="1"/>
          </p:cNvSpPr>
          <p:nvPr/>
        </p:nvSpPr>
        <p:spPr bwMode="auto">
          <a:xfrm>
            <a:off x="2152650" y="3668713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 u="none" baseline="0">
                <a:solidFill>
                  <a:srgbClr val="000000"/>
                </a:solidFill>
              </a:rPr>
              <a:t> </a:t>
            </a:r>
            <a:endParaRPr lang="en-US" sz="2400" u="none" baseline="0">
              <a:solidFill>
                <a:srgbClr val="00FF00"/>
              </a:solidFill>
            </a:endParaRPr>
          </a:p>
        </p:txBody>
      </p:sp>
      <p:grpSp>
        <p:nvGrpSpPr>
          <p:cNvPr id="2" name="Group 188"/>
          <p:cNvGrpSpPr>
            <a:grpSpLocks/>
          </p:cNvGrpSpPr>
          <p:nvPr/>
        </p:nvGrpSpPr>
        <p:grpSpPr bwMode="auto">
          <a:xfrm>
            <a:off x="2132013" y="1511300"/>
            <a:ext cx="5357812" cy="2171700"/>
            <a:chOff x="1343" y="952"/>
            <a:chExt cx="3375" cy="1368"/>
          </a:xfrm>
        </p:grpSpPr>
        <p:sp>
          <p:nvSpPr>
            <p:cNvPr id="807970" name="Rectangle 34"/>
            <p:cNvSpPr>
              <a:spLocks noChangeArrowheads="1"/>
            </p:cNvSpPr>
            <p:nvPr/>
          </p:nvSpPr>
          <p:spPr bwMode="auto">
            <a:xfrm>
              <a:off x="1500" y="972"/>
              <a:ext cx="639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Present </a:t>
              </a:r>
              <a:endParaRPr lang="en-US" sz="2400" u="none" baseline="0">
                <a:solidFill>
                  <a:srgbClr val="00FF00"/>
                </a:solidFill>
              </a:endParaRPr>
            </a:p>
          </p:txBody>
        </p:sp>
        <p:sp>
          <p:nvSpPr>
            <p:cNvPr id="807971" name="Rectangle 35"/>
            <p:cNvSpPr>
              <a:spLocks noChangeArrowheads="1"/>
            </p:cNvSpPr>
            <p:nvPr/>
          </p:nvSpPr>
          <p:spPr bwMode="auto">
            <a:xfrm>
              <a:off x="1596" y="1191"/>
              <a:ext cx="398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State</a:t>
              </a:r>
              <a:endParaRPr lang="en-US" sz="2400" u="none" baseline="0">
                <a:solidFill>
                  <a:srgbClr val="00FF00"/>
                </a:solidFill>
              </a:endParaRPr>
            </a:p>
          </p:txBody>
        </p:sp>
        <p:sp>
          <p:nvSpPr>
            <p:cNvPr id="807972" name="Rectangle 36"/>
            <p:cNvSpPr>
              <a:spLocks noChangeArrowheads="1"/>
            </p:cNvSpPr>
            <p:nvPr/>
          </p:nvSpPr>
          <p:spPr bwMode="auto">
            <a:xfrm>
              <a:off x="1999" y="119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>
                <a:solidFill>
                  <a:srgbClr val="00FF00"/>
                </a:solidFill>
              </a:endParaRPr>
            </a:p>
          </p:txBody>
        </p:sp>
        <p:sp>
          <p:nvSpPr>
            <p:cNvPr id="807973" name="Rectangle 37"/>
            <p:cNvSpPr>
              <a:spLocks noChangeArrowheads="1"/>
            </p:cNvSpPr>
            <p:nvPr/>
          </p:nvSpPr>
          <p:spPr bwMode="auto">
            <a:xfrm>
              <a:off x="2464" y="972"/>
              <a:ext cx="81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Next State</a:t>
              </a:r>
              <a:endParaRPr lang="en-US" sz="2400" u="none" baseline="0">
                <a:solidFill>
                  <a:srgbClr val="00FF00"/>
                </a:solidFill>
              </a:endParaRPr>
            </a:p>
          </p:txBody>
        </p:sp>
        <p:sp>
          <p:nvSpPr>
            <p:cNvPr id="807974" name="Rectangle 38"/>
            <p:cNvSpPr>
              <a:spLocks noChangeArrowheads="1"/>
            </p:cNvSpPr>
            <p:nvPr/>
          </p:nvSpPr>
          <p:spPr bwMode="auto">
            <a:xfrm>
              <a:off x="3283" y="972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>
                <a:solidFill>
                  <a:srgbClr val="00FF00"/>
                </a:solidFill>
              </a:endParaRPr>
            </a:p>
          </p:txBody>
        </p:sp>
        <p:sp>
          <p:nvSpPr>
            <p:cNvPr id="807975" name="Rectangle 39"/>
            <p:cNvSpPr>
              <a:spLocks noChangeArrowheads="1"/>
            </p:cNvSpPr>
            <p:nvPr/>
          </p:nvSpPr>
          <p:spPr bwMode="auto">
            <a:xfrm>
              <a:off x="2464" y="1191"/>
              <a:ext cx="808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x=0     x=1</a:t>
              </a:r>
              <a:endParaRPr lang="en-US" sz="2400" u="none" baseline="0">
                <a:solidFill>
                  <a:srgbClr val="00FF00"/>
                </a:solidFill>
              </a:endParaRPr>
            </a:p>
          </p:txBody>
        </p:sp>
        <p:sp>
          <p:nvSpPr>
            <p:cNvPr id="807976" name="Rectangle 40"/>
            <p:cNvSpPr>
              <a:spLocks noChangeArrowheads="1"/>
            </p:cNvSpPr>
            <p:nvPr/>
          </p:nvSpPr>
          <p:spPr bwMode="auto">
            <a:xfrm>
              <a:off x="3281" y="119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>
                <a:solidFill>
                  <a:srgbClr val="00FF00"/>
                </a:solidFill>
              </a:endParaRPr>
            </a:p>
          </p:txBody>
        </p:sp>
        <p:sp>
          <p:nvSpPr>
            <p:cNvPr id="807977" name="Rectangle 41"/>
            <p:cNvSpPr>
              <a:spLocks noChangeArrowheads="1"/>
            </p:cNvSpPr>
            <p:nvPr/>
          </p:nvSpPr>
          <p:spPr bwMode="auto">
            <a:xfrm>
              <a:off x="3815" y="972"/>
              <a:ext cx="571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Output</a:t>
              </a:r>
              <a:endParaRPr lang="en-US" sz="2400" u="none" baseline="0">
                <a:solidFill>
                  <a:srgbClr val="00FF00"/>
                </a:solidFill>
              </a:endParaRPr>
            </a:p>
          </p:txBody>
        </p:sp>
        <p:sp>
          <p:nvSpPr>
            <p:cNvPr id="807978" name="Rectangle 42"/>
            <p:cNvSpPr>
              <a:spLocks noChangeArrowheads="1"/>
            </p:cNvSpPr>
            <p:nvPr/>
          </p:nvSpPr>
          <p:spPr bwMode="auto">
            <a:xfrm>
              <a:off x="4396" y="972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>
                <a:solidFill>
                  <a:srgbClr val="00FF00"/>
                </a:solidFill>
              </a:endParaRPr>
            </a:p>
          </p:txBody>
        </p:sp>
        <p:sp>
          <p:nvSpPr>
            <p:cNvPr id="807979" name="Rectangle 43"/>
            <p:cNvSpPr>
              <a:spLocks noChangeArrowheads="1"/>
            </p:cNvSpPr>
            <p:nvPr/>
          </p:nvSpPr>
          <p:spPr bwMode="auto">
            <a:xfrm>
              <a:off x="3744" y="1191"/>
              <a:ext cx="71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x=0   x=1</a:t>
              </a:r>
              <a:endParaRPr lang="en-US" sz="2400" u="none" baseline="0">
                <a:solidFill>
                  <a:srgbClr val="00FF00"/>
                </a:solidFill>
              </a:endParaRPr>
            </a:p>
          </p:txBody>
        </p:sp>
        <p:sp>
          <p:nvSpPr>
            <p:cNvPr id="807980" name="Rectangle 44"/>
            <p:cNvSpPr>
              <a:spLocks noChangeArrowheads="1"/>
            </p:cNvSpPr>
            <p:nvPr/>
          </p:nvSpPr>
          <p:spPr bwMode="auto">
            <a:xfrm>
              <a:off x="4468" y="119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>
                <a:solidFill>
                  <a:srgbClr val="00FF00"/>
                </a:solidFill>
              </a:endParaRPr>
            </a:p>
          </p:txBody>
        </p:sp>
        <p:sp>
          <p:nvSpPr>
            <p:cNvPr id="807981" name="Rectangle 45"/>
            <p:cNvSpPr>
              <a:spLocks noChangeArrowheads="1"/>
            </p:cNvSpPr>
            <p:nvPr/>
          </p:nvSpPr>
          <p:spPr bwMode="auto">
            <a:xfrm>
              <a:off x="1343" y="953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7982" name="Line 46"/>
            <p:cNvSpPr>
              <a:spLocks noChangeShapeType="1"/>
            </p:cNvSpPr>
            <p:nvPr/>
          </p:nvSpPr>
          <p:spPr bwMode="auto">
            <a:xfrm>
              <a:off x="1343" y="95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7983" name="Line 47"/>
            <p:cNvSpPr>
              <a:spLocks noChangeShapeType="1"/>
            </p:cNvSpPr>
            <p:nvPr/>
          </p:nvSpPr>
          <p:spPr bwMode="auto">
            <a:xfrm>
              <a:off x="1343" y="953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7984" name="Rectangle 48"/>
            <p:cNvSpPr>
              <a:spLocks noChangeArrowheads="1"/>
            </p:cNvSpPr>
            <p:nvPr/>
          </p:nvSpPr>
          <p:spPr bwMode="auto">
            <a:xfrm>
              <a:off x="1343" y="953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7985" name="Line 49"/>
            <p:cNvSpPr>
              <a:spLocks noChangeShapeType="1"/>
            </p:cNvSpPr>
            <p:nvPr/>
          </p:nvSpPr>
          <p:spPr bwMode="auto">
            <a:xfrm>
              <a:off x="1343" y="95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7986" name="Line 50"/>
            <p:cNvSpPr>
              <a:spLocks noChangeShapeType="1"/>
            </p:cNvSpPr>
            <p:nvPr/>
          </p:nvSpPr>
          <p:spPr bwMode="auto">
            <a:xfrm>
              <a:off x="1343" y="953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7987" name="Rectangle 51"/>
            <p:cNvSpPr>
              <a:spLocks noChangeArrowheads="1"/>
            </p:cNvSpPr>
            <p:nvPr/>
          </p:nvSpPr>
          <p:spPr bwMode="auto">
            <a:xfrm>
              <a:off x="1355" y="953"/>
              <a:ext cx="885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7988" name="Line 52"/>
            <p:cNvSpPr>
              <a:spLocks noChangeShapeType="1"/>
            </p:cNvSpPr>
            <p:nvPr/>
          </p:nvSpPr>
          <p:spPr bwMode="auto">
            <a:xfrm>
              <a:off x="1355" y="953"/>
              <a:ext cx="88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7992" name="Rectangle 56"/>
            <p:cNvSpPr>
              <a:spLocks noChangeArrowheads="1"/>
            </p:cNvSpPr>
            <p:nvPr/>
          </p:nvSpPr>
          <p:spPr bwMode="auto">
            <a:xfrm>
              <a:off x="2252" y="953"/>
              <a:ext cx="1245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7993" name="Line 57"/>
            <p:cNvSpPr>
              <a:spLocks noChangeShapeType="1"/>
            </p:cNvSpPr>
            <p:nvPr/>
          </p:nvSpPr>
          <p:spPr bwMode="auto">
            <a:xfrm>
              <a:off x="2252" y="953"/>
              <a:ext cx="124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7997" name="Rectangle 61"/>
            <p:cNvSpPr>
              <a:spLocks noChangeArrowheads="1"/>
            </p:cNvSpPr>
            <p:nvPr/>
          </p:nvSpPr>
          <p:spPr bwMode="auto">
            <a:xfrm>
              <a:off x="3508" y="953"/>
              <a:ext cx="1199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7998" name="Line 62"/>
            <p:cNvSpPr>
              <a:spLocks noChangeShapeType="1"/>
            </p:cNvSpPr>
            <p:nvPr/>
          </p:nvSpPr>
          <p:spPr bwMode="auto">
            <a:xfrm>
              <a:off x="3508" y="953"/>
              <a:ext cx="119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7999" name="Rectangle 63"/>
            <p:cNvSpPr>
              <a:spLocks noChangeArrowheads="1"/>
            </p:cNvSpPr>
            <p:nvPr/>
          </p:nvSpPr>
          <p:spPr bwMode="auto">
            <a:xfrm>
              <a:off x="4707" y="953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000" name="Line 64"/>
            <p:cNvSpPr>
              <a:spLocks noChangeShapeType="1"/>
            </p:cNvSpPr>
            <p:nvPr/>
          </p:nvSpPr>
          <p:spPr bwMode="auto">
            <a:xfrm>
              <a:off x="4707" y="95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001" name="Line 65"/>
            <p:cNvSpPr>
              <a:spLocks noChangeShapeType="1"/>
            </p:cNvSpPr>
            <p:nvPr/>
          </p:nvSpPr>
          <p:spPr bwMode="auto">
            <a:xfrm>
              <a:off x="4707" y="953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002" name="Rectangle 66"/>
            <p:cNvSpPr>
              <a:spLocks noChangeArrowheads="1"/>
            </p:cNvSpPr>
            <p:nvPr/>
          </p:nvSpPr>
          <p:spPr bwMode="auto">
            <a:xfrm>
              <a:off x="4707" y="953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003" name="Line 67"/>
            <p:cNvSpPr>
              <a:spLocks noChangeShapeType="1"/>
            </p:cNvSpPr>
            <p:nvPr/>
          </p:nvSpPr>
          <p:spPr bwMode="auto">
            <a:xfrm>
              <a:off x="4707" y="95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004" name="Line 68"/>
            <p:cNvSpPr>
              <a:spLocks noChangeShapeType="1"/>
            </p:cNvSpPr>
            <p:nvPr/>
          </p:nvSpPr>
          <p:spPr bwMode="auto">
            <a:xfrm>
              <a:off x="4707" y="953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005" name="Rectangle 69"/>
            <p:cNvSpPr>
              <a:spLocks noChangeArrowheads="1"/>
            </p:cNvSpPr>
            <p:nvPr/>
          </p:nvSpPr>
          <p:spPr bwMode="auto">
            <a:xfrm>
              <a:off x="1343" y="964"/>
              <a:ext cx="12" cy="43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006" name="Line 70"/>
            <p:cNvSpPr>
              <a:spLocks noChangeShapeType="1"/>
            </p:cNvSpPr>
            <p:nvPr/>
          </p:nvSpPr>
          <p:spPr bwMode="auto">
            <a:xfrm>
              <a:off x="1343" y="964"/>
              <a:ext cx="1" cy="4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007" name="Rectangle 71"/>
            <p:cNvSpPr>
              <a:spLocks noChangeArrowheads="1"/>
            </p:cNvSpPr>
            <p:nvPr/>
          </p:nvSpPr>
          <p:spPr bwMode="auto">
            <a:xfrm>
              <a:off x="4707" y="964"/>
              <a:ext cx="11" cy="43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008" name="Line 72"/>
            <p:cNvSpPr>
              <a:spLocks noChangeShapeType="1"/>
            </p:cNvSpPr>
            <p:nvPr/>
          </p:nvSpPr>
          <p:spPr bwMode="auto">
            <a:xfrm>
              <a:off x="4707" y="964"/>
              <a:ext cx="1" cy="4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009" name="Rectangle 73"/>
            <p:cNvSpPr>
              <a:spLocks noChangeArrowheads="1"/>
            </p:cNvSpPr>
            <p:nvPr/>
          </p:nvSpPr>
          <p:spPr bwMode="auto">
            <a:xfrm>
              <a:off x="1730" y="1416"/>
              <a:ext cx="13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A</a:t>
              </a:r>
              <a:endParaRPr lang="en-US" sz="2400" u="none" baseline="0">
                <a:solidFill>
                  <a:srgbClr val="00FF00"/>
                </a:solidFill>
              </a:endParaRPr>
            </a:p>
          </p:txBody>
        </p:sp>
        <p:sp>
          <p:nvSpPr>
            <p:cNvPr id="808010" name="Rectangle 74"/>
            <p:cNvSpPr>
              <a:spLocks noChangeArrowheads="1"/>
            </p:cNvSpPr>
            <p:nvPr/>
          </p:nvSpPr>
          <p:spPr bwMode="auto">
            <a:xfrm>
              <a:off x="1865" y="1416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>
                <a:solidFill>
                  <a:srgbClr val="00FF00"/>
                </a:solidFill>
              </a:endParaRPr>
            </a:p>
          </p:txBody>
        </p:sp>
        <p:sp>
          <p:nvSpPr>
            <p:cNvPr id="808011" name="Rectangle 75"/>
            <p:cNvSpPr>
              <a:spLocks noChangeArrowheads="1"/>
            </p:cNvSpPr>
            <p:nvPr/>
          </p:nvSpPr>
          <p:spPr bwMode="auto">
            <a:xfrm>
              <a:off x="2581" y="1416"/>
              <a:ext cx="578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A       B</a:t>
              </a:r>
              <a:endParaRPr lang="en-US" sz="2400" u="none" baseline="0">
                <a:solidFill>
                  <a:srgbClr val="00FF00"/>
                </a:solidFill>
              </a:endParaRPr>
            </a:p>
          </p:txBody>
        </p:sp>
        <p:sp>
          <p:nvSpPr>
            <p:cNvPr id="808012" name="Rectangle 76"/>
            <p:cNvSpPr>
              <a:spLocks noChangeArrowheads="1"/>
            </p:cNvSpPr>
            <p:nvPr/>
          </p:nvSpPr>
          <p:spPr bwMode="auto">
            <a:xfrm>
              <a:off x="3166" y="1416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>
                <a:solidFill>
                  <a:srgbClr val="00FF00"/>
                </a:solidFill>
              </a:endParaRPr>
            </a:p>
          </p:txBody>
        </p:sp>
        <p:sp>
          <p:nvSpPr>
            <p:cNvPr id="808013" name="Rectangle 77"/>
            <p:cNvSpPr>
              <a:spLocks noChangeArrowheads="1"/>
            </p:cNvSpPr>
            <p:nvPr/>
          </p:nvSpPr>
          <p:spPr bwMode="auto">
            <a:xfrm>
              <a:off x="3826" y="1416"/>
              <a:ext cx="55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0        0</a:t>
              </a:r>
              <a:endParaRPr lang="en-US" sz="2400" u="none" baseline="0">
                <a:solidFill>
                  <a:srgbClr val="00FF00"/>
                </a:solidFill>
              </a:endParaRPr>
            </a:p>
          </p:txBody>
        </p:sp>
        <p:sp>
          <p:nvSpPr>
            <p:cNvPr id="808014" name="Rectangle 78"/>
            <p:cNvSpPr>
              <a:spLocks noChangeArrowheads="1"/>
            </p:cNvSpPr>
            <p:nvPr/>
          </p:nvSpPr>
          <p:spPr bwMode="auto">
            <a:xfrm>
              <a:off x="4385" y="1416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>
                <a:solidFill>
                  <a:srgbClr val="00FF00"/>
                </a:solidFill>
              </a:endParaRPr>
            </a:p>
          </p:txBody>
        </p:sp>
        <p:sp>
          <p:nvSpPr>
            <p:cNvPr id="808015" name="Rectangle 79"/>
            <p:cNvSpPr>
              <a:spLocks noChangeArrowheads="1"/>
            </p:cNvSpPr>
            <p:nvPr/>
          </p:nvSpPr>
          <p:spPr bwMode="auto">
            <a:xfrm>
              <a:off x="1343" y="1403"/>
              <a:ext cx="12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016" name="Line 80"/>
            <p:cNvSpPr>
              <a:spLocks noChangeShapeType="1"/>
            </p:cNvSpPr>
            <p:nvPr/>
          </p:nvSpPr>
          <p:spPr bwMode="auto">
            <a:xfrm>
              <a:off x="1343" y="140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017" name="Rectangle 81"/>
            <p:cNvSpPr>
              <a:spLocks noChangeArrowheads="1"/>
            </p:cNvSpPr>
            <p:nvPr/>
          </p:nvSpPr>
          <p:spPr bwMode="auto">
            <a:xfrm>
              <a:off x="1355" y="1403"/>
              <a:ext cx="88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018" name="Line 82"/>
            <p:cNvSpPr>
              <a:spLocks noChangeShapeType="1"/>
            </p:cNvSpPr>
            <p:nvPr/>
          </p:nvSpPr>
          <p:spPr bwMode="auto">
            <a:xfrm>
              <a:off x="1355" y="1403"/>
              <a:ext cx="88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026" name="Rectangle 90"/>
            <p:cNvSpPr>
              <a:spLocks noChangeArrowheads="1"/>
            </p:cNvSpPr>
            <p:nvPr/>
          </p:nvSpPr>
          <p:spPr bwMode="auto">
            <a:xfrm>
              <a:off x="2257" y="1403"/>
              <a:ext cx="1240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027" name="Line 91"/>
            <p:cNvSpPr>
              <a:spLocks noChangeShapeType="1"/>
            </p:cNvSpPr>
            <p:nvPr/>
          </p:nvSpPr>
          <p:spPr bwMode="auto">
            <a:xfrm>
              <a:off x="2257" y="1403"/>
              <a:ext cx="12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035" name="Rectangle 99"/>
            <p:cNvSpPr>
              <a:spLocks noChangeArrowheads="1"/>
            </p:cNvSpPr>
            <p:nvPr/>
          </p:nvSpPr>
          <p:spPr bwMode="auto">
            <a:xfrm>
              <a:off x="3514" y="1403"/>
              <a:ext cx="1193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036" name="Line 100"/>
            <p:cNvSpPr>
              <a:spLocks noChangeShapeType="1"/>
            </p:cNvSpPr>
            <p:nvPr/>
          </p:nvSpPr>
          <p:spPr bwMode="auto">
            <a:xfrm>
              <a:off x="3514" y="1403"/>
              <a:ext cx="11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037" name="Rectangle 101"/>
            <p:cNvSpPr>
              <a:spLocks noChangeArrowheads="1"/>
            </p:cNvSpPr>
            <p:nvPr/>
          </p:nvSpPr>
          <p:spPr bwMode="auto">
            <a:xfrm>
              <a:off x="4707" y="1403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038" name="Line 102"/>
            <p:cNvSpPr>
              <a:spLocks noChangeShapeType="1"/>
            </p:cNvSpPr>
            <p:nvPr/>
          </p:nvSpPr>
          <p:spPr bwMode="auto">
            <a:xfrm>
              <a:off x="4707" y="140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039" name="Rectangle 103"/>
            <p:cNvSpPr>
              <a:spLocks noChangeArrowheads="1"/>
            </p:cNvSpPr>
            <p:nvPr/>
          </p:nvSpPr>
          <p:spPr bwMode="auto">
            <a:xfrm>
              <a:off x="1343" y="1408"/>
              <a:ext cx="12" cy="21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040" name="Line 104"/>
            <p:cNvSpPr>
              <a:spLocks noChangeShapeType="1"/>
            </p:cNvSpPr>
            <p:nvPr/>
          </p:nvSpPr>
          <p:spPr bwMode="auto">
            <a:xfrm>
              <a:off x="1343" y="1408"/>
              <a:ext cx="1" cy="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042" name="Rectangle 106"/>
            <p:cNvSpPr>
              <a:spLocks noChangeArrowheads="1"/>
            </p:cNvSpPr>
            <p:nvPr/>
          </p:nvSpPr>
          <p:spPr bwMode="auto">
            <a:xfrm>
              <a:off x="4707" y="1408"/>
              <a:ext cx="11" cy="21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043" name="Line 107"/>
            <p:cNvSpPr>
              <a:spLocks noChangeShapeType="1"/>
            </p:cNvSpPr>
            <p:nvPr/>
          </p:nvSpPr>
          <p:spPr bwMode="auto">
            <a:xfrm>
              <a:off x="4707" y="1408"/>
              <a:ext cx="1" cy="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044" name="Rectangle 108"/>
            <p:cNvSpPr>
              <a:spLocks noChangeArrowheads="1"/>
            </p:cNvSpPr>
            <p:nvPr/>
          </p:nvSpPr>
          <p:spPr bwMode="auto">
            <a:xfrm>
              <a:off x="1734" y="1640"/>
              <a:ext cx="12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B</a:t>
              </a:r>
              <a:endParaRPr lang="en-US" sz="2400" u="none" baseline="0">
                <a:solidFill>
                  <a:srgbClr val="00FF00"/>
                </a:solidFill>
              </a:endParaRPr>
            </a:p>
          </p:txBody>
        </p:sp>
        <p:sp>
          <p:nvSpPr>
            <p:cNvPr id="808045" name="Rectangle 109"/>
            <p:cNvSpPr>
              <a:spLocks noChangeArrowheads="1"/>
            </p:cNvSpPr>
            <p:nvPr/>
          </p:nvSpPr>
          <p:spPr bwMode="auto">
            <a:xfrm>
              <a:off x="1859" y="1640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>
                <a:solidFill>
                  <a:srgbClr val="00FF00"/>
                </a:solidFill>
              </a:endParaRPr>
            </a:p>
          </p:txBody>
        </p:sp>
        <p:sp>
          <p:nvSpPr>
            <p:cNvPr id="808046" name="Rectangle 110"/>
            <p:cNvSpPr>
              <a:spLocks noChangeArrowheads="1"/>
            </p:cNvSpPr>
            <p:nvPr/>
          </p:nvSpPr>
          <p:spPr bwMode="auto">
            <a:xfrm>
              <a:off x="2575" y="1640"/>
              <a:ext cx="588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A       C</a:t>
              </a:r>
              <a:endParaRPr lang="en-US" sz="2400" u="none" baseline="0">
                <a:solidFill>
                  <a:srgbClr val="00FF00"/>
                </a:solidFill>
              </a:endParaRPr>
            </a:p>
          </p:txBody>
        </p:sp>
        <p:sp>
          <p:nvSpPr>
            <p:cNvPr id="808047" name="Rectangle 111"/>
            <p:cNvSpPr>
              <a:spLocks noChangeArrowheads="1"/>
            </p:cNvSpPr>
            <p:nvPr/>
          </p:nvSpPr>
          <p:spPr bwMode="auto">
            <a:xfrm>
              <a:off x="3169" y="1640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>
                <a:solidFill>
                  <a:srgbClr val="00FF00"/>
                </a:solidFill>
              </a:endParaRPr>
            </a:p>
          </p:txBody>
        </p:sp>
        <p:sp>
          <p:nvSpPr>
            <p:cNvPr id="808048" name="Rectangle 112"/>
            <p:cNvSpPr>
              <a:spLocks noChangeArrowheads="1"/>
            </p:cNvSpPr>
            <p:nvPr/>
          </p:nvSpPr>
          <p:spPr bwMode="auto">
            <a:xfrm>
              <a:off x="3826" y="1640"/>
              <a:ext cx="55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0        0</a:t>
              </a:r>
              <a:endParaRPr lang="en-US" sz="2400" u="none" baseline="0">
                <a:solidFill>
                  <a:srgbClr val="00FF00"/>
                </a:solidFill>
              </a:endParaRPr>
            </a:p>
          </p:txBody>
        </p:sp>
        <p:sp>
          <p:nvSpPr>
            <p:cNvPr id="808049" name="Rectangle 113"/>
            <p:cNvSpPr>
              <a:spLocks noChangeArrowheads="1"/>
            </p:cNvSpPr>
            <p:nvPr/>
          </p:nvSpPr>
          <p:spPr bwMode="auto">
            <a:xfrm>
              <a:off x="4385" y="1640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>
                <a:solidFill>
                  <a:srgbClr val="00FF00"/>
                </a:solidFill>
              </a:endParaRPr>
            </a:p>
          </p:txBody>
        </p:sp>
        <p:sp>
          <p:nvSpPr>
            <p:cNvPr id="808050" name="Rectangle 114"/>
            <p:cNvSpPr>
              <a:spLocks noChangeArrowheads="1"/>
            </p:cNvSpPr>
            <p:nvPr/>
          </p:nvSpPr>
          <p:spPr bwMode="auto">
            <a:xfrm>
              <a:off x="1343" y="1627"/>
              <a:ext cx="1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051" name="Line 115"/>
            <p:cNvSpPr>
              <a:spLocks noChangeShapeType="1"/>
            </p:cNvSpPr>
            <p:nvPr/>
          </p:nvSpPr>
          <p:spPr bwMode="auto">
            <a:xfrm>
              <a:off x="1343" y="162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052" name="Rectangle 116"/>
            <p:cNvSpPr>
              <a:spLocks noChangeArrowheads="1"/>
            </p:cNvSpPr>
            <p:nvPr/>
          </p:nvSpPr>
          <p:spPr bwMode="auto">
            <a:xfrm>
              <a:off x="1355" y="1627"/>
              <a:ext cx="88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055" name="Rectangle 119"/>
            <p:cNvSpPr>
              <a:spLocks noChangeArrowheads="1"/>
            </p:cNvSpPr>
            <p:nvPr/>
          </p:nvSpPr>
          <p:spPr bwMode="auto">
            <a:xfrm>
              <a:off x="2248" y="1627"/>
              <a:ext cx="125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058" name="Rectangle 122"/>
            <p:cNvSpPr>
              <a:spLocks noChangeArrowheads="1"/>
            </p:cNvSpPr>
            <p:nvPr/>
          </p:nvSpPr>
          <p:spPr bwMode="auto">
            <a:xfrm>
              <a:off x="3504" y="1627"/>
              <a:ext cx="1203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059" name="Rectangle 123"/>
            <p:cNvSpPr>
              <a:spLocks noChangeArrowheads="1"/>
            </p:cNvSpPr>
            <p:nvPr/>
          </p:nvSpPr>
          <p:spPr bwMode="auto">
            <a:xfrm>
              <a:off x="4707" y="1627"/>
              <a:ext cx="1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060" name="Line 124"/>
            <p:cNvSpPr>
              <a:spLocks noChangeShapeType="1"/>
            </p:cNvSpPr>
            <p:nvPr/>
          </p:nvSpPr>
          <p:spPr bwMode="auto">
            <a:xfrm>
              <a:off x="4707" y="1627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061" name="Rectangle 125"/>
            <p:cNvSpPr>
              <a:spLocks noChangeArrowheads="1"/>
            </p:cNvSpPr>
            <p:nvPr/>
          </p:nvSpPr>
          <p:spPr bwMode="auto">
            <a:xfrm>
              <a:off x="1343" y="1633"/>
              <a:ext cx="12" cy="21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062" name="Line 126"/>
            <p:cNvSpPr>
              <a:spLocks noChangeShapeType="1"/>
            </p:cNvSpPr>
            <p:nvPr/>
          </p:nvSpPr>
          <p:spPr bwMode="auto">
            <a:xfrm>
              <a:off x="1343" y="1633"/>
              <a:ext cx="1" cy="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064" name="Rectangle 128"/>
            <p:cNvSpPr>
              <a:spLocks noChangeArrowheads="1"/>
            </p:cNvSpPr>
            <p:nvPr/>
          </p:nvSpPr>
          <p:spPr bwMode="auto">
            <a:xfrm>
              <a:off x="4707" y="1633"/>
              <a:ext cx="11" cy="21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065" name="Line 129"/>
            <p:cNvSpPr>
              <a:spLocks noChangeShapeType="1"/>
            </p:cNvSpPr>
            <p:nvPr/>
          </p:nvSpPr>
          <p:spPr bwMode="auto">
            <a:xfrm>
              <a:off x="4707" y="1633"/>
              <a:ext cx="1" cy="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066" name="Rectangle 130"/>
            <p:cNvSpPr>
              <a:spLocks noChangeArrowheads="1"/>
            </p:cNvSpPr>
            <p:nvPr/>
          </p:nvSpPr>
          <p:spPr bwMode="auto">
            <a:xfrm>
              <a:off x="1730" y="1865"/>
              <a:ext cx="13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C</a:t>
              </a:r>
              <a:endParaRPr lang="en-US" sz="2400" u="none" baseline="0">
                <a:solidFill>
                  <a:srgbClr val="00FF00"/>
                </a:solidFill>
              </a:endParaRPr>
            </a:p>
          </p:txBody>
        </p:sp>
        <p:sp>
          <p:nvSpPr>
            <p:cNvPr id="808067" name="Rectangle 131"/>
            <p:cNvSpPr>
              <a:spLocks noChangeArrowheads="1"/>
            </p:cNvSpPr>
            <p:nvPr/>
          </p:nvSpPr>
          <p:spPr bwMode="auto">
            <a:xfrm>
              <a:off x="1865" y="1865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>
                <a:solidFill>
                  <a:srgbClr val="00FF00"/>
                </a:solidFill>
              </a:endParaRPr>
            </a:p>
          </p:txBody>
        </p:sp>
        <p:sp>
          <p:nvSpPr>
            <p:cNvPr id="808068" name="Rectangle 132"/>
            <p:cNvSpPr>
              <a:spLocks noChangeArrowheads="1"/>
            </p:cNvSpPr>
            <p:nvPr/>
          </p:nvSpPr>
          <p:spPr bwMode="auto">
            <a:xfrm>
              <a:off x="2575" y="1865"/>
              <a:ext cx="588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D       C</a:t>
              </a:r>
              <a:endParaRPr lang="en-US" sz="2400" u="none" baseline="0">
                <a:solidFill>
                  <a:srgbClr val="00FF00"/>
                </a:solidFill>
              </a:endParaRPr>
            </a:p>
          </p:txBody>
        </p:sp>
        <p:sp>
          <p:nvSpPr>
            <p:cNvPr id="808069" name="Rectangle 133"/>
            <p:cNvSpPr>
              <a:spLocks noChangeArrowheads="1"/>
            </p:cNvSpPr>
            <p:nvPr/>
          </p:nvSpPr>
          <p:spPr bwMode="auto">
            <a:xfrm>
              <a:off x="3169" y="1865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>
                <a:solidFill>
                  <a:srgbClr val="00FF00"/>
                </a:solidFill>
              </a:endParaRPr>
            </a:p>
          </p:txBody>
        </p:sp>
        <p:sp>
          <p:nvSpPr>
            <p:cNvPr id="808070" name="Rectangle 134"/>
            <p:cNvSpPr>
              <a:spLocks noChangeArrowheads="1"/>
            </p:cNvSpPr>
            <p:nvPr/>
          </p:nvSpPr>
          <p:spPr bwMode="auto">
            <a:xfrm>
              <a:off x="3826" y="1865"/>
              <a:ext cx="55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0        0</a:t>
              </a:r>
              <a:endParaRPr lang="en-US" sz="2400" u="none" baseline="0">
                <a:solidFill>
                  <a:srgbClr val="00FF00"/>
                </a:solidFill>
              </a:endParaRPr>
            </a:p>
          </p:txBody>
        </p:sp>
        <p:sp>
          <p:nvSpPr>
            <p:cNvPr id="808071" name="Rectangle 135"/>
            <p:cNvSpPr>
              <a:spLocks noChangeArrowheads="1"/>
            </p:cNvSpPr>
            <p:nvPr/>
          </p:nvSpPr>
          <p:spPr bwMode="auto">
            <a:xfrm>
              <a:off x="4385" y="1865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>
                <a:solidFill>
                  <a:srgbClr val="00FF00"/>
                </a:solidFill>
              </a:endParaRPr>
            </a:p>
          </p:txBody>
        </p:sp>
        <p:sp>
          <p:nvSpPr>
            <p:cNvPr id="808072" name="Rectangle 136"/>
            <p:cNvSpPr>
              <a:spLocks noChangeArrowheads="1"/>
            </p:cNvSpPr>
            <p:nvPr/>
          </p:nvSpPr>
          <p:spPr bwMode="auto">
            <a:xfrm>
              <a:off x="1343" y="1852"/>
              <a:ext cx="1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073" name="Line 137"/>
            <p:cNvSpPr>
              <a:spLocks noChangeShapeType="1"/>
            </p:cNvSpPr>
            <p:nvPr/>
          </p:nvSpPr>
          <p:spPr bwMode="auto">
            <a:xfrm>
              <a:off x="1343" y="1852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074" name="Rectangle 138"/>
            <p:cNvSpPr>
              <a:spLocks noChangeArrowheads="1"/>
            </p:cNvSpPr>
            <p:nvPr/>
          </p:nvSpPr>
          <p:spPr bwMode="auto">
            <a:xfrm>
              <a:off x="1355" y="1852"/>
              <a:ext cx="88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075" name="Line 139"/>
            <p:cNvSpPr>
              <a:spLocks noChangeShapeType="1"/>
            </p:cNvSpPr>
            <p:nvPr/>
          </p:nvSpPr>
          <p:spPr bwMode="auto">
            <a:xfrm>
              <a:off x="1355" y="1852"/>
              <a:ext cx="88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078" name="Rectangle 142"/>
            <p:cNvSpPr>
              <a:spLocks noChangeArrowheads="1"/>
            </p:cNvSpPr>
            <p:nvPr/>
          </p:nvSpPr>
          <p:spPr bwMode="auto">
            <a:xfrm>
              <a:off x="2248" y="1852"/>
              <a:ext cx="125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079" name="Line 143"/>
            <p:cNvSpPr>
              <a:spLocks noChangeShapeType="1"/>
            </p:cNvSpPr>
            <p:nvPr/>
          </p:nvSpPr>
          <p:spPr bwMode="auto">
            <a:xfrm>
              <a:off x="2248" y="1852"/>
              <a:ext cx="12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082" name="Rectangle 146"/>
            <p:cNvSpPr>
              <a:spLocks noChangeArrowheads="1"/>
            </p:cNvSpPr>
            <p:nvPr/>
          </p:nvSpPr>
          <p:spPr bwMode="auto">
            <a:xfrm>
              <a:off x="3504" y="1852"/>
              <a:ext cx="1203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083" name="Line 147"/>
            <p:cNvSpPr>
              <a:spLocks noChangeShapeType="1"/>
            </p:cNvSpPr>
            <p:nvPr/>
          </p:nvSpPr>
          <p:spPr bwMode="auto">
            <a:xfrm>
              <a:off x="3504" y="1852"/>
              <a:ext cx="120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084" name="Rectangle 148"/>
            <p:cNvSpPr>
              <a:spLocks noChangeArrowheads="1"/>
            </p:cNvSpPr>
            <p:nvPr/>
          </p:nvSpPr>
          <p:spPr bwMode="auto">
            <a:xfrm>
              <a:off x="4707" y="1852"/>
              <a:ext cx="1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085" name="Line 149"/>
            <p:cNvSpPr>
              <a:spLocks noChangeShapeType="1"/>
            </p:cNvSpPr>
            <p:nvPr/>
          </p:nvSpPr>
          <p:spPr bwMode="auto">
            <a:xfrm>
              <a:off x="4707" y="185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086" name="Rectangle 150"/>
            <p:cNvSpPr>
              <a:spLocks noChangeArrowheads="1"/>
            </p:cNvSpPr>
            <p:nvPr/>
          </p:nvSpPr>
          <p:spPr bwMode="auto">
            <a:xfrm>
              <a:off x="1343" y="1858"/>
              <a:ext cx="12" cy="21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087" name="Line 151"/>
            <p:cNvSpPr>
              <a:spLocks noChangeShapeType="1"/>
            </p:cNvSpPr>
            <p:nvPr/>
          </p:nvSpPr>
          <p:spPr bwMode="auto">
            <a:xfrm>
              <a:off x="1343" y="1858"/>
              <a:ext cx="1" cy="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089" name="Rectangle 153"/>
            <p:cNvSpPr>
              <a:spLocks noChangeArrowheads="1"/>
            </p:cNvSpPr>
            <p:nvPr/>
          </p:nvSpPr>
          <p:spPr bwMode="auto">
            <a:xfrm>
              <a:off x="4707" y="1858"/>
              <a:ext cx="11" cy="21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090" name="Line 154"/>
            <p:cNvSpPr>
              <a:spLocks noChangeShapeType="1"/>
            </p:cNvSpPr>
            <p:nvPr/>
          </p:nvSpPr>
          <p:spPr bwMode="auto">
            <a:xfrm>
              <a:off x="4707" y="1858"/>
              <a:ext cx="1" cy="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091" name="Rectangle 155"/>
            <p:cNvSpPr>
              <a:spLocks noChangeArrowheads="1"/>
            </p:cNvSpPr>
            <p:nvPr/>
          </p:nvSpPr>
          <p:spPr bwMode="auto">
            <a:xfrm>
              <a:off x="1730" y="2090"/>
              <a:ext cx="13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D</a:t>
              </a:r>
              <a:endParaRPr lang="en-US" sz="2400" u="none" baseline="0">
                <a:solidFill>
                  <a:srgbClr val="00FF00"/>
                </a:solidFill>
              </a:endParaRPr>
            </a:p>
          </p:txBody>
        </p:sp>
        <p:sp>
          <p:nvSpPr>
            <p:cNvPr id="808092" name="Rectangle 156"/>
            <p:cNvSpPr>
              <a:spLocks noChangeArrowheads="1"/>
            </p:cNvSpPr>
            <p:nvPr/>
          </p:nvSpPr>
          <p:spPr bwMode="auto">
            <a:xfrm>
              <a:off x="1865" y="2090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>
                <a:solidFill>
                  <a:srgbClr val="00FF00"/>
                </a:solidFill>
              </a:endParaRPr>
            </a:p>
          </p:txBody>
        </p:sp>
        <p:sp>
          <p:nvSpPr>
            <p:cNvPr id="808093" name="Rectangle 157"/>
            <p:cNvSpPr>
              <a:spLocks noChangeArrowheads="1"/>
            </p:cNvSpPr>
            <p:nvPr/>
          </p:nvSpPr>
          <p:spPr bwMode="auto">
            <a:xfrm>
              <a:off x="2581" y="2090"/>
              <a:ext cx="578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A       B</a:t>
              </a:r>
              <a:endParaRPr lang="en-US" sz="2400" u="none" baseline="0">
                <a:solidFill>
                  <a:srgbClr val="00FF00"/>
                </a:solidFill>
              </a:endParaRPr>
            </a:p>
          </p:txBody>
        </p:sp>
        <p:sp>
          <p:nvSpPr>
            <p:cNvPr id="808094" name="Rectangle 158"/>
            <p:cNvSpPr>
              <a:spLocks noChangeArrowheads="1"/>
            </p:cNvSpPr>
            <p:nvPr/>
          </p:nvSpPr>
          <p:spPr bwMode="auto">
            <a:xfrm>
              <a:off x="3166" y="2090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>
                <a:solidFill>
                  <a:srgbClr val="00FF00"/>
                </a:solidFill>
              </a:endParaRPr>
            </a:p>
          </p:txBody>
        </p:sp>
        <p:sp>
          <p:nvSpPr>
            <p:cNvPr id="808095" name="Rectangle 159"/>
            <p:cNvSpPr>
              <a:spLocks noChangeArrowheads="1"/>
            </p:cNvSpPr>
            <p:nvPr/>
          </p:nvSpPr>
          <p:spPr bwMode="auto">
            <a:xfrm>
              <a:off x="3826" y="2090"/>
              <a:ext cx="55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0        1</a:t>
              </a:r>
              <a:endParaRPr lang="en-US" sz="2400" u="none" baseline="0">
                <a:solidFill>
                  <a:srgbClr val="00FF00"/>
                </a:solidFill>
              </a:endParaRPr>
            </a:p>
          </p:txBody>
        </p:sp>
        <p:sp>
          <p:nvSpPr>
            <p:cNvPr id="808096" name="Rectangle 160"/>
            <p:cNvSpPr>
              <a:spLocks noChangeArrowheads="1"/>
            </p:cNvSpPr>
            <p:nvPr/>
          </p:nvSpPr>
          <p:spPr bwMode="auto">
            <a:xfrm>
              <a:off x="4385" y="2090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>
                <a:solidFill>
                  <a:srgbClr val="00FF00"/>
                </a:solidFill>
              </a:endParaRPr>
            </a:p>
          </p:txBody>
        </p:sp>
        <p:sp>
          <p:nvSpPr>
            <p:cNvPr id="808097" name="Line 161"/>
            <p:cNvSpPr>
              <a:spLocks noChangeShapeType="1"/>
            </p:cNvSpPr>
            <p:nvPr/>
          </p:nvSpPr>
          <p:spPr bwMode="auto">
            <a:xfrm>
              <a:off x="1343" y="207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098" name="Line 162"/>
            <p:cNvSpPr>
              <a:spLocks noChangeShapeType="1"/>
            </p:cNvSpPr>
            <p:nvPr/>
          </p:nvSpPr>
          <p:spPr bwMode="auto">
            <a:xfrm>
              <a:off x="1355" y="2077"/>
              <a:ext cx="88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101" name="Line 165"/>
            <p:cNvSpPr>
              <a:spLocks noChangeShapeType="1"/>
            </p:cNvSpPr>
            <p:nvPr/>
          </p:nvSpPr>
          <p:spPr bwMode="auto">
            <a:xfrm>
              <a:off x="2248" y="2077"/>
              <a:ext cx="12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104" name="Line 168"/>
            <p:cNvSpPr>
              <a:spLocks noChangeShapeType="1"/>
            </p:cNvSpPr>
            <p:nvPr/>
          </p:nvSpPr>
          <p:spPr bwMode="auto">
            <a:xfrm>
              <a:off x="3504" y="2077"/>
              <a:ext cx="120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105" name="Line 169"/>
            <p:cNvSpPr>
              <a:spLocks noChangeShapeType="1"/>
            </p:cNvSpPr>
            <p:nvPr/>
          </p:nvSpPr>
          <p:spPr bwMode="auto">
            <a:xfrm>
              <a:off x="4707" y="2077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106" name="Rectangle 170"/>
            <p:cNvSpPr>
              <a:spLocks noChangeArrowheads="1"/>
            </p:cNvSpPr>
            <p:nvPr/>
          </p:nvSpPr>
          <p:spPr bwMode="auto">
            <a:xfrm>
              <a:off x="1343" y="2082"/>
              <a:ext cx="12" cy="22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107" name="Line 171"/>
            <p:cNvSpPr>
              <a:spLocks noChangeShapeType="1"/>
            </p:cNvSpPr>
            <p:nvPr/>
          </p:nvSpPr>
          <p:spPr bwMode="auto">
            <a:xfrm>
              <a:off x="1343" y="2082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108" name="Line 172"/>
            <p:cNvSpPr>
              <a:spLocks noChangeShapeType="1"/>
            </p:cNvSpPr>
            <p:nvPr/>
          </p:nvSpPr>
          <p:spPr bwMode="auto">
            <a:xfrm>
              <a:off x="1343" y="2302"/>
              <a:ext cx="89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112" name="Line 176"/>
            <p:cNvSpPr>
              <a:spLocks noChangeShapeType="1"/>
            </p:cNvSpPr>
            <p:nvPr/>
          </p:nvSpPr>
          <p:spPr bwMode="auto">
            <a:xfrm>
              <a:off x="2248" y="2302"/>
              <a:ext cx="12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115" name="Line 179"/>
            <p:cNvSpPr>
              <a:spLocks noChangeShapeType="1"/>
            </p:cNvSpPr>
            <p:nvPr/>
          </p:nvSpPr>
          <p:spPr bwMode="auto">
            <a:xfrm>
              <a:off x="3504" y="2302"/>
              <a:ext cx="120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116" name="Rectangle 180"/>
            <p:cNvSpPr>
              <a:spLocks noChangeArrowheads="1"/>
            </p:cNvSpPr>
            <p:nvPr/>
          </p:nvSpPr>
          <p:spPr bwMode="auto">
            <a:xfrm>
              <a:off x="4707" y="2082"/>
              <a:ext cx="11" cy="22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117" name="Line 181"/>
            <p:cNvSpPr>
              <a:spLocks noChangeShapeType="1"/>
            </p:cNvSpPr>
            <p:nvPr/>
          </p:nvSpPr>
          <p:spPr bwMode="auto">
            <a:xfrm>
              <a:off x="4707" y="2082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118" name="Line 182"/>
            <p:cNvSpPr>
              <a:spLocks noChangeShapeType="1"/>
            </p:cNvSpPr>
            <p:nvPr/>
          </p:nvSpPr>
          <p:spPr bwMode="auto">
            <a:xfrm>
              <a:off x="4707" y="230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8122" name="Line 186"/>
            <p:cNvSpPr>
              <a:spLocks noChangeShapeType="1"/>
            </p:cNvSpPr>
            <p:nvPr/>
          </p:nvSpPr>
          <p:spPr bwMode="auto">
            <a:xfrm>
              <a:off x="2248" y="952"/>
              <a:ext cx="0" cy="1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808123" name="Line 187"/>
            <p:cNvSpPr>
              <a:spLocks noChangeShapeType="1"/>
            </p:cNvSpPr>
            <p:nvPr/>
          </p:nvSpPr>
          <p:spPr bwMode="auto">
            <a:xfrm>
              <a:off x="3504" y="968"/>
              <a:ext cx="0" cy="1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1025" y="6515100"/>
            <a:ext cx="2212975" cy="342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Chapter 6 - Part 2    </a:t>
            </a:r>
            <a:fld id="{87CA7194-02A3-4640-B08B-99571BECEE42}" type="slidenum">
              <a:rPr lang="en-US"/>
              <a:pPr/>
              <a:t>8</a:t>
            </a:fld>
            <a:endParaRPr lang="en-US"/>
          </a:p>
        </p:txBody>
      </p:sp>
      <p:sp>
        <p:nvSpPr>
          <p:cNvPr id="809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88988" y="1260475"/>
            <a:ext cx="7772400" cy="1684338"/>
          </a:xfrm>
        </p:spPr>
        <p:txBody>
          <a:bodyPr/>
          <a:lstStyle/>
          <a:p>
            <a:pPr marL="342900" indent="-342900"/>
            <a:r>
              <a:rPr lang="en-US" sz="2800" dirty="0"/>
              <a:t>Assignment  1: A = 0 0, B = 0 1, C = 1 0, D = 1 1</a:t>
            </a:r>
          </a:p>
          <a:p>
            <a:pPr marL="342900" indent="-342900"/>
            <a:r>
              <a:rPr lang="en-US" sz="2800" dirty="0"/>
              <a:t>The resulting coded state table:</a:t>
            </a:r>
          </a:p>
          <a:p>
            <a:pPr marL="742950" lvl="1" indent="-285750"/>
            <a:endParaRPr lang="en-US" sz="2400" dirty="0"/>
          </a:p>
          <a:p>
            <a:pPr marL="742950" lvl="1" indent="-285750"/>
            <a:endParaRPr lang="en-US" sz="2000" dirty="0"/>
          </a:p>
          <a:p>
            <a:pPr marL="742950" lvl="1" indent="-285750"/>
            <a:endParaRPr lang="en-US" sz="2000" dirty="0"/>
          </a:p>
        </p:txBody>
      </p:sp>
      <p:sp>
        <p:nvSpPr>
          <p:cNvPr id="809987" name="Rectangle 3"/>
          <p:cNvSpPr>
            <a:spLocks noGrp="1" noChangeArrowheads="1"/>
          </p:cNvSpPr>
          <p:nvPr>
            <p:ph type="title"/>
          </p:nvPr>
        </p:nvSpPr>
        <p:spPr>
          <a:xfrm>
            <a:off x="554038" y="214313"/>
            <a:ext cx="8589962" cy="838200"/>
          </a:xfrm>
        </p:spPr>
        <p:txBody>
          <a:bodyPr/>
          <a:lstStyle/>
          <a:p>
            <a:r>
              <a:rPr lang="en-US" dirty="0"/>
              <a:t>State Assignment </a:t>
            </a:r>
            <a:r>
              <a:rPr lang="en-US" dirty="0" smtClean="0"/>
              <a:t>: Assignment  1</a:t>
            </a:r>
            <a:endParaRPr lang="en-US" b="0" dirty="0"/>
          </a:p>
        </p:txBody>
      </p:sp>
      <p:graphicFrame>
        <p:nvGraphicFramePr>
          <p:cNvPr id="810089" name="Group 105"/>
          <p:cNvGraphicFramePr>
            <a:graphicFrameLocks noGrp="1"/>
          </p:cNvGraphicFramePr>
          <p:nvPr/>
        </p:nvGraphicFramePr>
        <p:xfrm>
          <a:off x="1774825" y="2451100"/>
          <a:ext cx="5027613" cy="3420428"/>
        </p:xfrm>
        <a:graphic>
          <a:graphicData uri="http://schemas.openxmlformats.org/drawingml/2006/table">
            <a:tbl>
              <a:tblPr/>
              <a:tblGrid>
                <a:gridCol w="1370013"/>
                <a:gridCol w="866775"/>
                <a:gridCol w="927100"/>
                <a:gridCol w="971550"/>
                <a:gridCol w="892175"/>
              </a:tblGrid>
              <a:tr h="13477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Present 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Next State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 = 0 x 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Output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x = 0 x 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0026" name="Object 42"/>
          <p:cNvGraphicFramePr>
            <a:graphicFrameLocks noChangeAspect="1"/>
          </p:cNvGraphicFramePr>
          <p:nvPr/>
        </p:nvGraphicFramePr>
        <p:xfrm>
          <a:off x="4521200" y="3333750"/>
          <a:ext cx="101600" cy="190500"/>
        </p:xfrm>
        <a:graphic>
          <a:graphicData uri="http://schemas.openxmlformats.org/presentationml/2006/ole">
            <p:oleObj spid="_x0000_s1026" name="Equation" r:id="rId4" imgW="101520" imgH="190440" progId="Equation.3">
              <p:embed/>
            </p:oleObj>
          </a:graphicData>
        </a:graphic>
      </p:graphicFrame>
      <p:graphicFrame>
        <p:nvGraphicFramePr>
          <p:cNvPr id="810027" name="Object 43"/>
          <p:cNvGraphicFramePr>
            <a:graphicFrameLocks noChangeAspect="1"/>
          </p:cNvGraphicFramePr>
          <p:nvPr/>
        </p:nvGraphicFramePr>
        <p:xfrm>
          <a:off x="4521200" y="3333750"/>
          <a:ext cx="101600" cy="190500"/>
        </p:xfrm>
        <a:graphic>
          <a:graphicData uri="http://schemas.openxmlformats.org/presentationml/2006/ole">
            <p:oleObj spid="_x0000_s1027" name="Equation" r:id="rId5" imgW="101520" imgH="19044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Find Flip-Flop Input and Output Equations: Assignment 1</a:t>
            </a:r>
            <a:endParaRPr lang="en-CA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1025" y="6515100"/>
            <a:ext cx="2212975" cy="3429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Chapter 6 - Part 2    </a:t>
            </a:r>
            <a:fld id="{47D5F370-F1EC-404C-B727-69A07FF9A599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Group 105"/>
          <p:cNvGraphicFramePr>
            <a:graphicFrameLocks noGrp="1"/>
          </p:cNvGraphicFramePr>
          <p:nvPr/>
        </p:nvGraphicFramePr>
        <p:xfrm>
          <a:off x="437344" y="1359279"/>
          <a:ext cx="4080065" cy="2740384"/>
        </p:xfrm>
        <a:graphic>
          <a:graphicData uri="http://schemas.openxmlformats.org/drawingml/2006/table">
            <a:tbl>
              <a:tblPr/>
              <a:tblGrid>
                <a:gridCol w="1111809"/>
                <a:gridCol w="703415"/>
                <a:gridCol w="886416"/>
                <a:gridCol w="654397"/>
                <a:gridCol w="724028"/>
              </a:tblGrid>
              <a:tr h="8653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Present 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Next State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x=0    x=1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Output      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x=0  x=1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610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0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0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0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954136" y="1371524"/>
          <a:ext cx="3916912" cy="44797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6690"/>
                <a:gridCol w="1439660"/>
                <a:gridCol w="1050562"/>
              </a:tblGrid>
              <a:tr h="822138">
                <a:tc>
                  <a:txBody>
                    <a:bodyPr/>
                    <a:lstStyle/>
                    <a:p>
                      <a:pPr algn="ctr"/>
                      <a:endParaRPr lang="en-CA" sz="2000" dirty="0" smtClean="0"/>
                    </a:p>
                    <a:p>
                      <a:pPr algn="ctr"/>
                      <a:r>
                        <a:rPr lang="en-CA" sz="2000" dirty="0" smtClean="0"/>
                        <a:t>Y1 Y2 X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Next State</a:t>
                      </a:r>
                    </a:p>
                    <a:p>
                      <a:pPr algn="ctr"/>
                      <a:r>
                        <a:rPr lang="en-CA" sz="2000" dirty="0" smtClean="0"/>
                        <a:t>D1 D2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Output</a:t>
                      </a:r>
                    </a:p>
                    <a:p>
                      <a:pPr algn="ctr"/>
                      <a:r>
                        <a:rPr lang="en-CA" sz="2000" dirty="0" smtClean="0"/>
                        <a:t>Z</a:t>
                      </a:r>
                      <a:endParaRPr lang="en-CA" sz="2000" dirty="0"/>
                    </a:p>
                  </a:txBody>
                  <a:tcPr/>
                </a:tc>
              </a:tr>
              <a:tr h="456743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0  0  0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0  0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0</a:t>
                      </a:r>
                      <a:endParaRPr lang="en-CA" sz="2400" dirty="0"/>
                    </a:p>
                  </a:txBody>
                  <a:tcPr/>
                </a:tc>
              </a:tr>
              <a:tr h="4567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/>
                        <a:t>0  0  1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0  1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0</a:t>
                      </a:r>
                      <a:endParaRPr lang="en-CA" sz="2400" dirty="0"/>
                    </a:p>
                  </a:txBody>
                  <a:tcPr/>
                </a:tc>
              </a:tr>
              <a:tr h="456743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0  1  0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0  0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0</a:t>
                      </a:r>
                      <a:endParaRPr lang="en-CA" sz="2400" dirty="0"/>
                    </a:p>
                  </a:txBody>
                  <a:tcPr/>
                </a:tc>
              </a:tr>
              <a:tr h="4567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/>
                        <a:t>0  1  1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ctr">
                        <a:buNone/>
                      </a:pPr>
                      <a:r>
                        <a:rPr lang="en-CA" sz="2400" dirty="0" smtClean="0"/>
                        <a:t>1  0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0</a:t>
                      </a:r>
                      <a:endParaRPr lang="en-CA" sz="2400" dirty="0"/>
                    </a:p>
                  </a:txBody>
                  <a:tcPr/>
                </a:tc>
              </a:tr>
              <a:tr h="456743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1  0  0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ctr">
                        <a:buNone/>
                      </a:pPr>
                      <a:r>
                        <a:rPr lang="en-CA" sz="2400" dirty="0" smtClean="0"/>
                        <a:t>1  1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0</a:t>
                      </a:r>
                      <a:endParaRPr lang="en-CA" sz="2400" dirty="0"/>
                    </a:p>
                  </a:txBody>
                  <a:tcPr/>
                </a:tc>
              </a:tr>
              <a:tr h="4567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/>
                        <a:t>1  0  1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1  0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0</a:t>
                      </a:r>
                      <a:endParaRPr lang="en-CA" sz="2400" dirty="0"/>
                    </a:p>
                  </a:txBody>
                  <a:tcPr/>
                </a:tc>
              </a:tr>
              <a:tr h="456743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1  1  0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0  0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0</a:t>
                      </a:r>
                      <a:endParaRPr lang="en-CA" sz="2400" dirty="0"/>
                    </a:p>
                  </a:txBody>
                  <a:tcPr/>
                </a:tc>
              </a:tr>
              <a:tr h="4567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/>
                        <a:t>1  1  1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0  1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1</a:t>
                      </a:r>
                      <a:endParaRPr lang="en-CA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9999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sng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sng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10207</TotalTime>
  <Words>517</Words>
  <Application>Microsoft Office PowerPoint</Application>
  <PresentationFormat>On-screen Show (4:3)</PresentationFormat>
  <Paragraphs>196</Paragraphs>
  <Slides>16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Default Design</vt:lpstr>
      <vt:lpstr>Equation</vt:lpstr>
      <vt:lpstr>Slide 1</vt:lpstr>
      <vt:lpstr>The Design Procedure</vt:lpstr>
      <vt:lpstr>Example State Diagram</vt:lpstr>
      <vt:lpstr>State Assignment</vt:lpstr>
      <vt:lpstr>Input Equation: K-Map or Directly</vt:lpstr>
      <vt:lpstr>Logic Diagram Using D Flip-flops</vt:lpstr>
      <vt:lpstr>Another Example: State Assignment</vt:lpstr>
      <vt:lpstr>State Assignment : Assignment  1</vt:lpstr>
      <vt:lpstr>Find Flip-Flop Input and Output Equations: Assignment 1</vt:lpstr>
      <vt:lpstr>Find Flip-Flop Input and Output Equations: Assignment 1</vt:lpstr>
      <vt:lpstr>State Assignment: Assignment 2</vt:lpstr>
      <vt:lpstr>Optimization: Example 2: Assignment 2</vt:lpstr>
      <vt:lpstr>Flip-flop Exciting Tables</vt:lpstr>
      <vt:lpstr>Design With JK Flip-flops</vt:lpstr>
      <vt:lpstr>Design With JK Flip-flops</vt:lpstr>
      <vt:lpstr>Design With JK Flip-flops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Part 1 - PPT - Mano &amp; Kime - 2nd Ed</dc:title>
  <dc:creator>Kaminski &amp; Kime</dc:creator>
  <dc:description>Fall 2001 Draft</dc:description>
  <cp:lastModifiedBy>Salekul</cp:lastModifiedBy>
  <cp:revision>451</cp:revision>
  <cp:lastPrinted>1999-06-21T13:11:14Z</cp:lastPrinted>
  <dcterms:created xsi:type="dcterms:W3CDTF">1999-02-14T20:48:18Z</dcterms:created>
  <dcterms:modified xsi:type="dcterms:W3CDTF">2012-08-13T11:37:53Z</dcterms:modified>
</cp:coreProperties>
</file>