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8" r:id="rId2"/>
    <p:sldId id="369" r:id="rId3"/>
    <p:sldId id="370" r:id="rId4"/>
    <p:sldId id="371" r:id="rId5"/>
    <p:sldId id="374" r:id="rId6"/>
    <p:sldId id="375" r:id="rId7"/>
    <p:sldId id="372" r:id="rId8"/>
    <p:sldId id="373" r:id="rId9"/>
    <p:sldId id="376" r:id="rId10"/>
    <p:sldId id="377" r:id="rId11"/>
    <p:sldId id="378" r:id="rId12"/>
    <p:sldId id="382" r:id="rId13"/>
    <p:sldId id="381" r:id="rId14"/>
    <p:sldId id="379" r:id="rId15"/>
    <p:sldId id="380" r:id="rId1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800" b="1" i="1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800" b="1" i="1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800" b="1" i="1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800" b="1" i="1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800" b="1" i="1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800" b="1" i="1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800" b="1" i="1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800" b="1" i="1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800" b="1" i="1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FFCC"/>
    <a:srgbClr val="009999"/>
    <a:srgbClr val="00808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2787"/>
    <p:restoredTop sz="83979" autoAdjust="0"/>
  </p:normalViewPr>
  <p:slideViewPr>
    <p:cSldViewPr snapToGrid="0">
      <p:cViewPr>
        <p:scale>
          <a:sx n="70" d="100"/>
          <a:sy n="70" d="100"/>
        </p:scale>
        <p:origin x="-810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66" d="100"/>
          <a:sy n="66" d="100"/>
        </p:scale>
        <p:origin x="-984" y="-58"/>
      </p:cViewPr>
      <p:guideLst>
        <p:guide orient="horz" pos="3025"/>
        <p:guide pos="230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2" Type="http://schemas.openxmlformats.org/officeDocument/2006/relationships/slide" Target="slides/slide3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531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4" tIns="48306" rIns="96614" bIns="48306" numCol="1" anchor="t" anchorCtr="0" compatLnSpc="1">
            <a:prstTxWarp prst="textNoShape">
              <a:avLst/>
            </a:prstTxWarp>
          </a:bodyPr>
          <a:lstStyle>
            <a:lvl1pPr defTabSz="966788">
              <a:defRPr sz="1200" b="0" i="0" baseline="0"/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0675" y="0"/>
            <a:ext cx="321151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4" tIns="48306" rIns="96614" bIns="4830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b="0" i="0" baseline="0"/>
            </a:lvl1pPr>
          </a:lstStyle>
          <a:p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2413"/>
            <a:ext cx="3135313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4" tIns="48306" rIns="96614" bIns="48306" numCol="1" anchor="b" anchorCtr="0" compatLnSpc="1">
            <a:prstTxWarp prst="textNoShape">
              <a:avLst/>
            </a:prstTxWarp>
          </a:bodyPr>
          <a:lstStyle>
            <a:lvl1pPr defTabSz="966788">
              <a:defRPr sz="1200" b="0" i="0" baseline="0"/>
            </a:lvl1pPr>
          </a:lstStyle>
          <a:p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0675" y="9142413"/>
            <a:ext cx="3211513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4" tIns="48306" rIns="96614" bIns="4830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b="0" i="0" baseline="0"/>
            </a:lvl1pPr>
          </a:lstStyle>
          <a:p>
            <a:fld id="{92872C6F-C228-4B86-8CCC-9DBF37A6A7E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967" tIns="50984" rIns="101967" bIns="50984" numCol="1" anchor="t" anchorCtr="0" compatLnSpc="1">
            <a:prstTxWarp prst="textNoShape">
              <a:avLst/>
            </a:prstTxWarp>
          </a:bodyPr>
          <a:lstStyle>
            <a:lvl1pPr defTabSz="1020763">
              <a:defRPr sz="1400" b="0" i="0" baseline="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967" tIns="50984" rIns="101967" bIns="50984" numCol="1" anchor="t" anchorCtr="0" compatLnSpc="1">
            <a:prstTxWarp prst="textNoShape">
              <a:avLst/>
            </a:prstTxWarp>
          </a:bodyPr>
          <a:lstStyle>
            <a:lvl1pPr algn="r" defTabSz="1020763">
              <a:defRPr sz="1400" b="0" i="0" baseline="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967" tIns="50984" rIns="101967" bIns="509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967" tIns="50984" rIns="101967" bIns="50984" numCol="1" anchor="b" anchorCtr="0" compatLnSpc="1">
            <a:prstTxWarp prst="textNoShape">
              <a:avLst/>
            </a:prstTxWarp>
          </a:bodyPr>
          <a:lstStyle>
            <a:lvl1pPr defTabSz="1020763">
              <a:defRPr sz="1400" b="0" i="0" baseline="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967" tIns="50984" rIns="101967" bIns="50984" numCol="1" anchor="b" anchorCtr="0" compatLnSpc="1">
            <a:prstTxWarp prst="textNoShape">
              <a:avLst/>
            </a:prstTxWarp>
          </a:bodyPr>
          <a:lstStyle>
            <a:lvl1pPr algn="r" defTabSz="1020763">
              <a:defRPr sz="1400" b="0" i="0" baseline="0"/>
            </a:lvl1pPr>
          </a:lstStyle>
          <a:p>
            <a:fld id="{4C57B812-B302-41A3-8F57-9E513C39002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4E14D5-9F7D-4463-9411-71898F5A16DE}" type="slidenum">
              <a:rPr lang="en-US"/>
              <a:pPr/>
              <a:t>1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55ADE1-672D-4124-9695-B720299FA0AF}" type="slidenum">
              <a:rPr lang="en-US"/>
              <a:pPr/>
              <a:t>3</a:t>
            </a:fld>
            <a:endParaRPr lang="en-US"/>
          </a:p>
        </p:txBody>
      </p:sp>
      <p:sp>
        <p:nvSpPr>
          <p:cNvPr id="92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171" tIns="47585" rIns="95171" bIns="4758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1DAB50-D7EA-456B-8E94-0A3E917E15B0}" type="slidenum">
              <a:rPr lang="en-US"/>
              <a:pPr/>
              <a:t>4</a:t>
            </a:fld>
            <a:endParaRPr lang="en-US"/>
          </a:p>
        </p:txBody>
      </p:sp>
      <p:sp>
        <p:nvSpPr>
          <p:cNvPr id="93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6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171" tIns="47585" rIns="95171" bIns="4758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4FD706-606E-42EB-87F3-0DA869FC7C4C}" type="slidenum">
              <a:rPr lang="en-US"/>
              <a:pPr/>
              <a:t>7</a:t>
            </a:fld>
            <a:endParaRPr lang="en-US"/>
          </a:p>
        </p:txBody>
      </p:sp>
      <p:sp>
        <p:nvSpPr>
          <p:cNvPr id="94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3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171" tIns="47585" rIns="95171" bIns="47585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1" name="Text Box 1051"/>
          <p:cNvSpPr txBox="1">
            <a:spLocks noChangeArrowheads="1"/>
          </p:cNvSpPr>
          <p:nvPr userDrawn="1"/>
        </p:nvSpPr>
        <p:spPr bwMode="auto">
          <a:xfrm>
            <a:off x="1833563" y="5167313"/>
            <a:ext cx="5913437" cy="153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200" i="0" baseline="0"/>
              <a:t>Charles Kime &amp; Thomas Kaminski</a:t>
            </a:r>
          </a:p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200" b="0" i="0" baseline="0">
                <a:cs typeface="Times New Roman" pitchFamily="18" charset="0"/>
              </a:rPr>
              <a:t>© 2004 Pearson Education, Inc.</a:t>
            </a:r>
            <a:br>
              <a:rPr lang="en-US" sz="2200" b="0" i="0" baseline="0">
                <a:cs typeface="Times New Roman" pitchFamily="18" charset="0"/>
              </a:rPr>
            </a:br>
            <a:r>
              <a:rPr lang="en-US" sz="2200" b="0" i="0" baseline="0">
                <a:cs typeface="Times New Roman" pitchFamily="18" charset="0"/>
                <a:hlinkClick r:id="" action="ppaction://hlinkshowjump?jump=lastslide"/>
              </a:rPr>
              <a:t>Terms of Use</a:t>
            </a:r>
            <a:r>
              <a:rPr lang="en-US" sz="2200" b="0" i="0" baseline="0">
                <a:cs typeface="Times New Roman" pitchFamily="18" charset="0"/>
              </a:rPr>
              <a:t/>
            </a:r>
            <a:br>
              <a:rPr lang="en-US" sz="2200" b="0" i="0" baseline="0">
                <a:cs typeface="Times New Roman" pitchFamily="18" charset="0"/>
              </a:rPr>
            </a:br>
            <a:r>
              <a:rPr lang="en-US" sz="1800" b="0" i="0" baseline="0">
                <a:cs typeface="Times New Roman" pitchFamily="18" charset="0"/>
              </a:rPr>
              <a:t>(Hyperlinks are active in View Show mode)</a:t>
            </a:r>
          </a:p>
        </p:txBody>
      </p:sp>
      <p:sp>
        <p:nvSpPr>
          <p:cNvPr id="6172" name="Text Box 1052"/>
          <p:cNvSpPr txBox="1">
            <a:spLocks noChangeArrowheads="1"/>
          </p:cNvSpPr>
          <p:nvPr userDrawn="1"/>
        </p:nvSpPr>
        <p:spPr bwMode="auto">
          <a:xfrm>
            <a:off x="1301750" y="2847975"/>
            <a:ext cx="69786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4000" i="0" baseline="0" dirty="0">
                <a:solidFill>
                  <a:schemeClr val="hlink"/>
                </a:solidFill>
                <a:latin typeface="Helvetica" pitchFamily="34" charset="0"/>
              </a:rPr>
              <a:t>Chapter </a:t>
            </a:r>
            <a:r>
              <a:rPr lang="en-US" sz="4000" i="0" baseline="0" dirty="0" smtClean="0">
                <a:solidFill>
                  <a:schemeClr val="hlink"/>
                </a:solidFill>
                <a:latin typeface="Helvetica" pitchFamily="34" charset="0"/>
              </a:rPr>
              <a:t>5 </a:t>
            </a:r>
            <a:r>
              <a:rPr lang="en-US" sz="4000" i="0" baseline="0" dirty="0">
                <a:solidFill>
                  <a:schemeClr val="hlink"/>
                </a:solidFill>
                <a:latin typeface="Helvetica" pitchFamily="34" charset="0"/>
              </a:rPr>
              <a:t>– </a:t>
            </a:r>
            <a:r>
              <a:rPr lang="en-US" sz="4000" i="0" baseline="0" dirty="0" smtClean="0">
                <a:solidFill>
                  <a:schemeClr val="hlink"/>
                </a:solidFill>
                <a:latin typeface="Helvetica" pitchFamily="34" charset="0"/>
              </a:rPr>
              <a:t>Counters</a:t>
            </a:r>
            <a:endParaRPr lang="en-US" sz="4000" i="0" baseline="0" dirty="0">
              <a:solidFill>
                <a:schemeClr val="hlink"/>
              </a:solidFill>
              <a:latin typeface="Helvetica" pitchFamily="34" charset="0"/>
            </a:endParaRPr>
          </a:p>
        </p:txBody>
      </p:sp>
      <p:sp>
        <p:nvSpPr>
          <p:cNvPr id="6173" name="Text Box 1053"/>
          <p:cNvSpPr txBox="1">
            <a:spLocks noChangeArrowheads="1"/>
          </p:cNvSpPr>
          <p:nvPr userDrawn="1"/>
        </p:nvSpPr>
        <p:spPr bwMode="auto">
          <a:xfrm>
            <a:off x="904875" y="2179638"/>
            <a:ext cx="7772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3200" i="0" baseline="0"/>
              <a:t>Logic and Computer Design Fundamentals</a:t>
            </a:r>
          </a:p>
        </p:txBody>
      </p:sp>
      <p:sp>
        <p:nvSpPr>
          <p:cNvPr id="6174" name="Line 1054"/>
          <p:cNvSpPr>
            <a:spLocks noChangeShapeType="1"/>
          </p:cNvSpPr>
          <p:nvPr userDrawn="1"/>
        </p:nvSpPr>
        <p:spPr bwMode="auto">
          <a:xfrm>
            <a:off x="579438" y="1935163"/>
            <a:ext cx="8015287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8438" y="0"/>
            <a:ext cx="1943100" cy="63420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5963" y="0"/>
            <a:ext cx="5680075" cy="63420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9138" y="1314450"/>
            <a:ext cx="3810000" cy="502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1538" y="1314450"/>
            <a:ext cx="3810000" cy="502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8" name="Picture 54" descr="C:\Documents and Settings\Charles R Kime\My Documents\Texts\Website\PowerPoint_Slides\Work_Area\Chapter_01\watermark.jpg"/>
          <p:cNvPicPr>
            <a:picLocks noChangeAspect="1" noChangeArrowheads="1"/>
          </p:cNvPicPr>
          <p:nvPr userDrawn="1"/>
        </p:nvPicPr>
        <p:blipFill>
          <a:blip r:embed="rId13" cstate="print"/>
          <a:srcRect t="39345"/>
          <a:stretch>
            <a:fillRect/>
          </a:stretch>
        </p:blipFill>
        <p:spPr bwMode="auto">
          <a:xfrm>
            <a:off x="693738" y="6353175"/>
            <a:ext cx="2230437" cy="476250"/>
          </a:xfrm>
          <a:prstGeom prst="rect">
            <a:avLst/>
          </a:prstGeom>
          <a:noFill/>
        </p:spPr>
      </p:pic>
      <p:sp>
        <p:nvSpPr>
          <p:cNvPr id="1079" name="Text Box 55"/>
          <p:cNvSpPr txBox="1">
            <a:spLocks noChangeArrowheads="1"/>
          </p:cNvSpPr>
          <p:nvPr userDrawn="1"/>
        </p:nvSpPr>
        <p:spPr bwMode="auto">
          <a:xfrm>
            <a:off x="696913" y="6338888"/>
            <a:ext cx="2728912" cy="519112"/>
          </a:xfrm>
          <a:prstGeom prst="rect">
            <a:avLst/>
          </a:prstGeom>
          <a:noFill/>
          <a:ln w="1588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sz="2800" i="0" baseline="0">
              <a:solidFill>
                <a:schemeClr val="accent2"/>
              </a:solidFill>
            </a:endParaRPr>
          </a:p>
        </p:txBody>
      </p:sp>
      <p:sp>
        <p:nvSpPr>
          <p:cNvPr id="1081" name="Line 57"/>
          <p:cNvSpPr>
            <a:spLocks noChangeShapeType="1"/>
          </p:cNvSpPr>
          <p:nvPr userDrawn="1"/>
        </p:nvSpPr>
        <p:spPr bwMode="auto">
          <a:xfrm>
            <a:off x="581025" y="1173163"/>
            <a:ext cx="8015288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082" name="Rectangle 58"/>
          <p:cNvSpPr>
            <a:spLocks noGrp="1" noChangeArrowheads="1"/>
          </p:cNvSpPr>
          <p:nvPr>
            <p:ph type="title"/>
          </p:nvPr>
        </p:nvSpPr>
        <p:spPr bwMode="auto">
          <a:xfrm>
            <a:off x="715963" y="0"/>
            <a:ext cx="7772400" cy="102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83" name="Rectangle 59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314450"/>
            <a:ext cx="7772400" cy="502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288925" indent="-288925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Font typeface="Wingdings" pitchFamily="2" charset="2"/>
        <a:buChar char="§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692150" indent="-23495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Char char="•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</a:defRPr>
      </a:lvl3pPr>
      <a:lvl4pPr marL="1544638" indent="-173038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Char char="•"/>
        <a:defRPr sz="2000" b="1">
          <a:solidFill>
            <a:schemeClr val="tx1"/>
          </a:solidFill>
          <a:latin typeface="+mn-lt"/>
        </a:defRPr>
      </a:lvl4pPr>
      <a:lvl5pPr marL="2006600" indent="-1778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5pPr>
      <a:lvl6pPr marL="2463800" indent="-1778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6pPr>
      <a:lvl7pPr marL="2921000" indent="-1778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7pPr>
      <a:lvl8pPr marL="3378200" indent="-1778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8pPr>
      <a:lvl9pPr marL="3835400" indent="-1778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Equations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200" dirty="0" smtClean="0"/>
              <a:t>EN has been added to control the operation of the counter</a:t>
            </a:r>
          </a:p>
          <a:p>
            <a:endParaRPr lang="en-CA" sz="2200" dirty="0" smtClean="0"/>
          </a:p>
          <a:p>
            <a:endParaRPr lang="en-CA" sz="2200" dirty="0" smtClean="0"/>
          </a:p>
          <a:p>
            <a:endParaRPr lang="en-CA" sz="2200" dirty="0" smtClean="0"/>
          </a:p>
          <a:p>
            <a:endParaRPr lang="en-CA" sz="2200" dirty="0" smtClean="0"/>
          </a:p>
          <a:p>
            <a:endParaRPr lang="en-CA" sz="2200" dirty="0" smtClean="0"/>
          </a:p>
          <a:p>
            <a:r>
              <a:rPr lang="en-CA" sz="2200" dirty="0" smtClean="0"/>
              <a:t>This relations could be generalized</a:t>
            </a:r>
          </a:p>
          <a:p>
            <a:endParaRPr lang="en-CA" sz="2200" dirty="0" smtClean="0"/>
          </a:p>
          <a:p>
            <a:r>
              <a:rPr lang="en-CA" sz="2200" dirty="0" smtClean="0"/>
              <a:t>A Carry Output (CO) has been added so that the counter could be extended to more stages</a:t>
            </a:r>
          </a:p>
          <a:p>
            <a:r>
              <a:rPr lang="en-CA" sz="2200" dirty="0" smtClean="0"/>
              <a:t>The implementation might be positive/negative edge triggered</a:t>
            </a:r>
            <a:endParaRPr lang="en-CA" sz="2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0693" y="1799008"/>
            <a:ext cx="2846340" cy="173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44716" y="4164975"/>
            <a:ext cx="3548931" cy="379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770" y="227016"/>
            <a:ext cx="7229137" cy="6296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203" y="0"/>
            <a:ext cx="7772400" cy="1020763"/>
          </a:xfrm>
        </p:spPr>
        <p:txBody>
          <a:bodyPr/>
          <a:lstStyle/>
          <a:p>
            <a:pPr algn="r"/>
            <a:r>
              <a:rPr lang="en-CA" dirty="0" smtClean="0"/>
              <a:t>Logic Diagram</a:t>
            </a:r>
            <a:endParaRPr lang="en-CA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962" y="0"/>
            <a:ext cx="7964013" cy="1020763"/>
          </a:xfrm>
        </p:spPr>
        <p:txBody>
          <a:bodyPr/>
          <a:lstStyle/>
          <a:p>
            <a:r>
              <a:rPr lang="en-CA" dirty="0" smtClean="0"/>
              <a:t>Arbitrary </a:t>
            </a:r>
            <a:r>
              <a:rPr lang="en-CA" dirty="0" smtClean="0"/>
              <a:t>Counter: Problem Statement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Design an arbitrary counter that repeatedly follows the following sequence:</a:t>
            </a:r>
          </a:p>
          <a:p>
            <a:pPr>
              <a:buNone/>
            </a:pPr>
            <a:r>
              <a:rPr lang="en-CA" dirty="0" smtClean="0"/>
              <a:t>	</a:t>
            </a:r>
            <a:r>
              <a:rPr lang="en-CA" dirty="0" smtClean="0"/>
              <a:t>	0, 1, 2, 4, 5, 6, 0, </a:t>
            </a:r>
            <a:r>
              <a:rPr lang="en-CA" dirty="0" smtClean="0"/>
              <a:t>1, 2, 4, 5, 6, 0</a:t>
            </a:r>
            <a:r>
              <a:rPr lang="en-CA" dirty="0" smtClean="0"/>
              <a:t>. . . </a:t>
            </a:r>
            <a:endParaRPr lang="en-CA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Arbitrary </a:t>
            </a:r>
            <a:r>
              <a:rPr lang="en-CA" dirty="0" smtClean="0"/>
              <a:t>Counter: State Diagram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41373" y="1398036"/>
            <a:ext cx="3649994" cy="3301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Arbitrary Counter: State Table</a:t>
            </a:r>
            <a:endParaRPr lang="en-CA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7170" y="1247842"/>
            <a:ext cx="6357083" cy="3258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2353" y="4734635"/>
            <a:ext cx="2045655" cy="91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 r="46739" b="45211"/>
          <a:stretch>
            <a:fillRect/>
          </a:stretch>
        </p:blipFill>
        <p:spPr bwMode="auto">
          <a:xfrm>
            <a:off x="5036024" y="4537634"/>
            <a:ext cx="2265527" cy="2015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Arbitrary </a:t>
            </a:r>
            <a:r>
              <a:rPr lang="en-CA" dirty="0" smtClean="0"/>
              <a:t>Counter: Logic Diagram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9252" y="1265965"/>
            <a:ext cx="5855947" cy="312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99643" y="4871113"/>
            <a:ext cx="2045655" cy="91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Counters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72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19138" y="1205266"/>
            <a:ext cx="7772400" cy="5027613"/>
          </a:xfrm>
        </p:spPr>
        <p:txBody>
          <a:bodyPr/>
          <a:lstStyle/>
          <a:p>
            <a:r>
              <a:rPr lang="en-US" sz="2400" u="sng" dirty="0" smtClean="0">
                <a:cs typeface="Times New Roman" pitchFamily="18" charset="0"/>
              </a:rPr>
              <a:t>Counters</a:t>
            </a:r>
            <a:r>
              <a:rPr lang="en-US" sz="2400" dirty="0" smtClean="0">
                <a:cs typeface="Times New Roman" pitchFamily="18" charset="0"/>
              </a:rPr>
              <a:t> are sequential circuits which "count" through a specific state sequence.  They can </a:t>
            </a:r>
            <a:r>
              <a:rPr lang="en-US" sz="2400" u="sng" dirty="0" smtClean="0">
                <a:cs typeface="Times New Roman" pitchFamily="18" charset="0"/>
              </a:rPr>
              <a:t>count up</a:t>
            </a:r>
            <a:r>
              <a:rPr lang="en-US" sz="2400" dirty="0" smtClean="0">
                <a:cs typeface="Times New Roman" pitchFamily="18" charset="0"/>
              </a:rPr>
              <a:t>, </a:t>
            </a:r>
            <a:r>
              <a:rPr lang="en-US" sz="2400" u="sng" dirty="0" smtClean="0">
                <a:cs typeface="Times New Roman" pitchFamily="18" charset="0"/>
              </a:rPr>
              <a:t>count down</a:t>
            </a:r>
            <a:r>
              <a:rPr lang="en-US" sz="2400" dirty="0" smtClean="0">
                <a:cs typeface="Times New Roman" pitchFamily="18" charset="0"/>
              </a:rPr>
              <a:t>, or </a:t>
            </a:r>
            <a:r>
              <a:rPr lang="en-US" sz="2400" u="sng" dirty="0" smtClean="0">
                <a:cs typeface="Times New Roman" pitchFamily="18" charset="0"/>
              </a:rPr>
              <a:t>count through other fixed sequences</a:t>
            </a:r>
            <a:r>
              <a:rPr lang="en-US" sz="2400" dirty="0" smtClean="0">
                <a:cs typeface="Times New Roman" pitchFamily="18" charset="0"/>
              </a:rPr>
              <a:t>.  Two distinct types are in common usage:</a:t>
            </a:r>
          </a:p>
          <a:p>
            <a:r>
              <a:rPr lang="en-US" sz="2400" dirty="0" smtClean="0">
                <a:cs typeface="Times New Roman" pitchFamily="18" charset="0"/>
              </a:rPr>
              <a:t>Ripple Counters</a:t>
            </a:r>
          </a:p>
          <a:p>
            <a:pPr lvl="1"/>
            <a:r>
              <a:rPr lang="en-US" sz="2000" dirty="0" smtClean="0">
                <a:cs typeface="Times New Roman" pitchFamily="18" charset="0"/>
              </a:rPr>
              <a:t>Clock is connected to the flip-flop clock input on the LSB bit flip-flop</a:t>
            </a:r>
          </a:p>
          <a:p>
            <a:pPr lvl="1"/>
            <a:r>
              <a:rPr lang="en-US" sz="2000" dirty="0" smtClean="0">
                <a:cs typeface="Times New Roman" pitchFamily="18" charset="0"/>
              </a:rPr>
              <a:t>For all other bits, a flip-flop output is connected to the clock input, thus circuit is not truly synchronous</a:t>
            </a:r>
          </a:p>
          <a:p>
            <a:pPr lvl="1"/>
            <a:r>
              <a:rPr lang="en-US" sz="2000" dirty="0" smtClean="0">
                <a:cs typeface="Times New Roman" pitchFamily="18" charset="0"/>
              </a:rPr>
              <a:t>Output change is delayed more for each bit toward the MSB.</a:t>
            </a:r>
          </a:p>
          <a:p>
            <a:pPr lvl="1"/>
            <a:r>
              <a:rPr lang="en-US" sz="2000" dirty="0" smtClean="0">
                <a:cs typeface="Times New Roman" pitchFamily="18" charset="0"/>
              </a:rPr>
              <a:t>Resurgent because of low power consumption</a:t>
            </a:r>
          </a:p>
          <a:p>
            <a:r>
              <a:rPr lang="en-US" sz="2400" dirty="0" smtClean="0">
                <a:cs typeface="Times New Roman" pitchFamily="18" charset="0"/>
              </a:rPr>
              <a:t>Synchronous Counters</a:t>
            </a:r>
          </a:p>
          <a:p>
            <a:pPr lvl="1"/>
            <a:r>
              <a:rPr lang="en-US" sz="2000" dirty="0" smtClean="0">
                <a:cs typeface="Times New Roman" pitchFamily="18" charset="0"/>
              </a:rPr>
              <a:t>Clock is directly connected to the flip-flop clock inputs</a:t>
            </a:r>
          </a:p>
          <a:p>
            <a:pPr lvl="1"/>
            <a:r>
              <a:rPr lang="en-US" sz="2000" dirty="0" smtClean="0">
                <a:cs typeface="Times New Roman" pitchFamily="18" charset="0"/>
              </a:rPr>
              <a:t>Logic is used to implement the desired state sequencing</a:t>
            </a:r>
            <a:br>
              <a:rPr lang="en-US" sz="2000" dirty="0" smtClean="0">
                <a:cs typeface="Times New Roman" pitchFamily="18" charset="0"/>
              </a:rPr>
            </a:br>
            <a:endParaRPr lang="en-US" sz="2000" dirty="0" smtClean="0"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927" name="Rectangle 183"/>
          <p:cNvSpPr>
            <a:spLocks noGrp="1" noChangeArrowheads="1"/>
          </p:cNvSpPr>
          <p:nvPr>
            <p:ph type="body" idx="1"/>
          </p:nvPr>
        </p:nvSpPr>
        <p:spPr>
          <a:xfrm>
            <a:off x="668338" y="1231900"/>
            <a:ext cx="4483100" cy="5027613"/>
          </a:xfrm>
        </p:spPr>
        <p:txBody>
          <a:bodyPr/>
          <a:lstStyle/>
          <a:p>
            <a:r>
              <a:rPr lang="en-US" sz="2800"/>
              <a:t>How does it work?</a:t>
            </a:r>
          </a:p>
          <a:p>
            <a:pPr lvl="1"/>
            <a:r>
              <a:rPr lang="en-US" sz="2400"/>
              <a:t>When there is a positive </a:t>
            </a:r>
            <a:br>
              <a:rPr lang="en-US" sz="2400"/>
            </a:br>
            <a:r>
              <a:rPr lang="en-US" sz="2400"/>
              <a:t>edge on the clock input</a:t>
            </a:r>
            <a:br>
              <a:rPr lang="en-US" sz="2400"/>
            </a:br>
            <a:r>
              <a:rPr lang="en-US" sz="2400"/>
              <a:t>of A, A complements</a:t>
            </a:r>
          </a:p>
          <a:p>
            <a:pPr lvl="1"/>
            <a:r>
              <a:rPr lang="en-US" sz="2400"/>
              <a:t>The clock input for flip-</a:t>
            </a:r>
            <a:br>
              <a:rPr lang="en-US" sz="2400"/>
            </a:br>
            <a:r>
              <a:rPr lang="en-US" sz="2400"/>
              <a:t>flop B is the complemented</a:t>
            </a:r>
            <a:br>
              <a:rPr lang="en-US" sz="2400"/>
            </a:br>
            <a:r>
              <a:rPr lang="en-US" sz="2400"/>
              <a:t>output of flip-flop A</a:t>
            </a:r>
          </a:p>
          <a:p>
            <a:pPr lvl="1"/>
            <a:r>
              <a:rPr lang="en-US" sz="2400"/>
              <a:t>When flip A changes</a:t>
            </a:r>
            <a:br>
              <a:rPr lang="en-US" sz="2400"/>
            </a:br>
            <a:r>
              <a:rPr lang="en-US" sz="2400"/>
              <a:t>from 1 to 0, there is a</a:t>
            </a:r>
            <a:br>
              <a:rPr lang="en-US" sz="2400"/>
            </a:br>
            <a:r>
              <a:rPr lang="en-US" sz="2400"/>
              <a:t>positive edge on the</a:t>
            </a:r>
            <a:br>
              <a:rPr lang="en-US" sz="2400"/>
            </a:br>
            <a:r>
              <a:rPr lang="en-US" sz="2400"/>
              <a:t>clock input of B</a:t>
            </a:r>
            <a:br>
              <a:rPr lang="en-US" sz="2400"/>
            </a:br>
            <a:r>
              <a:rPr lang="en-US" sz="2400"/>
              <a:t>causing B to</a:t>
            </a:r>
            <a:br>
              <a:rPr lang="en-US" sz="2400"/>
            </a:br>
            <a:r>
              <a:rPr lang="en-US" sz="2400"/>
              <a:t>complement</a:t>
            </a:r>
            <a:br>
              <a:rPr lang="en-US" sz="2400"/>
            </a:br>
            <a:endParaRPr lang="en-US" sz="2400"/>
          </a:p>
        </p:txBody>
      </p:sp>
      <p:sp>
        <p:nvSpPr>
          <p:cNvPr id="927837" name="Rectangle 93"/>
          <p:cNvSpPr>
            <a:spLocks noChangeArrowheads="1"/>
          </p:cNvSpPr>
          <p:nvPr/>
        </p:nvSpPr>
        <p:spPr bwMode="auto">
          <a:xfrm>
            <a:off x="2000250" y="0"/>
            <a:ext cx="7048500" cy="386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27900" name="Rectangle 156"/>
          <p:cNvSpPr>
            <a:spLocks noChangeAspect="1" noChangeArrowheads="1"/>
          </p:cNvSpPr>
          <p:nvPr/>
        </p:nvSpPr>
        <p:spPr bwMode="auto">
          <a:xfrm>
            <a:off x="6399213" y="3390900"/>
            <a:ext cx="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3200" i="0" u="sng"/>
          </a:p>
        </p:txBody>
      </p:sp>
      <p:grpSp>
        <p:nvGrpSpPr>
          <p:cNvPr id="2" name="Group 181"/>
          <p:cNvGrpSpPr>
            <a:grpSpLocks/>
          </p:cNvGrpSpPr>
          <p:nvPr/>
        </p:nvGrpSpPr>
        <p:grpSpPr bwMode="auto">
          <a:xfrm>
            <a:off x="5022850" y="1295400"/>
            <a:ext cx="2919413" cy="2652713"/>
            <a:chOff x="3164" y="768"/>
            <a:chExt cx="1839" cy="1671"/>
          </a:xfrm>
        </p:grpSpPr>
        <p:sp>
          <p:nvSpPr>
            <p:cNvPr id="927877" name="Rectangle 133"/>
            <p:cNvSpPr>
              <a:spLocks noChangeArrowheads="1"/>
            </p:cNvSpPr>
            <p:nvPr/>
          </p:nvSpPr>
          <p:spPr bwMode="auto">
            <a:xfrm>
              <a:off x="3164" y="2276"/>
              <a:ext cx="340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 baseline="0">
                  <a:solidFill>
                    <a:srgbClr val="000000"/>
                  </a:solidFill>
                  <a:latin typeface="TimesTen" pitchFamily="18" charset="0"/>
                </a:rPr>
                <a:t>Reset</a:t>
              </a:r>
              <a:endParaRPr lang="en-US" sz="3200" i="0" u="sng"/>
            </a:p>
          </p:txBody>
        </p:sp>
        <p:sp>
          <p:nvSpPr>
            <p:cNvPr id="927882" name="Oval 138"/>
            <p:cNvSpPr>
              <a:spLocks noChangeArrowheads="1"/>
            </p:cNvSpPr>
            <p:nvPr/>
          </p:nvSpPr>
          <p:spPr bwMode="auto">
            <a:xfrm>
              <a:off x="3592" y="2336"/>
              <a:ext cx="72" cy="7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927884" name="Line 140"/>
            <p:cNvSpPr>
              <a:spLocks noChangeShapeType="1"/>
            </p:cNvSpPr>
            <p:nvPr/>
          </p:nvSpPr>
          <p:spPr bwMode="auto">
            <a:xfrm>
              <a:off x="4328" y="129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927866" name="Rectangle 122"/>
            <p:cNvSpPr>
              <a:spLocks noChangeArrowheads="1"/>
            </p:cNvSpPr>
            <p:nvPr/>
          </p:nvSpPr>
          <p:spPr bwMode="auto">
            <a:xfrm>
              <a:off x="3180" y="1199"/>
              <a:ext cx="34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 baseline="0">
                  <a:solidFill>
                    <a:srgbClr val="000000"/>
                  </a:solidFill>
                  <a:latin typeface="TimesTen" pitchFamily="18" charset="0"/>
                </a:rPr>
                <a:t>Clock</a:t>
              </a:r>
              <a:endParaRPr lang="en-US" sz="3200" i="0" u="sng"/>
            </a:p>
          </p:txBody>
        </p:sp>
        <p:sp>
          <p:nvSpPr>
            <p:cNvPr id="927850" name="Rectangle 106"/>
            <p:cNvSpPr>
              <a:spLocks noChangeAspect="1" noChangeArrowheads="1"/>
            </p:cNvSpPr>
            <p:nvPr/>
          </p:nvSpPr>
          <p:spPr bwMode="auto">
            <a:xfrm>
              <a:off x="3856" y="816"/>
              <a:ext cx="412" cy="61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27856" name="Oval 112"/>
            <p:cNvSpPr>
              <a:spLocks noChangeAspect="1" noChangeArrowheads="1"/>
            </p:cNvSpPr>
            <p:nvPr/>
          </p:nvSpPr>
          <p:spPr bwMode="auto">
            <a:xfrm>
              <a:off x="4268" y="1263"/>
              <a:ext cx="60" cy="6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27859" name="Freeform 115"/>
            <p:cNvSpPr>
              <a:spLocks noChangeAspect="1"/>
            </p:cNvSpPr>
            <p:nvPr/>
          </p:nvSpPr>
          <p:spPr bwMode="auto">
            <a:xfrm>
              <a:off x="3856" y="1262"/>
              <a:ext cx="121" cy="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2" y="51"/>
                </a:cxn>
                <a:cxn ang="0">
                  <a:pos x="0" y="120"/>
                </a:cxn>
              </a:cxnLst>
              <a:rect l="0" t="0" r="r" b="b"/>
              <a:pathLst>
                <a:path w="172" h="120">
                  <a:moveTo>
                    <a:pt x="0" y="0"/>
                  </a:moveTo>
                  <a:lnTo>
                    <a:pt x="172" y="51"/>
                  </a:lnTo>
                  <a:lnTo>
                    <a:pt x="0" y="120"/>
                  </a:lnTo>
                </a:path>
              </a:pathLst>
            </a:custGeom>
            <a:noFill/>
            <a:ln w="28575" cap="flat">
              <a:solidFill>
                <a:schemeClr val="hlink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27867" name="Rectangle 123"/>
            <p:cNvSpPr>
              <a:spLocks noChangeAspect="1" noChangeArrowheads="1"/>
            </p:cNvSpPr>
            <p:nvPr/>
          </p:nvSpPr>
          <p:spPr bwMode="auto">
            <a:xfrm>
              <a:off x="3882" y="918"/>
              <a:ext cx="113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 baseline="0">
                  <a:solidFill>
                    <a:srgbClr val="000000"/>
                  </a:solidFill>
                  <a:latin typeface="TimesTen" pitchFamily="18" charset="0"/>
                </a:rPr>
                <a:t>D</a:t>
              </a:r>
              <a:endParaRPr lang="en-US" sz="3200" i="0" u="sng"/>
            </a:p>
          </p:txBody>
        </p:sp>
        <p:sp>
          <p:nvSpPr>
            <p:cNvPr id="927881" name="Line 137"/>
            <p:cNvSpPr>
              <a:spLocks noChangeShapeType="1"/>
            </p:cNvSpPr>
            <p:nvPr/>
          </p:nvSpPr>
          <p:spPr bwMode="auto">
            <a:xfrm>
              <a:off x="3584" y="1296"/>
              <a:ext cx="2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927885" name="Line 141"/>
            <p:cNvSpPr>
              <a:spLocks noChangeShapeType="1"/>
            </p:cNvSpPr>
            <p:nvPr/>
          </p:nvSpPr>
          <p:spPr bwMode="auto">
            <a:xfrm flipH="1">
              <a:off x="3704" y="100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927886" name="Line 142"/>
            <p:cNvSpPr>
              <a:spLocks noChangeShapeType="1"/>
            </p:cNvSpPr>
            <p:nvPr/>
          </p:nvSpPr>
          <p:spPr bwMode="auto">
            <a:xfrm flipV="1">
              <a:off x="3704" y="776"/>
              <a:ext cx="0" cy="2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927888" name="Line 144"/>
            <p:cNvSpPr>
              <a:spLocks noChangeShapeType="1"/>
            </p:cNvSpPr>
            <p:nvPr/>
          </p:nvSpPr>
          <p:spPr bwMode="auto">
            <a:xfrm>
              <a:off x="3704" y="768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927889" name="Line 145"/>
            <p:cNvSpPr>
              <a:spLocks noChangeShapeType="1"/>
            </p:cNvSpPr>
            <p:nvPr/>
          </p:nvSpPr>
          <p:spPr bwMode="auto">
            <a:xfrm flipV="1">
              <a:off x="4520" y="768"/>
              <a:ext cx="0" cy="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927892" name="Line 148"/>
            <p:cNvSpPr>
              <a:spLocks noChangeShapeType="1"/>
            </p:cNvSpPr>
            <p:nvPr/>
          </p:nvSpPr>
          <p:spPr bwMode="auto">
            <a:xfrm>
              <a:off x="4328" y="216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927895" name="Rectangle 151"/>
            <p:cNvSpPr>
              <a:spLocks noChangeAspect="1" noChangeArrowheads="1"/>
            </p:cNvSpPr>
            <p:nvPr/>
          </p:nvSpPr>
          <p:spPr bwMode="auto">
            <a:xfrm>
              <a:off x="3848" y="1688"/>
              <a:ext cx="412" cy="61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27896" name="Oval 152"/>
            <p:cNvSpPr>
              <a:spLocks noChangeAspect="1" noChangeArrowheads="1"/>
            </p:cNvSpPr>
            <p:nvPr/>
          </p:nvSpPr>
          <p:spPr bwMode="auto">
            <a:xfrm>
              <a:off x="4260" y="2135"/>
              <a:ext cx="60" cy="6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27897" name="Freeform 153"/>
            <p:cNvSpPr>
              <a:spLocks noChangeAspect="1"/>
            </p:cNvSpPr>
            <p:nvPr/>
          </p:nvSpPr>
          <p:spPr bwMode="auto">
            <a:xfrm>
              <a:off x="3848" y="2134"/>
              <a:ext cx="121" cy="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2" y="51"/>
                </a:cxn>
                <a:cxn ang="0">
                  <a:pos x="0" y="120"/>
                </a:cxn>
              </a:cxnLst>
              <a:rect l="0" t="0" r="r" b="b"/>
              <a:pathLst>
                <a:path w="172" h="120">
                  <a:moveTo>
                    <a:pt x="0" y="0"/>
                  </a:moveTo>
                  <a:lnTo>
                    <a:pt x="172" y="51"/>
                  </a:lnTo>
                  <a:lnTo>
                    <a:pt x="0" y="120"/>
                  </a:lnTo>
                </a:path>
              </a:pathLst>
            </a:custGeom>
            <a:noFill/>
            <a:ln w="28575" cap="flat">
              <a:solidFill>
                <a:schemeClr val="hlink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27898" name="Rectangle 154"/>
            <p:cNvSpPr>
              <a:spLocks noChangeAspect="1" noChangeArrowheads="1"/>
            </p:cNvSpPr>
            <p:nvPr/>
          </p:nvSpPr>
          <p:spPr bwMode="auto">
            <a:xfrm>
              <a:off x="3874" y="1790"/>
              <a:ext cx="113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 baseline="0">
                  <a:solidFill>
                    <a:srgbClr val="000000"/>
                  </a:solidFill>
                  <a:latin typeface="TimesTen" pitchFamily="18" charset="0"/>
                </a:rPr>
                <a:t>D</a:t>
              </a:r>
              <a:endParaRPr lang="en-US" sz="3200" i="0" u="sng"/>
            </a:p>
          </p:txBody>
        </p:sp>
        <p:sp>
          <p:nvSpPr>
            <p:cNvPr id="927899" name="Rectangle 155"/>
            <p:cNvSpPr>
              <a:spLocks noChangeAspect="1" noChangeArrowheads="1"/>
            </p:cNvSpPr>
            <p:nvPr/>
          </p:nvSpPr>
          <p:spPr bwMode="auto">
            <a:xfrm>
              <a:off x="3995" y="2107"/>
              <a:ext cx="179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 baseline="0">
                  <a:solidFill>
                    <a:srgbClr val="000000"/>
                  </a:solidFill>
                  <a:latin typeface="TimesTen" pitchFamily="18" charset="0"/>
                </a:rPr>
                <a:t>C</a:t>
              </a:r>
              <a:r>
                <a:rPr lang="en-US" sz="1900" i="0" baseline="-20000">
                  <a:solidFill>
                    <a:srgbClr val="000000"/>
                  </a:solidFill>
                  <a:latin typeface="TimesTen" pitchFamily="18" charset="0"/>
                </a:rPr>
                <a:t>R</a:t>
              </a:r>
            </a:p>
          </p:txBody>
        </p:sp>
        <p:sp>
          <p:nvSpPr>
            <p:cNvPr id="927901" name="Line 157"/>
            <p:cNvSpPr>
              <a:spLocks noChangeShapeType="1"/>
            </p:cNvSpPr>
            <p:nvPr/>
          </p:nvSpPr>
          <p:spPr bwMode="auto">
            <a:xfrm>
              <a:off x="3464" y="2168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927902" name="Line 158"/>
            <p:cNvSpPr>
              <a:spLocks noChangeShapeType="1"/>
            </p:cNvSpPr>
            <p:nvPr/>
          </p:nvSpPr>
          <p:spPr bwMode="auto">
            <a:xfrm flipH="1">
              <a:off x="3704" y="187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927903" name="Line 159"/>
            <p:cNvSpPr>
              <a:spLocks noChangeShapeType="1"/>
            </p:cNvSpPr>
            <p:nvPr/>
          </p:nvSpPr>
          <p:spPr bwMode="auto">
            <a:xfrm flipV="1">
              <a:off x="3704" y="1648"/>
              <a:ext cx="0" cy="2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927904" name="Line 160"/>
            <p:cNvSpPr>
              <a:spLocks noChangeShapeType="1"/>
            </p:cNvSpPr>
            <p:nvPr/>
          </p:nvSpPr>
          <p:spPr bwMode="auto">
            <a:xfrm>
              <a:off x="3704" y="1640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927905" name="Line 161"/>
            <p:cNvSpPr>
              <a:spLocks noChangeShapeType="1"/>
            </p:cNvSpPr>
            <p:nvPr/>
          </p:nvSpPr>
          <p:spPr bwMode="auto">
            <a:xfrm flipV="1">
              <a:off x="4520" y="1640"/>
              <a:ext cx="0" cy="5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927907" name="Rectangle 163"/>
            <p:cNvSpPr>
              <a:spLocks noChangeAspect="1" noChangeArrowheads="1"/>
            </p:cNvSpPr>
            <p:nvPr/>
          </p:nvSpPr>
          <p:spPr bwMode="auto">
            <a:xfrm>
              <a:off x="4011" y="1227"/>
              <a:ext cx="179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 baseline="0">
                  <a:solidFill>
                    <a:srgbClr val="000000"/>
                  </a:solidFill>
                  <a:latin typeface="TimesTen" pitchFamily="18" charset="0"/>
                </a:rPr>
                <a:t>C</a:t>
              </a:r>
              <a:r>
                <a:rPr lang="en-US" sz="1900" i="0" baseline="-20000">
                  <a:solidFill>
                    <a:srgbClr val="000000"/>
                  </a:solidFill>
                  <a:latin typeface="TimesTen" pitchFamily="18" charset="0"/>
                </a:rPr>
                <a:t>R</a:t>
              </a:r>
            </a:p>
          </p:txBody>
        </p:sp>
        <p:sp>
          <p:nvSpPr>
            <p:cNvPr id="927908" name="Line 164"/>
            <p:cNvSpPr>
              <a:spLocks noChangeShapeType="1"/>
            </p:cNvSpPr>
            <p:nvPr/>
          </p:nvSpPr>
          <p:spPr bwMode="auto">
            <a:xfrm>
              <a:off x="4136" y="1432"/>
              <a:ext cx="0" cy="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927909" name="Line 165"/>
            <p:cNvSpPr>
              <a:spLocks noChangeShapeType="1"/>
            </p:cNvSpPr>
            <p:nvPr/>
          </p:nvSpPr>
          <p:spPr bwMode="auto">
            <a:xfrm>
              <a:off x="4136" y="2304"/>
              <a:ext cx="0" cy="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927911" name="Line 167"/>
            <p:cNvSpPr>
              <a:spLocks noChangeShapeType="1"/>
            </p:cNvSpPr>
            <p:nvPr/>
          </p:nvSpPr>
          <p:spPr bwMode="auto">
            <a:xfrm flipH="1">
              <a:off x="3624" y="1504"/>
              <a:ext cx="5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927912" name="Line 168"/>
            <p:cNvSpPr>
              <a:spLocks noChangeShapeType="1"/>
            </p:cNvSpPr>
            <p:nvPr/>
          </p:nvSpPr>
          <p:spPr bwMode="auto">
            <a:xfrm>
              <a:off x="3632" y="150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927913" name="Line 169"/>
            <p:cNvSpPr>
              <a:spLocks noChangeShapeType="1"/>
            </p:cNvSpPr>
            <p:nvPr/>
          </p:nvSpPr>
          <p:spPr bwMode="auto">
            <a:xfrm flipH="1">
              <a:off x="3552" y="237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927914" name="Oval 170"/>
            <p:cNvSpPr>
              <a:spLocks noChangeArrowheads="1"/>
            </p:cNvSpPr>
            <p:nvPr/>
          </p:nvSpPr>
          <p:spPr bwMode="auto">
            <a:xfrm>
              <a:off x="4480" y="1256"/>
              <a:ext cx="72" cy="7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927915" name="Line 171"/>
            <p:cNvSpPr>
              <a:spLocks noChangeShapeType="1"/>
            </p:cNvSpPr>
            <p:nvPr/>
          </p:nvSpPr>
          <p:spPr bwMode="auto">
            <a:xfrm flipH="1">
              <a:off x="3464" y="1560"/>
              <a:ext cx="1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927917" name="Line 173"/>
            <p:cNvSpPr>
              <a:spLocks noChangeShapeType="1"/>
            </p:cNvSpPr>
            <p:nvPr/>
          </p:nvSpPr>
          <p:spPr bwMode="auto">
            <a:xfrm flipV="1">
              <a:off x="3464" y="1560"/>
              <a:ext cx="0" cy="6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927918" name="Rectangle 174"/>
            <p:cNvSpPr>
              <a:spLocks noChangeAspect="1" noChangeArrowheads="1"/>
            </p:cNvSpPr>
            <p:nvPr/>
          </p:nvSpPr>
          <p:spPr bwMode="auto">
            <a:xfrm>
              <a:off x="4882" y="1790"/>
              <a:ext cx="9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 baseline="0">
                  <a:solidFill>
                    <a:srgbClr val="000000"/>
                  </a:solidFill>
                  <a:latin typeface="TimesTen" pitchFamily="18" charset="0"/>
                </a:rPr>
                <a:t>B</a:t>
              </a:r>
              <a:endParaRPr lang="en-US" sz="3200" i="0" u="sng"/>
            </a:p>
          </p:txBody>
        </p:sp>
        <p:sp>
          <p:nvSpPr>
            <p:cNvPr id="927919" name="Rectangle 175"/>
            <p:cNvSpPr>
              <a:spLocks noChangeAspect="1" noChangeArrowheads="1"/>
            </p:cNvSpPr>
            <p:nvPr/>
          </p:nvSpPr>
          <p:spPr bwMode="auto">
            <a:xfrm>
              <a:off x="4890" y="910"/>
              <a:ext cx="113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 baseline="0">
                  <a:solidFill>
                    <a:srgbClr val="000000"/>
                  </a:solidFill>
                  <a:latin typeface="TimesTen" pitchFamily="18" charset="0"/>
                </a:rPr>
                <a:t>A</a:t>
              </a:r>
              <a:endParaRPr lang="en-US" sz="3200" i="0" u="sng"/>
            </a:p>
          </p:txBody>
        </p:sp>
        <p:sp>
          <p:nvSpPr>
            <p:cNvPr id="927920" name="Line 176"/>
            <p:cNvSpPr>
              <a:spLocks noChangeShapeType="1"/>
            </p:cNvSpPr>
            <p:nvPr/>
          </p:nvSpPr>
          <p:spPr bwMode="auto">
            <a:xfrm>
              <a:off x="4264" y="992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927922" name="Line 178"/>
            <p:cNvSpPr>
              <a:spLocks noChangeShapeType="1"/>
            </p:cNvSpPr>
            <p:nvPr/>
          </p:nvSpPr>
          <p:spPr bwMode="auto">
            <a:xfrm>
              <a:off x="4272" y="1864"/>
              <a:ext cx="5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927929" name="Rectangle 18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Ripple Counter </a:t>
            </a:r>
          </a:p>
        </p:txBody>
      </p:sp>
      <p:grpSp>
        <p:nvGrpSpPr>
          <p:cNvPr id="3" name="Group 214"/>
          <p:cNvGrpSpPr>
            <a:grpSpLocks/>
          </p:cNvGrpSpPr>
          <p:nvPr/>
        </p:nvGrpSpPr>
        <p:grpSpPr bwMode="auto">
          <a:xfrm>
            <a:off x="4419600" y="4046538"/>
            <a:ext cx="3924300" cy="2544762"/>
            <a:chOff x="2784" y="2549"/>
            <a:chExt cx="2472" cy="1603"/>
          </a:xfrm>
        </p:grpSpPr>
        <p:sp>
          <p:nvSpPr>
            <p:cNvPr id="927775" name="Freeform 31"/>
            <p:cNvSpPr>
              <a:spLocks/>
            </p:cNvSpPr>
            <p:nvPr/>
          </p:nvSpPr>
          <p:spPr bwMode="auto">
            <a:xfrm>
              <a:off x="2903" y="3049"/>
              <a:ext cx="220" cy="1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3" y="14"/>
                </a:cxn>
                <a:cxn ang="0">
                  <a:pos x="6" y="17"/>
                </a:cxn>
                <a:cxn ang="0">
                  <a:pos x="215" y="17"/>
                </a:cxn>
                <a:cxn ang="0">
                  <a:pos x="217" y="14"/>
                </a:cxn>
                <a:cxn ang="0">
                  <a:pos x="220" y="11"/>
                </a:cxn>
                <a:cxn ang="0">
                  <a:pos x="220" y="6"/>
                </a:cxn>
                <a:cxn ang="0">
                  <a:pos x="217" y="3"/>
                </a:cxn>
                <a:cxn ang="0">
                  <a:pos x="215" y="0"/>
                </a:cxn>
                <a:cxn ang="0">
                  <a:pos x="212" y="0"/>
                </a:cxn>
                <a:cxn ang="0">
                  <a:pos x="9" y="0"/>
                </a:cxn>
              </a:cxnLst>
              <a:rect l="0" t="0" r="r" b="b"/>
              <a:pathLst>
                <a:path w="220" h="17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215" y="17"/>
                  </a:lnTo>
                  <a:lnTo>
                    <a:pt x="217" y="14"/>
                  </a:lnTo>
                  <a:lnTo>
                    <a:pt x="220" y="11"/>
                  </a:lnTo>
                  <a:lnTo>
                    <a:pt x="220" y="6"/>
                  </a:lnTo>
                  <a:lnTo>
                    <a:pt x="217" y="3"/>
                  </a:lnTo>
                  <a:lnTo>
                    <a:pt x="215" y="0"/>
                  </a:lnTo>
                  <a:lnTo>
                    <a:pt x="212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27776" name="Freeform 32"/>
            <p:cNvSpPr>
              <a:spLocks/>
            </p:cNvSpPr>
            <p:nvPr/>
          </p:nvSpPr>
          <p:spPr bwMode="auto">
            <a:xfrm>
              <a:off x="3107" y="2846"/>
              <a:ext cx="16" cy="220"/>
            </a:xfrm>
            <a:custGeom>
              <a:avLst/>
              <a:gdLst/>
              <a:ahLst/>
              <a:cxnLst>
                <a:cxn ang="0">
                  <a:pos x="0" y="211"/>
                </a:cxn>
                <a:cxn ang="0">
                  <a:pos x="0" y="214"/>
                </a:cxn>
                <a:cxn ang="0">
                  <a:pos x="3" y="217"/>
                </a:cxn>
                <a:cxn ang="0">
                  <a:pos x="5" y="220"/>
                </a:cxn>
                <a:cxn ang="0">
                  <a:pos x="11" y="220"/>
                </a:cxn>
                <a:cxn ang="0">
                  <a:pos x="13" y="217"/>
                </a:cxn>
                <a:cxn ang="0">
                  <a:pos x="16" y="214"/>
                </a:cxn>
                <a:cxn ang="0">
                  <a:pos x="16" y="5"/>
                </a:cxn>
                <a:cxn ang="0">
                  <a:pos x="13" y="3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3" y="3"/>
                </a:cxn>
                <a:cxn ang="0">
                  <a:pos x="0" y="5"/>
                </a:cxn>
                <a:cxn ang="0">
                  <a:pos x="0" y="8"/>
                </a:cxn>
                <a:cxn ang="0">
                  <a:pos x="0" y="211"/>
                </a:cxn>
              </a:cxnLst>
              <a:rect l="0" t="0" r="r" b="b"/>
              <a:pathLst>
                <a:path w="16" h="220">
                  <a:moveTo>
                    <a:pt x="0" y="211"/>
                  </a:moveTo>
                  <a:lnTo>
                    <a:pt x="0" y="214"/>
                  </a:lnTo>
                  <a:lnTo>
                    <a:pt x="3" y="217"/>
                  </a:lnTo>
                  <a:lnTo>
                    <a:pt x="5" y="220"/>
                  </a:lnTo>
                  <a:lnTo>
                    <a:pt x="11" y="220"/>
                  </a:lnTo>
                  <a:lnTo>
                    <a:pt x="13" y="217"/>
                  </a:lnTo>
                  <a:lnTo>
                    <a:pt x="16" y="214"/>
                  </a:lnTo>
                  <a:lnTo>
                    <a:pt x="16" y="5"/>
                  </a:lnTo>
                  <a:lnTo>
                    <a:pt x="13" y="3"/>
                  </a:lnTo>
                  <a:lnTo>
                    <a:pt x="11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2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27777" name="Freeform 33"/>
            <p:cNvSpPr>
              <a:spLocks/>
            </p:cNvSpPr>
            <p:nvPr/>
          </p:nvSpPr>
          <p:spPr bwMode="auto">
            <a:xfrm>
              <a:off x="3107" y="2846"/>
              <a:ext cx="220" cy="1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5" y="0"/>
                </a:cxn>
                <a:cxn ang="0">
                  <a:pos x="3" y="3"/>
                </a:cxn>
                <a:cxn ang="0">
                  <a:pos x="0" y="5"/>
                </a:cxn>
                <a:cxn ang="0">
                  <a:pos x="0" y="11"/>
                </a:cxn>
                <a:cxn ang="0">
                  <a:pos x="3" y="13"/>
                </a:cxn>
                <a:cxn ang="0">
                  <a:pos x="5" y="16"/>
                </a:cxn>
                <a:cxn ang="0">
                  <a:pos x="214" y="16"/>
                </a:cxn>
                <a:cxn ang="0">
                  <a:pos x="217" y="13"/>
                </a:cxn>
                <a:cxn ang="0">
                  <a:pos x="220" y="11"/>
                </a:cxn>
                <a:cxn ang="0">
                  <a:pos x="220" y="5"/>
                </a:cxn>
                <a:cxn ang="0">
                  <a:pos x="217" y="3"/>
                </a:cxn>
                <a:cxn ang="0">
                  <a:pos x="214" y="0"/>
                </a:cxn>
                <a:cxn ang="0">
                  <a:pos x="211" y="0"/>
                </a:cxn>
                <a:cxn ang="0">
                  <a:pos x="8" y="0"/>
                </a:cxn>
              </a:cxnLst>
              <a:rect l="0" t="0" r="r" b="b"/>
              <a:pathLst>
                <a:path w="220" h="16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5" y="16"/>
                  </a:lnTo>
                  <a:lnTo>
                    <a:pt x="214" y="16"/>
                  </a:lnTo>
                  <a:lnTo>
                    <a:pt x="217" y="13"/>
                  </a:lnTo>
                  <a:lnTo>
                    <a:pt x="220" y="11"/>
                  </a:lnTo>
                  <a:lnTo>
                    <a:pt x="220" y="5"/>
                  </a:lnTo>
                  <a:lnTo>
                    <a:pt x="217" y="3"/>
                  </a:lnTo>
                  <a:lnTo>
                    <a:pt x="214" y="0"/>
                  </a:lnTo>
                  <a:lnTo>
                    <a:pt x="21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27778" name="Freeform 34"/>
            <p:cNvSpPr>
              <a:spLocks/>
            </p:cNvSpPr>
            <p:nvPr/>
          </p:nvSpPr>
          <p:spPr bwMode="auto">
            <a:xfrm>
              <a:off x="3310" y="2846"/>
              <a:ext cx="17" cy="220"/>
            </a:xfrm>
            <a:custGeom>
              <a:avLst/>
              <a:gdLst/>
              <a:ahLst/>
              <a:cxnLst>
                <a:cxn ang="0">
                  <a:pos x="17" y="8"/>
                </a:cxn>
                <a:cxn ang="0">
                  <a:pos x="17" y="5"/>
                </a:cxn>
                <a:cxn ang="0">
                  <a:pos x="14" y="3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5"/>
                </a:cxn>
                <a:cxn ang="0">
                  <a:pos x="0" y="214"/>
                </a:cxn>
                <a:cxn ang="0">
                  <a:pos x="3" y="217"/>
                </a:cxn>
                <a:cxn ang="0">
                  <a:pos x="6" y="220"/>
                </a:cxn>
                <a:cxn ang="0">
                  <a:pos x="11" y="220"/>
                </a:cxn>
                <a:cxn ang="0">
                  <a:pos x="14" y="217"/>
                </a:cxn>
                <a:cxn ang="0">
                  <a:pos x="17" y="214"/>
                </a:cxn>
                <a:cxn ang="0">
                  <a:pos x="17" y="211"/>
                </a:cxn>
                <a:cxn ang="0">
                  <a:pos x="17" y="8"/>
                </a:cxn>
              </a:cxnLst>
              <a:rect l="0" t="0" r="r" b="b"/>
              <a:pathLst>
                <a:path w="17" h="220">
                  <a:moveTo>
                    <a:pt x="17" y="8"/>
                  </a:moveTo>
                  <a:lnTo>
                    <a:pt x="17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214"/>
                  </a:lnTo>
                  <a:lnTo>
                    <a:pt x="3" y="217"/>
                  </a:lnTo>
                  <a:lnTo>
                    <a:pt x="6" y="220"/>
                  </a:lnTo>
                  <a:lnTo>
                    <a:pt x="11" y="220"/>
                  </a:lnTo>
                  <a:lnTo>
                    <a:pt x="14" y="217"/>
                  </a:lnTo>
                  <a:lnTo>
                    <a:pt x="17" y="214"/>
                  </a:lnTo>
                  <a:lnTo>
                    <a:pt x="17" y="211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27779" name="Freeform 35"/>
            <p:cNvSpPr>
              <a:spLocks/>
            </p:cNvSpPr>
            <p:nvPr/>
          </p:nvSpPr>
          <p:spPr bwMode="auto">
            <a:xfrm>
              <a:off x="3310" y="3049"/>
              <a:ext cx="220" cy="1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3" y="14"/>
                </a:cxn>
                <a:cxn ang="0">
                  <a:pos x="6" y="17"/>
                </a:cxn>
                <a:cxn ang="0">
                  <a:pos x="215" y="17"/>
                </a:cxn>
                <a:cxn ang="0">
                  <a:pos x="217" y="14"/>
                </a:cxn>
                <a:cxn ang="0">
                  <a:pos x="220" y="11"/>
                </a:cxn>
                <a:cxn ang="0">
                  <a:pos x="220" y="6"/>
                </a:cxn>
                <a:cxn ang="0">
                  <a:pos x="217" y="3"/>
                </a:cxn>
                <a:cxn ang="0">
                  <a:pos x="215" y="0"/>
                </a:cxn>
                <a:cxn ang="0">
                  <a:pos x="212" y="0"/>
                </a:cxn>
                <a:cxn ang="0">
                  <a:pos x="8" y="0"/>
                </a:cxn>
              </a:cxnLst>
              <a:rect l="0" t="0" r="r" b="b"/>
              <a:pathLst>
                <a:path w="220" h="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215" y="17"/>
                  </a:lnTo>
                  <a:lnTo>
                    <a:pt x="217" y="14"/>
                  </a:lnTo>
                  <a:lnTo>
                    <a:pt x="220" y="11"/>
                  </a:lnTo>
                  <a:lnTo>
                    <a:pt x="220" y="6"/>
                  </a:lnTo>
                  <a:lnTo>
                    <a:pt x="217" y="3"/>
                  </a:lnTo>
                  <a:lnTo>
                    <a:pt x="215" y="0"/>
                  </a:lnTo>
                  <a:lnTo>
                    <a:pt x="21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27780" name="Freeform 36"/>
            <p:cNvSpPr>
              <a:spLocks/>
            </p:cNvSpPr>
            <p:nvPr/>
          </p:nvSpPr>
          <p:spPr bwMode="auto">
            <a:xfrm>
              <a:off x="3514" y="2846"/>
              <a:ext cx="16" cy="220"/>
            </a:xfrm>
            <a:custGeom>
              <a:avLst/>
              <a:gdLst/>
              <a:ahLst/>
              <a:cxnLst>
                <a:cxn ang="0">
                  <a:pos x="0" y="211"/>
                </a:cxn>
                <a:cxn ang="0">
                  <a:pos x="0" y="214"/>
                </a:cxn>
                <a:cxn ang="0">
                  <a:pos x="3" y="217"/>
                </a:cxn>
                <a:cxn ang="0">
                  <a:pos x="5" y="220"/>
                </a:cxn>
                <a:cxn ang="0">
                  <a:pos x="11" y="220"/>
                </a:cxn>
                <a:cxn ang="0">
                  <a:pos x="13" y="217"/>
                </a:cxn>
                <a:cxn ang="0">
                  <a:pos x="16" y="214"/>
                </a:cxn>
                <a:cxn ang="0">
                  <a:pos x="16" y="5"/>
                </a:cxn>
                <a:cxn ang="0">
                  <a:pos x="13" y="3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3" y="3"/>
                </a:cxn>
                <a:cxn ang="0">
                  <a:pos x="0" y="5"/>
                </a:cxn>
                <a:cxn ang="0">
                  <a:pos x="0" y="8"/>
                </a:cxn>
                <a:cxn ang="0">
                  <a:pos x="0" y="211"/>
                </a:cxn>
              </a:cxnLst>
              <a:rect l="0" t="0" r="r" b="b"/>
              <a:pathLst>
                <a:path w="16" h="220">
                  <a:moveTo>
                    <a:pt x="0" y="211"/>
                  </a:moveTo>
                  <a:lnTo>
                    <a:pt x="0" y="214"/>
                  </a:lnTo>
                  <a:lnTo>
                    <a:pt x="3" y="217"/>
                  </a:lnTo>
                  <a:lnTo>
                    <a:pt x="5" y="220"/>
                  </a:lnTo>
                  <a:lnTo>
                    <a:pt x="11" y="220"/>
                  </a:lnTo>
                  <a:lnTo>
                    <a:pt x="13" y="217"/>
                  </a:lnTo>
                  <a:lnTo>
                    <a:pt x="16" y="214"/>
                  </a:lnTo>
                  <a:lnTo>
                    <a:pt x="16" y="5"/>
                  </a:lnTo>
                  <a:lnTo>
                    <a:pt x="13" y="3"/>
                  </a:lnTo>
                  <a:lnTo>
                    <a:pt x="11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2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27781" name="Freeform 37"/>
            <p:cNvSpPr>
              <a:spLocks/>
            </p:cNvSpPr>
            <p:nvPr/>
          </p:nvSpPr>
          <p:spPr bwMode="auto">
            <a:xfrm>
              <a:off x="3514" y="2846"/>
              <a:ext cx="220" cy="1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5" y="0"/>
                </a:cxn>
                <a:cxn ang="0">
                  <a:pos x="3" y="3"/>
                </a:cxn>
                <a:cxn ang="0">
                  <a:pos x="0" y="5"/>
                </a:cxn>
                <a:cxn ang="0">
                  <a:pos x="0" y="11"/>
                </a:cxn>
                <a:cxn ang="0">
                  <a:pos x="3" y="13"/>
                </a:cxn>
                <a:cxn ang="0">
                  <a:pos x="5" y="16"/>
                </a:cxn>
                <a:cxn ang="0">
                  <a:pos x="214" y="16"/>
                </a:cxn>
                <a:cxn ang="0">
                  <a:pos x="217" y="13"/>
                </a:cxn>
                <a:cxn ang="0">
                  <a:pos x="220" y="11"/>
                </a:cxn>
                <a:cxn ang="0">
                  <a:pos x="220" y="5"/>
                </a:cxn>
                <a:cxn ang="0">
                  <a:pos x="217" y="3"/>
                </a:cxn>
                <a:cxn ang="0">
                  <a:pos x="214" y="0"/>
                </a:cxn>
                <a:cxn ang="0">
                  <a:pos x="211" y="0"/>
                </a:cxn>
                <a:cxn ang="0">
                  <a:pos x="8" y="0"/>
                </a:cxn>
              </a:cxnLst>
              <a:rect l="0" t="0" r="r" b="b"/>
              <a:pathLst>
                <a:path w="220" h="16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5" y="16"/>
                  </a:lnTo>
                  <a:lnTo>
                    <a:pt x="214" y="16"/>
                  </a:lnTo>
                  <a:lnTo>
                    <a:pt x="217" y="13"/>
                  </a:lnTo>
                  <a:lnTo>
                    <a:pt x="220" y="11"/>
                  </a:lnTo>
                  <a:lnTo>
                    <a:pt x="220" y="5"/>
                  </a:lnTo>
                  <a:lnTo>
                    <a:pt x="217" y="3"/>
                  </a:lnTo>
                  <a:lnTo>
                    <a:pt x="214" y="0"/>
                  </a:lnTo>
                  <a:lnTo>
                    <a:pt x="21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27782" name="Freeform 38"/>
            <p:cNvSpPr>
              <a:spLocks/>
            </p:cNvSpPr>
            <p:nvPr/>
          </p:nvSpPr>
          <p:spPr bwMode="auto">
            <a:xfrm>
              <a:off x="3717" y="2846"/>
              <a:ext cx="17" cy="220"/>
            </a:xfrm>
            <a:custGeom>
              <a:avLst/>
              <a:gdLst/>
              <a:ahLst/>
              <a:cxnLst>
                <a:cxn ang="0">
                  <a:pos x="17" y="8"/>
                </a:cxn>
                <a:cxn ang="0">
                  <a:pos x="17" y="5"/>
                </a:cxn>
                <a:cxn ang="0">
                  <a:pos x="14" y="3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5"/>
                </a:cxn>
                <a:cxn ang="0">
                  <a:pos x="0" y="214"/>
                </a:cxn>
                <a:cxn ang="0">
                  <a:pos x="3" y="217"/>
                </a:cxn>
                <a:cxn ang="0">
                  <a:pos x="6" y="220"/>
                </a:cxn>
                <a:cxn ang="0">
                  <a:pos x="11" y="220"/>
                </a:cxn>
                <a:cxn ang="0">
                  <a:pos x="14" y="217"/>
                </a:cxn>
                <a:cxn ang="0">
                  <a:pos x="17" y="214"/>
                </a:cxn>
                <a:cxn ang="0">
                  <a:pos x="17" y="211"/>
                </a:cxn>
                <a:cxn ang="0">
                  <a:pos x="17" y="8"/>
                </a:cxn>
              </a:cxnLst>
              <a:rect l="0" t="0" r="r" b="b"/>
              <a:pathLst>
                <a:path w="17" h="220">
                  <a:moveTo>
                    <a:pt x="17" y="8"/>
                  </a:moveTo>
                  <a:lnTo>
                    <a:pt x="17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214"/>
                  </a:lnTo>
                  <a:lnTo>
                    <a:pt x="3" y="217"/>
                  </a:lnTo>
                  <a:lnTo>
                    <a:pt x="6" y="220"/>
                  </a:lnTo>
                  <a:lnTo>
                    <a:pt x="11" y="220"/>
                  </a:lnTo>
                  <a:lnTo>
                    <a:pt x="14" y="217"/>
                  </a:lnTo>
                  <a:lnTo>
                    <a:pt x="17" y="214"/>
                  </a:lnTo>
                  <a:lnTo>
                    <a:pt x="17" y="211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27783" name="Freeform 39"/>
            <p:cNvSpPr>
              <a:spLocks/>
            </p:cNvSpPr>
            <p:nvPr/>
          </p:nvSpPr>
          <p:spPr bwMode="auto">
            <a:xfrm>
              <a:off x="3717" y="3049"/>
              <a:ext cx="220" cy="1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3" y="14"/>
                </a:cxn>
                <a:cxn ang="0">
                  <a:pos x="6" y="17"/>
                </a:cxn>
                <a:cxn ang="0">
                  <a:pos x="215" y="17"/>
                </a:cxn>
                <a:cxn ang="0">
                  <a:pos x="217" y="14"/>
                </a:cxn>
                <a:cxn ang="0">
                  <a:pos x="220" y="11"/>
                </a:cxn>
                <a:cxn ang="0">
                  <a:pos x="220" y="6"/>
                </a:cxn>
                <a:cxn ang="0">
                  <a:pos x="217" y="3"/>
                </a:cxn>
                <a:cxn ang="0">
                  <a:pos x="215" y="0"/>
                </a:cxn>
                <a:cxn ang="0">
                  <a:pos x="212" y="0"/>
                </a:cxn>
                <a:cxn ang="0">
                  <a:pos x="8" y="0"/>
                </a:cxn>
              </a:cxnLst>
              <a:rect l="0" t="0" r="r" b="b"/>
              <a:pathLst>
                <a:path w="220" h="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215" y="17"/>
                  </a:lnTo>
                  <a:lnTo>
                    <a:pt x="217" y="14"/>
                  </a:lnTo>
                  <a:lnTo>
                    <a:pt x="220" y="11"/>
                  </a:lnTo>
                  <a:lnTo>
                    <a:pt x="220" y="6"/>
                  </a:lnTo>
                  <a:lnTo>
                    <a:pt x="217" y="3"/>
                  </a:lnTo>
                  <a:lnTo>
                    <a:pt x="215" y="0"/>
                  </a:lnTo>
                  <a:lnTo>
                    <a:pt x="21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27784" name="Freeform 40"/>
            <p:cNvSpPr>
              <a:spLocks/>
            </p:cNvSpPr>
            <p:nvPr/>
          </p:nvSpPr>
          <p:spPr bwMode="auto">
            <a:xfrm>
              <a:off x="3921" y="2846"/>
              <a:ext cx="16" cy="220"/>
            </a:xfrm>
            <a:custGeom>
              <a:avLst/>
              <a:gdLst/>
              <a:ahLst/>
              <a:cxnLst>
                <a:cxn ang="0">
                  <a:pos x="0" y="211"/>
                </a:cxn>
                <a:cxn ang="0">
                  <a:pos x="0" y="214"/>
                </a:cxn>
                <a:cxn ang="0">
                  <a:pos x="2" y="217"/>
                </a:cxn>
                <a:cxn ang="0">
                  <a:pos x="5" y="220"/>
                </a:cxn>
                <a:cxn ang="0">
                  <a:pos x="11" y="220"/>
                </a:cxn>
                <a:cxn ang="0">
                  <a:pos x="13" y="217"/>
                </a:cxn>
                <a:cxn ang="0">
                  <a:pos x="16" y="214"/>
                </a:cxn>
                <a:cxn ang="0">
                  <a:pos x="16" y="5"/>
                </a:cxn>
                <a:cxn ang="0">
                  <a:pos x="13" y="3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0" y="8"/>
                </a:cxn>
                <a:cxn ang="0">
                  <a:pos x="0" y="211"/>
                </a:cxn>
              </a:cxnLst>
              <a:rect l="0" t="0" r="r" b="b"/>
              <a:pathLst>
                <a:path w="16" h="220">
                  <a:moveTo>
                    <a:pt x="0" y="211"/>
                  </a:moveTo>
                  <a:lnTo>
                    <a:pt x="0" y="214"/>
                  </a:lnTo>
                  <a:lnTo>
                    <a:pt x="2" y="217"/>
                  </a:lnTo>
                  <a:lnTo>
                    <a:pt x="5" y="220"/>
                  </a:lnTo>
                  <a:lnTo>
                    <a:pt x="11" y="220"/>
                  </a:lnTo>
                  <a:lnTo>
                    <a:pt x="13" y="217"/>
                  </a:lnTo>
                  <a:lnTo>
                    <a:pt x="16" y="214"/>
                  </a:lnTo>
                  <a:lnTo>
                    <a:pt x="16" y="5"/>
                  </a:lnTo>
                  <a:lnTo>
                    <a:pt x="13" y="3"/>
                  </a:lnTo>
                  <a:lnTo>
                    <a:pt x="11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2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27785" name="Freeform 41"/>
            <p:cNvSpPr>
              <a:spLocks/>
            </p:cNvSpPr>
            <p:nvPr/>
          </p:nvSpPr>
          <p:spPr bwMode="auto">
            <a:xfrm>
              <a:off x="3921" y="2846"/>
              <a:ext cx="220" cy="1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5" y="0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0" y="11"/>
                </a:cxn>
                <a:cxn ang="0">
                  <a:pos x="2" y="13"/>
                </a:cxn>
                <a:cxn ang="0">
                  <a:pos x="5" y="16"/>
                </a:cxn>
                <a:cxn ang="0">
                  <a:pos x="214" y="16"/>
                </a:cxn>
                <a:cxn ang="0">
                  <a:pos x="217" y="13"/>
                </a:cxn>
                <a:cxn ang="0">
                  <a:pos x="220" y="11"/>
                </a:cxn>
                <a:cxn ang="0">
                  <a:pos x="220" y="5"/>
                </a:cxn>
                <a:cxn ang="0">
                  <a:pos x="217" y="3"/>
                </a:cxn>
                <a:cxn ang="0">
                  <a:pos x="214" y="0"/>
                </a:cxn>
                <a:cxn ang="0">
                  <a:pos x="211" y="0"/>
                </a:cxn>
                <a:cxn ang="0">
                  <a:pos x="8" y="0"/>
                </a:cxn>
              </a:cxnLst>
              <a:rect l="0" t="0" r="r" b="b"/>
              <a:pathLst>
                <a:path w="220" h="16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5" y="16"/>
                  </a:lnTo>
                  <a:lnTo>
                    <a:pt x="214" y="16"/>
                  </a:lnTo>
                  <a:lnTo>
                    <a:pt x="217" y="13"/>
                  </a:lnTo>
                  <a:lnTo>
                    <a:pt x="220" y="11"/>
                  </a:lnTo>
                  <a:lnTo>
                    <a:pt x="220" y="5"/>
                  </a:lnTo>
                  <a:lnTo>
                    <a:pt x="217" y="3"/>
                  </a:lnTo>
                  <a:lnTo>
                    <a:pt x="214" y="0"/>
                  </a:lnTo>
                  <a:lnTo>
                    <a:pt x="21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27786" name="Freeform 42"/>
            <p:cNvSpPr>
              <a:spLocks/>
            </p:cNvSpPr>
            <p:nvPr/>
          </p:nvSpPr>
          <p:spPr bwMode="auto">
            <a:xfrm>
              <a:off x="4124" y="2846"/>
              <a:ext cx="17" cy="220"/>
            </a:xfrm>
            <a:custGeom>
              <a:avLst/>
              <a:gdLst/>
              <a:ahLst/>
              <a:cxnLst>
                <a:cxn ang="0">
                  <a:pos x="17" y="8"/>
                </a:cxn>
                <a:cxn ang="0">
                  <a:pos x="17" y="5"/>
                </a:cxn>
                <a:cxn ang="0">
                  <a:pos x="14" y="3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5"/>
                </a:cxn>
                <a:cxn ang="0">
                  <a:pos x="0" y="214"/>
                </a:cxn>
                <a:cxn ang="0">
                  <a:pos x="3" y="217"/>
                </a:cxn>
                <a:cxn ang="0">
                  <a:pos x="6" y="220"/>
                </a:cxn>
                <a:cxn ang="0">
                  <a:pos x="11" y="220"/>
                </a:cxn>
                <a:cxn ang="0">
                  <a:pos x="14" y="217"/>
                </a:cxn>
                <a:cxn ang="0">
                  <a:pos x="17" y="214"/>
                </a:cxn>
                <a:cxn ang="0">
                  <a:pos x="17" y="211"/>
                </a:cxn>
                <a:cxn ang="0">
                  <a:pos x="17" y="8"/>
                </a:cxn>
              </a:cxnLst>
              <a:rect l="0" t="0" r="r" b="b"/>
              <a:pathLst>
                <a:path w="17" h="220">
                  <a:moveTo>
                    <a:pt x="17" y="8"/>
                  </a:moveTo>
                  <a:lnTo>
                    <a:pt x="17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214"/>
                  </a:lnTo>
                  <a:lnTo>
                    <a:pt x="3" y="217"/>
                  </a:lnTo>
                  <a:lnTo>
                    <a:pt x="6" y="220"/>
                  </a:lnTo>
                  <a:lnTo>
                    <a:pt x="11" y="220"/>
                  </a:lnTo>
                  <a:lnTo>
                    <a:pt x="14" y="217"/>
                  </a:lnTo>
                  <a:lnTo>
                    <a:pt x="17" y="214"/>
                  </a:lnTo>
                  <a:lnTo>
                    <a:pt x="17" y="211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27787" name="Freeform 43"/>
            <p:cNvSpPr>
              <a:spLocks/>
            </p:cNvSpPr>
            <p:nvPr/>
          </p:nvSpPr>
          <p:spPr bwMode="auto">
            <a:xfrm>
              <a:off x="4124" y="3049"/>
              <a:ext cx="220" cy="1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3" y="14"/>
                </a:cxn>
                <a:cxn ang="0">
                  <a:pos x="6" y="17"/>
                </a:cxn>
                <a:cxn ang="0">
                  <a:pos x="215" y="17"/>
                </a:cxn>
                <a:cxn ang="0">
                  <a:pos x="217" y="14"/>
                </a:cxn>
                <a:cxn ang="0">
                  <a:pos x="220" y="11"/>
                </a:cxn>
                <a:cxn ang="0">
                  <a:pos x="220" y="6"/>
                </a:cxn>
                <a:cxn ang="0">
                  <a:pos x="217" y="3"/>
                </a:cxn>
                <a:cxn ang="0">
                  <a:pos x="215" y="0"/>
                </a:cxn>
                <a:cxn ang="0">
                  <a:pos x="212" y="0"/>
                </a:cxn>
                <a:cxn ang="0">
                  <a:pos x="8" y="0"/>
                </a:cxn>
              </a:cxnLst>
              <a:rect l="0" t="0" r="r" b="b"/>
              <a:pathLst>
                <a:path w="220" h="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215" y="17"/>
                  </a:lnTo>
                  <a:lnTo>
                    <a:pt x="217" y="14"/>
                  </a:lnTo>
                  <a:lnTo>
                    <a:pt x="220" y="11"/>
                  </a:lnTo>
                  <a:lnTo>
                    <a:pt x="220" y="6"/>
                  </a:lnTo>
                  <a:lnTo>
                    <a:pt x="217" y="3"/>
                  </a:lnTo>
                  <a:lnTo>
                    <a:pt x="215" y="0"/>
                  </a:lnTo>
                  <a:lnTo>
                    <a:pt x="21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27788" name="Freeform 44"/>
            <p:cNvSpPr>
              <a:spLocks/>
            </p:cNvSpPr>
            <p:nvPr/>
          </p:nvSpPr>
          <p:spPr bwMode="auto">
            <a:xfrm>
              <a:off x="4328" y="2846"/>
              <a:ext cx="16" cy="220"/>
            </a:xfrm>
            <a:custGeom>
              <a:avLst/>
              <a:gdLst/>
              <a:ahLst/>
              <a:cxnLst>
                <a:cxn ang="0">
                  <a:pos x="0" y="211"/>
                </a:cxn>
                <a:cxn ang="0">
                  <a:pos x="0" y="214"/>
                </a:cxn>
                <a:cxn ang="0">
                  <a:pos x="2" y="217"/>
                </a:cxn>
                <a:cxn ang="0">
                  <a:pos x="5" y="220"/>
                </a:cxn>
                <a:cxn ang="0">
                  <a:pos x="11" y="220"/>
                </a:cxn>
                <a:cxn ang="0">
                  <a:pos x="13" y="217"/>
                </a:cxn>
                <a:cxn ang="0">
                  <a:pos x="16" y="214"/>
                </a:cxn>
                <a:cxn ang="0">
                  <a:pos x="16" y="5"/>
                </a:cxn>
                <a:cxn ang="0">
                  <a:pos x="13" y="3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0" y="8"/>
                </a:cxn>
                <a:cxn ang="0">
                  <a:pos x="0" y="211"/>
                </a:cxn>
              </a:cxnLst>
              <a:rect l="0" t="0" r="r" b="b"/>
              <a:pathLst>
                <a:path w="16" h="220">
                  <a:moveTo>
                    <a:pt x="0" y="211"/>
                  </a:moveTo>
                  <a:lnTo>
                    <a:pt x="0" y="214"/>
                  </a:lnTo>
                  <a:lnTo>
                    <a:pt x="2" y="217"/>
                  </a:lnTo>
                  <a:lnTo>
                    <a:pt x="5" y="220"/>
                  </a:lnTo>
                  <a:lnTo>
                    <a:pt x="11" y="220"/>
                  </a:lnTo>
                  <a:lnTo>
                    <a:pt x="13" y="217"/>
                  </a:lnTo>
                  <a:lnTo>
                    <a:pt x="16" y="214"/>
                  </a:lnTo>
                  <a:lnTo>
                    <a:pt x="16" y="5"/>
                  </a:lnTo>
                  <a:lnTo>
                    <a:pt x="13" y="3"/>
                  </a:lnTo>
                  <a:lnTo>
                    <a:pt x="11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2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27789" name="Freeform 45"/>
            <p:cNvSpPr>
              <a:spLocks/>
            </p:cNvSpPr>
            <p:nvPr/>
          </p:nvSpPr>
          <p:spPr bwMode="auto">
            <a:xfrm>
              <a:off x="4328" y="2846"/>
              <a:ext cx="219" cy="1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5" y="0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0" y="11"/>
                </a:cxn>
                <a:cxn ang="0">
                  <a:pos x="2" y="13"/>
                </a:cxn>
                <a:cxn ang="0">
                  <a:pos x="5" y="16"/>
                </a:cxn>
                <a:cxn ang="0">
                  <a:pos x="214" y="16"/>
                </a:cxn>
                <a:cxn ang="0">
                  <a:pos x="217" y="13"/>
                </a:cxn>
                <a:cxn ang="0">
                  <a:pos x="219" y="11"/>
                </a:cxn>
                <a:cxn ang="0">
                  <a:pos x="219" y="5"/>
                </a:cxn>
                <a:cxn ang="0">
                  <a:pos x="217" y="3"/>
                </a:cxn>
                <a:cxn ang="0">
                  <a:pos x="214" y="0"/>
                </a:cxn>
                <a:cxn ang="0">
                  <a:pos x="211" y="0"/>
                </a:cxn>
                <a:cxn ang="0">
                  <a:pos x="8" y="0"/>
                </a:cxn>
              </a:cxnLst>
              <a:rect l="0" t="0" r="r" b="b"/>
              <a:pathLst>
                <a:path w="219" h="16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5" y="16"/>
                  </a:lnTo>
                  <a:lnTo>
                    <a:pt x="214" y="16"/>
                  </a:lnTo>
                  <a:lnTo>
                    <a:pt x="217" y="13"/>
                  </a:lnTo>
                  <a:lnTo>
                    <a:pt x="219" y="11"/>
                  </a:lnTo>
                  <a:lnTo>
                    <a:pt x="219" y="5"/>
                  </a:lnTo>
                  <a:lnTo>
                    <a:pt x="217" y="3"/>
                  </a:lnTo>
                  <a:lnTo>
                    <a:pt x="214" y="0"/>
                  </a:lnTo>
                  <a:lnTo>
                    <a:pt x="21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27790" name="Freeform 46"/>
            <p:cNvSpPr>
              <a:spLocks/>
            </p:cNvSpPr>
            <p:nvPr/>
          </p:nvSpPr>
          <p:spPr bwMode="auto">
            <a:xfrm>
              <a:off x="4531" y="2846"/>
              <a:ext cx="16" cy="220"/>
            </a:xfrm>
            <a:custGeom>
              <a:avLst/>
              <a:gdLst/>
              <a:ahLst/>
              <a:cxnLst>
                <a:cxn ang="0">
                  <a:pos x="16" y="8"/>
                </a:cxn>
                <a:cxn ang="0">
                  <a:pos x="16" y="5"/>
                </a:cxn>
                <a:cxn ang="0">
                  <a:pos x="14" y="3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5"/>
                </a:cxn>
                <a:cxn ang="0">
                  <a:pos x="0" y="214"/>
                </a:cxn>
                <a:cxn ang="0">
                  <a:pos x="3" y="217"/>
                </a:cxn>
                <a:cxn ang="0">
                  <a:pos x="6" y="220"/>
                </a:cxn>
                <a:cxn ang="0">
                  <a:pos x="11" y="220"/>
                </a:cxn>
                <a:cxn ang="0">
                  <a:pos x="14" y="217"/>
                </a:cxn>
                <a:cxn ang="0">
                  <a:pos x="16" y="214"/>
                </a:cxn>
                <a:cxn ang="0">
                  <a:pos x="16" y="211"/>
                </a:cxn>
                <a:cxn ang="0">
                  <a:pos x="16" y="8"/>
                </a:cxn>
              </a:cxnLst>
              <a:rect l="0" t="0" r="r" b="b"/>
              <a:pathLst>
                <a:path w="16" h="220">
                  <a:moveTo>
                    <a:pt x="16" y="8"/>
                  </a:moveTo>
                  <a:lnTo>
                    <a:pt x="16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214"/>
                  </a:lnTo>
                  <a:lnTo>
                    <a:pt x="3" y="217"/>
                  </a:lnTo>
                  <a:lnTo>
                    <a:pt x="6" y="220"/>
                  </a:lnTo>
                  <a:lnTo>
                    <a:pt x="11" y="220"/>
                  </a:lnTo>
                  <a:lnTo>
                    <a:pt x="14" y="217"/>
                  </a:lnTo>
                  <a:lnTo>
                    <a:pt x="16" y="214"/>
                  </a:lnTo>
                  <a:lnTo>
                    <a:pt x="16" y="211"/>
                  </a:lnTo>
                  <a:lnTo>
                    <a:pt x="16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27791" name="Freeform 47"/>
            <p:cNvSpPr>
              <a:spLocks/>
            </p:cNvSpPr>
            <p:nvPr/>
          </p:nvSpPr>
          <p:spPr bwMode="auto">
            <a:xfrm>
              <a:off x="4531" y="3049"/>
              <a:ext cx="220" cy="1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3" y="14"/>
                </a:cxn>
                <a:cxn ang="0">
                  <a:pos x="6" y="17"/>
                </a:cxn>
                <a:cxn ang="0">
                  <a:pos x="215" y="17"/>
                </a:cxn>
                <a:cxn ang="0">
                  <a:pos x="217" y="14"/>
                </a:cxn>
                <a:cxn ang="0">
                  <a:pos x="220" y="11"/>
                </a:cxn>
                <a:cxn ang="0">
                  <a:pos x="220" y="6"/>
                </a:cxn>
                <a:cxn ang="0">
                  <a:pos x="217" y="3"/>
                </a:cxn>
                <a:cxn ang="0">
                  <a:pos x="215" y="0"/>
                </a:cxn>
                <a:cxn ang="0">
                  <a:pos x="212" y="0"/>
                </a:cxn>
                <a:cxn ang="0">
                  <a:pos x="8" y="0"/>
                </a:cxn>
              </a:cxnLst>
              <a:rect l="0" t="0" r="r" b="b"/>
              <a:pathLst>
                <a:path w="220" h="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215" y="17"/>
                  </a:lnTo>
                  <a:lnTo>
                    <a:pt x="217" y="14"/>
                  </a:lnTo>
                  <a:lnTo>
                    <a:pt x="220" y="11"/>
                  </a:lnTo>
                  <a:lnTo>
                    <a:pt x="220" y="6"/>
                  </a:lnTo>
                  <a:lnTo>
                    <a:pt x="217" y="3"/>
                  </a:lnTo>
                  <a:lnTo>
                    <a:pt x="215" y="0"/>
                  </a:lnTo>
                  <a:lnTo>
                    <a:pt x="21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27792" name="Freeform 48"/>
            <p:cNvSpPr>
              <a:spLocks/>
            </p:cNvSpPr>
            <p:nvPr/>
          </p:nvSpPr>
          <p:spPr bwMode="auto">
            <a:xfrm>
              <a:off x="4735" y="2846"/>
              <a:ext cx="16" cy="220"/>
            </a:xfrm>
            <a:custGeom>
              <a:avLst/>
              <a:gdLst/>
              <a:ahLst/>
              <a:cxnLst>
                <a:cxn ang="0">
                  <a:pos x="0" y="211"/>
                </a:cxn>
                <a:cxn ang="0">
                  <a:pos x="0" y="214"/>
                </a:cxn>
                <a:cxn ang="0">
                  <a:pos x="2" y="217"/>
                </a:cxn>
                <a:cxn ang="0">
                  <a:pos x="5" y="220"/>
                </a:cxn>
                <a:cxn ang="0">
                  <a:pos x="11" y="220"/>
                </a:cxn>
                <a:cxn ang="0">
                  <a:pos x="13" y="217"/>
                </a:cxn>
                <a:cxn ang="0">
                  <a:pos x="16" y="214"/>
                </a:cxn>
                <a:cxn ang="0">
                  <a:pos x="16" y="5"/>
                </a:cxn>
                <a:cxn ang="0">
                  <a:pos x="13" y="3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0" y="8"/>
                </a:cxn>
                <a:cxn ang="0">
                  <a:pos x="0" y="211"/>
                </a:cxn>
              </a:cxnLst>
              <a:rect l="0" t="0" r="r" b="b"/>
              <a:pathLst>
                <a:path w="16" h="220">
                  <a:moveTo>
                    <a:pt x="0" y="211"/>
                  </a:moveTo>
                  <a:lnTo>
                    <a:pt x="0" y="214"/>
                  </a:lnTo>
                  <a:lnTo>
                    <a:pt x="2" y="217"/>
                  </a:lnTo>
                  <a:lnTo>
                    <a:pt x="5" y="220"/>
                  </a:lnTo>
                  <a:lnTo>
                    <a:pt x="11" y="220"/>
                  </a:lnTo>
                  <a:lnTo>
                    <a:pt x="13" y="217"/>
                  </a:lnTo>
                  <a:lnTo>
                    <a:pt x="16" y="214"/>
                  </a:lnTo>
                  <a:lnTo>
                    <a:pt x="16" y="5"/>
                  </a:lnTo>
                  <a:lnTo>
                    <a:pt x="13" y="3"/>
                  </a:lnTo>
                  <a:lnTo>
                    <a:pt x="11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2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27793" name="Freeform 49"/>
            <p:cNvSpPr>
              <a:spLocks/>
            </p:cNvSpPr>
            <p:nvPr/>
          </p:nvSpPr>
          <p:spPr bwMode="auto">
            <a:xfrm>
              <a:off x="4735" y="2846"/>
              <a:ext cx="219" cy="1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5" y="0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0" y="11"/>
                </a:cxn>
                <a:cxn ang="0">
                  <a:pos x="2" y="13"/>
                </a:cxn>
                <a:cxn ang="0">
                  <a:pos x="5" y="16"/>
                </a:cxn>
                <a:cxn ang="0">
                  <a:pos x="214" y="16"/>
                </a:cxn>
                <a:cxn ang="0">
                  <a:pos x="217" y="13"/>
                </a:cxn>
                <a:cxn ang="0">
                  <a:pos x="219" y="11"/>
                </a:cxn>
                <a:cxn ang="0">
                  <a:pos x="219" y="5"/>
                </a:cxn>
                <a:cxn ang="0">
                  <a:pos x="217" y="3"/>
                </a:cxn>
                <a:cxn ang="0">
                  <a:pos x="214" y="0"/>
                </a:cxn>
                <a:cxn ang="0">
                  <a:pos x="211" y="0"/>
                </a:cxn>
                <a:cxn ang="0">
                  <a:pos x="8" y="0"/>
                </a:cxn>
              </a:cxnLst>
              <a:rect l="0" t="0" r="r" b="b"/>
              <a:pathLst>
                <a:path w="219" h="16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5" y="16"/>
                  </a:lnTo>
                  <a:lnTo>
                    <a:pt x="214" y="16"/>
                  </a:lnTo>
                  <a:lnTo>
                    <a:pt x="217" y="13"/>
                  </a:lnTo>
                  <a:lnTo>
                    <a:pt x="219" y="11"/>
                  </a:lnTo>
                  <a:lnTo>
                    <a:pt x="219" y="5"/>
                  </a:lnTo>
                  <a:lnTo>
                    <a:pt x="217" y="3"/>
                  </a:lnTo>
                  <a:lnTo>
                    <a:pt x="214" y="0"/>
                  </a:lnTo>
                  <a:lnTo>
                    <a:pt x="21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27794" name="Freeform 50"/>
            <p:cNvSpPr>
              <a:spLocks/>
            </p:cNvSpPr>
            <p:nvPr/>
          </p:nvSpPr>
          <p:spPr bwMode="auto">
            <a:xfrm>
              <a:off x="4938" y="2846"/>
              <a:ext cx="16" cy="220"/>
            </a:xfrm>
            <a:custGeom>
              <a:avLst/>
              <a:gdLst/>
              <a:ahLst/>
              <a:cxnLst>
                <a:cxn ang="0">
                  <a:pos x="16" y="8"/>
                </a:cxn>
                <a:cxn ang="0">
                  <a:pos x="16" y="5"/>
                </a:cxn>
                <a:cxn ang="0">
                  <a:pos x="14" y="3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5"/>
                </a:cxn>
                <a:cxn ang="0">
                  <a:pos x="0" y="214"/>
                </a:cxn>
                <a:cxn ang="0">
                  <a:pos x="3" y="217"/>
                </a:cxn>
                <a:cxn ang="0">
                  <a:pos x="6" y="220"/>
                </a:cxn>
                <a:cxn ang="0">
                  <a:pos x="11" y="220"/>
                </a:cxn>
                <a:cxn ang="0">
                  <a:pos x="14" y="217"/>
                </a:cxn>
                <a:cxn ang="0">
                  <a:pos x="16" y="214"/>
                </a:cxn>
                <a:cxn ang="0">
                  <a:pos x="16" y="211"/>
                </a:cxn>
                <a:cxn ang="0">
                  <a:pos x="16" y="8"/>
                </a:cxn>
              </a:cxnLst>
              <a:rect l="0" t="0" r="r" b="b"/>
              <a:pathLst>
                <a:path w="16" h="220">
                  <a:moveTo>
                    <a:pt x="16" y="8"/>
                  </a:moveTo>
                  <a:lnTo>
                    <a:pt x="16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214"/>
                  </a:lnTo>
                  <a:lnTo>
                    <a:pt x="3" y="217"/>
                  </a:lnTo>
                  <a:lnTo>
                    <a:pt x="6" y="220"/>
                  </a:lnTo>
                  <a:lnTo>
                    <a:pt x="11" y="220"/>
                  </a:lnTo>
                  <a:lnTo>
                    <a:pt x="14" y="217"/>
                  </a:lnTo>
                  <a:lnTo>
                    <a:pt x="16" y="214"/>
                  </a:lnTo>
                  <a:lnTo>
                    <a:pt x="16" y="211"/>
                  </a:lnTo>
                  <a:lnTo>
                    <a:pt x="16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27795" name="Freeform 51"/>
            <p:cNvSpPr>
              <a:spLocks/>
            </p:cNvSpPr>
            <p:nvPr/>
          </p:nvSpPr>
          <p:spPr bwMode="auto">
            <a:xfrm>
              <a:off x="4938" y="3049"/>
              <a:ext cx="220" cy="1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3" y="14"/>
                </a:cxn>
                <a:cxn ang="0">
                  <a:pos x="6" y="17"/>
                </a:cxn>
                <a:cxn ang="0">
                  <a:pos x="214" y="17"/>
                </a:cxn>
                <a:cxn ang="0">
                  <a:pos x="217" y="14"/>
                </a:cxn>
                <a:cxn ang="0">
                  <a:pos x="220" y="11"/>
                </a:cxn>
                <a:cxn ang="0">
                  <a:pos x="220" y="6"/>
                </a:cxn>
                <a:cxn ang="0">
                  <a:pos x="217" y="3"/>
                </a:cxn>
                <a:cxn ang="0">
                  <a:pos x="214" y="0"/>
                </a:cxn>
                <a:cxn ang="0">
                  <a:pos x="212" y="0"/>
                </a:cxn>
                <a:cxn ang="0">
                  <a:pos x="8" y="0"/>
                </a:cxn>
              </a:cxnLst>
              <a:rect l="0" t="0" r="r" b="b"/>
              <a:pathLst>
                <a:path w="220" h="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214" y="17"/>
                  </a:lnTo>
                  <a:lnTo>
                    <a:pt x="217" y="14"/>
                  </a:lnTo>
                  <a:lnTo>
                    <a:pt x="220" y="11"/>
                  </a:lnTo>
                  <a:lnTo>
                    <a:pt x="220" y="6"/>
                  </a:lnTo>
                  <a:lnTo>
                    <a:pt x="217" y="3"/>
                  </a:lnTo>
                  <a:lnTo>
                    <a:pt x="214" y="0"/>
                  </a:lnTo>
                  <a:lnTo>
                    <a:pt x="21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27796" name="Line 52"/>
            <p:cNvSpPr>
              <a:spLocks noChangeShapeType="1"/>
            </p:cNvSpPr>
            <p:nvPr/>
          </p:nvSpPr>
          <p:spPr bwMode="auto">
            <a:xfrm>
              <a:off x="2942" y="3465"/>
              <a:ext cx="231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27797" name="Line 53"/>
            <p:cNvSpPr>
              <a:spLocks noChangeShapeType="1"/>
            </p:cNvSpPr>
            <p:nvPr/>
          </p:nvSpPr>
          <p:spPr bwMode="auto">
            <a:xfrm>
              <a:off x="3115" y="2549"/>
              <a:ext cx="1" cy="14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27798" name="Line 54"/>
            <p:cNvSpPr>
              <a:spLocks noChangeShapeType="1"/>
            </p:cNvSpPr>
            <p:nvPr/>
          </p:nvSpPr>
          <p:spPr bwMode="auto">
            <a:xfrm>
              <a:off x="3522" y="2549"/>
              <a:ext cx="1" cy="14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27799" name="Line 55"/>
            <p:cNvSpPr>
              <a:spLocks noChangeShapeType="1"/>
            </p:cNvSpPr>
            <p:nvPr/>
          </p:nvSpPr>
          <p:spPr bwMode="auto">
            <a:xfrm>
              <a:off x="3929" y="2549"/>
              <a:ext cx="1" cy="14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27800" name="Line 56"/>
            <p:cNvSpPr>
              <a:spLocks noChangeShapeType="1"/>
            </p:cNvSpPr>
            <p:nvPr/>
          </p:nvSpPr>
          <p:spPr bwMode="auto">
            <a:xfrm>
              <a:off x="4336" y="2549"/>
              <a:ext cx="1" cy="14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27801" name="Line 57"/>
            <p:cNvSpPr>
              <a:spLocks noChangeShapeType="1"/>
            </p:cNvSpPr>
            <p:nvPr/>
          </p:nvSpPr>
          <p:spPr bwMode="auto">
            <a:xfrm>
              <a:off x="4743" y="2549"/>
              <a:ext cx="1" cy="14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27802" name="Line 58"/>
            <p:cNvSpPr>
              <a:spLocks noChangeShapeType="1"/>
            </p:cNvSpPr>
            <p:nvPr/>
          </p:nvSpPr>
          <p:spPr bwMode="auto">
            <a:xfrm>
              <a:off x="5150" y="2549"/>
              <a:ext cx="1" cy="14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27803" name="Line 59"/>
            <p:cNvSpPr>
              <a:spLocks noChangeShapeType="1"/>
            </p:cNvSpPr>
            <p:nvPr/>
          </p:nvSpPr>
          <p:spPr bwMode="auto">
            <a:xfrm>
              <a:off x="2886" y="3897"/>
              <a:ext cx="231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27804" name="Freeform 60"/>
            <p:cNvSpPr>
              <a:spLocks/>
            </p:cNvSpPr>
            <p:nvPr/>
          </p:nvSpPr>
          <p:spPr bwMode="auto">
            <a:xfrm>
              <a:off x="2928" y="3451"/>
              <a:ext cx="257" cy="27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0" y="0"/>
                </a:cxn>
                <a:cxn ang="0">
                  <a:pos x="7" y="1"/>
                </a:cxn>
                <a:cxn ang="0">
                  <a:pos x="2" y="7"/>
                </a:cxn>
                <a:cxn ang="0">
                  <a:pos x="0" y="9"/>
                </a:cxn>
                <a:cxn ang="0">
                  <a:pos x="0" y="18"/>
                </a:cxn>
                <a:cxn ang="0">
                  <a:pos x="2" y="20"/>
                </a:cxn>
                <a:cxn ang="0">
                  <a:pos x="7" y="26"/>
                </a:cxn>
                <a:cxn ang="0">
                  <a:pos x="10" y="27"/>
                </a:cxn>
                <a:cxn ang="0">
                  <a:pos x="247" y="27"/>
                </a:cxn>
                <a:cxn ang="0">
                  <a:pos x="250" y="26"/>
                </a:cxn>
                <a:cxn ang="0">
                  <a:pos x="255" y="20"/>
                </a:cxn>
                <a:cxn ang="0">
                  <a:pos x="257" y="18"/>
                </a:cxn>
                <a:cxn ang="0">
                  <a:pos x="257" y="9"/>
                </a:cxn>
                <a:cxn ang="0">
                  <a:pos x="255" y="7"/>
                </a:cxn>
                <a:cxn ang="0">
                  <a:pos x="250" y="1"/>
                </a:cxn>
                <a:cxn ang="0">
                  <a:pos x="247" y="0"/>
                </a:cxn>
                <a:cxn ang="0">
                  <a:pos x="243" y="0"/>
                </a:cxn>
                <a:cxn ang="0">
                  <a:pos x="14" y="0"/>
                </a:cxn>
              </a:cxnLst>
              <a:rect l="0" t="0" r="r" b="b"/>
              <a:pathLst>
                <a:path w="257" h="27">
                  <a:moveTo>
                    <a:pt x="14" y="0"/>
                  </a:moveTo>
                  <a:lnTo>
                    <a:pt x="10" y="0"/>
                  </a:lnTo>
                  <a:lnTo>
                    <a:pt x="7" y="1"/>
                  </a:lnTo>
                  <a:lnTo>
                    <a:pt x="2" y="7"/>
                  </a:lnTo>
                  <a:lnTo>
                    <a:pt x="0" y="9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7" y="26"/>
                  </a:lnTo>
                  <a:lnTo>
                    <a:pt x="10" y="27"/>
                  </a:lnTo>
                  <a:lnTo>
                    <a:pt x="247" y="27"/>
                  </a:lnTo>
                  <a:lnTo>
                    <a:pt x="250" y="26"/>
                  </a:lnTo>
                  <a:lnTo>
                    <a:pt x="255" y="20"/>
                  </a:lnTo>
                  <a:lnTo>
                    <a:pt x="257" y="18"/>
                  </a:lnTo>
                  <a:lnTo>
                    <a:pt x="257" y="9"/>
                  </a:lnTo>
                  <a:lnTo>
                    <a:pt x="255" y="7"/>
                  </a:lnTo>
                  <a:lnTo>
                    <a:pt x="250" y="1"/>
                  </a:lnTo>
                  <a:lnTo>
                    <a:pt x="247" y="0"/>
                  </a:lnTo>
                  <a:lnTo>
                    <a:pt x="243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27806" name="Rectangle 62"/>
            <p:cNvSpPr>
              <a:spLocks noChangeArrowheads="1"/>
            </p:cNvSpPr>
            <p:nvPr/>
          </p:nvSpPr>
          <p:spPr bwMode="auto">
            <a:xfrm>
              <a:off x="2784" y="2816"/>
              <a:ext cx="19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0" i="0" baseline="0">
                  <a:solidFill>
                    <a:srgbClr val="000000"/>
                  </a:solidFill>
                  <a:latin typeface="Swiss 721 SWA" charset="0"/>
                </a:rPr>
                <a:t>CP</a:t>
              </a:r>
              <a:endParaRPr lang="en-US"/>
            </a:p>
          </p:txBody>
        </p:sp>
        <p:sp>
          <p:nvSpPr>
            <p:cNvPr id="927807" name="Rectangle 63"/>
            <p:cNvSpPr>
              <a:spLocks noChangeArrowheads="1"/>
            </p:cNvSpPr>
            <p:nvPr/>
          </p:nvSpPr>
          <p:spPr bwMode="auto">
            <a:xfrm>
              <a:off x="2810" y="3581"/>
              <a:ext cx="133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500" b="0" i="0" baseline="0">
                  <a:solidFill>
                    <a:srgbClr val="000000"/>
                  </a:solidFill>
                  <a:latin typeface="Swiss 721 SWA" charset="0"/>
                </a:rPr>
                <a:t>B</a:t>
              </a:r>
              <a:endParaRPr lang="en-US"/>
            </a:p>
          </p:txBody>
        </p:sp>
        <p:sp>
          <p:nvSpPr>
            <p:cNvPr id="927808" name="Rectangle 64"/>
            <p:cNvSpPr>
              <a:spLocks noChangeArrowheads="1"/>
            </p:cNvSpPr>
            <p:nvPr/>
          </p:nvSpPr>
          <p:spPr bwMode="auto">
            <a:xfrm>
              <a:off x="2810" y="3199"/>
              <a:ext cx="127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 i="0" baseline="0">
                  <a:solidFill>
                    <a:srgbClr val="000000"/>
                  </a:solidFill>
                  <a:latin typeface="Swiss 721 SWA" charset="0"/>
                </a:rPr>
                <a:t>A</a:t>
              </a:r>
              <a:endParaRPr lang="en-US"/>
            </a:p>
          </p:txBody>
        </p:sp>
        <p:sp>
          <p:nvSpPr>
            <p:cNvPr id="927809" name="Line 65"/>
            <p:cNvSpPr>
              <a:spLocks noChangeShapeType="1"/>
            </p:cNvSpPr>
            <p:nvPr/>
          </p:nvSpPr>
          <p:spPr bwMode="auto">
            <a:xfrm flipV="1">
              <a:off x="3171" y="3261"/>
              <a:ext cx="1" cy="2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27810" name="Freeform 66"/>
            <p:cNvSpPr>
              <a:spLocks/>
            </p:cNvSpPr>
            <p:nvPr/>
          </p:nvSpPr>
          <p:spPr bwMode="auto">
            <a:xfrm>
              <a:off x="3157" y="3247"/>
              <a:ext cx="28" cy="231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0" y="222"/>
                </a:cxn>
                <a:cxn ang="0">
                  <a:pos x="2" y="224"/>
                </a:cxn>
                <a:cxn ang="0">
                  <a:pos x="7" y="230"/>
                </a:cxn>
                <a:cxn ang="0">
                  <a:pos x="10" y="231"/>
                </a:cxn>
                <a:cxn ang="0">
                  <a:pos x="18" y="231"/>
                </a:cxn>
                <a:cxn ang="0">
                  <a:pos x="21" y="230"/>
                </a:cxn>
                <a:cxn ang="0">
                  <a:pos x="26" y="224"/>
                </a:cxn>
                <a:cxn ang="0">
                  <a:pos x="28" y="222"/>
                </a:cxn>
                <a:cxn ang="0">
                  <a:pos x="28" y="10"/>
                </a:cxn>
                <a:cxn ang="0">
                  <a:pos x="26" y="7"/>
                </a:cxn>
                <a:cxn ang="0">
                  <a:pos x="21" y="2"/>
                </a:cxn>
                <a:cxn ang="0">
                  <a:pos x="18" y="0"/>
                </a:cxn>
                <a:cxn ang="0">
                  <a:pos x="10" y="0"/>
                </a:cxn>
                <a:cxn ang="0">
                  <a:pos x="7" y="2"/>
                </a:cxn>
                <a:cxn ang="0">
                  <a:pos x="2" y="7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0" y="218"/>
                </a:cxn>
              </a:cxnLst>
              <a:rect l="0" t="0" r="r" b="b"/>
              <a:pathLst>
                <a:path w="28" h="231">
                  <a:moveTo>
                    <a:pt x="0" y="218"/>
                  </a:moveTo>
                  <a:lnTo>
                    <a:pt x="0" y="222"/>
                  </a:lnTo>
                  <a:lnTo>
                    <a:pt x="2" y="224"/>
                  </a:lnTo>
                  <a:lnTo>
                    <a:pt x="7" y="230"/>
                  </a:lnTo>
                  <a:lnTo>
                    <a:pt x="10" y="231"/>
                  </a:lnTo>
                  <a:lnTo>
                    <a:pt x="18" y="231"/>
                  </a:lnTo>
                  <a:lnTo>
                    <a:pt x="21" y="230"/>
                  </a:lnTo>
                  <a:lnTo>
                    <a:pt x="26" y="224"/>
                  </a:lnTo>
                  <a:lnTo>
                    <a:pt x="28" y="222"/>
                  </a:lnTo>
                  <a:lnTo>
                    <a:pt x="28" y="10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27811" name="Freeform 67"/>
            <p:cNvSpPr>
              <a:spLocks/>
            </p:cNvSpPr>
            <p:nvPr/>
          </p:nvSpPr>
          <p:spPr bwMode="auto">
            <a:xfrm>
              <a:off x="3157" y="3247"/>
              <a:ext cx="435" cy="2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0" y="0"/>
                </a:cxn>
                <a:cxn ang="0">
                  <a:pos x="7" y="2"/>
                </a:cxn>
                <a:cxn ang="0">
                  <a:pos x="2" y="7"/>
                </a:cxn>
                <a:cxn ang="0">
                  <a:pos x="0" y="10"/>
                </a:cxn>
                <a:cxn ang="0">
                  <a:pos x="0" y="18"/>
                </a:cxn>
                <a:cxn ang="0">
                  <a:pos x="2" y="21"/>
                </a:cxn>
                <a:cxn ang="0">
                  <a:pos x="7" y="26"/>
                </a:cxn>
                <a:cxn ang="0">
                  <a:pos x="10" y="28"/>
                </a:cxn>
                <a:cxn ang="0">
                  <a:pos x="425" y="28"/>
                </a:cxn>
                <a:cxn ang="0">
                  <a:pos x="428" y="26"/>
                </a:cxn>
                <a:cxn ang="0">
                  <a:pos x="433" y="21"/>
                </a:cxn>
                <a:cxn ang="0">
                  <a:pos x="435" y="18"/>
                </a:cxn>
                <a:cxn ang="0">
                  <a:pos x="435" y="10"/>
                </a:cxn>
                <a:cxn ang="0">
                  <a:pos x="433" y="7"/>
                </a:cxn>
                <a:cxn ang="0">
                  <a:pos x="428" y="2"/>
                </a:cxn>
                <a:cxn ang="0">
                  <a:pos x="425" y="0"/>
                </a:cxn>
                <a:cxn ang="0">
                  <a:pos x="421" y="0"/>
                </a:cxn>
                <a:cxn ang="0">
                  <a:pos x="14" y="0"/>
                </a:cxn>
              </a:cxnLst>
              <a:rect l="0" t="0" r="r" b="b"/>
              <a:pathLst>
                <a:path w="435" h="28">
                  <a:moveTo>
                    <a:pt x="14" y="0"/>
                  </a:move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2" y="21"/>
                  </a:lnTo>
                  <a:lnTo>
                    <a:pt x="7" y="26"/>
                  </a:lnTo>
                  <a:lnTo>
                    <a:pt x="10" y="28"/>
                  </a:lnTo>
                  <a:lnTo>
                    <a:pt x="425" y="28"/>
                  </a:lnTo>
                  <a:lnTo>
                    <a:pt x="428" y="26"/>
                  </a:lnTo>
                  <a:lnTo>
                    <a:pt x="433" y="21"/>
                  </a:lnTo>
                  <a:lnTo>
                    <a:pt x="435" y="18"/>
                  </a:lnTo>
                  <a:lnTo>
                    <a:pt x="435" y="10"/>
                  </a:lnTo>
                  <a:lnTo>
                    <a:pt x="433" y="7"/>
                  </a:lnTo>
                  <a:lnTo>
                    <a:pt x="428" y="2"/>
                  </a:lnTo>
                  <a:lnTo>
                    <a:pt x="425" y="0"/>
                  </a:lnTo>
                  <a:lnTo>
                    <a:pt x="421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27812" name="Freeform 68"/>
            <p:cNvSpPr>
              <a:spLocks/>
            </p:cNvSpPr>
            <p:nvPr/>
          </p:nvSpPr>
          <p:spPr bwMode="auto">
            <a:xfrm>
              <a:off x="3564" y="3247"/>
              <a:ext cx="28" cy="231"/>
            </a:xfrm>
            <a:custGeom>
              <a:avLst/>
              <a:gdLst/>
              <a:ahLst/>
              <a:cxnLst>
                <a:cxn ang="0">
                  <a:pos x="28" y="14"/>
                </a:cxn>
                <a:cxn ang="0">
                  <a:pos x="28" y="10"/>
                </a:cxn>
                <a:cxn ang="0">
                  <a:pos x="26" y="7"/>
                </a:cxn>
                <a:cxn ang="0">
                  <a:pos x="21" y="2"/>
                </a:cxn>
                <a:cxn ang="0">
                  <a:pos x="18" y="0"/>
                </a:cxn>
                <a:cxn ang="0">
                  <a:pos x="10" y="0"/>
                </a:cxn>
                <a:cxn ang="0">
                  <a:pos x="7" y="2"/>
                </a:cxn>
                <a:cxn ang="0">
                  <a:pos x="2" y="7"/>
                </a:cxn>
                <a:cxn ang="0">
                  <a:pos x="0" y="10"/>
                </a:cxn>
                <a:cxn ang="0">
                  <a:pos x="0" y="222"/>
                </a:cxn>
                <a:cxn ang="0">
                  <a:pos x="2" y="224"/>
                </a:cxn>
                <a:cxn ang="0">
                  <a:pos x="7" y="230"/>
                </a:cxn>
                <a:cxn ang="0">
                  <a:pos x="10" y="231"/>
                </a:cxn>
                <a:cxn ang="0">
                  <a:pos x="18" y="231"/>
                </a:cxn>
                <a:cxn ang="0">
                  <a:pos x="21" y="230"/>
                </a:cxn>
                <a:cxn ang="0">
                  <a:pos x="26" y="224"/>
                </a:cxn>
                <a:cxn ang="0">
                  <a:pos x="28" y="222"/>
                </a:cxn>
                <a:cxn ang="0">
                  <a:pos x="28" y="218"/>
                </a:cxn>
                <a:cxn ang="0">
                  <a:pos x="28" y="14"/>
                </a:cxn>
              </a:cxnLst>
              <a:rect l="0" t="0" r="r" b="b"/>
              <a:pathLst>
                <a:path w="28" h="231">
                  <a:moveTo>
                    <a:pt x="28" y="14"/>
                  </a:moveTo>
                  <a:lnTo>
                    <a:pt x="28" y="10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222"/>
                  </a:lnTo>
                  <a:lnTo>
                    <a:pt x="2" y="224"/>
                  </a:lnTo>
                  <a:lnTo>
                    <a:pt x="7" y="230"/>
                  </a:lnTo>
                  <a:lnTo>
                    <a:pt x="10" y="231"/>
                  </a:lnTo>
                  <a:lnTo>
                    <a:pt x="18" y="231"/>
                  </a:lnTo>
                  <a:lnTo>
                    <a:pt x="21" y="230"/>
                  </a:lnTo>
                  <a:lnTo>
                    <a:pt x="26" y="224"/>
                  </a:lnTo>
                  <a:lnTo>
                    <a:pt x="28" y="222"/>
                  </a:lnTo>
                  <a:lnTo>
                    <a:pt x="28" y="218"/>
                  </a:lnTo>
                  <a:lnTo>
                    <a:pt x="28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27813" name="Freeform 69"/>
            <p:cNvSpPr>
              <a:spLocks/>
            </p:cNvSpPr>
            <p:nvPr/>
          </p:nvSpPr>
          <p:spPr bwMode="auto">
            <a:xfrm>
              <a:off x="3577" y="3455"/>
              <a:ext cx="434" cy="27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1" y="7"/>
                </a:cxn>
                <a:cxn ang="0">
                  <a:pos x="0" y="9"/>
                </a:cxn>
                <a:cxn ang="0">
                  <a:pos x="0" y="17"/>
                </a:cxn>
                <a:cxn ang="0">
                  <a:pos x="1" y="20"/>
                </a:cxn>
                <a:cxn ang="0">
                  <a:pos x="6" y="26"/>
                </a:cxn>
                <a:cxn ang="0">
                  <a:pos x="9" y="27"/>
                </a:cxn>
                <a:cxn ang="0">
                  <a:pos x="424" y="27"/>
                </a:cxn>
                <a:cxn ang="0">
                  <a:pos x="427" y="26"/>
                </a:cxn>
                <a:cxn ang="0">
                  <a:pos x="432" y="20"/>
                </a:cxn>
                <a:cxn ang="0">
                  <a:pos x="434" y="17"/>
                </a:cxn>
                <a:cxn ang="0">
                  <a:pos x="434" y="9"/>
                </a:cxn>
                <a:cxn ang="0">
                  <a:pos x="432" y="7"/>
                </a:cxn>
                <a:cxn ang="0">
                  <a:pos x="427" y="1"/>
                </a:cxn>
                <a:cxn ang="0">
                  <a:pos x="424" y="0"/>
                </a:cxn>
                <a:cxn ang="0">
                  <a:pos x="420" y="0"/>
                </a:cxn>
                <a:cxn ang="0">
                  <a:pos x="13" y="0"/>
                </a:cxn>
              </a:cxnLst>
              <a:rect l="0" t="0" r="r" b="b"/>
              <a:pathLst>
                <a:path w="434" h="27">
                  <a:moveTo>
                    <a:pt x="13" y="0"/>
                  </a:moveTo>
                  <a:lnTo>
                    <a:pt x="9" y="0"/>
                  </a:lnTo>
                  <a:lnTo>
                    <a:pt x="6" y="1"/>
                  </a:lnTo>
                  <a:lnTo>
                    <a:pt x="1" y="7"/>
                  </a:lnTo>
                  <a:lnTo>
                    <a:pt x="0" y="9"/>
                  </a:lnTo>
                  <a:lnTo>
                    <a:pt x="0" y="17"/>
                  </a:lnTo>
                  <a:lnTo>
                    <a:pt x="1" y="20"/>
                  </a:lnTo>
                  <a:lnTo>
                    <a:pt x="6" y="26"/>
                  </a:lnTo>
                  <a:lnTo>
                    <a:pt x="9" y="27"/>
                  </a:lnTo>
                  <a:lnTo>
                    <a:pt x="424" y="27"/>
                  </a:lnTo>
                  <a:lnTo>
                    <a:pt x="427" y="26"/>
                  </a:lnTo>
                  <a:lnTo>
                    <a:pt x="432" y="20"/>
                  </a:lnTo>
                  <a:lnTo>
                    <a:pt x="434" y="17"/>
                  </a:lnTo>
                  <a:lnTo>
                    <a:pt x="434" y="9"/>
                  </a:lnTo>
                  <a:lnTo>
                    <a:pt x="432" y="7"/>
                  </a:lnTo>
                  <a:lnTo>
                    <a:pt x="427" y="1"/>
                  </a:lnTo>
                  <a:lnTo>
                    <a:pt x="424" y="0"/>
                  </a:lnTo>
                  <a:lnTo>
                    <a:pt x="42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27814" name="Line 70"/>
            <p:cNvSpPr>
              <a:spLocks noChangeShapeType="1"/>
            </p:cNvSpPr>
            <p:nvPr/>
          </p:nvSpPr>
          <p:spPr bwMode="auto">
            <a:xfrm flipV="1">
              <a:off x="3997" y="3273"/>
              <a:ext cx="1" cy="2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27815" name="Freeform 71"/>
            <p:cNvSpPr>
              <a:spLocks/>
            </p:cNvSpPr>
            <p:nvPr/>
          </p:nvSpPr>
          <p:spPr bwMode="auto">
            <a:xfrm>
              <a:off x="3984" y="3260"/>
              <a:ext cx="27" cy="230"/>
            </a:xfrm>
            <a:custGeom>
              <a:avLst/>
              <a:gdLst/>
              <a:ahLst/>
              <a:cxnLst>
                <a:cxn ang="0">
                  <a:pos x="0" y="217"/>
                </a:cxn>
                <a:cxn ang="0">
                  <a:pos x="0" y="221"/>
                </a:cxn>
                <a:cxn ang="0">
                  <a:pos x="1" y="224"/>
                </a:cxn>
                <a:cxn ang="0">
                  <a:pos x="6" y="229"/>
                </a:cxn>
                <a:cxn ang="0">
                  <a:pos x="9" y="230"/>
                </a:cxn>
                <a:cxn ang="0">
                  <a:pos x="17" y="230"/>
                </a:cxn>
                <a:cxn ang="0">
                  <a:pos x="20" y="229"/>
                </a:cxn>
                <a:cxn ang="0">
                  <a:pos x="25" y="224"/>
                </a:cxn>
                <a:cxn ang="0">
                  <a:pos x="27" y="221"/>
                </a:cxn>
                <a:cxn ang="0">
                  <a:pos x="27" y="9"/>
                </a:cxn>
                <a:cxn ang="0">
                  <a:pos x="25" y="6"/>
                </a:cxn>
                <a:cxn ang="0">
                  <a:pos x="20" y="1"/>
                </a:cxn>
                <a:cxn ang="0">
                  <a:pos x="17" y="0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1" y="6"/>
                </a:cxn>
                <a:cxn ang="0">
                  <a:pos x="0" y="9"/>
                </a:cxn>
                <a:cxn ang="0">
                  <a:pos x="0" y="13"/>
                </a:cxn>
                <a:cxn ang="0">
                  <a:pos x="0" y="217"/>
                </a:cxn>
              </a:cxnLst>
              <a:rect l="0" t="0" r="r" b="b"/>
              <a:pathLst>
                <a:path w="27" h="230">
                  <a:moveTo>
                    <a:pt x="0" y="217"/>
                  </a:moveTo>
                  <a:lnTo>
                    <a:pt x="0" y="221"/>
                  </a:lnTo>
                  <a:lnTo>
                    <a:pt x="1" y="224"/>
                  </a:lnTo>
                  <a:lnTo>
                    <a:pt x="6" y="229"/>
                  </a:lnTo>
                  <a:lnTo>
                    <a:pt x="9" y="230"/>
                  </a:lnTo>
                  <a:lnTo>
                    <a:pt x="17" y="230"/>
                  </a:lnTo>
                  <a:lnTo>
                    <a:pt x="20" y="229"/>
                  </a:lnTo>
                  <a:lnTo>
                    <a:pt x="25" y="224"/>
                  </a:lnTo>
                  <a:lnTo>
                    <a:pt x="27" y="221"/>
                  </a:lnTo>
                  <a:lnTo>
                    <a:pt x="27" y="9"/>
                  </a:lnTo>
                  <a:lnTo>
                    <a:pt x="25" y="6"/>
                  </a:lnTo>
                  <a:lnTo>
                    <a:pt x="20" y="1"/>
                  </a:lnTo>
                  <a:lnTo>
                    <a:pt x="17" y="0"/>
                  </a:lnTo>
                  <a:lnTo>
                    <a:pt x="9" y="0"/>
                  </a:lnTo>
                  <a:lnTo>
                    <a:pt x="6" y="1"/>
                  </a:lnTo>
                  <a:lnTo>
                    <a:pt x="1" y="6"/>
                  </a:lnTo>
                  <a:lnTo>
                    <a:pt x="0" y="9"/>
                  </a:lnTo>
                  <a:lnTo>
                    <a:pt x="0" y="13"/>
                  </a:lnTo>
                  <a:lnTo>
                    <a:pt x="0" y="2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27816" name="Freeform 72"/>
            <p:cNvSpPr>
              <a:spLocks/>
            </p:cNvSpPr>
            <p:nvPr/>
          </p:nvSpPr>
          <p:spPr bwMode="auto">
            <a:xfrm>
              <a:off x="3984" y="3260"/>
              <a:ext cx="434" cy="27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1" y="6"/>
                </a:cxn>
                <a:cxn ang="0">
                  <a:pos x="0" y="9"/>
                </a:cxn>
                <a:cxn ang="0">
                  <a:pos x="0" y="17"/>
                </a:cxn>
                <a:cxn ang="0">
                  <a:pos x="1" y="20"/>
                </a:cxn>
                <a:cxn ang="0">
                  <a:pos x="6" y="25"/>
                </a:cxn>
                <a:cxn ang="0">
                  <a:pos x="9" y="27"/>
                </a:cxn>
                <a:cxn ang="0">
                  <a:pos x="424" y="27"/>
                </a:cxn>
                <a:cxn ang="0">
                  <a:pos x="427" y="25"/>
                </a:cxn>
                <a:cxn ang="0">
                  <a:pos x="432" y="20"/>
                </a:cxn>
                <a:cxn ang="0">
                  <a:pos x="434" y="17"/>
                </a:cxn>
                <a:cxn ang="0">
                  <a:pos x="434" y="9"/>
                </a:cxn>
                <a:cxn ang="0">
                  <a:pos x="432" y="6"/>
                </a:cxn>
                <a:cxn ang="0">
                  <a:pos x="427" y="1"/>
                </a:cxn>
                <a:cxn ang="0">
                  <a:pos x="424" y="0"/>
                </a:cxn>
                <a:cxn ang="0">
                  <a:pos x="420" y="0"/>
                </a:cxn>
                <a:cxn ang="0">
                  <a:pos x="13" y="0"/>
                </a:cxn>
              </a:cxnLst>
              <a:rect l="0" t="0" r="r" b="b"/>
              <a:pathLst>
                <a:path w="434" h="27">
                  <a:moveTo>
                    <a:pt x="13" y="0"/>
                  </a:moveTo>
                  <a:lnTo>
                    <a:pt x="9" y="0"/>
                  </a:lnTo>
                  <a:lnTo>
                    <a:pt x="6" y="1"/>
                  </a:lnTo>
                  <a:lnTo>
                    <a:pt x="1" y="6"/>
                  </a:lnTo>
                  <a:lnTo>
                    <a:pt x="0" y="9"/>
                  </a:lnTo>
                  <a:lnTo>
                    <a:pt x="0" y="17"/>
                  </a:lnTo>
                  <a:lnTo>
                    <a:pt x="1" y="20"/>
                  </a:lnTo>
                  <a:lnTo>
                    <a:pt x="6" y="25"/>
                  </a:lnTo>
                  <a:lnTo>
                    <a:pt x="9" y="27"/>
                  </a:lnTo>
                  <a:lnTo>
                    <a:pt x="424" y="27"/>
                  </a:lnTo>
                  <a:lnTo>
                    <a:pt x="427" y="25"/>
                  </a:lnTo>
                  <a:lnTo>
                    <a:pt x="432" y="20"/>
                  </a:lnTo>
                  <a:lnTo>
                    <a:pt x="434" y="17"/>
                  </a:lnTo>
                  <a:lnTo>
                    <a:pt x="434" y="9"/>
                  </a:lnTo>
                  <a:lnTo>
                    <a:pt x="432" y="6"/>
                  </a:lnTo>
                  <a:lnTo>
                    <a:pt x="427" y="1"/>
                  </a:lnTo>
                  <a:lnTo>
                    <a:pt x="424" y="0"/>
                  </a:lnTo>
                  <a:lnTo>
                    <a:pt x="42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27817" name="Freeform 73"/>
            <p:cNvSpPr>
              <a:spLocks/>
            </p:cNvSpPr>
            <p:nvPr/>
          </p:nvSpPr>
          <p:spPr bwMode="auto">
            <a:xfrm>
              <a:off x="4390" y="3260"/>
              <a:ext cx="28" cy="230"/>
            </a:xfrm>
            <a:custGeom>
              <a:avLst/>
              <a:gdLst/>
              <a:ahLst/>
              <a:cxnLst>
                <a:cxn ang="0">
                  <a:pos x="28" y="13"/>
                </a:cxn>
                <a:cxn ang="0">
                  <a:pos x="28" y="9"/>
                </a:cxn>
                <a:cxn ang="0">
                  <a:pos x="26" y="6"/>
                </a:cxn>
                <a:cxn ang="0">
                  <a:pos x="21" y="1"/>
                </a:cxn>
                <a:cxn ang="0">
                  <a:pos x="18" y="0"/>
                </a:cxn>
                <a:cxn ang="0">
                  <a:pos x="10" y="0"/>
                </a:cxn>
                <a:cxn ang="0">
                  <a:pos x="7" y="1"/>
                </a:cxn>
                <a:cxn ang="0">
                  <a:pos x="2" y="6"/>
                </a:cxn>
                <a:cxn ang="0">
                  <a:pos x="0" y="9"/>
                </a:cxn>
                <a:cxn ang="0">
                  <a:pos x="0" y="221"/>
                </a:cxn>
                <a:cxn ang="0">
                  <a:pos x="2" y="224"/>
                </a:cxn>
                <a:cxn ang="0">
                  <a:pos x="7" y="229"/>
                </a:cxn>
                <a:cxn ang="0">
                  <a:pos x="10" y="230"/>
                </a:cxn>
                <a:cxn ang="0">
                  <a:pos x="18" y="230"/>
                </a:cxn>
                <a:cxn ang="0">
                  <a:pos x="21" y="229"/>
                </a:cxn>
                <a:cxn ang="0">
                  <a:pos x="26" y="224"/>
                </a:cxn>
                <a:cxn ang="0">
                  <a:pos x="28" y="221"/>
                </a:cxn>
                <a:cxn ang="0">
                  <a:pos x="28" y="217"/>
                </a:cxn>
                <a:cxn ang="0">
                  <a:pos x="28" y="13"/>
                </a:cxn>
              </a:cxnLst>
              <a:rect l="0" t="0" r="r" b="b"/>
              <a:pathLst>
                <a:path w="28" h="230">
                  <a:moveTo>
                    <a:pt x="28" y="13"/>
                  </a:moveTo>
                  <a:lnTo>
                    <a:pt x="28" y="9"/>
                  </a:lnTo>
                  <a:lnTo>
                    <a:pt x="26" y="6"/>
                  </a:lnTo>
                  <a:lnTo>
                    <a:pt x="21" y="1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2" y="6"/>
                  </a:lnTo>
                  <a:lnTo>
                    <a:pt x="0" y="9"/>
                  </a:lnTo>
                  <a:lnTo>
                    <a:pt x="0" y="221"/>
                  </a:lnTo>
                  <a:lnTo>
                    <a:pt x="2" y="224"/>
                  </a:lnTo>
                  <a:lnTo>
                    <a:pt x="7" y="229"/>
                  </a:lnTo>
                  <a:lnTo>
                    <a:pt x="10" y="230"/>
                  </a:lnTo>
                  <a:lnTo>
                    <a:pt x="18" y="230"/>
                  </a:lnTo>
                  <a:lnTo>
                    <a:pt x="21" y="229"/>
                  </a:lnTo>
                  <a:lnTo>
                    <a:pt x="26" y="224"/>
                  </a:lnTo>
                  <a:lnTo>
                    <a:pt x="28" y="221"/>
                  </a:lnTo>
                  <a:lnTo>
                    <a:pt x="28" y="217"/>
                  </a:lnTo>
                  <a:lnTo>
                    <a:pt x="28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27818" name="Freeform 74"/>
            <p:cNvSpPr>
              <a:spLocks/>
            </p:cNvSpPr>
            <p:nvPr/>
          </p:nvSpPr>
          <p:spPr bwMode="auto">
            <a:xfrm>
              <a:off x="4396" y="3459"/>
              <a:ext cx="434" cy="27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0" y="0"/>
                </a:cxn>
                <a:cxn ang="0">
                  <a:pos x="7" y="1"/>
                </a:cxn>
                <a:cxn ang="0">
                  <a:pos x="1" y="7"/>
                </a:cxn>
                <a:cxn ang="0">
                  <a:pos x="0" y="9"/>
                </a:cxn>
                <a:cxn ang="0">
                  <a:pos x="0" y="18"/>
                </a:cxn>
                <a:cxn ang="0">
                  <a:pos x="1" y="20"/>
                </a:cxn>
                <a:cxn ang="0">
                  <a:pos x="7" y="26"/>
                </a:cxn>
                <a:cxn ang="0">
                  <a:pos x="10" y="27"/>
                </a:cxn>
                <a:cxn ang="0">
                  <a:pos x="425" y="27"/>
                </a:cxn>
                <a:cxn ang="0">
                  <a:pos x="427" y="26"/>
                </a:cxn>
                <a:cxn ang="0">
                  <a:pos x="433" y="20"/>
                </a:cxn>
                <a:cxn ang="0">
                  <a:pos x="434" y="18"/>
                </a:cxn>
                <a:cxn ang="0">
                  <a:pos x="434" y="9"/>
                </a:cxn>
                <a:cxn ang="0">
                  <a:pos x="433" y="7"/>
                </a:cxn>
                <a:cxn ang="0">
                  <a:pos x="427" y="1"/>
                </a:cxn>
                <a:cxn ang="0">
                  <a:pos x="425" y="0"/>
                </a:cxn>
                <a:cxn ang="0">
                  <a:pos x="421" y="0"/>
                </a:cxn>
                <a:cxn ang="0">
                  <a:pos x="14" y="0"/>
                </a:cxn>
              </a:cxnLst>
              <a:rect l="0" t="0" r="r" b="b"/>
              <a:pathLst>
                <a:path w="434" h="27">
                  <a:moveTo>
                    <a:pt x="14" y="0"/>
                  </a:moveTo>
                  <a:lnTo>
                    <a:pt x="10" y="0"/>
                  </a:lnTo>
                  <a:lnTo>
                    <a:pt x="7" y="1"/>
                  </a:lnTo>
                  <a:lnTo>
                    <a:pt x="1" y="7"/>
                  </a:lnTo>
                  <a:lnTo>
                    <a:pt x="0" y="9"/>
                  </a:lnTo>
                  <a:lnTo>
                    <a:pt x="0" y="18"/>
                  </a:lnTo>
                  <a:lnTo>
                    <a:pt x="1" y="20"/>
                  </a:lnTo>
                  <a:lnTo>
                    <a:pt x="7" y="26"/>
                  </a:lnTo>
                  <a:lnTo>
                    <a:pt x="10" y="27"/>
                  </a:lnTo>
                  <a:lnTo>
                    <a:pt x="425" y="27"/>
                  </a:lnTo>
                  <a:lnTo>
                    <a:pt x="427" y="26"/>
                  </a:lnTo>
                  <a:lnTo>
                    <a:pt x="433" y="20"/>
                  </a:lnTo>
                  <a:lnTo>
                    <a:pt x="434" y="18"/>
                  </a:lnTo>
                  <a:lnTo>
                    <a:pt x="434" y="9"/>
                  </a:lnTo>
                  <a:lnTo>
                    <a:pt x="433" y="7"/>
                  </a:lnTo>
                  <a:lnTo>
                    <a:pt x="427" y="1"/>
                  </a:lnTo>
                  <a:lnTo>
                    <a:pt x="425" y="0"/>
                  </a:lnTo>
                  <a:lnTo>
                    <a:pt x="421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27819" name="Line 75"/>
            <p:cNvSpPr>
              <a:spLocks noChangeShapeType="1"/>
            </p:cNvSpPr>
            <p:nvPr/>
          </p:nvSpPr>
          <p:spPr bwMode="auto">
            <a:xfrm flipV="1">
              <a:off x="4811" y="3249"/>
              <a:ext cx="1" cy="20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27820" name="Freeform 76"/>
            <p:cNvSpPr>
              <a:spLocks/>
            </p:cNvSpPr>
            <p:nvPr/>
          </p:nvSpPr>
          <p:spPr bwMode="auto">
            <a:xfrm>
              <a:off x="4797" y="3235"/>
              <a:ext cx="28" cy="231"/>
            </a:xfrm>
            <a:custGeom>
              <a:avLst/>
              <a:gdLst/>
              <a:ahLst/>
              <a:cxnLst>
                <a:cxn ang="0">
                  <a:pos x="0" y="217"/>
                </a:cxn>
                <a:cxn ang="0">
                  <a:pos x="0" y="221"/>
                </a:cxn>
                <a:cxn ang="0">
                  <a:pos x="2" y="224"/>
                </a:cxn>
                <a:cxn ang="0">
                  <a:pos x="7" y="230"/>
                </a:cxn>
                <a:cxn ang="0">
                  <a:pos x="10" y="231"/>
                </a:cxn>
                <a:cxn ang="0">
                  <a:pos x="18" y="231"/>
                </a:cxn>
                <a:cxn ang="0">
                  <a:pos x="21" y="230"/>
                </a:cxn>
                <a:cxn ang="0">
                  <a:pos x="26" y="224"/>
                </a:cxn>
                <a:cxn ang="0">
                  <a:pos x="28" y="221"/>
                </a:cxn>
                <a:cxn ang="0">
                  <a:pos x="28" y="10"/>
                </a:cxn>
                <a:cxn ang="0">
                  <a:pos x="26" y="7"/>
                </a:cxn>
                <a:cxn ang="0">
                  <a:pos x="21" y="2"/>
                </a:cxn>
                <a:cxn ang="0">
                  <a:pos x="18" y="0"/>
                </a:cxn>
                <a:cxn ang="0">
                  <a:pos x="10" y="0"/>
                </a:cxn>
                <a:cxn ang="0">
                  <a:pos x="7" y="2"/>
                </a:cxn>
                <a:cxn ang="0">
                  <a:pos x="2" y="7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0" y="217"/>
                </a:cxn>
              </a:cxnLst>
              <a:rect l="0" t="0" r="r" b="b"/>
              <a:pathLst>
                <a:path w="28" h="231">
                  <a:moveTo>
                    <a:pt x="0" y="217"/>
                  </a:moveTo>
                  <a:lnTo>
                    <a:pt x="0" y="221"/>
                  </a:lnTo>
                  <a:lnTo>
                    <a:pt x="2" y="224"/>
                  </a:lnTo>
                  <a:lnTo>
                    <a:pt x="7" y="230"/>
                  </a:lnTo>
                  <a:lnTo>
                    <a:pt x="10" y="231"/>
                  </a:lnTo>
                  <a:lnTo>
                    <a:pt x="18" y="231"/>
                  </a:lnTo>
                  <a:lnTo>
                    <a:pt x="21" y="230"/>
                  </a:lnTo>
                  <a:lnTo>
                    <a:pt x="26" y="224"/>
                  </a:lnTo>
                  <a:lnTo>
                    <a:pt x="28" y="221"/>
                  </a:lnTo>
                  <a:lnTo>
                    <a:pt x="28" y="10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0" y="2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27821" name="Freeform 77"/>
            <p:cNvSpPr>
              <a:spLocks/>
            </p:cNvSpPr>
            <p:nvPr/>
          </p:nvSpPr>
          <p:spPr bwMode="auto">
            <a:xfrm>
              <a:off x="4797" y="3235"/>
              <a:ext cx="435" cy="27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0" y="0"/>
                </a:cxn>
                <a:cxn ang="0">
                  <a:pos x="7" y="2"/>
                </a:cxn>
                <a:cxn ang="0">
                  <a:pos x="2" y="7"/>
                </a:cxn>
                <a:cxn ang="0">
                  <a:pos x="0" y="10"/>
                </a:cxn>
                <a:cxn ang="0">
                  <a:pos x="0" y="18"/>
                </a:cxn>
                <a:cxn ang="0">
                  <a:pos x="2" y="21"/>
                </a:cxn>
                <a:cxn ang="0">
                  <a:pos x="7" y="26"/>
                </a:cxn>
                <a:cxn ang="0">
                  <a:pos x="10" y="27"/>
                </a:cxn>
                <a:cxn ang="0">
                  <a:pos x="425" y="27"/>
                </a:cxn>
                <a:cxn ang="0">
                  <a:pos x="428" y="26"/>
                </a:cxn>
                <a:cxn ang="0">
                  <a:pos x="433" y="21"/>
                </a:cxn>
                <a:cxn ang="0">
                  <a:pos x="435" y="18"/>
                </a:cxn>
                <a:cxn ang="0">
                  <a:pos x="435" y="10"/>
                </a:cxn>
                <a:cxn ang="0">
                  <a:pos x="433" y="7"/>
                </a:cxn>
                <a:cxn ang="0">
                  <a:pos x="428" y="2"/>
                </a:cxn>
                <a:cxn ang="0">
                  <a:pos x="425" y="0"/>
                </a:cxn>
                <a:cxn ang="0">
                  <a:pos x="421" y="0"/>
                </a:cxn>
                <a:cxn ang="0">
                  <a:pos x="14" y="0"/>
                </a:cxn>
              </a:cxnLst>
              <a:rect l="0" t="0" r="r" b="b"/>
              <a:pathLst>
                <a:path w="435" h="27">
                  <a:moveTo>
                    <a:pt x="14" y="0"/>
                  </a:move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2" y="21"/>
                  </a:lnTo>
                  <a:lnTo>
                    <a:pt x="7" y="26"/>
                  </a:lnTo>
                  <a:lnTo>
                    <a:pt x="10" y="27"/>
                  </a:lnTo>
                  <a:lnTo>
                    <a:pt x="425" y="27"/>
                  </a:lnTo>
                  <a:lnTo>
                    <a:pt x="428" y="26"/>
                  </a:lnTo>
                  <a:lnTo>
                    <a:pt x="433" y="21"/>
                  </a:lnTo>
                  <a:lnTo>
                    <a:pt x="435" y="18"/>
                  </a:lnTo>
                  <a:lnTo>
                    <a:pt x="435" y="10"/>
                  </a:lnTo>
                  <a:lnTo>
                    <a:pt x="433" y="7"/>
                  </a:lnTo>
                  <a:lnTo>
                    <a:pt x="428" y="2"/>
                  </a:lnTo>
                  <a:lnTo>
                    <a:pt x="425" y="0"/>
                  </a:lnTo>
                  <a:lnTo>
                    <a:pt x="421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27822" name="Freeform 78"/>
            <p:cNvSpPr>
              <a:spLocks/>
            </p:cNvSpPr>
            <p:nvPr/>
          </p:nvSpPr>
          <p:spPr bwMode="auto">
            <a:xfrm>
              <a:off x="5204" y="3235"/>
              <a:ext cx="28" cy="231"/>
            </a:xfrm>
            <a:custGeom>
              <a:avLst/>
              <a:gdLst/>
              <a:ahLst/>
              <a:cxnLst>
                <a:cxn ang="0">
                  <a:pos x="28" y="14"/>
                </a:cxn>
                <a:cxn ang="0">
                  <a:pos x="28" y="10"/>
                </a:cxn>
                <a:cxn ang="0">
                  <a:pos x="26" y="7"/>
                </a:cxn>
                <a:cxn ang="0">
                  <a:pos x="21" y="2"/>
                </a:cxn>
                <a:cxn ang="0">
                  <a:pos x="18" y="0"/>
                </a:cxn>
                <a:cxn ang="0">
                  <a:pos x="10" y="0"/>
                </a:cxn>
                <a:cxn ang="0">
                  <a:pos x="7" y="2"/>
                </a:cxn>
                <a:cxn ang="0">
                  <a:pos x="2" y="7"/>
                </a:cxn>
                <a:cxn ang="0">
                  <a:pos x="0" y="10"/>
                </a:cxn>
                <a:cxn ang="0">
                  <a:pos x="0" y="221"/>
                </a:cxn>
                <a:cxn ang="0">
                  <a:pos x="2" y="224"/>
                </a:cxn>
                <a:cxn ang="0">
                  <a:pos x="7" y="230"/>
                </a:cxn>
                <a:cxn ang="0">
                  <a:pos x="10" y="231"/>
                </a:cxn>
                <a:cxn ang="0">
                  <a:pos x="18" y="231"/>
                </a:cxn>
                <a:cxn ang="0">
                  <a:pos x="21" y="230"/>
                </a:cxn>
                <a:cxn ang="0">
                  <a:pos x="26" y="224"/>
                </a:cxn>
                <a:cxn ang="0">
                  <a:pos x="28" y="221"/>
                </a:cxn>
                <a:cxn ang="0">
                  <a:pos x="28" y="217"/>
                </a:cxn>
                <a:cxn ang="0">
                  <a:pos x="28" y="14"/>
                </a:cxn>
              </a:cxnLst>
              <a:rect l="0" t="0" r="r" b="b"/>
              <a:pathLst>
                <a:path w="28" h="231">
                  <a:moveTo>
                    <a:pt x="28" y="14"/>
                  </a:moveTo>
                  <a:lnTo>
                    <a:pt x="28" y="10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221"/>
                  </a:lnTo>
                  <a:lnTo>
                    <a:pt x="2" y="224"/>
                  </a:lnTo>
                  <a:lnTo>
                    <a:pt x="7" y="230"/>
                  </a:lnTo>
                  <a:lnTo>
                    <a:pt x="10" y="231"/>
                  </a:lnTo>
                  <a:lnTo>
                    <a:pt x="18" y="231"/>
                  </a:lnTo>
                  <a:lnTo>
                    <a:pt x="21" y="230"/>
                  </a:lnTo>
                  <a:lnTo>
                    <a:pt x="26" y="224"/>
                  </a:lnTo>
                  <a:lnTo>
                    <a:pt x="28" y="221"/>
                  </a:lnTo>
                  <a:lnTo>
                    <a:pt x="28" y="217"/>
                  </a:lnTo>
                  <a:lnTo>
                    <a:pt x="28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27826" name="Freeform 82"/>
            <p:cNvSpPr>
              <a:spLocks/>
            </p:cNvSpPr>
            <p:nvPr/>
          </p:nvSpPr>
          <p:spPr bwMode="auto">
            <a:xfrm flipV="1">
              <a:off x="3629" y="3686"/>
              <a:ext cx="28" cy="231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0" y="222"/>
                </a:cxn>
                <a:cxn ang="0">
                  <a:pos x="2" y="224"/>
                </a:cxn>
                <a:cxn ang="0">
                  <a:pos x="7" y="230"/>
                </a:cxn>
                <a:cxn ang="0">
                  <a:pos x="10" y="231"/>
                </a:cxn>
                <a:cxn ang="0">
                  <a:pos x="18" y="231"/>
                </a:cxn>
                <a:cxn ang="0">
                  <a:pos x="21" y="230"/>
                </a:cxn>
                <a:cxn ang="0">
                  <a:pos x="26" y="224"/>
                </a:cxn>
                <a:cxn ang="0">
                  <a:pos x="28" y="222"/>
                </a:cxn>
                <a:cxn ang="0">
                  <a:pos x="28" y="10"/>
                </a:cxn>
                <a:cxn ang="0">
                  <a:pos x="26" y="7"/>
                </a:cxn>
                <a:cxn ang="0">
                  <a:pos x="21" y="2"/>
                </a:cxn>
                <a:cxn ang="0">
                  <a:pos x="18" y="0"/>
                </a:cxn>
                <a:cxn ang="0">
                  <a:pos x="10" y="0"/>
                </a:cxn>
                <a:cxn ang="0">
                  <a:pos x="7" y="2"/>
                </a:cxn>
                <a:cxn ang="0">
                  <a:pos x="2" y="7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0" y="218"/>
                </a:cxn>
              </a:cxnLst>
              <a:rect l="0" t="0" r="r" b="b"/>
              <a:pathLst>
                <a:path w="28" h="231">
                  <a:moveTo>
                    <a:pt x="0" y="218"/>
                  </a:moveTo>
                  <a:lnTo>
                    <a:pt x="0" y="222"/>
                  </a:lnTo>
                  <a:lnTo>
                    <a:pt x="2" y="224"/>
                  </a:lnTo>
                  <a:lnTo>
                    <a:pt x="7" y="230"/>
                  </a:lnTo>
                  <a:lnTo>
                    <a:pt x="10" y="231"/>
                  </a:lnTo>
                  <a:lnTo>
                    <a:pt x="18" y="231"/>
                  </a:lnTo>
                  <a:lnTo>
                    <a:pt x="21" y="230"/>
                  </a:lnTo>
                  <a:lnTo>
                    <a:pt x="26" y="224"/>
                  </a:lnTo>
                  <a:lnTo>
                    <a:pt x="28" y="222"/>
                  </a:lnTo>
                  <a:lnTo>
                    <a:pt x="28" y="10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27828" name="Line 84"/>
            <p:cNvSpPr>
              <a:spLocks noChangeShapeType="1"/>
            </p:cNvSpPr>
            <p:nvPr/>
          </p:nvSpPr>
          <p:spPr bwMode="auto">
            <a:xfrm flipH="1">
              <a:off x="2944" y="3896"/>
              <a:ext cx="6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927829" name="Freeform 85"/>
            <p:cNvSpPr>
              <a:spLocks/>
            </p:cNvSpPr>
            <p:nvPr/>
          </p:nvSpPr>
          <p:spPr bwMode="auto">
            <a:xfrm flipV="1">
              <a:off x="4445" y="3686"/>
              <a:ext cx="28" cy="231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0" y="222"/>
                </a:cxn>
                <a:cxn ang="0">
                  <a:pos x="2" y="224"/>
                </a:cxn>
                <a:cxn ang="0">
                  <a:pos x="7" y="230"/>
                </a:cxn>
                <a:cxn ang="0">
                  <a:pos x="10" y="231"/>
                </a:cxn>
                <a:cxn ang="0">
                  <a:pos x="18" y="231"/>
                </a:cxn>
                <a:cxn ang="0">
                  <a:pos x="21" y="230"/>
                </a:cxn>
                <a:cxn ang="0">
                  <a:pos x="26" y="224"/>
                </a:cxn>
                <a:cxn ang="0">
                  <a:pos x="28" y="222"/>
                </a:cxn>
                <a:cxn ang="0">
                  <a:pos x="28" y="10"/>
                </a:cxn>
                <a:cxn ang="0">
                  <a:pos x="26" y="7"/>
                </a:cxn>
                <a:cxn ang="0">
                  <a:pos x="21" y="2"/>
                </a:cxn>
                <a:cxn ang="0">
                  <a:pos x="18" y="0"/>
                </a:cxn>
                <a:cxn ang="0">
                  <a:pos x="10" y="0"/>
                </a:cxn>
                <a:cxn ang="0">
                  <a:pos x="7" y="2"/>
                </a:cxn>
                <a:cxn ang="0">
                  <a:pos x="2" y="7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0" y="218"/>
                </a:cxn>
              </a:cxnLst>
              <a:rect l="0" t="0" r="r" b="b"/>
              <a:pathLst>
                <a:path w="28" h="231">
                  <a:moveTo>
                    <a:pt x="0" y="218"/>
                  </a:moveTo>
                  <a:lnTo>
                    <a:pt x="0" y="222"/>
                  </a:lnTo>
                  <a:lnTo>
                    <a:pt x="2" y="224"/>
                  </a:lnTo>
                  <a:lnTo>
                    <a:pt x="7" y="230"/>
                  </a:lnTo>
                  <a:lnTo>
                    <a:pt x="10" y="231"/>
                  </a:lnTo>
                  <a:lnTo>
                    <a:pt x="18" y="231"/>
                  </a:lnTo>
                  <a:lnTo>
                    <a:pt x="21" y="230"/>
                  </a:lnTo>
                  <a:lnTo>
                    <a:pt x="26" y="224"/>
                  </a:lnTo>
                  <a:lnTo>
                    <a:pt x="28" y="222"/>
                  </a:lnTo>
                  <a:lnTo>
                    <a:pt x="28" y="10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27830" name="Line 86"/>
            <p:cNvSpPr>
              <a:spLocks noChangeShapeType="1"/>
            </p:cNvSpPr>
            <p:nvPr/>
          </p:nvSpPr>
          <p:spPr bwMode="auto">
            <a:xfrm>
              <a:off x="3640" y="3688"/>
              <a:ext cx="8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927831" name="Line 87"/>
            <p:cNvSpPr>
              <a:spLocks noChangeShapeType="1"/>
            </p:cNvSpPr>
            <p:nvPr/>
          </p:nvSpPr>
          <p:spPr bwMode="auto">
            <a:xfrm flipH="1">
              <a:off x="4448" y="3896"/>
              <a:ext cx="6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927832" name="Text Box 88"/>
            <p:cNvSpPr txBox="1">
              <a:spLocks noChangeArrowheads="1"/>
            </p:cNvSpPr>
            <p:nvPr/>
          </p:nvSpPr>
          <p:spPr bwMode="auto">
            <a:xfrm>
              <a:off x="2872" y="3864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0" baseline="0"/>
                <a:t>0</a:t>
              </a:r>
            </a:p>
          </p:txBody>
        </p:sp>
        <p:sp>
          <p:nvSpPr>
            <p:cNvPr id="927833" name="Text Box 89"/>
            <p:cNvSpPr txBox="1">
              <a:spLocks noChangeArrowheads="1"/>
            </p:cNvSpPr>
            <p:nvPr/>
          </p:nvSpPr>
          <p:spPr bwMode="auto">
            <a:xfrm>
              <a:off x="3240" y="3864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0" baseline="0"/>
                <a:t>1</a:t>
              </a:r>
            </a:p>
          </p:txBody>
        </p:sp>
        <p:sp>
          <p:nvSpPr>
            <p:cNvPr id="927834" name="Text Box 90"/>
            <p:cNvSpPr txBox="1">
              <a:spLocks noChangeArrowheads="1"/>
            </p:cNvSpPr>
            <p:nvPr/>
          </p:nvSpPr>
          <p:spPr bwMode="auto">
            <a:xfrm>
              <a:off x="3696" y="3864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0" baseline="0"/>
                <a:t>2</a:t>
              </a:r>
            </a:p>
          </p:txBody>
        </p:sp>
        <p:sp>
          <p:nvSpPr>
            <p:cNvPr id="927835" name="Text Box 91"/>
            <p:cNvSpPr txBox="1">
              <a:spLocks noChangeArrowheads="1"/>
            </p:cNvSpPr>
            <p:nvPr/>
          </p:nvSpPr>
          <p:spPr bwMode="auto">
            <a:xfrm>
              <a:off x="4080" y="3864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0" baseline="0"/>
                <a:t>3</a:t>
              </a:r>
            </a:p>
          </p:txBody>
        </p:sp>
        <p:sp>
          <p:nvSpPr>
            <p:cNvPr id="927955" name="Text Box 211"/>
            <p:cNvSpPr txBox="1">
              <a:spLocks noChangeArrowheads="1"/>
            </p:cNvSpPr>
            <p:nvPr/>
          </p:nvSpPr>
          <p:spPr bwMode="auto">
            <a:xfrm>
              <a:off x="4500" y="3853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0" baseline="0"/>
                <a:t>0</a:t>
              </a:r>
            </a:p>
          </p:txBody>
        </p:sp>
        <p:sp>
          <p:nvSpPr>
            <p:cNvPr id="927956" name="Text Box 212"/>
            <p:cNvSpPr txBox="1">
              <a:spLocks noChangeArrowheads="1"/>
            </p:cNvSpPr>
            <p:nvPr/>
          </p:nvSpPr>
          <p:spPr bwMode="auto">
            <a:xfrm>
              <a:off x="4868" y="3853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0" baseline="0"/>
                <a:t>1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4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>
                <a:cs typeface="Times New Roman" pitchFamily="18" charset="0"/>
              </a:rPr>
              <a:t>These circuits are called </a:t>
            </a:r>
            <a:r>
              <a:rPr lang="en-US" sz="2800" i="1">
                <a:cs typeface="Times New Roman" pitchFamily="18" charset="0"/>
              </a:rPr>
              <a:t>ripple counters</a:t>
            </a:r>
            <a:r>
              <a:rPr lang="en-US" sz="2800">
                <a:cs typeface="Times New Roman" pitchFamily="18" charset="0"/>
              </a:rPr>
              <a:t> because each edge sensitive transition (positive in the example) causes a change in the next flip-flop’s state.</a:t>
            </a:r>
          </a:p>
          <a:p>
            <a:r>
              <a:rPr lang="en-US" sz="2800">
                <a:cs typeface="Times New Roman" pitchFamily="18" charset="0"/>
              </a:rPr>
              <a:t>The changes “ripple” upward through the chain of flip-flops, i. e., each transition occurs after a clock-to-output delay from the stage before.</a:t>
            </a:r>
          </a:p>
        </p:txBody>
      </p:sp>
      <p:sp>
        <p:nvSpPr>
          <p:cNvPr id="935944" name="Rectangle 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Ripple Counter</a:t>
            </a:r>
            <a:r>
              <a:rPr lang="en-US" b="0">
                <a:solidFill>
                  <a:schemeClr val="tx1"/>
                </a:solidFill>
              </a:rPr>
              <a:t> (continued)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947" y="54592"/>
            <a:ext cx="3937924" cy="1020763"/>
          </a:xfrm>
        </p:spPr>
        <p:txBody>
          <a:bodyPr/>
          <a:lstStyle/>
          <a:p>
            <a:r>
              <a:rPr lang="en-CA" sz="3200" dirty="0" smtClean="0"/>
              <a:t>Ripple Counter: 4-bit Upward Counter</a:t>
            </a:r>
            <a:endParaRPr lang="en-CA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85644" y="215111"/>
            <a:ext cx="4285397" cy="6478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557" y="1218914"/>
            <a:ext cx="4408228" cy="5027613"/>
          </a:xfrm>
        </p:spPr>
        <p:txBody>
          <a:bodyPr/>
          <a:lstStyle/>
          <a:p>
            <a:r>
              <a:rPr lang="en-CA" sz="2400" dirty="0" smtClean="0"/>
              <a:t>Remember J-K toggles when both J and K are ‘1’</a:t>
            </a:r>
          </a:p>
          <a:p>
            <a:r>
              <a:rPr lang="en-CA" sz="2400" dirty="0" smtClean="0"/>
              <a:t>The bubble on the clock means negative-edge triggered</a:t>
            </a:r>
          </a:p>
          <a:p>
            <a:r>
              <a:rPr lang="en-CA" sz="2400" dirty="0" smtClean="0"/>
              <a:t>When Q0 goes from ‘1’ to ‘0’ (as if a negative-edge has been triggered to clock of Q1), Q1 toggles</a:t>
            </a:r>
          </a:p>
          <a:p>
            <a:r>
              <a:rPr lang="en-CA" sz="2400" dirty="0" smtClean="0"/>
              <a:t>When </a:t>
            </a:r>
            <a:r>
              <a:rPr lang="en-CA" sz="2400" dirty="0" smtClean="0"/>
              <a:t>Q1 </a:t>
            </a:r>
            <a:r>
              <a:rPr lang="en-CA" sz="2400" dirty="0" smtClean="0"/>
              <a:t>goes from ‘1’ to ‘0</a:t>
            </a:r>
            <a:r>
              <a:rPr lang="en-CA" sz="2400" dirty="0" smtClean="0"/>
              <a:t>’, Q2 toggles</a:t>
            </a:r>
          </a:p>
          <a:p>
            <a:r>
              <a:rPr lang="en-CA" sz="2400" dirty="0" smtClean="0"/>
              <a:t>When </a:t>
            </a:r>
            <a:r>
              <a:rPr lang="en-CA" sz="2400" dirty="0" smtClean="0"/>
              <a:t>Q2 </a:t>
            </a:r>
            <a:r>
              <a:rPr lang="en-CA" sz="2400" dirty="0" smtClean="0"/>
              <a:t>goes from ‘1’ to ‘0’, </a:t>
            </a:r>
            <a:r>
              <a:rPr lang="en-CA" sz="2400" dirty="0" smtClean="0"/>
              <a:t>Q3 </a:t>
            </a:r>
            <a:r>
              <a:rPr lang="en-CA" sz="2400" dirty="0" smtClean="0"/>
              <a:t>toggles</a:t>
            </a:r>
          </a:p>
          <a:p>
            <a:endParaRPr lang="en-CA" sz="2400" dirty="0" smtClean="0"/>
          </a:p>
          <a:p>
            <a:endParaRPr lang="en-CA" sz="2400" dirty="0" smtClean="0"/>
          </a:p>
          <a:p>
            <a:endParaRPr lang="en-CA" sz="2400" dirty="0" smtClean="0"/>
          </a:p>
          <a:p>
            <a:endParaRPr lang="en-CA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 dirty="0" smtClean="0"/>
              <a:t>Ripple Counter: 4-bit Upward Counter</a:t>
            </a:r>
            <a:endParaRPr lang="en-CA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03880" y="1221254"/>
            <a:ext cx="2825720" cy="5347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59557" y="1218914"/>
            <a:ext cx="4408228" cy="5027613"/>
          </a:xfrm>
        </p:spPr>
        <p:txBody>
          <a:bodyPr/>
          <a:lstStyle/>
          <a:p>
            <a:r>
              <a:rPr lang="en-CA" sz="2400" dirty="0" smtClean="0"/>
              <a:t>When Q0 goes from ‘1’ to ‘0’ (as if a negative-edge has been triggered to clock of Q1), Q1 toggles</a:t>
            </a:r>
          </a:p>
          <a:p>
            <a:r>
              <a:rPr lang="en-CA" sz="2400" dirty="0" smtClean="0"/>
              <a:t>When </a:t>
            </a:r>
            <a:r>
              <a:rPr lang="en-CA" sz="2400" dirty="0" smtClean="0"/>
              <a:t>Q1 </a:t>
            </a:r>
            <a:r>
              <a:rPr lang="en-CA" sz="2400" dirty="0" smtClean="0"/>
              <a:t>goes from ‘1’ to ‘0</a:t>
            </a:r>
            <a:r>
              <a:rPr lang="en-CA" sz="2400" dirty="0" smtClean="0"/>
              <a:t>’, Q2 toggles</a:t>
            </a:r>
          </a:p>
          <a:p>
            <a:r>
              <a:rPr lang="en-CA" sz="2400" dirty="0" smtClean="0"/>
              <a:t>When </a:t>
            </a:r>
            <a:r>
              <a:rPr lang="en-CA" sz="2400" dirty="0" smtClean="0"/>
              <a:t>Q2 </a:t>
            </a:r>
            <a:r>
              <a:rPr lang="en-CA" sz="2400" dirty="0" smtClean="0"/>
              <a:t>goes from ‘1’ to ‘0’, </a:t>
            </a:r>
            <a:r>
              <a:rPr lang="en-CA" sz="2400" dirty="0" smtClean="0"/>
              <a:t>Q3 toggles</a:t>
            </a:r>
          </a:p>
          <a:p>
            <a:r>
              <a:rPr lang="en-CA" sz="2400" dirty="0" smtClean="0"/>
              <a:t>What about the last sequence: how it goes from ‘1111’ to ‘0000’?</a:t>
            </a:r>
            <a:endParaRPr lang="en-CA" sz="2400" dirty="0" smtClean="0"/>
          </a:p>
          <a:p>
            <a:endParaRPr lang="en-CA" sz="2400" dirty="0" smtClean="0"/>
          </a:p>
          <a:p>
            <a:endParaRPr lang="en-CA" sz="2400" dirty="0" smtClean="0"/>
          </a:p>
          <a:p>
            <a:endParaRPr lang="en-CA" sz="2400" dirty="0" smtClean="0"/>
          </a:p>
          <a:p>
            <a:endParaRPr lang="en-CA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Synchronous Counters</a:t>
            </a:r>
          </a:p>
        </p:txBody>
      </p:sp>
      <p:sp>
        <p:nvSpPr>
          <p:cNvPr id="94208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68338" y="1212850"/>
            <a:ext cx="7772400" cy="5027613"/>
          </a:xfrm>
        </p:spPr>
        <p:txBody>
          <a:bodyPr/>
          <a:lstStyle/>
          <a:p>
            <a:r>
              <a:rPr lang="en-US" sz="2400">
                <a:cs typeface="Times New Roman" pitchFamily="18" charset="0"/>
              </a:rPr>
              <a:t>To eliminate the "ripple" effects, use a common clock for each flip-flop and a combinational circuit to generate the next state.</a:t>
            </a:r>
          </a:p>
          <a:p>
            <a:r>
              <a:rPr lang="en-US" sz="2400">
                <a:cs typeface="Times New Roman" pitchFamily="18" charset="0"/>
              </a:rPr>
              <a:t>For an up-counter,</a:t>
            </a:r>
            <a:br>
              <a:rPr lang="en-US" sz="2400">
                <a:cs typeface="Times New Roman" pitchFamily="18" charset="0"/>
              </a:rPr>
            </a:br>
            <a:r>
              <a:rPr lang="en-US" sz="2400">
                <a:cs typeface="Times New Roman" pitchFamily="18" charset="0"/>
              </a:rPr>
              <a:t>use an incrementer =&gt;</a:t>
            </a:r>
            <a:r>
              <a:rPr lang="en-US" sz="2400"/>
              <a:t> </a:t>
            </a:r>
          </a:p>
        </p:txBody>
      </p:sp>
      <p:sp>
        <p:nvSpPr>
          <p:cNvPr id="942088" name="Freeform 8"/>
          <p:cNvSpPr>
            <a:spLocks/>
          </p:cNvSpPr>
          <p:nvPr/>
        </p:nvSpPr>
        <p:spPr bwMode="auto">
          <a:xfrm>
            <a:off x="7165975" y="3378200"/>
            <a:ext cx="839788" cy="2274888"/>
          </a:xfrm>
          <a:custGeom>
            <a:avLst/>
            <a:gdLst/>
            <a:ahLst/>
            <a:cxnLst>
              <a:cxn ang="0">
                <a:pos x="9" y="0"/>
              </a:cxn>
              <a:cxn ang="0">
                <a:pos x="6" y="0"/>
              </a:cxn>
              <a:cxn ang="0">
                <a:pos x="3" y="3"/>
              </a:cxn>
              <a:cxn ang="0">
                <a:pos x="0" y="7"/>
              </a:cxn>
              <a:cxn ang="0">
                <a:pos x="0" y="1427"/>
              </a:cxn>
              <a:cxn ang="0">
                <a:pos x="3" y="1430"/>
              </a:cxn>
              <a:cxn ang="0">
                <a:pos x="6" y="1433"/>
              </a:cxn>
              <a:cxn ang="0">
                <a:pos x="523" y="1433"/>
              </a:cxn>
              <a:cxn ang="0">
                <a:pos x="526" y="1430"/>
              </a:cxn>
              <a:cxn ang="0">
                <a:pos x="529" y="1427"/>
              </a:cxn>
              <a:cxn ang="0">
                <a:pos x="529" y="7"/>
              </a:cxn>
              <a:cxn ang="0">
                <a:pos x="526" y="3"/>
              </a:cxn>
              <a:cxn ang="0">
                <a:pos x="523" y="0"/>
              </a:cxn>
              <a:cxn ang="0">
                <a:pos x="520" y="0"/>
              </a:cxn>
              <a:cxn ang="0">
                <a:pos x="9" y="0"/>
              </a:cxn>
              <a:cxn ang="0">
                <a:pos x="9" y="19"/>
              </a:cxn>
              <a:cxn ang="0">
                <a:pos x="520" y="19"/>
              </a:cxn>
              <a:cxn ang="0">
                <a:pos x="511" y="10"/>
              </a:cxn>
              <a:cxn ang="0">
                <a:pos x="511" y="1424"/>
              </a:cxn>
              <a:cxn ang="0">
                <a:pos x="520" y="1415"/>
              </a:cxn>
              <a:cxn ang="0">
                <a:pos x="9" y="1415"/>
              </a:cxn>
              <a:cxn ang="0">
                <a:pos x="18" y="1424"/>
              </a:cxn>
              <a:cxn ang="0">
                <a:pos x="18" y="10"/>
              </a:cxn>
              <a:cxn ang="0">
                <a:pos x="9" y="19"/>
              </a:cxn>
              <a:cxn ang="0">
                <a:pos x="9" y="0"/>
              </a:cxn>
            </a:cxnLst>
            <a:rect l="0" t="0" r="r" b="b"/>
            <a:pathLst>
              <a:path w="529" h="1433">
                <a:moveTo>
                  <a:pt x="9" y="0"/>
                </a:moveTo>
                <a:lnTo>
                  <a:pt x="6" y="0"/>
                </a:lnTo>
                <a:lnTo>
                  <a:pt x="3" y="3"/>
                </a:lnTo>
                <a:lnTo>
                  <a:pt x="0" y="7"/>
                </a:lnTo>
                <a:lnTo>
                  <a:pt x="0" y="1427"/>
                </a:lnTo>
                <a:lnTo>
                  <a:pt x="3" y="1430"/>
                </a:lnTo>
                <a:lnTo>
                  <a:pt x="6" y="1433"/>
                </a:lnTo>
                <a:lnTo>
                  <a:pt x="523" y="1433"/>
                </a:lnTo>
                <a:lnTo>
                  <a:pt x="526" y="1430"/>
                </a:lnTo>
                <a:lnTo>
                  <a:pt x="529" y="1427"/>
                </a:lnTo>
                <a:lnTo>
                  <a:pt x="529" y="7"/>
                </a:lnTo>
                <a:lnTo>
                  <a:pt x="526" y="3"/>
                </a:lnTo>
                <a:lnTo>
                  <a:pt x="523" y="0"/>
                </a:lnTo>
                <a:lnTo>
                  <a:pt x="520" y="0"/>
                </a:lnTo>
                <a:lnTo>
                  <a:pt x="9" y="0"/>
                </a:lnTo>
                <a:lnTo>
                  <a:pt x="9" y="19"/>
                </a:lnTo>
                <a:lnTo>
                  <a:pt x="520" y="19"/>
                </a:lnTo>
                <a:lnTo>
                  <a:pt x="511" y="10"/>
                </a:lnTo>
                <a:lnTo>
                  <a:pt x="511" y="1424"/>
                </a:lnTo>
                <a:lnTo>
                  <a:pt x="520" y="1415"/>
                </a:lnTo>
                <a:lnTo>
                  <a:pt x="9" y="1415"/>
                </a:lnTo>
                <a:lnTo>
                  <a:pt x="18" y="1424"/>
                </a:lnTo>
                <a:lnTo>
                  <a:pt x="18" y="10"/>
                </a:lnTo>
                <a:lnTo>
                  <a:pt x="9" y="19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42089" name="Rectangle 9"/>
          <p:cNvSpPr>
            <a:spLocks noChangeArrowheads="1"/>
          </p:cNvSpPr>
          <p:nvPr/>
        </p:nvSpPr>
        <p:spPr bwMode="auto">
          <a:xfrm>
            <a:off x="7239000" y="3502025"/>
            <a:ext cx="334963" cy="26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0" baseline="0">
                <a:solidFill>
                  <a:srgbClr val="000000"/>
                </a:solidFill>
                <a:latin typeface="Swiss 721 SWA" charset="0"/>
              </a:rPr>
              <a:t>D3</a:t>
            </a:r>
            <a:endParaRPr lang="en-US"/>
          </a:p>
        </p:txBody>
      </p:sp>
      <p:sp>
        <p:nvSpPr>
          <p:cNvPr id="942090" name="Rectangle 10"/>
          <p:cNvSpPr>
            <a:spLocks noChangeArrowheads="1"/>
          </p:cNvSpPr>
          <p:nvPr/>
        </p:nvSpPr>
        <p:spPr bwMode="auto">
          <a:xfrm>
            <a:off x="7670800" y="3502025"/>
            <a:ext cx="344488" cy="26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0" baseline="0">
                <a:solidFill>
                  <a:srgbClr val="000000"/>
                </a:solidFill>
                <a:latin typeface="Swiss 721 SWA" charset="0"/>
              </a:rPr>
              <a:t>Q3</a:t>
            </a:r>
            <a:endParaRPr lang="en-US"/>
          </a:p>
        </p:txBody>
      </p:sp>
      <p:sp>
        <p:nvSpPr>
          <p:cNvPr id="942091" name="Freeform 11"/>
          <p:cNvSpPr>
            <a:spLocks/>
          </p:cNvSpPr>
          <p:nvPr/>
        </p:nvSpPr>
        <p:spPr bwMode="auto">
          <a:xfrm>
            <a:off x="7165975" y="5257800"/>
            <a:ext cx="301625" cy="131763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8" y="0"/>
              </a:cxn>
              <a:cxn ang="0">
                <a:pos x="6" y="1"/>
              </a:cxn>
              <a:cxn ang="0">
                <a:pos x="3" y="1"/>
              </a:cxn>
              <a:cxn ang="0">
                <a:pos x="2" y="3"/>
              </a:cxn>
              <a:cxn ang="0">
                <a:pos x="0" y="6"/>
              </a:cxn>
              <a:cxn ang="0">
                <a:pos x="0" y="10"/>
              </a:cxn>
              <a:cxn ang="0">
                <a:pos x="2" y="12"/>
              </a:cxn>
              <a:cxn ang="0">
                <a:pos x="2" y="15"/>
              </a:cxn>
              <a:cxn ang="0">
                <a:pos x="3" y="17"/>
              </a:cxn>
              <a:cxn ang="0">
                <a:pos x="6" y="18"/>
              </a:cxn>
              <a:cxn ang="0">
                <a:pos x="178" y="83"/>
              </a:cxn>
              <a:cxn ang="0">
                <a:pos x="183" y="83"/>
              </a:cxn>
              <a:cxn ang="0">
                <a:pos x="184" y="82"/>
              </a:cxn>
              <a:cxn ang="0">
                <a:pos x="187" y="82"/>
              </a:cxn>
              <a:cxn ang="0">
                <a:pos x="189" y="80"/>
              </a:cxn>
              <a:cxn ang="0">
                <a:pos x="190" y="77"/>
              </a:cxn>
              <a:cxn ang="0">
                <a:pos x="190" y="73"/>
              </a:cxn>
              <a:cxn ang="0">
                <a:pos x="189" y="71"/>
              </a:cxn>
              <a:cxn ang="0">
                <a:pos x="189" y="68"/>
              </a:cxn>
              <a:cxn ang="0">
                <a:pos x="187" y="67"/>
              </a:cxn>
              <a:cxn ang="0">
                <a:pos x="184" y="65"/>
              </a:cxn>
              <a:cxn ang="0">
                <a:pos x="12" y="0"/>
              </a:cxn>
            </a:cxnLst>
            <a:rect l="0" t="0" r="r" b="b"/>
            <a:pathLst>
              <a:path w="190" h="83">
                <a:moveTo>
                  <a:pt x="12" y="0"/>
                </a:moveTo>
                <a:lnTo>
                  <a:pt x="8" y="0"/>
                </a:lnTo>
                <a:lnTo>
                  <a:pt x="6" y="1"/>
                </a:lnTo>
                <a:lnTo>
                  <a:pt x="3" y="1"/>
                </a:lnTo>
                <a:lnTo>
                  <a:pt x="2" y="3"/>
                </a:lnTo>
                <a:lnTo>
                  <a:pt x="0" y="6"/>
                </a:lnTo>
                <a:lnTo>
                  <a:pt x="0" y="10"/>
                </a:lnTo>
                <a:lnTo>
                  <a:pt x="2" y="12"/>
                </a:lnTo>
                <a:lnTo>
                  <a:pt x="2" y="15"/>
                </a:lnTo>
                <a:lnTo>
                  <a:pt x="3" y="17"/>
                </a:lnTo>
                <a:lnTo>
                  <a:pt x="6" y="18"/>
                </a:lnTo>
                <a:lnTo>
                  <a:pt x="178" y="83"/>
                </a:lnTo>
                <a:lnTo>
                  <a:pt x="183" y="83"/>
                </a:lnTo>
                <a:lnTo>
                  <a:pt x="184" y="82"/>
                </a:lnTo>
                <a:lnTo>
                  <a:pt x="187" y="82"/>
                </a:lnTo>
                <a:lnTo>
                  <a:pt x="189" y="80"/>
                </a:lnTo>
                <a:lnTo>
                  <a:pt x="190" y="77"/>
                </a:lnTo>
                <a:lnTo>
                  <a:pt x="190" y="73"/>
                </a:lnTo>
                <a:lnTo>
                  <a:pt x="189" y="71"/>
                </a:lnTo>
                <a:lnTo>
                  <a:pt x="189" y="68"/>
                </a:lnTo>
                <a:lnTo>
                  <a:pt x="187" y="67"/>
                </a:lnTo>
                <a:lnTo>
                  <a:pt x="184" y="65"/>
                </a:lnTo>
                <a:lnTo>
                  <a:pt x="1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42092" name="Freeform 12"/>
          <p:cNvSpPr>
            <a:spLocks/>
          </p:cNvSpPr>
          <p:nvPr/>
        </p:nvSpPr>
        <p:spPr bwMode="auto">
          <a:xfrm>
            <a:off x="7165975" y="5360988"/>
            <a:ext cx="301625" cy="103187"/>
          </a:xfrm>
          <a:custGeom>
            <a:avLst/>
            <a:gdLst/>
            <a:ahLst/>
            <a:cxnLst>
              <a:cxn ang="0">
                <a:pos x="184" y="18"/>
              </a:cxn>
              <a:cxn ang="0">
                <a:pos x="187" y="15"/>
              </a:cxn>
              <a:cxn ang="0">
                <a:pos x="190" y="12"/>
              </a:cxn>
              <a:cxn ang="0">
                <a:pos x="190" y="6"/>
              </a:cxn>
              <a:cxn ang="0">
                <a:pos x="187" y="3"/>
              </a:cxn>
              <a:cxn ang="0">
                <a:pos x="184" y="0"/>
              </a:cxn>
              <a:cxn ang="0">
                <a:pos x="178" y="0"/>
              </a:cxn>
              <a:cxn ang="0">
                <a:pos x="6" y="47"/>
              </a:cxn>
              <a:cxn ang="0">
                <a:pos x="3" y="50"/>
              </a:cxn>
              <a:cxn ang="0">
                <a:pos x="0" y="53"/>
              </a:cxn>
              <a:cxn ang="0">
                <a:pos x="0" y="59"/>
              </a:cxn>
              <a:cxn ang="0">
                <a:pos x="3" y="62"/>
              </a:cxn>
              <a:cxn ang="0">
                <a:pos x="6" y="65"/>
              </a:cxn>
              <a:cxn ang="0">
                <a:pos x="12" y="65"/>
              </a:cxn>
              <a:cxn ang="0">
                <a:pos x="184" y="18"/>
              </a:cxn>
            </a:cxnLst>
            <a:rect l="0" t="0" r="r" b="b"/>
            <a:pathLst>
              <a:path w="190" h="65">
                <a:moveTo>
                  <a:pt x="184" y="18"/>
                </a:moveTo>
                <a:lnTo>
                  <a:pt x="187" y="15"/>
                </a:lnTo>
                <a:lnTo>
                  <a:pt x="190" y="12"/>
                </a:lnTo>
                <a:lnTo>
                  <a:pt x="190" y="6"/>
                </a:lnTo>
                <a:lnTo>
                  <a:pt x="187" y="3"/>
                </a:lnTo>
                <a:lnTo>
                  <a:pt x="184" y="0"/>
                </a:lnTo>
                <a:lnTo>
                  <a:pt x="178" y="0"/>
                </a:lnTo>
                <a:lnTo>
                  <a:pt x="6" y="47"/>
                </a:lnTo>
                <a:lnTo>
                  <a:pt x="3" y="50"/>
                </a:lnTo>
                <a:lnTo>
                  <a:pt x="0" y="53"/>
                </a:lnTo>
                <a:lnTo>
                  <a:pt x="0" y="59"/>
                </a:lnTo>
                <a:lnTo>
                  <a:pt x="3" y="62"/>
                </a:lnTo>
                <a:lnTo>
                  <a:pt x="6" y="65"/>
                </a:lnTo>
                <a:lnTo>
                  <a:pt x="12" y="65"/>
                </a:lnTo>
                <a:lnTo>
                  <a:pt x="184" y="1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42093" name="Rectangle 13"/>
          <p:cNvSpPr>
            <a:spLocks noChangeArrowheads="1"/>
          </p:cNvSpPr>
          <p:nvPr/>
        </p:nvSpPr>
        <p:spPr bwMode="auto">
          <a:xfrm>
            <a:off x="7239000" y="3840163"/>
            <a:ext cx="334963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0" baseline="0">
                <a:solidFill>
                  <a:srgbClr val="000000"/>
                </a:solidFill>
                <a:latin typeface="Swiss 721 SWA" charset="0"/>
              </a:rPr>
              <a:t>D2</a:t>
            </a:r>
            <a:endParaRPr lang="en-US"/>
          </a:p>
        </p:txBody>
      </p:sp>
      <p:sp>
        <p:nvSpPr>
          <p:cNvPr id="942094" name="Rectangle 14"/>
          <p:cNvSpPr>
            <a:spLocks noChangeArrowheads="1"/>
          </p:cNvSpPr>
          <p:nvPr/>
        </p:nvSpPr>
        <p:spPr bwMode="auto">
          <a:xfrm>
            <a:off x="7670800" y="3836988"/>
            <a:ext cx="34448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0" baseline="0">
                <a:solidFill>
                  <a:srgbClr val="000000"/>
                </a:solidFill>
                <a:latin typeface="Swiss 721 SWA" charset="0"/>
              </a:rPr>
              <a:t>Q2</a:t>
            </a:r>
            <a:endParaRPr lang="en-US"/>
          </a:p>
        </p:txBody>
      </p:sp>
      <p:sp>
        <p:nvSpPr>
          <p:cNvPr id="942095" name="Rectangle 15"/>
          <p:cNvSpPr>
            <a:spLocks noChangeArrowheads="1"/>
          </p:cNvSpPr>
          <p:nvPr/>
        </p:nvSpPr>
        <p:spPr bwMode="auto">
          <a:xfrm>
            <a:off x="7239000" y="4176713"/>
            <a:ext cx="334963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0" baseline="0">
                <a:solidFill>
                  <a:srgbClr val="000000"/>
                </a:solidFill>
                <a:latin typeface="Swiss 721 SWA" charset="0"/>
              </a:rPr>
              <a:t>D1</a:t>
            </a:r>
            <a:endParaRPr lang="en-US"/>
          </a:p>
        </p:txBody>
      </p:sp>
      <p:sp>
        <p:nvSpPr>
          <p:cNvPr id="942096" name="Rectangle 16"/>
          <p:cNvSpPr>
            <a:spLocks noChangeArrowheads="1"/>
          </p:cNvSpPr>
          <p:nvPr/>
        </p:nvSpPr>
        <p:spPr bwMode="auto">
          <a:xfrm>
            <a:off x="7670800" y="4175125"/>
            <a:ext cx="344488" cy="26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0" baseline="0">
                <a:solidFill>
                  <a:srgbClr val="000000"/>
                </a:solidFill>
                <a:latin typeface="Swiss 721 SWA" charset="0"/>
              </a:rPr>
              <a:t>Q1</a:t>
            </a:r>
            <a:endParaRPr lang="en-US"/>
          </a:p>
        </p:txBody>
      </p:sp>
      <p:sp>
        <p:nvSpPr>
          <p:cNvPr id="942097" name="Rectangle 17"/>
          <p:cNvSpPr>
            <a:spLocks noChangeArrowheads="1"/>
          </p:cNvSpPr>
          <p:nvPr/>
        </p:nvSpPr>
        <p:spPr bwMode="auto">
          <a:xfrm>
            <a:off x="7239000" y="4511675"/>
            <a:ext cx="334963" cy="26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0" baseline="0">
                <a:solidFill>
                  <a:srgbClr val="000000"/>
                </a:solidFill>
                <a:latin typeface="Swiss 721 SWA" charset="0"/>
              </a:rPr>
              <a:t>D0</a:t>
            </a:r>
            <a:endParaRPr lang="en-US"/>
          </a:p>
        </p:txBody>
      </p:sp>
      <p:sp>
        <p:nvSpPr>
          <p:cNvPr id="942098" name="Rectangle 18"/>
          <p:cNvSpPr>
            <a:spLocks noChangeArrowheads="1"/>
          </p:cNvSpPr>
          <p:nvPr/>
        </p:nvSpPr>
        <p:spPr bwMode="auto">
          <a:xfrm>
            <a:off x="7670800" y="4511675"/>
            <a:ext cx="344488" cy="26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0" baseline="0">
                <a:solidFill>
                  <a:srgbClr val="000000"/>
                </a:solidFill>
                <a:latin typeface="Swiss 721 SWA" charset="0"/>
              </a:rPr>
              <a:t>Q0</a:t>
            </a:r>
            <a:endParaRPr lang="en-US"/>
          </a:p>
        </p:txBody>
      </p:sp>
      <p:sp>
        <p:nvSpPr>
          <p:cNvPr id="942099" name="Freeform 19"/>
          <p:cNvSpPr>
            <a:spLocks/>
          </p:cNvSpPr>
          <p:nvPr/>
        </p:nvSpPr>
        <p:spPr bwMode="auto">
          <a:xfrm>
            <a:off x="5419725" y="3032125"/>
            <a:ext cx="1235075" cy="2095500"/>
          </a:xfrm>
          <a:custGeom>
            <a:avLst/>
            <a:gdLst/>
            <a:ahLst/>
            <a:cxnLst>
              <a:cxn ang="0">
                <a:pos x="9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1314"/>
              </a:cxn>
              <a:cxn ang="0">
                <a:pos x="3" y="1317"/>
              </a:cxn>
              <a:cxn ang="0">
                <a:pos x="6" y="1320"/>
              </a:cxn>
              <a:cxn ang="0">
                <a:pos x="772" y="1320"/>
              </a:cxn>
              <a:cxn ang="0">
                <a:pos x="775" y="1317"/>
              </a:cxn>
              <a:cxn ang="0">
                <a:pos x="778" y="1314"/>
              </a:cxn>
              <a:cxn ang="0">
                <a:pos x="778" y="6"/>
              </a:cxn>
              <a:cxn ang="0">
                <a:pos x="775" y="3"/>
              </a:cxn>
              <a:cxn ang="0">
                <a:pos x="772" y="0"/>
              </a:cxn>
              <a:cxn ang="0">
                <a:pos x="769" y="0"/>
              </a:cxn>
              <a:cxn ang="0">
                <a:pos x="9" y="0"/>
              </a:cxn>
              <a:cxn ang="0">
                <a:pos x="9" y="18"/>
              </a:cxn>
              <a:cxn ang="0">
                <a:pos x="769" y="18"/>
              </a:cxn>
              <a:cxn ang="0">
                <a:pos x="760" y="9"/>
              </a:cxn>
              <a:cxn ang="0">
                <a:pos x="760" y="1311"/>
              </a:cxn>
              <a:cxn ang="0">
                <a:pos x="769" y="1302"/>
              </a:cxn>
              <a:cxn ang="0">
                <a:pos x="9" y="1302"/>
              </a:cxn>
              <a:cxn ang="0">
                <a:pos x="18" y="1311"/>
              </a:cxn>
              <a:cxn ang="0">
                <a:pos x="18" y="9"/>
              </a:cxn>
              <a:cxn ang="0">
                <a:pos x="9" y="18"/>
              </a:cxn>
              <a:cxn ang="0">
                <a:pos x="9" y="0"/>
              </a:cxn>
            </a:cxnLst>
            <a:rect l="0" t="0" r="r" b="b"/>
            <a:pathLst>
              <a:path w="778" h="1320">
                <a:moveTo>
                  <a:pt x="9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314"/>
                </a:lnTo>
                <a:lnTo>
                  <a:pt x="3" y="1317"/>
                </a:lnTo>
                <a:lnTo>
                  <a:pt x="6" y="1320"/>
                </a:lnTo>
                <a:lnTo>
                  <a:pt x="772" y="1320"/>
                </a:lnTo>
                <a:lnTo>
                  <a:pt x="775" y="1317"/>
                </a:lnTo>
                <a:lnTo>
                  <a:pt x="778" y="1314"/>
                </a:lnTo>
                <a:lnTo>
                  <a:pt x="778" y="6"/>
                </a:lnTo>
                <a:lnTo>
                  <a:pt x="775" y="3"/>
                </a:lnTo>
                <a:lnTo>
                  <a:pt x="772" y="0"/>
                </a:lnTo>
                <a:lnTo>
                  <a:pt x="769" y="0"/>
                </a:lnTo>
                <a:lnTo>
                  <a:pt x="9" y="0"/>
                </a:lnTo>
                <a:lnTo>
                  <a:pt x="9" y="18"/>
                </a:lnTo>
                <a:lnTo>
                  <a:pt x="769" y="18"/>
                </a:lnTo>
                <a:lnTo>
                  <a:pt x="760" y="9"/>
                </a:lnTo>
                <a:lnTo>
                  <a:pt x="760" y="1311"/>
                </a:lnTo>
                <a:lnTo>
                  <a:pt x="769" y="1302"/>
                </a:lnTo>
                <a:lnTo>
                  <a:pt x="9" y="1302"/>
                </a:lnTo>
                <a:lnTo>
                  <a:pt x="18" y="1311"/>
                </a:lnTo>
                <a:lnTo>
                  <a:pt x="18" y="9"/>
                </a:lnTo>
                <a:lnTo>
                  <a:pt x="9" y="18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42104" name="Freeform 24"/>
          <p:cNvSpPr>
            <a:spLocks/>
          </p:cNvSpPr>
          <p:nvPr/>
        </p:nvSpPr>
        <p:spPr bwMode="auto">
          <a:xfrm>
            <a:off x="6640513" y="3559175"/>
            <a:ext cx="525462" cy="30163"/>
          </a:xfrm>
          <a:custGeom>
            <a:avLst/>
            <a:gdLst/>
            <a:ahLst/>
            <a:cxnLst>
              <a:cxn ang="0">
                <a:pos x="322" y="19"/>
              </a:cxn>
              <a:cxn ang="0">
                <a:pos x="325" y="19"/>
              </a:cxn>
              <a:cxn ang="0">
                <a:pos x="328" y="16"/>
              </a:cxn>
              <a:cxn ang="0">
                <a:pos x="331" y="13"/>
              </a:cxn>
              <a:cxn ang="0">
                <a:pos x="331" y="6"/>
              </a:cxn>
              <a:cxn ang="0">
                <a:pos x="328" y="3"/>
              </a:cxn>
              <a:cxn ang="0">
                <a:pos x="325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13"/>
              </a:cxn>
              <a:cxn ang="0">
                <a:pos x="3" y="16"/>
              </a:cxn>
              <a:cxn ang="0">
                <a:pos x="6" y="19"/>
              </a:cxn>
              <a:cxn ang="0">
                <a:pos x="9" y="19"/>
              </a:cxn>
              <a:cxn ang="0">
                <a:pos x="322" y="19"/>
              </a:cxn>
            </a:cxnLst>
            <a:rect l="0" t="0" r="r" b="b"/>
            <a:pathLst>
              <a:path w="331" h="19">
                <a:moveTo>
                  <a:pt x="322" y="19"/>
                </a:moveTo>
                <a:lnTo>
                  <a:pt x="325" y="19"/>
                </a:lnTo>
                <a:lnTo>
                  <a:pt x="328" y="16"/>
                </a:lnTo>
                <a:lnTo>
                  <a:pt x="331" y="13"/>
                </a:lnTo>
                <a:lnTo>
                  <a:pt x="331" y="6"/>
                </a:lnTo>
                <a:lnTo>
                  <a:pt x="328" y="3"/>
                </a:lnTo>
                <a:lnTo>
                  <a:pt x="325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3"/>
                </a:lnTo>
                <a:lnTo>
                  <a:pt x="3" y="16"/>
                </a:lnTo>
                <a:lnTo>
                  <a:pt x="6" y="19"/>
                </a:lnTo>
                <a:lnTo>
                  <a:pt x="9" y="19"/>
                </a:lnTo>
                <a:lnTo>
                  <a:pt x="322" y="1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42105" name="Freeform 25"/>
          <p:cNvSpPr>
            <a:spLocks/>
          </p:cNvSpPr>
          <p:nvPr/>
        </p:nvSpPr>
        <p:spPr bwMode="auto">
          <a:xfrm>
            <a:off x="6640513" y="3921125"/>
            <a:ext cx="525462" cy="28575"/>
          </a:xfrm>
          <a:custGeom>
            <a:avLst/>
            <a:gdLst/>
            <a:ahLst/>
            <a:cxnLst>
              <a:cxn ang="0">
                <a:pos x="322" y="18"/>
              </a:cxn>
              <a:cxn ang="0">
                <a:pos x="325" y="18"/>
              </a:cxn>
              <a:cxn ang="0">
                <a:pos x="328" y="15"/>
              </a:cxn>
              <a:cxn ang="0">
                <a:pos x="331" y="12"/>
              </a:cxn>
              <a:cxn ang="0">
                <a:pos x="331" y="6"/>
              </a:cxn>
              <a:cxn ang="0">
                <a:pos x="328" y="3"/>
              </a:cxn>
              <a:cxn ang="0">
                <a:pos x="325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12"/>
              </a:cxn>
              <a:cxn ang="0">
                <a:pos x="3" y="15"/>
              </a:cxn>
              <a:cxn ang="0">
                <a:pos x="6" y="18"/>
              </a:cxn>
              <a:cxn ang="0">
                <a:pos x="9" y="18"/>
              </a:cxn>
              <a:cxn ang="0">
                <a:pos x="322" y="18"/>
              </a:cxn>
            </a:cxnLst>
            <a:rect l="0" t="0" r="r" b="b"/>
            <a:pathLst>
              <a:path w="331" h="18">
                <a:moveTo>
                  <a:pt x="322" y="18"/>
                </a:moveTo>
                <a:lnTo>
                  <a:pt x="325" y="18"/>
                </a:lnTo>
                <a:lnTo>
                  <a:pt x="328" y="15"/>
                </a:lnTo>
                <a:lnTo>
                  <a:pt x="331" y="12"/>
                </a:lnTo>
                <a:lnTo>
                  <a:pt x="331" y="6"/>
                </a:lnTo>
                <a:lnTo>
                  <a:pt x="328" y="3"/>
                </a:lnTo>
                <a:lnTo>
                  <a:pt x="325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5"/>
                </a:lnTo>
                <a:lnTo>
                  <a:pt x="6" y="18"/>
                </a:lnTo>
                <a:lnTo>
                  <a:pt x="9" y="18"/>
                </a:lnTo>
                <a:lnTo>
                  <a:pt x="322" y="1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42106" name="Freeform 26"/>
          <p:cNvSpPr>
            <a:spLocks/>
          </p:cNvSpPr>
          <p:nvPr/>
        </p:nvSpPr>
        <p:spPr bwMode="auto">
          <a:xfrm>
            <a:off x="6640513" y="4283075"/>
            <a:ext cx="525462" cy="28575"/>
          </a:xfrm>
          <a:custGeom>
            <a:avLst/>
            <a:gdLst/>
            <a:ahLst/>
            <a:cxnLst>
              <a:cxn ang="0">
                <a:pos x="322" y="18"/>
              </a:cxn>
              <a:cxn ang="0">
                <a:pos x="325" y="18"/>
              </a:cxn>
              <a:cxn ang="0">
                <a:pos x="328" y="15"/>
              </a:cxn>
              <a:cxn ang="0">
                <a:pos x="331" y="12"/>
              </a:cxn>
              <a:cxn ang="0">
                <a:pos x="331" y="6"/>
              </a:cxn>
              <a:cxn ang="0">
                <a:pos x="328" y="3"/>
              </a:cxn>
              <a:cxn ang="0">
                <a:pos x="325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12"/>
              </a:cxn>
              <a:cxn ang="0">
                <a:pos x="3" y="15"/>
              </a:cxn>
              <a:cxn ang="0">
                <a:pos x="6" y="18"/>
              </a:cxn>
              <a:cxn ang="0">
                <a:pos x="9" y="18"/>
              </a:cxn>
              <a:cxn ang="0">
                <a:pos x="322" y="18"/>
              </a:cxn>
            </a:cxnLst>
            <a:rect l="0" t="0" r="r" b="b"/>
            <a:pathLst>
              <a:path w="331" h="18">
                <a:moveTo>
                  <a:pt x="322" y="18"/>
                </a:moveTo>
                <a:lnTo>
                  <a:pt x="325" y="18"/>
                </a:lnTo>
                <a:lnTo>
                  <a:pt x="328" y="15"/>
                </a:lnTo>
                <a:lnTo>
                  <a:pt x="331" y="12"/>
                </a:lnTo>
                <a:lnTo>
                  <a:pt x="331" y="6"/>
                </a:lnTo>
                <a:lnTo>
                  <a:pt x="328" y="3"/>
                </a:lnTo>
                <a:lnTo>
                  <a:pt x="325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5"/>
                </a:lnTo>
                <a:lnTo>
                  <a:pt x="6" y="18"/>
                </a:lnTo>
                <a:lnTo>
                  <a:pt x="9" y="18"/>
                </a:lnTo>
                <a:lnTo>
                  <a:pt x="322" y="1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42107" name="Freeform 27"/>
          <p:cNvSpPr>
            <a:spLocks/>
          </p:cNvSpPr>
          <p:nvPr/>
        </p:nvSpPr>
        <p:spPr bwMode="auto">
          <a:xfrm>
            <a:off x="6640513" y="4598988"/>
            <a:ext cx="571500" cy="28575"/>
          </a:xfrm>
          <a:custGeom>
            <a:avLst/>
            <a:gdLst/>
            <a:ahLst/>
            <a:cxnLst>
              <a:cxn ang="0">
                <a:pos x="351" y="18"/>
              </a:cxn>
              <a:cxn ang="0">
                <a:pos x="354" y="18"/>
              </a:cxn>
              <a:cxn ang="0">
                <a:pos x="357" y="15"/>
              </a:cxn>
              <a:cxn ang="0">
                <a:pos x="360" y="12"/>
              </a:cxn>
              <a:cxn ang="0">
                <a:pos x="360" y="6"/>
              </a:cxn>
              <a:cxn ang="0">
                <a:pos x="357" y="3"/>
              </a:cxn>
              <a:cxn ang="0">
                <a:pos x="354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12"/>
              </a:cxn>
              <a:cxn ang="0">
                <a:pos x="3" y="15"/>
              </a:cxn>
              <a:cxn ang="0">
                <a:pos x="6" y="18"/>
              </a:cxn>
              <a:cxn ang="0">
                <a:pos x="9" y="18"/>
              </a:cxn>
              <a:cxn ang="0">
                <a:pos x="351" y="18"/>
              </a:cxn>
            </a:cxnLst>
            <a:rect l="0" t="0" r="r" b="b"/>
            <a:pathLst>
              <a:path w="360" h="18">
                <a:moveTo>
                  <a:pt x="351" y="18"/>
                </a:moveTo>
                <a:lnTo>
                  <a:pt x="354" y="18"/>
                </a:lnTo>
                <a:lnTo>
                  <a:pt x="357" y="15"/>
                </a:lnTo>
                <a:lnTo>
                  <a:pt x="360" y="12"/>
                </a:lnTo>
                <a:lnTo>
                  <a:pt x="360" y="6"/>
                </a:lnTo>
                <a:lnTo>
                  <a:pt x="357" y="3"/>
                </a:lnTo>
                <a:lnTo>
                  <a:pt x="354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5"/>
                </a:lnTo>
                <a:lnTo>
                  <a:pt x="6" y="18"/>
                </a:lnTo>
                <a:lnTo>
                  <a:pt x="9" y="18"/>
                </a:lnTo>
                <a:lnTo>
                  <a:pt x="351" y="1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42108" name="Freeform 28"/>
          <p:cNvSpPr>
            <a:spLocks/>
          </p:cNvSpPr>
          <p:nvPr/>
        </p:nvSpPr>
        <p:spPr bwMode="auto">
          <a:xfrm>
            <a:off x="7996238" y="3559175"/>
            <a:ext cx="166687" cy="30163"/>
          </a:xfrm>
          <a:custGeom>
            <a:avLst/>
            <a:gdLst/>
            <a:ahLst/>
            <a:cxnLst>
              <a:cxn ang="0">
                <a:pos x="9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13"/>
              </a:cxn>
              <a:cxn ang="0">
                <a:pos x="3" y="16"/>
              </a:cxn>
              <a:cxn ang="0">
                <a:pos x="6" y="19"/>
              </a:cxn>
              <a:cxn ang="0">
                <a:pos x="99" y="19"/>
              </a:cxn>
              <a:cxn ang="0">
                <a:pos x="102" y="16"/>
              </a:cxn>
              <a:cxn ang="0">
                <a:pos x="105" y="13"/>
              </a:cxn>
              <a:cxn ang="0">
                <a:pos x="105" y="6"/>
              </a:cxn>
              <a:cxn ang="0">
                <a:pos x="102" y="3"/>
              </a:cxn>
              <a:cxn ang="0">
                <a:pos x="99" y="0"/>
              </a:cxn>
              <a:cxn ang="0">
                <a:pos x="96" y="0"/>
              </a:cxn>
              <a:cxn ang="0">
                <a:pos x="9" y="0"/>
              </a:cxn>
            </a:cxnLst>
            <a:rect l="0" t="0" r="r" b="b"/>
            <a:pathLst>
              <a:path w="105" h="19">
                <a:moveTo>
                  <a:pt x="9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3"/>
                </a:lnTo>
                <a:lnTo>
                  <a:pt x="3" y="16"/>
                </a:lnTo>
                <a:lnTo>
                  <a:pt x="6" y="19"/>
                </a:lnTo>
                <a:lnTo>
                  <a:pt x="99" y="19"/>
                </a:lnTo>
                <a:lnTo>
                  <a:pt x="102" y="16"/>
                </a:lnTo>
                <a:lnTo>
                  <a:pt x="105" y="13"/>
                </a:lnTo>
                <a:lnTo>
                  <a:pt x="105" y="6"/>
                </a:lnTo>
                <a:lnTo>
                  <a:pt x="102" y="3"/>
                </a:lnTo>
                <a:lnTo>
                  <a:pt x="99" y="0"/>
                </a:lnTo>
                <a:lnTo>
                  <a:pt x="96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42109" name="Freeform 29"/>
          <p:cNvSpPr>
            <a:spLocks/>
          </p:cNvSpPr>
          <p:nvPr/>
        </p:nvSpPr>
        <p:spPr bwMode="auto">
          <a:xfrm>
            <a:off x="8132763" y="2655888"/>
            <a:ext cx="30162" cy="933450"/>
          </a:xfrm>
          <a:custGeom>
            <a:avLst/>
            <a:gdLst/>
            <a:ahLst/>
            <a:cxnLst>
              <a:cxn ang="0">
                <a:pos x="0" y="579"/>
              </a:cxn>
              <a:cxn ang="0">
                <a:pos x="0" y="582"/>
              </a:cxn>
              <a:cxn ang="0">
                <a:pos x="4" y="585"/>
              </a:cxn>
              <a:cxn ang="0">
                <a:pos x="7" y="588"/>
              </a:cxn>
              <a:cxn ang="0">
                <a:pos x="13" y="588"/>
              </a:cxn>
              <a:cxn ang="0">
                <a:pos x="16" y="585"/>
              </a:cxn>
              <a:cxn ang="0">
                <a:pos x="19" y="582"/>
              </a:cxn>
              <a:cxn ang="0">
                <a:pos x="19" y="6"/>
              </a:cxn>
              <a:cxn ang="0">
                <a:pos x="16" y="3"/>
              </a:cxn>
              <a:cxn ang="0">
                <a:pos x="13" y="0"/>
              </a:cxn>
              <a:cxn ang="0">
                <a:pos x="7" y="0"/>
              </a:cxn>
              <a:cxn ang="0">
                <a:pos x="4" y="3"/>
              </a:cxn>
              <a:cxn ang="0">
                <a:pos x="0" y="6"/>
              </a:cxn>
              <a:cxn ang="0">
                <a:pos x="0" y="9"/>
              </a:cxn>
              <a:cxn ang="0">
                <a:pos x="0" y="579"/>
              </a:cxn>
            </a:cxnLst>
            <a:rect l="0" t="0" r="r" b="b"/>
            <a:pathLst>
              <a:path w="19" h="588">
                <a:moveTo>
                  <a:pt x="0" y="579"/>
                </a:moveTo>
                <a:lnTo>
                  <a:pt x="0" y="582"/>
                </a:lnTo>
                <a:lnTo>
                  <a:pt x="4" y="585"/>
                </a:lnTo>
                <a:lnTo>
                  <a:pt x="7" y="588"/>
                </a:lnTo>
                <a:lnTo>
                  <a:pt x="13" y="588"/>
                </a:lnTo>
                <a:lnTo>
                  <a:pt x="16" y="585"/>
                </a:lnTo>
                <a:lnTo>
                  <a:pt x="19" y="582"/>
                </a:lnTo>
                <a:lnTo>
                  <a:pt x="19" y="6"/>
                </a:lnTo>
                <a:lnTo>
                  <a:pt x="16" y="3"/>
                </a:lnTo>
                <a:lnTo>
                  <a:pt x="13" y="0"/>
                </a:lnTo>
                <a:lnTo>
                  <a:pt x="7" y="0"/>
                </a:lnTo>
                <a:lnTo>
                  <a:pt x="4" y="3"/>
                </a:lnTo>
                <a:lnTo>
                  <a:pt x="0" y="6"/>
                </a:lnTo>
                <a:lnTo>
                  <a:pt x="0" y="9"/>
                </a:lnTo>
                <a:lnTo>
                  <a:pt x="0" y="57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42110" name="Freeform 30"/>
          <p:cNvSpPr>
            <a:spLocks/>
          </p:cNvSpPr>
          <p:nvPr/>
        </p:nvSpPr>
        <p:spPr bwMode="auto">
          <a:xfrm>
            <a:off x="5148263" y="2655888"/>
            <a:ext cx="3014662" cy="28575"/>
          </a:xfrm>
          <a:custGeom>
            <a:avLst/>
            <a:gdLst/>
            <a:ahLst/>
            <a:cxnLst>
              <a:cxn ang="0">
                <a:pos x="1890" y="18"/>
              </a:cxn>
              <a:cxn ang="0">
                <a:pos x="1893" y="18"/>
              </a:cxn>
              <a:cxn ang="0">
                <a:pos x="1896" y="15"/>
              </a:cxn>
              <a:cxn ang="0">
                <a:pos x="1899" y="12"/>
              </a:cxn>
              <a:cxn ang="0">
                <a:pos x="1899" y="6"/>
              </a:cxn>
              <a:cxn ang="0">
                <a:pos x="1896" y="3"/>
              </a:cxn>
              <a:cxn ang="0">
                <a:pos x="1893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12"/>
              </a:cxn>
              <a:cxn ang="0">
                <a:pos x="3" y="15"/>
              </a:cxn>
              <a:cxn ang="0">
                <a:pos x="6" y="18"/>
              </a:cxn>
              <a:cxn ang="0">
                <a:pos x="9" y="18"/>
              </a:cxn>
              <a:cxn ang="0">
                <a:pos x="1890" y="18"/>
              </a:cxn>
            </a:cxnLst>
            <a:rect l="0" t="0" r="r" b="b"/>
            <a:pathLst>
              <a:path w="1899" h="18">
                <a:moveTo>
                  <a:pt x="1890" y="18"/>
                </a:moveTo>
                <a:lnTo>
                  <a:pt x="1893" y="18"/>
                </a:lnTo>
                <a:lnTo>
                  <a:pt x="1896" y="15"/>
                </a:lnTo>
                <a:lnTo>
                  <a:pt x="1899" y="12"/>
                </a:lnTo>
                <a:lnTo>
                  <a:pt x="1899" y="6"/>
                </a:lnTo>
                <a:lnTo>
                  <a:pt x="1896" y="3"/>
                </a:lnTo>
                <a:lnTo>
                  <a:pt x="1893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5"/>
                </a:lnTo>
                <a:lnTo>
                  <a:pt x="6" y="18"/>
                </a:lnTo>
                <a:lnTo>
                  <a:pt x="9" y="18"/>
                </a:lnTo>
                <a:lnTo>
                  <a:pt x="1890" y="1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42112" name="Freeform 32"/>
          <p:cNvSpPr>
            <a:spLocks/>
          </p:cNvSpPr>
          <p:nvPr/>
        </p:nvSpPr>
        <p:spPr bwMode="auto">
          <a:xfrm>
            <a:off x="5160963" y="3584575"/>
            <a:ext cx="300037" cy="28575"/>
          </a:xfrm>
          <a:custGeom>
            <a:avLst/>
            <a:gdLst/>
            <a:ahLst/>
            <a:cxnLst>
              <a:cxn ang="0">
                <a:pos x="9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12"/>
              </a:cxn>
              <a:cxn ang="0">
                <a:pos x="3" y="15"/>
              </a:cxn>
              <a:cxn ang="0">
                <a:pos x="6" y="18"/>
              </a:cxn>
              <a:cxn ang="0">
                <a:pos x="183" y="18"/>
              </a:cxn>
              <a:cxn ang="0">
                <a:pos x="186" y="15"/>
              </a:cxn>
              <a:cxn ang="0">
                <a:pos x="189" y="12"/>
              </a:cxn>
              <a:cxn ang="0">
                <a:pos x="189" y="6"/>
              </a:cxn>
              <a:cxn ang="0">
                <a:pos x="186" y="3"/>
              </a:cxn>
              <a:cxn ang="0">
                <a:pos x="183" y="0"/>
              </a:cxn>
              <a:cxn ang="0">
                <a:pos x="180" y="0"/>
              </a:cxn>
              <a:cxn ang="0">
                <a:pos x="9" y="0"/>
              </a:cxn>
            </a:cxnLst>
            <a:rect l="0" t="0" r="r" b="b"/>
            <a:pathLst>
              <a:path w="189" h="18">
                <a:moveTo>
                  <a:pt x="9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5"/>
                </a:lnTo>
                <a:lnTo>
                  <a:pt x="6" y="18"/>
                </a:lnTo>
                <a:lnTo>
                  <a:pt x="183" y="18"/>
                </a:lnTo>
                <a:lnTo>
                  <a:pt x="186" y="15"/>
                </a:lnTo>
                <a:lnTo>
                  <a:pt x="189" y="12"/>
                </a:lnTo>
                <a:lnTo>
                  <a:pt x="189" y="6"/>
                </a:lnTo>
                <a:lnTo>
                  <a:pt x="186" y="3"/>
                </a:lnTo>
                <a:lnTo>
                  <a:pt x="183" y="0"/>
                </a:lnTo>
                <a:lnTo>
                  <a:pt x="180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42113" name="Freeform 33"/>
          <p:cNvSpPr>
            <a:spLocks/>
          </p:cNvSpPr>
          <p:nvPr/>
        </p:nvSpPr>
        <p:spPr bwMode="auto">
          <a:xfrm>
            <a:off x="7996238" y="3921125"/>
            <a:ext cx="301625" cy="28575"/>
          </a:xfrm>
          <a:custGeom>
            <a:avLst/>
            <a:gdLst/>
            <a:ahLst/>
            <a:cxnLst>
              <a:cxn ang="0">
                <a:pos x="9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12"/>
              </a:cxn>
              <a:cxn ang="0">
                <a:pos x="3" y="15"/>
              </a:cxn>
              <a:cxn ang="0">
                <a:pos x="6" y="18"/>
              </a:cxn>
              <a:cxn ang="0">
                <a:pos x="184" y="18"/>
              </a:cxn>
              <a:cxn ang="0">
                <a:pos x="187" y="15"/>
              </a:cxn>
              <a:cxn ang="0">
                <a:pos x="190" y="12"/>
              </a:cxn>
              <a:cxn ang="0">
                <a:pos x="190" y="6"/>
              </a:cxn>
              <a:cxn ang="0">
                <a:pos x="187" y="3"/>
              </a:cxn>
              <a:cxn ang="0">
                <a:pos x="184" y="0"/>
              </a:cxn>
              <a:cxn ang="0">
                <a:pos x="181" y="0"/>
              </a:cxn>
              <a:cxn ang="0">
                <a:pos x="9" y="0"/>
              </a:cxn>
            </a:cxnLst>
            <a:rect l="0" t="0" r="r" b="b"/>
            <a:pathLst>
              <a:path w="190" h="18">
                <a:moveTo>
                  <a:pt x="9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5"/>
                </a:lnTo>
                <a:lnTo>
                  <a:pt x="6" y="18"/>
                </a:lnTo>
                <a:lnTo>
                  <a:pt x="184" y="18"/>
                </a:lnTo>
                <a:lnTo>
                  <a:pt x="187" y="15"/>
                </a:lnTo>
                <a:lnTo>
                  <a:pt x="190" y="12"/>
                </a:lnTo>
                <a:lnTo>
                  <a:pt x="190" y="6"/>
                </a:lnTo>
                <a:lnTo>
                  <a:pt x="187" y="3"/>
                </a:lnTo>
                <a:lnTo>
                  <a:pt x="184" y="0"/>
                </a:lnTo>
                <a:lnTo>
                  <a:pt x="181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42114" name="Freeform 34"/>
          <p:cNvSpPr>
            <a:spLocks/>
          </p:cNvSpPr>
          <p:nvPr/>
        </p:nvSpPr>
        <p:spPr bwMode="auto">
          <a:xfrm>
            <a:off x="8269288" y="2520950"/>
            <a:ext cx="28575" cy="1428750"/>
          </a:xfrm>
          <a:custGeom>
            <a:avLst/>
            <a:gdLst/>
            <a:ahLst/>
            <a:cxnLst>
              <a:cxn ang="0">
                <a:pos x="0" y="891"/>
              </a:cxn>
              <a:cxn ang="0">
                <a:pos x="0" y="894"/>
              </a:cxn>
              <a:cxn ang="0">
                <a:pos x="3" y="897"/>
              </a:cxn>
              <a:cxn ang="0">
                <a:pos x="6" y="900"/>
              </a:cxn>
              <a:cxn ang="0">
                <a:pos x="12" y="900"/>
              </a:cxn>
              <a:cxn ang="0">
                <a:pos x="15" y="897"/>
              </a:cxn>
              <a:cxn ang="0">
                <a:pos x="18" y="894"/>
              </a:cxn>
              <a:cxn ang="0">
                <a:pos x="18" y="6"/>
              </a:cxn>
              <a:cxn ang="0">
                <a:pos x="15" y="3"/>
              </a:cxn>
              <a:cxn ang="0">
                <a:pos x="12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9"/>
              </a:cxn>
              <a:cxn ang="0">
                <a:pos x="0" y="891"/>
              </a:cxn>
            </a:cxnLst>
            <a:rect l="0" t="0" r="r" b="b"/>
            <a:pathLst>
              <a:path w="18" h="900">
                <a:moveTo>
                  <a:pt x="0" y="891"/>
                </a:moveTo>
                <a:lnTo>
                  <a:pt x="0" y="894"/>
                </a:lnTo>
                <a:lnTo>
                  <a:pt x="3" y="897"/>
                </a:lnTo>
                <a:lnTo>
                  <a:pt x="6" y="900"/>
                </a:lnTo>
                <a:lnTo>
                  <a:pt x="12" y="900"/>
                </a:lnTo>
                <a:lnTo>
                  <a:pt x="15" y="897"/>
                </a:lnTo>
                <a:lnTo>
                  <a:pt x="18" y="894"/>
                </a:lnTo>
                <a:lnTo>
                  <a:pt x="18" y="6"/>
                </a:lnTo>
                <a:lnTo>
                  <a:pt x="15" y="3"/>
                </a:lnTo>
                <a:lnTo>
                  <a:pt x="12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9"/>
                </a:lnTo>
                <a:lnTo>
                  <a:pt x="0" y="89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42115" name="Freeform 35"/>
          <p:cNvSpPr>
            <a:spLocks/>
          </p:cNvSpPr>
          <p:nvPr/>
        </p:nvSpPr>
        <p:spPr bwMode="auto">
          <a:xfrm>
            <a:off x="5011738" y="2520950"/>
            <a:ext cx="3286125" cy="28575"/>
          </a:xfrm>
          <a:custGeom>
            <a:avLst/>
            <a:gdLst/>
            <a:ahLst/>
            <a:cxnLst>
              <a:cxn ang="0">
                <a:pos x="2061" y="18"/>
              </a:cxn>
              <a:cxn ang="0">
                <a:pos x="2064" y="18"/>
              </a:cxn>
              <a:cxn ang="0">
                <a:pos x="2067" y="15"/>
              </a:cxn>
              <a:cxn ang="0">
                <a:pos x="2070" y="12"/>
              </a:cxn>
              <a:cxn ang="0">
                <a:pos x="2070" y="6"/>
              </a:cxn>
              <a:cxn ang="0">
                <a:pos x="2067" y="3"/>
              </a:cxn>
              <a:cxn ang="0">
                <a:pos x="2064" y="0"/>
              </a:cxn>
              <a:cxn ang="0">
                <a:pos x="7" y="0"/>
              </a:cxn>
              <a:cxn ang="0">
                <a:pos x="4" y="3"/>
              </a:cxn>
              <a:cxn ang="0">
                <a:pos x="0" y="6"/>
              </a:cxn>
              <a:cxn ang="0">
                <a:pos x="0" y="12"/>
              </a:cxn>
              <a:cxn ang="0">
                <a:pos x="4" y="15"/>
              </a:cxn>
              <a:cxn ang="0">
                <a:pos x="7" y="18"/>
              </a:cxn>
              <a:cxn ang="0">
                <a:pos x="10" y="18"/>
              </a:cxn>
              <a:cxn ang="0">
                <a:pos x="2061" y="18"/>
              </a:cxn>
            </a:cxnLst>
            <a:rect l="0" t="0" r="r" b="b"/>
            <a:pathLst>
              <a:path w="2070" h="18">
                <a:moveTo>
                  <a:pt x="2061" y="18"/>
                </a:moveTo>
                <a:lnTo>
                  <a:pt x="2064" y="18"/>
                </a:lnTo>
                <a:lnTo>
                  <a:pt x="2067" y="15"/>
                </a:lnTo>
                <a:lnTo>
                  <a:pt x="2070" y="12"/>
                </a:lnTo>
                <a:lnTo>
                  <a:pt x="2070" y="6"/>
                </a:lnTo>
                <a:lnTo>
                  <a:pt x="2067" y="3"/>
                </a:lnTo>
                <a:lnTo>
                  <a:pt x="2064" y="0"/>
                </a:lnTo>
                <a:lnTo>
                  <a:pt x="7" y="0"/>
                </a:lnTo>
                <a:lnTo>
                  <a:pt x="4" y="3"/>
                </a:lnTo>
                <a:lnTo>
                  <a:pt x="0" y="6"/>
                </a:lnTo>
                <a:lnTo>
                  <a:pt x="0" y="12"/>
                </a:lnTo>
                <a:lnTo>
                  <a:pt x="4" y="15"/>
                </a:lnTo>
                <a:lnTo>
                  <a:pt x="7" y="18"/>
                </a:lnTo>
                <a:lnTo>
                  <a:pt x="10" y="18"/>
                </a:lnTo>
                <a:lnTo>
                  <a:pt x="2061" y="1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42117" name="Freeform 37"/>
          <p:cNvSpPr>
            <a:spLocks/>
          </p:cNvSpPr>
          <p:nvPr/>
        </p:nvSpPr>
        <p:spPr bwMode="auto">
          <a:xfrm>
            <a:off x="5011738" y="3937000"/>
            <a:ext cx="436562" cy="28575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7" y="0"/>
              </a:cxn>
              <a:cxn ang="0">
                <a:pos x="4" y="3"/>
              </a:cxn>
              <a:cxn ang="0">
                <a:pos x="0" y="6"/>
              </a:cxn>
              <a:cxn ang="0">
                <a:pos x="0" y="12"/>
              </a:cxn>
              <a:cxn ang="0">
                <a:pos x="4" y="15"/>
              </a:cxn>
              <a:cxn ang="0">
                <a:pos x="7" y="18"/>
              </a:cxn>
              <a:cxn ang="0">
                <a:pos x="269" y="18"/>
              </a:cxn>
              <a:cxn ang="0">
                <a:pos x="272" y="15"/>
              </a:cxn>
              <a:cxn ang="0">
                <a:pos x="275" y="12"/>
              </a:cxn>
              <a:cxn ang="0">
                <a:pos x="275" y="6"/>
              </a:cxn>
              <a:cxn ang="0">
                <a:pos x="272" y="3"/>
              </a:cxn>
              <a:cxn ang="0">
                <a:pos x="269" y="0"/>
              </a:cxn>
              <a:cxn ang="0">
                <a:pos x="266" y="0"/>
              </a:cxn>
              <a:cxn ang="0">
                <a:pos x="10" y="0"/>
              </a:cxn>
            </a:cxnLst>
            <a:rect l="0" t="0" r="r" b="b"/>
            <a:pathLst>
              <a:path w="275" h="18">
                <a:moveTo>
                  <a:pt x="10" y="0"/>
                </a:moveTo>
                <a:lnTo>
                  <a:pt x="7" y="0"/>
                </a:lnTo>
                <a:lnTo>
                  <a:pt x="4" y="3"/>
                </a:lnTo>
                <a:lnTo>
                  <a:pt x="0" y="6"/>
                </a:lnTo>
                <a:lnTo>
                  <a:pt x="0" y="12"/>
                </a:lnTo>
                <a:lnTo>
                  <a:pt x="4" y="15"/>
                </a:lnTo>
                <a:lnTo>
                  <a:pt x="7" y="18"/>
                </a:lnTo>
                <a:lnTo>
                  <a:pt x="269" y="18"/>
                </a:lnTo>
                <a:lnTo>
                  <a:pt x="272" y="15"/>
                </a:lnTo>
                <a:lnTo>
                  <a:pt x="275" y="12"/>
                </a:lnTo>
                <a:lnTo>
                  <a:pt x="275" y="6"/>
                </a:lnTo>
                <a:lnTo>
                  <a:pt x="272" y="3"/>
                </a:lnTo>
                <a:lnTo>
                  <a:pt x="269" y="0"/>
                </a:lnTo>
                <a:lnTo>
                  <a:pt x="266" y="0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42118" name="Freeform 38"/>
          <p:cNvSpPr>
            <a:spLocks/>
          </p:cNvSpPr>
          <p:nvPr/>
        </p:nvSpPr>
        <p:spPr bwMode="auto">
          <a:xfrm>
            <a:off x="7996238" y="4283075"/>
            <a:ext cx="390525" cy="28575"/>
          </a:xfrm>
          <a:custGeom>
            <a:avLst/>
            <a:gdLst/>
            <a:ahLst/>
            <a:cxnLst>
              <a:cxn ang="0">
                <a:pos x="9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12"/>
              </a:cxn>
              <a:cxn ang="0">
                <a:pos x="3" y="15"/>
              </a:cxn>
              <a:cxn ang="0">
                <a:pos x="6" y="18"/>
              </a:cxn>
              <a:cxn ang="0">
                <a:pos x="240" y="18"/>
              </a:cxn>
              <a:cxn ang="0">
                <a:pos x="243" y="15"/>
              </a:cxn>
              <a:cxn ang="0">
                <a:pos x="246" y="12"/>
              </a:cxn>
              <a:cxn ang="0">
                <a:pos x="246" y="6"/>
              </a:cxn>
              <a:cxn ang="0">
                <a:pos x="243" y="3"/>
              </a:cxn>
              <a:cxn ang="0">
                <a:pos x="240" y="0"/>
              </a:cxn>
              <a:cxn ang="0">
                <a:pos x="237" y="0"/>
              </a:cxn>
              <a:cxn ang="0">
                <a:pos x="9" y="0"/>
              </a:cxn>
            </a:cxnLst>
            <a:rect l="0" t="0" r="r" b="b"/>
            <a:pathLst>
              <a:path w="246" h="18">
                <a:moveTo>
                  <a:pt x="9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5"/>
                </a:lnTo>
                <a:lnTo>
                  <a:pt x="6" y="18"/>
                </a:lnTo>
                <a:lnTo>
                  <a:pt x="240" y="18"/>
                </a:lnTo>
                <a:lnTo>
                  <a:pt x="243" y="15"/>
                </a:lnTo>
                <a:lnTo>
                  <a:pt x="246" y="12"/>
                </a:lnTo>
                <a:lnTo>
                  <a:pt x="246" y="6"/>
                </a:lnTo>
                <a:lnTo>
                  <a:pt x="243" y="3"/>
                </a:lnTo>
                <a:lnTo>
                  <a:pt x="240" y="0"/>
                </a:lnTo>
                <a:lnTo>
                  <a:pt x="237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42119" name="Freeform 39"/>
          <p:cNvSpPr>
            <a:spLocks/>
          </p:cNvSpPr>
          <p:nvPr/>
        </p:nvSpPr>
        <p:spPr bwMode="auto">
          <a:xfrm>
            <a:off x="8358188" y="4237038"/>
            <a:ext cx="74612" cy="74612"/>
          </a:xfrm>
          <a:custGeom>
            <a:avLst/>
            <a:gdLst/>
            <a:ahLst/>
            <a:cxnLst>
              <a:cxn ang="0">
                <a:pos x="3" y="32"/>
              </a:cxn>
              <a:cxn ang="0">
                <a:pos x="0" y="35"/>
              </a:cxn>
              <a:cxn ang="0">
                <a:pos x="0" y="41"/>
              </a:cxn>
              <a:cxn ang="0">
                <a:pos x="3" y="44"/>
              </a:cxn>
              <a:cxn ang="0">
                <a:pos x="6" y="47"/>
              </a:cxn>
              <a:cxn ang="0">
                <a:pos x="12" y="47"/>
              </a:cxn>
              <a:cxn ang="0">
                <a:pos x="15" y="44"/>
              </a:cxn>
              <a:cxn ang="0">
                <a:pos x="44" y="15"/>
              </a:cxn>
              <a:cxn ang="0">
                <a:pos x="47" y="12"/>
              </a:cxn>
              <a:cxn ang="0">
                <a:pos x="47" y="6"/>
              </a:cxn>
              <a:cxn ang="0">
                <a:pos x="44" y="3"/>
              </a:cxn>
              <a:cxn ang="0">
                <a:pos x="41" y="0"/>
              </a:cxn>
              <a:cxn ang="0">
                <a:pos x="35" y="0"/>
              </a:cxn>
              <a:cxn ang="0">
                <a:pos x="32" y="3"/>
              </a:cxn>
              <a:cxn ang="0">
                <a:pos x="3" y="32"/>
              </a:cxn>
            </a:cxnLst>
            <a:rect l="0" t="0" r="r" b="b"/>
            <a:pathLst>
              <a:path w="47" h="47">
                <a:moveTo>
                  <a:pt x="3" y="32"/>
                </a:moveTo>
                <a:lnTo>
                  <a:pt x="0" y="35"/>
                </a:lnTo>
                <a:lnTo>
                  <a:pt x="0" y="41"/>
                </a:lnTo>
                <a:lnTo>
                  <a:pt x="3" y="44"/>
                </a:lnTo>
                <a:lnTo>
                  <a:pt x="6" y="47"/>
                </a:lnTo>
                <a:lnTo>
                  <a:pt x="12" y="47"/>
                </a:lnTo>
                <a:lnTo>
                  <a:pt x="15" y="44"/>
                </a:lnTo>
                <a:lnTo>
                  <a:pt x="44" y="15"/>
                </a:lnTo>
                <a:lnTo>
                  <a:pt x="47" y="12"/>
                </a:lnTo>
                <a:lnTo>
                  <a:pt x="47" y="6"/>
                </a:lnTo>
                <a:lnTo>
                  <a:pt x="44" y="3"/>
                </a:lnTo>
                <a:lnTo>
                  <a:pt x="41" y="0"/>
                </a:lnTo>
                <a:lnTo>
                  <a:pt x="35" y="0"/>
                </a:lnTo>
                <a:lnTo>
                  <a:pt x="32" y="3"/>
                </a:lnTo>
                <a:lnTo>
                  <a:pt x="3" y="3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42120" name="Freeform 40"/>
          <p:cNvSpPr>
            <a:spLocks/>
          </p:cNvSpPr>
          <p:nvPr/>
        </p:nvSpPr>
        <p:spPr bwMode="auto">
          <a:xfrm>
            <a:off x="8404225" y="2386013"/>
            <a:ext cx="28575" cy="1879600"/>
          </a:xfrm>
          <a:custGeom>
            <a:avLst/>
            <a:gdLst/>
            <a:ahLst/>
            <a:cxnLst>
              <a:cxn ang="0">
                <a:pos x="0" y="1175"/>
              </a:cxn>
              <a:cxn ang="0">
                <a:pos x="0" y="1178"/>
              </a:cxn>
              <a:cxn ang="0">
                <a:pos x="3" y="1181"/>
              </a:cxn>
              <a:cxn ang="0">
                <a:pos x="6" y="1184"/>
              </a:cxn>
              <a:cxn ang="0">
                <a:pos x="12" y="1184"/>
              </a:cxn>
              <a:cxn ang="0">
                <a:pos x="15" y="1181"/>
              </a:cxn>
              <a:cxn ang="0">
                <a:pos x="18" y="1178"/>
              </a:cxn>
              <a:cxn ang="0">
                <a:pos x="18" y="6"/>
              </a:cxn>
              <a:cxn ang="0">
                <a:pos x="15" y="3"/>
              </a:cxn>
              <a:cxn ang="0">
                <a:pos x="12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9"/>
              </a:cxn>
              <a:cxn ang="0">
                <a:pos x="0" y="1175"/>
              </a:cxn>
            </a:cxnLst>
            <a:rect l="0" t="0" r="r" b="b"/>
            <a:pathLst>
              <a:path w="18" h="1184">
                <a:moveTo>
                  <a:pt x="0" y="1175"/>
                </a:moveTo>
                <a:lnTo>
                  <a:pt x="0" y="1178"/>
                </a:lnTo>
                <a:lnTo>
                  <a:pt x="3" y="1181"/>
                </a:lnTo>
                <a:lnTo>
                  <a:pt x="6" y="1184"/>
                </a:lnTo>
                <a:lnTo>
                  <a:pt x="12" y="1184"/>
                </a:lnTo>
                <a:lnTo>
                  <a:pt x="15" y="1181"/>
                </a:lnTo>
                <a:lnTo>
                  <a:pt x="18" y="1178"/>
                </a:lnTo>
                <a:lnTo>
                  <a:pt x="18" y="6"/>
                </a:lnTo>
                <a:lnTo>
                  <a:pt x="15" y="3"/>
                </a:lnTo>
                <a:lnTo>
                  <a:pt x="12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9"/>
                </a:lnTo>
                <a:lnTo>
                  <a:pt x="0" y="117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42121" name="Freeform 41"/>
          <p:cNvSpPr>
            <a:spLocks/>
          </p:cNvSpPr>
          <p:nvPr/>
        </p:nvSpPr>
        <p:spPr bwMode="auto">
          <a:xfrm>
            <a:off x="4876800" y="2386013"/>
            <a:ext cx="3556000" cy="28575"/>
          </a:xfrm>
          <a:custGeom>
            <a:avLst/>
            <a:gdLst/>
            <a:ahLst/>
            <a:cxnLst>
              <a:cxn ang="0">
                <a:pos x="2231" y="18"/>
              </a:cxn>
              <a:cxn ang="0">
                <a:pos x="2234" y="18"/>
              </a:cxn>
              <a:cxn ang="0">
                <a:pos x="2237" y="15"/>
              </a:cxn>
              <a:cxn ang="0">
                <a:pos x="2240" y="12"/>
              </a:cxn>
              <a:cxn ang="0">
                <a:pos x="2240" y="6"/>
              </a:cxn>
              <a:cxn ang="0">
                <a:pos x="2237" y="3"/>
              </a:cxn>
              <a:cxn ang="0">
                <a:pos x="2234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12"/>
              </a:cxn>
              <a:cxn ang="0">
                <a:pos x="3" y="15"/>
              </a:cxn>
              <a:cxn ang="0">
                <a:pos x="6" y="18"/>
              </a:cxn>
              <a:cxn ang="0">
                <a:pos x="10" y="18"/>
              </a:cxn>
              <a:cxn ang="0">
                <a:pos x="2231" y="18"/>
              </a:cxn>
            </a:cxnLst>
            <a:rect l="0" t="0" r="r" b="b"/>
            <a:pathLst>
              <a:path w="2240" h="18">
                <a:moveTo>
                  <a:pt x="2231" y="18"/>
                </a:moveTo>
                <a:lnTo>
                  <a:pt x="2234" y="18"/>
                </a:lnTo>
                <a:lnTo>
                  <a:pt x="2237" y="15"/>
                </a:lnTo>
                <a:lnTo>
                  <a:pt x="2240" y="12"/>
                </a:lnTo>
                <a:lnTo>
                  <a:pt x="2240" y="6"/>
                </a:lnTo>
                <a:lnTo>
                  <a:pt x="2237" y="3"/>
                </a:lnTo>
                <a:lnTo>
                  <a:pt x="2234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5"/>
                </a:lnTo>
                <a:lnTo>
                  <a:pt x="6" y="18"/>
                </a:lnTo>
                <a:lnTo>
                  <a:pt x="10" y="18"/>
                </a:lnTo>
                <a:lnTo>
                  <a:pt x="2231" y="1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42123" name="Freeform 43"/>
          <p:cNvSpPr>
            <a:spLocks/>
          </p:cNvSpPr>
          <p:nvPr/>
        </p:nvSpPr>
        <p:spPr bwMode="auto">
          <a:xfrm>
            <a:off x="4876800" y="4295775"/>
            <a:ext cx="571500" cy="28575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12"/>
              </a:cxn>
              <a:cxn ang="0">
                <a:pos x="3" y="15"/>
              </a:cxn>
              <a:cxn ang="0">
                <a:pos x="6" y="18"/>
              </a:cxn>
              <a:cxn ang="0">
                <a:pos x="354" y="18"/>
              </a:cxn>
              <a:cxn ang="0">
                <a:pos x="357" y="15"/>
              </a:cxn>
              <a:cxn ang="0">
                <a:pos x="360" y="12"/>
              </a:cxn>
              <a:cxn ang="0">
                <a:pos x="360" y="6"/>
              </a:cxn>
              <a:cxn ang="0">
                <a:pos x="357" y="3"/>
              </a:cxn>
              <a:cxn ang="0">
                <a:pos x="354" y="0"/>
              </a:cxn>
              <a:cxn ang="0">
                <a:pos x="351" y="0"/>
              </a:cxn>
              <a:cxn ang="0">
                <a:pos x="10" y="0"/>
              </a:cxn>
            </a:cxnLst>
            <a:rect l="0" t="0" r="r" b="b"/>
            <a:pathLst>
              <a:path w="360" h="18">
                <a:moveTo>
                  <a:pt x="10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5"/>
                </a:lnTo>
                <a:lnTo>
                  <a:pt x="6" y="18"/>
                </a:lnTo>
                <a:lnTo>
                  <a:pt x="354" y="18"/>
                </a:lnTo>
                <a:lnTo>
                  <a:pt x="357" y="15"/>
                </a:lnTo>
                <a:lnTo>
                  <a:pt x="360" y="12"/>
                </a:lnTo>
                <a:lnTo>
                  <a:pt x="360" y="6"/>
                </a:lnTo>
                <a:lnTo>
                  <a:pt x="357" y="3"/>
                </a:lnTo>
                <a:lnTo>
                  <a:pt x="354" y="0"/>
                </a:lnTo>
                <a:lnTo>
                  <a:pt x="351" y="0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42124" name="Freeform 44"/>
          <p:cNvSpPr>
            <a:spLocks/>
          </p:cNvSpPr>
          <p:nvPr/>
        </p:nvSpPr>
        <p:spPr bwMode="auto">
          <a:xfrm>
            <a:off x="7996238" y="4645025"/>
            <a:ext cx="528637" cy="28575"/>
          </a:xfrm>
          <a:custGeom>
            <a:avLst/>
            <a:gdLst/>
            <a:ahLst/>
            <a:cxnLst>
              <a:cxn ang="0">
                <a:pos x="9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12"/>
              </a:cxn>
              <a:cxn ang="0">
                <a:pos x="3" y="15"/>
              </a:cxn>
              <a:cxn ang="0">
                <a:pos x="6" y="18"/>
              </a:cxn>
              <a:cxn ang="0">
                <a:pos x="327" y="18"/>
              </a:cxn>
              <a:cxn ang="0">
                <a:pos x="330" y="15"/>
              </a:cxn>
              <a:cxn ang="0">
                <a:pos x="333" y="12"/>
              </a:cxn>
              <a:cxn ang="0">
                <a:pos x="333" y="6"/>
              </a:cxn>
              <a:cxn ang="0">
                <a:pos x="330" y="3"/>
              </a:cxn>
              <a:cxn ang="0">
                <a:pos x="327" y="0"/>
              </a:cxn>
              <a:cxn ang="0">
                <a:pos x="323" y="0"/>
              </a:cxn>
              <a:cxn ang="0">
                <a:pos x="9" y="0"/>
              </a:cxn>
            </a:cxnLst>
            <a:rect l="0" t="0" r="r" b="b"/>
            <a:pathLst>
              <a:path w="333" h="18">
                <a:moveTo>
                  <a:pt x="9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5"/>
                </a:lnTo>
                <a:lnTo>
                  <a:pt x="6" y="18"/>
                </a:lnTo>
                <a:lnTo>
                  <a:pt x="327" y="18"/>
                </a:lnTo>
                <a:lnTo>
                  <a:pt x="330" y="15"/>
                </a:lnTo>
                <a:lnTo>
                  <a:pt x="333" y="12"/>
                </a:lnTo>
                <a:lnTo>
                  <a:pt x="333" y="6"/>
                </a:lnTo>
                <a:lnTo>
                  <a:pt x="330" y="3"/>
                </a:lnTo>
                <a:lnTo>
                  <a:pt x="327" y="0"/>
                </a:lnTo>
                <a:lnTo>
                  <a:pt x="323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42125" name="Freeform 45"/>
          <p:cNvSpPr>
            <a:spLocks/>
          </p:cNvSpPr>
          <p:nvPr/>
        </p:nvSpPr>
        <p:spPr bwMode="auto">
          <a:xfrm>
            <a:off x="8494713" y="4556125"/>
            <a:ext cx="73025" cy="117475"/>
          </a:xfrm>
          <a:custGeom>
            <a:avLst/>
            <a:gdLst/>
            <a:ahLst/>
            <a:cxnLst>
              <a:cxn ang="0">
                <a:pos x="2" y="61"/>
              </a:cxn>
              <a:cxn ang="0">
                <a:pos x="0" y="64"/>
              </a:cxn>
              <a:cxn ang="0">
                <a:pos x="0" y="68"/>
              </a:cxn>
              <a:cxn ang="0">
                <a:pos x="2" y="70"/>
              </a:cxn>
              <a:cxn ang="0">
                <a:pos x="3" y="73"/>
              </a:cxn>
              <a:cxn ang="0">
                <a:pos x="5" y="73"/>
              </a:cxn>
              <a:cxn ang="0">
                <a:pos x="8" y="74"/>
              </a:cxn>
              <a:cxn ang="0">
                <a:pos x="13" y="74"/>
              </a:cxn>
              <a:cxn ang="0">
                <a:pos x="14" y="73"/>
              </a:cxn>
              <a:cxn ang="0">
                <a:pos x="17" y="71"/>
              </a:cxn>
              <a:cxn ang="0">
                <a:pos x="17" y="70"/>
              </a:cxn>
              <a:cxn ang="0">
                <a:pos x="44" y="13"/>
              </a:cxn>
              <a:cxn ang="0">
                <a:pos x="46" y="10"/>
              </a:cxn>
              <a:cxn ang="0">
                <a:pos x="46" y="6"/>
              </a:cxn>
              <a:cxn ang="0">
                <a:pos x="44" y="4"/>
              </a:cxn>
              <a:cxn ang="0">
                <a:pos x="43" y="1"/>
              </a:cxn>
              <a:cxn ang="0">
                <a:pos x="41" y="1"/>
              </a:cxn>
              <a:cxn ang="0">
                <a:pos x="38" y="0"/>
              </a:cxn>
              <a:cxn ang="0">
                <a:pos x="34" y="0"/>
              </a:cxn>
              <a:cxn ang="0">
                <a:pos x="32" y="1"/>
              </a:cxn>
              <a:cxn ang="0">
                <a:pos x="29" y="3"/>
              </a:cxn>
              <a:cxn ang="0">
                <a:pos x="29" y="4"/>
              </a:cxn>
              <a:cxn ang="0">
                <a:pos x="2" y="61"/>
              </a:cxn>
            </a:cxnLst>
            <a:rect l="0" t="0" r="r" b="b"/>
            <a:pathLst>
              <a:path w="46" h="74">
                <a:moveTo>
                  <a:pt x="2" y="61"/>
                </a:moveTo>
                <a:lnTo>
                  <a:pt x="0" y="64"/>
                </a:lnTo>
                <a:lnTo>
                  <a:pt x="0" y="68"/>
                </a:lnTo>
                <a:lnTo>
                  <a:pt x="2" y="70"/>
                </a:lnTo>
                <a:lnTo>
                  <a:pt x="3" y="73"/>
                </a:lnTo>
                <a:lnTo>
                  <a:pt x="5" y="73"/>
                </a:lnTo>
                <a:lnTo>
                  <a:pt x="8" y="74"/>
                </a:lnTo>
                <a:lnTo>
                  <a:pt x="13" y="74"/>
                </a:lnTo>
                <a:lnTo>
                  <a:pt x="14" y="73"/>
                </a:lnTo>
                <a:lnTo>
                  <a:pt x="17" y="71"/>
                </a:lnTo>
                <a:lnTo>
                  <a:pt x="17" y="70"/>
                </a:lnTo>
                <a:lnTo>
                  <a:pt x="44" y="13"/>
                </a:lnTo>
                <a:lnTo>
                  <a:pt x="46" y="10"/>
                </a:lnTo>
                <a:lnTo>
                  <a:pt x="46" y="6"/>
                </a:lnTo>
                <a:lnTo>
                  <a:pt x="44" y="4"/>
                </a:lnTo>
                <a:lnTo>
                  <a:pt x="43" y="1"/>
                </a:lnTo>
                <a:lnTo>
                  <a:pt x="41" y="1"/>
                </a:lnTo>
                <a:lnTo>
                  <a:pt x="38" y="0"/>
                </a:lnTo>
                <a:lnTo>
                  <a:pt x="34" y="0"/>
                </a:lnTo>
                <a:lnTo>
                  <a:pt x="32" y="1"/>
                </a:lnTo>
                <a:lnTo>
                  <a:pt x="29" y="3"/>
                </a:lnTo>
                <a:lnTo>
                  <a:pt x="29" y="4"/>
                </a:lnTo>
                <a:lnTo>
                  <a:pt x="2" y="6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42126" name="Freeform 46"/>
          <p:cNvSpPr>
            <a:spLocks/>
          </p:cNvSpPr>
          <p:nvPr/>
        </p:nvSpPr>
        <p:spPr bwMode="auto">
          <a:xfrm>
            <a:off x="8539163" y="2247900"/>
            <a:ext cx="28575" cy="2336800"/>
          </a:xfrm>
          <a:custGeom>
            <a:avLst/>
            <a:gdLst/>
            <a:ahLst/>
            <a:cxnLst>
              <a:cxn ang="0">
                <a:pos x="0" y="1463"/>
              </a:cxn>
              <a:cxn ang="0">
                <a:pos x="0" y="1466"/>
              </a:cxn>
              <a:cxn ang="0">
                <a:pos x="3" y="1469"/>
              </a:cxn>
              <a:cxn ang="0">
                <a:pos x="6" y="1472"/>
              </a:cxn>
              <a:cxn ang="0">
                <a:pos x="12" y="1472"/>
              </a:cxn>
              <a:cxn ang="0">
                <a:pos x="15" y="1469"/>
              </a:cxn>
              <a:cxn ang="0">
                <a:pos x="18" y="1466"/>
              </a:cxn>
              <a:cxn ang="0">
                <a:pos x="18" y="6"/>
              </a:cxn>
              <a:cxn ang="0">
                <a:pos x="15" y="3"/>
              </a:cxn>
              <a:cxn ang="0">
                <a:pos x="12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9"/>
              </a:cxn>
              <a:cxn ang="0">
                <a:pos x="0" y="1463"/>
              </a:cxn>
            </a:cxnLst>
            <a:rect l="0" t="0" r="r" b="b"/>
            <a:pathLst>
              <a:path w="18" h="1472">
                <a:moveTo>
                  <a:pt x="0" y="1463"/>
                </a:moveTo>
                <a:lnTo>
                  <a:pt x="0" y="1466"/>
                </a:lnTo>
                <a:lnTo>
                  <a:pt x="3" y="1469"/>
                </a:lnTo>
                <a:lnTo>
                  <a:pt x="6" y="1472"/>
                </a:lnTo>
                <a:lnTo>
                  <a:pt x="12" y="1472"/>
                </a:lnTo>
                <a:lnTo>
                  <a:pt x="15" y="1469"/>
                </a:lnTo>
                <a:lnTo>
                  <a:pt x="18" y="1466"/>
                </a:lnTo>
                <a:lnTo>
                  <a:pt x="18" y="6"/>
                </a:lnTo>
                <a:lnTo>
                  <a:pt x="15" y="3"/>
                </a:lnTo>
                <a:lnTo>
                  <a:pt x="12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9"/>
                </a:lnTo>
                <a:lnTo>
                  <a:pt x="0" y="146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42127" name="Freeform 47"/>
          <p:cNvSpPr>
            <a:spLocks/>
          </p:cNvSpPr>
          <p:nvPr/>
        </p:nvSpPr>
        <p:spPr bwMode="auto">
          <a:xfrm>
            <a:off x="4740275" y="2247900"/>
            <a:ext cx="3827463" cy="28575"/>
          </a:xfrm>
          <a:custGeom>
            <a:avLst/>
            <a:gdLst/>
            <a:ahLst/>
            <a:cxnLst>
              <a:cxn ang="0">
                <a:pos x="2402" y="18"/>
              </a:cxn>
              <a:cxn ang="0">
                <a:pos x="2405" y="18"/>
              </a:cxn>
              <a:cxn ang="0">
                <a:pos x="2408" y="15"/>
              </a:cxn>
              <a:cxn ang="0">
                <a:pos x="2411" y="12"/>
              </a:cxn>
              <a:cxn ang="0">
                <a:pos x="2411" y="6"/>
              </a:cxn>
              <a:cxn ang="0">
                <a:pos x="2408" y="3"/>
              </a:cxn>
              <a:cxn ang="0">
                <a:pos x="2405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12"/>
              </a:cxn>
              <a:cxn ang="0">
                <a:pos x="3" y="15"/>
              </a:cxn>
              <a:cxn ang="0">
                <a:pos x="6" y="18"/>
              </a:cxn>
              <a:cxn ang="0">
                <a:pos x="9" y="18"/>
              </a:cxn>
              <a:cxn ang="0">
                <a:pos x="2402" y="18"/>
              </a:cxn>
            </a:cxnLst>
            <a:rect l="0" t="0" r="r" b="b"/>
            <a:pathLst>
              <a:path w="2411" h="18">
                <a:moveTo>
                  <a:pt x="2402" y="18"/>
                </a:moveTo>
                <a:lnTo>
                  <a:pt x="2405" y="18"/>
                </a:lnTo>
                <a:lnTo>
                  <a:pt x="2408" y="15"/>
                </a:lnTo>
                <a:lnTo>
                  <a:pt x="2411" y="12"/>
                </a:lnTo>
                <a:lnTo>
                  <a:pt x="2411" y="6"/>
                </a:lnTo>
                <a:lnTo>
                  <a:pt x="2408" y="3"/>
                </a:lnTo>
                <a:lnTo>
                  <a:pt x="2405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5"/>
                </a:lnTo>
                <a:lnTo>
                  <a:pt x="6" y="18"/>
                </a:lnTo>
                <a:lnTo>
                  <a:pt x="9" y="18"/>
                </a:lnTo>
                <a:lnTo>
                  <a:pt x="2402" y="1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42129" name="Freeform 49"/>
          <p:cNvSpPr>
            <a:spLocks/>
          </p:cNvSpPr>
          <p:nvPr/>
        </p:nvSpPr>
        <p:spPr bwMode="auto">
          <a:xfrm>
            <a:off x="4740275" y="4608513"/>
            <a:ext cx="708025" cy="28575"/>
          </a:xfrm>
          <a:custGeom>
            <a:avLst/>
            <a:gdLst/>
            <a:ahLst/>
            <a:cxnLst>
              <a:cxn ang="0">
                <a:pos x="9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12"/>
              </a:cxn>
              <a:cxn ang="0">
                <a:pos x="3" y="15"/>
              </a:cxn>
              <a:cxn ang="0">
                <a:pos x="6" y="18"/>
              </a:cxn>
              <a:cxn ang="0">
                <a:pos x="440" y="18"/>
              </a:cxn>
              <a:cxn ang="0">
                <a:pos x="443" y="15"/>
              </a:cxn>
              <a:cxn ang="0">
                <a:pos x="446" y="12"/>
              </a:cxn>
              <a:cxn ang="0">
                <a:pos x="446" y="6"/>
              </a:cxn>
              <a:cxn ang="0">
                <a:pos x="443" y="3"/>
              </a:cxn>
              <a:cxn ang="0">
                <a:pos x="440" y="0"/>
              </a:cxn>
              <a:cxn ang="0">
                <a:pos x="437" y="0"/>
              </a:cxn>
              <a:cxn ang="0">
                <a:pos x="9" y="0"/>
              </a:cxn>
            </a:cxnLst>
            <a:rect l="0" t="0" r="r" b="b"/>
            <a:pathLst>
              <a:path w="446" h="18">
                <a:moveTo>
                  <a:pt x="9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5"/>
                </a:lnTo>
                <a:lnTo>
                  <a:pt x="6" y="18"/>
                </a:lnTo>
                <a:lnTo>
                  <a:pt x="440" y="18"/>
                </a:lnTo>
                <a:lnTo>
                  <a:pt x="443" y="15"/>
                </a:lnTo>
                <a:lnTo>
                  <a:pt x="446" y="12"/>
                </a:lnTo>
                <a:lnTo>
                  <a:pt x="446" y="6"/>
                </a:lnTo>
                <a:lnTo>
                  <a:pt x="443" y="3"/>
                </a:lnTo>
                <a:lnTo>
                  <a:pt x="440" y="0"/>
                </a:lnTo>
                <a:lnTo>
                  <a:pt x="437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42134" name="Freeform 54"/>
          <p:cNvSpPr>
            <a:spLocks/>
          </p:cNvSpPr>
          <p:nvPr/>
        </p:nvSpPr>
        <p:spPr bwMode="auto">
          <a:xfrm>
            <a:off x="4967288" y="5368925"/>
            <a:ext cx="2198687" cy="28575"/>
          </a:xfrm>
          <a:custGeom>
            <a:avLst/>
            <a:gdLst/>
            <a:ahLst/>
            <a:cxnLst>
              <a:cxn ang="0">
                <a:pos x="1376" y="18"/>
              </a:cxn>
              <a:cxn ang="0">
                <a:pos x="1379" y="18"/>
              </a:cxn>
              <a:cxn ang="0">
                <a:pos x="1382" y="15"/>
              </a:cxn>
              <a:cxn ang="0">
                <a:pos x="1385" y="12"/>
              </a:cxn>
              <a:cxn ang="0">
                <a:pos x="1385" y="6"/>
              </a:cxn>
              <a:cxn ang="0">
                <a:pos x="1382" y="3"/>
              </a:cxn>
              <a:cxn ang="0">
                <a:pos x="1379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12"/>
              </a:cxn>
              <a:cxn ang="0">
                <a:pos x="3" y="15"/>
              </a:cxn>
              <a:cxn ang="0">
                <a:pos x="6" y="18"/>
              </a:cxn>
              <a:cxn ang="0">
                <a:pos x="9" y="18"/>
              </a:cxn>
              <a:cxn ang="0">
                <a:pos x="1376" y="18"/>
              </a:cxn>
            </a:cxnLst>
            <a:rect l="0" t="0" r="r" b="b"/>
            <a:pathLst>
              <a:path w="1385" h="18">
                <a:moveTo>
                  <a:pt x="1376" y="18"/>
                </a:moveTo>
                <a:lnTo>
                  <a:pt x="1379" y="18"/>
                </a:lnTo>
                <a:lnTo>
                  <a:pt x="1382" y="15"/>
                </a:lnTo>
                <a:lnTo>
                  <a:pt x="1385" y="12"/>
                </a:lnTo>
                <a:lnTo>
                  <a:pt x="1385" y="6"/>
                </a:lnTo>
                <a:lnTo>
                  <a:pt x="1382" y="3"/>
                </a:lnTo>
                <a:lnTo>
                  <a:pt x="1379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5"/>
                </a:lnTo>
                <a:lnTo>
                  <a:pt x="6" y="18"/>
                </a:lnTo>
                <a:lnTo>
                  <a:pt x="9" y="18"/>
                </a:lnTo>
                <a:lnTo>
                  <a:pt x="1376" y="1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42135" name="Rectangle 55"/>
          <p:cNvSpPr>
            <a:spLocks noChangeArrowheads="1"/>
          </p:cNvSpPr>
          <p:nvPr/>
        </p:nvSpPr>
        <p:spPr bwMode="auto">
          <a:xfrm>
            <a:off x="4100513" y="5145088"/>
            <a:ext cx="7889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600" b="0" i="0" baseline="0">
                <a:solidFill>
                  <a:srgbClr val="000000"/>
                </a:solidFill>
                <a:latin typeface="Swiss 721 SWA" charset="0"/>
              </a:rPr>
              <a:t>Clock</a:t>
            </a:r>
            <a:endParaRPr lang="en-US"/>
          </a:p>
        </p:txBody>
      </p:sp>
      <p:sp>
        <p:nvSpPr>
          <p:cNvPr id="942136" name="Rectangle 56"/>
          <p:cNvSpPr>
            <a:spLocks noChangeArrowheads="1"/>
          </p:cNvSpPr>
          <p:nvPr/>
        </p:nvSpPr>
        <p:spPr bwMode="auto">
          <a:xfrm>
            <a:off x="5702300" y="3006725"/>
            <a:ext cx="8461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2000" b="0" i="0" baseline="0">
                <a:solidFill>
                  <a:srgbClr val="000000"/>
                </a:solidFill>
                <a:latin typeface="Swiss 721 SWA" charset="0"/>
              </a:rPr>
              <a:t>I</a:t>
            </a:r>
            <a:r>
              <a:rPr lang="en-US" sz="2000" b="0" i="0" baseline="0">
                <a:solidFill>
                  <a:srgbClr val="000000"/>
                </a:solidFill>
              </a:rPr>
              <a:t>ncr</a:t>
            </a:r>
            <a:r>
              <a:rPr lang="en-US" sz="2000" b="0" i="0" baseline="0">
                <a:solidFill>
                  <a:srgbClr val="000000"/>
                </a:solidFill>
                <a:latin typeface="Swiss 721 SWA" charset="0"/>
              </a:rPr>
              <a:t>e-menter</a:t>
            </a:r>
            <a:endParaRPr lang="en-US" sz="700"/>
          </a:p>
        </p:txBody>
      </p:sp>
      <p:sp>
        <p:nvSpPr>
          <p:cNvPr id="942138" name="Line 58"/>
          <p:cNvSpPr>
            <a:spLocks noChangeShapeType="1"/>
          </p:cNvSpPr>
          <p:nvPr/>
        </p:nvSpPr>
        <p:spPr bwMode="auto">
          <a:xfrm flipV="1">
            <a:off x="4737100" y="2247900"/>
            <a:ext cx="0" cy="2387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942139" name="Line 59"/>
          <p:cNvSpPr>
            <a:spLocks noChangeShapeType="1"/>
          </p:cNvSpPr>
          <p:nvPr/>
        </p:nvSpPr>
        <p:spPr bwMode="auto">
          <a:xfrm>
            <a:off x="4889500" y="2387600"/>
            <a:ext cx="0" cy="1943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942141" name="Line 61"/>
          <p:cNvSpPr>
            <a:spLocks noChangeShapeType="1"/>
          </p:cNvSpPr>
          <p:nvPr/>
        </p:nvSpPr>
        <p:spPr bwMode="auto">
          <a:xfrm>
            <a:off x="5016500" y="2552700"/>
            <a:ext cx="0" cy="1384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942143" name="Line 63"/>
          <p:cNvSpPr>
            <a:spLocks noChangeShapeType="1"/>
          </p:cNvSpPr>
          <p:nvPr/>
        </p:nvSpPr>
        <p:spPr bwMode="auto">
          <a:xfrm>
            <a:off x="5156200" y="2654300"/>
            <a:ext cx="0" cy="952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942146" name="Rectangle 66"/>
          <p:cNvSpPr>
            <a:spLocks noChangeArrowheads="1"/>
          </p:cNvSpPr>
          <p:nvPr/>
        </p:nvSpPr>
        <p:spPr bwMode="auto">
          <a:xfrm>
            <a:off x="5499100" y="3503613"/>
            <a:ext cx="233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0" baseline="0">
                <a:solidFill>
                  <a:srgbClr val="000000"/>
                </a:solidFill>
                <a:latin typeface="Swiss 721 SWA" charset="0"/>
              </a:rPr>
              <a:t>A3</a:t>
            </a:r>
            <a:endParaRPr lang="en-US"/>
          </a:p>
        </p:txBody>
      </p:sp>
      <p:sp>
        <p:nvSpPr>
          <p:cNvPr id="942147" name="Rectangle 67"/>
          <p:cNvSpPr>
            <a:spLocks noChangeArrowheads="1"/>
          </p:cNvSpPr>
          <p:nvPr/>
        </p:nvSpPr>
        <p:spPr bwMode="auto">
          <a:xfrm>
            <a:off x="5499100" y="3841750"/>
            <a:ext cx="233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0" baseline="0">
                <a:solidFill>
                  <a:srgbClr val="000000"/>
                </a:solidFill>
                <a:latin typeface="Swiss 721 SWA" charset="0"/>
              </a:rPr>
              <a:t>A2</a:t>
            </a:r>
            <a:endParaRPr lang="en-US"/>
          </a:p>
        </p:txBody>
      </p:sp>
      <p:sp>
        <p:nvSpPr>
          <p:cNvPr id="942148" name="Rectangle 68"/>
          <p:cNvSpPr>
            <a:spLocks noChangeArrowheads="1"/>
          </p:cNvSpPr>
          <p:nvPr/>
        </p:nvSpPr>
        <p:spPr bwMode="auto">
          <a:xfrm>
            <a:off x="5499100" y="4178300"/>
            <a:ext cx="233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0" baseline="0">
                <a:solidFill>
                  <a:srgbClr val="000000"/>
                </a:solidFill>
                <a:latin typeface="Swiss 721 SWA" charset="0"/>
              </a:rPr>
              <a:t>A1</a:t>
            </a:r>
            <a:endParaRPr lang="en-US"/>
          </a:p>
        </p:txBody>
      </p:sp>
      <p:sp>
        <p:nvSpPr>
          <p:cNvPr id="942149" name="Rectangle 69"/>
          <p:cNvSpPr>
            <a:spLocks noChangeArrowheads="1"/>
          </p:cNvSpPr>
          <p:nvPr/>
        </p:nvSpPr>
        <p:spPr bwMode="auto">
          <a:xfrm>
            <a:off x="5499100" y="4513263"/>
            <a:ext cx="233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0" baseline="0">
                <a:solidFill>
                  <a:srgbClr val="000000"/>
                </a:solidFill>
                <a:latin typeface="Swiss 721 SWA" charset="0"/>
              </a:rPr>
              <a:t>A0</a:t>
            </a:r>
            <a:endParaRPr lang="en-US"/>
          </a:p>
        </p:txBody>
      </p:sp>
      <p:sp>
        <p:nvSpPr>
          <p:cNvPr id="942150" name="Rectangle 70"/>
          <p:cNvSpPr>
            <a:spLocks noChangeArrowheads="1"/>
          </p:cNvSpPr>
          <p:nvPr/>
        </p:nvSpPr>
        <p:spPr bwMode="auto">
          <a:xfrm>
            <a:off x="6384925" y="3500438"/>
            <a:ext cx="2016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0" baseline="0">
                <a:solidFill>
                  <a:srgbClr val="000000"/>
                </a:solidFill>
                <a:latin typeface="Swiss 721 SWA" charset="0"/>
              </a:rPr>
              <a:t>S3</a:t>
            </a:r>
            <a:endParaRPr lang="en-US"/>
          </a:p>
        </p:txBody>
      </p:sp>
      <p:sp>
        <p:nvSpPr>
          <p:cNvPr id="942151" name="Rectangle 71"/>
          <p:cNvSpPr>
            <a:spLocks noChangeArrowheads="1"/>
          </p:cNvSpPr>
          <p:nvPr/>
        </p:nvSpPr>
        <p:spPr bwMode="auto">
          <a:xfrm>
            <a:off x="6384925" y="3838575"/>
            <a:ext cx="2016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0" baseline="0">
                <a:solidFill>
                  <a:srgbClr val="000000"/>
                </a:solidFill>
                <a:latin typeface="Swiss 721 SWA" charset="0"/>
              </a:rPr>
              <a:t>S2</a:t>
            </a:r>
            <a:endParaRPr lang="en-US"/>
          </a:p>
        </p:txBody>
      </p:sp>
      <p:sp>
        <p:nvSpPr>
          <p:cNvPr id="942152" name="Rectangle 72"/>
          <p:cNvSpPr>
            <a:spLocks noChangeArrowheads="1"/>
          </p:cNvSpPr>
          <p:nvPr/>
        </p:nvSpPr>
        <p:spPr bwMode="auto">
          <a:xfrm>
            <a:off x="6384925" y="4175125"/>
            <a:ext cx="2016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0" baseline="0">
                <a:solidFill>
                  <a:srgbClr val="000000"/>
                </a:solidFill>
                <a:latin typeface="Swiss 721 SWA" charset="0"/>
              </a:rPr>
              <a:t>S1</a:t>
            </a:r>
            <a:endParaRPr lang="en-US"/>
          </a:p>
        </p:txBody>
      </p:sp>
      <p:sp>
        <p:nvSpPr>
          <p:cNvPr id="942153" name="Rectangle 73"/>
          <p:cNvSpPr>
            <a:spLocks noChangeArrowheads="1"/>
          </p:cNvSpPr>
          <p:nvPr/>
        </p:nvSpPr>
        <p:spPr bwMode="auto">
          <a:xfrm>
            <a:off x="6384925" y="4510088"/>
            <a:ext cx="2016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0" baseline="0">
                <a:solidFill>
                  <a:srgbClr val="000000"/>
                </a:solidFill>
                <a:latin typeface="Swiss 721 SWA" charset="0"/>
              </a:rPr>
              <a:t>S0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963" y="0"/>
            <a:ext cx="4047106" cy="1020763"/>
          </a:xfrm>
        </p:spPr>
        <p:txBody>
          <a:bodyPr/>
          <a:lstStyle/>
          <a:p>
            <a:r>
              <a:rPr lang="en-CA" dirty="0" smtClean="0"/>
              <a:t>4-bit Synchronous Counter with J-K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946" y="1179955"/>
            <a:ext cx="8914518" cy="5494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r="46739" b="45211"/>
          <a:stretch>
            <a:fillRect/>
          </a:stretch>
        </p:blipFill>
        <p:spPr bwMode="auto">
          <a:xfrm>
            <a:off x="7180089" y="-245664"/>
            <a:ext cx="1963911" cy="1746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K-Maps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2563" y="1310753"/>
            <a:ext cx="4661136" cy="4950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 l="58983"/>
          <a:stretch>
            <a:fillRect/>
          </a:stretch>
        </p:blipFill>
        <p:spPr bwMode="auto">
          <a:xfrm>
            <a:off x="6209742" y="4161287"/>
            <a:ext cx="1828800" cy="2096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 r="58085"/>
          <a:stretch>
            <a:fillRect/>
          </a:stretch>
        </p:blipFill>
        <p:spPr bwMode="auto">
          <a:xfrm>
            <a:off x="6150817" y="1691043"/>
            <a:ext cx="1868853" cy="2096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9999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1" i="1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1" i="1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10938</TotalTime>
  <Words>488</Words>
  <Application>Microsoft Office PowerPoint</Application>
  <PresentationFormat>On-screen Show (4:3)</PresentationFormat>
  <Paragraphs>95</Paragraphs>
  <Slides>15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Default Design</vt:lpstr>
      <vt:lpstr>Slide 1</vt:lpstr>
      <vt:lpstr>Counters</vt:lpstr>
      <vt:lpstr>Ripple Counter </vt:lpstr>
      <vt:lpstr>Ripple Counter (continued)</vt:lpstr>
      <vt:lpstr>Ripple Counter: 4-bit Upward Counter</vt:lpstr>
      <vt:lpstr>Ripple Counter: 4-bit Upward Counter</vt:lpstr>
      <vt:lpstr>Synchronous Counters</vt:lpstr>
      <vt:lpstr>4-bit Synchronous Counter with J-K</vt:lpstr>
      <vt:lpstr>K-Maps</vt:lpstr>
      <vt:lpstr>Equations</vt:lpstr>
      <vt:lpstr>Logic Diagram</vt:lpstr>
      <vt:lpstr>Arbitrary Counter: Problem Statement</vt:lpstr>
      <vt:lpstr>Arbitrary Counter: State Diagram</vt:lpstr>
      <vt:lpstr>Arbitrary Counter: State Table</vt:lpstr>
      <vt:lpstr>Arbitrary Counter: Logic Diagram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2 - Part 1 - PPT - Mano &amp; Kime - 2nd Ed</dc:title>
  <dc:creator>Kaminski &amp; Kime</dc:creator>
  <dc:description>Fall 2001 Draft</dc:description>
  <cp:lastModifiedBy>Salekul</cp:lastModifiedBy>
  <cp:revision>484</cp:revision>
  <cp:lastPrinted>1999-06-21T13:11:14Z</cp:lastPrinted>
  <dcterms:created xsi:type="dcterms:W3CDTF">1999-02-14T20:48:18Z</dcterms:created>
  <dcterms:modified xsi:type="dcterms:W3CDTF">2012-08-23T07:22:13Z</dcterms:modified>
</cp:coreProperties>
</file>