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369" r:id="rId3"/>
    <p:sldId id="380" r:id="rId4"/>
    <p:sldId id="381" r:id="rId5"/>
    <p:sldId id="377" r:id="rId6"/>
    <p:sldId id="378" r:id="rId7"/>
    <p:sldId id="379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FFCC"/>
    <a:srgbClr val="009999"/>
    <a:srgbClr val="0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2787"/>
    <p:restoredTop sz="83979" autoAdjust="0"/>
  </p:normalViewPr>
  <p:slideViewPr>
    <p:cSldViewPr snapToGrid="0">
      <p:cViewPr>
        <p:scale>
          <a:sx n="70" d="100"/>
          <a:sy n="70" d="100"/>
        </p:scale>
        <p:origin x="-81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984" y="-58"/>
      </p:cViewPr>
      <p:guideLst>
        <p:guide orient="horz" pos="3025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 i="0" baseline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 i="0" baseline="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/>
            </a:lvl1pPr>
          </a:lstStyle>
          <a:p>
            <a:fld id="{92872C6F-C228-4B86-8CCC-9DBF37A6A7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defTabSz="1020763">
              <a:defRPr sz="1400" b="0" i="0" baseline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 b="0" i="0" baseline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defTabSz="1020763">
              <a:defRPr sz="1400" b="0" i="0" baseline="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 b="0" i="0" baseline="0"/>
            </a:lvl1pPr>
          </a:lstStyle>
          <a:p>
            <a:fld id="{4C57B812-B302-41A3-8F57-9E513C39002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E14D5-9F7D-4463-9411-71898F5A16DE}" type="slidenum">
              <a:rPr lang="en-US"/>
              <a:pPr/>
              <a:t>1</a:t>
            </a:fld>
            <a:endParaRPr lang="en-US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F6B30-B56A-464C-8617-3A124A507A6C}" type="slidenum">
              <a:rPr lang="en-US"/>
              <a:pPr/>
              <a:t>6</a:t>
            </a:fld>
            <a:endParaRPr lang="en-US"/>
          </a:p>
        </p:txBody>
      </p:sp>
      <p:sp>
        <p:nvSpPr>
          <p:cNvPr id="1001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ROW T4: 10110</a:t>
            </a:r>
          </a:p>
          <a:p>
            <a:r>
              <a:rPr lang="en-US"/>
              <a:t>Row T5:  11011</a:t>
            </a:r>
          </a:p>
          <a:p>
            <a:r>
              <a:rPr lang="en-US"/>
              <a:t>Row T6:  11101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Text Box 1051"/>
          <p:cNvSpPr txBox="1">
            <a:spLocks noChangeArrowheads="1"/>
          </p:cNvSpPr>
          <p:nvPr userDrawn="1"/>
        </p:nvSpPr>
        <p:spPr bwMode="auto">
          <a:xfrm>
            <a:off x="1833563" y="5167313"/>
            <a:ext cx="5913437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i="0" baseline="0"/>
              <a:t>Charles Kime &amp; Thomas Kaminski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i="0" baseline="0">
                <a:cs typeface="Times New Roman" pitchFamily="18" charset="0"/>
              </a:rPr>
              <a:t>© 2004 Pearson Education, Inc.</a:t>
            </a:r>
            <a:br>
              <a:rPr lang="en-US" sz="2200" b="0" i="0" baseline="0">
                <a:cs typeface="Times New Roman" pitchFamily="18" charset="0"/>
              </a:rPr>
            </a:br>
            <a:r>
              <a:rPr lang="en-US" sz="2200" b="0" i="0" baseline="0">
                <a:cs typeface="Times New Roman" pitchFamily="18" charset="0"/>
                <a:hlinkClick r:id="" action="ppaction://hlinkshowjump?jump=lastslide"/>
              </a:rPr>
              <a:t>Terms of Use</a:t>
            </a:r>
            <a:r>
              <a:rPr lang="en-US" sz="2200" b="0" i="0" baseline="0">
                <a:cs typeface="Times New Roman" pitchFamily="18" charset="0"/>
              </a:rPr>
              <a:t/>
            </a:r>
            <a:br>
              <a:rPr lang="en-US" sz="2200" b="0" i="0" baseline="0">
                <a:cs typeface="Times New Roman" pitchFamily="18" charset="0"/>
              </a:rPr>
            </a:br>
            <a:r>
              <a:rPr lang="en-US" sz="1800" b="0" i="0" baseline="0">
                <a:cs typeface="Times New Roman" pitchFamily="18" charset="0"/>
              </a:rPr>
              <a:t>(Hyperlinks are active in View Show mode)</a:t>
            </a:r>
          </a:p>
        </p:txBody>
      </p:sp>
      <p:sp>
        <p:nvSpPr>
          <p:cNvPr id="6172" name="Text Box 1052"/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4000" i="0" baseline="0" dirty="0">
                <a:solidFill>
                  <a:schemeClr val="hlink"/>
                </a:solidFill>
                <a:latin typeface="Helvetica" pitchFamily="34" charset="0"/>
              </a:rPr>
              <a:t>Chapter </a:t>
            </a:r>
            <a:r>
              <a:rPr lang="en-US" sz="4000" i="0" baseline="0" dirty="0" smtClean="0">
                <a:solidFill>
                  <a:schemeClr val="hlink"/>
                </a:solidFill>
                <a:latin typeface="Helvetica" pitchFamily="34" charset="0"/>
              </a:rPr>
              <a:t>5 </a:t>
            </a:r>
            <a:r>
              <a:rPr lang="en-US" sz="4000" i="0" baseline="0" dirty="0">
                <a:solidFill>
                  <a:schemeClr val="hlink"/>
                </a:solidFill>
                <a:latin typeface="Helvetica" pitchFamily="34" charset="0"/>
              </a:rPr>
              <a:t>– Registers and Register </a:t>
            </a:r>
            <a:r>
              <a:rPr lang="en-US" sz="4000" i="0" baseline="0" dirty="0" smtClean="0">
                <a:solidFill>
                  <a:schemeClr val="hlink"/>
                </a:solidFill>
                <a:latin typeface="Helvetica" pitchFamily="34" charset="0"/>
              </a:rPr>
              <a:t>Transfers</a:t>
            </a:r>
            <a:endParaRPr lang="en-US" sz="4000" i="0" baseline="0" dirty="0">
              <a:solidFill>
                <a:schemeClr val="hlink"/>
              </a:solidFill>
              <a:latin typeface="Helvetica" pitchFamily="34" charset="0"/>
            </a:endParaRPr>
          </a:p>
        </p:txBody>
      </p:sp>
      <p:sp>
        <p:nvSpPr>
          <p:cNvPr id="6173" name="Text Box 1053"/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3200" i="0" baseline="0"/>
              <a:t>Logic and Computer Design Fundamentals</a:t>
            </a:r>
          </a:p>
        </p:txBody>
      </p:sp>
      <p:sp>
        <p:nvSpPr>
          <p:cNvPr id="6174" name="Line 1054"/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Picture 54" descr="C:\Documents and Settings\Charles R Kime\My Documents\Texts\Website\PowerPoint_Slides\Work_Area\Chapter_01\watermark.jpg"/>
          <p:cNvPicPr>
            <a:picLocks noChangeAspect="1" noChangeArrowheads="1"/>
          </p:cNvPicPr>
          <p:nvPr userDrawn="1"/>
        </p:nvPicPr>
        <p:blipFill>
          <a:blip r:embed="rId13" cstate="print"/>
          <a:srcRect t="39345"/>
          <a:stretch>
            <a:fillRect/>
          </a:stretch>
        </p:blipFill>
        <p:spPr bwMode="auto">
          <a:xfrm>
            <a:off x="693738" y="6353175"/>
            <a:ext cx="2230437" cy="476250"/>
          </a:xfrm>
          <a:prstGeom prst="rect">
            <a:avLst/>
          </a:prstGeom>
          <a:noFill/>
        </p:spPr>
      </p:pic>
      <p:sp>
        <p:nvSpPr>
          <p:cNvPr id="1079" name="Text Box 55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800" i="0" baseline="0">
              <a:solidFill>
                <a:schemeClr val="accent2"/>
              </a:solidFill>
            </a:endParaRPr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82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83" name="Rectangle 5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000" b="1">
          <a:solidFill>
            <a:schemeClr val="tx1"/>
          </a:solidFill>
          <a:latin typeface="+mn-lt"/>
        </a:defRPr>
      </a:lvl4pPr>
      <a:lvl5pPr marL="20066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4638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210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3782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354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907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Register – a </a:t>
            </a:r>
            <a:r>
              <a:rPr lang="en-US" u="sng" dirty="0">
                <a:cs typeface="Times New Roman" pitchFamily="18" charset="0"/>
              </a:rPr>
              <a:t>collection</a:t>
            </a:r>
            <a:r>
              <a:rPr lang="en-US" dirty="0">
                <a:cs typeface="Times New Roman" pitchFamily="18" charset="0"/>
              </a:rPr>
              <a:t> of binary storage elements </a:t>
            </a:r>
          </a:p>
          <a:p>
            <a:r>
              <a:rPr lang="en-US" dirty="0">
                <a:cs typeface="Times New Roman" pitchFamily="18" charset="0"/>
              </a:rPr>
              <a:t>In theory, a register is sequential logic which can be defined by a state table</a:t>
            </a:r>
          </a:p>
          <a:p>
            <a:r>
              <a:rPr lang="en-US" dirty="0">
                <a:cs typeface="Times New Roman" pitchFamily="18" charset="0"/>
              </a:rPr>
              <a:t>More often think of a register as storing a vector of binary values</a:t>
            </a:r>
          </a:p>
          <a:p>
            <a:r>
              <a:rPr lang="en-US" dirty="0">
                <a:cs typeface="Times New Roman" pitchFamily="18" charset="0"/>
              </a:rPr>
              <a:t>Frequently used to perform simple data storage and data movement and processing operations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4-Bit Register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332263"/>
            <a:ext cx="7772400" cy="5027613"/>
          </a:xfrm>
        </p:spPr>
        <p:txBody>
          <a:bodyPr/>
          <a:lstStyle/>
          <a:p>
            <a:r>
              <a:rPr lang="en-CA" sz="2000" dirty="0" smtClean="0"/>
              <a:t>Clear goes to R</a:t>
            </a:r>
          </a:p>
          <a:p>
            <a:r>
              <a:rPr lang="en-CA" sz="2000" dirty="0" smtClean="0"/>
              <a:t>We put ‘1’ all the time</a:t>
            </a:r>
          </a:p>
          <a:p>
            <a:r>
              <a:rPr lang="en-CA" sz="2000" dirty="0" smtClean="0"/>
              <a:t>Put ‘0’ if want to clear the values</a:t>
            </a:r>
            <a:endParaRPr lang="en-CA" sz="2000" dirty="0"/>
          </a:p>
        </p:txBody>
      </p:sp>
      <p:pic>
        <p:nvPicPr>
          <p:cNvPr id="1006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250" y="357615"/>
            <a:ext cx="3842200" cy="623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6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4530" y="2996745"/>
            <a:ext cx="1965920" cy="2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 bwMode="auto">
          <a:xfrm>
            <a:off x="1080654" y="1395351"/>
            <a:ext cx="575954" cy="59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527541" y="1423358"/>
            <a:ext cx="2501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0276" y="1314450"/>
            <a:ext cx="3071812" cy="5027613"/>
          </a:xfrm>
        </p:spPr>
        <p:txBody>
          <a:bodyPr/>
          <a:lstStyle/>
          <a:p>
            <a:r>
              <a:rPr lang="en-CA" sz="1800" dirty="0" smtClean="0"/>
              <a:t>If data is not changed no need to trigger the clock</a:t>
            </a:r>
          </a:p>
          <a:p>
            <a:r>
              <a:rPr lang="en-CA" sz="1800" dirty="0" smtClean="0"/>
              <a:t>Clock inputs = C inputs</a:t>
            </a:r>
          </a:p>
          <a:p>
            <a:endParaRPr lang="en-CA" sz="1800" dirty="0"/>
          </a:p>
          <a:p>
            <a:endParaRPr lang="en-CA" sz="1800" dirty="0" smtClean="0"/>
          </a:p>
          <a:p>
            <a:endParaRPr lang="en-CA" sz="1800" dirty="0"/>
          </a:p>
          <a:p>
            <a:endParaRPr lang="en-CA" sz="1800" dirty="0" smtClean="0"/>
          </a:p>
          <a:p>
            <a:endParaRPr lang="en-CA" sz="1800" dirty="0"/>
          </a:p>
          <a:p>
            <a:r>
              <a:rPr lang="en-CA" sz="1800" dirty="0" smtClean="0"/>
              <a:t>When Load = 1, register is clocked normally, new data is loaded</a:t>
            </a:r>
          </a:p>
          <a:p>
            <a:r>
              <a:rPr lang="en-CA" sz="1800" dirty="0" smtClean="0">
                <a:solidFill>
                  <a:srgbClr val="FF0000"/>
                </a:solidFill>
              </a:rPr>
              <a:t>Note, clock pulses arrive periodically, Load determines if new data would be loaded or not</a:t>
            </a:r>
          </a:p>
          <a:p>
            <a:endParaRPr lang="en-CA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with Parallel Load</a:t>
            </a:r>
            <a:endParaRPr lang="en-CA" dirty="0"/>
          </a:p>
        </p:txBody>
      </p:sp>
      <p:pic>
        <p:nvPicPr>
          <p:cNvPr id="1007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800" y="2314880"/>
            <a:ext cx="2208457" cy="33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76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9763" y="890588"/>
            <a:ext cx="5630888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76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239" y="2707312"/>
            <a:ext cx="3208303" cy="94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Shift Registers</a:t>
            </a:r>
          </a:p>
        </p:txBody>
      </p:sp>
      <p:sp>
        <p:nvSpPr>
          <p:cNvPr id="917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15938" y="1263650"/>
            <a:ext cx="7239000" cy="5027613"/>
          </a:xfrm>
        </p:spPr>
        <p:txBody>
          <a:bodyPr/>
          <a:lstStyle/>
          <a:p>
            <a:r>
              <a:rPr lang="en-US" sz="2000">
                <a:cs typeface="Times New Roman" pitchFamily="18" charset="0"/>
              </a:rPr>
              <a:t>Shift Registers move data laterally within the register toward its MSB or LSB position</a:t>
            </a:r>
          </a:p>
          <a:p>
            <a:r>
              <a:rPr lang="en-US" sz="2000">
                <a:cs typeface="Times New Roman" pitchFamily="18" charset="0"/>
              </a:rPr>
              <a:t>In the simplest case, the shift register is simply a set of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D flip-flops connected in a row like this:</a:t>
            </a:r>
          </a:p>
          <a:p>
            <a:endParaRPr lang="en-US" sz="2000">
              <a:cs typeface="Times New Roman" pitchFamily="18" charset="0"/>
            </a:endParaRPr>
          </a:p>
          <a:p>
            <a:endParaRPr lang="en-US" sz="2400">
              <a:cs typeface="Times New Roman" pitchFamily="18" charset="0"/>
            </a:endParaRPr>
          </a:p>
          <a:p>
            <a:endParaRPr lang="en-US" sz="2400">
              <a:cs typeface="Times New Roman" pitchFamily="18" charset="0"/>
            </a:endParaRPr>
          </a:p>
          <a:p>
            <a:endParaRPr lang="en-US" sz="2400">
              <a:cs typeface="Times New Roman" pitchFamily="18" charset="0"/>
            </a:endParaRPr>
          </a:p>
          <a:p>
            <a:r>
              <a:rPr lang="en-US" sz="2000">
                <a:cs typeface="Times New Roman" pitchFamily="18" charset="0"/>
              </a:rPr>
              <a:t>Data input, In, is called a </a:t>
            </a:r>
            <a:r>
              <a:rPr lang="en-US" sz="2000" i="1">
                <a:cs typeface="Times New Roman" pitchFamily="18" charset="0"/>
              </a:rPr>
              <a:t>serial input</a:t>
            </a:r>
            <a:r>
              <a:rPr lang="en-US" sz="2000">
                <a:cs typeface="Times New Roman" pitchFamily="18" charset="0"/>
              </a:rPr>
              <a:t> or the </a:t>
            </a:r>
            <a:r>
              <a:rPr lang="en-US" sz="2000" i="1">
                <a:cs typeface="Times New Roman" pitchFamily="18" charset="0"/>
              </a:rPr>
              <a:t>shift right input</a:t>
            </a:r>
            <a:r>
              <a:rPr lang="en-US" sz="2000">
                <a:cs typeface="Times New Roman" pitchFamily="18" charset="0"/>
              </a:rPr>
              <a:t>.</a:t>
            </a:r>
          </a:p>
          <a:p>
            <a:r>
              <a:rPr lang="en-US" sz="2000">
                <a:cs typeface="Times New Roman" pitchFamily="18" charset="0"/>
              </a:rPr>
              <a:t>Data output, Out, is often called the</a:t>
            </a:r>
            <a:r>
              <a:rPr lang="en-US" sz="2000" i="1">
                <a:cs typeface="Times New Roman" pitchFamily="18" charset="0"/>
              </a:rPr>
              <a:t> serial output</a:t>
            </a:r>
            <a:r>
              <a:rPr lang="en-US" sz="2000">
                <a:cs typeface="Times New Roman" pitchFamily="18" charset="0"/>
              </a:rPr>
              <a:t>.</a:t>
            </a:r>
          </a:p>
          <a:p>
            <a:r>
              <a:rPr lang="en-US" sz="2000">
                <a:cs typeface="Times New Roman" pitchFamily="18" charset="0"/>
              </a:rPr>
              <a:t>The vector (A, B, C, Out) is called the </a:t>
            </a:r>
            <a:r>
              <a:rPr lang="en-US" sz="2000" i="1">
                <a:cs typeface="Times New Roman" pitchFamily="18" charset="0"/>
              </a:rPr>
              <a:t>parallel output</a:t>
            </a:r>
            <a:r>
              <a:rPr lang="en-US" sz="2000">
                <a:cs typeface="Times New Roman" pitchFamily="18" charset="0"/>
              </a:rPr>
              <a:t>.</a:t>
            </a:r>
          </a:p>
          <a:p>
            <a:endParaRPr lang="en-US" sz="2000">
              <a:cs typeface="Times New Roman" pitchFamily="18" charset="0"/>
            </a:endParaRPr>
          </a:p>
          <a:p>
            <a:endParaRPr lang="en-US" sz="2400"/>
          </a:p>
        </p:txBody>
      </p:sp>
      <p:graphicFrame>
        <p:nvGraphicFramePr>
          <p:cNvPr id="917508" name="Object 4"/>
          <p:cNvGraphicFramePr>
            <a:graphicFrameLocks noChangeAspect="1"/>
          </p:cNvGraphicFramePr>
          <p:nvPr/>
        </p:nvGraphicFramePr>
        <p:xfrm>
          <a:off x="2057400" y="2705100"/>
          <a:ext cx="5486400" cy="1716088"/>
        </p:xfrm>
        <a:graphic>
          <a:graphicData uri="http://schemas.openxmlformats.org/presentationml/2006/ole">
            <p:oleObj spid="_x0000_s917508" name="Designer Drawing" r:id="rId3" imgW="5788800" imgH="1811160" progId="Designer.Drawing.7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Shift Registers</a:t>
            </a:r>
            <a:r>
              <a:rPr lang="en-US" b="0">
                <a:solidFill>
                  <a:schemeClr val="tx1"/>
                </a:solidFill>
              </a:rPr>
              <a:t> (continued)</a:t>
            </a:r>
          </a:p>
        </p:txBody>
      </p:sp>
      <p:sp>
        <p:nvSpPr>
          <p:cNvPr id="918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15938" y="1314450"/>
            <a:ext cx="7772400" cy="5027613"/>
          </a:xfrm>
        </p:spPr>
        <p:txBody>
          <a:bodyPr/>
          <a:lstStyle/>
          <a:p>
            <a:r>
              <a:rPr lang="en-US" sz="2000">
                <a:cs typeface="Times New Roman" pitchFamily="18" charset="0"/>
              </a:rPr>
              <a:t>The behavior of the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serial shift register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is given in the listing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on the lower right</a:t>
            </a:r>
          </a:p>
          <a:p>
            <a:r>
              <a:rPr lang="en-US" sz="2000">
                <a:cs typeface="Times New Roman" pitchFamily="18" charset="0"/>
              </a:rPr>
              <a:t>T0 is the register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state just before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the first clock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pulse occurs </a:t>
            </a:r>
          </a:p>
          <a:p>
            <a:r>
              <a:rPr lang="en-US" sz="2000">
                <a:cs typeface="Times New Roman" pitchFamily="18" charset="0"/>
              </a:rPr>
              <a:t>T1 is after the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first pulse and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before the second.</a:t>
            </a:r>
          </a:p>
          <a:p>
            <a:r>
              <a:rPr lang="en-US" sz="2000">
                <a:cs typeface="Times New Roman" pitchFamily="18" charset="0"/>
              </a:rPr>
              <a:t>Initially unknown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states are denoted by “?”</a:t>
            </a:r>
            <a:r>
              <a:rPr lang="en-US" sz="2400">
                <a:cs typeface="Times New Roman" pitchFamily="18" charset="0"/>
              </a:rPr>
              <a:t> </a:t>
            </a:r>
          </a:p>
          <a:p>
            <a:r>
              <a:rPr lang="en-US" sz="2000">
                <a:cs typeface="Times New Roman" pitchFamily="18" charset="0"/>
              </a:rPr>
              <a:t>Complete the last three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rows of the table</a:t>
            </a:r>
          </a:p>
          <a:p>
            <a:endParaRPr lang="en-US" sz="2000">
              <a:cs typeface="Times New Roman" pitchFamily="18" charset="0"/>
            </a:endParaRPr>
          </a:p>
          <a:p>
            <a:endParaRPr lang="en-US" sz="2400"/>
          </a:p>
        </p:txBody>
      </p:sp>
      <p:sp>
        <p:nvSpPr>
          <p:cNvPr id="918792" name="Rectangle 264"/>
          <p:cNvSpPr>
            <a:spLocks noChangeArrowheads="1"/>
          </p:cNvSpPr>
          <p:nvPr/>
        </p:nvSpPr>
        <p:spPr bwMode="auto">
          <a:xfrm>
            <a:off x="6967538" y="420370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63" name="Rectangle 435"/>
          <p:cNvSpPr>
            <a:spLocks noChangeArrowheads="1"/>
          </p:cNvSpPr>
          <p:nvPr/>
        </p:nvSpPr>
        <p:spPr bwMode="auto">
          <a:xfrm>
            <a:off x="6967538" y="521335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35" name="Freeform 7"/>
          <p:cNvSpPr>
            <a:spLocks/>
          </p:cNvSpPr>
          <p:nvPr/>
        </p:nvSpPr>
        <p:spPr bwMode="auto">
          <a:xfrm>
            <a:off x="7604125" y="1652588"/>
            <a:ext cx="503238" cy="93821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584"/>
              </a:cxn>
              <a:cxn ang="0">
                <a:pos x="3" y="588"/>
              </a:cxn>
              <a:cxn ang="0">
                <a:pos x="7" y="591"/>
              </a:cxn>
              <a:cxn ang="0">
                <a:pos x="311" y="591"/>
              </a:cxn>
              <a:cxn ang="0">
                <a:pos x="314" y="588"/>
              </a:cxn>
              <a:cxn ang="0">
                <a:pos x="317" y="584"/>
              </a:cxn>
              <a:cxn ang="0">
                <a:pos x="317" y="6"/>
              </a:cxn>
              <a:cxn ang="0">
                <a:pos x="314" y="3"/>
              </a:cxn>
              <a:cxn ang="0">
                <a:pos x="311" y="0"/>
              </a:cxn>
              <a:cxn ang="0">
                <a:pos x="307" y="0"/>
              </a:cxn>
              <a:cxn ang="0">
                <a:pos x="10" y="0"/>
              </a:cxn>
              <a:cxn ang="0">
                <a:pos x="10" y="19"/>
              </a:cxn>
              <a:cxn ang="0">
                <a:pos x="307" y="19"/>
              </a:cxn>
              <a:cxn ang="0">
                <a:pos x="298" y="9"/>
              </a:cxn>
              <a:cxn ang="0">
                <a:pos x="298" y="581"/>
              </a:cxn>
              <a:cxn ang="0">
                <a:pos x="307" y="571"/>
              </a:cxn>
              <a:cxn ang="0">
                <a:pos x="10" y="571"/>
              </a:cxn>
              <a:cxn ang="0">
                <a:pos x="20" y="581"/>
              </a:cxn>
              <a:cxn ang="0">
                <a:pos x="20" y="9"/>
              </a:cxn>
              <a:cxn ang="0">
                <a:pos x="10" y="19"/>
              </a:cxn>
              <a:cxn ang="0">
                <a:pos x="10" y="0"/>
              </a:cxn>
            </a:cxnLst>
            <a:rect l="0" t="0" r="r" b="b"/>
            <a:pathLst>
              <a:path w="317" h="591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584"/>
                </a:lnTo>
                <a:lnTo>
                  <a:pt x="3" y="588"/>
                </a:lnTo>
                <a:lnTo>
                  <a:pt x="7" y="591"/>
                </a:lnTo>
                <a:lnTo>
                  <a:pt x="311" y="591"/>
                </a:lnTo>
                <a:lnTo>
                  <a:pt x="314" y="588"/>
                </a:lnTo>
                <a:lnTo>
                  <a:pt x="317" y="584"/>
                </a:lnTo>
                <a:lnTo>
                  <a:pt x="317" y="6"/>
                </a:lnTo>
                <a:lnTo>
                  <a:pt x="314" y="3"/>
                </a:lnTo>
                <a:lnTo>
                  <a:pt x="311" y="0"/>
                </a:lnTo>
                <a:lnTo>
                  <a:pt x="307" y="0"/>
                </a:lnTo>
                <a:lnTo>
                  <a:pt x="10" y="0"/>
                </a:lnTo>
                <a:lnTo>
                  <a:pt x="10" y="19"/>
                </a:lnTo>
                <a:lnTo>
                  <a:pt x="307" y="19"/>
                </a:lnTo>
                <a:lnTo>
                  <a:pt x="298" y="9"/>
                </a:lnTo>
                <a:lnTo>
                  <a:pt x="298" y="581"/>
                </a:lnTo>
                <a:lnTo>
                  <a:pt x="307" y="571"/>
                </a:lnTo>
                <a:lnTo>
                  <a:pt x="10" y="571"/>
                </a:lnTo>
                <a:lnTo>
                  <a:pt x="20" y="581"/>
                </a:lnTo>
                <a:lnTo>
                  <a:pt x="20" y="9"/>
                </a:lnTo>
                <a:lnTo>
                  <a:pt x="10" y="19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36" name="Rectangle 8"/>
          <p:cNvSpPr>
            <a:spLocks noChangeArrowheads="1"/>
          </p:cNvSpPr>
          <p:nvPr/>
        </p:nvSpPr>
        <p:spPr bwMode="auto">
          <a:xfrm>
            <a:off x="7677150" y="1774825"/>
            <a:ext cx="2603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/>
          </a:p>
        </p:txBody>
      </p:sp>
      <p:sp>
        <p:nvSpPr>
          <p:cNvPr id="918537" name="Rectangle 9"/>
          <p:cNvSpPr>
            <a:spLocks noChangeArrowheads="1"/>
          </p:cNvSpPr>
          <p:nvPr/>
        </p:nvSpPr>
        <p:spPr bwMode="auto">
          <a:xfrm>
            <a:off x="7859713" y="1774825"/>
            <a:ext cx="27463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/>
          </a:p>
        </p:txBody>
      </p:sp>
      <p:sp>
        <p:nvSpPr>
          <p:cNvPr id="918538" name="Freeform 10"/>
          <p:cNvSpPr>
            <a:spLocks/>
          </p:cNvSpPr>
          <p:nvPr/>
        </p:nvSpPr>
        <p:spPr bwMode="auto">
          <a:xfrm>
            <a:off x="7604125" y="2246313"/>
            <a:ext cx="144463" cy="130175"/>
          </a:xfrm>
          <a:custGeom>
            <a:avLst/>
            <a:gdLst/>
            <a:ahLst/>
            <a:cxnLst>
              <a:cxn ang="0">
                <a:pos x="17" y="3"/>
              </a:cxn>
              <a:cxn ang="0">
                <a:pos x="15" y="2"/>
              </a:cxn>
              <a:cxn ang="0">
                <a:pos x="12" y="0"/>
              </a:cxn>
              <a:cxn ang="0">
                <a:pos x="7" y="0"/>
              </a:cxn>
              <a:cxn ang="0">
                <a:pos x="3" y="3"/>
              </a:cxn>
              <a:cxn ang="0">
                <a:pos x="2" y="5"/>
              </a:cxn>
              <a:cxn ang="0">
                <a:pos x="0" y="8"/>
              </a:cxn>
              <a:cxn ang="0">
                <a:pos x="0" y="13"/>
              </a:cxn>
              <a:cxn ang="0">
                <a:pos x="3" y="17"/>
              </a:cxn>
              <a:cxn ang="0">
                <a:pos x="74" y="79"/>
              </a:cxn>
              <a:cxn ang="0">
                <a:pos x="76" y="81"/>
              </a:cxn>
              <a:cxn ang="0">
                <a:pos x="79" y="82"/>
              </a:cxn>
              <a:cxn ang="0">
                <a:pos x="84" y="82"/>
              </a:cxn>
              <a:cxn ang="0">
                <a:pos x="87" y="79"/>
              </a:cxn>
              <a:cxn ang="0">
                <a:pos x="89" y="77"/>
              </a:cxn>
              <a:cxn ang="0">
                <a:pos x="91" y="74"/>
              </a:cxn>
              <a:cxn ang="0">
                <a:pos x="91" y="69"/>
              </a:cxn>
              <a:cxn ang="0">
                <a:pos x="87" y="66"/>
              </a:cxn>
              <a:cxn ang="0">
                <a:pos x="17" y="3"/>
              </a:cxn>
            </a:cxnLst>
            <a:rect l="0" t="0" r="r" b="b"/>
            <a:pathLst>
              <a:path w="91" h="82">
                <a:moveTo>
                  <a:pt x="17" y="3"/>
                </a:moveTo>
                <a:lnTo>
                  <a:pt x="15" y="2"/>
                </a:lnTo>
                <a:lnTo>
                  <a:pt x="12" y="0"/>
                </a:lnTo>
                <a:lnTo>
                  <a:pt x="7" y="0"/>
                </a:lnTo>
                <a:lnTo>
                  <a:pt x="3" y="3"/>
                </a:lnTo>
                <a:lnTo>
                  <a:pt x="2" y="5"/>
                </a:lnTo>
                <a:lnTo>
                  <a:pt x="0" y="8"/>
                </a:lnTo>
                <a:lnTo>
                  <a:pt x="0" y="13"/>
                </a:lnTo>
                <a:lnTo>
                  <a:pt x="3" y="17"/>
                </a:lnTo>
                <a:lnTo>
                  <a:pt x="74" y="79"/>
                </a:lnTo>
                <a:lnTo>
                  <a:pt x="76" y="81"/>
                </a:lnTo>
                <a:lnTo>
                  <a:pt x="79" y="82"/>
                </a:lnTo>
                <a:lnTo>
                  <a:pt x="84" y="82"/>
                </a:lnTo>
                <a:lnTo>
                  <a:pt x="87" y="79"/>
                </a:lnTo>
                <a:lnTo>
                  <a:pt x="89" y="77"/>
                </a:lnTo>
                <a:lnTo>
                  <a:pt x="91" y="74"/>
                </a:lnTo>
                <a:lnTo>
                  <a:pt x="91" y="69"/>
                </a:lnTo>
                <a:lnTo>
                  <a:pt x="87" y="66"/>
                </a:lnTo>
                <a:lnTo>
                  <a:pt x="17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39" name="Freeform 11"/>
          <p:cNvSpPr>
            <a:spLocks/>
          </p:cNvSpPr>
          <p:nvPr/>
        </p:nvSpPr>
        <p:spPr bwMode="auto">
          <a:xfrm>
            <a:off x="7604125" y="2346325"/>
            <a:ext cx="144463" cy="101600"/>
          </a:xfrm>
          <a:custGeom>
            <a:avLst/>
            <a:gdLst/>
            <a:ahLst/>
            <a:cxnLst>
              <a:cxn ang="0">
                <a:pos x="86" y="18"/>
              </a:cxn>
              <a:cxn ang="0">
                <a:pos x="89" y="14"/>
              </a:cxn>
              <a:cxn ang="0">
                <a:pos x="91" y="11"/>
              </a:cxn>
              <a:cxn ang="0">
                <a:pos x="91" y="6"/>
              </a:cxn>
              <a:cxn ang="0">
                <a:pos x="87" y="3"/>
              </a:cxn>
              <a:cxn ang="0">
                <a:pos x="86" y="1"/>
              </a:cxn>
              <a:cxn ang="0">
                <a:pos x="82" y="0"/>
              </a:cxn>
              <a:cxn ang="0">
                <a:pos x="77" y="0"/>
              </a:cxn>
              <a:cxn ang="0">
                <a:pos x="76" y="1"/>
              </a:cxn>
              <a:cxn ang="0">
                <a:pos x="5" y="46"/>
              </a:cxn>
              <a:cxn ang="0">
                <a:pos x="2" y="49"/>
              </a:cxn>
              <a:cxn ang="0">
                <a:pos x="0" y="52"/>
              </a:cxn>
              <a:cxn ang="0">
                <a:pos x="0" y="57"/>
              </a:cxn>
              <a:cxn ang="0">
                <a:pos x="3" y="60"/>
              </a:cxn>
              <a:cxn ang="0">
                <a:pos x="5" y="62"/>
              </a:cxn>
              <a:cxn ang="0">
                <a:pos x="8" y="64"/>
              </a:cxn>
              <a:cxn ang="0">
                <a:pos x="13" y="64"/>
              </a:cxn>
              <a:cxn ang="0">
                <a:pos x="15" y="62"/>
              </a:cxn>
              <a:cxn ang="0">
                <a:pos x="86" y="18"/>
              </a:cxn>
            </a:cxnLst>
            <a:rect l="0" t="0" r="r" b="b"/>
            <a:pathLst>
              <a:path w="91" h="64">
                <a:moveTo>
                  <a:pt x="86" y="18"/>
                </a:moveTo>
                <a:lnTo>
                  <a:pt x="89" y="14"/>
                </a:lnTo>
                <a:lnTo>
                  <a:pt x="91" y="11"/>
                </a:lnTo>
                <a:lnTo>
                  <a:pt x="91" y="6"/>
                </a:lnTo>
                <a:lnTo>
                  <a:pt x="87" y="3"/>
                </a:lnTo>
                <a:lnTo>
                  <a:pt x="86" y="1"/>
                </a:lnTo>
                <a:lnTo>
                  <a:pt x="82" y="0"/>
                </a:lnTo>
                <a:lnTo>
                  <a:pt x="77" y="0"/>
                </a:lnTo>
                <a:lnTo>
                  <a:pt x="76" y="1"/>
                </a:lnTo>
                <a:lnTo>
                  <a:pt x="5" y="46"/>
                </a:lnTo>
                <a:lnTo>
                  <a:pt x="2" y="49"/>
                </a:lnTo>
                <a:lnTo>
                  <a:pt x="0" y="52"/>
                </a:lnTo>
                <a:lnTo>
                  <a:pt x="0" y="57"/>
                </a:lnTo>
                <a:lnTo>
                  <a:pt x="3" y="60"/>
                </a:lnTo>
                <a:lnTo>
                  <a:pt x="5" y="62"/>
                </a:lnTo>
                <a:lnTo>
                  <a:pt x="8" y="64"/>
                </a:lnTo>
                <a:lnTo>
                  <a:pt x="13" y="64"/>
                </a:lnTo>
                <a:lnTo>
                  <a:pt x="15" y="62"/>
                </a:lnTo>
                <a:lnTo>
                  <a:pt x="86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0" name="Freeform 12"/>
          <p:cNvSpPr>
            <a:spLocks/>
          </p:cNvSpPr>
          <p:nvPr/>
        </p:nvSpPr>
        <p:spPr bwMode="auto">
          <a:xfrm>
            <a:off x="7346950" y="2324100"/>
            <a:ext cx="30163" cy="619125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7"/>
              </a:cxn>
              <a:cxn ang="0">
                <a:pos x="16" y="4"/>
              </a:cxn>
              <a:cxn ang="0">
                <a:pos x="13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383"/>
              </a:cxn>
              <a:cxn ang="0">
                <a:pos x="3" y="387"/>
              </a:cxn>
              <a:cxn ang="0">
                <a:pos x="6" y="390"/>
              </a:cxn>
              <a:cxn ang="0">
                <a:pos x="13" y="390"/>
              </a:cxn>
              <a:cxn ang="0">
                <a:pos x="16" y="387"/>
              </a:cxn>
              <a:cxn ang="0">
                <a:pos x="19" y="383"/>
              </a:cxn>
              <a:cxn ang="0">
                <a:pos x="19" y="380"/>
              </a:cxn>
              <a:cxn ang="0">
                <a:pos x="19" y="10"/>
              </a:cxn>
            </a:cxnLst>
            <a:rect l="0" t="0" r="r" b="b"/>
            <a:pathLst>
              <a:path w="19" h="390">
                <a:moveTo>
                  <a:pt x="19" y="10"/>
                </a:moveTo>
                <a:lnTo>
                  <a:pt x="19" y="7"/>
                </a:lnTo>
                <a:lnTo>
                  <a:pt x="16" y="4"/>
                </a:lnTo>
                <a:lnTo>
                  <a:pt x="13" y="0"/>
                </a:ln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383"/>
                </a:lnTo>
                <a:lnTo>
                  <a:pt x="3" y="387"/>
                </a:lnTo>
                <a:lnTo>
                  <a:pt x="6" y="390"/>
                </a:lnTo>
                <a:lnTo>
                  <a:pt x="13" y="390"/>
                </a:lnTo>
                <a:lnTo>
                  <a:pt x="16" y="387"/>
                </a:lnTo>
                <a:lnTo>
                  <a:pt x="19" y="383"/>
                </a:lnTo>
                <a:lnTo>
                  <a:pt x="19" y="380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1" name="Freeform 13"/>
          <p:cNvSpPr>
            <a:spLocks/>
          </p:cNvSpPr>
          <p:nvPr/>
        </p:nvSpPr>
        <p:spPr bwMode="auto">
          <a:xfrm>
            <a:off x="7346950" y="2324100"/>
            <a:ext cx="273050" cy="3175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14"/>
              </a:cxn>
              <a:cxn ang="0">
                <a:pos x="3" y="17"/>
              </a:cxn>
              <a:cxn ang="0">
                <a:pos x="6" y="20"/>
              </a:cxn>
              <a:cxn ang="0">
                <a:pos x="165" y="20"/>
              </a:cxn>
              <a:cxn ang="0">
                <a:pos x="169" y="17"/>
              </a:cxn>
              <a:cxn ang="0">
                <a:pos x="172" y="14"/>
              </a:cxn>
              <a:cxn ang="0">
                <a:pos x="172" y="7"/>
              </a:cxn>
              <a:cxn ang="0">
                <a:pos x="169" y="4"/>
              </a:cxn>
              <a:cxn ang="0">
                <a:pos x="165" y="0"/>
              </a:cxn>
              <a:cxn ang="0">
                <a:pos x="162" y="0"/>
              </a:cxn>
              <a:cxn ang="0">
                <a:pos x="9" y="0"/>
              </a:cxn>
            </a:cxnLst>
            <a:rect l="0" t="0" r="r" b="b"/>
            <a:pathLst>
              <a:path w="172" h="20">
                <a:moveTo>
                  <a:pt x="9" y="0"/>
                </a:move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6" y="20"/>
                </a:lnTo>
                <a:lnTo>
                  <a:pt x="165" y="20"/>
                </a:lnTo>
                <a:lnTo>
                  <a:pt x="169" y="17"/>
                </a:lnTo>
                <a:lnTo>
                  <a:pt x="172" y="14"/>
                </a:lnTo>
                <a:lnTo>
                  <a:pt x="172" y="7"/>
                </a:lnTo>
                <a:lnTo>
                  <a:pt x="169" y="4"/>
                </a:lnTo>
                <a:lnTo>
                  <a:pt x="165" y="0"/>
                </a:lnTo>
                <a:lnTo>
                  <a:pt x="162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2" name="Freeform 14"/>
          <p:cNvSpPr>
            <a:spLocks/>
          </p:cNvSpPr>
          <p:nvPr/>
        </p:nvSpPr>
        <p:spPr bwMode="auto">
          <a:xfrm>
            <a:off x="6626225" y="1652588"/>
            <a:ext cx="503238" cy="93821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584"/>
              </a:cxn>
              <a:cxn ang="0">
                <a:pos x="3" y="588"/>
              </a:cxn>
              <a:cxn ang="0">
                <a:pos x="7" y="591"/>
              </a:cxn>
              <a:cxn ang="0">
                <a:pos x="311" y="591"/>
              </a:cxn>
              <a:cxn ang="0">
                <a:pos x="314" y="588"/>
              </a:cxn>
              <a:cxn ang="0">
                <a:pos x="317" y="584"/>
              </a:cxn>
              <a:cxn ang="0">
                <a:pos x="317" y="6"/>
              </a:cxn>
              <a:cxn ang="0">
                <a:pos x="314" y="3"/>
              </a:cxn>
              <a:cxn ang="0">
                <a:pos x="311" y="0"/>
              </a:cxn>
              <a:cxn ang="0">
                <a:pos x="307" y="0"/>
              </a:cxn>
              <a:cxn ang="0">
                <a:pos x="10" y="0"/>
              </a:cxn>
              <a:cxn ang="0">
                <a:pos x="10" y="19"/>
              </a:cxn>
              <a:cxn ang="0">
                <a:pos x="307" y="19"/>
              </a:cxn>
              <a:cxn ang="0">
                <a:pos x="297" y="9"/>
              </a:cxn>
              <a:cxn ang="0">
                <a:pos x="297" y="581"/>
              </a:cxn>
              <a:cxn ang="0">
                <a:pos x="307" y="571"/>
              </a:cxn>
              <a:cxn ang="0">
                <a:pos x="10" y="571"/>
              </a:cxn>
              <a:cxn ang="0">
                <a:pos x="20" y="581"/>
              </a:cxn>
              <a:cxn ang="0">
                <a:pos x="20" y="9"/>
              </a:cxn>
              <a:cxn ang="0">
                <a:pos x="10" y="19"/>
              </a:cxn>
              <a:cxn ang="0">
                <a:pos x="10" y="0"/>
              </a:cxn>
            </a:cxnLst>
            <a:rect l="0" t="0" r="r" b="b"/>
            <a:pathLst>
              <a:path w="317" h="591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584"/>
                </a:lnTo>
                <a:lnTo>
                  <a:pt x="3" y="588"/>
                </a:lnTo>
                <a:lnTo>
                  <a:pt x="7" y="591"/>
                </a:lnTo>
                <a:lnTo>
                  <a:pt x="311" y="591"/>
                </a:lnTo>
                <a:lnTo>
                  <a:pt x="314" y="588"/>
                </a:lnTo>
                <a:lnTo>
                  <a:pt x="317" y="584"/>
                </a:lnTo>
                <a:lnTo>
                  <a:pt x="317" y="6"/>
                </a:lnTo>
                <a:lnTo>
                  <a:pt x="314" y="3"/>
                </a:lnTo>
                <a:lnTo>
                  <a:pt x="311" y="0"/>
                </a:lnTo>
                <a:lnTo>
                  <a:pt x="307" y="0"/>
                </a:lnTo>
                <a:lnTo>
                  <a:pt x="10" y="0"/>
                </a:lnTo>
                <a:lnTo>
                  <a:pt x="10" y="19"/>
                </a:lnTo>
                <a:lnTo>
                  <a:pt x="307" y="19"/>
                </a:lnTo>
                <a:lnTo>
                  <a:pt x="297" y="9"/>
                </a:lnTo>
                <a:lnTo>
                  <a:pt x="297" y="581"/>
                </a:lnTo>
                <a:lnTo>
                  <a:pt x="307" y="571"/>
                </a:lnTo>
                <a:lnTo>
                  <a:pt x="10" y="571"/>
                </a:lnTo>
                <a:lnTo>
                  <a:pt x="20" y="581"/>
                </a:lnTo>
                <a:lnTo>
                  <a:pt x="20" y="9"/>
                </a:lnTo>
                <a:lnTo>
                  <a:pt x="10" y="19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3" name="Rectangle 15"/>
          <p:cNvSpPr>
            <a:spLocks noChangeArrowheads="1"/>
          </p:cNvSpPr>
          <p:nvPr/>
        </p:nvSpPr>
        <p:spPr bwMode="auto">
          <a:xfrm>
            <a:off x="6699250" y="1774825"/>
            <a:ext cx="2603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/>
          </a:p>
        </p:txBody>
      </p:sp>
      <p:sp>
        <p:nvSpPr>
          <p:cNvPr id="918544" name="Rectangle 16"/>
          <p:cNvSpPr>
            <a:spLocks noChangeArrowheads="1"/>
          </p:cNvSpPr>
          <p:nvPr/>
        </p:nvSpPr>
        <p:spPr bwMode="auto">
          <a:xfrm>
            <a:off x="6881813" y="1774825"/>
            <a:ext cx="27463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/>
          </a:p>
        </p:txBody>
      </p:sp>
      <p:sp>
        <p:nvSpPr>
          <p:cNvPr id="918545" name="Freeform 17"/>
          <p:cNvSpPr>
            <a:spLocks/>
          </p:cNvSpPr>
          <p:nvPr/>
        </p:nvSpPr>
        <p:spPr bwMode="auto">
          <a:xfrm>
            <a:off x="6626225" y="2246313"/>
            <a:ext cx="142875" cy="130175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5" y="2"/>
              </a:cxn>
              <a:cxn ang="0">
                <a:pos x="12" y="0"/>
              </a:cxn>
              <a:cxn ang="0">
                <a:pos x="7" y="0"/>
              </a:cxn>
              <a:cxn ang="0">
                <a:pos x="3" y="3"/>
              </a:cxn>
              <a:cxn ang="0">
                <a:pos x="2" y="5"/>
              </a:cxn>
              <a:cxn ang="0">
                <a:pos x="0" y="8"/>
              </a:cxn>
              <a:cxn ang="0">
                <a:pos x="0" y="13"/>
              </a:cxn>
              <a:cxn ang="0">
                <a:pos x="3" y="17"/>
              </a:cxn>
              <a:cxn ang="0">
                <a:pos x="74" y="79"/>
              </a:cxn>
              <a:cxn ang="0">
                <a:pos x="76" y="81"/>
              </a:cxn>
              <a:cxn ang="0">
                <a:pos x="79" y="82"/>
              </a:cxn>
              <a:cxn ang="0">
                <a:pos x="84" y="82"/>
              </a:cxn>
              <a:cxn ang="0">
                <a:pos x="87" y="79"/>
              </a:cxn>
              <a:cxn ang="0">
                <a:pos x="89" y="77"/>
              </a:cxn>
              <a:cxn ang="0">
                <a:pos x="90" y="74"/>
              </a:cxn>
              <a:cxn ang="0">
                <a:pos x="90" y="69"/>
              </a:cxn>
              <a:cxn ang="0">
                <a:pos x="87" y="66"/>
              </a:cxn>
              <a:cxn ang="0">
                <a:pos x="16" y="3"/>
              </a:cxn>
            </a:cxnLst>
            <a:rect l="0" t="0" r="r" b="b"/>
            <a:pathLst>
              <a:path w="90" h="82">
                <a:moveTo>
                  <a:pt x="16" y="3"/>
                </a:moveTo>
                <a:lnTo>
                  <a:pt x="15" y="2"/>
                </a:lnTo>
                <a:lnTo>
                  <a:pt x="12" y="0"/>
                </a:lnTo>
                <a:lnTo>
                  <a:pt x="7" y="0"/>
                </a:lnTo>
                <a:lnTo>
                  <a:pt x="3" y="3"/>
                </a:lnTo>
                <a:lnTo>
                  <a:pt x="2" y="5"/>
                </a:lnTo>
                <a:lnTo>
                  <a:pt x="0" y="8"/>
                </a:lnTo>
                <a:lnTo>
                  <a:pt x="0" y="13"/>
                </a:lnTo>
                <a:lnTo>
                  <a:pt x="3" y="17"/>
                </a:lnTo>
                <a:lnTo>
                  <a:pt x="74" y="79"/>
                </a:lnTo>
                <a:lnTo>
                  <a:pt x="76" y="81"/>
                </a:lnTo>
                <a:lnTo>
                  <a:pt x="79" y="82"/>
                </a:lnTo>
                <a:lnTo>
                  <a:pt x="84" y="82"/>
                </a:lnTo>
                <a:lnTo>
                  <a:pt x="87" y="79"/>
                </a:lnTo>
                <a:lnTo>
                  <a:pt x="89" y="77"/>
                </a:lnTo>
                <a:lnTo>
                  <a:pt x="90" y="74"/>
                </a:lnTo>
                <a:lnTo>
                  <a:pt x="90" y="69"/>
                </a:lnTo>
                <a:lnTo>
                  <a:pt x="87" y="66"/>
                </a:lnTo>
                <a:lnTo>
                  <a:pt x="16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6" name="Freeform 18"/>
          <p:cNvSpPr>
            <a:spLocks/>
          </p:cNvSpPr>
          <p:nvPr/>
        </p:nvSpPr>
        <p:spPr bwMode="auto">
          <a:xfrm>
            <a:off x="6626225" y="2346325"/>
            <a:ext cx="142875" cy="101600"/>
          </a:xfrm>
          <a:custGeom>
            <a:avLst/>
            <a:gdLst/>
            <a:ahLst/>
            <a:cxnLst>
              <a:cxn ang="0">
                <a:pos x="85" y="18"/>
              </a:cxn>
              <a:cxn ang="0">
                <a:pos x="89" y="14"/>
              </a:cxn>
              <a:cxn ang="0">
                <a:pos x="90" y="11"/>
              </a:cxn>
              <a:cxn ang="0">
                <a:pos x="90" y="6"/>
              </a:cxn>
              <a:cxn ang="0">
                <a:pos x="87" y="3"/>
              </a:cxn>
              <a:cxn ang="0">
                <a:pos x="85" y="1"/>
              </a:cxn>
              <a:cxn ang="0">
                <a:pos x="82" y="0"/>
              </a:cxn>
              <a:cxn ang="0">
                <a:pos x="77" y="0"/>
              </a:cxn>
              <a:cxn ang="0">
                <a:pos x="76" y="1"/>
              </a:cxn>
              <a:cxn ang="0">
                <a:pos x="5" y="46"/>
              </a:cxn>
              <a:cxn ang="0">
                <a:pos x="2" y="49"/>
              </a:cxn>
              <a:cxn ang="0">
                <a:pos x="0" y="52"/>
              </a:cxn>
              <a:cxn ang="0">
                <a:pos x="0" y="57"/>
              </a:cxn>
              <a:cxn ang="0">
                <a:pos x="3" y="60"/>
              </a:cxn>
              <a:cxn ang="0">
                <a:pos x="5" y="62"/>
              </a:cxn>
              <a:cxn ang="0">
                <a:pos x="8" y="64"/>
              </a:cxn>
              <a:cxn ang="0">
                <a:pos x="13" y="64"/>
              </a:cxn>
              <a:cxn ang="0">
                <a:pos x="15" y="62"/>
              </a:cxn>
              <a:cxn ang="0">
                <a:pos x="85" y="18"/>
              </a:cxn>
            </a:cxnLst>
            <a:rect l="0" t="0" r="r" b="b"/>
            <a:pathLst>
              <a:path w="90" h="64">
                <a:moveTo>
                  <a:pt x="85" y="18"/>
                </a:moveTo>
                <a:lnTo>
                  <a:pt x="89" y="14"/>
                </a:lnTo>
                <a:lnTo>
                  <a:pt x="90" y="11"/>
                </a:lnTo>
                <a:lnTo>
                  <a:pt x="90" y="6"/>
                </a:lnTo>
                <a:lnTo>
                  <a:pt x="87" y="3"/>
                </a:lnTo>
                <a:lnTo>
                  <a:pt x="85" y="1"/>
                </a:lnTo>
                <a:lnTo>
                  <a:pt x="82" y="0"/>
                </a:lnTo>
                <a:lnTo>
                  <a:pt x="77" y="0"/>
                </a:lnTo>
                <a:lnTo>
                  <a:pt x="76" y="1"/>
                </a:lnTo>
                <a:lnTo>
                  <a:pt x="5" y="46"/>
                </a:lnTo>
                <a:lnTo>
                  <a:pt x="2" y="49"/>
                </a:lnTo>
                <a:lnTo>
                  <a:pt x="0" y="52"/>
                </a:lnTo>
                <a:lnTo>
                  <a:pt x="0" y="57"/>
                </a:lnTo>
                <a:lnTo>
                  <a:pt x="3" y="60"/>
                </a:lnTo>
                <a:lnTo>
                  <a:pt x="5" y="62"/>
                </a:lnTo>
                <a:lnTo>
                  <a:pt x="8" y="64"/>
                </a:lnTo>
                <a:lnTo>
                  <a:pt x="13" y="64"/>
                </a:lnTo>
                <a:lnTo>
                  <a:pt x="15" y="62"/>
                </a:lnTo>
                <a:lnTo>
                  <a:pt x="85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7" name="Freeform 19"/>
          <p:cNvSpPr>
            <a:spLocks/>
          </p:cNvSpPr>
          <p:nvPr/>
        </p:nvSpPr>
        <p:spPr bwMode="auto">
          <a:xfrm>
            <a:off x="6367463" y="2324100"/>
            <a:ext cx="31750" cy="61912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4"/>
              </a:cxn>
              <a:cxn ang="0">
                <a:pos x="14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383"/>
              </a:cxn>
              <a:cxn ang="0">
                <a:pos x="4" y="387"/>
              </a:cxn>
              <a:cxn ang="0">
                <a:pos x="7" y="390"/>
              </a:cxn>
              <a:cxn ang="0">
                <a:pos x="14" y="390"/>
              </a:cxn>
              <a:cxn ang="0">
                <a:pos x="17" y="387"/>
              </a:cxn>
              <a:cxn ang="0">
                <a:pos x="20" y="383"/>
              </a:cxn>
              <a:cxn ang="0">
                <a:pos x="20" y="380"/>
              </a:cxn>
              <a:cxn ang="0">
                <a:pos x="20" y="10"/>
              </a:cxn>
            </a:cxnLst>
            <a:rect l="0" t="0" r="r" b="b"/>
            <a:pathLst>
              <a:path w="20" h="390">
                <a:moveTo>
                  <a:pt x="20" y="10"/>
                </a:moveTo>
                <a:lnTo>
                  <a:pt x="20" y="7"/>
                </a:lnTo>
                <a:lnTo>
                  <a:pt x="17" y="4"/>
                </a:lnTo>
                <a:lnTo>
                  <a:pt x="14" y="0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383"/>
                </a:lnTo>
                <a:lnTo>
                  <a:pt x="4" y="387"/>
                </a:lnTo>
                <a:lnTo>
                  <a:pt x="7" y="390"/>
                </a:lnTo>
                <a:lnTo>
                  <a:pt x="14" y="390"/>
                </a:lnTo>
                <a:lnTo>
                  <a:pt x="17" y="387"/>
                </a:lnTo>
                <a:lnTo>
                  <a:pt x="20" y="383"/>
                </a:lnTo>
                <a:lnTo>
                  <a:pt x="20" y="380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8" name="Freeform 20"/>
          <p:cNvSpPr>
            <a:spLocks/>
          </p:cNvSpPr>
          <p:nvPr/>
        </p:nvSpPr>
        <p:spPr bwMode="auto">
          <a:xfrm>
            <a:off x="6367463" y="2324100"/>
            <a:ext cx="274637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14"/>
              </a:cxn>
              <a:cxn ang="0">
                <a:pos x="4" y="17"/>
              </a:cxn>
              <a:cxn ang="0">
                <a:pos x="7" y="20"/>
              </a:cxn>
              <a:cxn ang="0">
                <a:pos x="166" y="20"/>
              </a:cxn>
              <a:cxn ang="0">
                <a:pos x="170" y="17"/>
              </a:cxn>
              <a:cxn ang="0">
                <a:pos x="173" y="14"/>
              </a:cxn>
              <a:cxn ang="0">
                <a:pos x="173" y="7"/>
              </a:cxn>
              <a:cxn ang="0">
                <a:pos x="170" y="4"/>
              </a:cxn>
              <a:cxn ang="0">
                <a:pos x="166" y="0"/>
              </a:cxn>
              <a:cxn ang="0">
                <a:pos x="163" y="0"/>
              </a:cxn>
              <a:cxn ang="0">
                <a:pos x="10" y="0"/>
              </a:cxn>
            </a:cxnLst>
            <a:rect l="0" t="0" r="r" b="b"/>
            <a:pathLst>
              <a:path w="173" h="20">
                <a:moveTo>
                  <a:pt x="10" y="0"/>
                </a:move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14"/>
                </a:lnTo>
                <a:lnTo>
                  <a:pt x="4" y="17"/>
                </a:lnTo>
                <a:lnTo>
                  <a:pt x="7" y="20"/>
                </a:lnTo>
                <a:lnTo>
                  <a:pt x="166" y="20"/>
                </a:lnTo>
                <a:lnTo>
                  <a:pt x="170" y="17"/>
                </a:lnTo>
                <a:lnTo>
                  <a:pt x="173" y="14"/>
                </a:lnTo>
                <a:lnTo>
                  <a:pt x="173" y="7"/>
                </a:lnTo>
                <a:lnTo>
                  <a:pt x="170" y="4"/>
                </a:lnTo>
                <a:lnTo>
                  <a:pt x="166" y="0"/>
                </a:lnTo>
                <a:lnTo>
                  <a:pt x="163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9" name="Freeform 21"/>
          <p:cNvSpPr>
            <a:spLocks/>
          </p:cNvSpPr>
          <p:nvPr/>
        </p:nvSpPr>
        <p:spPr bwMode="auto">
          <a:xfrm>
            <a:off x="5648325" y="1652588"/>
            <a:ext cx="503238" cy="93821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584"/>
              </a:cxn>
              <a:cxn ang="0">
                <a:pos x="3" y="588"/>
              </a:cxn>
              <a:cxn ang="0">
                <a:pos x="7" y="591"/>
              </a:cxn>
              <a:cxn ang="0">
                <a:pos x="310" y="591"/>
              </a:cxn>
              <a:cxn ang="0">
                <a:pos x="314" y="588"/>
              </a:cxn>
              <a:cxn ang="0">
                <a:pos x="317" y="584"/>
              </a:cxn>
              <a:cxn ang="0">
                <a:pos x="317" y="6"/>
              </a:cxn>
              <a:cxn ang="0">
                <a:pos x="314" y="3"/>
              </a:cxn>
              <a:cxn ang="0">
                <a:pos x="310" y="0"/>
              </a:cxn>
              <a:cxn ang="0">
                <a:pos x="307" y="0"/>
              </a:cxn>
              <a:cxn ang="0">
                <a:pos x="10" y="0"/>
              </a:cxn>
              <a:cxn ang="0">
                <a:pos x="10" y="19"/>
              </a:cxn>
              <a:cxn ang="0">
                <a:pos x="307" y="19"/>
              </a:cxn>
              <a:cxn ang="0">
                <a:pos x="297" y="9"/>
              </a:cxn>
              <a:cxn ang="0">
                <a:pos x="297" y="581"/>
              </a:cxn>
              <a:cxn ang="0">
                <a:pos x="307" y="571"/>
              </a:cxn>
              <a:cxn ang="0">
                <a:pos x="10" y="571"/>
              </a:cxn>
              <a:cxn ang="0">
                <a:pos x="20" y="581"/>
              </a:cxn>
              <a:cxn ang="0">
                <a:pos x="20" y="9"/>
              </a:cxn>
              <a:cxn ang="0">
                <a:pos x="10" y="19"/>
              </a:cxn>
              <a:cxn ang="0">
                <a:pos x="10" y="0"/>
              </a:cxn>
            </a:cxnLst>
            <a:rect l="0" t="0" r="r" b="b"/>
            <a:pathLst>
              <a:path w="317" h="591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584"/>
                </a:lnTo>
                <a:lnTo>
                  <a:pt x="3" y="588"/>
                </a:lnTo>
                <a:lnTo>
                  <a:pt x="7" y="591"/>
                </a:lnTo>
                <a:lnTo>
                  <a:pt x="310" y="591"/>
                </a:lnTo>
                <a:lnTo>
                  <a:pt x="314" y="588"/>
                </a:lnTo>
                <a:lnTo>
                  <a:pt x="317" y="584"/>
                </a:lnTo>
                <a:lnTo>
                  <a:pt x="317" y="6"/>
                </a:lnTo>
                <a:lnTo>
                  <a:pt x="314" y="3"/>
                </a:lnTo>
                <a:lnTo>
                  <a:pt x="310" y="0"/>
                </a:lnTo>
                <a:lnTo>
                  <a:pt x="307" y="0"/>
                </a:lnTo>
                <a:lnTo>
                  <a:pt x="10" y="0"/>
                </a:lnTo>
                <a:lnTo>
                  <a:pt x="10" y="19"/>
                </a:lnTo>
                <a:lnTo>
                  <a:pt x="307" y="19"/>
                </a:lnTo>
                <a:lnTo>
                  <a:pt x="297" y="9"/>
                </a:lnTo>
                <a:lnTo>
                  <a:pt x="297" y="581"/>
                </a:lnTo>
                <a:lnTo>
                  <a:pt x="307" y="571"/>
                </a:lnTo>
                <a:lnTo>
                  <a:pt x="10" y="571"/>
                </a:lnTo>
                <a:lnTo>
                  <a:pt x="20" y="581"/>
                </a:lnTo>
                <a:lnTo>
                  <a:pt x="20" y="9"/>
                </a:lnTo>
                <a:lnTo>
                  <a:pt x="10" y="19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50" name="Rectangle 22"/>
          <p:cNvSpPr>
            <a:spLocks noChangeArrowheads="1"/>
          </p:cNvSpPr>
          <p:nvPr/>
        </p:nvSpPr>
        <p:spPr bwMode="auto">
          <a:xfrm>
            <a:off x="5721350" y="1774825"/>
            <a:ext cx="2603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/>
          </a:p>
        </p:txBody>
      </p:sp>
      <p:sp>
        <p:nvSpPr>
          <p:cNvPr id="918551" name="Rectangle 23"/>
          <p:cNvSpPr>
            <a:spLocks noChangeArrowheads="1"/>
          </p:cNvSpPr>
          <p:nvPr/>
        </p:nvSpPr>
        <p:spPr bwMode="auto">
          <a:xfrm>
            <a:off x="5903913" y="1774825"/>
            <a:ext cx="27463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/>
          </a:p>
        </p:txBody>
      </p:sp>
      <p:sp>
        <p:nvSpPr>
          <p:cNvPr id="918552" name="Freeform 24"/>
          <p:cNvSpPr>
            <a:spLocks/>
          </p:cNvSpPr>
          <p:nvPr/>
        </p:nvSpPr>
        <p:spPr bwMode="auto">
          <a:xfrm>
            <a:off x="5648325" y="2246313"/>
            <a:ext cx="142875" cy="130175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5" y="2"/>
              </a:cxn>
              <a:cxn ang="0">
                <a:pos x="11" y="0"/>
              </a:cxn>
              <a:cxn ang="0">
                <a:pos x="7" y="0"/>
              </a:cxn>
              <a:cxn ang="0">
                <a:pos x="3" y="3"/>
              </a:cxn>
              <a:cxn ang="0">
                <a:pos x="2" y="5"/>
              </a:cxn>
              <a:cxn ang="0">
                <a:pos x="0" y="8"/>
              </a:cxn>
              <a:cxn ang="0">
                <a:pos x="0" y="13"/>
              </a:cxn>
              <a:cxn ang="0">
                <a:pos x="3" y="17"/>
              </a:cxn>
              <a:cxn ang="0">
                <a:pos x="74" y="79"/>
              </a:cxn>
              <a:cxn ang="0">
                <a:pos x="76" y="81"/>
              </a:cxn>
              <a:cxn ang="0">
                <a:pos x="79" y="82"/>
              </a:cxn>
              <a:cxn ang="0">
                <a:pos x="84" y="82"/>
              </a:cxn>
              <a:cxn ang="0">
                <a:pos x="87" y="79"/>
              </a:cxn>
              <a:cxn ang="0">
                <a:pos x="89" y="77"/>
              </a:cxn>
              <a:cxn ang="0">
                <a:pos x="90" y="74"/>
              </a:cxn>
              <a:cxn ang="0">
                <a:pos x="90" y="69"/>
              </a:cxn>
              <a:cxn ang="0">
                <a:pos x="87" y="66"/>
              </a:cxn>
              <a:cxn ang="0">
                <a:pos x="16" y="3"/>
              </a:cxn>
            </a:cxnLst>
            <a:rect l="0" t="0" r="r" b="b"/>
            <a:pathLst>
              <a:path w="90" h="82">
                <a:moveTo>
                  <a:pt x="16" y="3"/>
                </a:moveTo>
                <a:lnTo>
                  <a:pt x="15" y="2"/>
                </a:lnTo>
                <a:lnTo>
                  <a:pt x="11" y="0"/>
                </a:lnTo>
                <a:lnTo>
                  <a:pt x="7" y="0"/>
                </a:lnTo>
                <a:lnTo>
                  <a:pt x="3" y="3"/>
                </a:lnTo>
                <a:lnTo>
                  <a:pt x="2" y="5"/>
                </a:lnTo>
                <a:lnTo>
                  <a:pt x="0" y="8"/>
                </a:lnTo>
                <a:lnTo>
                  <a:pt x="0" y="13"/>
                </a:lnTo>
                <a:lnTo>
                  <a:pt x="3" y="17"/>
                </a:lnTo>
                <a:lnTo>
                  <a:pt x="74" y="79"/>
                </a:lnTo>
                <a:lnTo>
                  <a:pt x="76" y="81"/>
                </a:lnTo>
                <a:lnTo>
                  <a:pt x="79" y="82"/>
                </a:lnTo>
                <a:lnTo>
                  <a:pt x="84" y="82"/>
                </a:lnTo>
                <a:lnTo>
                  <a:pt x="87" y="79"/>
                </a:lnTo>
                <a:lnTo>
                  <a:pt x="89" y="77"/>
                </a:lnTo>
                <a:lnTo>
                  <a:pt x="90" y="74"/>
                </a:lnTo>
                <a:lnTo>
                  <a:pt x="90" y="69"/>
                </a:lnTo>
                <a:lnTo>
                  <a:pt x="87" y="66"/>
                </a:lnTo>
                <a:lnTo>
                  <a:pt x="16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53" name="Freeform 25"/>
          <p:cNvSpPr>
            <a:spLocks/>
          </p:cNvSpPr>
          <p:nvPr/>
        </p:nvSpPr>
        <p:spPr bwMode="auto">
          <a:xfrm>
            <a:off x="5648325" y="2346325"/>
            <a:ext cx="142875" cy="101600"/>
          </a:xfrm>
          <a:custGeom>
            <a:avLst/>
            <a:gdLst/>
            <a:ahLst/>
            <a:cxnLst>
              <a:cxn ang="0">
                <a:pos x="85" y="18"/>
              </a:cxn>
              <a:cxn ang="0">
                <a:pos x="89" y="14"/>
              </a:cxn>
              <a:cxn ang="0">
                <a:pos x="90" y="11"/>
              </a:cxn>
              <a:cxn ang="0">
                <a:pos x="90" y="6"/>
              </a:cxn>
              <a:cxn ang="0">
                <a:pos x="87" y="3"/>
              </a:cxn>
              <a:cxn ang="0">
                <a:pos x="85" y="1"/>
              </a:cxn>
              <a:cxn ang="0">
                <a:pos x="82" y="0"/>
              </a:cxn>
              <a:cxn ang="0">
                <a:pos x="77" y="0"/>
              </a:cxn>
              <a:cxn ang="0">
                <a:pos x="76" y="1"/>
              </a:cxn>
              <a:cxn ang="0">
                <a:pos x="5" y="46"/>
              </a:cxn>
              <a:cxn ang="0">
                <a:pos x="2" y="49"/>
              </a:cxn>
              <a:cxn ang="0">
                <a:pos x="0" y="52"/>
              </a:cxn>
              <a:cxn ang="0">
                <a:pos x="0" y="57"/>
              </a:cxn>
              <a:cxn ang="0">
                <a:pos x="3" y="60"/>
              </a:cxn>
              <a:cxn ang="0">
                <a:pos x="5" y="62"/>
              </a:cxn>
              <a:cxn ang="0">
                <a:pos x="8" y="64"/>
              </a:cxn>
              <a:cxn ang="0">
                <a:pos x="13" y="64"/>
              </a:cxn>
              <a:cxn ang="0">
                <a:pos x="15" y="62"/>
              </a:cxn>
              <a:cxn ang="0">
                <a:pos x="85" y="18"/>
              </a:cxn>
            </a:cxnLst>
            <a:rect l="0" t="0" r="r" b="b"/>
            <a:pathLst>
              <a:path w="90" h="64">
                <a:moveTo>
                  <a:pt x="85" y="18"/>
                </a:moveTo>
                <a:lnTo>
                  <a:pt x="89" y="14"/>
                </a:lnTo>
                <a:lnTo>
                  <a:pt x="90" y="11"/>
                </a:lnTo>
                <a:lnTo>
                  <a:pt x="90" y="6"/>
                </a:lnTo>
                <a:lnTo>
                  <a:pt x="87" y="3"/>
                </a:lnTo>
                <a:lnTo>
                  <a:pt x="85" y="1"/>
                </a:lnTo>
                <a:lnTo>
                  <a:pt x="82" y="0"/>
                </a:lnTo>
                <a:lnTo>
                  <a:pt x="77" y="0"/>
                </a:lnTo>
                <a:lnTo>
                  <a:pt x="76" y="1"/>
                </a:lnTo>
                <a:lnTo>
                  <a:pt x="5" y="46"/>
                </a:lnTo>
                <a:lnTo>
                  <a:pt x="2" y="49"/>
                </a:lnTo>
                <a:lnTo>
                  <a:pt x="0" y="52"/>
                </a:lnTo>
                <a:lnTo>
                  <a:pt x="0" y="57"/>
                </a:lnTo>
                <a:lnTo>
                  <a:pt x="3" y="60"/>
                </a:lnTo>
                <a:lnTo>
                  <a:pt x="5" y="62"/>
                </a:lnTo>
                <a:lnTo>
                  <a:pt x="8" y="64"/>
                </a:lnTo>
                <a:lnTo>
                  <a:pt x="13" y="64"/>
                </a:lnTo>
                <a:lnTo>
                  <a:pt x="15" y="62"/>
                </a:lnTo>
                <a:lnTo>
                  <a:pt x="85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54" name="Freeform 26"/>
          <p:cNvSpPr>
            <a:spLocks/>
          </p:cNvSpPr>
          <p:nvPr/>
        </p:nvSpPr>
        <p:spPr bwMode="auto">
          <a:xfrm>
            <a:off x="5389563" y="2324100"/>
            <a:ext cx="31750" cy="61912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4"/>
              </a:cxn>
              <a:cxn ang="0">
                <a:pos x="13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383"/>
              </a:cxn>
              <a:cxn ang="0">
                <a:pos x="4" y="387"/>
              </a:cxn>
              <a:cxn ang="0">
                <a:pos x="7" y="390"/>
              </a:cxn>
              <a:cxn ang="0">
                <a:pos x="13" y="390"/>
              </a:cxn>
              <a:cxn ang="0">
                <a:pos x="17" y="387"/>
              </a:cxn>
              <a:cxn ang="0">
                <a:pos x="20" y="383"/>
              </a:cxn>
              <a:cxn ang="0">
                <a:pos x="20" y="380"/>
              </a:cxn>
              <a:cxn ang="0">
                <a:pos x="20" y="10"/>
              </a:cxn>
            </a:cxnLst>
            <a:rect l="0" t="0" r="r" b="b"/>
            <a:pathLst>
              <a:path w="20" h="390">
                <a:moveTo>
                  <a:pt x="20" y="10"/>
                </a:moveTo>
                <a:lnTo>
                  <a:pt x="20" y="7"/>
                </a:lnTo>
                <a:lnTo>
                  <a:pt x="17" y="4"/>
                </a:lnTo>
                <a:lnTo>
                  <a:pt x="13" y="0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383"/>
                </a:lnTo>
                <a:lnTo>
                  <a:pt x="4" y="387"/>
                </a:lnTo>
                <a:lnTo>
                  <a:pt x="7" y="390"/>
                </a:lnTo>
                <a:lnTo>
                  <a:pt x="13" y="390"/>
                </a:lnTo>
                <a:lnTo>
                  <a:pt x="17" y="387"/>
                </a:lnTo>
                <a:lnTo>
                  <a:pt x="20" y="383"/>
                </a:lnTo>
                <a:lnTo>
                  <a:pt x="20" y="380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55" name="Freeform 27"/>
          <p:cNvSpPr>
            <a:spLocks/>
          </p:cNvSpPr>
          <p:nvPr/>
        </p:nvSpPr>
        <p:spPr bwMode="auto">
          <a:xfrm>
            <a:off x="5389563" y="2324100"/>
            <a:ext cx="274637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14"/>
              </a:cxn>
              <a:cxn ang="0">
                <a:pos x="4" y="17"/>
              </a:cxn>
              <a:cxn ang="0">
                <a:pos x="7" y="20"/>
              </a:cxn>
              <a:cxn ang="0">
                <a:pos x="166" y="20"/>
              </a:cxn>
              <a:cxn ang="0">
                <a:pos x="170" y="17"/>
              </a:cxn>
              <a:cxn ang="0">
                <a:pos x="173" y="14"/>
              </a:cxn>
              <a:cxn ang="0">
                <a:pos x="173" y="7"/>
              </a:cxn>
              <a:cxn ang="0">
                <a:pos x="170" y="4"/>
              </a:cxn>
              <a:cxn ang="0">
                <a:pos x="166" y="0"/>
              </a:cxn>
              <a:cxn ang="0">
                <a:pos x="163" y="0"/>
              </a:cxn>
              <a:cxn ang="0">
                <a:pos x="10" y="0"/>
              </a:cxn>
            </a:cxnLst>
            <a:rect l="0" t="0" r="r" b="b"/>
            <a:pathLst>
              <a:path w="173" h="20">
                <a:moveTo>
                  <a:pt x="10" y="0"/>
                </a:move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14"/>
                </a:lnTo>
                <a:lnTo>
                  <a:pt x="4" y="17"/>
                </a:lnTo>
                <a:lnTo>
                  <a:pt x="7" y="20"/>
                </a:lnTo>
                <a:lnTo>
                  <a:pt x="166" y="20"/>
                </a:lnTo>
                <a:lnTo>
                  <a:pt x="170" y="17"/>
                </a:lnTo>
                <a:lnTo>
                  <a:pt x="173" y="14"/>
                </a:lnTo>
                <a:lnTo>
                  <a:pt x="173" y="7"/>
                </a:lnTo>
                <a:lnTo>
                  <a:pt x="170" y="4"/>
                </a:lnTo>
                <a:lnTo>
                  <a:pt x="166" y="0"/>
                </a:lnTo>
                <a:lnTo>
                  <a:pt x="163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56" name="Freeform 28"/>
          <p:cNvSpPr>
            <a:spLocks/>
          </p:cNvSpPr>
          <p:nvPr/>
        </p:nvSpPr>
        <p:spPr bwMode="auto">
          <a:xfrm>
            <a:off x="4670425" y="1652588"/>
            <a:ext cx="503238" cy="93821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584"/>
              </a:cxn>
              <a:cxn ang="0">
                <a:pos x="3" y="588"/>
              </a:cxn>
              <a:cxn ang="0">
                <a:pos x="6" y="591"/>
              </a:cxn>
              <a:cxn ang="0">
                <a:pos x="310" y="591"/>
              </a:cxn>
              <a:cxn ang="0">
                <a:pos x="314" y="588"/>
              </a:cxn>
              <a:cxn ang="0">
                <a:pos x="317" y="584"/>
              </a:cxn>
              <a:cxn ang="0">
                <a:pos x="317" y="6"/>
              </a:cxn>
              <a:cxn ang="0">
                <a:pos x="314" y="3"/>
              </a:cxn>
              <a:cxn ang="0">
                <a:pos x="310" y="0"/>
              </a:cxn>
              <a:cxn ang="0">
                <a:pos x="307" y="0"/>
              </a:cxn>
              <a:cxn ang="0">
                <a:pos x="10" y="0"/>
              </a:cxn>
              <a:cxn ang="0">
                <a:pos x="10" y="19"/>
              </a:cxn>
              <a:cxn ang="0">
                <a:pos x="307" y="19"/>
              </a:cxn>
              <a:cxn ang="0">
                <a:pos x="297" y="9"/>
              </a:cxn>
              <a:cxn ang="0">
                <a:pos x="297" y="581"/>
              </a:cxn>
              <a:cxn ang="0">
                <a:pos x="307" y="571"/>
              </a:cxn>
              <a:cxn ang="0">
                <a:pos x="10" y="571"/>
              </a:cxn>
              <a:cxn ang="0">
                <a:pos x="20" y="581"/>
              </a:cxn>
              <a:cxn ang="0">
                <a:pos x="20" y="9"/>
              </a:cxn>
              <a:cxn ang="0">
                <a:pos x="10" y="19"/>
              </a:cxn>
              <a:cxn ang="0">
                <a:pos x="10" y="0"/>
              </a:cxn>
            </a:cxnLst>
            <a:rect l="0" t="0" r="r" b="b"/>
            <a:pathLst>
              <a:path w="317" h="591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584"/>
                </a:lnTo>
                <a:lnTo>
                  <a:pt x="3" y="588"/>
                </a:lnTo>
                <a:lnTo>
                  <a:pt x="6" y="591"/>
                </a:lnTo>
                <a:lnTo>
                  <a:pt x="310" y="591"/>
                </a:lnTo>
                <a:lnTo>
                  <a:pt x="314" y="588"/>
                </a:lnTo>
                <a:lnTo>
                  <a:pt x="317" y="584"/>
                </a:lnTo>
                <a:lnTo>
                  <a:pt x="317" y="6"/>
                </a:lnTo>
                <a:lnTo>
                  <a:pt x="314" y="3"/>
                </a:lnTo>
                <a:lnTo>
                  <a:pt x="310" y="0"/>
                </a:lnTo>
                <a:lnTo>
                  <a:pt x="307" y="0"/>
                </a:lnTo>
                <a:lnTo>
                  <a:pt x="10" y="0"/>
                </a:lnTo>
                <a:lnTo>
                  <a:pt x="10" y="19"/>
                </a:lnTo>
                <a:lnTo>
                  <a:pt x="307" y="19"/>
                </a:lnTo>
                <a:lnTo>
                  <a:pt x="297" y="9"/>
                </a:lnTo>
                <a:lnTo>
                  <a:pt x="297" y="581"/>
                </a:lnTo>
                <a:lnTo>
                  <a:pt x="307" y="571"/>
                </a:lnTo>
                <a:lnTo>
                  <a:pt x="10" y="571"/>
                </a:lnTo>
                <a:lnTo>
                  <a:pt x="20" y="581"/>
                </a:lnTo>
                <a:lnTo>
                  <a:pt x="20" y="9"/>
                </a:lnTo>
                <a:lnTo>
                  <a:pt x="10" y="19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57" name="Rectangle 29"/>
          <p:cNvSpPr>
            <a:spLocks noChangeArrowheads="1"/>
          </p:cNvSpPr>
          <p:nvPr/>
        </p:nvSpPr>
        <p:spPr bwMode="auto">
          <a:xfrm>
            <a:off x="4743450" y="1774825"/>
            <a:ext cx="2603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/>
          </a:p>
        </p:txBody>
      </p:sp>
      <p:sp>
        <p:nvSpPr>
          <p:cNvPr id="918558" name="Rectangle 30"/>
          <p:cNvSpPr>
            <a:spLocks noChangeArrowheads="1"/>
          </p:cNvSpPr>
          <p:nvPr/>
        </p:nvSpPr>
        <p:spPr bwMode="auto">
          <a:xfrm>
            <a:off x="4926013" y="1774825"/>
            <a:ext cx="27463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/>
          </a:p>
        </p:txBody>
      </p:sp>
      <p:sp>
        <p:nvSpPr>
          <p:cNvPr id="918559" name="Freeform 31"/>
          <p:cNvSpPr>
            <a:spLocks/>
          </p:cNvSpPr>
          <p:nvPr/>
        </p:nvSpPr>
        <p:spPr bwMode="auto">
          <a:xfrm>
            <a:off x="4670425" y="2246313"/>
            <a:ext cx="142875" cy="130175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5" y="2"/>
              </a:cxn>
              <a:cxn ang="0">
                <a:pos x="11" y="0"/>
              </a:cxn>
              <a:cxn ang="0">
                <a:pos x="6" y="0"/>
              </a:cxn>
              <a:cxn ang="0">
                <a:pos x="3" y="3"/>
              </a:cxn>
              <a:cxn ang="0">
                <a:pos x="1" y="5"/>
              </a:cxn>
              <a:cxn ang="0">
                <a:pos x="0" y="8"/>
              </a:cxn>
              <a:cxn ang="0">
                <a:pos x="0" y="13"/>
              </a:cxn>
              <a:cxn ang="0">
                <a:pos x="3" y="17"/>
              </a:cxn>
              <a:cxn ang="0">
                <a:pos x="74" y="79"/>
              </a:cxn>
              <a:cxn ang="0">
                <a:pos x="75" y="81"/>
              </a:cxn>
              <a:cxn ang="0">
                <a:pos x="79" y="82"/>
              </a:cxn>
              <a:cxn ang="0">
                <a:pos x="84" y="82"/>
              </a:cxn>
              <a:cxn ang="0">
                <a:pos x="87" y="79"/>
              </a:cxn>
              <a:cxn ang="0">
                <a:pos x="89" y="77"/>
              </a:cxn>
              <a:cxn ang="0">
                <a:pos x="90" y="74"/>
              </a:cxn>
              <a:cxn ang="0">
                <a:pos x="90" y="69"/>
              </a:cxn>
              <a:cxn ang="0">
                <a:pos x="87" y="66"/>
              </a:cxn>
              <a:cxn ang="0">
                <a:pos x="16" y="3"/>
              </a:cxn>
            </a:cxnLst>
            <a:rect l="0" t="0" r="r" b="b"/>
            <a:pathLst>
              <a:path w="90" h="82">
                <a:moveTo>
                  <a:pt x="16" y="3"/>
                </a:moveTo>
                <a:lnTo>
                  <a:pt x="15" y="2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1" y="5"/>
                </a:lnTo>
                <a:lnTo>
                  <a:pt x="0" y="8"/>
                </a:lnTo>
                <a:lnTo>
                  <a:pt x="0" y="13"/>
                </a:lnTo>
                <a:lnTo>
                  <a:pt x="3" y="17"/>
                </a:lnTo>
                <a:lnTo>
                  <a:pt x="74" y="79"/>
                </a:lnTo>
                <a:lnTo>
                  <a:pt x="75" y="81"/>
                </a:lnTo>
                <a:lnTo>
                  <a:pt x="79" y="82"/>
                </a:lnTo>
                <a:lnTo>
                  <a:pt x="84" y="82"/>
                </a:lnTo>
                <a:lnTo>
                  <a:pt x="87" y="79"/>
                </a:lnTo>
                <a:lnTo>
                  <a:pt x="89" y="77"/>
                </a:lnTo>
                <a:lnTo>
                  <a:pt x="90" y="74"/>
                </a:lnTo>
                <a:lnTo>
                  <a:pt x="90" y="69"/>
                </a:lnTo>
                <a:lnTo>
                  <a:pt x="87" y="66"/>
                </a:lnTo>
                <a:lnTo>
                  <a:pt x="16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0" name="Freeform 32"/>
          <p:cNvSpPr>
            <a:spLocks/>
          </p:cNvSpPr>
          <p:nvPr/>
        </p:nvSpPr>
        <p:spPr bwMode="auto">
          <a:xfrm>
            <a:off x="4670425" y="2346325"/>
            <a:ext cx="142875" cy="101600"/>
          </a:xfrm>
          <a:custGeom>
            <a:avLst/>
            <a:gdLst/>
            <a:ahLst/>
            <a:cxnLst>
              <a:cxn ang="0">
                <a:pos x="85" y="18"/>
              </a:cxn>
              <a:cxn ang="0">
                <a:pos x="89" y="14"/>
              </a:cxn>
              <a:cxn ang="0">
                <a:pos x="90" y="11"/>
              </a:cxn>
              <a:cxn ang="0">
                <a:pos x="90" y="6"/>
              </a:cxn>
              <a:cxn ang="0">
                <a:pos x="87" y="3"/>
              </a:cxn>
              <a:cxn ang="0">
                <a:pos x="85" y="1"/>
              </a:cxn>
              <a:cxn ang="0">
                <a:pos x="82" y="0"/>
              </a:cxn>
              <a:cxn ang="0">
                <a:pos x="77" y="0"/>
              </a:cxn>
              <a:cxn ang="0">
                <a:pos x="75" y="1"/>
              </a:cxn>
              <a:cxn ang="0">
                <a:pos x="5" y="46"/>
              </a:cxn>
              <a:cxn ang="0">
                <a:pos x="1" y="49"/>
              </a:cxn>
              <a:cxn ang="0">
                <a:pos x="0" y="52"/>
              </a:cxn>
              <a:cxn ang="0">
                <a:pos x="0" y="57"/>
              </a:cxn>
              <a:cxn ang="0">
                <a:pos x="3" y="60"/>
              </a:cxn>
              <a:cxn ang="0">
                <a:pos x="5" y="62"/>
              </a:cxn>
              <a:cxn ang="0">
                <a:pos x="8" y="64"/>
              </a:cxn>
              <a:cxn ang="0">
                <a:pos x="13" y="64"/>
              </a:cxn>
              <a:cxn ang="0">
                <a:pos x="15" y="62"/>
              </a:cxn>
              <a:cxn ang="0">
                <a:pos x="85" y="18"/>
              </a:cxn>
            </a:cxnLst>
            <a:rect l="0" t="0" r="r" b="b"/>
            <a:pathLst>
              <a:path w="90" h="64">
                <a:moveTo>
                  <a:pt x="85" y="18"/>
                </a:moveTo>
                <a:lnTo>
                  <a:pt x="89" y="14"/>
                </a:lnTo>
                <a:lnTo>
                  <a:pt x="90" y="11"/>
                </a:lnTo>
                <a:lnTo>
                  <a:pt x="90" y="6"/>
                </a:lnTo>
                <a:lnTo>
                  <a:pt x="87" y="3"/>
                </a:lnTo>
                <a:lnTo>
                  <a:pt x="85" y="1"/>
                </a:lnTo>
                <a:lnTo>
                  <a:pt x="82" y="0"/>
                </a:lnTo>
                <a:lnTo>
                  <a:pt x="77" y="0"/>
                </a:lnTo>
                <a:lnTo>
                  <a:pt x="75" y="1"/>
                </a:lnTo>
                <a:lnTo>
                  <a:pt x="5" y="46"/>
                </a:lnTo>
                <a:lnTo>
                  <a:pt x="1" y="49"/>
                </a:lnTo>
                <a:lnTo>
                  <a:pt x="0" y="52"/>
                </a:lnTo>
                <a:lnTo>
                  <a:pt x="0" y="57"/>
                </a:lnTo>
                <a:lnTo>
                  <a:pt x="3" y="60"/>
                </a:lnTo>
                <a:lnTo>
                  <a:pt x="5" y="62"/>
                </a:lnTo>
                <a:lnTo>
                  <a:pt x="8" y="64"/>
                </a:lnTo>
                <a:lnTo>
                  <a:pt x="13" y="64"/>
                </a:lnTo>
                <a:lnTo>
                  <a:pt x="15" y="62"/>
                </a:lnTo>
                <a:lnTo>
                  <a:pt x="85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1" name="Freeform 33"/>
          <p:cNvSpPr>
            <a:spLocks/>
          </p:cNvSpPr>
          <p:nvPr/>
        </p:nvSpPr>
        <p:spPr bwMode="auto">
          <a:xfrm>
            <a:off x="4411663" y="2324100"/>
            <a:ext cx="31750" cy="61912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4"/>
              </a:cxn>
              <a:cxn ang="0">
                <a:pos x="13" y="0"/>
              </a:cxn>
              <a:cxn ang="0">
                <a:pos x="7" y="0"/>
              </a:cxn>
              <a:cxn ang="0">
                <a:pos x="3" y="4"/>
              </a:cxn>
              <a:cxn ang="0">
                <a:pos x="0" y="7"/>
              </a:cxn>
              <a:cxn ang="0">
                <a:pos x="0" y="383"/>
              </a:cxn>
              <a:cxn ang="0">
                <a:pos x="3" y="387"/>
              </a:cxn>
              <a:cxn ang="0">
                <a:pos x="7" y="390"/>
              </a:cxn>
              <a:cxn ang="0">
                <a:pos x="13" y="390"/>
              </a:cxn>
              <a:cxn ang="0">
                <a:pos x="17" y="387"/>
              </a:cxn>
              <a:cxn ang="0">
                <a:pos x="20" y="383"/>
              </a:cxn>
              <a:cxn ang="0">
                <a:pos x="20" y="380"/>
              </a:cxn>
              <a:cxn ang="0">
                <a:pos x="20" y="10"/>
              </a:cxn>
            </a:cxnLst>
            <a:rect l="0" t="0" r="r" b="b"/>
            <a:pathLst>
              <a:path w="20" h="390">
                <a:moveTo>
                  <a:pt x="20" y="10"/>
                </a:moveTo>
                <a:lnTo>
                  <a:pt x="20" y="7"/>
                </a:lnTo>
                <a:lnTo>
                  <a:pt x="17" y="4"/>
                </a:lnTo>
                <a:lnTo>
                  <a:pt x="13" y="0"/>
                </a:lnTo>
                <a:lnTo>
                  <a:pt x="7" y="0"/>
                </a:lnTo>
                <a:lnTo>
                  <a:pt x="3" y="4"/>
                </a:lnTo>
                <a:lnTo>
                  <a:pt x="0" y="7"/>
                </a:lnTo>
                <a:lnTo>
                  <a:pt x="0" y="383"/>
                </a:lnTo>
                <a:lnTo>
                  <a:pt x="3" y="387"/>
                </a:lnTo>
                <a:lnTo>
                  <a:pt x="7" y="390"/>
                </a:lnTo>
                <a:lnTo>
                  <a:pt x="13" y="390"/>
                </a:lnTo>
                <a:lnTo>
                  <a:pt x="17" y="387"/>
                </a:lnTo>
                <a:lnTo>
                  <a:pt x="20" y="383"/>
                </a:lnTo>
                <a:lnTo>
                  <a:pt x="20" y="380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2" name="Freeform 34"/>
          <p:cNvSpPr>
            <a:spLocks/>
          </p:cNvSpPr>
          <p:nvPr/>
        </p:nvSpPr>
        <p:spPr bwMode="auto">
          <a:xfrm>
            <a:off x="4411663" y="2324100"/>
            <a:ext cx="274637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4"/>
              </a:cxn>
              <a:cxn ang="0">
                <a:pos x="0" y="7"/>
              </a:cxn>
              <a:cxn ang="0">
                <a:pos x="0" y="14"/>
              </a:cxn>
              <a:cxn ang="0">
                <a:pos x="3" y="17"/>
              </a:cxn>
              <a:cxn ang="0">
                <a:pos x="7" y="20"/>
              </a:cxn>
              <a:cxn ang="0">
                <a:pos x="166" y="20"/>
              </a:cxn>
              <a:cxn ang="0">
                <a:pos x="169" y="17"/>
              </a:cxn>
              <a:cxn ang="0">
                <a:pos x="173" y="14"/>
              </a:cxn>
              <a:cxn ang="0">
                <a:pos x="173" y="7"/>
              </a:cxn>
              <a:cxn ang="0">
                <a:pos x="169" y="4"/>
              </a:cxn>
              <a:cxn ang="0">
                <a:pos x="166" y="0"/>
              </a:cxn>
              <a:cxn ang="0">
                <a:pos x="163" y="0"/>
              </a:cxn>
              <a:cxn ang="0">
                <a:pos x="10" y="0"/>
              </a:cxn>
            </a:cxnLst>
            <a:rect l="0" t="0" r="r" b="b"/>
            <a:pathLst>
              <a:path w="173" h="20">
                <a:moveTo>
                  <a:pt x="10" y="0"/>
                </a:moveTo>
                <a:lnTo>
                  <a:pt x="7" y="0"/>
                </a:lnTo>
                <a:lnTo>
                  <a:pt x="3" y="4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7" y="20"/>
                </a:lnTo>
                <a:lnTo>
                  <a:pt x="166" y="20"/>
                </a:lnTo>
                <a:lnTo>
                  <a:pt x="169" y="17"/>
                </a:lnTo>
                <a:lnTo>
                  <a:pt x="173" y="14"/>
                </a:lnTo>
                <a:lnTo>
                  <a:pt x="173" y="7"/>
                </a:lnTo>
                <a:lnTo>
                  <a:pt x="169" y="4"/>
                </a:lnTo>
                <a:lnTo>
                  <a:pt x="166" y="0"/>
                </a:lnTo>
                <a:lnTo>
                  <a:pt x="163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3" name="Freeform 35"/>
          <p:cNvSpPr>
            <a:spLocks/>
          </p:cNvSpPr>
          <p:nvPr/>
        </p:nvSpPr>
        <p:spPr bwMode="auto">
          <a:xfrm>
            <a:off x="7100888" y="1835150"/>
            <a:ext cx="519112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7" y="19"/>
              </a:cxn>
              <a:cxn ang="0">
                <a:pos x="320" y="19"/>
              </a:cxn>
              <a:cxn ang="0">
                <a:pos x="324" y="16"/>
              </a:cxn>
              <a:cxn ang="0">
                <a:pos x="327" y="13"/>
              </a:cxn>
              <a:cxn ang="0">
                <a:pos x="327" y="6"/>
              </a:cxn>
              <a:cxn ang="0">
                <a:pos x="324" y="3"/>
              </a:cxn>
              <a:cxn ang="0">
                <a:pos x="320" y="0"/>
              </a:cxn>
              <a:cxn ang="0">
                <a:pos x="317" y="0"/>
              </a:cxn>
              <a:cxn ang="0">
                <a:pos x="10" y="0"/>
              </a:cxn>
            </a:cxnLst>
            <a:rect l="0" t="0" r="r" b="b"/>
            <a:pathLst>
              <a:path w="327" h="19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7" y="19"/>
                </a:lnTo>
                <a:lnTo>
                  <a:pt x="320" y="19"/>
                </a:lnTo>
                <a:lnTo>
                  <a:pt x="324" y="16"/>
                </a:lnTo>
                <a:lnTo>
                  <a:pt x="327" y="13"/>
                </a:lnTo>
                <a:lnTo>
                  <a:pt x="327" y="6"/>
                </a:lnTo>
                <a:lnTo>
                  <a:pt x="324" y="3"/>
                </a:lnTo>
                <a:lnTo>
                  <a:pt x="320" y="0"/>
                </a:lnTo>
                <a:lnTo>
                  <a:pt x="31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4" name="Freeform 36"/>
          <p:cNvSpPr>
            <a:spLocks/>
          </p:cNvSpPr>
          <p:nvPr/>
        </p:nvSpPr>
        <p:spPr bwMode="auto">
          <a:xfrm>
            <a:off x="6122988" y="1835150"/>
            <a:ext cx="519112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7" y="19"/>
              </a:cxn>
              <a:cxn ang="0">
                <a:pos x="320" y="19"/>
              </a:cxn>
              <a:cxn ang="0">
                <a:pos x="324" y="16"/>
              </a:cxn>
              <a:cxn ang="0">
                <a:pos x="327" y="13"/>
              </a:cxn>
              <a:cxn ang="0">
                <a:pos x="327" y="6"/>
              </a:cxn>
              <a:cxn ang="0">
                <a:pos x="324" y="3"/>
              </a:cxn>
              <a:cxn ang="0">
                <a:pos x="320" y="0"/>
              </a:cxn>
              <a:cxn ang="0">
                <a:pos x="317" y="0"/>
              </a:cxn>
              <a:cxn ang="0">
                <a:pos x="10" y="0"/>
              </a:cxn>
            </a:cxnLst>
            <a:rect l="0" t="0" r="r" b="b"/>
            <a:pathLst>
              <a:path w="327" h="19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7" y="19"/>
                </a:lnTo>
                <a:lnTo>
                  <a:pt x="320" y="19"/>
                </a:lnTo>
                <a:lnTo>
                  <a:pt x="324" y="16"/>
                </a:lnTo>
                <a:lnTo>
                  <a:pt x="327" y="13"/>
                </a:lnTo>
                <a:lnTo>
                  <a:pt x="327" y="6"/>
                </a:lnTo>
                <a:lnTo>
                  <a:pt x="324" y="3"/>
                </a:lnTo>
                <a:lnTo>
                  <a:pt x="320" y="0"/>
                </a:lnTo>
                <a:lnTo>
                  <a:pt x="31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5" name="Freeform 37"/>
          <p:cNvSpPr>
            <a:spLocks/>
          </p:cNvSpPr>
          <p:nvPr/>
        </p:nvSpPr>
        <p:spPr bwMode="auto">
          <a:xfrm>
            <a:off x="5145088" y="1835150"/>
            <a:ext cx="519112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320" y="19"/>
              </a:cxn>
              <a:cxn ang="0">
                <a:pos x="324" y="16"/>
              </a:cxn>
              <a:cxn ang="0">
                <a:pos x="327" y="13"/>
              </a:cxn>
              <a:cxn ang="0">
                <a:pos x="327" y="6"/>
              </a:cxn>
              <a:cxn ang="0">
                <a:pos x="324" y="3"/>
              </a:cxn>
              <a:cxn ang="0">
                <a:pos x="320" y="0"/>
              </a:cxn>
              <a:cxn ang="0">
                <a:pos x="317" y="0"/>
              </a:cxn>
              <a:cxn ang="0">
                <a:pos x="10" y="0"/>
              </a:cxn>
            </a:cxnLst>
            <a:rect l="0" t="0" r="r" b="b"/>
            <a:pathLst>
              <a:path w="327" h="19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320" y="19"/>
                </a:lnTo>
                <a:lnTo>
                  <a:pt x="324" y="16"/>
                </a:lnTo>
                <a:lnTo>
                  <a:pt x="327" y="13"/>
                </a:lnTo>
                <a:lnTo>
                  <a:pt x="327" y="6"/>
                </a:lnTo>
                <a:lnTo>
                  <a:pt x="324" y="3"/>
                </a:lnTo>
                <a:lnTo>
                  <a:pt x="320" y="0"/>
                </a:lnTo>
                <a:lnTo>
                  <a:pt x="31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6" name="Freeform 38"/>
          <p:cNvSpPr>
            <a:spLocks/>
          </p:cNvSpPr>
          <p:nvPr/>
        </p:nvSpPr>
        <p:spPr bwMode="auto">
          <a:xfrm>
            <a:off x="4167188" y="1835150"/>
            <a:ext cx="519112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320" y="19"/>
              </a:cxn>
              <a:cxn ang="0">
                <a:pos x="323" y="16"/>
              </a:cxn>
              <a:cxn ang="0">
                <a:pos x="327" y="13"/>
              </a:cxn>
              <a:cxn ang="0">
                <a:pos x="327" y="6"/>
              </a:cxn>
              <a:cxn ang="0">
                <a:pos x="323" y="3"/>
              </a:cxn>
              <a:cxn ang="0">
                <a:pos x="320" y="0"/>
              </a:cxn>
              <a:cxn ang="0">
                <a:pos x="317" y="0"/>
              </a:cxn>
              <a:cxn ang="0">
                <a:pos x="10" y="0"/>
              </a:cxn>
            </a:cxnLst>
            <a:rect l="0" t="0" r="r" b="b"/>
            <a:pathLst>
              <a:path w="327" h="19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320" y="19"/>
                </a:lnTo>
                <a:lnTo>
                  <a:pt x="323" y="16"/>
                </a:lnTo>
                <a:lnTo>
                  <a:pt x="327" y="13"/>
                </a:lnTo>
                <a:lnTo>
                  <a:pt x="327" y="6"/>
                </a:lnTo>
                <a:lnTo>
                  <a:pt x="323" y="3"/>
                </a:lnTo>
                <a:lnTo>
                  <a:pt x="320" y="0"/>
                </a:lnTo>
                <a:lnTo>
                  <a:pt x="31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7" name="Freeform 39"/>
          <p:cNvSpPr>
            <a:spLocks/>
          </p:cNvSpPr>
          <p:nvPr/>
        </p:nvSpPr>
        <p:spPr bwMode="auto">
          <a:xfrm>
            <a:off x="8094663" y="1852613"/>
            <a:ext cx="522287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7" y="20"/>
              </a:cxn>
              <a:cxn ang="0">
                <a:pos x="322" y="20"/>
              </a:cxn>
              <a:cxn ang="0">
                <a:pos x="325" y="16"/>
              </a:cxn>
              <a:cxn ang="0">
                <a:pos x="329" y="13"/>
              </a:cxn>
              <a:cxn ang="0">
                <a:pos x="329" y="7"/>
              </a:cxn>
              <a:cxn ang="0">
                <a:pos x="325" y="3"/>
              </a:cxn>
              <a:cxn ang="0">
                <a:pos x="322" y="0"/>
              </a:cxn>
              <a:cxn ang="0">
                <a:pos x="319" y="0"/>
              </a:cxn>
              <a:cxn ang="0">
                <a:pos x="10" y="0"/>
              </a:cxn>
            </a:cxnLst>
            <a:rect l="0" t="0" r="r" b="b"/>
            <a:pathLst>
              <a:path w="329" h="20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7" y="20"/>
                </a:lnTo>
                <a:lnTo>
                  <a:pt x="322" y="20"/>
                </a:lnTo>
                <a:lnTo>
                  <a:pt x="325" y="16"/>
                </a:lnTo>
                <a:lnTo>
                  <a:pt x="329" y="13"/>
                </a:lnTo>
                <a:lnTo>
                  <a:pt x="329" y="7"/>
                </a:lnTo>
                <a:lnTo>
                  <a:pt x="325" y="3"/>
                </a:lnTo>
                <a:lnTo>
                  <a:pt x="322" y="0"/>
                </a:lnTo>
                <a:lnTo>
                  <a:pt x="319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636" name="Rectangle 108"/>
          <p:cNvSpPr>
            <a:spLocks noChangeArrowheads="1"/>
          </p:cNvSpPr>
          <p:nvPr/>
        </p:nvSpPr>
        <p:spPr bwMode="auto">
          <a:xfrm>
            <a:off x="5276850" y="3201988"/>
            <a:ext cx="7938" cy="3270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667" name="Rectangle 139"/>
          <p:cNvSpPr>
            <a:spLocks noChangeArrowheads="1"/>
          </p:cNvSpPr>
          <p:nvPr/>
        </p:nvSpPr>
        <p:spPr bwMode="auto">
          <a:xfrm>
            <a:off x="5276850" y="3529013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693" name="Rectangle 165"/>
          <p:cNvSpPr>
            <a:spLocks noChangeArrowheads="1"/>
          </p:cNvSpPr>
          <p:nvPr/>
        </p:nvSpPr>
        <p:spPr bwMode="auto">
          <a:xfrm>
            <a:off x="5276850" y="353853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24" name="Rectangle 196"/>
          <p:cNvSpPr>
            <a:spLocks noChangeArrowheads="1"/>
          </p:cNvSpPr>
          <p:nvPr/>
        </p:nvSpPr>
        <p:spPr bwMode="auto">
          <a:xfrm>
            <a:off x="5276850" y="386715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50" name="Rectangle 222"/>
          <p:cNvSpPr>
            <a:spLocks noChangeArrowheads="1"/>
          </p:cNvSpPr>
          <p:nvPr/>
        </p:nvSpPr>
        <p:spPr bwMode="auto">
          <a:xfrm>
            <a:off x="5276850" y="387508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72" name="Rectangle 244"/>
          <p:cNvSpPr>
            <a:spLocks noChangeArrowheads="1"/>
          </p:cNvSpPr>
          <p:nvPr/>
        </p:nvSpPr>
        <p:spPr bwMode="auto">
          <a:xfrm>
            <a:off x="3579813" y="4203700"/>
            <a:ext cx="1746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74" name="Rectangle 246"/>
          <p:cNvSpPr>
            <a:spLocks noChangeArrowheads="1"/>
          </p:cNvSpPr>
          <p:nvPr/>
        </p:nvSpPr>
        <p:spPr bwMode="auto">
          <a:xfrm>
            <a:off x="3597275" y="4203700"/>
            <a:ext cx="8334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76" name="Rectangle 248"/>
          <p:cNvSpPr>
            <a:spLocks noChangeArrowheads="1"/>
          </p:cNvSpPr>
          <p:nvPr/>
        </p:nvSpPr>
        <p:spPr bwMode="auto">
          <a:xfrm>
            <a:off x="4430713" y="420370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79" name="Rectangle 251"/>
          <p:cNvSpPr>
            <a:spLocks noChangeArrowheads="1"/>
          </p:cNvSpPr>
          <p:nvPr/>
        </p:nvSpPr>
        <p:spPr bwMode="auto">
          <a:xfrm>
            <a:off x="4438650" y="4203700"/>
            <a:ext cx="83820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82" name="Rectangle 254"/>
          <p:cNvSpPr>
            <a:spLocks noChangeArrowheads="1"/>
          </p:cNvSpPr>
          <p:nvPr/>
        </p:nvSpPr>
        <p:spPr bwMode="auto">
          <a:xfrm>
            <a:off x="5276850" y="42037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85" name="Rectangle 257"/>
          <p:cNvSpPr>
            <a:spLocks noChangeArrowheads="1"/>
          </p:cNvSpPr>
          <p:nvPr/>
        </p:nvSpPr>
        <p:spPr bwMode="auto">
          <a:xfrm>
            <a:off x="5284788" y="4203700"/>
            <a:ext cx="83661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87" name="Rectangle 259"/>
          <p:cNvSpPr>
            <a:spLocks noChangeArrowheads="1"/>
          </p:cNvSpPr>
          <p:nvPr/>
        </p:nvSpPr>
        <p:spPr bwMode="auto">
          <a:xfrm>
            <a:off x="6121400" y="4203700"/>
            <a:ext cx="95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90" name="Rectangle 262"/>
          <p:cNvSpPr>
            <a:spLocks noChangeArrowheads="1"/>
          </p:cNvSpPr>
          <p:nvPr/>
        </p:nvSpPr>
        <p:spPr bwMode="auto">
          <a:xfrm>
            <a:off x="6130925" y="4203700"/>
            <a:ext cx="83661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95" name="Rectangle 267"/>
          <p:cNvSpPr>
            <a:spLocks noChangeArrowheads="1"/>
          </p:cNvSpPr>
          <p:nvPr/>
        </p:nvSpPr>
        <p:spPr bwMode="auto">
          <a:xfrm>
            <a:off x="6975475" y="4203700"/>
            <a:ext cx="83820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97" name="Rectangle 269"/>
          <p:cNvSpPr>
            <a:spLocks noChangeArrowheads="1"/>
          </p:cNvSpPr>
          <p:nvPr/>
        </p:nvSpPr>
        <p:spPr bwMode="auto">
          <a:xfrm>
            <a:off x="7813675" y="42037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800" name="Rectangle 272"/>
          <p:cNvSpPr>
            <a:spLocks noChangeArrowheads="1"/>
          </p:cNvSpPr>
          <p:nvPr/>
        </p:nvSpPr>
        <p:spPr bwMode="auto">
          <a:xfrm>
            <a:off x="7821613" y="4203700"/>
            <a:ext cx="8334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802" name="Rectangle 274"/>
          <p:cNvSpPr>
            <a:spLocks noChangeArrowheads="1"/>
          </p:cNvSpPr>
          <p:nvPr/>
        </p:nvSpPr>
        <p:spPr bwMode="auto">
          <a:xfrm>
            <a:off x="8655050" y="4203700"/>
            <a:ext cx="174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808" name="Rectangle 280"/>
          <p:cNvSpPr>
            <a:spLocks noChangeArrowheads="1"/>
          </p:cNvSpPr>
          <p:nvPr/>
        </p:nvSpPr>
        <p:spPr bwMode="auto">
          <a:xfrm>
            <a:off x="5276850" y="421163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839" name="Rectangle 311"/>
          <p:cNvSpPr>
            <a:spLocks noChangeArrowheads="1"/>
          </p:cNvSpPr>
          <p:nvPr/>
        </p:nvSpPr>
        <p:spPr bwMode="auto">
          <a:xfrm>
            <a:off x="5276850" y="454025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865" name="Rectangle 337"/>
          <p:cNvSpPr>
            <a:spLocks noChangeArrowheads="1"/>
          </p:cNvSpPr>
          <p:nvPr/>
        </p:nvSpPr>
        <p:spPr bwMode="auto">
          <a:xfrm>
            <a:off x="5276850" y="454818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896" name="Rectangle 368"/>
          <p:cNvSpPr>
            <a:spLocks noChangeArrowheads="1"/>
          </p:cNvSpPr>
          <p:nvPr/>
        </p:nvSpPr>
        <p:spPr bwMode="auto">
          <a:xfrm>
            <a:off x="5276850" y="48768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22" name="Rectangle 394"/>
          <p:cNvSpPr>
            <a:spLocks noChangeArrowheads="1"/>
          </p:cNvSpPr>
          <p:nvPr/>
        </p:nvSpPr>
        <p:spPr bwMode="auto">
          <a:xfrm>
            <a:off x="5276850" y="488473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44" name="Rectangle 416"/>
          <p:cNvSpPr>
            <a:spLocks noChangeArrowheads="1"/>
          </p:cNvSpPr>
          <p:nvPr/>
        </p:nvSpPr>
        <p:spPr bwMode="auto">
          <a:xfrm>
            <a:off x="3579813" y="5213350"/>
            <a:ext cx="1746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46" name="Rectangle 418"/>
          <p:cNvSpPr>
            <a:spLocks noChangeArrowheads="1"/>
          </p:cNvSpPr>
          <p:nvPr/>
        </p:nvSpPr>
        <p:spPr bwMode="auto">
          <a:xfrm>
            <a:off x="3597275" y="5213350"/>
            <a:ext cx="8334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48" name="Rectangle 420"/>
          <p:cNvSpPr>
            <a:spLocks noChangeArrowheads="1"/>
          </p:cNvSpPr>
          <p:nvPr/>
        </p:nvSpPr>
        <p:spPr bwMode="auto">
          <a:xfrm>
            <a:off x="4430713" y="521335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51" name="Rectangle 423"/>
          <p:cNvSpPr>
            <a:spLocks noChangeArrowheads="1"/>
          </p:cNvSpPr>
          <p:nvPr/>
        </p:nvSpPr>
        <p:spPr bwMode="auto">
          <a:xfrm>
            <a:off x="4438650" y="5213350"/>
            <a:ext cx="83820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53" name="Rectangle 425"/>
          <p:cNvSpPr>
            <a:spLocks noChangeArrowheads="1"/>
          </p:cNvSpPr>
          <p:nvPr/>
        </p:nvSpPr>
        <p:spPr bwMode="auto">
          <a:xfrm>
            <a:off x="5276850" y="521335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56" name="Rectangle 428"/>
          <p:cNvSpPr>
            <a:spLocks noChangeArrowheads="1"/>
          </p:cNvSpPr>
          <p:nvPr/>
        </p:nvSpPr>
        <p:spPr bwMode="auto">
          <a:xfrm>
            <a:off x="5284788" y="5213350"/>
            <a:ext cx="83661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58" name="Rectangle 430"/>
          <p:cNvSpPr>
            <a:spLocks noChangeArrowheads="1"/>
          </p:cNvSpPr>
          <p:nvPr/>
        </p:nvSpPr>
        <p:spPr bwMode="auto">
          <a:xfrm>
            <a:off x="6121400" y="5213350"/>
            <a:ext cx="95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61" name="Rectangle 433"/>
          <p:cNvSpPr>
            <a:spLocks noChangeArrowheads="1"/>
          </p:cNvSpPr>
          <p:nvPr/>
        </p:nvSpPr>
        <p:spPr bwMode="auto">
          <a:xfrm>
            <a:off x="6130925" y="5213350"/>
            <a:ext cx="83661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66" name="Rectangle 438"/>
          <p:cNvSpPr>
            <a:spLocks noChangeArrowheads="1"/>
          </p:cNvSpPr>
          <p:nvPr/>
        </p:nvSpPr>
        <p:spPr bwMode="auto">
          <a:xfrm>
            <a:off x="6975475" y="5213350"/>
            <a:ext cx="83820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68" name="Rectangle 440"/>
          <p:cNvSpPr>
            <a:spLocks noChangeArrowheads="1"/>
          </p:cNvSpPr>
          <p:nvPr/>
        </p:nvSpPr>
        <p:spPr bwMode="auto">
          <a:xfrm>
            <a:off x="7813675" y="521335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71" name="Rectangle 443"/>
          <p:cNvSpPr>
            <a:spLocks noChangeArrowheads="1"/>
          </p:cNvSpPr>
          <p:nvPr/>
        </p:nvSpPr>
        <p:spPr bwMode="auto">
          <a:xfrm>
            <a:off x="7821613" y="5213350"/>
            <a:ext cx="8334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73" name="Rectangle 445"/>
          <p:cNvSpPr>
            <a:spLocks noChangeArrowheads="1"/>
          </p:cNvSpPr>
          <p:nvPr/>
        </p:nvSpPr>
        <p:spPr bwMode="auto">
          <a:xfrm>
            <a:off x="8655050" y="5213350"/>
            <a:ext cx="174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79" name="Rectangle 451"/>
          <p:cNvSpPr>
            <a:spLocks noChangeArrowheads="1"/>
          </p:cNvSpPr>
          <p:nvPr/>
        </p:nvSpPr>
        <p:spPr bwMode="auto">
          <a:xfrm>
            <a:off x="5276850" y="522128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011" name="Rectangle 483"/>
          <p:cNvSpPr>
            <a:spLocks noChangeArrowheads="1"/>
          </p:cNvSpPr>
          <p:nvPr/>
        </p:nvSpPr>
        <p:spPr bwMode="auto">
          <a:xfrm>
            <a:off x="5276850" y="55499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050" name="Rectangle 522"/>
          <p:cNvSpPr>
            <a:spLocks noChangeArrowheads="1"/>
          </p:cNvSpPr>
          <p:nvPr/>
        </p:nvSpPr>
        <p:spPr bwMode="auto">
          <a:xfrm>
            <a:off x="5276850" y="5557838"/>
            <a:ext cx="7938" cy="3016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8" name="Freeform 40"/>
          <p:cNvSpPr>
            <a:spLocks/>
          </p:cNvSpPr>
          <p:nvPr/>
        </p:nvSpPr>
        <p:spPr bwMode="auto">
          <a:xfrm>
            <a:off x="4067175" y="2911475"/>
            <a:ext cx="3309938" cy="31750"/>
          </a:xfrm>
          <a:custGeom>
            <a:avLst/>
            <a:gdLst/>
            <a:ahLst/>
            <a:cxnLst>
              <a:cxn ang="0">
                <a:pos x="2075" y="20"/>
              </a:cxn>
              <a:cxn ang="0">
                <a:pos x="2079" y="20"/>
              </a:cxn>
              <a:cxn ang="0">
                <a:pos x="2082" y="17"/>
              </a:cxn>
              <a:cxn ang="0">
                <a:pos x="2085" y="13"/>
              </a:cxn>
              <a:cxn ang="0">
                <a:pos x="2085" y="7"/>
              </a:cxn>
              <a:cxn ang="0">
                <a:pos x="2082" y="3"/>
              </a:cxn>
              <a:cxn ang="0">
                <a:pos x="2079" y="0"/>
              </a:cxn>
              <a:cxn ang="0">
                <a:pos x="7" y="0"/>
              </a:cxn>
              <a:cxn ang="0">
                <a:pos x="4" y="3"/>
              </a:cxn>
              <a:cxn ang="0">
                <a:pos x="0" y="7"/>
              </a:cxn>
              <a:cxn ang="0">
                <a:pos x="0" y="13"/>
              </a:cxn>
              <a:cxn ang="0">
                <a:pos x="4" y="17"/>
              </a:cxn>
              <a:cxn ang="0">
                <a:pos x="7" y="20"/>
              </a:cxn>
              <a:cxn ang="0">
                <a:pos x="10" y="20"/>
              </a:cxn>
              <a:cxn ang="0">
                <a:pos x="2075" y="20"/>
              </a:cxn>
            </a:cxnLst>
            <a:rect l="0" t="0" r="r" b="b"/>
            <a:pathLst>
              <a:path w="2085" h="20">
                <a:moveTo>
                  <a:pt x="2075" y="20"/>
                </a:moveTo>
                <a:lnTo>
                  <a:pt x="2079" y="20"/>
                </a:lnTo>
                <a:lnTo>
                  <a:pt x="2082" y="17"/>
                </a:lnTo>
                <a:lnTo>
                  <a:pt x="2085" y="13"/>
                </a:lnTo>
                <a:lnTo>
                  <a:pt x="2085" y="7"/>
                </a:lnTo>
                <a:lnTo>
                  <a:pt x="2082" y="3"/>
                </a:lnTo>
                <a:lnTo>
                  <a:pt x="2079" y="0"/>
                </a:ln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13"/>
                </a:lnTo>
                <a:lnTo>
                  <a:pt x="4" y="17"/>
                </a:lnTo>
                <a:lnTo>
                  <a:pt x="7" y="20"/>
                </a:lnTo>
                <a:lnTo>
                  <a:pt x="10" y="20"/>
                </a:lnTo>
                <a:lnTo>
                  <a:pt x="2075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9" name="Oval 41"/>
          <p:cNvSpPr>
            <a:spLocks noChangeArrowheads="1"/>
          </p:cNvSpPr>
          <p:nvPr/>
        </p:nvSpPr>
        <p:spPr bwMode="auto">
          <a:xfrm>
            <a:off x="4373563" y="2878138"/>
            <a:ext cx="101600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70" name="Freeform 42"/>
          <p:cNvSpPr>
            <a:spLocks/>
          </p:cNvSpPr>
          <p:nvPr/>
        </p:nvSpPr>
        <p:spPr bwMode="auto">
          <a:xfrm>
            <a:off x="4357688" y="2862263"/>
            <a:ext cx="127000" cy="127000"/>
          </a:xfrm>
          <a:custGeom>
            <a:avLst/>
            <a:gdLst/>
            <a:ahLst/>
            <a:cxnLst>
              <a:cxn ang="0">
                <a:pos x="1" y="54"/>
              </a:cxn>
              <a:cxn ang="0">
                <a:pos x="3" y="59"/>
              </a:cxn>
              <a:cxn ang="0">
                <a:pos x="13" y="69"/>
              </a:cxn>
              <a:cxn ang="0">
                <a:pos x="16" y="72"/>
              </a:cxn>
              <a:cxn ang="0">
                <a:pos x="19" y="75"/>
              </a:cxn>
              <a:cxn ang="0">
                <a:pos x="19" y="75"/>
              </a:cxn>
              <a:cxn ang="0">
                <a:pos x="36" y="80"/>
              </a:cxn>
              <a:cxn ang="0">
                <a:pos x="47" y="77"/>
              </a:cxn>
              <a:cxn ang="0">
                <a:pos x="60" y="75"/>
              </a:cxn>
              <a:cxn ang="0">
                <a:pos x="60" y="75"/>
              </a:cxn>
              <a:cxn ang="0">
                <a:pos x="64" y="72"/>
              </a:cxn>
              <a:cxn ang="0">
                <a:pos x="67" y="69"/>
              </a:cxn>
              <a:cxn ang="0">
                <a:pos x="77" y="59"/>
              </a:cxn>
              <a:cxn ang="0">
                <a:pos x="79" y="54"/>
              </a:cxn>
              <a:cxn ang="0">
                <a:pos x="72" y="51"/>
              </a:cxn>
              <a:cxn ang="0">
                <a:pos x="80" y="28"/>
              </a:cxn>
              <a:cxn ang="0">
                <a:pos x="74" y="20"/>
              </a:cxn>
              <a:cxn ang="0">
                <a:pos x="72" y="15"/>
              </a:cxn>
              <a:cxn ang="0">
                <a:pos x="69" y="11"/>
              </a:cxn>
              <a:cxn ang="0">
                <a:pos x="65" y="8"/>
              </a:cxn>
              <a:cxn ang="0">
                <a:pos x="60" y="6"/>
              </a:cxn>
              <a:cxn ang="0">
                <a:pos x="52" y="0"/>
              </a:cxn>
              <a:cxn ang="0">
                <a:pos x="19" y="5"/>
              </a:cxn>
              <a:cxn ang="0">
                <a:pos x="19" y="5"/>
              </a:cxn>
              <a:cxn ang="0">
                <a:pos x="16" y="8"/>
              </a:cxn>
              <a:cxn ang="0">
                <a:pos x="13" y="11"/>
              </a:cxn>
              <a:cxn ang="0">
                <a:pos x="3" y="21"/>
              </a:cxn>
              <a:cxn ang="0">
                <a:pos x="1" y="26"/>
              </a:cxn>
              <a:cxn ang="0">
                <a:pos x="19" y="41"/>
              </a:cxn>
              <a:cxn ang="0">
                <a:pos x="18" y="33"/>
              </a:cxn>
              <a:cxn ang="0">
                <a:pos x="24" y="26"/>
              </a:cxn>
              <a:cxn ang="0">
                <a:pos x="28" y="23"/>
              </a:cxn>
              <a:cxn ang="0">
                <a:pos x="31" y="20"/>
              </a:cxn>
              <a:cxn ang="0">
                <a:pos x="28" y="23"/>
              </a:cxn>
              <a:cxn ang="0">
                <a:pos x="33" y="21"/>
              </a:cxn>
              <a:cxn ang="0">
                <a:pos x="46" y="20"/>
              </a:cxn>
              <a:cxn ang="0">
                <a:pos x="47" y="20"/>
              </a:cxn>
              <a:cxn ang="0">
                <a:pos x="52" y="21"/>
              </a:cxn>
              <a:cxn ang="0">
                <a:pos x="56" y="25"/>
              </a:cxn>
              <a:cxn ang="0">
                <a:pos x="59" y="28"/>
              </a:cxn>
              <a:cxn ang="0">
                <a:pos x="60" y="33"/>
              </a:cxn>
              <a:cxn ang="0">
                <a:pos x="60" y="34"/>
              </a:cxn>
              <a:cxn ang="0">
                <a:pos x="72" y="31"/>
              </a:cxn>
              <a:cxn ang="0">
                <a:pos x="59" y="48"/>
              </a:cxn>
              <a:cxn ang="0">
                <a:pos x="57" y="52"/>
              </a:cxn>
              <a:cxn ang="0">
                <a:pos x="60" y="49"/>
              </a:cxn>
              <a:cxn ang="0">
                <a:pos x="57" y="52"/>
              </a:cxn>
              <a:cxn ang="0">
                <a:pos x="54" y="56"/>
              </a:cxn>
              <a:cxn ang="0">
                <a:pos x="47" y="62"/>
              </a:cxn>
              <a:cxn ang="0">
                <a:pos x="34" y="64"/>
              </a:cxn>
              <a:cxn ang="0">
                <a:pos x="42" y="61"/>
              </a:cxn>
              <a:cxn ang="0">
                <a:pos x="33" y="62"/>
              </a:cxn>
              <a:cxn ang="0">
                <a:pos x="26" y="56"/>
              </a:cxn>
              <a:cxn ang="0">
                <a:pos x="23" y="52"/>
              </a:cxn>
              <a:cxn ang="0">
                <a:pos x="19" y="49"/>
              </a:cxn>
              <a:cxn ang="0">
                <a:pos x="23" y="52"/>
              </a:cxn>
              <a:cxn ang="0">
                <a:pos x="21" y="48"/>
              </a:cxn>
              <a:cxn ang="0">
                <a:pos x="0" y="41"/>
              </a:cxn>
            </a:cxnLst>
            <a:rect l="0" t="0" r="r" b="b"/>
            <a:pathLst>
              <a:path w="80" h="80">
                <a:moveTo>
                  <a:pt x="0" y="41"/>
                </a:moveTo>
                <a:lnTo>
                  <a:pt x="0" y="52"/>
                </a:lnTo>
                <a:lnTo>
                  <a:pt x="1" y="54"/>
                </a:lnTo>
                <a:lnTo>
                  <a:pt x="5" y="61"/>
                </a:lnTo>
                <a:lnTo>
                  <a:pt x="6" y="61"/>
                </a:lnTo>
                <a:lnTo>
                  <a:pt x="3" y="59"/>
                </a:lnTo>
                <a:lnTo>
                  <a:pt x="5" y="61"/>
                </a:lnTo>
                <a:lnTo>
                  <a:pt x="8" y="66"/>
                </a:lnTo>
                <a:lnTo>
                  <a:pt x="13" y="69"/>
                </a:lnTo>
                <a:lnTo>
                  <a:pt x="8" y="64"/>
                </a:lnTo>
                <a:lnTo>
                  <a:pt x="11" y="69"/>
                </a:lnTo>
                <a:lnTo>
                  <a:pt x="16" y="72"/>
                </a:lnTo>
                <a:lnTo>
                  <a:pt x="11" y="67"/>
                </a:lnTo>
                <a:lnTo>
                  <a:pt x="14" y="72"/>
                </a:lnTo>
                <a:lnTo>
                  <a:pt x="19" y="75"/>
                </a:lnTo>
                <a:lnTo>
                  <a:pt x="21" y="77"/>
                </a:lnTo>
                <a:lnTo>
                  <a:pt x="19" y="74"/>
                </a:lnTo>
                <a:lnTo>
                  <a:pt x="19" y="75"/>
                </a:lnTo>
                <a:lnTo>
                  <a:pt x="26" y="79"/>
                </a:lnTo>
                <a:lnTo>
                  <a:pt x="28" y="80"/>
                </a:lnTo>
                <a:lnTo>
                  <a:pt x="36" y="80"/>
                </a:lnTo>
                <a:lnTo>
                  <a:pt x="34" y="79"/>
                </a:lnTo>
                <a:lnTo>
                  <a:pt x="51" y="72"/>
                </a:lnTo>
                <a:lnTo>
                  <a:pt x="47" y="77"/>
                </a:lnTo>
                <a:lnTo>
                  <a:pt x="52" y="80"/>
                </a:lnTo>
                <a:lnTo>
                  <a:pt x="54" y="79"/>
                </a:lnTo>
                <a:lnTo>
                  <a:pt x="60" y="75"/>
                </a:lnTo>
                <a:lnTo>
                  <a:pt x="60" y="74"/>
                </a:lnTo>
                <a:lnTo>
                  <a:pt x="59" y="77"/>
                </a:lnTo>
                <a:lnTo>
                  <a:pt x="60" y="75"/>
                </a:lnTo>
                <a:lnTo>
                  <a:pt x="65" y="72"/>
                </a:lnTo>
                <a:lnTo>
                  <a:pt x="69" y="67"/>
                </a:lnTo>
                <a:lnTo>
                  <a:pt x="64" y="72"/>
                </a:lnTo>
                <a:lnTo>
                  <a:pt x="69" y="69"/>
                </a:lnTo>
                <a:lnTo>
                  <a:pt x="72" y="64"/>
                </a:lnTo>
                <a:lnTo>
                  <a:pt x="67" y="69"/>
                </a:lnTo>
                <a:lnTo>
                  <a:pt x="72" y="66"/>
                </a:lnTo>
                <a:lnTo>
                  <a:pt x="75" y="61"/>
                </a:lnTo>
                <a:lnTo>
                  <a:pt x="77" y="59"/>
                </a:lnTo>
                <a:lnTo>
                  <a:pt x="74" y="61"/>
                </a:lnTo>
                <a:lnTo>
                  <a:pt x="75" y="61"/>
                </a:lnTo>
                <a:lnTo>
                  <a:pt x="79" y="54"/>
                </a:lnTo>
                <a:lnTo>
                  <a:pt x="80" y="52"/>
                </a:lnTo>
                <a:lnTo>
                  <a:pt x="77" y="48"/>
                </a:lnTo>
                <a:lnTo>
                  <a:pt x="72" y="51"/>
                </a:lnTo>
                <a:lnTo>
                  <a:pt x="79" y="34"/>
                </a:lnTo>
                <a:lnTo>
                  <a:pt x="80" y="36"/>
                </a:lnTo>
                <a:lnTo>
                  <a:pt x="80" y="28"/>
                </a:lnTo>
                <a:lnTo>
                  <a:pt x="79" y="26"/>
                </a:lnTo>
                <a:lnTo>
                  <a:pt x="75" y="20"/>
                </a:lnTo>
                <a:lnTo>
                  <a:pt x="74" y="20"/>
                </a:lnTo>
                <a:lnTo>
                  <a:pt x="77" y="21"/>
                </a:lnTo>
                <a:lnTo>
                  <a:pt x="75" y="20"/>
                </a:lnTo>
                <a:lnTo>
                  <a:pt x="72" y="15"/>
                </a:lnTo>
                <a:lnTo>
                  <a:pt x="67" y="11"/>
                </a:lnTo>
                <a:lnTo>
                  <a:pt x="72" y="16"/>
                </a:lnTo>
                <a:lnTo>
                  <a:pt x="69" y="11"/>
                </a:lnTo>
                <a:lnTo>
                  <a:pt x="64" y="8"/>
                </a:lnTo>
                <a:lnTo>
                  <a:pt x="69" y="13"/>
                </a:lnTo>
                <a:lnTo>
                  <a:pt x="65" y="8"/>
                </a:lnTo>
                <a:lnTo>
                  <a:pt x="60" y="5"/>
                </a:lnTo>
                <a:lnTo>
                  <a:pt x="59" y="3"/>
                </a:lnTo>
                <a:lnTo>
                  <a:pt x="60" y="6"/>
                </a:lnTo>
                <a:lnTo>
                  <a:pt x="60" y="5"/>
                </a:lnTo>
                <a:lnTo>
                  <a:pt x="54" y="2"/>
                </a:lnTo>
                <a:lnTo>
                  <a:pt x="52" y="0"/>
                </a:lnTo>
                <a:lnTo>
                  <a:pt x="28" y="0"/>
                </a:lnTo>
                <a:lnTo>
                  <a:pt x="26" y="2"/>
                </a:lnTo>
                <a:lnTo>
                  <a:pt x="19" y="5"/>
                </a:lnTo>
                <a:lnTo>
                  <a:pt x="19" y="6"/>
                </a:lnTo>
                <a:lnTo>
                  <a:pt x="21" y="3"/>
                </a:lnTo>
                <a:lnTo>
                  <a:pt x="19" y="5"/>
                </a:lnTo>
                <a:lnTo>
                  <a:pt x="14" y="8"/>
                </a:lnTo>
                <a:lnTo>
                  <a:pt x="11" y="13"/>
                </a:lnTo>
                <a:lnTo>
                  <a:pt x="16" y="8"/>
                </a:lnTo>
                <a:lnTo>
                  <a:pt x="11" y="11"/>
                </a:lnTo>
                <a:lnTo>
                  <a:pt x="8" y="16"/>
                </a:lnTo>
                <a:lnTo>
                  <a:pt x="13" y="11"/>
                </a:lnTo>
                <a:lnTo>
                  <a:pt x="8" y="15"/>
                </a:lnTo>
                <a:lnTo>
                  <a:pt x="5" y="20"/>
                </a:lnTo>
                <a:lnTo>
                  <a:pt x="3" y="21"/>
                </a:lnTo>
                <a:lnTo>
                  <a:pt x="6" y="20"/>
                </a:lnTo>
                <a:lnTo>
                  <a:pt x="5" y="20"/>
                </a:lnTo>
                <a:lnTo>
                  <a:pt x="1" y="26"/>
                </a:lnTo>
                <a:lnTo>
                  <a:pt x="0" y="28"/>
                </a:lnTo>
                <a:lnTo>
                  <a:pt x="0" y="41"/>
                </a:lnTo>
                <a:lnTo>
                  <a:pt x="19" y="41"/>
                </a:lnTo>
                <a:lnTo>
                  <a:pt x="19" y="34"/>
                </a:lnTo>
                <a:lnTo>
                  <a:pt x="21" y="33"/>
                </a:lnTo>
                <a:lnTo>
                  <a:pt x="18" y="33"/>
                </a:lnTo>
                <a:lnTo>
                  <a:pt x="19" y="33"/>
                </a:lnTo>
                <a:lnTo>
                  <a:pt x="23" y="28"/>
                </a:lnTo>
                <a:lnTo>
                  <a:pt x="24" y="26"/>
                </a:lnTo>
                <a:lnTo>
                  <a:pt x="21" y="28"/>
                </a:lnTo>
                <a:lnTo>
                  <a:pt x="19" y="31"/>
                </a:lnTo>
                <a:lnTo>
                  <a:pt x="28" y="23"/>
                </a:lnTo>
                <a:lnTo>
                  <a:pt x="24" y="25"/>
                </a:lnTo>
                <a:lnTo>
                  <a:pt x="23" y="28"/>
                </a:lnTo>
                <a:lnTo>
                  <a:pt x="31" y="20"/>
                </a:lnTo>
                <a:lnTo>
                  <a:pt x="28" y="21"/>
                </a:lnTo>
                <a:lnTo>
                  <a:pt x="26" y="25"/>
                </a:lnTo>
                <a:lnTo>
                  <a:pt x="28" y="23"/>
                </a:lnTo>
                <a:lnTo>
                  <a:pt x="33" y="20"/>
                </a:lnTo>
                <a:lnTo>
                  <a:pt x="33" y="18"/>
                </a:lnTo>
                <a:lnTo>
                  <a:pt x="33" y="21"/>
                </a:lnTo>
                <a:lnTo>
                  <a:pt x="34" y="20"/>
                </a:lnTo>
                <a:lnTo>
                  <a:pt x="41" y="20"/>
                </a:lnTo>
                <a:lnTo>
                  <a:pt x="46" y="20"/>
                </a:lnTo>
                <a:lnTo>
                  <a:pt x="47" y="21"/>
                </a:lnTo>
                <a:lnTo>
                  <a:pt x="47" y="18"/>
                </a:lnTo>
                <a:lnTo>
                  <a:pt x="47" y="20"/>
                </a:lnTo>
                <a:lnTo>
                  <a:pt x="52" y="23"/>
                </a:lnTo>
                <a:lnTo>
                  <a:pt x="54" y="25"/>
                </a:lnTo>
                <a:lnTo>
                  <a:pt x="52" y="21"/>
                </a:lnTo>
                <a:lnTo>
                  <a:pt x="49" y="20"/>
                </a:lnTo>
                <a:lnTo>
                  <a:pt x="57" y="28"/>
                </a:lnTo>
                <a:lnTo>
                  <a:pt x="56" y="25"/>
                </a:lnTo>
                <a:lnTo>
                  <a:pt x="52" y="23"/>
                </a:lnTo>
                <a:lnTo>
                  <a:pt x="60" y="31"/>
                </a:lnTo>
                <a:lnTo>
                  <a:pt x="59" y="28"/>
                </a:lnTo>
                <a:lnTo>
                  <a:pt x="56" y="26"/>
                </a:lnTo>
                <a:lnTo>
                  <a:pt x="57" y="28"/>
                </a:lnTo>
                <a:lnTo>
                  <a:pt x="60" y="33"/>
                </a:lnTo>
                <a:lnTo>
                  <a:pt x="62" y="33"/>
                </a:lnTo>
                <a:lnTo>
                  <a:pt x="59" y="33"/>
                </a:lnTo>
                <a:lnTo>
                  <a:pt x="60" y="34"/>
                </a:lnTo>
                <a:lnTo>
                  <a:pt x="60" y="43"/>
                </a:lnTo>
                <a:lnTo>
                  <a:pt x="65" y="48"/>
                </a:lnTo>
                <a:lnTo>
                  <a:pt x="72" y="31"/>
                </a:lnTo>
                <a:lnTo>
                  <a:pt x="64" y="34"/>
                </a:lnTo>
                <a:lnTo>
                  <a:pt x="60" y="46"/>
                </a:lnTo>
                <a:lnTo>
                  <a:pt x="59" y="48"/>
                </a:lnTo>
                <a:lnTo>
                  <a:pt x="62" y="48"/>
                </a:lnTo>
                <a:lnTo>
                  <a:pt x="60" y="48"/>
                </a:lnTo>
                <a:lnTo>
                  <a:pt x="57" y="52"/>
                </a:lnTo>
                <a:lnTo>
                  <a:pt x="56" y="54"/>
                </a:lnTo>
                <a:lnTo>
                  <a:pt x="59" y="52"/>
                </a:lnTo>
                <a:lnTo>
                  <a:pt x="60" y="49"/>
                </a:lnTo>
                <a:lnTo>
                  <a:pt x="52" y="57"/>
                </a:lnTo>
                <a:lnTo>
                  <a:pt x="56" y="56"/>
                </a:lnTo>
                <a:lnTo>
                  <a:pt x="57" y="52"/>
                </a:lnTo>
                <a:lnTo>
                  <a:pt x="49" y="61"/>
                </a:lnTo>
                <a:lnTo>
                  <a:pt x="52" y="59"/>
                </a:lnTo>
                <a:lnTo>
                  <a:pt x="54" y="56"/>
                </a:lnTo>
                <a:lnTo>
                  <a:pt x="52" y="57"/>
                </a:lnTo>
                <a:lnTo>
                  <a:pt x="47" y="61"/>
                </a:lnTo>
                <a:lnTo>
                  <a:pt x="47" y="62"/>
                </a:lnTo>
                <a:lnTo>
                  <a:pt x="47" y="59"/>
                </a:lnTo>
                <a:lnTo>
                  <a:pt x="46" y="61"/>
                </a:lnTo>
                <a:lnTo>
                  <a:pt x="34" y="64"/>
                </a:lnTo>
                <a:lnTo>
                  <a:pt x="31" y="72"/>
                </a:lnTo>
                <a:lnTo>
                  <a:pt x="47" y="66"/>
                </a:lnTo>
                <a:lnTo>
                  <a:pt x="42" y="61"/>
                </a:lnTo>
                <a:lnTo>
                  <a:pt x="34" y="61"/>
                </a:lnTo>
                <a:lnTo>
                  <a:pt x="33" y="59"/>
                </a:lnTo>
                <a:lnTo>
                  <a:pt x="33" y="62"/>
                </a:lnTo>
                <a:lnTo>
                  <a:pt x="33" y="61"/>
                </a:lnTo>
                <a:lnTo>
                  <a:pt x="28" y="57"/>
                </a:lnTo>
                <a:lnTo>
                  <a:pt x="26" y="56"/>
                </a:lnTo>
                <a:lnTo>
                  <a:pt x="28" y="59"/>
                </a:lnTo>
                <a:lnTo>
                  <a:pt x="31" y="61"/>
                </a:lnTo>
                <a:lnTo>
                  <a:pt x="23" y="52"/>
                </a:lnTo>
                <a:lnTo>
                  <a:pt x="24" y="56"/>
                </a:lnTo>
                <a:lnTo>
                  <a:pt x="28" y="57"/>
                </a:lnTo>
                <a:lnTo>
                  <a:pt x="19" y="49"/>
                </a:lnTo>
                <a:lnTo>
                  <a:pt x="21" y="52"/>
                </a:lnTo>
                <a:lnTo>
                  <a:pt x="24" y="54"/>
                </a:lnTo>
                <a:lnTo>
                  <a:pt x="23" y="52"/>
                </a:lnTo>
                <a:lnTo>
                  <a:pt x="19" y="48"/>
                </a:lnTo>
                <a:lnTo>
                  <a:pt x="18" y="48"/>
                </a:lnTo>
                <a:lnTo>
                  <a:pt x="21" y="48"/>
                </a:lnTo>
                <a:lnTo>
                  <a:pt x="19" y="46"/>
                </a:lnTo>
                <a:lnTo>
                  <a:pt x="19" y="41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71" name="Oval 43"/>
          <p:cNvSpPr>
            <a:spLocks noChangeArrowheads="1"/>
          </p:cNvSpPr>
          <p:nvPr/>
        </p:nvSpPr>
        <p:spPr bwMode="auto">
          <a:xfrm>
            <a:off x="5332413" y="2862263"/>
            <a:ext cx="100012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72" name="Freeform 44"/>
          <p:cNvSpPr>
            <a:spLocks/>
          </p:cNvSpPr>
          <p:nvPr/>
        </p:nvSpPr>
        <p:spPr bwMode="auto">
          <a:xfrm>
            <a:off x="5316538" y="2846388"/>
            <a:ext cx="125412" cy="128587"/>
          </a:xfrm>
          <a:custGeom>
            <a:avLst/>
            <a:gdLst/>
            <a:ahLst/>
            <a:cxnLst>
              <a:cxn ang="0">
                <a:pos x="2" y="54"/>
              </a:cxn>
              <a:cxn ang="0">
                <a:pos x="4" y="59"/>
              </a:cxn>
              <a:cxn ang="0">
                <a:pos x="10" y="66"/>
              </a:cxn>
              <a:cxn ang="0">
                <a:pos x="22" y="77"/>
              </a:cxn>
              <a:cxn ang="0">
                <a:pos x="27" y="81"/>
              </a:cxn>
              <a:cxn ang="0">
                <a:pos x="50" y="72"/>
              </a:cxn>
              <a:cxn ang="0">
                <a:pos x="53" y="79"/>
              </a:cxn>
              <a:cxn ang="0">
                <a:pos x="58" y="77"/>
              </a:cxn>
              <a:cxn ang="0">
                <a:pos x="68" y="67"/>
              </a:cxn>
              <a:cxn ang="0">
                <a:pos x="71" y="64"/>
              </a:cxn>
              <a:cxn ang="0">
                <a:pos x="74" y="61"/>
              </a:cxn>
              <a:cxn ang="0">
                <a:pos x="74" y="61"/>
              </a:cxn>
              <a:cxn ang="0">
                <a:pos x="76" y="48"/>
              </a:cxn>
              <a:cxn ang="0">
                <a:pos x="79" y="36"/>
              </a:cxn>
              <a:cxn ang="0">
                <a:pos x="74" y="20"/>
              </a:cxn>
              <a:cxn ang="0">
                <a:pos x="74" y="20"/>
              </a:cxn>
              <a:cxn ang="0">
                <a:pos x="71" y="16"/>
              </a:cxn>
              <a:cxn ang="0">
                <a:pos x="68" y="13"/>
              </a:cxn>
              <a:cxn ang="0">
                <a:pos x="58" y="3"/>
              </a:cxn>
              <a:cxn ang="0">
                <a:pos x="53" y="2"/>
              </a:cxn>
              <a:cxn ang="0">
                <a:pos x="25" y="2"/>
              </a:cxn>
              <a:cxn ang="0">
                <a:pos x="20" y="3"/>
              </a:cxn>
              <a:cxn ang="0">
                <a:pos x="8" y="15"/>
              </a:cxn>
              <a:cxn ang="0">
                <a:pos x="7" y="20"/>
              </a:cxn>
              <a:cxn ang="0">
                <a:pos x="0" y="28"/>
              </a:cxn>
              <a:cxn ang="0">
                <a:pos x="20" y="35"/>
              </a:cxn>
              <a:cxn ang="0">
                <a:pos x="20" y="33"/>
              </a:cxn>
              <a:cxn ang="0">
                <a:pos x="22" y="28"/>
              </a:cxn>
              <a:cxn ang="0">
                <a:pos x="28" y="23"/>
              </a:cxn>
              <a:cxn ang="0">
                <a:pos x="33" y="20"/>
              </a:cxn>
              <a:cxn ang="0">
                <a:pos x="46" y="21"/>
              </a:cxn>
              <a:cxn ang="0">
                <a:pos x="51" y="23"/>
              </a:cxn>
              <a:cxn ang="0">
                <a:pos x="48" y="20"/>
              </a:cxn>
              <a:cxn ang="0">
                <a:pos x="51" y="23"/>
              </a:cxn>
              <a:cxn ang="0">
                <a:pos x="55" y="26"/>
              </a:cxn>
              <a:cxn ang="0">
                <a:pos x="61" y="33"/>
              </a:cxn>
              <a:cxn ang="0">
                <a:pos x="59" y="43"/>
              </a:cxn>
              <a:cxn ang="0">
                <a:pos x="63" y="35"/>
              </a:cxn>
              <a:cxn ang="0">
                <a:pos x="61" y="48"/>
              </a:cxn>
              <a:cxn ang="0">
                <a:pos x="55" y="54"/>
              </a:cxn>
              <a:cxn ang="0">
                <a:pos x="51" y="58"/>
              </a:cxn>
              <a:cxn ang="0">
                <a:pos x="48" y="61"/>
              </a:cxn>
              <a:cxn ang="0">
                <a:pos x="51" y="58"/>
              </a:cxn>
              <a:cxn ang="0">
                <a:pos x="46" y="59"/>
              </a:cxn>
              <a:cxn ang="0">
                <a:pos x="30" y="72"/>
              </a:cxn>
              <a:cxn ang="0">
                <a:pos x="33" y="61"/>
              </a:cxn>
              <a:cxn ang="0">
                <a:pos x="28" y="58"/>
              </a:cxn>
              <a:cxn ang="0">
                <a:pos x="22" y="53"/>
              </a:cxn>
              <a:cxn ang="0">
                <a:pos x="20" y="48"/>
              </a:cxn>
              <a:cxn ang="0">
                <a:pos x="20" y="46"/>
              </a:cxn>
            </a:cxnLst>
            <a:rect l="0" t="0" r="r" b="b"/>
            <a:pathLst>
              <a:path w="79" h="81">
                <a:moveTo>
                  <a:pt x="0" y="41"/>
                </a:moveTo>
                <a:lnTo>
                  <a:pt x="0" y="53"/>
                </a:lnTo>
                <a:lnTo>
                  <a:pt x="2" y="54"/>
                </a:lnTo>
                <a:lnTo>
                  <a:pt x="5" y="61"/>
                </a:lnTo>
                <a:lnTo>
                  <a:pt x="7" y="61"/>
                </a:lnTo>
                <a:lnTo>
                  <a:pt x="4" y="59"/>
                </a:lnTo>
                <a:lnTo>
                  <a:pt x="5" y="61"/>
                </a:lnTo>
                <a:lnTo>
                  <a:pt x="8" y="66"/>
                </a:lnTo>
                <a:lnTo>
                  <a:pt x="10" y="66"/>
                </a:lnTo>
                <a:lnTo>
                  <a:pt x="7" y="64"/>
                </a:lnTo>
                <a:lnTo>
                  <a:pt x="20" y="77"/>
                </a:lnTo>
                <a:lnTo>
                  <a:pt x="22" y="77"/>
                </a:lnTo>
                <a:lnTo>
                  <a:pt x="23" y="79"/>
                </a:lnTo>
                <a:lnTo>
                  <a:pt x="25" y="79"/>
                </a:lnTo>
                <a:lnTo>
                  <a:pt x="27" y="81"/>
                </a:lnTo>
                <a:lnTo>
                  <a:pt x="35" y="81"/>
                </a:lnTo>
                <a:lnTo>
                  <a:pt x="33" y="79"/>
                </a:lnTo>
                <a:lnTo>
                  <a:pt x="50" y="72"/>
                </a:lnTo>
                <a:lnTo>
                  <a:pt x="46" y="77"/>
                </a:lnTo>
                <a:lnTo>
                  <a:pt x="51" y="81"/>
                </a:lnTo>
                <a:lnTo>
                  <a:pt x="53" y="79"/>
                </a:lnTo>
                <a:lnTo>
                  <a:pt x="59" y="76"/>
                </a:lnTo>
                <a:lnTo>
                  <a:pt x="59" y="74"/>
                </a:lnTo>
                <a:lnTo>
                  <a:pt x="58" y="77"/>
                </a:lnTo>
                <a:lnTo>
                  <a:pt x="59" y="76"/>
                </a:lnTo>
                <a:lnTo>
                  <a:pt x="64" y="72"/>
                </a:lnTo>
                <a:lnTo>
                  <a:pt x="68" y="67"/>
                </a:lnTo>
                <a:lnTo>
                  <a:pt x="63" y="72"/>
                </a:lnTo>
                <a:lnTo>
                  <a:pt x="68" y="69"/>
                </a:lnTo>
                <a:lnTo>
                  <a:pt x="71" y="64"/>
                </a:lnTo>
                <a:lnTo>
                  <a:pt x="66" y="69"/>
                </a:lnTo>
                <a:lnTo>
                  <a:pt x="71" y="66"/>
                </a:lnTo>
                <a:lnTo>
                  <a:pt x="74" y="61"/>
                </a:lnTo>
                <a:lnTo>
                  <a:pt x="76" y="59"/>
                </a:lnTo>
                <a:lnTo>
                  <a:pt x="73" y="61"/>
                </a:lnTo>
                <a:lnTo>
                  <a:pt x="74" y="61"/>
                </a:lnTo>
                <a:lnTo>
                  <a:pt x="78" y="54"/>
                </a:lnTo>
                <a:lnTo>
                  <a:pt x="79" y="53"/>
                </a:lnTo>
                <a:lnTo>
                  <a:pt x="76" y="48"/>
                </a:lnTo>
                <a:lnTo>
                  <a:pt x="71" y="51"/>
                </a:lnTo>
                <a:lnTo>
                  <a:pt x="78" y="35"/>
                </a:lnTo>
                <a:lnTo>
                  <a:pt x="79" y="36"/>
                </a:lnTo>
                <a:lnTo>
                  <a:pt x="79" y="28"/>
                </a:lnTo>
                <a:lnTo>
                  <a:pt x="78" y="26"/>
                </a:lnTo>
                <a:lnTo>
                  <a:pt x="74" y="20"/>
                </a:lnTo>
                <a:lnTo>
                  <a:pt x="73" y="20"/>
                </a:lnTo>
                <a:lnTo>
                  <a:pt x="76" y="21"/>
                </a:lnTo>
                <a:lnTo>
                  <a:pt x="74" y="20"/>
                </a:lnTo>
                <a:lnTo>
                  <a:pt x="71" y="15"/>
                </a:lnTo>
                <a:lnTo>
                  <a:pt x="66" y="12"/>
                </a:lnTo>
                <a:lnTo>
                  <a:pt x="71" y="16"/>
                </a:lnTo>
                <a:lnTo>
                  <a:pt x="68" y="12"/>
                </a:lnTo>
                <a:lnTo>
                  <a:pt x="63" y="8"/>
                </a:lnTo>
                <a:lnTo>
                  <a:pt x="68" y="13"/>
                </a:lnTo>
                <a:lnTo>
                  <a:pt x="64" y="8"/>
                </a:lnTo>
                <a:lnTo>
                  <a:pt x="59" y="5"/>
                </a:lnTo>
                <a:lnTo>
                  <a:pt x="58" y="3"/>
                </a:lnTo>
                <a:lnTo>
                  <a:pt x="59" y="7"/>
                </a:lnTo>
                <a:lnTo>
                  <a:pt x="59" y="5"/>
                </a:lnTo>
                <a:lnTo>
                  <a:pt x="53" y="2"/>
                </a:lnTo>
                <a:lnTo>
                  <a:pt x="51" y="0"/>
                </a:lnTo>
                <a:lnTo>
                  <a:pt x="27" y="0"/>
                </a:lnTo>
                <a:lnTo>
                  <a:pt x="25" y="2"/>
                </a:lnTo>
                <a:lnTo>
                  <a:pt x="23" y="2"/>
                </a:lnTo>
                <a:lnTo>
                  <a:pt x="22" y="3"/>
                </a:lnTo>
                <a:lnTo>
                  <a:pt x="20" y="3"/>
                </a:lnTo>
                <a:lnTo>
                  <a:pt x="7" y="16"/>
                </a:lnTo>
                <a:lnTo>
                  <a:pt x="10" y="15"/>
                </a:lnTo>
                <a:lnTo>
                  <a:pt x="8" y="15"/>
                </a:lnTo>
                <a:lnTo>
                  <a:pt x="5" y="20"/>
                </a:lnTo>
                <a:lnTo>
                  <a:pt x="4" y="21"/>
                </a:lnTo>
                <a:lnTo>
                  <a:pt x="7" y="20"/>
                </a:lnTo>
                <a:lnTo>
                  <a:pt x="5" y="20"/>
                </a:lnTo>
                <a:lnTo>
                  <a:pt x="2" y="26"/>
                </a:lnTo>
                <a:lnTo>
                  <a:pt x="0" y="28"/>
                </a:lnTo>
                <a:lnTo>
                  <a:pt x="0" y="41"/>
                </a:lnTo>
                <a:lnTo>
                  <a:pt x="20" y="41"/>
                </a:lnTo>
                <a:lnTo>
                  <a:pt x="20" y="35"/>
                </a:lnTo>
                <a:lnTo>
                  <a:pt x="22" y="33"/>
                </a:lnTo>
                <a:lnTo>
                  <a:pt x="18" y="33"/>
                </a:lnTo>
                <a:lnTo>
                  <a:pt x="20" y="33"/>
                </a:lnTo>
                <a:lnTo>
                  <a:pt x="23" y="28"/>
                </a:lnTo>
                <a:lnTo>
                  <a:pt x="25" y="26"/>
                </a:lnTo>
                <a:lnTo>
                  <a:pt x="22" y="28"/>
                </a:lnTo>
                <a:lnTo>
                  <a:pt x="23" y="28"/>
                </a:lnTo>
                <a:lnTo>
                  <a:pt x="27" y="23"/>
                </a:lnTo>
                <a:lnTo>
                  <a:pt x="28" y="23"/>
                </a:lnTo>
                <a:lnTo>
                  <a:pt x="30" y="21"/>
                </a:lnTo>
                <a:lnTo>
                  <a:pt x="31" y="21"/>
                </a:lnTo>
                <a:lnTo>
                  <a:pt x="33" y="20"/>
                </a:lnTo>
                <a:lnTo>
                  <a:pt x="40" y="20"/>
                </a:lnTo>
                <a:lnTo>
                  <a:pt x="45" y="20"/>
                </a:lnTo>
                <a:lnTo>
                  <a:pt x="46" y="21"/>
                </a:lnTo>
                <a:lnTo>
                  <a:pt x="46" y="18"/>
                </a:lnTo>
                <a:lnTo>
                  <a:pt x="46" y="20"/>
                </a:lnTo>
                <a:lnTo>
                  <a:pt x="51" y="23"/>
                </a:lnTo>
                <a:lnTo>
                  <a:pt x="53" y="25"/>
                </a:lnTo>
                <a:lnTo>
                  <a:pt x="51" y="21"/>
                </a:lnTo>
                <a:lnTo>
                  <a:pt x="48" y="20"/>
                </a:lnTo>
                <a:lnTo>
                  <a:pt x="56" y="28"/>
                </a:lnTo>
                <a:lnTo>
                  <a:pt x="55" y="25"/>
                </a:lnTo>
                <a:lnTo>
                  <a:pt x="51" y="23"/>
                </a:lnTo>
                <a:lnTo>
                  <a:pt x="59" y="31"/>
                </a:lnTo>
                <a:lnTo>
                  <a:pt x="58" y="28"/>
                </a:lnTo>
                <a:lnTo>
                  <a:pt x="55" y="26"/>
                </a:lnTo>
                <a:lnTo>
                  <a:pt x="56" y="28"/>
                </a:lnTo>
                <a:lnTo>
                  <a:pt x="59" y="33"/>
                </a:lnTo>
                <a:lnTo>
                  <a:pt x="61" y="33"/>
                </a:lnTo>
                <a:lnTo>
                  <a:pt x="58" y="33"/>
                </a:lnTo>
                <a:lnTo>
                  <a:pt x="59" y="35"/>
                </a:lnTo>
                <a:lnTo>
                  <a:pt x="59" y="43"/>
                </a:lnTo>
                <a:lnTo>
                  <a:pt x="64" y="48"/>
                </a:lnTo>
                <a:lnTo>
                  <a:pt x="71" y="31"/>
                </a:lnTo>
                <a:lnTo>
                  <a:pt x="63" y="35"/>
                </a:lnTo>
                <a:lnTo>
                  <a:pt x="59" y="46"/>
                </a:lnTo>
                <a:lnTo>
                  <a:pt x="58" y="48"/>
                </a:lnTo>
                <a:lnTo>
                  <a:pt x="61" y="48"/>
                </a:lnTo>
                <a:lnTo>
                  <a:pt x="59" y="48"/>
                </a:lnTo>
                <a:lnTo>
                  <a:pt x="56" y="53"/>
                </a:lnTo>
                <a:lnTo>
                  <a:pt x="55" y="54"/>
                </a:lnTo>
                <a:lnTo>
                  <a:pt x="58" y="53"/>
                </a:lnTo>
                <a:lnTo>
                  <a:pt x="59" y="49"/>
                </a:lnTo>
                <a:lnTo>
                  <a:pt x="51" y="58"/>
                </a:lnTo>
                <a:lnTo>
                  <a:pt x="55" y="56"/>
                </a:lnTo>
                <a:lnTo>
                  <a:pt x="56" y="53"/>
                </a:lnTo>
                <a:lnTo>
                  <a:pt x="48" y="61"/>
                </a:lnTo>
                <a:lnTo>
                  <a:pt x="51" y="59"/>
                </a:lnTo>
                <a:lnTo>
                  <a:pt x="53" y="56"/>
                </a:lnTo>
                <a:lnTo>
                  <a:pt x="51" y="58"/>
                </a:lnTo>
                <a:lnTo>
                  <a:pt x="46" y="61"/>
                </a:lnTo>
                <a:lnTo>
                  <a:pt x="46" y="62"/>
                </a:lnTo>
                <a:lnTo>
                  <a:pt x="46" y="59"/>
                </a:lnTo>
                <a:lnTo>
                  <a:pt x="45" y="61"/>
                </a:lnTo>
                <a:lnTo>
                  <a:pt x="33" y="64"/>
                </a:lnTo>
                <a:lnTo>
                  <a:pt x="30" y="72"/>
                </a:lnTo>
                <a:lnTo>
                  <a:pt x="46" y="66"/>
                </a:lnTo>
                <a:lnTo>
                  <a:pt x="41" y="61"/>
                </a:lnTo>
                <a:lnTo>
                  <a:pt x="33" y="61"/>
                </a:lnTo>
                <a:lnTo>
                  <a:pt x="31" y="59"/>
                </a:lnTo>
                <a:lnTo>
                  <a:pt x="30" y="59"/>
                </a:lnTo>
                <a:lnTo>
                  <a:pt x="28" y="58"/>
                </a:lnTo>
                <a:lnTo>
                  <a:pt x="27" y="58"/>
                </a:lnTo>
                <a:lnTo>
                  <a:pt x="23" y="53"/>
                </a:lnTo>
                <a:lnTo>
                  <a:pt x="22" y="53"/>
                </a:lnTo>
                <a:lnTo>
                  <a:pt x="25" y="54"/>
                </a:lnTo>
                <a:lnTo>
                  <a:pt x="23" y="53"/>
                </a:lnTo>
                <a:lnTo>
                  <a:pt x="20" y="48"/>
                </a:lnTo>
                <a:lnTo>
                  <a:pt x="18" y="48"/>
                </a:lnTo>
                <a:lnTo>
                  <a:pt x="22" y="48"/>
                </a:lnTo>
                <a:lnTo>
                  <a:pt x="20" y="46"/>
                </a:lnTo>
                <a:lnTo>
                  <a:pt x="2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73" name="Oval 45"/>
          <p:cNvSpPr>
            <a:spLocks noChangeArrowheads="1"/>
          </p:cNvSpPr>
          <p:nvPr/>
        </p:nvSpPr>
        <p:spPr bwMode="auto">
          <a:xfrm>
            <a:off x="6326188" y="2862263"/>
            <a:ext cx="101600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74" name="Freeform 46"/>
          <p:cNvSpPr>
            <a:spLocks/>
          </p:cNvSpPr>
          <p:nvPr/>
        </p:nvSpPr>
        <p:spPr bwMode="auto">
          <a:xfrm>
            <a:off x="6310313" y="2846388"/>
            <a:ext cx="128587" cy="128587"/>
          </a:xfrm>
          <a:custGeom>
            <a:avLst/>
            <a:gdLst/>
            <a:ahLst/>
            <a:cxnLst>
              <a:cxn ang="0">
                <a:pos x="2" y="54"/>
              </a:cxn>
              <a:cxn ang="0">
                <a:pos x="4" y="59"/>
              </a:cxn>
              <a:cxn ang="0">
                <a:pos x="13" y="69"/>
              </a:cxn>
              <a:cxn ang="0">
                <a:pos x="17" y="72"/>
              </a:cxn>
              <a:cxn ang="0">
                <a:pos x="20" y="76"/>
              </a:cxn>
              <a:cxn ang="0">
                <a:pos x="20" y="76"/>
              </a:cxn>
              <a:cxn ang="0">
                <a:pos x="36" y="81"/>
              </a:cxn>
              <a:cxn ang="0">
                <a:pos x="48" y="77"/>
              </a:cxn>
              <a:cxn ang="0">
                <a:pos x="61" y="76"/>
              </a:cxn>
              <a:cxn ang="0">
                <a:pos x="61" y="76"/>
              </a:cxn>
              <a:cxn ang="0">
                <a:pos x="64" y="72"/>
              </a:cxn>
              <a:cxn ang="0">
                <a:pos x="68" y="69"/>
              </a:cxn>
              <a:cxn ang="0">
                <a:pos x="77" y="59"/>
              </a:cxn>
              <a:cxn ang="0">
                <a:pos x="79" y="54"/>
              </a:cxn>
              <a:cxn ang="0">
                <a:pos x="73" y="51"/>
              </a:cxn>
              <a:cxn ang="0">
                <a:pos x="81" y="28"/>
              </a:cxn>
              <a:cxn ang="0">
                <a:pos x="74" y="20"/>
              </a:cxn>
              <a:cxn ang="0">
                <a:pos x="73" y="15"/>
              </a:cxn>
              <a:cxn ang="0">
                <a:pos x="69" y="12"/>
              </a:cxn>
              <a:cxn ang="0">
                <a:pos x="66" y="8"/>
              </a:cxn>
              <a:cxn ang="0">
                <a:pos x="61" y="7"/>
              </a:cxn>
              <a:cxn ang="0">
                <a:pos x="53" y="0"/>
              </a:cxn>
              <a:cxn ang="0">
                <a:pos x="20" y="5"/>
              </a:cxn>
              <a:cxn ang="0">
                <a:pos x="20" y="5"/>
              </a:cxn>
              <a:cxn ang="0">
                <a:pos x="17" y="8"/>
              </a:cxn>
              <a:cxn ang="0">
                <a:pos x="13" y="12"/>
              </a:cxn>
              <a:cxn ang="0">
                <a:pos x="4" y="21"/>
              </a:cxn>
              <a:cxn ang="0">
                <a:pos x="2" y="26"/>
              </a:cxn>
              <a:cxn ang="0">
                <a:pos x="20" y="41"/>
              </a:cxn>
              <a:cxn ang="0">
                <a:pos x="18" y="33"/>
              </a:cxn>
              <a:cxn ang="0">
                <a:pos x="25" y="26"/>
              </a:cxn>
              <a:cxn ang="0">
                <a:pos x="28" y="23"/>
              </a:cxn>
              <a:cxn ang="0">
                <a:pos x="31" y="20"/>
              </a:cxn>
              <a:cxn ang="0">
                <a:pos x="28" y="23"/>
              </a:cxn>
              <a:cxn ang="0">
                <a:pos x="33" y="21"/>
              </a:cxn>
              <a:cxn ang="0">
                <a:pos x="46" y="20"/>
              </a:cxn>
              <a:cxn ang="0">
                <a:pos x="48" y="20"/>
              </a:cxn>
              <a:cxn ang="0">
                <a:pos x="53" y="21"/>
              </a:cxn>
              <a:cxn ang="0">
                <a:pos x="53" y="23"/>
              </a:cxn>
              <a:cxn ang="0">
                <a:pos x="56" y="26"/>
              </a:cxn>
              <a:cxn ang="0">
                <a:pos x="63" y="33"/>
              </a:cxn>
              <a:cxn ang="0">
                <a:pos x="61" y="43"/>
              </a:cxn>
              <a:cxn ang="0">
                <a:pos x="64" y="35"/>
              </a:cxn>
              <a:cxn ang="0">
                <a:pos x="63" y="48"/>
              </a:cxn>
              <a:cxn ang="0">
                <a:pos x="56" y="54"/>
              </a:cxn>
              <a:cxn ang="0">
                <a:pos x="53" y="58"/>
              </a:cxn>
              <a:cxn ang="0">
                <a:pos x="50" y="61"/>
              </a:cxn>
              <a:cxn ang="0">
                <a:pos x="53" y="58"/>
              </a:cxn>
              <a:cxn ang="0">
                <a:pos x="48" y="59"/>
              </a:cxn>
              <a:cxn ang="0">
                <a:pos x="31" y="72"/>
              </a:cxn>
              <a:cxn ang="0">
                <a:pos x="35" y="61"/>
              </a:cxn>
              <a:cxn ang="0">
                <a:pos x="33" y="61"/>
              </a:cxn>
              <a:cxn ang="0">
                <a:pos x="28" y="59"/>
              </a:cxn>
              <a:cxn ang="0">
                <a:pos x="25" y="56"/>
              </a:cxn>
              <a:cxn ang="0">
                <a:pos x="22" y="53"/>
              </a:cxn>
              <a:cxn ang="0">
                <a:pos x="20" y="48"/>
              </a:cxn>
              <a:cxn ang="0">
                <a:pos x="20" y="46"/>
              </a:cxn>
            </a:cxnLst>
            <a:rect l="0" t="0" r="r" b="b"/>
            <a:pathLst>
              <a:path w="81" h="81">
                <a:moveTo>
                  <a:pt x="0" y="41"/>
                </a:moveTo>
                <a:lnTo>
                  <a:pt x="0" y="53"/>
                </a:lnTo>
                <a:lnTo>
                  <a:pt x="2" y="54"/>
                </a:lnTo>
                <a:lnTo>
                  <a:pt x="5" y="61"/>
                </a:lnTo>
                <a:lnTo>
                  <a:pt x="7" y="61"/>
                </a:lnTo>
                <a:lnTo>
                  <a:pt x="4" y="59"/>
                </a:lnTo>
                <a:lnTo>
                  <a:pt x="5" y="61"/>
                </a:lnTo>
                <a:lnTo>
                  <a:pt x="8" y="66"/>
                </a:lnTo>
                <a:lnTo>
                  <a:pt x="13" y="69"/>
                </a:lnTo>
                <a:lnTo>
                  <a:pt x="8" y="64"/>
                </a:lnTo>
                <a:lnTo>
                  <a:pt x="12" y="69"/>
                </a:lnTo>
                <a:lnTo>
                  <a:pt x="17" y="72"/>
                </a:lnTo>
                <a:lnTo>
                  <a:pt x="12" y="67"/>
                </a:lnTo>
                <a:lnTo>
                  <a:pt x="15" y="72"/>
                </a:lnTo>
                <a:lnTo>
                  <a:pt x="20" y="76"/>
                </a:lnTo>
                <a:lnTo>
                  <a:pt x="22" y="77"/>
                </a:lnTo>
                <a:lnTo>
                  <a:pt x="20" y="74"/>
                </a:lnTo>
                <a:lnTo>
                  <a:pt x="20" y="76"/>
                </a:lnTo>
                <a:lnTo>
                  <a:pt x="27" y="79"/>
                </a:lnTo>
                <a:lnTo>
                  <a:pt x="28" y="81"/>
                </a:lnTo>
                <a:lnTo>
                  <a:pt x="36" y="81"/>
                </a:lnTo>
                <a:lnTo>
                  <a:pt x="35" y="79"/>
                </a:lnTo>
                <a:lnTo>
                  <a:pt x="51" y="72"/>
                </a:lnTo>
                <a:lnTo>
                  <a:pt x="48" y="77"/>
                </a:lnTo>
                <a:lnTo>
                  <a:pt x="53" y="81"/>
                </a:lnTo>
                <a:lnTo>
                  <a:pt x="54" y="79"/>
                </a:lnTo>
                <a:lnTo>
                  <a:pt x="61" y="76"/>
                </a:lnTo>
                <a:lnTo>
                  <a:pt x="61" y="74"/>
                </a:lnTo>
                <a:lnTo>
                  <a:pt x="59" y="77"/>
                </a:lnTo>
                <a:lnTo>
                  <a:pt x="61" y="76"/>
                </a:lnTo>
                <a:lnTo>
                  <a:pt x="66" y="72"/>
                </a:lnTo>
                <a:lnTo>
                  <a:pt x="69" y="67"/>
                </a:lnTo>
                <a:lnTo>
                  <a:pt x="64" y="72"/>
                </a:lnTo>
                <a:lnTo>
                  <a:pt x="69" y="69"/>
                </a:lnTo>
                <a:lnTo>
                  <a:pt x="73" y="64"/>
                </a:lnTo>
                <a:lnTo>
                  <a:pt x="68" y="69"/>
                </a:lnTo>
                <a:lnTo>
                  <a:pt x="73" y="66"/>
                </a:lnTo>
                <a:lnTo>
                  <a:pt x="76" y="61"/>
                </a:lnTo>
                <a:lnTo>
                  <a:pt x="77" y="59"/>
                </a:lnTo>
                <a:lnTo>
                  <a:pt x="74" y="61"/>
                </a:lnTo>
                <a:lnTo>
                  <a:pt x="76" y="61"/>
                </a:lnTo>
                <a:lnTo>
                  <a:pt x="79" y="54"/>
                </a:lnTo>
                <a:lnTo>
                  <a:pt x="81" y="53"/>
                </a:lnTo>
                <a:lnTo>
                  <a:pt x="77" y="48"/>
                </a:lnTo>
                <a:lnTo>
                  <a:pt x="73" y="51"/>
                </a:lnTo>
                <a:lnTo>
                  <a:pt x="79" y="35"/>
                </a:lnTo>
                <a:lnTo>
                  <a:pt x="81" y="36"/>
                </a:lnTo>
                <a:lnTo>
                  <a:pt x="81" y="28"/>
                </a:lnTo>
                <a:lnTo>
                  <a:pt x="79" y="26"/>
                </a:lnTo>
                <a:lnTo>
                  <a:pt x="76" y="20"/>
                </a:lnTo>
                <a:lnTo>
                  <a:pt x="74" y="20"/>
                </a:lnTo>
                <a:lnTo>
                  <a:pt x="77" y="21"/>
                </a:lnTo>
                <a:lnTo>
                  <a:pt x="76" y="20"/>
                </a:lnTo>
                <a:lnTo>
                  <a:pt x="73" y="15"/>
                </a:lnTo>
                <a:lnTo>
                  <a:pt x="68" y="12"/>
                </a:lnTo>
                <a:lnTo>
                  <a:pt x="73" y="16"/>
                </a:lnTo>
                <a:lnTo>
                  <a:pt x="69" y="12"/>
                </a:lnTo>
                <a:lnTo>
                  <a:pt x="64" y="8"/>
                </a:lnTo>
                <a:lnTo>
                  <a:pt x="69" y="13"/>
                </a:lnTo>
                <a:lnTo>
                  <a:pt x="66" y="8"/>
                </a:lnTo>
                <a:lnTo>
                  <a:pt x="61" y="5"/>
                </a:lnTo>
                <a:lnTo>
                  <a:pt x="59" y="3"/>
                </a:lnTo>
                <a:lnTo>
                  <a:pt x="61" y="7"/>
                </a:lnTo>
                <a:lnTo>
                  <a:pt x="61" y="5"/>
                </a:lnTo>
                <a:lnTo>
                  <a:pt x="54" y="2"/>
                </a:lnTo>
                <a:lnTo>
                  <a:pt x="53" y="0"/>
                </a:lnTo>
                <a:lnTo>
                  <a:pt x="28" y="0"/>
                </a:lnTo>
                <a:lnTo>
                  <a:pt x="27" y="2"/>
                </a:lnTo>
                <a:lnTo>
                  <a:pt x="20" y="5"/>
                </a:lnTo>
                <a:lnTo>
                  <a:pt x="20" y="7"/>
                </a:lnTo>
                <a:lnTo>
                  <a:pt x="22" y="3"/>
                </a:lnTo>
                <a:lnTo>
                  <a:pt x="20" y="5"/>
                </a:lnTo>
                <a:lnTo>
                  <a:pt x="15" y="8"/>
                </a:lnTo>
                <a:lnTo>
                  <a:pt x="12" y="13"/>
                </a:lnTo>
                <a:lnTo>
                  <a:pt x="17" y="8"/>
                </a:lnTo>
                <a:lnTo>
                  <a:pt x="12" y="12"/>
                </a:lnTo>
                <a:lnTo>
                  <a:pt x="8" y="16"/>
                </a:lnTo>
                <a:lnTo>
                  <a:pt x="13" y="12"/>
                </a:lnTo>
                <a:lnTo>
                  <a:pt x="8" y="15"/>
                </a:lnTo>
                <a:lnTo>
                  <a:pt x="5" y="20"/>
                </a:lnTo>
                <a:lnTo>
                  <a:pt x="4" y="21"/>
                </a:lnTo>
                <a:lnTo>
                  <a:pt x="7" y="20"/>
                </a:lnTo>
                <a:lnTo>
                  <a:pt x="5" y="20"/>
                </a:lnTo>
                <a:lnTo>
                  <a:pt x="2" y="26"/>
                </a:lnTo>
                <a:lnTo>
                  <a:pt x="0" y="28"/>
                </a:lnTo>
                <a:lnTo>
                  <a:pt x="0" y="41"/>
                </a:lnTo>
                <a:lnTo>
                  <a:pt x="20" y="41"/>
                </a:lnTo>
                <a:lnTo>
                  <a:pt x="20" y="35"/>
                </a:lnTo>
                <a:lnTo>
                  <a:pt x="22" y="33"/>
                </a:lnTo>
                <a:lnTo>
                  <a:pt x="18" y="33"/>
                </a:lnTo>
                <a:lnTo>
                  <a:pt x="20" y="33"/>
                </a:lnTo>
                <a:lnTo>
                  <a:pt x="23" y="28"/>
                </a:lnTo>
                <a:lnTo>
                  <a:pt x="25" y="26"/>
                </a:lnTo>
                <a:lnTo>
                  <a:pt x="22" y="28"/>
                </a:lnTo>
                <a:lnTo>
                  <a:pt x="20" y="31"/>
                </a:lnTo>
                <a:lnTo>
                  <a:pt x="28" y="23"/>
                </a:lnTo>
                <a:lnTo>
                  <a:pt x="25" y="25"/>
                </a:lnTo>
                <a:lnTo>
                  <a:pt x="23" y="28"/>
                </a:lnTo>
                <a:lnTo>
                  <a:pt x="31" y="20"/>
                </a:lnTo>
                <a:lnTo>
                  <a:pt x="28" y="21"/>
                </a:lnTo>
                <a:lnTo>
                  <a:pt x="27" y="25"/>
                </a:lnTo>
                <a:lnTo>
                  <a:pt x="28" y="23"/>
                </a:lnTo>
                <a:lnTo>
                  <a:pt x="33" y="20"/>
                </a:lnTo>
                <a:lnTo>
                  <a:pt x="33" y="18"/>
                </a:lnTo>
                <a:lnTo>
                  <a:pt x="33" y="21"/>
                </a:lnTo>
                <a:lnTo>
                  <a:pt x="35" y="20"/>
                </a:lnTo>
                <a:lnTo>
                  <a:pt x="41" y="20"/>
                </a:lnTo>
                <a:lnTo>
                  <a:pt x="46" y="20"/>
                </a:lnTo>
                <a:lnTo>
                  <a:pt x="48" y="21"/>
                </a:lnTo>
                <a:lnTo>
                  <a:pt x="48" y="18"/>
                </a:lnTo>
                <a:lnTo>
                  <a:pt x="48" y="20"/>
                </a:lnTo>
                <a:lnTo>
                  <a:pt x="53" y="23"/>
                </a:lnTo>
                <a:lnTo>
                  <a:pt x="54" y="25"/>
                </a:lnTo>
                <a:lnTo>
                  <a:pt x="53" y="21"/>
                </a:lnTo>
                <a:lnTo>
                  <a:pt x="50" y="20"/>
                </a:lnTo>
                <a:lnTo>
                  <a:pt x="56" y="25"/>
                </a:lnTo>
                <a:lnTo>
                  <a:pt x="53" y="23"/>
                </a:lnTo>
                <a:lnTo>
                  <a:pt x="61" y="31"/>
                </a:lnTo>
                <a:lnTo>
                  <a:pt x="59" y="28"/>
                </a:lnTo>
                <a:lnTo>
                  <a:pt x="56" y="26"/>
                </a:lnTo>
                <a:lnTo>
                  <a:pt x="58" y="28"/>
                </a:lnTo>
                <a:lnTo>
                  <a:pt x="61" y="33"/>
                </a:lnTo>
                <a:lnTo>
                  <a:pt x="63" y="33"/>
                </a:lnTo>
                <a:lnTo>
                  <a:pt x="59" y="33"/>
                </a:lnTo>
                <a:lnTo>
                  <a:pt x="61" y="35"/>
                </a:lnTo>
                <a:lnTo>
                  <a:pt x="61" y="43"/>
                </a:lnTo>
                <a:lnTo>
                  <a:pt x="66" y="48"/>
                </a:lnTo>
                <a:lnTo>
                  <a:pt x="73" y="31"/>
                </a:lnTo>
                <a:lnTo>
                  <a:pt x="64" y="35"/>
                </a:lnTo>
                <a:lnTo>
                  <a:pt x="61" y="46"/>
                </a:lnTo>
                <a:lnTo>
                  <a:pt x="59" y="48"/>
                </a:lnTo>
                <a:lnTo>
                  <a:pt x="63" y="48"/>
                </a:lnTo>
                <a:lnTo>
                  <a:pt x="61" y="48"/>
                </a:lnTo>
                <a:lnTo>
                  <a:pt x="58" y="53"/>
                </a:lnTo>
                <a:lnTo>
                  <a:pt x="56" y="54"/>
                </a:lnTo>
                <a:lnTo>
                  <a:pt x="59" y="53"/>
                </a:lnTo>
                <a:lnTo>
                  <a:pt x="61" y="49"/>
                </a:lnTo>
                <a:lnTo>
                  <a:pt x="53" y="58"/>
                </a:lnTo>
                <a:lnTo>
                  <a:pt x="56" y="56"/>
                </a:lnTo>
                <a:lnTo>
                  <a:pt x="58" y="53"/>
                </a:lnTo>
                <a:lnTo>
                  <a:pt x="50" y="61"/>
                </a:lnTo>
                <a:lnTo>
                  <a:pt x="53" y="59"/>
                </a:lnTo>
                <a:lnTo>
                  <a:pt x="54" y="56"/>
                </a:lnTo>
                <a:lnTo>
                  <a:pt x="53" y="58"/>
                </a:lnTo>
                <a:lnTo>
                  <a:pt x="48" y="61"/>
                </a:lnTo>
                <a:lnTo>
                  <a:pt x="48" y="62"/>
                </a:lnTo>
                <a:lnTo>
                  <a:pt x="48" y="59"/>
                </a:lnTo>
                <a:lnTo>
                  <a:pt x="46" y="61"/>
                </a:lnTo>
                <a:lnTo>
                  <a:pt x="35" y="64"/>
                </a:lnTo>
                <a:lnTo>
                  <a:pt x="31" y="72"/>
                </a:lnTo>
                <a:lnTo>
                  <a:pt x="48" y="66"/>
                </a:lnTo>
                <a:lnTo>
                  <a:pt x="43" y="61"/>
                </a:lnTo>
                <a:lnTo>
                  <a:pt x="35" y="61"/>
                </a:lnTo>
                <a:lnTo>
                  <a:pt x="33" y="59"/>
                </a:lnTo>
                <a:lnTo>
                  <a:pt x="33" y="62"/>
                </a:lnTo>
                <a:lnTo>
                  <a:pt x="33" y="61"/>
                </a:lnTo>
                <a:lnTo>
                  <a:pt x="28" y="58"/>
                </a:lnTo>
                <a:lnTo>
                  <a:pt x="27" y="56"/>
                </a:lnTo>
                <a:lnTo>
                  <a:pt x="28" y="59"/>
                </a:lnTo>
                <a:lnTo>
                  <a:pt x="31" y="61"/>
                </a:lnTo>
                <a:lnTo>
                  <a:pt x="23" y="53"/>
                </a:lnTo>
                <a:lnTo>
                  <a:pt x="25" y="56"/>
                </a:lnTo>
                <a:lnTo>
                  <a:pt x="28" y="58"/>
                </a:lnTo>
                <a:lnTo>
                  <a:pt x="20" y="49"/>
                </a:lnTo>
                <a:lnTo>
                  <a:pt x="22" y="53"/>
                </a:lnTo>
                <a:lnTo>
                  <a:pt x="25" y="54"/>
                </a:lnTo>
                <a:lnTo>
                  <a:pt x="23" y="53"/>
                </a:lnTo>
                <a:lnTo>
                  <a:pt x="20" y="48"/>
                </a:lnTo>
                <a:lnTo>
                  <a:pt x="18" y="48"/>
                </a:lnTo>
                <a:lnTo>
                  <a:pt x="22" y="48"/>
                </a:lnTo>
                <a:lnTo>
                  <a:pt x="20" y="46"/>
                </a:lnTo>
                <a:lnTo>
                  <a:pt x="2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75" name="Rectangle 47"/>
          <p:cNvSpPr>
            <a:spLocks noChangeArrowheads="1"/>
          </p:cNvSpPr>
          <p:nvPr/>
        </p:nvSpPr>
        <p:spPr bwMode="auto">
          <a:xfrm>
            <a:off x="3911600" y="1568450"/>
            <a:ext cx="2968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In</a:t>
            </a:r>
            <a:endParaRPr lang="en-US"/>
          </a:p>
        </p:txBody>
      </p:sp>
      <p:sp>
        <p:nvSpPr>
          <p:cNvPr id="918576" name="Rectangle 48"/>
          <p:cNvSpPr>
            <a:spLocks noChangeArrowheads="1"/>
          </p:cNvSpPr>
          <p:nvPr/>
        </p:nvSpPr>
        <p:spPr bwMode="auto">
          <a:xfrm>
            <a:off x="3200400" y="2808288"/>
            <a:ext cx="828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Clock CP</a:t>
            </a:r>
            <a:endParaRPr lang="en-US"/>
          </a:p>
        </p:txBody>
      </p:sp>
      <p:sp>
        <p:nvSpPr>
          <p:cNvPr id="918577" name="Rectangle 49"/>
          <p:cNvSpPr>
            <a:spLocks noChangeArrowheads="1"/>
          </p:cNvSpPr>
          <p:nvPr/>
        </p:nvSpPr>
        <p:spPr bwMode="auto">
          <a:xfrm>
            <a:off x="5307013" y="1543050"/>
            <a:ext cx="25241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A</a:t>
            </a:r>
            <a:endParaRPr lang="en-US"/>
          </a:p>
        </p:txBody>
      </p:sp>
      <p:sp>
        <p:nvSpPr>
          <p:cNvPr id="918578" name="Rectangle 50"/>
          <p:cNvSpPr>
            <a:spLocks noChangeArrowheads="1"/>
          </p:cNvSpPr>
          <p:nvPr/>
        </p:nvSpPr>
        <p:spPr bwMode="auto">
          <a:xfrm>
            <a:off x="6337300" y="1524000"/>
            <a:ext cx="2603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B</a:t>
            </a:r>
            <a:endParaRPr lang="en-US"/>
          </a:p>
        </p:txBody>
      </p:sp>
      <p:sp>
        <p:nvSpPr>
          <p:cNvPr id="918579" name="Rectangle 51"/>
          <p:cNvSpPr>
            <a:spLocks noChangeArrowheads="1"/>
          </p:cNvSpPr>
          <p:nvPr/>
        </p:nvSpPr>
        <p:spPr bwMode="auto">
          <a:xfrm>
            <a:off x="7296150" y="1543050"/>
            <a:ext cx="2603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/>
          </a:p>
        </p:txBody>
      </p:sp>
      <p:sp>
        <p:nvSpPr>
          <p:cNvPr id="918580" name="Rectangle 52"/>
          <p:cNvSpPr>
            <a:spLocks noChangeArrowheads="1"/>
          </p:cNvSpPr>
          <p:nvPr/>
        </p:nvSpPr>
        <p:spPr bwMode="auto">
          <a:xfrm>
            <a:off x="8326438" y="1552575"/>
            <a:ext cx="4794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Out</a:t>
            </a:r>
            <a:endParaRPr lang="en-US"/>
          </a:p>
        </p:txBody>
      </p:sp>
      <p:grpSp>
        <p:nvGrpSpPr>
          <p:cNvPr id="919090" name="Group 562"/>
          <p:cNvGrpSpPr>
            <a:grpSpLocks/>
          </p:cNvGrpSpPr>
          <p:nvPr/>
        </p:nvGrpSpPr>
        <p:grpSpPr bwMode="auto">
          <a:xfrm>
            <a:off x="3579813" y="3170238"/>
            <a:ext cx="5092700" cy="2847975"/>
            <a:chOff x="2255" y="1997"/>
            <a:chExt cx="3208" cy="1794"/>
          </a:xfrm>
        </p:grpSpPr>
        <p:sp>
          <p:nvSpPr>
            <p:cNvPr id="918581" name="Rectangle 53"/>
            <p:cNvSpPr>
              <a:spLocks noChangeArrowheads="1"/>
            </p:cNvSpPr>
            <p:nvPr/>
          </p:nvSpPr>
          <p:spPr bwMode="auto">
            <a:xfrm>
              <a:off x="2409" y="2024"/>
              <a:ext cx="23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CP</a:t>
              </a:r>
              <a:endParaRPr lang="en-US"/>
            </a:p>
          </p:txBody>
        </p:sp>
        <p:sp>
          <p:nvSpPr>
            <p:cNvPr id="918582" name="Rectangle 54"/>
            <p:cNvSpPr>
              <a:spLocks noChangeArrowheads="1"/>
            </p:cNvSpPr>
            <p:nvPr/>
          </p:nvSpPr>
          <p:spPr bwMode="auto">
            <a:xfrm>
              <a:off x="2644" y="202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583" name="Rectangle 55"/>
            <p:cNvSpPr>
              <a:spLocks noChangeArrowheads="1"/>
            </p:cNvSpPr>
            <p:nvPr/>
          </p:nvSpPr>
          <p:spPr bwMode="auto">
            <a:xfrm>
              <a:off x="2976" y="2024"/>
              <a:ext cx="16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In</a:t>
              </a:r>
              <a:endParaRPr lang="en-US"/>
            </a:p>
          </p:txBody>
        </p:sp>
        <p:sp>
          <p:nvSpPr>
            <p:cNvPr id="918584" name="Rectangle 56"/>
            <p:cNvSpPr>
              <a:spLocks noChangeArrowheads="1"/>
            </p:cNvSpPr>
            <p:nvPr/>
          </p:nvSpPr>
          <p:spPr bwMode="auto">
            <a:xfrm>
              <a:off x="3144" y="202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585" name="Rectangle 57"/>
            <p:cNvSpPr>
              <a:spLocks noChangeArrowheads="1"/>
            </p:cNvSpPr>
            <p:nvPr/>
          </p:nvSpPr>
          <p:spPr bwMode="auto">
            <a:xfrm>
              <a:off x="3528" y="2024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918586" name="Rectangle 58"/>
            <p:cNvSpPr>
              <a:spLocks noChangeArrowheads="1"/>
            </p:cNvSpPr>
            <p:nvPr/>
          </p:nvSpPr>
          <p:spPr bwMode="auto">
            <a:xfrm>
              <a:off x="3656" y="202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587" name="Rectangle 59"/>
            <p:cNvSpPr>
              <a:spLocks noChangeArrowheads="1"/>
            </p:cNvSpPr>
            <p:nvPr/>
          </p:nvSpPr>
          <p:spPr bwMode="auto">
            <a:xfrm>
              <a:off x="4066" y="2024"/>
              <a:ext cx="11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918588" name="Rectangle 60"/>
            <p:cNvSpPr>
              <a:spLocks noChangeArrowheads="1"/>
            </p:cNvSpPr>
            <p:nvPr/>
          </p:nvSpPr>
          <p:spPr bwMode="auto">
            <a:xfrm>
              <a:off x="4185" y="202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589" name="Rectangle 61"/>
            <p:cNvSpPr>
              <a:spLocks noChangeArrowheads="1"/>
            </p:cNvSpPr>
            <p:nvPr/>
          </p:nvSpPr>
          <p:spPr bwMode="auto">
            <a:xfrm>
              <a:off x="4593" y="2024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918590" name="Rectangle 62"/>
            <p:cNvSpPr>
              <a:spLocks noChangeArrowheads="1"/>
            </p:cNvSpPr>
            <p:nvPr/>
          </p:nvSpPr>
          <p:spPr bwMode="auto">
            <a:xfrm>
              <a:off x="4721" y="202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591" name="Rectangle 63"/>
            <p:cNvSpPr>
              <a:spLocks noChangeArrowheads="1"/>
            </p:cNvSpPr>
            <p:nvPr/>
          </p:nvSpPr>
          <p:spPr bwMode="auto">
            <a:xfrm>
              <a:off x="5042" y="2024"/>
              <a:ext cx="29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Out</a:t>
              </a:r>
              <a:endParaRPr lang="en-US"/>
            </a:p>
          </p:txBody>
        </p:sp>
        <p:sp>
          <p:nvSpPr>
            <p:cNvPr id="918592" name="Rectangle 64"/>
            <p:cNvSpPr>
              <a:spLocks noChangeArrowheads="1"/>
            </p:cNvSpPr>
            <p:nvPr/>
          </p:nvSpPr>
          <p:spPr bwMode="auto">
            <a:xfrm>
              <a:off x="5339" y="202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593" name="Rectangle 65"/>
            <p:cNvSpPr>
              <a:spLocks noChangeArrowheads="1"/>
            </p:cNvSpPr>
            <p:nvPr/>
          </p:nvSpPr>
          <p:spPr bwMode="auto">
            <a:xfrm>
              <a:off x="2255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594" name="Line 66"/>
            <p:cNvSpPr>
              <a:spLocks noChangeShapeType="1"/>
            </p:cNvSpPr>
            <p:nvPr/>
          </p:nvSpPr>
          <p:spPr bwMode="auto">
            <a:xfrm>
              <a:off x="2255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595" name="Line 67"/>
            <p:cNvSpPr>
              <a:spLocks noChangeShapeType="1"/>
            </p:cNvSpPr>
            <p:nvPr/>
          </p:nvSpPr>
          <p:spPr bwMode="auto">
            <a:xfrm>
              <a:off x="2255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596" name="Rectangle 68"/>
            <p:cNvSpPr>
              <a:spLocks noChangeArrowheads="1"/>
            </p:cNvSpPr>
            <p:nvPr/>
          </p:nvSpPr>
          <p:spPr bwMode="auto">
            <a:xfrm>
              <a:off x="2255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597" name="Line 69"/>
            <p:cNvSpPr>
              <a:spLocks noChangeShapeType="1"/>
            </p:cNvSpPr>
            <p:nvPr/>
          </p:nvSpPr>
          <p:spPr bwMode="auto">
            <a:xfrm>
              <a:off x="2255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598" name="Line 70"/>
            <p:cNvSpPr>
              <a:spLocks noChangeShapeType="1"/>
            </p:cNvSpPr>
            <p:nvPr/>
          </p:nvSpPr>
          <p:spPr bwMode="auto">
            <a:xfrm>
              <a:off x="2255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599" name="Rectangle 71"/>
            <p:cNvSpPr>
              <a:spLocks noChangeArrowheads="1"/>
            </p:cNvSpPr>
            <p:nvPr/>
          </p:nvSpPr>
          <p:spPr bwMode="auto">
            <a:xfrm>
              <a:off x="2266" y="2006"/>
              <a:ext cx="52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00" name="Line 72"/>
            <p:cNvSpPr>
              <a:spLocks noChangeShapeType="1"/>
            </p:cNvSpPr>
            <p:nvPr/>
          </p:nvSpPr>
          <p:spPr bwMode="auto">
            <a:xfrm>
              <a:off x="2266" y="200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04" name="Rectangle 76"/>
            <p:cNvSpPr>
              <a:spLocks noChangeArrowheads="1"/>
            </p:cNvSpPr>
            <p:nvPr/>
          </p:nvSpPr>
          <p:spPr bwMode="auto">
            <a:xfrm>
              <a:off x="2802" y="2006"/>
              <a:ext cx="52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05" name="Line 77"/>
            <p:cNvSpPr>
              <a:spLocks noChangeShapeType="1"/>
            </p:cNvSpPr>
            <p:nvPr/>
          </p:nvSpPr>
          <p:spPr bwMode="auto">
            <a:xfrm>
              <a:off x="2802" y="2006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06" name="Rectangle 78"/>
            <p:cNvSpPr>
              <a:spLocks noChangeArrowheads="1"/>
            </p:cNvSpPr>
            <p:nvPr/>
          </p:nvSpPr>
          <p:spPr bwMode="auto">
            <a:xfrm>
              <a:off x="3324" y="2006"/>
              <a:ext cx="1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07" name="Line 79"/>
            <p:cNvSpPr>
              <a:spLocks noChangeShapeType="1"/>
            </p:cNvSpPr>
            <p:nvPr/>
          </p:nvSpPr>
          <p:spPr bwMode="auto">
            <a:xfrm>
              <a:off x="3324" y="2006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08" name="Line 80"/>
            <p:cNvSpPr>
              <a:spLocks noChangeShapeType="1"/>
            </p:cNvSpPr>
            <p:nvPr/>
          </p:nvSpPr>
          <p:spPr bwMode="auto">
            <a:xfrm>
              <a:off x="3324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09" name="Rectangle 81"/>
            <p:cNvSpPr>
              <a:spLocks noChangeArrowheads="1"/>
            </p:cNvSpPr>
            <p:nvPr/>
          </p:nvSpPr>
          <p:spPr bwMode="auto">
            <a:xfrm>
              <a:off x="3334" y="2006"/>
              <a:ext cx="52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10" name="Line 82"/>
            <p:cNvSpPr>
              <a:spLocks noChangeShapeType="1"/>
            </p:cNvSpPr>
            <p:nvPr/>
          </p:nvSpPr>
          <p:spPr bwMode="auto">
            <a:xfrm>
              <a:off x="3334" y="2006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11" name="Rectangle 83"/>
            <p:cNvSpPr>
              <a:spLocks noChangeArrowheads="1"/>
            </p:cNvSpPr>
            <p:nvPr/>
          </p:nvSpPr>
          <p:spPr bwMode="auto">
            <a:xfrm>
              <a:off x="3856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12" name="Line 84"/>
            <p:cNvSpPr>
              <a:spLocks noChangeShapeType="1"/>
            </p:cNvSpPr>
            <p:nvPr/>
          </p:nvSpPr>
          <p:spPr bwMode="auto">
            <a:xfrm>
              <a:off x="3856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13" name="Line 85"/>
            <p:cNvSpPr>
              <a:spLocks noChangeShapeType="1"/>
            </p:cNvSpPr>
            <p:nvPr/>
          </p:nvSpPr>
          <p:spPr bwMode="auto">
            <a:xfrm>
              <a:off x="3856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14" name="Rectangle 86"/>
            <p:cNvSpPr>
              <a:spLocks noChangeArrowheads="1"/>
            </p:cNvSpPr>
            <p:nvPr/>
          </p:nvSpPr>
          <p:spPr bwMode="auto">
            <a:xfrm>
              <a:off x="3867" y="2006"/>
              <a:ext cx="52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15" name="Line 87"/>
            <p:cNvSpPr>
              <a:spLocks noChangeShapeType="1"/>
            </p:cNvSpPr>
            <p:nvPr/>
          </p:nvSpPr>
          <p:spPr bwMode="auto">
            <a:xfrm>
              <a:off x="3867" y="2006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19" name="Rectangle 91"/>
            <p:cNvSpPr>
              <a:spLocks noChangeArrowheads="1"/>
            </p:cNvSpPr>
            <p:nvPr/>
          </p:nvSpPr>
          <p:spPr bwMode="auto">
            <a:xfrm>
              <a:off x="4400" y="2006"/>
              <a:ext cx="52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0" name="Line 92"/>
            <p:cNvSpPr>
              <a:spLocks noChangeShapeType="1"/>
            </p:cNvSpPr>
            <p:nvPr/>
          </p:nvSpPr>
          <p:spPr bwMode="auto">
            <a:xfrm>
              <a:off x="4400" y="2006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1" name="Rectangle 93"/>
            <p:cNvSpPr>
              <a:spLocks noChangeArrowheads="1"/>
            </p:cNvSpPr>
            <p:nvPr/>
          </p:nvSpPr>
          <p:spPr bwMode="auto">
            <a:xfrm>
              <a:off x="4922" y="2006"/>
              <a:ext cx="1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2" name="Line 94"/>
            <p:cNvSpPr>
              <a:spLocks noChangeShapeType="1"/>
            </p:cNvSpPr>
            <p:nvPr/>
          </p:nvSpPr>
          <p:spPr bwMode="auto">
            <a:xfrm>
              <a:off x="4922" y="2006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3" name="Line 95"/>
            <p:cNvSpPr>
              <a:spLocks noChangeShapeType="1"/>
            </p:cNvSpPr>
            <p:nvPr/>
          </p:nvSpPr>
          <p:spPr bwMode="auto">
            <a:xfrm>
              <a:off x="4922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4" name="Rectangle 96"/>
            <p:cNvSpPr>
              <a:spLocks noChangeArrowheads="1"/>
            </p:cNvSpPr>
            <p:nvPr/>
          </p:nvSpPr>
          <p:spPr bwMode="auto">
            <a:xfrm>
              <a:off x="4932" y="2006"/>
              <a:ext cx="52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5" name="Line 97"/>
            <p:cNvSpPr>
              <a:spLocks noChangeShapeType="1"/>
            </p:cNvSpPr>
            <p:nvPr/>
          </p:nvSpPr>
          <p:spPr bwMode="auto">
            <a:xfrm>
              <a:off x="4932" y="2006"/>
              <a:ext cx="5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6" name="Rectangle 98"/>
            <p:cNvSpPr>
              <a:spLocks noChangeArrowheads="1"/>
            </p:cNvSpPr>
            <p:nvPr/>
          </p:nvSpPr>
          <p:spPr bwMode="auto">
            <a:xfrm>
              <a:off x="5452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7" name="Line 99"/>
            <p:cNvSpPr>
              <a:spLocks noChangeShapeType="1"/>
            </p:cNvSpPr>
            <p:nvPr/>
          </p:nvSpPr>
          <p:spPr bwMode="auto">
            <a:xfrm>
              <a:off x="5452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8" name="Line 100"/>
            <p:cNvSpPr>
              <a:spLocks noChangeShapeType="1"/>
            </p:cNvSpPr>
            <p:nvPr/>
          </p:nvSpPr>
          <p:spPr bwMode="auto">
            <a:xfrm>
              <a:off x="5452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9" name="Rectangle 101"/>
            <p:cNvSpPr>
              <a:spLocks noChangeArrowheads="1"/>
            </p:cNvSpPr>
            <p:nvPr/>
          </p:nvSpPr>
          <p:spPr bwMode="auto">
            <a:xfrm>
              <a:off x="5452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30" name="Line 102"/>
            <p:cNvSpPr>
              <a:spLocks noChangeShapeType="1"/>
            </p:cNvSpPr>
            <p:nvPr/>
          </p:nvSpPr>
          <p:spPr bwMode="auto">
            <a:xfrm>
              <a:off x="5452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31" name="Line 103"/>
            <p:cNvSpPr>
              <a:spLocks noChangeShapeType="1"/>
            </p:cNvSpPr>
            <p:nvPr/>
          </p:nvSpPr>
          <p:spPr bwMode="auto">
            <a:xfrm>
              <a:off x="5452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32" name="Rectangle 104"/>
            <p:cNvSpPr>
              <a:spLocks noChangeArrowheads="1"/>
            </p:cNvSpPr>
            <p:nvPr/>
          </p:nvSpPr>
          <p:spPr bwMode="auto">
            <a:xfrm>
              <a:off x="2255" y="2017"/>
              <a:ext cx="11" cy="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33" name="Line 105"/>
            <p:cNvSpPr>
              <a:spLocks noChangeShapeType="1"/>
            </p:cNvSpPr>
            <p:nvPr/>
          </p:nvSpPr>
          <p:spPr bwMode="auto">
            <a:xfrm>
              <a:off x="2255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37" name="Line 109"/>
            <p:cNvSpPr>
              <a:spLocks noChangeShapeType="1"/>
            </p:cNvSpPr>
            <p:nvPr/>
          </p:nvSpPr>
          <p:spPr bwMode="auto">
            <a:xfrm>
              <a:off x="3324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38" name="Rectangle 110"/>
            <p:cNvSpPr>
              <a:spLocks noChangeArrowheads="1"/>
            </p:cNvSpPr>
            <p:nvPr/>
          </p:nvSpPr>
          <p:spPr bwMode="auto">
            <a:xfrm>
              <a:off x="3856" y="2017"/>
              <a:ext cx="6" cy="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39" name="Line 111"/>
            <p:cNvSpPr>
              <a:spLocks noChangeShapeType="1"/>
            </p:cNvSpPr>
            <p:nvPr/>
          </p:nvSpPr>
          <p:spPr bwMode="auto">
            <a:xfrm>
              <a:off x="3856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42" name="Rectangle 114"/>
            <p:cNvSpPr>
              <a:spLocks noChangeArrowheads="1"/>
            </p:cNvSpPr>
            <p:nvPr/>
          </p:nvSpPr>
          <p:spPr bwMode="auto">
            <a:xfrm>
              <a:off x="4922" y="2017"/>
              <a:ext cx="5" cy="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43" name="Line 115"/>
            <p:cNvSpPr>
              <a:spLocks noChangeShapeType="1"/>
            </p:cNvSpPr>
            <p:nvPr/>
          </p:nvSpPr>
          <p:spPr bwMode="auto">
            <a:xfrm>
              <a:off x="4922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44" name="Rectangle 116"/>
            <p:cNvSpPr>
              <a:spLocks noChangeArrowheads="1"/>
            </p:cNvSpPr>
            <p:nvPr/>
          </p:nvSpPr>
          <p:spPr bwMode="auto">
            <a:xfrm>
              <a:off x="5452" y="2017"/>
              <a:ext cx="11" cy="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45" name="Line 117"/>
            <p:cNvSpPr>
              <a:spLocks noChangeShapeType="1"/>
            </p:cNvSpPr>
            <p:nvPr/>
          </p:nvSpPr>
          <p:spPr bwMode="auto">
            <a:xfrm>
              <a:off x="5452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46" name="Rectangle 118"/>
            <p:cNvSpPr>
              <a:spLocks noChangeArrowheads="1"/>
            </p:cNvSpPr>
            <p:nvPr/>
          </p:nvSpPr>
          <p:spPr bwMode="auto">
            <a:xfrm>
              <a:off x="2424" y="2236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T0</a:t>
              </a:r>
              <a:endParaRPr lang="en-US"/>
            </a:p>
          </p:txBody>
        </p:sp>
        <p:sp>
          <p:nvSpPr>
            <p:cNvPr id="918647" name="Rectangle 119"/>
            <p:cNvSpPr>
              <a:spLocks noChangeArrowheads="1"/>
            </p:cNvSpPr>
            <p:nvPr/>
          </p:nvSpPr>
          <p:spPr bwMode="auto">
            <a:xfrm>
              <a:off x="2631" y="223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648" name="Rectangle 120"/>
            <p:cNvSpPr>
              <a:spLocks noChangeArrowheads="1"/>
            </p:cNvSpPr>
            <p:nvPr/>
          </p:nvSpPr>
          <p:spPr bwMode="auto">
            <a:xfrm>
              <a:off x="3015" y="223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918649" name="Rectangle 121"/>
            <p:cNvSpPr>
              <a:spLocks noChangeArrowheads="1"/>
            </p:cNvSpPr>
            <p:nvPr/>
          </p:nvSpPr>
          <p:spPr bwMode="auto">
            <a:xfrm>
              <a:off x="3104" y="223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650" name="Rectangle 122"/>
            <p:cNvSpPr>
              <a:spLocks noChangeArrowheads="1"/>
            </p:cNvSpPr>
            <p:nvPr/>
          </p:nvSpPr>
          <p:spPr bwMode="auto">
            <a:xfrm>
              <a:off x="3547" y="223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651" name="Rectangle 123"/>
            <p:cNvSpPr>
              <a:spLocks noChangeArrowheads="1"/>
            </p:cNvSpPr>
            <p:nvPr/>
          </p:nvSpPr>
          <p:spPr bwMode="auto">
            <a:xfrm>
              <a:off x="3636" y="223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652" name="Rectangle 124"/>
            <p:cNvSpPr>
              <a:spLocks noChangeArrowheads="1"/>
            </p:cNvSpPr>
            <p:nvPr/>
          </p:nvSpPr>
          <p:spPr bwMode="auto">
            <a:xfrm>
              <a:off x="4080" y="223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653" name="Rectangle 125"/>
            <p:cNvSpPr>
              <a:spLocks noChangeArrowheads="1"/>
            </p:cNvSpPr>
            <p:nvPr/>
          </p:nvSpPr>
          <p:spPr bwMode="auto">
            <a:xfrm>
              <a:off x="4169" y="223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654" name="Rectangle 126"/>
            <p:cNvSpPr>
              <a:spLocks noChangeArrowheads="1"/>
            </p:cNvSpPr>
            <p:nvPr/>
          </p:nvSpPr>
          <p:spPr bwMode="auto">
            <a:xfrm>
              <a:off x="4613" y="223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655" name="Rectangle 127"/>
            <p:cNvSpPr>
              <a:spLocks noChangeArrowheads="1"/>
            </p:cNvSpPr>
            <p:nvPr/>
          </p:nvSpPr>
          <p:spPr bwMode="auto">
            <a:xfrm>
              <a:off x="4701" y="223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656" name="Rectangle 128"/>
            <p:cNvSpPr>
              <a:spLocks noChangeArrowheads="1"/>
            </p:cNvSpPr>
            <p:nvPr/>
          </p:nvSpPr>
          <p:spPr bwMode="auto">
            <a:xfrm>
              <a:off x="5145" y="223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657" name="Rectangle 129"/>
            <p:cNvSpPr>
              <a:spLocks noChangeArrowheads="1"/>
            </p:cNvSpPr>
            <p:nvPr/>
          </p:nvSpPr>
          <p:spPr bwMode="auto">
            <a:xfrm>
              <a:off x="5234" y="223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658" name="Rectangle 130"/>
            <p:cNvSpPr>
              <a:spLocks noChangeArrowheads="1"/>
            </p:cNvSpPr>
            <p:nvPr/>
          </p:nvSpPr>
          <p:spPr bwMode="auto">
            <a:xfrm>
              <a:off x="2255" y="2223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59" name="Line 131"/>
            <p:cNvSpPr>
              <a:spLocks noChangeShapeType="1"/>
            </p:cNvSpPr>
            <p:nvPr/>
          </p:nvSpPr>
          <p:spPr bwMode="auto">
            <a:xfrm>
              <a:off x="2255" y="222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60" name="Rectangle 132"/>
            <p:cNvSpPr>
              <a:spLocks noChangeArrowheads="1"/>
            </p:cNvSpPr>
            <p:nvPr/>
          </p:nvSpPr>
          <p:spPr bwMode="auto">
            <a:xfrm>
              <a:off x="2266" y="2223"/>
              <a:ext cx="5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65" name="Rectangle 137"/>
            <p:cNvSpPr>
              <a:spLocks noChangeArrowheads="1"/>
            </p:cNvSpPr>
            <p:nvPr/>
          </p:nvSpPr>
          <p:spPr bwMode="auto">
            <a:xfrm>
              <a:off x="2796" y="2223"/>
              <a:ext cx="52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68" name="Line 140"/>
            <p:cNvSpPr>
              <a:spLocks noChangeShapeType="1"/>
            </p:cNvSpPr>
            <p:nvPr/>
          </p:nvSpPr>
          <p:spPr bwMode="auto">
            <a:xfrm>
              <a:off x="3324" y="22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69" name="Line 141"/>
            <p:cNvSpPr>
              <a:spLocks noChangeShapeType="1"/>
            </p:cNvSpPr>
            <p:nvPr/>
          </p:nvSpPr>
          <p:spPr bwMode="auto">
            <a:xfrm>
              <a:off x="3324" y="222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70" name="Rectangle 142"/>
            <p:cNvSpPr>
              <a:spLocks noChangeArrowheads="1"/>
            </p:cNvSpPr>
            <p:nvPr/>
          </p:nvSpPr>
          <p:spPr bwMode="auto">
            <a:xfrm>
              <a:off x="3329" y="2223"/>
              <a:ext cx="52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72" name="Rectangle 144"/>
            <p:cNvSpPr>
              <a:spLocks noChangeArrowheads="1"/>
            </p:cNvSpPr>
            <p:nvPr/>
          </p:nvSpPr>
          <p:spPr bwMode="auto">
            <a:xfrm>
              <a:off x="3856" y="2223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73" name="Line 145"/>
            <p:cNvSpPr>
              <a:spLocks noChangeShapeType="1"/>
            </p:cNvSpPr>
            <p:nvPr/>
          </p:nvSpPr>
          <p:spPr bwMode="auto">
            <a:xfrm>
              <a:off x="3856" y="222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74" name="Line 146"/>
            <p:cNvSpPr>
              <a:spLocks noChangeShapeType="1"/>
            </p:cNvSpPr>
            <p:nvPr/>
          </p:nvSpPr>
          <p:spPr bwMode="auto">
            <a:xfrm>
              <a:off x="3856" y="222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75" name="Rectangle 147"/>
            <p:cNvSpPr>
              <a:spLocks noChangeArrowheads="1"/>
            </p:cNvSpPr>
            <p:nvPr/>
          </p:nvSpPr>
          <p:spPr bwMode="auto">
            <a:xfrm>
              <a:off x="3862" y="2223"/>
              <a:ext cx="52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0" name="Rectangle 152"/>
            <p:cNvSpPr>
              <a:spLocks noChangeArrowheads="1"/>
            </p:cNvSpPr>
            <p:nvPr/>
          </p:nvSpPr>
          <p:spPr bwMode="auto">
            <a:xfrm>
              <a:off x="4394" y="2223"/>
              <a:ext cx="52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2" name="Rectangle 154"/>
            <p:cNvSpPr>
              <a:spLocks noChangeArrowheads="1"/>
            </p:cNvSpPr>
            <p:nvPr/>
          </p:nvSpPr>
          <p:spPr bwMode="auto">
            <a:xfrm>
              <a:off x="4922" y="2223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3" name="Line 155"/>
            <p:cNvSpPr>
              <a:spLocks noChangeShapeType="1"/>
            </p:cNvSpPr>
            <p:nvPr/>
          </p:nvSpPr>
          <p:spPr bwMode="auto">
            <a:xfrm>
              <a:off x="4922" y="22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4" name="Line 156"/>
            <p:cNvSpPr>
              <a:spLocks noChangeShapeType="1"/>
            </p:cNvSpPr>
            <p:nvPr/>
          </p:nvSpPr>
          <p:spPr bwMode="auto">
            <a:xfrm>
              <a:off x="4922" y="222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5" name="Rectangle 157"/>
            <p:cNvSpPr>
              <a:spLocks noChangeArrowheads="1"/>
            </p:cNvSpPr>
            <p:nvPr/>
          </p:nvSpPr>
          <p:spPr bwMode="auto">
            <a:xfrm>
              <a:off x="4927" y="2223"/>
              <a:ext cx="5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7" name="Rectangle 159"/>
            <p:cNvSpPr>
              <a:spLocks noChangeArrowheads="1"/>
            </p:cNvSpPr>
            <p:nvPr/>
          </p:nvSpPr>
          <p:spPr bwMode="auto">
            <a:xfrm>
              <a:off x="5452" y="2223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8" name="Line 160"/>
            <p:cNvSpPr>
              <a:spLocks noChangeShapeType="1"/>
            </p:cNvSpPr>
            <p:nvPr/>
          </p:nvSpPr>
          <p:spPr bwMode="auto">
            <a:xfrm>
              <a:off x="5452" y="222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9" name="Rectangle 161"/>
            <p:cNvSpPr>
              <a:spLocks noChangeArrowheads="1"/>
            </p:cNvSpPr>
            <p:nvPr/>
          </p:nvSpPr>
          <p:spPr bwMode="auto">
            <a:xfrm>
              <a:off x="2255" y="2229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90" name="Line 162"/>
            <p:cNvSpPr>
              <a:spLocks noChangeShapeType="1"/>
            </p:cNvSpPr>
            <p:nvPr/>
          </p:nvSpPr>
          <p:spPr bwMode="auto">
            <a:xfrm>
              <a:off x="2255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94" name="Line 166"/>
            <p:cNvSpPr>
              <a:spLocks noChangeShapeType="1"/>
            </p:cNvSpPr>
            <p:nvPr/>
          </p:nvSpPr>
          <p:spPr bwMode="auto">
            <a:xfrm>
              <a:off x="3324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95" name="Rectangle 167"/>
            <p:cNvSpPr>
              <a:spLocks noChangeArrowheads="1"/>
            </p:cNvSpPr>
            <p:nvPr/>
          </p:nvSpPr>
          <p:spPr bwMode="auto">
            <a:xfrm>
              <a:off x="3856" y="2229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96" name="Line 168"/>
            <p:cNvSpPr>
              <a:spLocks noChangeShapeType="1"/>
            </p:cNvSpPr>
            <p:nvPr/>
          </p:nvSpPr>
          <p:spPr bwMode="auto">
            <a:xfrm>
              <a:off x="3856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99" name="Rectangle 171"/>
            <p:cNvSpPr>
              <a:spLocks noChangeArrowheads="1"/>
            </p:cNvSpPr>
            <p:nvPr/>
          </p:nvSpPr>
          <p:spPr bwMode="auto">
            <a:xfrm>
              <a:off x="4922" y="2229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00" name="Line 172"/>
            <p:cNvSpPr>
              <a:spLocks noChangeShapeType="1"/>
            </p:cNvSpPr>
            <p:nvPr/>
          </p:nvSpPr>
          <p:spPr bwMode="auto">
            <a:xfrm>
              <a:off x="4922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01" name="Rectangle 173"/>
            <p:cNvSpPr>
              <a:spLocks noChangeArrowheads="1"/>
            </p:cNvSpPr>
            <p:nvPr/>
          </p:nvSpPr>
          <p:spPr bwMode="auto">
            <a:xfrm>
              <a:off x="5452" y="2229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02" name="Line 174"/>
            <p:cNvSpPr>
              <a:spLocks noChangeShapeType="1"/>
            </p:cNvSpPr>
            <p:nvPr/>
          </p:nvSpPr>
          <p:spPr bwMode="auto">
            <a:xfrm>
              <a:off x="5452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03" name="Rectangle 175"/>
            <p:cNvSpPr>
              <a:spLocks noChangeArrowheads="1"/>
            </p:cNvSpPr>
            <p:nvPr/>
          </p:nvSpPr>
          <p:spPr bwMode="auto">
            <a:xfrm>
              <a:off x="2424" y="2448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T1</a:t>
              </a:r>
              <a:endParaRPr lang="en-US"/>
            </a:p>
          </p:txBody>
        </p:sp>
        <p:sp>
          <p:nvSpPr>
            <p:cNvPr id="918704" name="Rectangle 176"/>
            <p:cNvSpPr>
              <a:spLocks noChangeArrowheads="1"/>
            </p:cNvSpPr>
            <p:nvPr/>
          </p:nvSpPr>
          <p:spPr bwMode="auto">
            <a:xfrm>
              <a:off x="2631" y="2448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05" name="Rectangle 177"/>
            <p:cNvSpPr>
              <a:spLocks noChangeArrowheads="1"/>
            </p:cNvSpPr>
            <p:nvPr/>
          </p:nvSpPr>
          <p:spPr bwMode="auto">
            <a:xfrm>
              <a:off x="3015" y="2448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706" name="Rectangle 178"/>
            <p:cNvSpPr>
              <a:spLocks noChangeArrowheads="1"/>
            </p:cNvSpPr>
            <p:nvPr/>
          </p:nvSpPr>
          <p:spPr bwMode="auto">
            <a:xfrm>
              <a:off x="3104" y="2448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07" name="Rectangle 179"/>
            <p:cNvSpPr>
              <a:spLocks noChangeArrowheads="1"/>
            </p:cNvSpPr>
            <p:nvPr/>
          </p:nvSpPr>
          <p:spPr bwMode="auto">
            <a:xfrm>
              <a:off x="3547" y="2448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918708" name="Rectangle 180"/>
            <p:cNvSpPr>
              <a:spLocks noChangeArrowheads="1"/>
            </p:cNvSpPr>
            <p:nvPr/>
          </p:nvSpPr>
          <p:spPr bwMode="auto">
            <a:xfrm>
              <a:off x="3636" y="2448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09" name="Rectangle 181"/>
            <p:cNvSpPr>
              <a:spLocks noChangeArrowheads="1"/>
            </p:cNvSpPr>
            <p:nvPr/>
          </p:nvSpPr>
          <p:spPr bwMode="auto">
            <a:xfrm>
              <a:off x="4080" y="2448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710" name="Rectangle 182"/>
            <p:cNvSpPr>
              <a:spLocks noChangeArrowheads="1"/>
            </p:cNvSpPr>
            <p:nvPr/>
          </p:nvSpPr>
          <p:spPr bwMode="auto">
            <a:xfrm>
              <a:off x="4169" y="2448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11" name="Rectangle 183"/>
            <p:cNvSpPr>
              <a:spLocks noChangeArrowheads="1"/>
            </p:cNvSpPr>
            <p:nvPr/>
          </p:nvSpPr>
          <p:spPr bwMode="auto">
            <a:xfrm>
              <a:off x="4613" y="2448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712" name="Rectangle 184"/>
            <p:cNvSpPr>
              <a:spLocks noChangeArrowheads="1"/>
            </p:cNvSpPr>
            <p:nvPr/>
          </p:nvSpPr>
          <p:spPr bwMode="auto">
            <a:xfrm>
              <a:off x="4701" y="2448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13" name="Rectangle 185"/>
            <p:cNvSpPr>
              <a:spLocks noChangeArrowheads="1"/>
            </p:cNvSpPr>
            <p:nvPr/>
          </p:nvSpPr>
          <p:spPr bwMode="auto">
            <a:xfrm>
              <a:off x="5145" y="2448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714" name="Rectangle 186"/>
            <p:cNvSpPr>
              <a:spLocks noChangeArrowheads="1"/>
            </p:cNvSpPr>
            <p:nvPr/>
          </p:nvSpPr>
          <p:spPr bwMode="auto">
            <a:xfrm>
              <a:off x="5234" y="2448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15" name="Rectangle 187"/>
            <p:cNvSpPr>
              <a:spLocks noChangeArrowheads="1"/>
            </p:cNvSpPr>
            <p:nvPr/>
          </p:nvSpPr>
          <p:spPr bwMode="auto">
            <a:xfrm>
              <a:off x="2255" y="2436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16" name="Line 188"/>
            <p:cNvSpPr>
              <a:spLocks noChangeShapeType="1"/>
            </p:cNvSpPr>
            <p:nvPr/>
          </p:nvSpPr>
          <p:spPr bwMode="auto">
            <a:xfrm>
              <a:off x="2255" y="243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17" name="Rectangle 189"/>
            <p:cNvSpPr>
              <a:spLocks noChangeArrowheads="1"/>
            </p:cNvSpPr>
            <p:nvPr/>
          </p:nvSpPr>
          <p:spPr bwMode="auto">
            <a:xfrm>
              <a:off x="2266" y="2436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18" name="Line 190"/>
            <p:cNvSpPr>
              <a:spLocks noChangeShapeType="1"/>
            </p:cNvSpPr>
            <p:nvPr/>
          </p:nvSpPr>
          <p:spPr bwMode="auto">
            <a:xfrm>
              <a:off x="2266" y="243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22" name="Rectangle 194"/>
            <p:cNvSpPr>
              <a:spLocks noChangeArrowheads="1"/>
            </p:cNvSpPr>
            <p:nvPr/>
          </p:nvSpPr>
          <p:spPr bwMode="auto">
            <a:xfrm>
              <a:off x="2796" y="2436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23" name="Line 195"/>
            <p:cNvSpPr>
              <a:spLocks noChangeShapeType="1"/>
            </p:cNvSpPr>
            <p:nvPr/>
          </p:nvSpPr>
          <p:spPr bwMode="auto">
            <a:xfrm>
              <a:off x="2796" y="2436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25" name="Line 197"/>
            <p:cNvSpPr>
              <a:spLocks noChangeShapeType="1"/>
            </p:cNvSpPr>
            <p:nvPr/>
          </p:nvSpPr>
          <p:spPr bwMode="auto">
            <a:xfrm>
              <a:off x="3324" y="243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26" name="Line 198"/>
            <p:cNvSpPr>
              <a:spLocks noChangeShapeType="1"/>
            </p:cNvSpPr>
            <p:nvPr/>
          </p:nvSpPr>
          <p:spPr bwMode="auto">
            <a:xfrm>
              <a:off x="3324" y="243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27" name="Rectangle 199"/>
            <p:cNvSpPr>
              <a:spLocks noChangeArrowheads="1"/>
            </p:cNvSpPr>
            <p:nvPr/>
          </p:nvSpPr>
          <p:spPr bwMode="auto">
            <a:xfrm>
              <a:off x="3329" y="2436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28" name="Line 200"/>
            <p:cNvSpPr>
              <a:spLocks noChangeShapeType="1"/>
            </p:cNvSpPr>
            <p:nvPr/>
          </p:nvSpPr>
          <p:spPr bwMode="auto">
            <a:xfrm>
              <a:off x="3329" y="2436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29" name="Rectangle 201"/>
            <p:cNvSpPr>
              <a:spLocks noChangeArrowheads="1"/>
            </p:cNvSpPr>
            <p:nvPr/>
          </p:nvSpPr>
          <p:spPr bwMode="auto">
            <a:xfrm>
              <a:off x="3856" y="2436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30" name="Line 202"/>
            <p:cNvSpPr>
              <a:spLocks noChangeShapeType="1"/>
            </p:cNvSpPr>
            <p:nvPr/>
          </p:nvSpPr>
          <p:spPr bwMode="auto">
            <a:xfrm>
              <a:off x="3856" y="243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31" name="Line 203"/>
            <p:cNvSpPr>
              <a:spLocks noChangeShapeType="1"/>
            </p:cNvSpPr>
            <p:nvPr/>
          </p:nvSpPr>
          <p:spPr bwMode="auto">
            <a:xfrm>
              <a:off x="3856" y="243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32" name="Rectangle 204"/>
            <p:cNvSpPr>
              <a:spLocks noChangeArrowheads="1"/>
            </p:cNvSpPr>
            <p:nvPr/>
          </p:nvSpPr>
          <p:spPr bwMode="auto">
            <a:xfrm>
              <a:off x="3862" y="2436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33" name="Line 205"/>
            <p:cNvSpPr>
              <a:spLocks noChangeShapeType="1"/>
            </p:cNvSpPr>
            <p:nvPr/>
          </p:nvSpPr>
          <p:spPr bwMode="auto">
            <a:xfrm>
              <a:off x="3862" y="2436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37" name="Rectangle 209"/>
            <p:cNvSpPr>
              <a:spLocks noChangeArrowheads="1"/>
            </p:cNvSpPr>
            <p:nvPr/>
          </p:nvSpPr>
          <p:spPr bwMode="auto">
            <a:xfrm>
              <a:off x="4394" y="2436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38" name="Line 210"/>
            <p:cNvSpPr>
              <a:spLocks noChangeShapeType="1"/>
            </p:cNvSpPr>
            <p:nvPr/>
          </p:nvSpPr>
          <p:spPr bwMode="auto">
            <a:xfrm>
              <a:off x="4394" y="2436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39" name="Rectangle 211"/>
            <p:cNvSpPr>
              <a:spLocks noChangeArrowheads="1"/>
            </p:cNvSpPr>
            <p:nvPr/>
          </p:nvSpPr>
          <p:spPr bwMode="auto">
            <a:xfrm>
              <a:off x="4922" y="2436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0" name="Line 212"/>
            <p:cNvSpPr>
              <a:spLocks noChangeShapeType="1"/>
            </p:cNvSpPr>
            <p:nvPr/>
          </p:nvSpPr>
          <p:spPr bwMode="auto">
            <a:xfrm>
              <a:off x="4922" y="243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1" name="Line 213"/>
            <p:cNvSpPr>
              <a:spLocks noChangeShapeType="1"/>
            </p:cNvSpPr>
            <p:nvPr/>
          </p:nvSpPr>
          <p:spPr bwMode="auto">
            <a:xfrm>
              <a:off x="4922" y="243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2" name="Rectangle 214"/>
            <p:cNvSpPr>
              <a:spLocks noChangeArrowheads="1"/>
            </p:cNvSpPr>
            <p:nvPr/>
          </p:nvSpPr>
          <p:spPr bwMode="auto">
            <a:xfrm>
              <a:off x="4927" y="2436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3" name="Line 215"/>
            <p:cNvSpPr>
              <a:spLocks noChangeShapeType="1"/>
            </p:cNvSpPr>
            <p:nvPr/>
          </p:nvSpPr>
          <p:spPr bwMode="auto">
            <a:xfrm>
              <a:off x="4927" y="243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4" name="Rectangle 216"/>
            <p:cNvSpPr>
              <a:spLocks noChangeArrowheads="1"/>
            </p:cNvSpPr>
            <p:nvPr/>
          </p:nvSpPr>
          <p:spPr bwMode="auto">
            <a:xfrm>
              <a:off x="5452" y="2436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5" name="Line 217"/>
            <p:cNvSpPr>
              <a:spLocks noChangeShapeType="1"/>
            </p:cNvSpPr>
            <p:nvPr/>
          </p:nvSpPr>
          <p:spPr bwMode="auto">
            <a:xfrm>
              <a:off x="5452" y="243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6" name="Rectangle 218"/>
            <p:cNvSpPr>
              <a:spLocks noChangeArrowheads="1"/>
            </p:cNvSpPr>
            <p:nvPr/>
          </p:nvSpPr>
          <p:spPr bwMode="auto">
            <a:xfrm>
              <a:off x="2255" y="2441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7" name="Line 219"/>
            <p:cNvSpPr>
              <a:spLocks noChangeShapeType="1"/>
            </p:cNvSpPr>
            <p:nvPr/>
          </p:nvSpPr>
          <p:spPr bwMode="auto">
            <a:xfrm>
              <a:off x="2255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51" name="Line 223"/>
            <p:cNvSpPr>
              <a:spLocks noChangeShapeType="1"/>
            </p:cNvSpPr>
            <p:nvPr/>
          </p:nvSpPr>
          <p:spPr bwMode="auto">
            <a:xfrm>
              <a:off x="3324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52" name="Rectangle 224"/>
            <p:cNvSpPr>
              <a:spLocks noChangeArrowheads="1"/>
            </p:cNvSpPr>
            <p:nvPr/>
          </p:nvSpPr>
          <p:spPr bwMode="auto">
            <a:xfrm>
              <a:off x="3856" y="2441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53" name="Line 225"/>
            <p:cNvSpPr>
              <a:spLocks noChangeShapeType="1"/>
            </p:cNvSpPr>
            <p:nvPr/>
          </p:nvSpPr>
          <p:spPr bwMode="auto">
            <a:xfrm>
              <a:off x="3856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56" name="Rectangle 228"/>
            <p:cNvSpPr>
              <a:spLocks noChangeArrowheads="1"/>
            </p:cNvSpPr>
            <p:nvPr/>
          </p:nvSpPr>
          <p:spPr bwMode="auto">
            <a:xfrm>
              <a:off x="4922" y="2441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57" name="Line 229"/>
            <p:cNvSpPr>
              <a:spLocks noChangeShapeType="1"/>
            </p:cNvSpPr>
            <p:nvPr/>
          </p:nvSpPr>
          <p:spPr bwMode="auto">
            <a:xfrm>
              <a:off x="4922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58" name="Rectangle 230"/>
            <p:cNvSpPr>
              <a:spLocks noChangeArrowheads="1"/>
            </p:cNvSpPr>
            <p:nvPr/>
          </p:nvSpPr>
          <p:spPr bwMode="auto">
            <a:xfrm>
              <a:off x="5452" y="2441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59" name="Line 231"/>
            <p:cNvSpPr>
              <a:spLocks noChangeShapeType="1"/>
            </p:cNvSpPr>
            <p:nvPr/>
          </p:nvSpPr>
          <p:spPr bwMode="auto">
            <a:xfrm>
              <a:off x="5452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60" name="Rectangle 232"/>
            <p:cNvSpPr>
              <a:spLocks noChangeArrowheads="1"/>
            </p:cNvSpPr>
            <p:nvPr/>
          </p:nvSpPr>
          <p:spPr bwMode="auto">
            <a:xfrm>
              <a:off x="2424" y="2660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T2</a:t>
              </a:r>
              <a:endParaRPr lang="en-US"/>
            </a:p>
          </p:txBody>
        </p:sp>
        <p:sp>
          <p:nvSpPr>
            <p:cNvPr id="918761" name="Rectangle 233"/>
            <p:cNvSpPr>
              <a:spLocks noChangeArrowheads="1"/>
            </p:cNvSpPr>
            <p:nvPr/>
          </p:nvSpPr>
          <p:spPr bwMode="auto">
            <a:xfrm>
              <a:off x="2631" y="2660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62" name="Rectangle 234"/>
            <p:cNvSpPr>
              <a:spLocks noChangeArrowheads="1"/>
            </p:cNvSpPr>
            <p:nvPr/>
          </p:nvSpPr>
          <p:spPr bwMode="auto">
            <a:xfrm>
              <a:off x="3015" y="2660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763" name="Rectangle 235"/>
            <p:cNvSpPr>
              <a:spLocks noChangeArrowheads="1"/>
            </p:cNvSpPr>
            <p:nvPr/>
          </p:nvSpPr>
          <p:spPr bwMode="auto">
            <a:xfrm>
              <a:off x="3104" y="2660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64" name="Rectangle 236"/>
            <p:cNvSpPr>
              <a:spLocks noChangeArrowheads="1"/>
            </p:cNvSpPr>
            <p:nvPr/>
          </p:nvSpPr>
          <p:spPr bwMode="auto">
            <a:xfrm>
              <a:off x="3547" y="2660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765" name="Rectangle 237"/>
            <p:cNvSpPr>
              <a:spLocks noChangeArrowheads="1"/>
            </p:cNvSpPr>
            <p:nvPr/>
          </p:nvSpPr>
          <p:spPr bwMode="auto">
            <a:xfrm>
              <a:off x="3636" y="2660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66" name="Rectangle 238"/>
            <p:cNvSpPr>
              <a:spLocks noChangeArrowheads="1"/>
            </p:cNvSpPr>
            <p:nvPr/>
          </p:nvSpPr>
          <p:spPr bwMode="auto">
            <a:xfrm>
              <a:off x="4080" y="2660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918767" name="Rectangle 239"/>
            <p:cNvSpPr>
              <a:spLocks noChangeArrowheads="1"/>
            </p:cNvSpPr>
            <p:nvPr/>
          </p:nvSpPr>
          <p:spPr bwMode="auto">
            <a:xfrm>
              <a:off x="4169" y="2660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68" name="Rectangle 240"/>
            <p:cNvSpPr>
              <a:spLocks noChangeArrowheads="1"/>
            </p:cNvSpPr>
            <p:nvPr/>
          </p:nvSpPr>
          <p:spPr bwMode="auto">
            <a:xfrm>
              <a:off x="4613" y="2660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769" name="Rectangle 241"/>
            <p:cNvSpPr>
              <a:spLocks noChangeArrowheads="1"/>
            </p:cNvSpPr>
            <p:nvPr/>
          </p:nvSpPr>
          <p:spPr bwMode="auto">
            <a:xfrm>
              <a:off x="4701" y="2660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70" name="Rectangle 242"/>
            <p:cNvSpPr>
              <a:spLocks noChangeArrowheads="1"/>
            </p:cNvSpPr>
            <p:nvPr/>
          </p:nvSpPr>
          <p:spPr bwMode="auto">
            <a:xfrm>
              <a:off x="5145" y="2660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771" name="Rectangle 243"/>
            <p:cNvSpPr>
              <a:spLocks noChangeArrowheads="1"/>
            </p:cNvSpPr>
            <p:nvPr/>
          </p:nvSpPr>
          <p:spPr bwMode="auto">
            <a:xfrm>
              <a:off x="5234" y="2660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73" name="Line 245"/>
            <p:cNvSpPr>
              <a:spLocks noChangeShapeType="1"/>
            </p:cNvSpPr>
            <p:nvPr/>
          </p:nvSpPr>
          <p:spPr bwMode="auto">
            <a:xfrm>
              <a:off x="2255" y="26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75" name="Line 247"/>
            <p:cNvSpPr>
              <a:spLocks noChangeShapeType="1"/>
            </p:cNvSpPr>
            <p:nvPr/>
          </p:nvSpPr>
          <p:spPr bwMode="auto">
            <a:xfrm>
              <a:off x="2266" y="2648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80" name="Line 252"/>
            <p:cNvSpPr>
              <a:spLocks noChangeShapeType="1"/>
            </p:cNvSpPr>
            <p:nvPr/>
          </p:nvSpPr>
          <p:spPr bwMode="auto">
            <a:xfrm>
              <a:off x="2796" y="2648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83" name="Line 255"/>
            <p:cNvSpPr>
              <a:spLocks noChangeShapeType="1"/>
            </p:cNvSpPr>
            <p:nvPr/>
          </p:nvSpPr>
          <p:spPr bwMode="auto">
            <a:xfrm>
              <a:off x="3324" y="2648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84" name="Line 256"/>
            <p:cNvSpPr>
              <a:spLocks noChangeShapeType="1"/>
            </p:cNvSpPr>
            <p:nvPr/>
          </p:nvSpPr>
          <p:spPr bwMode="auto">
            <a:xfrm>
              <a:off x="3324" y="2648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86" name="Line 258"/>
            <p:cNvSpPr>
              <a:spLocks noChangeShapeType="1"/>
            </p:cNvSpPr>
            <p:nvPr/>
          </p:nvSpPr>
          <p:spPr bwMode="auto">
            <a:xfrm>
              <a:off x="3329" y="2648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88" name="Line 260"/>
            <p:cNvSpPr>
              <a:spLocks noChangeShapeType="1"/>
            </p:cNvSpPr>
            <p:nvPr/>
          </p:nvSpPr>
          <p:spPr bwMode="auto">
            <a:xfrm>
              <a:off x="3856" y="264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89" name="Line 261"/>
            <p:cNvSpPr>
              <a:spLocks noChangeShapeType="1"/>
            </p:cNvSpPr>
            <p:nvPr/>
          </p:nvSpPr>
          <p:spPr bwMode="auto">
            <a:xfrm>
              <a:off x="3856" y="2648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91" name="Line 263"/>
            <p:cNvSpPr>
              <a:spLocks noChangeShapeType="1"/>
            </p:cNvSpPr>
            <p:nvPr/>
          </p:nvSpPr>
          <p:spPr bwMode="auto">
            <a:xfrm>
              <a:off x="3862" y="2648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96" name="Line 268"/>
            <p:cNvSpPr>
              <a:spLocks noChangeShapeType="1"/>
            </p:cNvSpPr>
            <p:nvPr/>
          </p:nvSpPr>
          <p:spPr bwMode="auto">
            <a:xfrm>
              <a:off x="4394" y="2648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98" name="Line 270"/>
            <p:cNvSpPr>
              <a:spLocks noChangeShapeType="1"/>
            </p:cNvSpPr>
            <p:nvPr/>
          </p:nvSpPr>
          <p:spPr bwMode="auto">
            <a:xfrm>
              <a:off x="4922" y="2648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99" name="Line 271"/>
            <p:cNvSpPr>
              <a:spLocks noChangeShapeType="1"/>
            </p:cNvSpPr>
            <p:nvPr/>
          </p:nvSpPr>
          <p:spPr bwMode="auto">
            <a:xfrm>
              <a:off x="4922" y="2648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01" name="Line 273"/>
            <p:cNvSpPr>
              <a:spLocks noChangeShapeType="1"/>
            </p:cNvSpPr>
            <p:nvPr/>
          </p:nvSpPr>
          <p:spPr bwMode="auto">
            <a:xfrm>
              <a:off x="4927" y="2648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03" name="Line 275"/>
            <p:cNvSpPr>
              <a:spLocks noChangeShapeType="1"/>
            </p:cNvSpPr>
            <p:nvPr/>
          </p:nvSpPr>
          <p:spPr bwMode="auto">
            <a:xfrm>
              <a:off x="5452" y="26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04" name="Rectangle 276"/>
            <p:cNvSpPr>
              <a:spLocks noChangeArrowheads="1"/>
            </p:cNvSpPr>
            <p:nvPr/>
          </p:nvSpPr>
          <p:spPr bwMode="auto">
            <a:xfrm>
              <a:off x="2255" y="2653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05" name="Line 277"/>
            <p:cNvSpPr>
              <a:spLocks noChangeShapeType="1"/>
            </p:cNvSpPr>
            <p:nvPr/>
          </p:nvSpPr>
          <p:spPr bwMode="auto">
            <a:xfrm>
              <a:off x="2255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09" name="Line 281"/>
            <p:cNvSpPr>
              <a:spLocks noChangeShapeType="1"/>
            </p:cNvSpPr>
            <p:nvPr/>
          </p:nvSpPr>
          <p:spPr bwMode="auto">
            <a:xfrm>
              <a:off x="3324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10" name="Rectangle 282"/>
            <p:cNvSpPr>
              <a:spLocks noChangeArrowheads="1"/>
            </p:cNvSpPr>
            <p:nvPr/>
          </p:nvSpPr>
          <p:spPr bwMode="auto">
            <a:xfrm>
              <a:off x="3856" y="2653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11" name="Line 283"/>
            <p:cNvSpPr>
              <a:spLocks noChangeShapeType="1"/>
            </p:cNvSpPr>
            <p:nvPr/>
          </p:nvSpPr>
          <p:spPr bwMode="auto">
            <a:xfrm>
              <a:off x="3856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14" name="Rectangle 286"/>
            <p:cNvSpPr>
              <a:spLocks noChangeArrowheads="1"/>
            </p:cNvSpPr>
            <p:nvPr/>
          </p:nvSpPr>
          <p:spPr bwMode="auto">
            <a:xfrm>
              <a:off x="4922" y="2653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15" name="Line 287"/>
            <p:cNvSpPr>
              <a:spLocks noChangeShapeType="1"/>
            </p:cNvSpPr>
            <p:nvPr/>
          </p:nvSpPr>
          <p:spPr bwMode="auto">
            <a:xfrm>
              <a:off x="4922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16" name="Rectangle 288"/>
            <p:cNvSpPr>
              <a:spLocks noChangeArrowheads="1"/>
            </p:cNvSpPr>
            <p:nvPr/>
          </p:nvSpPr>
          <p:spPr bwMode="auto">
            <a:xfrm>
              <a:off x="5452" y="2653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17" name="Line 289"/>
            <p:cNvSpPr>
              <a:spLocks noChangeShapeType="1"/>
            </p:cNvSpPr>
            <p:nvPr/>
          </p:nvSpPr>
          <p:spPr bwMode="auto">
            <a:xfrm>
              <a:off x="5452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18" name="Rectangle 290"/>
            <p:cNvSpPr>
              <a:spLocks noChangeArrowheads="1"/>
            </p:cNvSpPr>
            <p:nvPr/>
          </p:nvSpPr>
          <p:spPr bwMode="auto">
            <a:xfrm>
              <a:off x="2424" y="2872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T3</a:t>
              </a:r>
              <a:endParaRPr lang="en-US"/>
            </a:p>
          </p:txBody>
        </p:sp>
        <p:sp>
          <p:nvSpPr>
            <p:cNvPr id="918819" name="Rectangle 291"/>
            <p:cNvSpPr>
              <a:spLocks noChangeArrowheads="1"/>
            </p:cNvSpPr>
            <p:nvPr/>
          </p:nvSpPr>
          <p:spPr bwMode="auto">
            <a:xfrm>
              <a:off x="2631" y="287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20" name="Rectangle 292"/>
            <p:cNvSpPr>
              <a:spLocks noChangeArrowheads="1"/>
            </p:cNvSpPr>
            <p:nvPr/>
          </p:nvSpPr>
          <p:spPr bwMode="auto">
            <a:xfrm>
              <a:off x="3015" y="287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918821" name="Rectangle 293"/>
            <p:cNvSpPr>
              <a:spLocks noChangeArrowheads="1"/>
            </p:cNvSpPr>
            <p:nvPr/>
          </p:nvSpPr>
          <p:spPr bwMode="auto">
            <a:xfrm>
              <a:off x="3104" y="287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22" name="Rectangle 294"/>
            <p:cNvSpPr>
              <a:spLocks noChangeArrowheads="1"/>
            </p:cNvSpPr>
            <p:nvPr/>
          </p:nvSpPr>
          <p:spPr bwMode="auto">
            <a:xfrm>
              <a:off x="3547" y="287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823" name="Rectangle 295"/>
            <p:cNvSpPr>
              <a:spLocks noChangeArrowheads="1"/>
            </p:cNvSpPr>
            <p:nvPr/>
          </p:nvSpPr>
          <p:spPr bwMode="auto">
            <a:xfrm>
              <a:off x="3636" y="287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24" name="Rectangle 296"/>
            <p:cNvSpPr>
              <a:spLocks noChangeArrowheads="1"/>
            </p:cNvSpPr>
            <p:nvPr/>
          </p:nvSpPr>
          <p:spPr bwMode="auto">
            <a:xfrm>
              <a:off x="4080" y="287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825" name="Rectangle 297"/>
            <p:cNvSpPr>
              <a:spLocks noChangeArrowheads="1"/>
            </p:cNvSpPr>
            <p:nvPr/>
          </p:nvSpPr>
          <p:spPr bwMode="auto">
            <a:xfrm>
              <a:off x="4169" y="287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26" name="Rectangle 298"/>
            <p:cNvSpPr>
              <a:spLocks noChangeArrowheads="1"/>
            </p:cNvSpPr>
            <p:nvPr/>
          </p:nvSpPr>
          <p:spPr bwMode="auto">
            <a:xfrm>
              <a:off x="4613" y="287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918827" name="Rectangle 299"/>
            <p:cNvSpPr>
              <a:spLocks noChangeArrowheads="1"/>
            </p:cNvSpPr>
            <p:nvPr/>
          </p:nvSpPr>
          <p:spPr bwMode="auto">
            <a:xfrm>
              <a:off x="4701" y="287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28" name="Rectangle 300"/>
            <p:cNvSpPr>
              <a:spLocks noChangeArrowheads="1"/>
            </p:cNvSpPr>
            <p:nvPr/>
          </p:nvSpPr>
          <p:spPr bwMode="auto">
            <a:xfrm>
              <a:off x="5145" y="287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829" name="Rectangle 301"/>
            <p:cNvSpPr>
              <a:spLocks noChangeArrowheads="1"/>
            </p:cNvSpPr>
            <p:nvPr/>
          </p:nvSpPr>
          <p:spPr bwMode="auto">
            <a:xfrm>
              <a:off x="5234" y="287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30" name="Rectangle 302"/>
            <p:cNvSpPr>
              <a:spLocks noChangeArrowheads="1"/>
            </p:cNvSpPr>
            <p:nvPr/>
          </p:nvSpPr>
          <p:spPr bwMode="auto">
            <a:xfrm>
              <a:off x="2255" y="2860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31" name="Line 303"/>
            <p:cNvSpPr>
              <a:spLocks noChangeShapeType="1"/>
            </p:cNvSpPr>
            <p:nvPr/>
          </p:nvSpPr>
          <p:spPr bwMode="auto">
            <a:xfrm>
              <a:off x="2255" y="286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32" name="Rectangle 304"/>
            <p:cNvSpPr>
              <a:spLocks noChangeArrowheads="1"/>
            </p:cNvSpPr>
            <p:nvPr/>
          </p:nvSpPr>
          <p:spPr bwMode="auto">
            <a:xfrm>
              <a:off x="2266" y="2860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37" name="Rectangle 309"/>
            <p:cNvSpPr>
              <a:spLocks noChangeArrowheads="1"/>
            </p:cNvSpPr>
            <p:nvPr/>
          </p:nvSpPr>
          <p:spPr bwMode="auto">
            <a:xfrm>
              <a:off x="2796" y="2860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40" name="Line 312"/>
            <p:cNvSpPr>
              <a:spLocks noChangeShapeType="1"/>
            </p:cNvSpPr>
            <p:nvPr/>
          </p:nvSpPr>
          <p:spPr bwMode="auto">
            <a:xfrm>
              <a:off x="3324" y="286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41" name="Line 313"/>
            <p:cNvSpPr>
              <a:spLocks noChangeShapeType="1"/>
            </p:cNvSpPr>
            <p:nvPr/>
          </p:nvSpPr>
          <p:spPr bwMode="auto">
            <a:xfrm>
              <a:off x="3324" y="286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42" name="Rectangle 314"/>
            <p:cNvSpPr>
              <a:spLocks noChangeArrowheads="1"/>
            </p:cNvSpPr>
            <p:nvPr/>
          </p:nvSpPr>
          <p:spPr bwMode="auto">
            <a:xfrm>
              <a:off x="3329" y="2860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44" name="Rectangle 316"/>
            <p:cNvSpPr>
              <a:spLocks noChangeArrowheads="1"/>
            </p:cNvSpPr>
            <p:nvPr/>
          </p:nvSpPr>
          <p:spPr bwMode="auto">
            <a:xfrm>
              <a:off x="3856" y="2860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45" name="Line 317"/>
            <p:cNvSpPr>
              <a:spLocks noChangeShapeType="1"/>
            </p:cNvSpPr>
            <p:nvPr/>
          </p:nvSpPr>
          <p:spPr bwMode="auto">
            <a:xfrm>
              <a:off x="3856" y="28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46" name="Line 318"/>
            <p:cNvSpPr>
              <a:spLocks noChangeShapeType="1"/>
            </p:cNvSpPr>
            <p:nvPr/>
          </p:nvSpPr>
          <p:spPr bwMode="auto">
            <a:xfrm>
              <a:off x="3856" y="286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47" name="Rectangle 319"/>
            <p:cNvSpPr>
              <a:spLocks noChangeArrowheads="1"/>
            </p:cNvSpPr>
            <p:nvPr/>
          </p:nvSpPr>
          <p:spPr bwMode="auto">
            <a:xfrm>
              <a:off x="3862" y="2860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52" name="Rectangle 324"/>
            <p:cNvSpPr>
              <a:spLocks noChangeArrowheads="1"/>
            </p:cNvSpPr>
            <p:nvPr/>
          </p:nvSpPr>
          <p:spPr bwMode="auto">
            <a:xfrm>
              <a:off x="4394" y="2860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54" name="Rectangle 326"/>
            <p:cNvSpPr>
              <a:spLocks noChangeArrowheads="1"/>
            </p:cNvSpPr>
            <p:nvPr/>
          </p:nvSpPr>
          <p:spPr bwMode="auto">
            <a:xfrm>
              <a:off x="4922" y="2860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55" name="Line 327"/>
            <p:cNvSpPr>
              <a:spLocks noChangeShapeType="1"/>
            </p:cNvSpPr>
            <p:nvPr/>
          </p:nvSpPr>
          <p:spPr bwMode="auto">
            <a:xfrm>
              <a:off x="4922" y="286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56" name="Line 328"/>
            <p:cNvSpPr>
              <a:spLocks noChangeShapeType="1"/>
            </p:cNvSpPr>
            <p:nvPr/>
          </p:nvSpPr>
          <p:spPr bwMode="auto">
            <a:xfrm>
              <a:off x="4922" y="286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57" name="Rectangle 329"/>
            <p:cNvSpPr>
              <a:spLocks noChangeArrowheads="1"/>
            </p:cNvSpPr>
            <p:nvPr/>
          </p:nvSpPr>
          <p:spPr bwMode="auto">
            <a:xfrm>
              <a:off x="4927" y="2860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59" name="Rectangle 331"/>
            <p:cNvSpPr>
              <a:spLocks noChangeArrowheads="1"/>
            </p:cNvSpPr>
            <p:nvPr/>
          </p:nvSpPr>
          <p:spPr bwMode="auto">
            <a:xfrm>
              <a:off x="5452" y="2860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60" name="Line 332"/>
            <p:cNvSpPr>
              <a:spLocks noChangeShapeType="1"/>
            </p:cNvSpPr>
            <p:nvPr/>
          </p:nvSpPr>
          <p:spPr bwMode="auto">
            <a:xfrm>
              <a:off x="5452" y="286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61" name="Rectangle 333"/>
            <p:cNvSpPr>
              <a:spLocks noChangeArrowheads="1"/>
            </p:cNvSpPr>
            <p:nvPr/>
          </p:nvSpPr>
          <p:spPr bwMode="auto">
            <a:xfrm>
              <a:off x="2255" y="2865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62" name="Line 334"/>
            <p:cNvSpPr>
              <a:spLocks noChangeShapeType="1"/>
            </p:cNvSpPr>
            <p:nvPr/>
          </p:nvSpPr>
          <p:spPr bwMode="auto">
            <a:xfrm>
              <a:off x="2255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66" name="Line 338"/>
            <p:cNvSpPr>
              <a:spLocks noChangeShapeType="1"/>
            </p:cNvSpPr>
            <p:nvPr/>
          </p:nvSpPr>
          <p:spPr bwMode="auto">
            <a:xfrm>
              <a:off x="3324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67" name="Rectangle 339"/>
            <p:cNvSpPr>
              <a:spLocks noChangeArrowheads="1"/>
            </p:cNvSpPr>
            <p:nvPr/>
          </p:nvSpPr>
          <p:spPr bwMode="auto">
            <a:xfrm>
              <a:off x="3856" y="2865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68" name="Line 340"/>
            <p:cNvSpPr>
              <a:spLocks noChangeShapeType="1"/>
            </p:cNvSpPr>
            <p:nvPr/>
          </p:nvSpPr>
          <p:spPr bwMode="auto">
            <a:xfrm>
              <a:off x="3856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71" name="Rectangle 343"/>
            <p:cNvSpPr>
              <a:spLocks noChangeArrowheads="1"/>
            </p:cNvSpPr>
            <p:nvPr/>
          </p:nvSpPr>
          <p:spPr bwMode="auto">
            <a:xfrm>
              <a:off x="4922" y="2865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72" name="Line 344"/>
            <p:cNvSpPr>
              <a:spLocks noChangeShapeType="1"/>
            </p:cNvSpPr>
            <p:nvPr/>
          </p:nvSpPr>
          <p:spPr bwMode="auto">
            <a:xfrm>
              <a:off x="4922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73" name="Rectangle 345"/>
            <p:cNvSpPr>
              <a:spLocks noChangeArrowheads="1"/>
            </p:cNvSpPr>
            <p:nvPr/>
          </p:nvSpPr>
          <p:spPr bwMode="auto">
            <a:xfrm>
              <a:off x="5452" y="2865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74" name="Line 346"/>
            <p:cNvSpPr>
              <a:spLocks noChangeShapeType="1"/>
            </p:cNvSpPr>
            <p:nvPr/>
          </p:nvSpPr>
          <p:spPr bwMode="auto">
            <a:xfrm>
              <a:off x="5452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75" name="Rectangle 347"/>
            <p:cNvSpPr>
              <a:spLocks noChangeArrowheads="1"/>
            </p:cNvSpPr>
            <p:nvPr/>
          </p:nvSpPr>
          <p:spPr bwMode="auto">
            <a:xfrm>
              <a:off x="2424" y="3084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T4</a:t>
              </a:r>
              <a:endParaRPr lang="en-US"/>
            </a:p>
          </p:txBody>
        </p:sp>
        <p:sp>
          <p:nvSpPr>
            <p:cNvPr id="918876" name="Rectangle 348"/>
            <p:cNvSpPr>
              <a:spLocks noChangeArrowheads="1"/>
            </p:cNvSpPr>
            <p:nvPr/>
          </p:nvSpPr>
          <p:spPr bwMode="auto">
            <a:xfrm>
              <a:off x="2631" y="308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77" name="Rectangle 349"/>
            <p:cNvSpPr>
              <a:spLocks noChangeArrowheads="1"/>
            </p:cNvSpPr>
            <p:nvPr/>
          </p:nvSpPr>
          <p:spPr bwMode="auto">
            <a:xfrm>
              <a:off x="3015" y="3084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878" name="Rectangle 350"/>
            <p:cNvSpPr>
              <a:spLocks noChangeArrowheads="1"/>
            </p:cNvSpPr>
            <p:nvPr/>
          </p:nvSpPr>
          <p:spPr bwMode="auto">
            <a:xfrm>
              <a:off x="3104" y="308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80" name="Rectangle 352"/>
            <p:cNvSpPr>
              <a:spLocks noChangeArrowheads="1"/>
            </p:cNvSpPr>
            <p:nvPr/>
          </p:nvSpPr>
          <p:spPr bwMode="auto">
            <a:xfrm>
              <a:off x="3636" y="308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84" name="Rectangle 356"/>
            <p:cNvSpPr>
              <a:spLocks noChangeArrowheads="1"/>
            </p:cNvSpPr>
            <p:nvPr/>
          </p:nvSpPr>
          <p:spPr bwMode="auto">
            <a:xfrm>
              <a:off x="4701" y="308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86" name="Rectangle 358"/>
            <p:cNvSpPr>
              <a:spLocks noChangeArrowheads="1"/>
            </p:cNvSpPr>
            <p:nvPr/>
          </p:nvSpPr>
          <p:spPr bwMode="auto">
            <a:xfrm>
              <a:off x="5234" y="308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87" name="Rectangle 359"/>
            <p:cNvSpPr>
              <a:spLocks noChangeArrowheads="1"/>
            </p:cNvSpPr>
            <p:nvPr/>
          </p:nvSpPr>
          <p:spPr bwMode="auto">
            <a:xfrm>
              <a:off x="2255" y="307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88" name="Line 360"/>
            <p:cNvSpPr>
              <a:spLocks noChangeShapeType="1"/>
            </p:cNvSpPr>
            <p:nvPr/>
          </p:nvSpPr>
          <p:spPr bwMode="auto">
            <a:xfrm>
              <a:off x="2255" y="307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89" name="Rectangle 361"/>
            <p:cNvSpPr>
              <a:spLocks noChangeArrowheads="1"/>
            </p:cNvSpPr>
            <p:nvPr/>
          </p:nvSpPr>
          <p:spPr bwMode="auto">
            <a:xfrm>
              <a:off x="2266" y="3072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90" name="Line 362"/>
            <p:cNvSpPr>
              <a:spLocks noChangeShapeType="1"/>
            </p:cNvSpPr>
            <p:nvPr/>
          </p:nvSpPr>
          <p:spPr bwMode="auto">
            <a:xfrm>
              <a:off x="2266" y="3072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94" name="Rectangle 366"/>
            <p:cNvSpPr>
              <a:spLocks noChangeArrowheads="1"/>
            </p:cNvSpPr>
            <p:nvPr/>
          </p:nvSpPr>
          <p:spPr bwMode="auto">
            <a:xfrm>
              <a:off x="2796" y="3072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95" name="Line 367"/>
            <p:cNvSpPr>
              <a:spLocks noChangeShapeType="1"/>
            </p:cNvSpPr>
            <p:nvPr/>
          </p:nvSpPr>
          <p:spPr bwMode="auto">
            <a:xfrm>
              <a:off x="2796" y="3072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97" name="Line 369"/>
            <p:cNvSpPr>
              <a:spLocks noChangeShapeType="1"/>
            </p:cNvSpPr>
            <p:nvPr/>
          </p:nvSpPr>
          <p:spPr bwMode="auto">
            <a:xfrm>
              <a:off x="3324" y="307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98" name="Line 370"/>
            <p:cNvSpPr>
              <a:spLocks noChangeShapeType="1"/>
            </p:cNvSpPr>
            <p:nvPr/>
          </p:nvSpPr>
          <p:spPr bwMode="auto">
            <a:xfrm>
              <a:off x="3324" y="307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99" name="Rectangle 371"/>
            <p:cNvSpPr>
              <a:spLocks noChangeArrowheads="1"/>
            </p:cNvSpPr>
            <p:nvPr/>
          </p:nvSpPr>
          <p:spPr bwMode="auto">
            <a:xfrm>
              <a:off x="3329" y="3072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00" name="Line 372"/>
            <p:cNvSpPr>
              <a:spLocks noChangeShapeType="1"/>
            </p:cNvSpPr>
            <p:nvPr/>
          </p:nvSpPr>
          <p:spPr bwMode="auto">
            <a:xfrm>
              <a:off x="3329" y="3072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01" name="Rectangle 373"/>
            <p:cNvSpPr>
              <a:spLocks noChangeArrowheads="1"/>
            </p:cNvSpPr>
            <p:nvPr/>
          </p:nvSpPr>
          <p:spPr bwMode="auto">
            <a:xfrm>
              <a:off x="3856" y="3072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02" name="Line 374"/>
            <p:cNvSpPr>
              <a:spLocks noChangeShapeType="1"/>
            </p:cNvSpPr>
            <p:nvPr/>
          </p:nvSpPr>
          <p:spPr bwMode="auto">
            <a:xfrm>
              <a:off x="3856" y="307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03" name="Line 375"/>
            <p:cNvSpPr>
              <a:spLocks noChangeShapeType="1"/>
            </p:cNvSpPr>
            <p:nvPr/>
          </p:nvSpPr>
          <p:spPr bwMode="auto">
            <a:xfrm>
              <a:off x="3856" y="307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04" name="Rectangle 376"/>
            <p:cNvSpPr>
              <a:spLocks noChangeArrowheads="1"/>
            </p:cNvSpPr>
            <p:nvPr/>
          </p:nvSpPr>
          <p:spPr bwMode="auto">
            <a:xfrm>
              <a:off x="3862" y="3072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05" name="Line 377"/>
            <p:cNvSpPr>
              <a:spLocks noChangeShapeType="1"/>
            </p:cNvSpPr>
            <p:nvPr/>
          </p:nvSpPr>
          <p:spPr bwMode="auto">
            <a:xfrm>
              <a:off x="3862" y="3072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09" name="Rectangle 381"/>
            <p:cNvSpPr>
              <a:spLocks noChangeArrowheads="1"/>
            </p:cNvSpPr>
            <p:nvPr/>
          </p:nvSpPr>
          <p:spPr bwMode="auto">
            <a:xfrm>
              <a:off x="4394" y="3072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0" name="Line 382"/>
            <p:cNvSpPr>
              <a:spLocks noChangeShapeType="1"/>
            </p:cNvSpPr>
            <p:nvPr/>
          </p:nvSpPr>
          <p:spPr bwMode="auto">
            <a:xfrm>
              <a:off x="4394" y="3072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1" name="Rectangle 383"/>
            <p:cNvSpPr>
              <a:spLocks noChangeArrowheads="1"/>
            </p:cNvSpPr>
            <p:nvPr/>
          </p:nvSpPr>
          <p:spPr bwMode="auto">
            <a:xfrm>
              <a:off x="4922" y="3072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2" name="Line 384"/>
            <p:cNvSpPr>
              <a:spLocks noChangeShapeType="1"/>
            </p:cNvSpPr>
            <p:nvPr/>
          </p:nvSpPr>
          <p:spPr bwMode="auto">
            <a:xfrm>
              <a:off x="4922" y="307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3" name="Line 385"/>
            <p:cNvSpPr>
              <a:spLocks noChangeShapeType="1"/>
            </p:cNvSpPr>
            <p:nvPr/>
          </p:nvSpPr>
          <p:spPr bwMode="auto">
            <a:xfrm>
              <a:off x="4922" y="307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4" name="Rectangle 386"/>
            <p:cNvSpPr>
              <a:spLocks noChangeArrowheads="1"/>
            </p:cNvSpPr>
            <p:nvPr/>
          </p:nvSpPr>
          <p:spPr bwMode="auto">
            <a:xfrm>
              <a:off x="4927" y="3072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5" name="Line 387"/>
            <p:cNvSpPr>
              <a:spLocks noChangeShapeType="1"/>
            </p:cNvSpPr>
            <p:nvPr/>
          </p:nvSpPr>
          <p:spPr bwMode="auto">
            <a:xfrm>
              <a:off x="4927" y="3072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6" name="Rectangle 388"/>
            <p:cNvSpPr>
              <a:spLocks noChangeArrowheads="1"/>
            </p:cNvSpPr>
            <p:nvPr/>
          </p:nvSpPr>
          <p:spPr bwMode="auto">
            <a:xfrm>
              <a:off x="5452" y="307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7" name="Line 389"/>
            <p:cNvSpPr>
              <a:spLocks noChangeShapeType="1"/>
            </p:cNvSpPr>
            <p:nvPr/>
          </p:nvSpPr>
          <p:spPr bwMode="auto">
            <a:xfrm>
              <a:off x="5452" y="307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8" name="Rectangle 390"/>
            <p:cNvSpPr>
              <a:spLocks noChangeArrowheads="1"/>
            </p:cNvSpPr>
            <p:nvPr/>
          </p:nvSpPr>
          <p:spPr bwMode="auto">
            <a:xfrm>
              <a:off x="2255" y="3077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9" name="Line 391"/>
            <p:cNvSpPr>
              <a:spLocks noChangeShapeType="1"/>
            </p:cNvSpPr>
            <p:nvPr/>
          </p:nvSpPr>
          <p:spPr bwMode="auto">
            <a:xfrm>
              <a:off x="2255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23" name="Line 395"/>
            <p:cNvSpPr>
              <a:spLocks noChangeShapeType="1"/>
            </p:cNvSpPr>
            <p:nvPr/>
          </p:nvSpPr>
          <p:spPr bwMode="auto">
            <a:xfrm>
              <a:off x="3324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24" name="Rectangle 396"/>
            <p:cNvSpPr>
              <a:spLocks noChangeArrowheads="1"/>
            </p:cNvSpPr>
            <p:nvPr/>
          </p:nvSpPr>
          <p:spPr bwMode="auto">
            <a:xfrm>
              <a:off x="3856" y="3077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25" name="Line 397"/>
            <p:cNvSpPr>
              <a:spLocks noChangeShapeType="1"/>
            </p:cNvSpPr>
            <p:nvPr/>
          </p:nvSpPr>
          <p:spPr bwMode="auto">
            <a:xfrm>
              <a:off x="3856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28" name="Rectangle 400"/>
            <p:cNvSpPr>
              <a:spLocks noChangeArrowheads="1"/>
            </p:cNvSpPr>
            <p:nvPr/>
          </p:nvSpPr>
          <p:spPr bwMode="auto">
            <a:xfrm>
              <a:off x="4922" y="3077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29" name="Line 401"/>
            <p:cNvSpPr>
              <a:spLocks noChangeShapeType="1"/>
            </p:cNvSpPr>
            <p:nvPr/>
          </p:nvSpPr>
          <p:spPr bwMode="auto">
            <a:xfrm>
              <a:off x="4922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30" name="Rectangle 402"/>
            <p:cNvSpPr>
              <a:spLocks noChangeArrowheads="1"/>
            </p:cNvSpPr>
            <p:nvPr/>
          </p:nvSpPr>
          <p:spPr bwMode="auto">
            <a:xfrm>
              <a:off x="5452" y="3077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31" name="Line 403"/>
            <p:cNvSpPr>
              <a:spLocks noChangeShapeType="1"/>
            </p:cNvSpPr>
            <p:nvPr/>
          </p:nvSpPr>
          <p:spPr bwMode="auto">
            <a:xfrm>
              <a:off x="5452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32" name="Rectangle 404"/>
            <p:cNvSpPr>
              <a:spLocks noChangeArrowheads="1"/>
            </p:cNvSpPr>
            <p:nvPr/>
          </p:nvSpPr>
          <p:spPr bwMode="auto">
            <a:xfrm>
              <a:off x="2424" y="3296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T5</a:t>
              </a:r>
              <a:endParaRPr lang="en-US"/>
            </a:p>
          </p:txBody>
        </p:sp>
        <p:sp>
          <p:nvSpPr>
            <p:cNvPr id="918933" name="Rectangle 405"/>
            <p:cNvSpPr>
              <a:spLocks noChangeArrowheads="1"/>
            </p:cNvSpPr>
            <p:nvPr/>
          </p:nvSpPr>
          <p:spPr bwMode="auto">
            <a:xfrm>
              <a:off x="2631" y="329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34" name="Rectangle 406"/>
            <p:cNvSpPr>
              <a:spLocks noChangeArrowheads="1"/>
            </p:cNvSpPr>
            <p:nvPr/>
          </p:nvSpPr>
          <p:spPr bwMode="auto">
            <a:xfrm>
              <a:off x="3015" y="329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935" name="Rectangle 407"/>
            <p:cNvSpPr>
              <a:spLocks noChangeArrowheads="1"/>
            </p:cNvSpPr>
            <p:nvPr/>
          </p:nvSpPr>
          <p:spPr bwMode="auto">
            <a:xfrm>
              <a:off x="3104" y="329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37" name="Rectangle 409"/>
            <p:cNvSpPr>
              <a:spLocks noChangeArrowheads="1"/>
            </p:cNvSpPr>
            <p:nvPr/>
          </p:nvSpPr>
          <p:spPr bwMode="auto">
            <a:xfrm>
              <a:off x="3636" y="329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39" name="Rectangle 411"/>
            <p:cNvSpPr>
              <a:spLocks noChangeArrowheads="1"/>
            </p:cNvSpPr>
            <p:nvPr/>
          </p:nvSpPr>
          <p:spPr bwMode="auto">
            <a:xfrm>
              <a:off x="4169" y="329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41" name="Rectangle 413"/>
            <p:cNvSpPr>
              <a:spLocks noChangeArrowheads="1"/>
            </p:cNvSpPr>
            <p:nvPr/>
          </p:nvSpPr>
          <p:spPr bwMode="auto">
            <a:xfrm>
              <a:off x="4701" y="329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43" name="Rectangle 415"/>
            <p:cNvSpPr>
              <a:spLocks noChangeArrowheads="1"/>
            </p:cNvSpPr>
            <p:nvPr/>
          </p:nvSpPr>
          <p:spPr bwMode="auto">
            <a:xfrm>
              <a:off x="5234" y="329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45" name="Line 417"/>
            <p:cNvSpPr>
              <a:spLocks noChangeShapeType="1"/>
            </p:cNvSpPr>
            <p:nvPr/>
          </p:nvSpPr>
          <p:spPr bwMode="auto">
            <a:xfrm>
              <a:off x="2255" y="328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47" name="Line 419"/>
            <p:cNvSpPr>
              <a:spLocks noChangeShapeType="1"/>
            </p:cNvSpPr>
            <p:nvPr/>
          </p:nvSpPr>
          <p:spPr bwMode="auto">
            <a:xfrm>
              <a:off x="2266" y="3284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52" name="Line 424"/>
            <p:cNvSpPr>
              <a:spLocks noChangeShapeType="1"/>
            </p:cNvSpPr>
            <p:nvPr/>
          </p:nvSpPr>
          <p:spPr bwMode="auto">
            <a:xfrm>
              <a:off x="2796" y="3284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54" name="Line 426"/>
            <p:cNvSpPr>
              <a:spLocks noChangeShapeType="1"/>
            </p:cNvSpPr>
            <p:nvPr/>
          </p:nvSpPr>
          <p:spPr bwMode="auto">
            <a:xfrm>
              <a:off x="3324" y="328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55" name="Line 427"/>
            <p:cNvSpPr>
              <a:spLocks noChangeShapeType="1"/>
            </p:cNvSpPr>
            <p:nvPr/>
          </p:nvSpPr>
          <p:spPr bwMode="auto">
            <a:xfrm>
              <a:off x="3324" y="328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57" name="Line 429"/>
            <p:cNvSpPr>
              <a:spLocks noChangeShapeType="1"/>
            </p:cNvSpPr>
            <p:nvPr/>
          </p:nvSpPr>
          <p:spPr bwMode="auto">
            <a:xfrm>
              <a:off x="3329" y="3284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59" name="Line 431"/>
            <p:cNvSpPr>
              <a:spLocks noChangeShapeType="1"/>
            </p:cNvSpPr>
            <p:nvPr/>
          </p:nvSpPr>
          <p:spPr bwMode="auto">
            <a:xfrm>
              <a:off x="3856" y="328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60" name="Line 432"/>
            <p:cNvSpPr>
              <a:spLocks noChangeShapeType="1"/>
            </p:cNvSpPr>
            <p:nvPr/>
          </p:nvSpPr>
          <p:spPr bwMode="auto">
            <a:xfrm>
              <a:off x="3856" y="328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62" name="Line 434"/>
            <p:cNvSpPr>
              <a:spLocks noChangeShapeType="1"/>
            </p:cNvSpPr>
            <p:nvPr/>
          </p:nvSpPr>
          <p:spPr bwMode="auto">
            <a:xfrm>
              <a:off x="3862" y="3284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67" name="Line 439"/>
            <p:cNvSpPr>
              <a:spLocks noChangeShapeType="1"/>
            </p:cNvSpPr>
            <p:nvPr/>
          </p:nvSpPr>
          <p:spPr bwMode="auto">
            <a:xfrm>
              <a:off x="4394" y="3284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69" name="Line 441"/>
            <p:cNvSpPr>
              <a:spLocks noChangeShapeType="1"/>
            </p:cNvSpPr>
            <p:nvPr/>
          </p:nvSpPr>
          <p:spPr bwMode="auto">
            <a:xfrm>
              <a:off x="4922" y="328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70" name="Line 442"/>
            <p:cNvSpPr>
              <a:spLocks noChangeShapeType="1"/>
            </p:cNvSpPr>
            <p:nvPr/>
          </p:nvSpPr>
          <p:spPr bwMode="auto">
            <a:xfrm>
              <a:off x="4922" y="328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72" name="Line 444"/>
            <p:cNvSpPr>
              <a:spLocks noChangeShapeType="1"/>
            </p:cNvSpPr>
            <p:nvPr/>
          </p:nvSpPr>
          <p:spPr bwMode="auto">
            <a:xfrm>
              <a:off x="4927" y="3284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74" name="Line 446"/>
            <p:cNvSpPr>
              <a:spLocks noChangeShapeType="1"/>
            </p:cNvSpPr>
            <p:nvPr/>
          </p:nvSpPr>
          <p:spPr bwMode="auto">
            <a:xfrm>
              <a:off x="5452" y="328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75" name="Rectangle 447"/>
            <p:cNvSpPr>
              <a:spLocks noChangeArrowheads="1"/>
            </p:cNvSpPr>
            <p:nvPr/>
          </p:nvSpPr>
          <p:spPr bwMode="auto">
            <a:xfrm>
              <a:off x="2255" y="3289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76" name="Line 448"/>
            <p:cNvSpPr>
              <a:spLocks noChangeShapeType="1"/>
            </p:cNvSpPr>
            <p:nvPr/>
          </p:nvSpPr>
          <p:spPr bwMode="auto">
            <a:xfrm>
              <a:off x="2255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80" name="Line 452"/>
            <p:cNvSpPr>
              <a:spLocks noChangeShapeType="1"/>
            </p:cNvSpPr>
            <p:nvPr/>
          </p:nvSpPr>
          <p:spPr bwMode="auto">
            <a:xfrm>
              <a:off x="3324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81" name="Rectangle 453"/>
            <p:cNvSpPr>
              <a:spLocks noChangeArrowheads="1"/>
            </p:cNvSpPr>
            <p:nvPr/>
          </p:nvSpPr>
          <p:spPr bwMode="auto">
            <a:xfrm>
              <a:off x="3856" y="3289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83" name="Line 455"/>
            <p:cNvSpPr>
              <a:spLocks noChangeShapeType="1"/>
            </p:cNvSpPr>
            <p:nvPr/>
          </p:nvSpPr>
          <p:spPr bwMode="auto">
            <a:xfrm>
              <a:off x="3856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86" name="Rectangle 458"/>
            <p:cNvSpPr>
              <a:spLocks noChangeArrowheads="1"/>
            </p:cNvSpPr>
            <p:nvPr/>
          </p:nvSpPr>
          <p:spPr bwMode="auto">
            <a:xfrm>
              <a:off x="4922" y="3289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87" name="Line 459"/>
            <p:cNvSpPr>
              <a:spLocks noChangeShapeType="1"/>
            </p:cNvSpPr>
            <p:nvPr/>
          </p:nvSpPr>
          <p:spPr bwMode="auto">
            <a:xfrm>
              <a:off x="4922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88" name="Rectangle 460"/>
            <p:cNvSpPr>
              <a:spLocks noChangeArrowheads="1"/>
            </p:cNvSpPr>
            <p:nvPr/>
          </p:nvSpPr>
          <p:spPr bwMode="auto">
            <a:xfrm>
              <a:off x="5452" y="3289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89" name="Line 461"/>
            <p:cNvSpPr>
              <a:spLocks noChangeShapeType="1"/>
            </p:cNvSpPr>
            <p:nvPr/>
          </p:nvSpPr>
          <p:spPr bwMode="auto">
            <a:xfrm>
              <a:off x="5452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90" name="Rectangle 462"/>
            <p:cNvSpPr>
              <a:spLocks noChangeArrowheads="1"/>
            </p:cNvSpPr>
            <p:nvPr/>
          </p:nvSpPr>
          <p:spPr bwMode="auto">
            <a:xfrm>
              <a:off x="2433" y="3508"/>
              <a:ext cx="1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T6</a:t>
              </a:r>
              <a:endParaRPr lang="en-US"/>
            </a:p>
          </p:txBody>
        </p:sp>
        <p:sp>
          <p:nvSpPr>
            <p:cNvPr id="918991" name="Rectangle 463"/>
            <p:cNvSpPr>
              <a:spLocks noChangeArrowheads="1"/>
            </p:cNvSpPr>
            <p:nvPr/>
          </p:nvSpPr>
          <p:spPr bwMode="auto">
            <a:xfrm>
              <a:off x="2622" y="3508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92" name="Rectangle 464"/>
            <p:cNvSpPr>
              <a:spLocks noChangeArrowheads="1"/>
            </p:cNvSpPr>
            <p:nvPr/>
          </p:nvSpPr>
          <p:spPr bwMode="auto">
            <a:xfrm>
              <a:off x="3018" y="350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993" name="Rectangle 465"/>
            <p:cNvSpPr>
              <a:spLocks noChangeArrowheads="1"/>
            </p:cNvSpPr>
            <p:nvPr/>
          </p:nvSpPr>
          <p:spPr bwMode="auto">
            <a:xfrm>
              <a:off x="3100" y="3508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95" name="Rectangle 467"/>
            <p:cNvSpPr>
              <a:spLocks noChangeArrowheads="1"/>
            </p:cNvSpPr>
            <p:nvPr/>
          </p:nvSpPr>
          <p:spPr bwMode="auto">
            <a:xfrm>
              <a:off x="3633" y="3508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99" name="Rectangle 471"/>
            <p:cNvSpPr>
              <a:spLocks noChangeArrowheads="1"/>
            </p:cNvSpPr>
            <p:nvPr/>
          </p:nvSpPr>
          <p:spPr bwMode="auto">
            <a:xfrm>
              <a:off x="4698" y="3508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9001" name="Rectangle 473"/>
            <p:cNvSpPr>
              <a:spLocks noChangeArrowheads="1"/>
            </p:cNvSpPr>
            <p:nvPr/>
          </p:nvSpPr>
          <p:spPr bwMode="auto">
            <a:xfrm>
              <a:off x="5230" y="3508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9002" name="Rectangle 474"/>
            <p:cNvSpPr>
              <a:spLocks noChangeArrowheads="1"/>
            </p:cNvSpPr>
            <p:nvPr/>
          </p:nvSpPr>
          <p:spPr bwMode="auto">
            <a:xfrm>
              <a:off x="2255" y="3496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03" name="Line 475"/>
            <p:cNvSpPr>
              <a:spLocks noChangeShapeType="1"/>
            </p:cNvSpPr>
            <p:nvPr/>
          </p:nvSpPr>
          <p:spPr bwMode="auto">
            <a:xfrm>
              <a:off x="2255" y="34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04" name="Rectangle 476"/>
            <p:cNvSpPr>
              <a:spLocks noChangeArrowheads="1"/>
            </p:cNvSpPr>
            <p:nvPr/>
          </p:nvSpPr>
          <p:spPr bwMode="auto">
            <a:xfrm>
              <a:off x="2266" y="3496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05" name="Line 477"/>
            <p:cNvSpPr>
              <a:spLocks noChangeShapeType="1"/>
            </p:cNvSpPr>
            <p:nvPr/>
          </p:nvSpPr>
          <p:spPr bwMode="auto">
            <a:xfrm>
              <a:off x="2266" y="349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09" name="Rectangle 481"/>
            <p:cNvSpPr>
              <a:spLocks noChangeArrowheads="1"/>
            </p:cNvSpPr>
            <p:nvPr/>
          </p:nvSpPr>
          <p:spPr bwMode="auto">
            <a:xfrm>
              <a:off x="2796" y="3496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0" name="Line 482"/>
            <p:cNvSpPr>
              <a:spLocks noChangeShapeType="1"/>
            </p:cNvSpPr>
            <p:nvPr/>
          </p:nvSpPr>
          <p:spPr bwMode="auto">
            <a:xfrm>
              <a:off x="2796" y="3496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2" name="Line 484"/>
            <p:cNvSpPr>
              <a:spLocks noChangeShapeType="1"/>
            </p:cNvSpPr>
            <p:nvPr/>
          </p:nvSpPr>
          <p:spPr bwMode="auto">
            <a:xfrm>
              <a:off x="3324" y="349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3" name="Line 485"/>
            <p:cNvSpPr>
              <a:spLocks noChangeShapeType="1"/>
            </p:cNvSpPr>
            <p:nvPr/>
          </p:nvSpPr>
          <p:spPr bwMode="auto">
            <a:xfrm>
              <a:off x="3324" y="349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4" name="Rectangle 486"/>
            <p:cNvSpPr>
              <a:spLocks noChangeArrowheads="1"/>
            </p:cNvSpPr>
            <p:nvPr/>
          </p:nvSpPr>
          <p:spPr bwMode="auto">
            <a:xfrm>
              <a:off x="3329" y="3496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5" name="Line 487"/>
            <p:cNvSpPr>
              <a:spLocks noChangeShapeType="1"/>
            </p:cNvSpPr>
            <p:nvPr/>
          </p:nvSpPr>
          <p:spPr bwMode="auto">
            <a:xfrm>
              <a:off x="3329" y="3496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6" name="Rectangle 488"/>
            <p:cNvSpPr>
              <a:spLocks noChangeArrowheads="1"/>
            </p:cNvSpPr>
            <p:nvPr/>
          </p:nvSpPr>
          <p:spPr bwMode="auto">
            <a:xfrm>
              <a:off x="3856" y="3496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7" name="Line 489"/>
            <p:cNvSpPr>
              <a:spLocks noChangeShapeType="1"/>
            </p:cNvSpPr>
            <p:nvPr/>
          </p:nvSpPr>
          <p:spPr bwMode="auto">
            <a:xfrm>
              <a:off x="3856" y="349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8" name="Line 490"/>
            <p:cNvSpPr>
              <a:spLocks noChangeShapeType="1"/>
            </p:cNvSpPr>
            <p:nvPr/>
          </p:nvSpPr>
          <p:spPr bwMode="auto">
            <a:xfrm>
              <a:off x="3856" y="349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9" name="Rectangle 491"/>
            <p:cNvSpPr>
              <a:spLocks noChangeArrowheads="1"/>
            </p:cNvSpPr>
            <p:nvPr/>
          </p:nvSpPr>
          <p:spPr bwMode="auto">
            <a:xfrm>
              <a:off x="3862" y="3496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20" name="Line 492"/>
            <p:cNvSpPr>
              <a:spLocks noChangeShapeType="1"/>
            </p:cNvSpPr>
            <p:nvPr/>
          </p:nvSpPr>
          <p:spPr bwMode="auto">
            <a:xfrm>
              <a:off x="3862" y="3496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24" name="Rectangle 496"/>
            <p:cNvSpPr>
              <a:spLocks noChangeArrowheads="1"/>
            </p:cNvSpPr>
            <p:nvPr/>
          </p:nvSpPr>
          <p:spPr bwMode="auto">
            <a:xfrm>
              <a:off x="4394" y="3496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25" name="Line 497"/>
            <p:cNvSpPr>
              <a:spLocks noChangeShapeType="1"/>
            </p:cNvSpPr>
            <p:nvPr/>
          </p:nvSpPr>
          <p:spPr bwMode="auto">
            <a:xfrm>
              <a:off x="4394" y="3496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26" name="Rectangle 498"/>
            <p:cNvSpPr>
              <a:spLocks noChangeArrowheads="1"/>
            </p:cNvSpPr>
            <p:nvPr/>
          </p:nvSpPr>
          <p:spPr bwMode="auto">
            <a:xfrm>
              <a:off x="4922" y="3496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27" name="Line 499"/>
            <p:cNvSpPr>
              <a:spLocks noChangeShapeType="1"/>
            </p:cNvSpPr>
            <p:nvPr/>
          </p:nvSpPr>
          <p:spPr bwMode="auto">
            <a:xfrm>
              <a:off x="4922" y="349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28" name="Line 500"/>
            <p:cNvSpPr>
              <a:spLocks noChangeShapeType="1"/>
            </p:cNvSpPr>
            <p:nvPr/>
          </p:nvSpPr>
          <p:spPr bwMode="auto">
            <a:xfrm>
              <a:off x="4922" y="349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29" name="Rectangle 501"/>
            <p:cNvSpPr>
              <a:spLocks noChangeArrowheads="1"/>
            </p:cNvSpPr>
            <p:nvPr/>
          </p:nvSpPr>
          <p:spPr bwMode="auto">
            <a:xfrm>
              <a:off x="4927" y="3496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0" name="Line 502"/>
            <p:cNvSpPr>
              <a:spLocks noChangeShapeType="1"/>
            </p:cNvSpPr>
            <p:nvPr/>
          </p:nvSpPr>
          <p:spPr bwMode="auto">
            <a:xfrm>
              <a:off x="4927" y="349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1" name="Rectangle 503"/>
            <p:cNvSpPr>
              <a:spLocks noChangeArrowheads="1"/>
            </p:cNvSpPr>
            <p:nvPr/>
          </p:nvSpPr>
          <p:spPr bwMode="auto">
            <a:xfrm>
              <a:off x="5452" y="3496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2" name="Line 504"/>
            <p:cNvSpPr>
              <a:spLocks noChangeShapeType="1"/>
            </p:cNvSpPr>
            <p:nvPr/>
          </p:nvSpPr>
          <p:spPr bwMode="auto">
            <a:xfrm>
              <a:off x="5452" y="34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3" name="Rectangle 505"/>
            <p:cNvSpPr>
              <a:spLocks noChangeArrowheads="1"/>
            </p:cNvSpPr>
            <p:nvPr/>
          </p:nvSpPr>
          <p:spPr bwMode="auto">
            <a:xfrm>
              <a:off x="2255" y="3501"/>
              <a:ext cx="11" cy="19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4" name="Line 506"/>
            <p:cNvSpPr>
              <a:spLocks noChangeShapeType="1"/>
            </p:cNvSpPr>
            <p:nvPr/>
          </p:nvSpPr>
          <p:spPr bwMode="auto">
            <a:xfrm>
              <a:off x="2255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5" name="Rectangle 507"/>
            <p:cNvSpPr>
              <a:spLocks noChangeArrowheads="1"/>
            </p:cNvSpPr>
            <p:nvPr/>
          </p:nvSpPr>
          <p:spPr bwMode="auto">
            <a:xfrm>
              <a:off x="2255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6" name="Line 508"/>
            <p:cNvSpPr>
              <a:spLocks noChangeShapeType="1"/>
            </p:cNvSpPr>
            <p:nvPr/>
          </p:nvSpPr>
          <p:spPr bwMode="auto">
            <a:xfrm>
              <a:off x="2255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7" name="Line 509"/>
            <p:cNvSpPr>
              <a:spLocks noChangeShapeType="1"/>
            </p:cNvSpPr>
            <p:nvPr/>
          </p:nvSpPr>
          <p:spPr bwMode="auto">
            <a:xfrm>
              <a:off x="2255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8" name="Rectangle 510"/>
            <p:cNvSpPr>
              <a:spLocks noChangeArrowheads="1"/>
            </p:cNvSpPr>
            <p:nvPr/>
          </p:nvSpPr>
          <p:spPr bwMode="auto">
            <a:xfrm>
              <a:off x="2255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9" name="Line 511"/>
            <p:cNvSpPr>
              <a:spLocks noChangeShapeType="1"/>
            </p:cNvSpPr>
            <p:nvPr/>
          </p:nvSpPr>
          <p:spPr bwMode="auto">
            <a:xfrm>
              <a:off x="2255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40" name="Line 512"/>
            <p:cNvSpPr>
              <a:spLocks noChangeShapeType="1"/>
            </p:cNvSpPr>
            <p:nvPr/>
          </p:nvSpPr>
          <p:spPr bwMode="auto">
            <a:xfrm>
              <a:off x="2255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41" name="Rectangle 513"/>
            <p:cNvSpPr>
              <a:spLocks noChangeArrowheads="1"/>
            </p:cNvSpPr>
            <p:nvPr/>
          </p:nvSpPr>
          <p:spPr bwMode="auto">
            <a:xfrm>
              <a:off x="2266" y="3691"/>
              <a:ext cx="525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42" name="Line 514"/>
            <p:cNvSpPr>
              <a:spLocks noChangeShapeType="1"/>
            </p:cNvSpPr>
            <p:nvPr/>
          </p:nvSpPr>
          <p:spPr bwMode="auto">
            <a:xfrm>
              <a:off x="2266" y="3691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48" name="Rectangle 520"/>
            <p:cNvSpPr>
              <a:spLocks noChangeArrowheads="1"/>
            </p:cNvSpPr>
            <p:nvPr/>
          </p:nvSpPr>
          <p:spPr bwMode="auto">
            <a:xfrm>
              <a:off x="2802" y="3691"/>
              <a:ext cx="52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49" name="Line 521"/>
            <p:cNvSpPr>
              <a:spLocks noChangeShapeType="1"/>
            </p:cNvSpPr>
            <p:nvPr/>
          </p:nvSpPr>
          <p:spPr bwMode="auto">
            <a:xfrm>
              <a:off x="2802" y="3691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1" name="Line 523"/>
            <p:cNvSpPr>
              <a:spLocks noChangeShapeType="1"/>
            </p:cNvSpPr>
            <p:nvPr/>
          </p:nvSpPr>
          <p:spPr bwMode="auto">
            <a:xfrm>
              <a:off x="3324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2" name="Rectangle 524"/>
            <p:cNvSpPr>
              <a:spLocks noChangeArrowheads="1"/>
            </p:cNvSpPr>
            <p:nvPr/>
          </p:nvSpPr>
          <p:spPr bwMode="auto">
            <a:xfrm>
              <a:off x="3324" y="3691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3" name="Line 525"/>
            <p:cNvSpPr>
              <a:spLocks noChangeShapeType="1"/>
            </p:cNvSpPr>
            <p:nvPr/>
          </p:nvSpPr>
          <p:spPr bwMode="auto">
            <a:xfrm>
              <a:off x="3324" y="369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4" name="Line 526"/>
            <p:cNvSpPr>
              <a:spLocks noChangeShapeType="1"/>
            </p:cNvSpPr>
            <p:nvPr/>
          </p:nvSpPr>
          <p:spPr bwMode="auto">
            <a:xfrm>
              <a:off x="3324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5" name="Rectangle 527"/>
            <p:cNvSpPr>
              <a:spLocks noChangeArrowheads="1"/>
            </p:cNvSpPr>
            <p:nvPr/>
          </p:nvSpPr>
          <p:spPr bwMode="auto">
            <a:xfrm>
              <a:off x="3334" y="3691"/>
              <a:ext cx="52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6" name="Line 528"/>
            <p:cNvSpPr>
              <a:spLocks noChangeShapeType="1"/>
            </p:cNvSpPr>
            <p:nvPr/>
          </p:nvSpPr>
          <p:spPr bwMode="auto">
            <a:xfrm>
              <a:off x="3334" y="3691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7" name="Rectangle 529"/>
            <p:cNvSpPr>
              <a:spLocks noChangeArrowheads="1"/>
            </p:cNvSpPr>
            <p:nvPr/>
          </p:nvSpPr>
          <p:spPr bwMode="auto">
            <a:xfrm>
              <a:off x="3856" y="3501"/>
              <a:ext cx="6" cy="19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8" name="Line 530"/>
            <p:cNvSpPr>
              <a:spLocks noChangeShapeType="1"/>
            </p:cNvSpPr>
            <p:nvPr/>
          </p:nvSpPr>
          <p:spPr bwMode="auto">
            <a:xfrm>
              <a:off x="3856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9" name="Rectangle 531"/>
            <p:cNvSpPr>
              <a:spLocks noChangeArrowheads="1"/>
            </p:cNvSpPr>
            <p:nvPr/>
          </p:nvSpPr>
          <p:spPr bwMode="auto">
            <a:xfrm>
              <a:off x="3856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60" name="Line 532"/>
            <p:cNvSpPr>
              <a:spLocks noChangeShapeType="1"/>
            </p:cNvSpPr>
            <p:nvPr/>
          </p:nvSpPr>
          <p:spPr bwMode="auto">
            <a:xfrm>
              <a:off x="3856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61" name="Line 533"/>
            <p:cNvSpPr>
              <a:spLocks noChangeShapeType="1"/>
            </p:cNvSpPr>
            <p:nvPr/>
          </p:nvSpPr>
          <p:spPr bwMode="auto">
            <a:xfrm>
              <a:off x="3856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62" name="Rectangle 534"/>
            <p:cNvSpPr>
              <a:spLocks noChangeArrowheads="1"/>
            </p:cNvSpPr>
            <p:nvPr/>
          </p:nvSpPr>
          <p:spPr bwMode="auto">
            <a:xfrm>
              <a:off x="3867" y="3691"/>
              <a:ext cx="52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63" name="Line 535"/>
            <p:cNvSpPr>
              <a:spLocks noChangeShapeType="1"/>
            </p:cNvSpPr>
            <p:nvPr/>
          </p:nvSpPr>
          <p:spPr bwMode="auto">
            <a:xfrm>
              <a:off x="3867" y="3691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69" name="Rectangle 541"/>
            <p:cNvSpPr>
              <a:spLocks noChangeArrowheads="1"/>
            </p:cNvSpPr>
            <p:nvPr/>
          </p:nvSpPr>
          <p:spPr bwMode="auto">
            <a:xfrm>
              <a:off x="4400" y="3691"/>
              <a:ext cx="52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0" name="Line 542"/>
            <p:cNvSpPr>
              <a:spLocks noChangeShapeType="1"/>
            </p:cNvSpPr>
            <p:nvPr/>
          </p:nvSpPr>
          <p:spPr bwMode="auto">
            <a:xfrm>
              <a:off x="4400" y="3691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1" name="Rectangle 543"/>
            <p:cNvSpPr>
              <a:spLocks noChangeArrowheads="1"/>
            </p:cNvSpPr>
            <p:nvPr/>
          </p:nvSpPr>
          <p:spPr bwMode="auto">
            <a:xfrm>
              <a:off x="4922" y="3501"/>
              <a:ext cx="5" cy="19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2" name="Line 544"/>
            <p:cNvSpPr>
              <a:spLocks noChangeShapeType="1"/>
            </p:cNvSpPr>
            <p:nvPr/>
          </p:nvSpPr>
          <p:spPr bwMode="auto">
            <a:xfrm>
              <a:off x="4922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3" name="Rectangle 545"/>
            <p:cNvSpPr>
              <a:spLocks noChangeArrowheads="1"/>
            </p:cNvSpPr>
            <p:nvPr/>
          </p:nvSpPr>
          <p:spPr bwMode="auto">
            <a:xfrm>
              <a:off x="4922" y="3691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4" name="Line 546"/>
            <p:cNvSpPr>
              <a:spLocks noChangeShapeType="1"/>
            </p:cNvSpPr>
            <p:nvPr/>
          </p:nvSpPr>
          <p:spPr bwMode="auto">
            <a:xfrm>
              <a:off x="4922" y="369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5" name="Line 547"/>
            <p:cNvSpPr>
              <a:spLocks noChangeShapeType="1"/>
            </p:cNvSpPr>
            <p:nvPr/>
          </p:nvSpPr>
          <p:spPr bwMode="auto">
            <a:xfrm>
              <a:off x="4922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6" name="Rectangle 548"/>
            <p:cNvSpPr>
              <a:spLocks noChangeArrowheads="1"/>
            </p:cNvSpPr>
            <p:nvPr/>
          </p:nvSpPr>
          <p:spPr bwMode="auto">
            <a:xfrm>
              <a:off x="4932" y="3691"/>
              <a:ext cx="52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7" name="Line 549"/>
            <p:cNvSpPr>
              <a:spLocks noChangeShapeType="1"/>
            </p:cNvSpPr>
            <p:nvPr/>
          </p:nvSpPr>
          <p:spPr bwMode="auto">
            <a:xfrm>
              <a:off x="4932" y="3691"/>
              <a:ext cx="5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8" name="Rectangle 550"/>
            <p:cNvSpPr>
              <a:spLocks noChangeArrowheads="1"/>
            </p:cNvSpPr>
            <p:nvPr/>
          </p:nvSpPr>
          <p:spPr bwMode="auto">
            <a:xfrm>
              <a:off x="5452" y="3501"/>
              <a:ext cx="11" cy="19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9" name="Line 551"/>
            <p:cNvSpPr>
              <a:spLocks noChangeShapeType="1"/>
            </p:cNvSpPr>
            <p:nvPr/>
          </p:nvSpPr>
          <p:spPr bwMode="auto">
            <a:xfrm>
              <a:off x="5452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80" name="Rectangle 552"/>
            <p:cNvSpPr>
              <a:spLocks noChangeArrowheads="1"/>
            </p:cNvSpPr>
            <p:nvPr/>
          </p:nvSpPr>
          <p:spPr bwMode="auto">
            <a:xfrm>
              <a:off x="5452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81" name="Line 553"/>
            <p:cNvSpPr>
              <a:spLocks noChangeShapeType="1"/>
            </p:cNvSpPr>
            <p:nvPr/>
          </p:nvSpPr>
          <p:spPr bwMode="auto">
            <a:xfrm>
              <a:off x="5452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82" name="Line 554"/>
            <p:cNvSpPr>
              <a:spLocks noChangeShapeType="1"/>
            </p:cNvSpPr>
            <p:nvPr/>
          </p:nvSpPr>
          <p:spPr bwMode="auto">
            <a:xfrm>
              <a:off x="5452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83" name="Rectangle 555"/>
            <p:cNvSpPr>
              <a:spLocks noChangeArrowheads="1"/>
            </p:cNvSpPr>
            <p:nvPr/>
          </p:nvSpPr>
          <p:spPr bwMode="auto">
            <a:xfrm>
              <a:off x="5452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84" name="Line 556"/>
            <p:cNvSpPr>
              <a:spLocks noChangeShapeType="1"/>
            </p:cNvSpPr>
            <p:nvPr/>
          </p:nvSpPr>
          <p:spPr bwMode="auto">
            <a:xfrm>
              <a:off x="5452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85" name="Line 557"/>
            <p:cNvSpPr>
              <a:spLocks noChangeShapeType="1"/>
            </p:cNvSpPr>
            <p:nvPr/>
          </p:nvSpPr>
          <p:spPr bwMode="auto">
            <a:xfrm>
              <a:off x="5452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86" name="Rectangle 558"/>
            <p:cNvSpPr>
              <a:spLocks noChangeArrowheads="1"/>
            </p:cNvSpPr>
            <p:nvPr/>
          </p:nvSpPr>
          <p:spPr bwMode="auto">
            <a:xfrm>
              <a:off x="2301" y="3705"/>
              <a:ext cx="1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9088" name="Line 560"/>
            <p:cNvSpPr>
              <a:spLocks noChangeShapeType="1"/>
            </p:cNvSpPr>
            <p:nvPr/>
          </p:nvSpPr>
          <p:spPr bwMode="auto">
            <a:xfrm>
              <a:off x="2788" y="1997"/>
              <a:ext cx="0" cy="1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19089" name="Line 561"/>
            <p:cNvSpPr>
              <a:spLocks noChangeShapeType="1"/>
            </p:cNvSpPr>
            <p:nvPr/>
          </p:nvSpPr>
          <p:spPr bwMode="auto">
            <a:xfrm>
              <a:off x="4390" y="2017"/>
              <a:ext cx="0" cy="1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Parallel Load Shift Registers </a:t>
            </a:r>
          </a:p>
        </p:txBody>
      </p:sp>
      <p:sp>
        <p:nvSpPr>
          <p:cNvPr id="9195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19138" y="1517650"/>
            <a:ext cx="80518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By adding a </a:t>
            </a:r>
            <a:r>
              <a:rPr lang="en-US" sz="2400" dirty="0" err="1">
                <a:cs typeface="Times New Roman" pitchFamily="18" charset="0"/>
              </a:rPr>
              <a:t>mux</a:t>
            </a:r>
            <a:r>
              <a:rPr lang="en-US" sz="2400" dirty="0">
                <a:cs typeface="Times New Roman" pitchFamily="18" charset="0"/>
              </a:rPr>
              <a:t/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between each shift register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stage, data can be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shifted or loaded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If SHIFT is low,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A and B are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replaced by the data on D</a:t>
            </a:r>
            <a:r>
              <a:rPr lang="en-US" sz="2400" baseline="-25000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and D</a:t>
            </a:r>
            <a:r>
              <a:rPr lang="en-US" sz="2400" baseline="-25000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 lines, else data shifts right on each clock.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By adding more bits, we can make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-bit parallel load shift registers.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 parallel load shift register with an added “hold” operation that stores data unchanged is given in Figure 7-10 of the text.</a:t>
            </a:r>
          </a:p>
        </p:txBody>
      </p:sp>
      <p:sp>
        <p:nvSpPr>
          <p:cNvPr id="919560" name="Freeform 8"/>
          <p:cNvSpPr>
            <a:spLocks/>
          </p:cNvSpPr>
          <p:nvPr/>
        </p:nvSpPr>
        <p:spPr bwMode="auto">
          <a:xfrm>
            <a:off x="7491413" y="2147888"/>
            <a:ext cx="84137" cy="195262"/>
          </a:xfrm>
          <a:custGeom>
            <a:avLst/>
            <a:gdLst/>
            <a:ahLst/>
            <a:cxnLst>
              <a:cxn ang="0">
                <a:pos x="35" y="114"/>
              </a:cxn>
              <a:cxn ang="0">
                <a:pos x="35" y="117"/>
              </a:cxn>
              <a:cxn ang="0">
                <a:pos x="36" y="118"/>
              </a:cxn>
              <a:cxn ang="0">
                <a:pos x="38" y="122"/>
              </a:cxn>
              <a:cxn ang="0">
                <a:pos x="39" y="122"/>
              </a:cxn>
              <a:cxn ang="0">
                <a:pos x="43" y="123"/>
              </a:cxn>
              <a:cxn ang="0">
                <a:pos x="47" y="123"/>
              </a:cxn>
              <a:cxn ang="0">
                <a:pos x="49" y="122"/>
              </a:cxn>
              <a:cxn ang="0">
                <a:pos x="52" y="120"/>
              </a:cxn>
              <a:cxn ang="0">
                <a:pos x="52" y="118"/>
              </a:cxn>
              <a:cxn ang="0">
                <a:pos x="53" y="115"/>
              </a:cxn>
              <a:cxn ang="0">
                <a:pos x="53" y="111"/>
              </a:cxn>
              <a:cxn ang="0">
                <a:pos x="52" y="108"/>
              </a:cxn>
              <a:cxn ang="0">
                <a:pos x="52" y="97"/>
              </a:cxn>
              <a:cxn ang="0">
                <a:pos x="50" y="93"/>
              </a:cxn>
              <a:cxn ang="0">
                <a:pos x="50" y="90"/>
              </a:cxn>
              <a:cxn ang="0">
                <a:pos x="49" y="86"/>
              </a:cxn>
              <a:cxn ang="0">
                <a:pos x="49" y="79"/>
              </a:cxn>
              <a:cxn ang="0">
                <a:pos x="47" y="76"/>
              </a:cxn>
              <a:cxn ang="0">
                <a:pos x="47" y="73"/>
              </a:cxn>
              <a:cxn ang="0">
                <a:pos x="46" y="68"/>
              </a:cxn>
              <a:cxn ang="0">
                <a:pos x="46" y="65"/>
              </a:cxn>
              <a:cxn ang="0">
                <a:pos x="43" y="59"/>
              </a:cxn>
              <a:cxn ang="0">
                <a:pos x="43" y="56"/>
              </a:cxn>
              <a:cxn ang="0">
                <a:pos x="38" y="47"/>
              </a:cxn>
              <a:cxn ang="0">
                <a:pos x="38" y="42"/>
              </a:cxn>
              <a:cxn ang="0">
                <a:pos x="30" y="25"/>
              </a:cxn>
              <a:cxn ang="0">
                <a:pos x="28" y="23"/>
              </a:cxn>
              <a:cxn ang="0">
                <a:pos x="19" y="4"/>
              </a:cxn>
              <a:cxn ang="0">
                <a:pos x="16" y="3"/>
              </a:cxn>
              <a:cxn ang="0">
                <a:pos x="18" y="4"/>
              </a:cxn>
              <a:cxn ang="0">
                <a:pos x="16" y="1"/>
              </a:cxn>
              <a:cxn ang="0">
                <a:pos x="14" y="1"/>
              </a:cxn>
              <a:cxn ang="0">
                <a:pos x="11" y="0"/>
              </a:cxn>
              <a:cxn ang="0">
                <a:pos x="7" y="0"/>
              </a:cxn>
              <a:cxn ang="0">
                <a:pos x="5" y="1"/>
              </a:cxn>
              <a:cxn ang="0">
                <a:pos x="2" y="3"/>
              </a:cxn>
              <a:cxn ang="0">
                <a:pos x="2" y="4"/>
              </a:cxn>
              <a:cxn ang="0">
                <a:pos x="0" y="8"/>
              </a:cxn>
              <a:cxn ang="0">
                <a:pos x="0" y="12"/>
              </a:cxn>
              <a:cxn ang="0">
                <a:pos x="2" y="14"/>
              </a:cxn>
              <a:cxn ang="0">
                <a:pos x="3" y="15"/>
              </a:cxn>
              <a:cxn ang="0">
                <a:pos x="3" y="17"/>
              </a:cxn>
              <a:cxn ang="0">
                <a:pos x="13" y="36"/>
              </a:cxn>
              <a:cxn ang="0">
                <a:pos x="14" y="37"/>
              </a:cxn>
              <a:cxn ang="0">
                <a:pos x="19" y="45"/>
              </a:cxn>
              <a:cxn ang="0">
                <a:pos x="19" y="50"/>
              </a:cxn>
              <a:cxn ang="0">
                <a:pos x="24" y="59"/>
              </a:cxn>
              <a:cxn ang="0">
                <a:pos x="24" y="62"/>
              </a:cxn>
              <a:cxn ang="0">
                <a:pos x="27" y="68"/>
              </a:cxn>
              <a:cxn ang="0">
                <a:pos x="27" y="72"/>
              </a:cxn>
              <a:cxn ang="0">
                <a:pos x="28" y="76"/>
              </a:cxn>
              <a:cxn ang="0">
                <a:pos x="28" y="79"/>
              </a:cxn>
              <a:cxn ang="0">
                <a:pos x="30" y="83"/>
              </a:cxn>
              <a:cxn ang="0">
                <a:pos x="30" y="89"/>
              </a:cxn>
              <a:cxn ang="0">
                <a:pos x="32" y="93"/>
              </a:cxn>
              <a:cxn ang="0">
                <a:pos x="32" y="97"/>
              </a:cxn>
              <a:cxn ang="0">
                <a:pos x="33" y="100"/>
              </a:cxn>
              <a:cxn ang="0">
                <a:pos x="33" y="111"/>
              </a:cxn>
              <a:cxn ang="0">
                <a:pos x="35" y="117"/>
              </a:cxn>
              <a:cxn ang="0">
                <a:pos x="35" y="114"/>
              </a:cxn>
            </a:cxnLst>
            <a:rect l="0" t="0" r="r" b="b"/>
            <a:pathLst>
              <a:path w="53" h="123">
                <a:moveTo>
                  <a:pt x="35" y="114"/>
                </a:moveTo>
                <a:lnTo>
                  <a:pt x="35" y="117"/>
                </a:lnTo>
                <a:lnTo>
                  <a:pt x="36" y="118"/>
                </a:lnTo>
                <a:lnTo>
                  <a:pt x="38" y="122"/>
                </a:lnTo>
                <a:lnTo>
                  <a:pt x="39" y="122"/>
                </a:lnTo>
                <a:lnTo>
                  <a:pt x="43" y="123"/>
                </a:lnTo>
                <a:lnTo>
                  <a:pt x="47" y="123"/>
                </a:lnTo>
                <a:lnTo>
                  <a:pt x="49" y="122"/>
                </a:lnTo>
                <a:lnTo>
                  <a:pt x="52" y="120"/>
                </a:lnTo>
                <a:lnTo>
                  <a:pt x="52" y="118"/>
                </a:lnTo>
                <a:lnTo>
                  <a:pt x="53" y="115"/>
                </a:lnTo>
                <a:lnTo>
                  <a:pt x="53" y="111"/>
                </a:lnTo>
                <a:lnTo>
                  <a:pt x="52" y="108"/>
                </a:lnTo>
                <a:lnTo>
                  <a:pt x="52" y="97"/>
                </a:lnTo>
                <a:lnTo>
                  <a:pt x="50" y="93"/>
                </a:lnTo>
                <a:lnTo>
                  <a:pt x="50" y="90"/>
                </a:lnTo>
                <a:lnTo>
                  <a:pt x="49" y="86"/>
                </a:lnTo>
                <a:lnTo>
                  <a:pt x="49" y="79"/>
                </a:lnTo>
                <a:lnTo>
                  <a:pt x="47" y="76"/>
                </a:lnTo>
                <a:lnTo>
                  <a:pt x="47" y="73"/>
                </a:lnTo>
                <a:lnTo>
                  <a:pt x="46" y="68"/>
                </a:lnTo>
                <a:lnTo>
                  <a:pt x="46" y="65"/>
                </a:lnTo>
                <a:lnTo>
                  <a:pt x="43" y="59"/>
                </a:lnTo>
                <a:lnTo>
                  <a:pt x="43" y="56"/>
                </a:lnTo>
                <a:lnTo>
                  <a:pt x="38" y="47"/>
                </a:lnTo>
                <a:lnTo>
                  <a:pt x="38" y="42"/>
                </a:lnTo>
                <a:lnTo>
                  <a:pt x="30" y="25"/>
                </a:lnTo>
                <a:lnTo>
                  <a:pt x="28" y="23"/>
                </a:lnTo>
                <a:lnTo>
                  <a:pt x="19" y="4"/>
                </a:lnTo>
                <a:lnTo>
                  <a:pt x="16" y="3"/>
                </a:lnTo>
                <a:lnTo>
                  <a:pt x="18" y="4"/>
                </a:lnTo>
                <a:lnTo>
                  <a:pt x="16" y="1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5" y="1"/>
                </a:lnTo>
                <a:lnTo>
                  <a:pt x="2" y="3"/>
                </a:lnTo>
                <a:lnTo>
                  <a:pt x="2" y="4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3" y="15"/>
                </a:lnTo>
                <a:lnTo>
                  <a:pt x="3" y="17"/>
                </a:lnTo>
                <a:lnTo>
                  <a:pt x="13" y="36"/>
                </a:lnTo>
                <a:lnTo>
                  <a:pt x="14" y="37"/>
                </a:lnTo>
                <a:lnTo>
                  <a:pt x="19" y="45"/>
                </a:lnTo>
                <a:lnTo>
                  <a:pt x="19" y="50"/>
                </a:lnTo>
                <a:lnTo>
                  <a:pt x="24" y="59"/>
                </a:lnTo>
                <a:lnTo>
                  <a:pt x="24" y="62"/>
                </a:lnTo>
                <a:lnTo>
                  <a:pt x="27" y="68"/>
                </a:lnTo>
                <a:lnTo>
                  <a:pt x="27" y="72"/>
                </a:lnTo>
                <a:lnTo>
                  <a:pt x="28" y="76"/>
                </a:lnTo>
                <a:lnTo>
                  <a:pt x="28" y="79"/>
                </a:lnTo>
                <a:lnTo>
                  <a:pt x="30" y="83"/>
                </a:lnTo>
                <a:lnTo>
                  <a:pt x="30" y="89"/>
                </a:lnTo>
                <a:lnTo>
                  <a:pt x="32" y="93"/>
                </a:lnTo>
                <a:lnTo>
                  <a:pt x="32" y="97"/>
                </a:lnTo>
                <a:lnTo>
                  <a:pt x="33" y="100"/>
                </a:lnTo>
                <a:lnTo>
                  <a:pt x="33" y="111"/>
                </a:lnTo>
                <a:lnTo>
                  <a:pt x="35" y="117"/>
                </a:lnTo>
                <a:lnTo>
                  <a:pt x="35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1" name="Freeform 9"/>
          <p:cNvSpPr>
            <a:spLocks/>
          </p:cNvSpPr>
          <p:nvPr/>
        </p:nvSpPr>
        <p:spPr bwMode="auto">
          <a:xfrm>
            <a:off x="7496175" y="2147888"/>
            <a:ext cx="444500" cy="187325"/>
          </a:xfrm>
          <a:custGeom>
            <a:avLst/>
            <a:gdLst/>
            <a:ahLst/>
            <a:cxnLst>
              <a:cxn ang="0">
                <a:pos x="264" y="115"/>
              </a:cxn>
              <a:cxn ang="0">
                <a:pos x="268" y="118"/>
              </a:cxn>
              <a:cxn ang="0">
                <a:pos x="272" y="118"/>
              </a:cxn>
              <a:cxn ang="0">
                <a:pos x="275" y="117"/>
              </a:cxn>
              <a:cxn ang="0">
                <a:pos x="279" y="114"/>
              </a:cxn>
              <a:cxn ang="0">
                <a:pos x="280" y="112"/>
              </a:cxn>
              <a:cxn ang="0">
                <a:pos x="280" y="108"/>
              </a:cxn>
              <a:cxn ang="0">
                <a:pos x="279" y="104"/>
              </a:cxn>
              <a:cxn ang="0">
                <a:pos x="277" y="103"/>
              </a:cxn>
              <a:cxn ang="0">
                <a:pos x="264" y="89"/>
              </a:cxn>
              <a:cxn ang="0">
                <a:pos x="252" y="79"/>
              </a:cxn>
              <a:cxn ang="0">
                <a:pos x="246" y="73"/>
              </a:cxn>
              <a:cxn ang="0">
                <a:pos x="232" y="64"/>
              </a:cxn>
              <a:cxn ang="0">
                <a:pos x="224" y="59"/>
              </a:cxn>
              <a:cxn ang="0">
                <a:pos x="218" y="54"/>
              </a:cxn>
              <a:cxn ang="0">
                <a:pos x="210" y="51"/>
              </a:cxn>
              <a:cxn ang="0">
                <a:pos x="194" y="42"/>
              </a:cxn>
              <a:cxn ang="0">
                <a:pos x="179" y="36"/>
              </a:cxn>
              <a:cxn ang="0">
                <a:pos x="171" y="31"/>
              </a:cxn>
              <a:cxn ang="0">
                <a:pos x="161" y="26"/>
              </a:cxn>
              <a:cxn ang="0">
                <a:pos x="152" y="23"/>
              </a:cxn>
              <a:cxn ang="0">
                <a:pos x="144" y="20"/>
              </a:cxn>
              <a:cxn ang="0">
                <a:pos x="135" y="19"/>
              </a:cxn>
              <a:cxn ang="0">
                <a:pos x="127" y="15"/>
              </a:cxn>
              <a:cxn ang="0">
                <a:pos x="116" y="12"/>
              </a:cxn>
              <a:cxn ang="0">
                <a:pos x="97" y="9"/>
              </a:cxn>
              <a:cxn ang="0">
                <a:pos x="88" y="6"/>
              </a:cxn>
              <a:cxn ang="0">
                <a:pos x="69" y="3"/>
              </a:cxn>
              <a:cxn ang="0">
                <a:pos x="60" y="3"/>
              </a:cxn>
              <a:cxn ang="0">
                <a:pos x="41" y="0"/>
              </a:cxn>
              <a:cxn ang="0">
                <a:pos x="8" y="0"/>
              </a:cxn>
              <a:cxn ang="0">
                <a:pos x="5" y="1"/>
              </a:cxn>
              <a:cxn ang="0">
                <a:pos x="2" y="4"/>
              </a:cxn>
              <a:cxn ang="0">
                <a:pos x="0" y="6"/>
              </a:cxn>
              <a:cxn ang="0">
                <a:pos x="0" y="11"/>
              </a:cxn>
              <a:cxn ang="0">
                <a:pos x="2" y="14"/>
              </a:cxn>
              <a:cxn ang="0">
                <a:pos x="5" y="17"/>
              </a:cxn>
              <a:cxn ang="0">
                <a:pos x="7" y="19"/>
              </a:cxn>
              <a:cxn ang="0">
                <a:pos x="10" y="19"/>
              </a:cxn>
              <a:cxn ang="0">
                <a:pos x="38" y="19"/>
              </a:cxn>
              <a:cxn ang="0">
                <a:pos x="57" y="22"/>
              </a:cxn>
              <a:cxn ang="0">
                <a:pos x="66" y="22"/>
              </a:cxn>
              <a:cxn ang="0">
                <a:pos x="85" y="25"/>
              </a:cxn>
              <a:cxn ang="0">
                <a:pos x="94" y="28"/>
              </a:cxn>
              <a:cxn ang="0">
                <a:pos x="113" y="31"/>
              </a:cxn>
              <a:cxn ang="0">
                <a:pos x="121" y="34"/>
              </a:cxn>
              <a:cxn ang="0">
                <a:pos x="129" y="37"/>
              </a:cxn>
              <a:cxn ang="0">
                <a:pos x="138" y="39"/>
              </a:cxn>
              <a:cxn ang="0">
                <a:pos x="146" y="42"/>
              </a:cxn>
              <a:cxn ang="0">
                <a:pos x="155" y="45"/>
              </a:cxn>
              <a:cxn ang="0">
                <a:pos x="161" y="47"/>
              </a:cxn>
              <a:cxn ang="0">
                <a:pos x="169" y="51"/>
              </a:cxn>
              <a:cxn ang="0">
                <a:pos x="185" y="58"/>
              </a:cxn>
              <a:cxn ang="0">
                <a:pos x="200" y="67"/>
              </a:cxn>
              <a:cxn ang="0">
                <a:pos x="208" y="70"/>
              </a:cxn>
              <a:cxn ang="0">
                <a:pos x="214" y="75"/>
              </a:cxn>
              <a:cxn ang="0">
                <a:pos x="222" y="79"/>
              </a:cxn>
              <a:cxn ang="0">
                <a:pos x="233" y="89"/>
              </a:cxn>
              <a:cxn ang="0">
                <a:pos x="239" y="95"/>
              </a:cxn>
              <a:cxn ang="0">
                <a:pos x="252" y="104"/>
              </a:cxn>
              <a:cxn ang="0">
                <a:pos x="264" y="115"/>
              </a:cxn>
            </a:cxnLst>
            <a:rect l="0" t="0" r="r" b="b"/>
            <a:pathLst>
              <a:path w="280" h="118">
                <a:moveTo>
                  <a:pt x="264" y="115"/>
                </a:moveTo>
                <a:lnTo>
                  <a:pt x="268" y="118"/>
                </a:lnTo>
                <a:lnTo>
                  <a:pt x="272" y="118"/>
                </a:lnTo>
                <a:lnTo>
                  <a:pt x="275" y="117"/>
                </a:lnTo>
                <a:lnTo>
                  <a:pt x="279" y="114"/>
                </a:lnTo>
                <a:lnTo>
                  <a:pt x="280" y="112"/>
                </a:lnTo>
                <a:lnTo>
                  <a:pt x="280" y="108"/>
                </a:lnTo>
                <a:lnTo>
                  <a:pt x="279" y="104"/>
                </a:lnTo>
                <a:lnTo>
                  <a:pt x="277" y="103"/>
                </a:lnTo>
                <a:lnTo>
                  <a:pt x="264" y="89"/>
                </a:lnTo>
                <a:lnTo>
                  <a:pt x="252" y="79"/>
                </a:lnTo>
                <a:lnTo>
                  <a:pt x="246" y="73"/>
                </a:lnTo>
                <a:lnTo>
                  <a:pt x="232" y="64"/>
                </a:lnTo>
                <a:lnTo>
                  <a:pt x="224" y="59"/>
                </a:lnTo>
                <a:lnTo>
                  <a:pt x="218" y="54"/>
                </a:lnTo>
                <a:lnTo>
                  <a:pt x="210" y="51"/>
                </a:lnTo>
                <a:lnTo>
                  <a:pt x="194" y="42"/>
                </a:lnTo>
                <a:lnTo>
                  <a:pt x="179" y="36"/>
                </a:lnTo>
                <a:lnTo>
                  <a:pt x="171" y="31"/>
                </a:lnTo>
                <a:lnTo>
                  <a:pt x="161" y="26"/>
                </a:lnTo>
                <a:lnTo>
                  <a:pt x="152" y="23"/>
                </a:lnTo>
                <a:lnTo>
                  <a:pt x="144" y="20"/>
                </a:lnTo>
                <a:lnTo>
                  <a:pt x="135" y="19"/>
                </a:lnTo>
                <a:lnTo>
                  <a:pt x="127" y="15"/>
                </a:lnTo>
                <a:lnTo>
                  <a:pt x="116" y="12"/>
                </a:lnTo>
                <a:lnTo>
                  <a:pt x="97" y="9"/>
                </a:lnTo>
                <a:lnTo>
                  <a:pt x="88" y="6"/>
                </a:lnTo>
                <a:lnTo>
                  <a:pt x="69" y="3"/>
                </a:lnTo>
                <a:lnTo>
                  <a:pt x="60" y="3"/>
                </a:lnTo>
                <a:lnTo>
                  <a:pt x="41" y="0"/>
                </a:lnTo>
                <a:lnTo>
                  <a:pt x="8" y="0"/>
                </a:lnTo>
                <a:lnTo>
                  <a:pt x="5" y="1"/>
                </a:lnTo>
                <a:lnTo>
                  <a:pt x="2" y="4"/>
                </a:lnTo>
                <a:lnTo>
                  <a:pt x="0" y="6"/>
                </a:lnTo>
                <a:lnTo>
                  <a:pt x="0" y="11"/>
                </a:lnTo>
                <a:lnTo>
                  <a:pt x="2" y="14"/>
                </a:lnTo>
                <a:lnTo>
                  <a:pt x="5" y="17"/>
                </a:lnTo>
                <a:lnTo>
                  <a:pt x="7" y="19"/>
                </a:lnTo>
                <a:lnTo>
                  <a:pt x="10" y="19"/>
                </a:lnTo>
                <a:lnTo>
                  <a:pt x="38" y="19"/>
                </a:lnTo>
                <a:lnTo>
                  <a:pt x="57" y="22"/>
                </a:lnTo>
                <a:lnTo>
                  <a:pt x="66" y="22"/>
                </a:lnTo>
                <a:lnTo>
                  <a:pt x="85" y="25"/>
                </a:lnTo>
                <a:lnTo>
                  <a:pt x="94" y="28"/>
                </a:lnTo>
                <a:lnTo>
                  <a:pt x="113" y="31"/>
                </a:lnTo>
                <a:lnTo>
                  <a:pt x="121" y="34"/>
                </a:lnTo>
                <a:lnTo>
                  <a:pt x="129" y="37"/>
                </a:lnTo>
                <a:lnTo>
                  <a:pt x="138" y="39"/>
                </a:lnTo>
                <a:lnTo>
                  <a:pt x="146" y="42"/>
                </a:lnTo>
                <a:lnTo>
                  <a:pt x="155" y="45"/>
                </a:lnTo>
                <a:lnTo>
                  <a:pt x="161" y="47"/>
                </a:lnTo>
                <a:lnTo>
                  <a:pt x="169" y="51"/>
                </a:lnTo>
                <a:lnTo>
                  <a:pt x="185" y="58"/>
                </a:lnTo>
                <a:lnTo>
                  <a:pt x="200" y="67"/>
                </a:lnTo>
                <a:lnTo>
                  <a:pt x="208" y="70"/>
                </a:lnTo>
                <a:lnTo>
                  <a:pt x="214" y="75"/>
                </a:lnTo>
                <a:lnTo>
                  <a:pt x="222" y="79"/>
                </a:lnTo>
                <a:lnTo>
                  <a:pt x="233" y="89"/>
                </a:lnTo>
                <a:lnTo>
                  <a:pt x="239" y="95"/>
                </a:lnTo>
                <a:lnTo>
                  <a:pt x="252" y="104"/>
                </a:lnTo>
                <a:lnTo>
                  <a:pt x="264" y="1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2" name="Freeform 10"/>
          <p:cNvSpPr>
            <a:spLocks/>
          </p:cNvSpPr>
          <p:nvPr/>
        </p:nvSpPr>
        <p:spPr bwMode="auto">
          <a:xfrm>
            <a:off x="7496175" y="2320925"/>
            <a:ext cx="87313" cy="198438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8"/>
              </a:cxn>
              <a:cxn ang="0">
                <a:pos x="54" y="5"/>
              </a:cxn>
              <a:cxn ang="0">
                <a:pos x="54" y="3"/>
              </a:cxn>
              <a:cxn ang="0">
                <a:pos x="50" y="2"/>
              </a:cxn>
              <a:cxn ang="0">
                <a:pos x="49" y="0"/>
              </a:cxn>
              <a:cxn ang="0">
                <a:pos x="44" y="0"/>
              </a:cxn>
              <a:cxn ang="0">
                <a:pos x="41" y="2"/>
              </a:cxn>
              <a:cxn ang="0">
                <a:pos x="40" y="2"/>
              </a:cxn>
              <a:cxn ang="0">
                <a:pos x="38" y="5"/>
              </a:cxn>
              <a:cxn ang="0">
                <a:pos x="36" y="6"/>
              </a:cxn>
              <a:cxn ang="0">
                <a:pos x="36" y="9"/>
              </a:cxn>
              <a:cxn ang="0">
                <a:pos x="38" y="5"/>
              </a:cxn>
              <a:cxn ang="0">
                <a:pos x="35" y="11"/>
              </a:cxn>
              <a:cxn ang="0">
                <a:pos x="35" y="22"/>
              </a:cxn>
              <a:cxn ang="0">
                <a:pos x="33" y="25"/>
              </a:cxn>
              <a:cxn ang="0">
                <a:pos x="33" y="30"/>
              </a:cxn>
              <a:cxn ang="0">
                <a:pos x="32" y="33"/>
              </a:cxn>
              <a:cxn ang="0">
                <a:pos x="32" y="39"/>
              </a:cxn>
              <a:cxn ang="0">
                <a:pos x="30" y="44"/>
              </a:cxn>
              <a:cxn ang="0">
                <a:pos x="30" y="47"/>
              </a:cxn>
              <a:cxn ang="0">
                <a:pos x="27" y="53"/>
              </a:cxn>
              <a:cxn ang="0">
                <a:pos x="27" y="56"/>
              </a:cxn>
              <a:cxn ang="0">
                <a:pos x="25" y="59"/>
              </a:cxn>
              <a:cxn ang="0">
                <a:pos x="25" y="63"/>
              </a:cxn>
              <a:cxn ang="0">
                <a:pos x="24" y="64"/>
              </a:cxn>
              <a:cxn ang="0">
                <a:pos x="22" y="69"/>
              </a:cxn>
              <a:cxn ang="0">
                <a:pos x="19" y="77"/>
              </a:cxn>
              <a:cxn ang="0">
                <a:pos x="19" y="80"/>
              </a:cxn>
              <a:cxn ang="0">
                <a:pos x="11" y="94"/>
              </a:cxn>
              <a:cxn ang="0">
                <a:pos x="8" y="97"/>
              </a:cxn>
              <a:cxn ang="0">
                <a:pos x="2" y="111"/>
              </a:cxn>
              <a:cxn ang="0">
                <a:pos x="0" y="113"/>
              </a:cxn>
              <a:cxn ang="0">
                <a:pos x="0" y="117"/>
              </a:cxn>
              <a:cxn ang="0">
                <a:pos x="2" y="120"/>
              </a:cxn>
              <a:cxn ang="0">
                <a:pos x="2" y="122"/>
              </a:cxn>
              <a:cxn ang="0">
                <a:pos x="5" y="123"/>
              </a:cxn>
              <a:cxn ang="0">
                <a:pos x="7" y="125"/>
              </a:cxn>
              <a:cxn ang="0">
                <a:pos x="11" y="125"/>
              </a:cxn>
              <a:cxn ang="0">
                <a:pos x="15" y="123"/>
              </a:cxn>
              <a:cxn ang="0">
                <a:pos x="16" y="123"/>
              </a:cxn>
              <a:cxn ang="0">
                <a:pos x="18" y="120"/>
              </a:cxn>
              <a:cxn ang="0">
                <a:pos x="24" y="109"/>
              </a:cxn>
              <a:cxn ang="0">
                <a:pos x="27" y="106"/>
              </a:cxn>
              <a:cxn ang="0">
                <a:pos x="38" y="83"/>
              </a:cxn>
              <a:cxn ang="0">
                <a:pos x="38" y="80"/>
              </a:cxn>
              <a:cxn ang="0">
                <a:pos x="41" y="75"/>
              </a:cxn>
              <a:cxn ang="0">
                <a:pos x="43" y="70"/>
              </a:cxn>
              <a:cxn ang="0">
                <a:pos x="44" y="66"/>
              </a:cxn>
              <a:cxn ang="0">
                <a:pos x="44" y="63"/>
              </a:cxn>
              <a:cxn ang="0">
                <a:pos x="46" y="59"/>
              </a:cxn>
              <a:cxn ang="0">
                <a:pos x="46" y="56"/>
              </a:cxn>
              <a:cxn ang="0">
                <a:pos x="49" y="50"/>
              </a:cxn>
              <a:cxn ang="0">
                <a:pos x="49" y="47"/>
              </a:cxn>
              <a:cxn ang="0">
                <a:pos x="50" y="42"/>
              </a:cxn>
              <a:cxn ang="0">
                <a:pos x="50" y="36"/>
              </a:cxn>
              <a:cxn ang="0">
                <a:pos x="52" y="33"/>
              </a:cxn>
              <a:cxn ang="0">
                <a:pos x="52" y="28"/>
              </a:cxn>
              <a:cxn ang="0">
                <a:pos x="54" y="25"/>
              </a:cxn>
              <a:cxn ang="0">
                <a:pos x="54" y="14"/>
              </a:cxn>
              <a:cxn ang="0">
                <a:pos x="55" y="9"/>
              </a:cxn>
            </a:cxnLst>
            <a:rect l="0" t="0" r="r" b="b"/>
            <a:pathLst>
              <a:path w="55" h="125">
                <a:moveTo>
                  <a:pt x="55" y="9"/>
                </a:moveTo>
                <a:lnTo>
                  <a:pt x="55" y="8"/>
                </a:lnTo>
                <a:lnTo>
                  <a:pt x="54" y="5"/>
                </a:lnTo>
                <a:lnTo>
                  <a:pt x="54" y="3"/>
                </a:lnTo>
                <a:lnTo>
                  <a:pt x="50" y="2"/>
                </a:lnTo>
                <a:lnTo>
                  <a:pt x="49" y="0"/>
                </a:lnTo>
                <a:lnTo>
                  <a:pt x="44" y="0"/>
                </a:lnTo>
                <a:lnTo>
                  <a:pt x="41" y="2"/>
                </a:lnTo>
                <a:lnTo>
                  <a:pt x="40" y="2"/>
                </a:lnTo>
                <a:lnTo>
                  <a:pt x="38" y="5"/>
                </a:lnTo>
                <a:lnTo>
                  <a:pt x="36" y="6"/>
                </a:lnTo>
                <a:lnTo>
                  <a:pt x="36" y="9"/>
                </a:lnTo>
                <a:lnTo>
                  <a:pt x="38" y="5"/>
                </a:lnTo>
                <a:lnTo>
                  <a:pt x="35" y="11"/>
                </a:lnTo>
                <a:lnTo>
                  <a:pt x="35" y="22"/>
                </a:lnTo>
                <a:lnTo>
                  <a:pt x="33" y="25"/>
                </a:lnTo>
                <a:lnTo>
                  <a:pt x="33" y="30"/>
                </a:lnTo>
                <a:lnTo>
                  <a:pt x="32" y="33"/>
                </a:lnTo>
                <a:lnTo>
                  <a:pt x="32" y="39"/>
                </a:lnTo>
                <a:lnTo>
                  <a:pt x="30" y="44"/>
                </a:lnTo>
                <a:lnTo>
                  <a:pt x="30" y="47"/>
                </a:lnTo>
                <a:lnTo>
                  <a:pt x="27" y="53"/>
                </a:lnTo>
                <a:lnTo>
                  <a:pt x="27" y="56"/>
                </a:lnTo>
                <a:lnTo>
                  <a:pt x="25" y="59"/>
                </a:lnTo>
                <a:lnTo>
                  <a:pt x="25" y="63"/>
                </a:lnTo>
                <a:lnTo>
                  <a:pt x="24" y="64"/>
                </a:lnTo>
                <a:lnTo>
                  <a:pt x="22" y="69"/>
                </a:lnTo>
                <a:lnTo>
                  <a:pt x="19" y="77"/>
                </a:lnTo>
                <a:lnTo>
                  <a:pt x="19" y="80"/>
                </a:lnTo>
                <a:lnTo>
                  <a:pt x="11" y="94"/>
                </a:lnTo>
                <a:lnTo>
                  <a:pt x="8" y="97"/>
                </a:lnTo>
                <a:lnTo>
                  <a:pt x="2" y="111"/>
                </a:lnTo>
                <a:lnTo>
                  <a:pt x="0" y="113"/>
                </a:lnTo>
                <a:lnTo>
                  <a:pt x="0" y="117"/>
                </a:lnTo>
                <a:lnTo>
                  <a:pt x="2" y="120"/>
                </a:lnTo>
                <a:lnTo>
                  <a:pt x="2" y="122"/>
                </a:lnTo>
                <a:lnTo>
                  <a:pt x="5" y="123"/>
                </a:lnTo>
                <a:lnTo>
                  <a:pt x="7" y="125"/>
                </a:lnTo>
                <a:lnTo>
                  <a:pt x="11" y="125"/>
                </a:lnTo>
                <a:lnTo>
                  <a:pt x="15" y="123"/>
                </a:lnTo>
                <a:lnTo>
                  <a:pt x="16" y="123"/>
                </a:lnTo>
                <a:lnTo>
                  <a:pt x="18" y="120"/>
                </a:lnTo>
                <a:lnTo>
                  <a:pt x="24" y="109"/>
                </a:lnTo>
                <a:lnTo>
                  <a:pt x="27" y="106"/>
                </a:lnTo>
                <a:lnTo>
                  <a:pt x="38" y="83"/>
                </a:lnTo>
                <a:lnTo>
                  <a:pt x="38" y="80"/>
                </a:lnTo>
                <a:lnTo>
                  <a:pt x="41" y="75"/>
                </a:lnTo>
                <a:lnTo>
                  <a:pt x="43" y="70"/>
                </a:lnTo>
                <a:lnTo>
                  <a:pt x="44" y="66"/>
                </a:lnTo>
                <a:lnTo>
                  <a:pt x="44" y="63"/>
                </a:lnTo>
                <a:lnTo>
                  <a:pt x="46" y="59"/>
                </a:lnTo>
                <a:lnTo>
                  <a:pt x="46" y="56"/>
                </a:lnTo>
                <a:lnTo>
                  <a:pt x="49" y="50"/>
                </a:lnTo>
                <a:lnTo>
                  <a:pt x="49" y="47"/>
                </a:lnTo>
                <a:lnTo>
                  <a:pt x="50" y="42"/>
                </a:lnTo>
                <a:lnTo>
                  <a:pt x="50" y="36"/>
                </a:lnTo>
                <a:lnTo>
                  <a:pt x="52" y="33"/>
                </a:lnTo>
                <a:lnTo>
                  <a:pt x="52" y="28"/>
                </a:lnTo>
                <a:lnTo>
                  <a:pt x="54" y="25"/>
                </a:lnTo>
                <a:lnTo>
                  <a:pt x="54" y="14"/>
                </a:lnTo>
                <a:lnTo>
                  <a:pt x="55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3" name="Freeform 11"/>
          <p:cNvSpPr>
            <a:spLocks/>
          </p:cNvSpPr>
          <p:nvPr/>
        </p:nvSpPr>
        <p:spPr bwMode="auto">
          <a:xfrm>
            <a:off x="7507288" y="2325688"/>
            <a:ext cx="442912" cy="188912"/>
          </a:xfrm>
          <a:custGeom>
            <a:avLst/>
            <a:gdLst/>
            <a:ahLst/>
            <a:cxnLst>
              <a:cxn ang="0">
                <a:pos x="278" y="14"/>
              </a:cxn>
              <a:cxn ang="0">
                <a:pos x="279" y="6"/>
              </a:cxn>
              <a:cxn ang="0">
                <a:pos x="275" y="2"/>
              </a:cxn>
              <a:cxn ang="0">
                <a:pos x="267" y="0"/>
              </a:cxn>
              <a:cxn ang="0">
                <a:pos x="264" y="2"/>
              </a:cxn>
              <a:cxn ang="0">
                <a:pos x="251" y="13"/>
              </a:cxn>
              <a:cxn ang="0">
                <a:pos x="232" y="28"/>
              </a:cxn>
              <a:cxn ang="0">
                <a:pos x="220" y="38"/>
              </a:cxn>
              <a:cxn ang="0">
                <a:pos x="206" y="47"/>
              </a:cxn>
              <a:cxn ang="0">
                <a:pos x="192" y="55"/>
              </a:cxn>
              <a:cxn ang="0">
                <a:pos x="178" y="61"/>
              </a:cxn>
              <a:cxn ang="0">
                <a:pos x="159" y="70"/>
              </a:cxn>
              <a:cxn ang="0">
                <a:pos x="143" y="75"/>
              </a:cxn>
              <a:cxn ang="0">
                <a:pos x="126" y="80"/>
              </a:cxn>
              <a:cxn ang="0">
                <a:pos x="90" y="89"/>
              </a:cxn>
              <a:cxn ang="0">
                <a:pos x="67" y="95"/>
              </a:cxn>
              <a:cxn ang="0">
                <a:pos x="37" y="99"/>
              </a:cxn>
              <a:cxn ang="0">
                <a:pos x="8" y="100"/>
              </a:cxn>
              <a:cxn ang="0">
                <a:pos x="6" y="100"/>
              </a:cxn>
              <a:cxn ang="0">
                <a:pos x="1" y="105"/>
              </a:cxn>
              <a:cxn ang="0">
                <a:pos x="0" y="113"/>
              </a:cxn>
              <a:cxn ang="0">
                <a:pos x="4" y="117"/>
              </a:cxn>
              <a:cxn ang="0">
                <a:pos x="9" y="119"/>
              </a:cxn>
              <a:cxn ang="0">
                <a:pos x="18" y="117"/>
              </a:cxn>
              <a:cxn ang="0">
                <a:pos x="56" y="114"/>
              </a:cxn>
              <a:cxn ang="0">
                <a:pos x="89" y="111"/>
              </a:cxn>
              <a:cxn ang="0">
                <a:pos x="114" y="105"/>
              </a:cxn>
              <a:cxn ang="0">
                <a:pos x="132" y="99"/>
              </a:cxn>
              <a:cxn ang="0">
                <a:pos x="150" y="94"/>
              </a:cxn>
              <a:cxn ang="0">
                <a:pos x="168" y="86"/>
              </a:cxn>
              <a:cxn ang="0">
                <a:pos x="184" y="80"/>
              </a:cxn>
              <a:cxn ang="0">
                <a:pos x="201" y="70"/>
              </a:cxn>
              <a:cxn ang="0">
                <a:pos x="215" y="63"/>
              </a:cxn>
              <a:cxn ang="0">
                <a:pos x="229" y="53"/>
              </a:cxn>
              <a:cxn ang="0">
                <a:pos x="245" y="44"/>
              </a:cxn>
              <a:cxn ang="0">
                <a:pos x="264" y="28"/>
              </a:cxn>
              <a:cxn ang="0">
                <a:pos x="276" y="17"/>
              </a:cxn>
            </a:cxnLst>
            <a:rect l="0" t="0" r="r" b="b"/>
            <a:pathLst>
              <a:path w="279" h="119">
                <a:moveTo>
                  <a:pt x="276" y="16"/>
                </a:moveTo>
                <a:lnTo>
                  <a:pt x="278" y="14"/>
                </a:lnTo>
                <a:lnTo>
                  <a:pt x="279" y="11"/>
                </a:lnTo>
                <a:lnTo>
                  <a:pt x="279" y="6"/>
                </a:lnTo>
                <a:lnTo>
                  <a:pt x="276" y="3"/>
                </a:lnTo>
                <a:lnTo>
                  <a:pt x="275" y="2"/>
                </a:lnTo>
                <a:lnTo>
                  <a:pt x="272" y="0"/>
                </a:lnTo>
                <a:lnTo>
                  <a:pt x="267" y="0"/>
                </a:lnTo>
                <a:lnTo>
                  <a:pt x="264" y="3"/>
                </a:lnTo>
                <a:lnTo>
                  <a:pt x="264" y="2"/>
                </a:lnTo>
                <a:lnTo>
                  <a:pt x="257" y="6"/>
                </a:lnTo>
                <a:lnTo>
                  <a:pt x="251" y="13"/>
                </a:lnTo>
                <a:lnTo>
                  <a:pt x="239" y="22"/>
                </a:lnTo>
                <a:lnTo>
                  <a:pt x="232" y="28"/>
                </a:lnTo>
                <a:lnTo>
                  <a:pt x="228" y="33"/>
                </a:lnTo>
                <a:lnTo>
                  <a:pt x="220" y="38"/>
                </a:lnTo>
                <a:lnTo>
                  <a:pt x="214" y="42"/>
                </a:lnTo>
                <a:lnTo>
                  <a:pt x="206" y="47"/>
                </a:lnTo>
                <a:lnTo>
                  <a:pt x="198" y="50"/>
                </a:lnTo>
                <a:lnTo>
                  <a:pt x="192" y="55"/>
                </a:lnTo>
                <a:lnTo>
                  <a:pt x="184" y="60"/>
                </a:lnTo>
                <a:lnTo>
                  <a:pt x="178" y="61"/>
                </a:lnTo>
                <a:lnTo>
                  <a:pt x="167" y="66"/>
                </a:lnTo>
                <a:lnTo>
                  <a:pt x="159" y="70"/>
                </a:lnTo>
                <a:lnTo>
                  <a:pt x="153" y="72"/>
                </a:lnTo>
                <a:lnTo>
                  <a:pt x="143" y="75"/>
                </a:lnTo>
                <a:lnTo>
                  <a:pt x="136" y="78"/>
                </a:lnTo>
                <a:lnTo>
                  <a:pt x="126" y="80"/>
                </a:lnTo>
                <a:lnTo>
                  <a:pt x="111" y="86"/>
                </a:lnTo>
                <a:lnTo>
                  <a:pt x="90" y="89"/>
                </a:lnTo>
                <a:lnTo>
                  <a:pt x="83" y="92"/>
                </a:lnTo>
                <a:lnTo>
                  <a:pt x="67" y="95"/>
                </a:lnTo>
                <a:lnTo>
                  <a:pt x="56" y="95"/>
                </a:lnTo>
                <a:lnTo>
                  <a:pt x="37" y="99"/>
                </a:lnTo>
                <a:lnTo>
                  <a:pt x="18" y="99"/>
                </a:lnTo>
                <a:lnTo>
                  <a:pt x="8" y="100"/>
                </a:lnTo>
                <a:lnTo>
                  <a:pt x="9" y="100"/>
                </a:lnTo>
                <a:lnTo>
                  <a:pt x="6" y="100"/>
                </a:lnTo>
                <a:lnTo>
                  <a:pt x="3" y="103"/>
                </a:lnTo>
                <a:lnTo>
                  <a:pt x="1" y="105"/>
                </a:lnTo>
                <a:lnTo>
                  <a:pt x="0" y="108"/>
                </a:lnTo>
                <a:lnTo>
                  <a:pt x="0" y="113"/>
                </a:lnTo>
                <a:lnTo>
                  <a:pt x="3" y="116"/>
                </a:lnTo>
                <a:lnTo>
                  <a:pt x="4" y="117"/>
                </a:lnTo>
                <a:lnTo>
                  <a:pt x="8" y="119"/>
                </a:lnTo>
                <a:lnTo>
                  <a:pt x="9" y="119"/>
                </a:lnTo>
                <a:lnTo>
                  <a:pt x="11" y="119"/>
                </a:lnTo>
                <a:lnTo>
                  <a:pt x="18" y="117"/>
                </a:lnTo>
                <a:lnTo>
                  <a:pt x="37" y="117"/>
                </a:lnTo>
                <a:lnTo>
                  <a:pt x="56" y="114"/>
                </a:lnTo>
                <a:lnTo>
                  <a:pt x="67" y="114"/>
                </a:lnTo>
                <a:lnTo>
                  <a:pt x="89" y="111"/>
                </a:lnTo>
                <a:lnTo>
                  <a:pt x="97" y="108"/>
                </a:lnTo>
                <a:lnTo>
                  <a:pt x="114" y="105"/>
                </a:lnTo>
                <a:lnTo>
                  <a:pt x="125" y="102"/>
                </a:lnTo>
                <a:lnTo>
                  <a:pt x="132" y="99"/>
                </a:lnTo>
                <a:lnTo>
                  <a:pt x="142" y="97"/>
                </a:lnTo>
                <a:lnTo>
                  <a:pt x="150" y="94"/>
                </a:lnTo>
                <a:lnTo>
                  <a:pt x="159" y="91"/>
                </a:lnTo>
                <a:lnTo>
                  <a:pt x="168" y="86"/>
                </a:lnTo>
                <a:lnTo>
                  <a:pt x="176" y="81"/>
                </a:lnTo>
                <a:lnTo>
                  <a:pt x="184" y="80"/>
                </a:lnTo>
                <a:lnTo>
                  <a:pt x="193" y="75"/>
                </a:lnTo>
                <a:lnTo>
                  <a:pt x="201" y="70"/>
                </a:lnTo>
                <a:lnTo>
                  <a:pt x="207" y="66"/>
                </a:lnTo>
                <a:lnTo>
                  <a:pt x="215" y="63"/>
                </a:lnTo>
                <a:lnTo>
                  <a:pt x="223" y="58"/>
                </a:lnTo>
                <a:lnTo>
                  <a:pt x="229" y="53"/>
                </a:lnTo>
                <a:lnTo>
                  <a:pt x="237" y="49"/>
                </a:lnTo>
                <a:lnTo>
                  <a:pt x="245" y="44"/>
                </a:lnTo>
                <a:lnTo>
                  <a:pt x="251" y="38"/>
                </a:lnTo>
                <a:lnTo>
                  <a:pt x="264" y="28"/>
                </a:lnTo>
                <a:lnTo>
                  <a:pt x="270" y="22"/>
                </a:lnTo>
                <a:lnTo>
                  <a:pt x="276" y="17"/>
                </a:lnTo>
                <a:lnTo>
                  <a:pt x="27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4" name="Freeform 12"/>
          <p:cNvSpPr>
            <a:spLocks/>
          </p:cNvSpPr>
          <p:nvPr/>
        </p:nvSpPr>
        <p:spPr bwMode="auto">
          <a:xfrm>
            <a:off x="7124700" y="1946275"/>
            <a:ext cx="201613" cy="37306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7"/>
              </a:cxn>
              <a:cxn ang="0">
                <a:pos x="3" y="16"/>
              </a:cxn>
              <a:cxn ang="0">
                <a:pos x="24" y="19"/>
              </a:cxn>
              <a:cxn ang="0">
                <a:pos x="33" y="22"/>
              </a:cxn>
              <a:cxn ang="0">
                <a:pos x="60" y="33"/>
              </a:cxn>
              <a:cxn ang="0">
                <a:pos x="70" y="41"/>
              </a:cxn>
              <a:cxn ang="0">
                <a:pos x="78" y="47"/>
              </a:cxn>
              <a:cxn ang="0">
                <a:pos x="84" y="55"/>
              </a:cxn>
              <a:cxn ang="0">
                <a:pos x="92" y="66"/>
              </a:cxn>
              <a:cxn ang="0">
                <a:pos x="103" y="92"/>
              </a:cxn>
              <a:cxn ang="0">
                <a:pos x="106" y="102"/>
              </a:cxn>
              <a:cxn ang="0">
                <a:pos x="108" y="119"/>
              </a:cxn>
              <a:cxn ang="0">
                <a:pos x="106" y="121"/>
              </a:cxn>
              <a:cxn ang="0">
                <a:pos x="105" y="135"/>
              </a:cxn>
              <a:cxn ang="0">
                <a:pos x="99" y="158"/>
              </a:cxn>
              <a:cxn ang="0">
                <a:pos x="91" y="172"/>
              </a:cxn>
              <a:cxn ang="0">
                <a:pos x="83" y="183"/>
              </a:cxn>
              <a:cxn ang="0">
                <a:pos x="75" y="191"/>
              </a:cxn>
              <a:cxn ang="0">
                <a:pos x="64" y="199"/>
              </a:cxn>
              <a:cxn ang="0">
                <a:pos x="50" y="206"/>
              </a:cxn>
              <a:cxn ang="0">
                <a:pos x="27" y="213"/>
              </a:cxn>
              <a:cxn ang="0">
                <a:pos x="13" y="214"/>
              </a:cxn>
              <a:cxn ang="0">
                <a:pos x="10" y="216"/>
              </a:cxn>
              <a:cxn ang="0">
                <a:pos x="3" y="219"/>
              </a:cxn>
              <a:cxn ang="0">
                <a:pos x="0" y="228"/>
              </a:cxn>
              <a:cxn ang="0">
                <a:pos x="6" y="235"/>
              </a:cxn>
              <a:cxn ang="0">
                <a:pos x="13" y="235"/>
              </a:cxn>
              <a:cxn ang="0">
                <a:pos x="27" y="233"/>
              </a:cxn>
              <a:cxn ang="0">
                <a:pos x="39" y="230"/>
              </a:cxn>
              <a:cxn ang="0">
                <a:pos x="69" y="216"/>
              </a:cxn>
              <a:cxn ang="0">
                <a:pos x="80" y="211"/>
              </a:cxn>
              <a:cxn ang="0">
                <a:pos x="88" y="203"/>
              </a:cxn>
              <a:cxn ang="0">
                <a:pos x="95" y="195"/>
              </a:cxn>
              <a:cxn ang="0">
                <a:pos x="103" y="188"/>
              </a:cxn>
              <a:cxn ang="0">
                <a:pos x="108" y="177"/>
              </a:cxn>
              <a:cxn ang="0">
                <a:pos x="122" y="147"/>
              </a:cxn>
              <a:cxn ang="0">
                <a:pos x="125" y="135"/>
              </a:cxn>
              <a:cxn ang="0">
                <a:pos x="127" y="121"/>
              </a:cxn>
              <a:cxn ang="0">
                <a:pos x="125" y="110"/>
              </a:cxn>
              <a:cxn ang="0">
                <a:pos x="124" y="92"/>
              </a:cxn>
              <a:cxn ang="0">
                <a:pos x="114" y="66"/>
              </a:cxn>
              <a:cxn ang="0">
                <a:pos x="106" y="52"/>
              </a:cxn>
              <a:cxn ang="0">
                <a:pos x="100" y="42"/>
              </a:cxn>
              <a:cxn ang="0">
                <a:pos x="91" y="35"/>
              </a:cxn>
              <a:cxn ang="0">
                <a:pos x="83" y="25"/>
              </a:cxn>
              <a:cxn ang="0">
                <a:pos x="74" y="19"/>
              </a:cxn>
              <a:cxn ang="0">
                <a:pos x="60" y="11"/>
              </a:cxn>
              <a:cxn ang="0">
                <a:pos x="33" y="2"/>
              </a:cxn>
              <a:cxn ang="0">
                <a:pos x="10" y="0"/>
              </a:cxn>
            </a:cxnLst>
            <a:rect l="0" t="0" r="r" b="b"/>
            <a:pathLst>
              <a:path w="127" h="235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24" y="19"/>
                </a:lnTo>
                <a:lnTo>
                  <a:pt x="27" y="21"/>
                </a:lnTo>
                <a:lnTo>
                  <a:pt x="33" y="22"/>
                </a:lnTo>
                <a:lnTo>
                  <a:pt x="50" y="27"/>
                </a:lnTo>
                <a:lnTo>
                  <a:pt x="60" y="33"/>
                </a:lnTo>
                <a:lnTo>
                  <a:pt x="64" y="35"/>
                </a:lnTo>
                <a:lnTo>
                  <a:pt x="70" y="41"/>
                </a:lnTo>
                <a:lnTo>
                  <a:pt x="75" y="42"/>
                </a:lnTo>
                <a:lnTo>
                  <a:pt x="78" y="47"/>
                </a:lnTo>
                <a:lnTo>
                  <a:pt x="83" y="50"/>
                </a:lnTo>
                <a:lnTo>
                  <a:pt x="84" y="55"/>
                </a:lnTo>
                <a:lnTo>
                  <a:pt x="91" y="61"/>
                </a:lnTo>
                <a:lnTo>
                  <a:pt x="92" y="66"/>
                </a:lnTo>
                <a:lnTo>
                  <a:pt x="99" y="75"/>
                </a:lnTo>
                <a:lnTo>
                  <a:pt x="103" y="92"/>
                </a:lnTo>
                <a:lnTo>
                  <a:pt x="105" y="99"/>
                </a:lnTo>
                <a:lnTo>
                  <a:pt x="106" y="102"/>
                </a:lnTo>
                <a:lnTo>
                  <a:pt x="106" y="113"/>
                </a:lnTo>
                <a:lnTo>
                  <a:pt x="108" y="119"/>
                </a:lnTo>
                <a:lnTo>
                  <a:pt x="108" y="114"/>
                </a:lnTo>
                <a:lnTo>
                  <a:pt x="106" y="121"/>
                </a:lnTo>
                <a:lnTo>
                  <a:pt x="106" y="131"/>
                </a:lnTo>
                <a:lnTo>
                  <a:pt x="105" y="135"/>
                </a:lnTo>
                <a:lnTo>
                  <a:pt x="103" y="141"/>
                </a:lnTo>
                <a:lnTo>
                  <a:pt x="99" y="158"/>
                </a:lnTo>
                <a:lnTo>
                  <a:pt x="92" y="167"/>
                </a:lnTo>
                <a:lnTo>
                  <a:pt x="91" y="172"/>
                </a:lnTo>
                <a:lnTo>
                  <a:pt x="84" y="178"/>
                </a:lnTo>
                <a:lnTo>
                  <a:pt x="83" y="183"/>
                </a:lnTo>
                <a:lnTo>
                  <a:pt x="78" y="186"/>
                </a:lnTo>
                <a:lnTo>
                  <a:pt x="75" y="191"/>
                </a:lnTo>
                <a:lnTo>
                  <a:pt x="70" y="192"/>
                </a:lnTo>
                <a:lnTo>
                  <a:pt x="64" y="199"/>
                </a:lnTo>
                <a:lnTo>
                  <a:pt x="60" y="200"/>
                </a:lnTo>
                <a:lnTo>
                  <a:pt x="50" y="206"/>
                </a:lnTo>
                <a:lnTo>
                  <a:pt x="33" y="211"/>
                </a:lnTo>
                <a:lnTo>
                  <a:pt x="27" y="213"/>
                </a:lnTo>
                <a:lnTo>
                  <a:pt x="24" y="214"/>
                </a:lnTo>
                <a:lnTo>
                  <a:pt x="13" y="214"/>
                </a:lnTo>
                <a:lnTo>
                  <a:pt x="6" y="216"/>
                </a:lnTo>
                <a:lnTo>
                  <a:pt x="10" y="216"/>
                </a:lnTo>
                <a:lnTo>
                  <a:pt x="6" y="216"/>
                </a:lnTo>
                <a:lnTo>
                  <a:pt x="3" y="219"/>
                </a:lnTo>
                <a:lnTo>
                  <a:pt x="0" y="222"/>
                </a:lnTo>
                <a:lnTo>
                  <a:pt x="0" y="228"/>
                </a:lnTo>
                <a:lnTo>
                  <a:pt x="3" y="231"/>
                </a:lnTo>
                <a:lnTo>
                  <a:pt x="6" y="235"/>
                </a:lnTo>
                <a:lnTo>
                  <a:pt x="10" y="235"/>
                </a:lnTo>
                <a:lnTo>
                  <a:pt x="13" y="235"/>
                </a:lnTo>
                <a:lnTo>
                  <a:pt x="16" y="233"/>
                </a:lnTo>
                <a:lnTo>
                  <a:pt x="27" y="233"/>
                </a:lnTo>
                <a:lnTo>
                  <a:pt x="33" y="231"/>
                </a:lnTo>
                <a:lnTo>
                  <a:pt x="39" y="230"/>
                </a:lnTo>
                <a:lnTo>
                  <a:pt x="60" y="222"/>
                </a:lnTo>
                <a:lnTo>
                  <a:pt x="69" y="216"/>
                </a:lnTo>
                <a:lnTo>
                  <a:pt x="74" y="214"/>
                </a:lnTo>
                <a:lnTo>
                  <a:pt x="80" y="211"/>
                </a:lnTo>
                <a:lnTo>
                  <a:pt x="83" y="208"/>
                </a:lnTo>
                <a:lnTo>
                  <a:pt x="88" y="203"/>
                </a:lnTo>
                <a:lnTo>
                  <a:pt x="91" y="199"/>
                </a:lnTo>
                <a:lnTo>
                  <a:pt x="95" y="195"/>
                </a:lnTo>
                <a:lnTo>
                  <a:pt x="100" y="191"/>
                </a:lnTo>
                <a:lnTo>
                  <a:pt x="103" y="188"/>
                </a:lnTo>
                <a:lnTo>
                  <a:pt x="106" y="181"/>
                </a:lnTo>
                <a:lnTo>
                  <a:pt x="108" y="177"/>
                </a:lnTo>
                <a:lnTo>
                  <a:pt x="114" y="167"/>
                </a:lnTo>
                <a:lnTo>
                  <a:pt x="122" y="147"/>
                </a:lnTo>
                <a:lnTo>
                  <a:pt x="124" y="141"/>
                </a:lnTo>
                <a:lnTo>
                  <a:pt x="125" y="135"/>
                </a:lnTo>
                <a:lnTo>
                  <a:pt x="125" y="124"/>
                </a:lnTo>
                <a:lnTo>
                  <a:pt x="127" y="121"/>
                </a:lnTo>
                <a:lnTo>
                  <a:pt x="127" y="116"/>
                </a:lnTo>
                <a:lnTo>
                  <a:pt x="125" y="110"/>
                </a:lnTo>
                <a:lnTo>
                  <a:pt x="125" y="99"/>
                </a:lnTo>
                <a:lnTo>
                  <a:pt x="124" y="92"/>
                </a:lnTo>
                <a:lnTo>
                  <a:pt x="122" y="86"/>
                </a:lnTo>
                <a:lnTo>
                  <a:pt x="114" y="66"/>
                </a:lnTo>
                <a:lnTo>
                  <a:pt x="108" y="57"/>
                </a:lnTo>
                <a:lnTo>
                  <a:pt x="106" y="52"/>
                </a:lnTo>
                <a:lnTo>
                  <a:pt x="103" y="46"/>
                </a:lnTo>
                <a:lnTo>
                  <a:pt x="100" y="42"/>
                </a:lnTo>
                <a:lnTo>
                  <a:pt x="95" y="38"/>
                </a:lnTo>
                <a:lnTo>
                  <a:pt x="91" y="35"/>
                </a:lnTo>
                <a:lnTo>
                  <a:pt x="88" y="30"/>
                </a:lnTo>
                <a:lnTo>
                  <a:pt x="83" y="25"/>
                </a:lnTo>
                <a:lnTo>
                  <a:pt x="80" y="22"/>
                </a:lnTo>
                <a:lnTo>
                  <a:pt x="74" y="19"/>
                </a:lnTo>
                <a:lnTo>
                  <a:pt x="69" y="17"/>
                </a:lnTo>
                <a:lnTo>
                  <a:pt x="60" y="11"/>
                </a:lnTo>
                <a:lnTo>
                  <a:pt x="39" y="3"/>
                </a:lnTo>
                <a:lnTo>
                  <a:pt x="33" y="2"/>
                </a:lnTo>
                <a:lnTo>
                  <a:pt x="2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5" name="Freeform 13"/>
          <p:cNvSpPr>
            <a:spLocks/>
          </p:cNvSpPr>
          <p:nvPr/>
        </p:nvSpPr>
        <p:spPr bwMode="auto">
          <a:xfrm>
            <a:off x="6886575" y="1946275"/>
            <a:ext cx="287338" cy="30163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8" y="16"/>
              </a:cxn>
              <a:cxn ang="0">
                <a:pos x="181" y="13"/>
              </a:cxn>
              <a:cxn ang="0">
                <a:pos x="181" y="7"/>
              </a:cxn>
              <a:cxn ang="0">
                <a:pos x="178" y="3"/>
              </a:cxn>
              <a:cxn ang="0">
                <a:pos x="175" y="0"/>
              </a:cxn>
              <a:cxn ang="0">
                <a:pos x="6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1" h="19">
                <a:moveTo>
                  <a:pt x="172" y="19"/>
                </a:moveTo>
                <a:lnTo>
                  <a:pt x="175" y="19"/>
                </a:lnTo>
                <a:lnTo>
                  <a:pt x="178" y="16"/>
                </a:lnTo>
                <a:lnTo>
                  <a:pt x="181" y="13"/>
                </a:lnTo>
                <a:lnTo>
                  <a:pt x="181" y="7"/>
                </a:lnTo>
                <a:lnTo>
                  <a:pt x="178" y="3"/>
                </a:lnTo>
                <a:lnTo>
                  <a:pt x="175" y="0"/>
                </a:ln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6" name="Freeform 14"/>
          <p:cNvSpPr>
            <a:spLocks/>
          </p:cNvSpPr>
          <p:nvPr/>
        </p:nvSpPr>
        <p:spPr bwMode="auto">
          <a:xfrm>
            <a:off x="6886575" y="2293938"/>
            <a:ext cx="287338" cy="30162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8" y="16"/>
              </a:cxn>
              <a:cxn ang="0">
                <a:pos x="181" y="12"/>
              </a:cxn>
              <a:cxn ang="0">
                <a:pos x="181" y="6"/>
              </a:cxn>
              <a:cxn ang="0">
                <a:pos x="178" y="3"/>
              </a:cxn>
              <a:cxn ang="0">
                <a:pos x="175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6"/>
              </a:cxn>
              <a:cxn ang="0">
                <a:pos x="6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1" h="19">
                <a:moveTo>
                  <a:pt x="172" y="19"/>
                </a:moveTo>
                <a:lnTo>
                  <a:pt x="175" y="19"/>
                </a:lnTo>
                <a:lnTo>
                  <a:pt x="178" y="16"/>
                </a:lnTo>
                <a:lnTo>
                  <a:pt x="181" y="12"/>
                </a:lnTo>
                <a:lnTo>
                  <a:pt x="181" y="6"/>
                </a:lnTo>
                <a:lnTo>
                  <a:pt x="178" y="3"/>
                </a:lnTo>
                <a:lnTo>
                  <a:pt x="17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6"/>
                </a:lnTo>
                <a:lnTo>
                  <a:pt x="6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7" name="Freeform 15"/>
          <p:cNvSpPr>
            <a:spLocks/>
          </p:cNvSpPr>
          <p:nvPr/>
        </p:nvSpPr>
        <p:spPr bwMode="auto">
          <a:xfrm>
            <a:off x="6886575" y="1946275"/>
            <a:ext cx="30163" cy="377825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7"/>
              </a:cxn>
              <a:cxn ang="0">
                <a:pos x="16" y="3"/>
              </a:cxn>
              <a:cxn ang="0">
                <a:pos x="13" y="0"/>
              </a:cxn>
              <a:cxn ang="0">
                <a:pos x="6" y="0"/>
              </a:cxn>
              <a:cxn ang="0">
                <a:pos x="3" y="3"/>
              </a:cxn>
              <a:cxn ang="0">
                <a:pos x="0" y="7"/>
              </a:cxn>
              <a:cxn ang="0">
                <a:pos x="0" y="231"/>
              </a:cxn>
              <a:cxn ang="0">
                <a:pos x="3" y="235"/>
              </a:cxn>
              <a:cxn ang="0">
                <a:pos x="6" y="238"/>
              </a:cxn>
              <a:cxn ang="0">
                <a:pos x="13" y="238"/>
              </a:cxn>
              <a:cxn ang="0">
                <a:pos x="16" y="235"/>
              </a:cxn>
              <a:cxn ang="0">
                <a:pos x="19" y="231"/>
              </a:cxn>
              <a:cxn ang="0">
                <a:pos x="19" y="228"/>
              </a:cxn>
              <a:cxn ang="0">
                <a:pos x="19" y="10"/>
              </a:cxn>
            </a:cxnLst>
            <a:rect l="0" t="0" r="r" b="b"/>
            <a:pathLst>
              <a:path w="19" h="238">
                <a:moveTo>
                  <a:pt x="19" y="10"/>
                </a:moveTo>
                <a:lnTo>
                  <a:pt x="19" y="7"/>
                </a:lnTo>
                <a:lnTo>
                  <a:pt x="16" y="3"/>
                </a:lnTo>
                <a:lnTo>
                  <a:pt x="13" y="0"/>
                </a:ln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231"/>
                </a:lnTo>
                <a:lnTo>
                  <a:pt x="3" y="235"/>
                </a:lnTo>
                <a:lnTo>
                  <a:pt x="6" y="238"/>
                </a:lnTo>
                <a:lnTo>
                  <a:pt x="13" y="238"/>
                </a:lnTo>
                <a:lnTo>
                  <a:pt x="16" y="235"/>
                </a:lnTo>
                <a:lnTo>
                  <a:pt x="19" y="231"/>
                </a:lnTo>
                <a:lnTo>
                  <a:pt x="19" y="228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8" name="Freeform 16"/>
          <p:cNvSpPr>
            <a:spLocks/>
          </p:cNvSpPr>
          <p:nvPr/>
        </p:nvSpPr>
        <p:spPr bwMode="auto">
          <a:xfrm>
            <a:off x="7124700" y="2368550"/>
            <a:ext cx="201613" cy="37147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3" y="15"/>
              </a:cxn>
              <a:cxn ang="0">
                <a:pos x="24" y="19"/>
              </a:cxn>
              <a:cxn ang="0">
                <a:pos x="33" y="22"/>
              </a:cxn>
              <a:cxn ang="0">
                <a:pos x="60" y="33"/>
              </a:cxn>
              <a:cxn ang="0">
                <a:pos x="70" y="40"/>
              </a:cxn>
              <a:cxn ang="0">
                <a:pos x="78" y="47"/>
              </a:cxn>
              <a:cxn ang="0">
                <a:pos x="84" y="54"/>
              </a:cxn>
              <a:cxn ang="0">
                <a:pos x="92" y="65"/>
              </a:cxn>
              <a:cxn ang="0">
                <a:pos x="103" y="92"/>
              </a:cxn>
              <a:cxn ang="0">
                <a:pos x="106" y="101"/>
              </a:cxn>
              <a:cxn ang="0">
                <a:pos x="108" y="118"/>
              </a:cxn>
              <a:cxn ang="0">
                <a:pos x="106" y="120"/>
              </a:cxn>
              <a:cxn ang="0">
                <a:pos x="105" y="134"/>
              </a:cxn>
              <a:cxn ang="0">
                <a:pos x="99" y="157"/>
              </a:cxn>
              <a:cxn ang="0">
                <a:pos x="91" y="172"/>
              </a:cxn>
              <a:cxn ang="0">
                <a:pos x="83" y="182"/>
              </a:cxn>
              <a:cxn ang="0">
                <a:pos x="75" y="190"/>
              </a:cxn>
              <a:cxn ang="0">
                <a:pos x="64" y="198"/>
              </a:cxn>
              <a:cxn ang="0">
                <a:pos x="50" y="206"/>
              </a:cxn>
              <a:cxn ang="0">
                <a:pos x="27" y="212"/>
              </a:cxn>
              <a:cxn ang="0">
                <a:pos x="13" y="214"/>
              </a:cxn>
              <a:cxn ang="0">
                <a:pos x="10" y="215"/>
              </a:cxn>
              <a:cxn ang="0">
                <a:pos x="3" y="218"/>
              </a:cxn>
              <a:cxn ang="0">
                <a:pos x="0" y="228"/>
              </a:cxn>
              <a:cxn ang="0">
                <a:pos x="6" y="234"/>
              </a:cxn>
              <a:cxn ang="0">
                <a:pos x="13" y="234"/>
              </a:cxn>
              <a:cxn ang="0">
                <a:pos x="27" y="232"/>
              </a:cxn>
              <a:cxn ang="0">
                <a:pos x="39" y="229"/>
              </a:cxn>
              <a:cxn ang="0">
                <a:pos x="69" y="215"/>
              </a:cxn>
              <a:cxn ang="0">
                <a:pos x="80" y="211"/>
              </a:cxn>
              <a:cxn ang="0">
                <a:pos x="88" y="203"/>
              </a:cxn>
              <a:cxn ang="0">
                <a:pos x="95" y="195"/>
              </a:cxn>
              <a:cxn ang="0">
                <a:pos x="103" y="187"/>
              </a:cxn>
              <a:cxn ang="0">
                <a:pos x="108" y="176"/>
              </a:cxn>
              <a:cxn ang="0">
                <a:pos x="122" y="147"/>
              </a:cxn>
              <a:cxn ang="0">
                <a:pos x="125" y="134"/>
              </a:cxn>
              <a:cxn ang="0">
                <a:pos x="127" y="120"/>
              </a:cxn>
              <a:cxn ang="0">
                <a:pos x="125" y="109"/>
              </a:cxn>
              <a:cxn ang="0">
                <a:pos x="124" y="92"/>
              </a:cxn>
              <a:cxn ang="0">
                <a:pos x="114" y="65"/>
              </a:cxn>
              <a:cxn ang="0">
                <a:pos x="106" y="51"/>
              </a:cxn>
              <a:cxn ang="0">
                <a:pos x="100" y="42"/>
              </a:cxn>
              <a:cxn ang="0">
                <a:pos x="91" y="34"/>
              </a:cxn>
              <a:cxn ang="0">
                <a:pos x="83" y="25"/>
              </a:cxn>
              <a:cxn ang="0">
                <a:pos x="74" y="19"/>
              </a:cxn>
              <a:cxn ang="0">
                <a:pos x="60" y="11"/>
              </a:cxn>
              <a:cxn ang="0">
                <a:pos x="33" y="1"/>
              </a:cxn>
              <a:cxn ang="0">
                <a:pos x="10" y="0"/>
              </a:cxn>
            </a:cxnLst>
            <a:rect l="0" t="0" r="r" b="b"/>
            <a:pathLst>
              <a:path w="127" h="234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9"/>
                </a:lnTo>
                <a:lnTo>
                  <a:pt x="24" y="19"/>
                </a:lnTo>
                <a:lnTo>
                  <a:pt x="27" y="20"/>
                </a:lnTo>
                <a:lnTo>
                  <a:pt x="33" y="22"/>
                </a:lnTo>
                <a:lnTo>
                  <a:pt x="50" y="26"/>
                </a:lnTo>
                <a:lnTo>
                  <a:pt x="60" y="33"/>
                </a:lnTo>
                <a:lnTo>
                  <a:pt x="64" y="34"/>
                </a:lnTo>
                <a:lnTo>
                  <a:pt x="70" y="40"/>
                </a:lnTo>
                <a:lnTo>
                  <a:pt x="75" y="42"/>
                </a:lnTo>
                <a:lnTo>
                  <a:pt x="78" y="47"/>
                </a:lnTo>
                <a:lnTo>
                  <a:pt x="83" y="50"/>
                </a:lnTo>
                <a:lnTo>
                  <a:pt x="84" y="54"/>
                </a:lnTo>
                <a:lnTo>
                  <a:pt x="91" y="61"/>
                </a:lnTo>
                <a:lnTo>
                  <a:pt x="92" y="65"/>
                </a:lnTo>
                <a:lnTo>
                  <a:pt x="99" y="75"/>
                </a:lnTo>
                <a:lnTo>
                  <a:pt x="103" y="92"/>
                </a:lnTo>
                <a:lnTo>
                  <a:pt x="105" y="98"/>
                </a:lnTo>
                <a:lnTo>
                  <a:pt x="106" y="101"/>
                </a:lnTo>
                <a:lnTo>
                  <a:pt x="106" y="112"/>
                </a:lnTo>
                <a:lnTo>
                  <a:pt x="108" y="118"/>
                </a:lnTo>
                <a:lnTo>
                  <a:pt x="108" y="114"/>
                </a:lnTo>
                <a:lnTo>
                  <a:pt x="106" y="120"/>
                </a:lnTo>
                <a:lnTo>
                  <a:pt x="106" y="131"/>
                </a:lnTo>
                <a:lnTo>
                  <a:pt x="105" y="134"/>
                </a:lnTo>
                <a:lnTo>
                  <a:pt x="103" y="140"/>
                </a:lnTo>
                <a:lnTo>
                  <a:pt x="99" y="157"/>
                </a:lnTo>
                <a:lnTo>
                  <a:pt x="92" y="167"/>
                </a:lnTo>
                <a:lnTo>
                  <a:pt x="91" y="172"/>
                </a:lnTo>
                <a:lnTo>
                  <a:pt x="84" y="178"/>
                </a:lnTo>
                <a:lnTo>
                  <a:pt x="83" y="182"/>
                </a:lnTo>
                <a:lnTo>
                  <a:pt x="78" y="186"/>
                </a:lnTo>
                <a:lnTo>
                  <a:pt x="75" y="190"/>
                </a:lnTo>
                <a:lnTo>
                  <a:pt x="70" y="192"/>
                </a:lnTo>
                <a:lnTo>
                  <a:pt x="64" y="198"/>
                </a:lnTo>
                <a:lnTo>
                  <a:pt x="60" y="200"/>
                </a:lnTo>
                <a:lnTo>
                  <a:pt x="50" y="206"/>
                </a:lnTo>
                <a:lnTo>
                  <a:pt x="33" y="211"/>
                </a:lnTo>
                <a:lnTo>
                  <a:pt x="27" y="212"/>
                </a:lnTo>
                <a:lnTo>
                  <a:pt x="24" y="214"/>
                </a:lnTo>
                <a:lnTo>
                  <a:pt x="13" y="214"/>
                </a:lnTo>
                <a:lnTo>
                  <a:pt x="6" y="215"/>
                </a:lnTo>
                <a:lnTo>
                  <a:pt x="10" y="215"/>
                </a:lnTo>
                <a:lnTo>
                  <a:pt x="6" y="215"/>
                </a:lnTo>
                <a:lnTo>
                  <a:pt x="3" y="218"/>
                </a:lnTo>
                <a:lnTo>
                  <a:pt x="0" y="222"/>
                </a:lnTo>
                <a:lnTo>
                  <a:pt x="0" y="228"/>
                </a:lnTo>
                <a:lnTo>
                  <a:pt x="3" y="231"/>
                </a:lnTo>
                <a:lnTo>
                  <a:pt x="6" y="234"/>
                </a:lnTo>
                <a:lnTo>
                  <a:pt x="10" y="234"/>
                </a:lnTo>
                <a:lnTo>
                  <a:pt x="13" y="234"/>
                </a:lnTo>
                <a:lnTo>
                  <a:pt x="16" y="232"/>
                </a:lnTo>
                <a:lnTo>
                  <a:pt x="27" y="232"/>
                </a:lnTo>
                <a:lnTo>
                  <a:pt x="33" y="231"/>
                </a:lnTo>
                <a:lnTo>
                  <a:pt x="39" y="229"/>
                </a:lnTo>
                <a:lnTo>
                  <a:pt x="60" y="222"/>
                </a:lnTo>
                <a:lnTo>
                  <a:pt x="69" y="215"/>
                </a:lnTo>
                <a:lnTo>
                  <a:pt x="74" y="214"/>
                </a:lnTo>
                <a:lnTo>
                  <a:pt x="80" y="211"/>
                </a:lnTo>
                <a:lnTo>
                  <a:pt x="83" y="207"/>
                </a:lnTo>
                <a:lnTo>
                  <a:pt x="88" y="203"/>
                </a:lnTo>
                <a:lnTo>
                  <a:pt x="91" y="198"/>
                </a:lnTo>
                <a:lnTo>
                  <a:pt x="95" y="195"/>
                </a:lnTo>
                <a:lnTo>
                  <a:pt x="100" y="190"/>
                </a:lnTo>
                <a:lnTo>
                  <a:pt x="103" y="187"/>
                </a:lnTo>
                <a:lnTo>
                  <a:pt x="106" y="181"/>
                </a:lnTo>
                <a:lnTo>
                  <a:pt x="108" y="176"/>
                </a:lnTo>
                <a:lnTo>
                  <a:pt x="114" y="167"/>
                </a:lnTo>
                <a:lnTo>
                  <a:pt x="122" y="147"/>
                </a:lnTo>
                <a:lnTo>
                  <a:pt x="124" y="140"/>
                </a:lnTo>
                <a:lnTo>
                  <a:pt x="125" y="134"/>
                </a:lnTo>
                <a:lnTo>
                  <a:pt x="125" y="123"/>
                </a:lnTo>
                <a:lnTo>
                  <a:pt x="127" y="120"/>
                </a:lnTo>
                <a:lnTo>
                  <a:pt x="127" y="115"/>
                </a:lnTo>
                <a:lnTo>
                  <a:pt x="125" y="109"/>
                </a:lnTo>
                <a:lnTo>
                  <a:pt x="125" y="98"/>
                </a:lnTo>
                <a:lnTo>
                  <a:pt x="124" y="92"/>
                </a:lnTo>
                <a:lnTo>
                  <a:pt x="122" y="86"/>
                </a:lnTo>
                <a:lnTo>
                  <a:pt x="114" y="65"/>
                </a:lnTo>
                <a:lnTo>
                  <a:pt x="108" y="56"/>
                </a:lnTo>
                <a:lnTo>
                  <a:pt x="106" y="51"/>
                </a:lnTo>
                <a:lnTo>
                  <a:pt x="103" y="45"/>
                </a:lnTo>
                <a:lnTo>
                  <a:pt x="100" y="42"/>
                </a:lnTo>
                <a:lnTo>
                  <a:pt x="95" y="37"/>
                </a:lnTo>
                <a:lnTo>
                  <a:pt x="91" y="34"/>
                </a:lnTo>
                <a:lnTo>
                  <a:pt x="88" y="29"/>
                </a:lnTo>
                <a:lnTo>
                  <a:pt x="83" y="25"/>
                </a:lnTo>
                <a:lnTo>
                  <a:pt x="80" y="22"/>
                </a:lnTo>
                <a:lnTo>
                  <a:pt x="74" y="19"/>
                </a:lnTo>
                <a:lnTo>
                  <a:pt x="69" y="17"/>
                </a:lnTo>
                <a:lnTo>
                  <a:pt x="60" y="11"/>
                </a:lnTo>
                <a:lnTo>
                  <a:pt x="39" y="3"/>
                </a:lnTo>
                <a:lnTo>
                  <a:pt x="33" y="1"/>
                </a:lnTo>
                <a:lnTo>
                  <a:pt x="2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9" name="Freeform 17"/>
          <p:cNvSpPr>
            <a:spLocks/>
          </p:cNvSpPr>
          <p:nvPr/>
        </p:nvSpPr>
        <p:spPr bwMode="auto">
          <a:xfrm>
            <a:off x="6886575" y="2368550"/>
            <a:ext cx="287338" cy="30163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8" y="15"/>
              </a:cxn>
              <a:cxn ang="0">
                <a:pos x="181" y="12"/>
              </a:cxn>
              <a:cxn ang="0">
                <a:pos x="181" y="6"/>
              </a:cxn>
              <a:cxn ang="0">
                <a:pos x="178" y="3"/>
              </a:cxn>
              <a:cxn ang="0">
                <a:pos x="175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1" h="19">
                <a:moveTo>
                  <a:pt x="172" y="19"/>
                </a:moveTo>
                <a:lnTo>
                  <a:pt x="175" y="19"/>
                </a:lnTo>
                <a:lnTo>
                  <a:pt x="178" y="15"/>
                </a:lnTo>
                <a:lnTo>
                  <a:pt x="181" y="12"/>
                </a:lnTo>
                <a:lnTo>
                  <a:pt x="181" y="6"/>
                </a:lnTo>
                <a:lnTo>
                  <a:pt x="178" y="3"/>
                </a:lnTo>
                <a:lnTo>
                  <a:pt x="17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0" name="Freeform 18"/>
          <p:cNvSpPr>
            <a:spLocks/>
          </p:cNvSpPr>
          <p:nvPr/>
        </p:nvSpPr>
        <p:spPr bwMode="auto">
          <a:xfrm>
            <a:off x="6886575" y="2713038"/>
            <a:ext cx="287338" cy="30162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8" y="15"/>
              </a:cxn>
              <a:cxn ang="0">
                <a:pos x="181" y="12"/>
              </a:cxn>
              <a:cxn ang="0">
                <a:pos x="181" y="6"/>
              </a:cxn>
              <a:cxn ang="0">
                <a:pos x="178" y="3"/>
              </a:cxn>
              <a:cxn ang="0">
                <a:pos x="175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1" h="19">
                <a:moveTo>
                  <a:pt x="172" y="19"/>
                </a:moveTo>
                <a:lnTo>
                  <a:pt x="175" y="19"/>
                </a:lnTo>
                <a:lnTo>
                  <a:pt x="178" y="15"/>
                </a:lnTo>
                <a:lnTo>
                  <a:pt x="181" y="12"/>
                </a:lnTo>
                <a:lnTo>
                  <a:pt x="181" y="6"/>
                </a:lnTo>
                <a:lnTo>
                  <a:pt x="178" y="3"/>
                </a:lnTo>
                <a:lnTo>
                  <a:pt x="17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1" name="Freeform 19"/>
          <p:cNvSpPr>
            <a:spLocks/>
          </p:cNvSpPr>
          <p:nvPr/>
        </p:nvSpPr>
        <p:spPr bwMode="auto">
          <a:xfrm>
            <a:off x="6886575" y="2368550"/>
            <a:ext cx="30163" cy="37465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9" y="6"/>
              </a:cxn>
              <a:cxn ang="0">
                <a:pos x="16" y="3"/>
              </a:cxn>
              <a:cxn ang="0">
                <a:pos x="13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229"/>
              </a:cxn>
              <a:cxn ang="0">
                <a:pos x="3" y="232"/>
              </a:cxn>
              <a:cxn ang="0">
                <a:pos x="6" y="236"/>
              </a:cxn>
              <a:cxn ang="0">
                <a:pos x="13" y="236"/>
              </a:cxn>
              <a:cxn ang="0">
                <a:pos x="16" y="232"/>
              </a:cxn>
              <a:cxn ang="0">
                <a:pos x="19" y="229"/>
              </a:cxn>
              <a:cxn ang="0">
                <a:pos x="19" y="226"/>
              </a:cxn>
              <a:cxn ang="0">
                <a:pos x="19" y="9"/>
              </a:cxn>
            </a:cxnLst>
            <a:rect l="0" t="0" r="r" b="b"/>
            <a:pathLst>
              <a:path w="19" h="236">
                <a:moveTo>
                  <a:pt x="19" y="9"/>
                </a:move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229"/>
                </a:lnTo>
                <a:lnTo>
                  <a:pt x="3" y="232"/>
                </a:lnTo>
                <a:lnTo>
                  <a:pt x="6" y="236"/>
                </a:lnTo>
                <a:lnTo>
                  <a:pt x="13" y="236"/>
                </a:lnTo>
                <a:lnTo>
                  <a:pt x="16" y="232"/>
                </a:lnTo>
                <a:lnTo>
                  <a:pt x="19" y="229"/>
                </a:lnTo>
                <a:lnTo>
                  <a:pt x="19" y="226"/>
                </a:lnTo>
                <a:lnTo>
                  <a:pt x="19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2" name="Freeform 20"/>
          <p:cNvSpPr>
            <a:spLocks/>
          </p:cNvSpPr>
          <p:nvPr/>
        </p:nvSpPr>
        <p:spPr bwMode="auto">
          <a:xfrm>
            <a:off x="8483600" y="2422525"/>
            <a:ext cx="423863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261" y="19"/>
              </a:cxn>
              <a:cxn ang="0">
                <a:pos x="264" y="16"/>
              </a:cxn>
              <a:cxn ang="0">
                <a:pos x="267" y="13"/>
              </a:cxn>
              <a:cxn ang="0">
                <a:pos x="267" y="6"/>
              </a:cxn>
              <a:cxn ang="0">
                <a:pos x="264" y="3"/>
              </a:cxn>
              <a:cxn ang="0">
                <a:pos x="261" y="0"/>
              </a:cxn>
              <a:cxn ang="0">
                <a:pos x="258" y="0"/>
              </a:cxn>
              <a:cxn ang="0">
                <a:pos x="10" y="0"/>
              </a:cxn>
            </a:cxnLst>
            <a:rect l="0" t="0" r="r" b="b"/>
            <a:pathLst>
              <a:path w="267" h="19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261" y="19"/>
                </a:lnTo>
                <a:lnTo>
                  <a:pt x="264" y="16"/>
                </a:lnTo>
                <a:lnTo>
                  <a:pt x="267" y="13"/>
                </a:lnTo>
                <a:lnTo>
                  <a:pt x="267" y="6"/>
                </a:lnTo>
                <a:lnTo>
                  <a:pt x="264" y="3"/>
                </a:lnTo>
                <a:lnTo>
                  <a:pt x="261" y="0"/>
                </a:lnTo>
                <a:lnTo>
                  <a:pt x="258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3" name="Freeform 21"/>
          <p:cNvSpPr>
            <a:spLocks/>
          </p:cNvSpPr>
          <p:nvPr/>
        </p:nvSpPr>
        <p:spPr bwMode="auto">
          <a:xfrm>
            <a:off x="7915275" y="2319338"/>
            <a:ext cx="125413" cy="285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2"/>
              </a:cxn>
              <a:cxn ang="0">
                <a:pos x="4" y="15"/>
              </a:cxn>
              <a:cxn ang="0">
                <a:pos x="7" y="18"/>
              </a:cxn>
              <a:cxn ang="0">
                <a:pos x="72" y="18"/>
              </a:cxn>
              <a:cxn ang="0">
                <a:pos x="75" y="15"/>
              </a:cxn>
              <a:cxn ang="0">
                <a:pos x="79" y="12"/>
              </a:cxn>
              <a:cxn ang="0">
                <a:pos x="79" y="6"/>
              </a:cxn>
              <a:cxn ang="0">
                <a:pos x="75" y="3"/>
              </a:cxn>
              <a:cxn ang="0">
                <a:pos x="72" y="0"/>
              </a:cxn>
              <a:cxn ang="0">
                <a:pos x="69" y="0"/>
              </a:cxn>
              <a:cxn ang="0">
                <a:pos x="10" y="0"/>
              </a:cxn>
            </a:cxnLst>
            <a:rect l="0" t="0" r="r" b="b"/>
            <a:pathLst>
              <a:path w="79" h="18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2"/>
                </a:lnTo>
                <a:lnTo>
                  <a:pt x="4" y="15"/>
                </a:lnTo>
                <a:lnTo>
                  <a:pt x="7" y="18"/>
                </a:lnTo>
                <a:lnTo>
                  <a:pt x="72" y="18"/>
                </a:lnTo>
                <a:lnTo>
                  <a:pt x="75" y="15"/>
                </a:lnTo>
                <a:lnTo>
                  <a:pt x="79" y="12"/>
                </a:lnTo>
                <a:lnTo>
                  <a:pt x="79" y="6"/>
                </a:lnTo>
                <a:lnTo>
                  <a:pt x="75" y="3"/>
                </a:lnTo>
                <a:lnTo>
                  <a:pt x="72" y="0"/>
                </a:lnTo>
                <a:lnTo>
                  <a:pt x="69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4" name="Freeform 22"/>
          <p:cNvSpPr>
            <a:spLocks/>
          </p:cNvSpPr>
          <p:nvPr/>
        </p:nvSpPr>
        <p:spPr bwMode="auto">
          <a:xfrm>
            <a:off x="7313613" y="2132013"/>
            <a:ext cx="74612" cy="3016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40" y="19"/>
              </a:cxn>
              <a:cxn ang="0">
                <a:pos x="44" y="16"/>
              </a:cxn>
              <a:cxn ang="0">
                <a:pos x="47" y="13"/>
              </a:cxn>
              <a:cxn ang="0">
                <a:pos x="47" y="7"/>
              </a:cxn>
              <a:cxn ang="0">
                <a:pos x="44" y="4"/>
              </a:cxn>
              <a:cxn ang="0">
                <a:pos x="40" y="0"/>
              </a:cxn>
              <a:cxn ang="0">
                <a:pos x="37" y="0"/>
              </a:cxn>
              <a:cxn ang="0">
                <a:pos x="9" y="0"/>
              </a:cxn>
            </a:cxnLst>
            <a:rect l="0" t="0" r="r" b="b"/>
            <a:pathLst>
              <a:path w="47" h="19">
                <a:moveTo>
                  <a:pt x="9" y="0"/>
                </a:move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40" y="19"/>
                </a:lnTo>
                <a:lnTo>
                  <a:pt x="44" y="16"/>
                </a:lnTo>
                <a:lnTo>
                  <a:pt x="47" y="13"/>
                </a:lnTo>
                <a:lnTo>
                  <a:pt x="47" y="7"/>
                </a:lnTo>
                <a:lnTo>
                  <a:pt x="44" y="4"/>
                </a:lnTo>
                <a:lnTo>
                  <a:pt x="40" y="0"/>
                </a:lnTo>
                <a:lnTo>
                  <a:pt x="3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5" name="Freeform 23"/>
          <p:cNvSpPr>
            <a:spLocks/>
          </p:cNvSpPr>
          <p:nvPr/>
        </p:nvSpPr>
        <p:spPr bwMode="auto">
          <a:xfrm>
            <a:off x="7358063" y="2132013"/>
            <a:ext cx="30162" cy="122237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7"/>
              </a:cxn>
              <a:cxn ang="0">
                <a:pos x="16" y="4"/>
              </a:cxn>
              <a:cxn ang="0">
                <a:pos x="12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71"/>
              </a:cxn>
              <a:cxn ang="0">
                <a:pos x="3" y="74"/>
              </a:cxn>
              <a:cxn ang="0">
                <a:pos x="6" y="77"/>
              </a:cxn>
              <a:cxn ang="0">
                <a:pos x="12" y="77"/>
              </a:cxn>
              <a:cxn ang="0">
                <a:pos x="16" y="74"/>
              </a:cxn>
              <a:cxn ang="0">
                <a:pos x="19" y="71"/>
              </a:cxn>
              <a:cxn ang="0">
                <a:pos x="19" y="68"/>
              </a:cxn>
              <a:cxn ang="0">
                <a:pos x="19" y="10"/>
              </a:cxn>
            </a:cxnLst>
            <a:rect l="0" t="0" r="r" b="b"/>
            <a:pathLst>
              <a:path w="19" h="77">
                <a:moveTo>
                  <a:pt x="19" y="10"/>
                </a:moveTo>
                <a:lnTo>
                  <a:pt x="19" y="7"/>
                </a:lnTo>
                <a:lnTo>
                  <a:pt x="16" y="4"/>
                </a:lnTo>
                <a:lnTo>
                  <a:pt x="12" y="0"/>
                </a:ln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71"/>
                </a:lnTo>
                <a:lnTo>
                  <a:pt x="3" y="74"/>
                </a:lnTo>
                <a:lnTo>
                  <a:pt x="6" y="77"/>
                </a:lnTo>
                <a:lnTo>
                  <a:pt x="12" y="77"/>
                </a:lnTo>
                <a:lnTo>
                  <a:pt x="16" y="74"/>
                </a:lnTo>
                <a:lnTo>
                  <a:pt x="19" y="71"/>
                </a:lnTo>
                <a:lnTo>
                  <a:pt x="19" y="68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6" name="Freeform 24"/>
          <p:cNvSpPr>
            <a:spLocks/>
          </p:cNvSpPr>
          <p:nvPr/>
        </p:nvSpPr>
        <p:spPr bwMode="auto">
          <a:xfrm>
            <a:off x="7358063" y="2224088"/>
            <a:ext cx="171450" cy="3016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102" y="19"/>
              </a:cxn>
              <a:cxn ang="0">
                <a:pos x="105" y="16"/>
              </a:cxn>
              <a:cxn ang="0">
                <a:pos x="108" y="13"/>
              </a:cxn>
              <a:cxn ang="0">
                <a:pos x="108" y="6"/>
              </a:cxn>
              <a:cxn ang="0">
                <a:pos x="105" y="3"/>
              </a:cxn>
              <a:cxn ang="0">
                <a:pos x="102" y="0"/>
              </a:cxn>
              <a:cxn ang="0">
                <a:pos x="98" y="0"/>
              </a:cxn>
              <a:cxn ang="0">
                <a:pos x="9" y="0"/>
              </a:cxn>
            </a:cxnLst>
            <a:rect l="0" t="0" r="r" b="b"/>
            <a:pathLst>
              <a:path w="108" h="19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102" y="19"/>
                </a:lnTo>
                <a:lnTo>
                  <a:pt x="105" y="16"/>
                </a:lnTo>
                <a:lnTo>
                  <a:pt x="108" y="13"/>
                </a:lnTo>
                <a:lnTo>
                  <a:pt x="108" y="6"/>
                </a:lnTo>
                <a:lnTo>
                  <a:pt x="105" y="3"/>
                </a:lnTo>
                <a:lnTo>
                  <a:pt x="102" y="0"/>
                </a:lnTo>
                <a:lnTo>
                  <a:pt x="9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7" name="Freeform 25"/>
          <p:cNvSpPr>
            <a:spLocks/>
          </p:cNvSpPr>
          <p:nvPr/>
        </p:nvSpPr>
        <p:spPr bwMode="auto">
          <a:xfrm>
            <a:off x="7313613" y="2551113"/>
            <a:ext cx="74612" cy="3016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40" y="19"/>
              </a:cxn>
              <a:cxn ang="0">
                <a:pos x="44" y="16"/>
              </a:cxn>
              <a:cxn ang="0">
                <a:pos x="47" y="13"/>
              </a:cxn>
              <a:cxn ang="0">
                <a:pos x="47" y="7"/>
              </a:cxn>
              <a:cxn ang="0">
                <a:pos x="44" y="3"/>
              </a:cxn>
              <a:cxn ang="0">
                <a:pos x="40" y="0"/>
              </a:cxn>
              <a:cxn ang="0">
                <a:pos x="37" y="0"/>
              </a:cxn>
              <a:cxn ang="0">
                <a:pos x="9" y="0"/>
              </a:cxn>
            </a:cxnLst>
            <a:rect l="0" t="0" r="r" b="b"/>
            <a:pathLst>
              <a:path w="47" h="19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40" y="19"/>
                </a:lnTo>
                <a:lnTo>
                  <a:pt x="44" y="16"/>
                </a:lnTo>
                <a:lnTo>
                  <a:pt x="47" y="13"/>
                </a:lnTo>
                <a:lnTo>
                  <a:pt x="47" y="7"/>
                </a:lnTo>
                <a:lnTo>
                  <a:pt x="44" y="3"/>
                </a:lnTo>
                <a:lnTo>
                  <a:pt x="40" y="0"/>
                </a:lnTo>
                <a:lnTo>
                  <a:pt x="3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8" name="Freeform 26"/>
          <p:cNvSpPr>
            <a:spLocks/>
          </p:cNvSpPr>
          <p:nvPr/>
        </p:nvSpPr>
        <p:spPr bwMode="auto">
          <a:xfrm>
            <a:off x="7358063" y="2457450"/>
            <a:ext cx="30162" cy="123825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0" y="72"/>
              </a:cxn>
              <a:cxn ang="0">
                <a:pos x="3" y="75"/>
              </a:cxn>
              <a:cxn ang="0">
                <a:pos x="6" y="78"/>
              </a:cxn>
              <a:cxn ang="0">
                <a:pos x="12" y="78"/>
              </a:cxn>
              <a:cxn ang="0">
                <a:pos x="16" y="75"/>
              </a:cxn>
              <a:cxn ang="0">
                <a:pos x="19" y="72"/>
              </a:cxn>
              <a:cxn ang="0">
                <a:pos x="19" y="6"/>
              </a:cxn>
              <a:cxn ang="0">
                <a:pos x="16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9"/>
              </a:cxn>
              <a:cxn ang="0">
                <a:pos x="0" y="69"/>
              </a:cxn>
            </a:cxnLst>
            <a:rect l="0" t="0" r="r" b="b"/>
            <a:pathLst>
              <a:path w="19" h="78">
                <a:moveTo>
                  <a:pt x="0" y="69"/>
                </a:moveTo>
                <a:lnTo>
                  <a:pt x="0" y="72"/>
                </a:lnTo>
                <a:lnTo>
                  <a:pt x="3" y="75"/>
                </a:lnTo>
                <a:lnTo>
                  <a:pt x="6" y="78"/>
                </a:lnTo>
                <a:lnTo>
                  <a:pt x="12" y="78"/>
                </a:lnTo>
                <a:lnTo>
                  <a:pt x="16" y="75"/>
                </a:lnTo>
                <a:lnTo>
                  <a:pt x="19" y="72"/>
                </a:lnTo>
                <a:lnTo>
                  <a:pt x="19" y="6"/>
                </a:lnTo>
                <a:lnTo>
                  <a:pt x="16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9" name="Freeform 27"/>
          <p:cNvSpPr>
            <a:spLocks/>
          </p:cNvSpPr>
          <p:nvPr/>
        </p:nvSpPr>
        <p:spPr bwMode="auto">
          <a:xfrm>
            <a:off x="7358063" y="2457450"/>
            <a:ext cx="171450" cy="30163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6"/>
              </a:cxn>
              <a:cxn ang="0">
                <a:pos x="6" y="19"/>
              </a:cxn>
              <a:cxn ang="0">
                <a:pos x="102" y="19"/>
              </a:cxn>
              <a:cxn ang="0">
                <a:pos x="105" y="16"/>
              </a:cxn>
              <a:cxn ang="0">
                <a:pos x="108" y="12"/>
              </a:cxn>
              <a:cxn ang="0">
                <a:pos x="108" y="6"/>
              </a:cxn>
              <a:cxn ang="0">
                <a:pos x="105" y="3"/>
              </a:cxn>
              <a:cxn ang="0">
                <a:pos x="102" y="0"/>
              </a:cxn>
              <a:cxn ang="0">
                <a:pos x="98" y="0"/>
              </a:cxn>
              <a:cxn ang="0">
                <a:pos x="9" y="0"/>
              </a:cxn>
            </a:cxnLst>
            <a:rect l="0" t="0" r="r" b="b"/>
            <a:pathLst>
              <a:path w="108" h="19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6"/>
                </a:lnTo>
                <a:lnTo>
                  <a:pt x="6" y="19"/>
                </a:lnTo>
                <a:lnTo>
                  <a:pt x="102" y="19"/>
                </a:lnTo>
                <a:lnTo>
                  <a:pt x="105" y="16"/>
                </a:lnTo>
                <a:lnTo>
                  <a:pt x="108" y="12"/>
                </a:lnTo>
                <a:lnTo>
                  <a:pt x="108" y="6"/>
                </a:lnTo>
                <a:lnTo>
                  <a:pt x="105" y="3"/>
                </a:lnTo>
                <a:lnTo>
                  <a:pt x="102" y="0"/>
                </a:lnTo>
                <a:lnTo>
                  <a:pt x="9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0" name="Freeform 28"/>
          <p:cNvSpPr>
            <a:spLocks/>
          </p:cNvSpPr>
          <p:nvPr/>
        </p:nvSpPr>
        <p:spPr bwMode="auto">
          <a:xfrm>
            <a:off x="6754813" y="1993900"/>
            <a:ext cx="169862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2"/>
              </a:cxn>
              <a:cxn ang="0">
                <a:pos x="4" y="16"/>
              </a:cxn>
              <a:cxn ang="0">
                <a:pos x="7" y="19"/>
              </a:cxn>
              <a:cxn ang="0">
                <a:pos x="100" y="19"/>
              </a:cxn>
              <a:cxn ang="0">
                <a:pos x="103" y="16"/>
              </a:cxn>
              <a:cxn ang="0">
                <a:pos x="107" y="12"/>
              </a:cxn>
              <a:cxn ang="0">
                <a:pos x="107" y="6"/>
              </a:cxn>
              <a:cxn ang="0">
                <a:pos x="103" y="3"/>
              </a:cxn>
              <a:cxn ang="0">
                <a:pos x="100" y="0"/>
              </a:cxn>
              <a:cxn ang="0">
                <a:pos x="97" y="0"/>
              </a:cxn>
              <a:cxn ang="0">
                <a:pos x="10" y="0"/>
              </a:cxn>
            </a:cxnLst>
            <a:rect l="0" t="0" r="r" b="b"/>
            <a:pathLst>
              <a:path w="107" h="19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2"/>
                </a:lnTo>
                <a:lnTo>
                  <a:pt x="4" y="16"/>
                </a:lnTo>
                <a:lnTo>
                  <a:pt x="7" y="19"/>
                </a:lnTo>
                <a:lnTo>
                  <a:pt x="100" y="19"/>
                </a:lnTo>
                <a:lnTo>
                  <a:pt x="103" y="16"/>
                </a:lnTo>
                <a:lnTo>
                  <a:pt x="107" y="12"/>
                </a:lnTo>
                <a:lnTo>
                  <a:pt x="107" y="6"/>
                </a:lnTo>
                <a:lnTo>
                  <a:pt x="103" y="3"/>
                </a:lnTo>
                <a:lnTo>
                  <a:pt x="100" y="0"/>
                </a:lnTo>
                <a:lnTo>
                  <a:pt x="9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1" name="Freeform 29"/>
          <p:cNvSpPr>
            <a:spLocks/>
          </p:cNvSpPr>
          <p:nvPr/>
        </p:nvSpPr>
        <p:spPr bwMode="auto">
          <a:xfrm>
            <a:off x="6754813" y="1714500"/>
            <a:ext cx="30162" cy="309563"/>
          </a:xfrm>
          <a:custGeom>
            <a:avLst/>
            <a:gdLst/>
            <a:ahLst/>
            <a:cxnLst>
              <a:cxn ang="0">
                <a:pos x="0" y="185"/>
              </a:cxn>
              <a:cxn ang="0">
                <a:pos x="0" y="188"/>
              </a:cxn>
              <a:cxn ang="0">
                <a:pos x="4" y="192"/>
              </a:cxn>
              <a:cxn ang="0">
                <a:pos x="7" y="195"/>
              </a:cxn>
              <a:cxn ang="0">
                <a:pos x="13" y="195"/>
              </a:cxn>
              <a:cxn ang="0">
                <a:pos x="16" y="192"/>
              </a:cxn>
              <a:cxn ang="0">
                <a:pos x="19" y="188"/>
              </a:cxn>
              <a:cxn ang="0">
                <a:pos x="19" y="6"/>
              </a:cxn>
              <a:cxn ang="0">
                <a:pos x="16" y="3"/>
              </a:cxn>
              <a:cxn ang="0">
                <a:pos x="13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9"/>
              </a:cxn>
              <a:cxn ang="0">
                <a:pos x="0" y="185"/>
              </a:cxn>
            </a:cxnLst>
            <a:rect l="0" t="0" r="r" b="b"/>
            <a:pathLst>
              <a:path w="19" h="195">
                <a:moveTo>
                  <a:pt x="0" y="185"/>
                </a:moveTo>
                <a:lnTo>
                  <a:pt x="0" y="188"/>
                </a:lnTo>
                <a:lnTo>
                  <a:pt x="4" y="192"/>
                </a:lnTo>
                <a:lnTo>
                  <a:pt x="7" y="195"/>
                </a:lnTo>
                <a:lnTo>
                  <a:pt x="13" y="195"/>
                </a:lnTo>
                <a:lnTo>
                  <a:pt x="16" y="192"/>
                </a:lnTo>
                <a:lnTo>
                  <a:pt x="19" y="188"/>
                </a:ln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9"/>
                </a:lnTo>
                <a:lnTo>
                  <a:pt x="0" y="18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2" name="Freeform 30"/>
          <p:cNvSpPr>
            <a:spLocks/>
          </p:cNvSpPr>
          <p:nvPr/>
        </p:nvSpPr>
        <p:spPr bwMode="auto">
          <a:xfrm>
            <a:off x="7729538" y="2828925"/>
            <a:ext cx="311150" cy="30163"/>
          </a:xfrm>
          <a:custGeom>
            <a:avLst/>
            <a:gdLst/>
            <a:ahLst/>
            <a:cxnLst>
              <a:cxn ang="0">
                <a:pos x="186" y="19"/>
              </a:cxn>
              <a:cxn ang="0">
                <a:pos x="189" y="19"/>
              </a:cxn>
              <a:cxn ang="0">
                <a:pos x="192" y="16"/>
              </a:cxn>
              <a:cxn ang="0">
                <a:pos x="196" y="13"/>
              </a:cxn>
              <a:cxn ang="0">
                <a:pos x="196" y="6"/>
              </a:cxn>
              <a:cxn ang="0">
                <a:pos x="192" y="3"/>
              </a:cxn>
              <a:cxn ang="0">
                <a:pos x="189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7" y="19"/>
              </a:cxn>
              <a:cxn ang="0">
                <a:pos x="10" y="19"/>
              </a:cxn>
              <a:cxn ang="0">
                <a:pos x="186" y="19"/>
              </a:cxn>
            </a:cxnLst>
            <a:rect l="0" t="0" r="r" b="b"/>
            <a:pathLst>
              <a:path w="196" h="19">
                <a:moveTo>
                  <a:pt x="186" y="19"/>
                </a:moveTo>
                <a:lnTo>
                  <a:pt x="189" y="19"/>
                </a:lnTo>
                <a:lnTo>
                  <a:pt x="192" y="16"/>
                </a:lnTo>
                <a:lnTo>
                  <a:pt x="196" y="13"/>
                </a:lnTo>
                <a:lnTo>
                  <a:pt x="196" y="6"/>
                </a:lnTo>
                <a:lnTo>
                  <a:pt x="192" y="3"/>
                </a:lnTo>
                <a:lnTo>
                  <a:pt x="189" y="0"/>
                </a:ln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7" y="19"/>
                </a:lnTo>
                <a:lnTo>
                  <a:pt x="10" y="19"/>
                </a:lnTo>
                <a:lnTo>
                  <a:pt x="186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3" name="Freeform 31"/>
          <p:cNvSpPr>
            <a:spLocks/>
          </p:cNvSpPr>
          <p:nvPr/>
        </p:nvSpPr>
        <p:spPr bwMode="auto">
          <a:xfrm>
            <a:off x="7729538" y="2828925"/>
            <a:ext cx="30162" cy="635000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6"/>
              </a:cxn>
              <a:cxn ang="0">
                <a:pos x="16" y="3"/>
              </a:cxn>
              <a:cxn ang="0">
                <a:pos x="13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394"/>
              </a:cxn>
              <a:cxn ang="0">
                <a:pos x="3" y="397"/>
              </a:cxn>
              <a:cxn ang="0">
                <a:pos x="7" y="400"/>
              </a:cxn>
              <a:cxn ang="0">
                <a:pos x="13" y="400"/>
              </a:cxn>
              <a:cxn ang="0">
                <a:pos x="16" y="397"/>
              </a:cxn>
              <a:cxn ang="0">
                <a:pos x="19" y="394"/>
              </a:cxn>
              <a:cxn ang="0">
                <a:pos x="19" y="391"/>
              </a:cxn>
              <a:cxn ang="0">
                <a:pos x="19" y="10"/>
              </a:cxn>
            </a:cxnLst>
            <a:rect l="0" t="0" r="r" b="b"/>
            <a:pathLst>
              <a:path w="19" h="400">
                <a:moveTo>
                  <a:pt x="19" y="10"/>
                </a:move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394"/>
                </a:lnTo>
                <a:lnTo>
                  <a:pt x="3" y="397"/>
                </a:lnTo>
                <a:lnTo>
                  <a:pt x="7" y="400"/>
                </a:lnTo>
                <a:lnTo>
                  <a:pt x="13" y="400"/>
                </a:lnTo>
                <a:lnTo>
                  <a:pt x="16" y="397"/>
                </a:lnTo>
                <a:lnTo>
                  <a:pt x="19" y="394"/>
                </a:lnTo>
                <a:lnTo>
                  <a:pt x="19" y="391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4" name="Freeform 32"/>
          <p:cNvSpPr>
            <a:spLocks/>
          </p:cNvSpPr>
          <p:nvPr/>
        </p:nvSpPr>
        <p:spPr bwMode="auto">
          <a:xfrm>
            <a:off x="6800850" y="2132013"/>
            <a:ext cx="120650" cy="119062"/>
          </a:xfrm>
          <a:custGeom>
            <a:avLst/>
            <a:gdLst/>
            <a:ahLst/>
            <a:cxnLst>
              <a:cxn ang="0">
                <a:pos x="1" y="50"/>
              </a:cxn>
              <a:cxn ang="0">
                <a:pos x="3" y="55"/>
              </a:cxn>
              <a:cxn ang="0">
                <a:pos x="12" y="64"/>
              </a:cxn>
              <a:cxn ang="0">
                <a:pos x="15" y="68"/>
              </a:cxn>
              <a:cxn ang="0">
                <a:pos x="18" y="71"/>
              </a:cxn>
              <a:cxn ang="0">
                <a:pos x="18" y="71"/>
              </a:cxn>
              <a:cxn ang="0">
                <a:pos x="34" y="75"/>
              </a:cxn>
              <a:cxn ang="0">
                <a:pos x="45" y="72"/>
              </a:cxn>
              <a:cxn ang="0">
                <a:pos x="57" y="71"/>
              </a:cxn>
              <a:cxn ang="0">
                <a:pos x="57" y="71"/>
              </a:cxn>
              <a:cxn ang="0">
                <a:pos x="60" y="68"/>
              </a:cxn>
              <a:cxn ang="0">
                <a:pos x="64" y="64"/>
              </a:cxn>
              <a:cxn ang="0">
                <a:pos x="73" y="55"/>
              </a:cxn>
              <a:cxn ang="0">
                <a:pos x="74" y="50"/>
              </a:cxn>
              <a:cxn ang="0">
                <a:pos x="68" y="47"/>
              </a:cxn>
              <a:cxn ang="0">
                <a:pos x="76" y="25"/>
              </a:cxn>
              <a:cxn ang="0">
                <a:pos x="73" y="21"/>
              </a:cxn>
              <a:cxn ang="0">
                <a:pos x="62" y="10"/>
              </a:cxn>
              <a:cxn ang="0">
                <a:pos x="56" y="4"/>
              </a:cxn>
              <a:cxn ang="0">
                <a:pos x="51" y="2"/>
              </a:cxn>
              <a:cxn ang="0">
                <a:pos x="24" y="2"/>
              </a:cxn>
              <a:cxn ang="0">
                <a:pos x="20" y="4"/>
              </a:cxn>
              <a:cxn ang="0">
                <a:pos x="14" y="10"/>
              </a:cxn>
              <a:cxn ang="0">
                <a:pos x="3" y="21"/>
              </a:cxn>
              <a:cxn ang="0">
                <a:pos x="0" y="25"/>
              </a:cxn>
              <a:cxn ang="0">
                <a:pos x="18" y="32"/>
              </a:cxn>
              <a:cxn ang="0">
                <a:pos x="21" y="27"/>
              </a:cxn>
              <a:cxn ang="0">
                <a:pos x="26" y="21"/>
              </a:cxn>
              <a:cxn ang="0">
                <a:pos x="31" y="19"/>
              </a:cxn>
              <a:cxn ang="0">
                <a:pos x="32" y="19"/>
              </a:cxn>
              <a:cxn ang="0">
                <a:pos x="45" y="21"/>
              </a:cxn>
              <a:cxn ang="0">
                <a:pos x="49" y="22"/>
              </a:cxn>
              <a:cxn ang="0">
                <a:pos x="49" y="22"/>
              </a:cxn>
              <a:cxn ang="0">
                <a:pos x="56" y="29"/>
              </a:cxn>
              <a:cxn ang="0">
                <a:pos x="57" y="39"/>
              </a:cxn>
              <a:cxn ang="0">
                <a:pos x="60" y="32"/>
              </a:cxn>
              <a:cxn ang="0">
                <a:pos x="59" y="44"/>
              </a:cxn>
              <a:cxn ang="0">
                <a:pos x="53" y="50"/>
              </a:cxn>
              <a:cxn ang="0">
                <a:pos x="49" y="54"/>
              </a:cxn>
              <a:cxn ang="0">
                <a:pos x="46" y="57"/>
              </a:cxn>
              <a:cxn ang="0">
                <a:pos x="49" y="54"/>
              </a:cxn>
              <a:cxn ang="0">
                <a:pos x="45" y="55"/>
              </a:cxn>
              <a:cxn ang="0">
                <a:pos x="29" y="68"/>
              </a:cxn>
              <a:cxn ang="0">
                <a:pos x="32" y="57"/>
              </a:cxn>
              <a:cxn ang="0">
                <a:pos x="31" y="57"/>
              </a:cxn>
              <a:cxn ang="0">
                <a:pos x="26" y="55"/>
              </a:cxn>
              <a:cxn ang="0">
                <a:pos x="23" y="52"/>
              </a:cxn>
              <a:cxn ang="0">
                <a:pos x="20" y="49"/>
              </a:cxn>
              <a:cxn ang="0">
                <a:pos x="18" y="44"/>
              </a:cxn>
              <a:cxn ang="0">
                <a:pos x="18" y="43"/>
              </a:cxn>
            </a:cxnLst>
            <a:rect l="0" t="0" r="r" b="b"/>
            <a:pathLst>
              <a:path w="76" h="75">
                <a:moveTo>
                  <a:pt x="0" y="38"/>
                </a:moveTo>
                <a:lnTo>
                  <a:pt x="0" y="49"/>
                </a:lnTo>
                <a:lnTo>
                  <a:pt x="1" y="50"/>
                </a:lnTo>
                <a:lnTo>
                  <a:pt x="4" y="57"/>
                </a:lnTo>
                <a:lnTo>
                  <a:pt x="6" y="57"/>
                </a:lnTo>
                <a:lnTo>
                  <a:pt x="3" y="55"/>
                </a:lnTo>
                <a:lnTo>
                  <a:pt x="4" y="57"/>
                </a:lnTo>
                <a:lnTo>
                  <a:pt x="7" y="61"/>
                </a:lnTo>
                <a:lnTo>
                  <a:pt x="12" y="64"/>
                </a:lnTo>
                <a:lnTo>
                  <a:pt x="7" y="60"/>
                </a:lnTo>
                <a:lnTo>
                  <a:pt x="10" y="64"/>
                </a:lnTo>
                <a:lnTo>
                  <a:pt x="15" y="68"/>
                </a:lnTo>
                <a:lnTo>
                  <a:pt x="10" y="63"/>
                </a:lnTo>
                <a:lnTo>
                  <a:pt x="14" y="68"/>
                </a:lnTo>
                <a:lnTo>
                  <a:pt x="18" y="71"/>
                </a:lnTo>
                <a:lnTo>
                  <a:pt x="20" y="72"/>
                </a:lnTo>
                <a:lnTo>
                  <a:pt x="18" y="69"/>
                </a:lnTo>
                <a:lnTo>
                  <a:pt x="18" y="71"/>
                </a:lnTo>
                <a:lnTo>
                  <a:pt x="24" y="74"/>
                </a:lnTo>
                <a:lnTo>
                  <a:pt x="26" y="75"/>
                </a:lnTo>
                <a:lnTo>
                  <a:pt x="34" y="75"/>
                </a:lnTo>
                <a:lnTo>
                  <a:pt x="32" y="74"/>
                </a:lnTo>
                <a:lnTo>
                  <a:pt x="48" y="68"/>
                </a:lnTo>
                <a:lnTo>
                  <a:pt x="45" y="72"/>
                </a:lnTo>
                <a:lnTo>
                  <a:pt x="49" y="75"/>
                </a:lnTo>
                <a:lnTo>
                  <a:pt x="51" y="74"/>
                </a:lnTo>
                <a:lnTo>
                  <a:pt x="57" y="71"/>
                </a:lnTo>
                <a:lnTo>
                  <a:pt x="57" y="69"/>
                </a:lnTo>
                <a:lnTo>
                  <a:pt x="56" y="72"/>
                </a:lnTo>
                <a:lnTo>
                  <a:pt x="57" y="71"/>
                </a:lnTo>
                <a:lnTo>
                  <a:pt x="62" y="68"/>
                </a:lnTo>
                <a:lnTo>
                  <a:pt x="65" y="63"/>
                </a:lnTo>
                <a:lnTo>
                  <a:pt x="60" y="68"/>
                </a:lnTo>
                <a:lnTo>
                  <a:pt x="65" y="64"/>
                </a:lnTo>
                <a:lnTo>
                  <a:pt x="68" y="60"/>
                </a:lnTo>
                <a:lnTo>
                  <a:pt x="64" y="64"/>
                </a:lnTo>
                <a:lnTo>
                  <a:pt x="68" y="61"/>
                </a:lnTo>
                <a:lnTo>
                  <a:pt x="71" y="57"/>
                </a:lnTo>
                <a:lnTo>
                  <a:pt x="73" y="55"/>
                </a:lnTo>
                <a:lnTo>
                  <a:pt x="70" y="57"/>
                </a:lnTo>
                <a:lnTo>
                  <a:pt x="71" y="57"/>
                </a:lnTo>
                <a:lnTo>
                  <a:pt x="74" y="50"/>
                </a:lnTo>
                <a:lnTo>
                  <a:pt x="76" y="49"/>
                </a:lnTo>
                <a:lnTo>
                  <a:pt x="73" y="44"/>
                </a:lnTo>
                <a:lnTo>
                  <a:pt x="68" y="47"/>
                </a:lnTo>
                <a:lnTo>
                  <a:pt x="74" y="32"/>
                </a:lnTo>
                <a:lnTo>
                  <a:pt x="76" y="33"/>
                </a:lnTo>
                <a:lnTo>
                  <a:pt x="76" y="25"/>
                </a:lnTo>
                <a:lnTo>
                  <a:pt x="74" y="24"/>
                </a:lnTo>
                <a:lnTo>
                  <a:pt x="74" y="22"/>
                </a:lnTo>
                <a:lnTo>
                  <a:pt x="73" y="21"/>
                </a:lnTo>
                <a:lnTo>
                  <a:pt x="73" y="19"/>
                </a:lnTo>
                <a:lnTo>
                  <a:pt x="60" y="7"/>
                </a:lnTo>
                <a:lnTo>
                  <a:pt x="62" y="10"/>
                </a:lnTo>
                <a:lnTo>
                  <a:pt x="62" y="8"/>
                </a:lnTo>
                <a:lnTo>
                  <a:pt x="57" y="5"/>
                </a:lnTo>
                <a:lnTo>
                  <a:pt x="56" y="4"/>
                </a:lnTo>
                <a:lnTo>
                  <a:pt x="57" y="7"/>
                </a:lnTo>
                <a:lnTo>
                  <a:pt x="57" y="5"/>
                </a:lnTo>
                <a:lnTo>
                  <a:pt x="51" y="2"/>
                </a:lnTo>
                <a:lnTo>
                  <a:pt x="49" y="0"/>
                </a:lnTo>
                <a:lnTo>
                  <a:pt x="26" y="0"/>
                </a:lnTo>
                <a:lnTo>
                  <a:pt x="24" y="2"/>
                </a:lnTo>
                <a:lnTo>
                  <a:pt x="18" y="5"/>
                </a:lnTo>
                <a:lnTo>
                  <a:pt x="18" y="7"/>
                </a:lnTo>
                <a:lnTo>
                  <a:pt x="20" y="4"/>
                </a:lnTo>
                <a:lnTo>
                  <a:pt x="18" y="5"/>
                </a:lnTo>
                <a:lnTo>
                  <a:pt x="14" y="8"/>
                </a:lnTo>
                <a:lnTo>
                  <a:pt x="14" y="10"/>
                </a:lnTo>
                <a:lnTo>
                  <a:pt x="15" y="7"/>
                </a:lnTo>
                <a:lnTo>
                  <a:pt x="3" y="19"/>
                </a:lnTo>
                <a:lnTo>
                  <a:pt x="3" y="21"/>
                </a:lnTo>
                <a:lnTo>
                  <a:pt x="1" y="22"/>
                </a:lnTo>
                <a:lnTo>
                  <a:pt x="1" y="24"/>
                </a:lnTo>
                <a:lnTo>
                  <a:pt x="0" y="25"/>
                </a:lnTo>
                <a:lnTo>
                  <a:pt x="0" y="38"/>
                </a:lnTo>
                <a:lnTo>
                  <a:pt x="18" y="38"/>
                </a:lnTo>
                <a:lnTo>
                  <a:pt x="18" y="32"/>
                </a:lnTo>
                <a:lnTo>
                  <a:pt x="20" y="30"/>
                </a:lnTo>
                <a:lnTo>
                  <a:pt x="20" y="29"/>
                </a:lnTo>
                <a:lnTo>
                  <a:pt x="21" y="27"/>
                </a:lnTo>
                <a:lnTo>
                  <a:pt x="21" y="25"/>
                </a:lnTo>
                <a:lnTo>
                  <a:pt x="26" y="22"/>
                </a:lnTo>
                <a:lnTo>
                  <a:pt x="26" y="21"/>
                </a:lnTo>
                <a:lnTo>
                  <a:pt x="24" y="24"/>
                </a:lnTo>
                <a:lnTo>
                  <a:pt x="26" y="22"/>
                </a:lnTo>
                <a:lnTo>
                  <a:pt x="31" y="19"/>
                </a:lnTo>
                <a:lnTo>
                  <a:pt x="31" y="18"/>
                </a:lnTo>
                <a:lnTo>
                  <a:pt x="31" y="21"/>
                </a:lnTo>
                <a:lnTo>
                  <a:pt x="32" y="19"/>
                </a:lnTo>
                <a:lnTo>
                  <a:pt x="39" y="19"/>
                </a:lnTo>
                <a:lnTo>
                  <a:pt x="43" y="19"/>
                </a:lnTo>
                <a:lnTo>
                  <a:pt x="45" y="21"/>
                </a:lnTo>
                <a:lnTo>
                  <a:pt x="45" y="18"/>
                </a:lnTo>
                <a:lnTo>
                  <a:pt x="45" y="19"/>
                </a:lnTo>
                <a:lnTo>
                  <a:pt x="49" y="22"/>
                </a:lnTo>
                <a:lnTo>
                  <a:pt x="51" y="24"/>
                </a:lnTo>
                <a:lnTo>
                  <a:pt x="49" y="21"/>
                </a:lnTo>
                <a:lnTo>
                  <a:pt x="49" y="22"/>
                </a:lnTo>
                <a:lnTo>
                  <a:pt x="54" y="25"/>
                </a:lnTo>
                <a:lnTo>
                  <a:pt x="54" y="27"/>
                </a:lnTo>
                <a:lnTo>
                  <a:pt x="56" y="29"/>
                </a:lnTo>
                <a:lnTo>
                  <a:pt x="56" y="30"/>
                </a:lnTo>
                <a:lnTo>
                  <a:pt x="57" y="32"/>
                </a:lnTo>
                <a:lnTo>
                  <a:pt x="57" y="39"/>
                </a:lnTo>
                <a:lnTo>
                  <a:pt x="62" y="44"/>
                </a:lnTo>
                <a:lnTo>
                  <a:pt x="68" y="29"/>
                </a:lnTo>
                <a:lnTo>
                  <a:pt x="60" y="32"/>
                </a:lnTo>
                <a:lnTo>
                  <a:pt x="57" y="43"/>
                </a:lnTo>
                <a:lnTo>
                  <a:pt x="56" y="44"/>
                </a:lnTo>
                <a:lnTo>
                  <a:pt x="59" y="44"/>
                </a:lnTo>
                <a:lnTo>
                  <a:pt x="57" y="44"/>
                </a:lnTo>
                <a:lnTo>
                  <a:pt x="54" y="49"/>
                </a:lnTo>
                <a:lnTo>
                  <a:pt x="53" y="50"/>
                </a:lnTo>
                <a:lnTo>
                  <a:pt x="56" y="49"/>
                </a:lnTo>
                <a:lnTo>
                  <a:pt x="57" y="46"/>
                </a:lnTo>
                <a:lnTo>
                  <a:pt x="49" y="54"/>
                </a:lnTo>
                <a:lnTo>
                  <a:pt x="53" y="52"/>
                </a:lnTo>
                <a:lnTo>
                  <a:pt x="54" y="49"/>
                </a:lnTo>
                <a:lnTo>
                  <a:pt x="46" y="57"/>
                </a:lnTo>
                <a:lnTo>
                  <a:pt x="49" y="55"/>
                </a:lnTo>
                <a:lnTo>
                  <a:pt x="51" y="52"/>
                </a:lnTo>
                <a:lnTo>
                  <a:pt x="49" y="54"/>
                </a:lnTo>
                <a:lnTo>
                  <a:pt x="45" y="57"/>
                </a:lnTo>
                <a:lnTo>
                  <a:pt x="45" y="58"/>
                </a:lnTo>
                <a:lnTo>
                  <a:pt x="45" y="55"/>
                </a:lnTo>
                <a:lnTo>
                  <a:pt x="43" y="57"/>
                </a:lnTo>
                <a:lnTo>
                  <a:pt x="32" y="60"/>
                </a:lnTo>
                <a:lnTo>
                  <a:pt x="29" y="68"/>
                </a:lnTo>
                <a:lnTo>
                  <a:pt x="45" y="61"/>
                </a:lnTo>
                <a:lnTo>
                  <a:pt x="40" y="57"/>
                </a:lnTo>
                <a:lnTo>
                  <a:pt x="32" y="57"/>
                </a:lnTo>
                <a:lnTo>
                  <a:pt x="31" y="55"/>
                </a:lnTo>
                <a:lnTo>
                  <a:pt x="31" y="58"/>
                </a:lnTo>
                <a:lnTo>
                  <a:pt x="31" y="57"/>
                </a:lnTo>
                <a:lnTo>
                  <a:pt x="26" y="54"/>
                </a:lnTo>
                <a:lnTo>
                  <a:pt x="24" y="52"/>
                </a:lnTo>
                <a:lnTo>
                  <a:pt x="26" y="55"/>
                </a:lnTo>
                <a:lnTo>
                  <a:pt x="29" y="57"/>
                </a:lnTo>
                <a:lnTo>
                  <a:pt x="21" y="49"/>
                </a:lnTo>
                <a:lnTo>
                  <a:pt x="23" y="52"/>
                </a:lnTo>
                <a:lnTo>
                  <a:pt x="26" y="54"/>
                </a:lnTo>
                <a:lnTo>
                  <a:pt x="18" y="46"/>
                </a:lnTo>
                <a:lnTo>
                  <a:pt x="20" y="49"/>
                </a:lnTo>
                <a:lnTo>
                  <a:pt x="23" y="50"/>
                </a:lnTo>
                <a:lnTo>
                  <a:pt x="21" y="49"/>
                </a:lnTo>
                <a:lnTo>
                  <a:pt x="18" y="44"/>
                </a:lnTo>
                <a:lnTo>
                  <a:pt x="17" y="44"/>
                </a:lnTo>
                <a:lnTo>
                  <a:pt x="20" y="44"/>
                </a:lnTo>
                <a:lnTo>
                  <a:pt x="18" y="43"/>
                </a:lnTo>
                <a:lnTo>
                  <a:pt x="18" y="38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5" name="Freeform 33"/>
          <p:cNvSpPr>
            <a:spLocks/>
          </p:cNvSpPr>
          <p:nvPr/>
        </p:nvSpPr>
        <p:spPr bwMode="auto">
          <a:xfrm>
            <a:off x="6708775" y="2643188"/>
            <a:ext cx="215900" cy="30162"/>
          </a:xfrm>
          <a:custGeom>
            <a:avLst/>
            <a:gdLst/>
            <a:ahLst/>
            <a:cxnLst>
              <a:cxn ang="0">
                <a:pos x="126" y="19"/>
              </a:cxn>
              <a:cxn ang="0">
                <a:pos x="129" y="19"/>
              </a:cxn>
              <a:cxn ang="0">
                <a:pos x="132" y="16"/>
              </a:cxn>
              <a:cxn ang="0">
                <a:pos x="136" y="13"/>
              </a:cxn>
              <a:cxn ang="0">
                <a:pos x="136" y="6"/>
              </a:cxn>
              <a:cxn ang="0">
                <a:pos x="132" y="3"/>
              </a:cxn>
              <a:cxn ang="0">
                <a:pos x="12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9" y="19"/>
              </a:cxn>
              <a:cxn ang="0">
                <a:pos x="126" y="19"/>
              </a:cxn>
            </a:cxnLst>
            <a:rect l="0" t="0" r="r" b="b"/>
            <a:pathLst>
              <a:path w="136" h="19">
                <a:moveTo>
                  <a:pt x="126" y="19"/>
                </a:moveTo>
                <a:lnTo>
                  <a:pt x="129" y="19"/>
                </a:lnTo>
                <a:lnTo>
                  <a:pt x="132" y="16"/>
                </a:lnTo>
                <a:lnTo>
                  <a:pt x="136" y="13"/>
                </a:lnTo>
                <a:lnTo>
                  <a:pt x="136" y="6"/>
                </a:lnTo>
                <a:lnTo>
                  <a:pt x="132" y="3"/>
                </a:lnTo>
                <a:lnTo>
                  <a:pt x="129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9" y="19"/>
                </a:lnTo>
                <a:lnTo>
                  <a:pt x="126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6" name="Freeform 34"/>
          <p:cNvSpPr>
            <a:spLocks/>
          </p:cNvSpPr>
          <p:nvPr/>
        </p:nvSpPr>
        <p:spPr bwMode="auto">
          <a:xfrm>
            <a:off x="6708775" y="2179638"/>
            <a:ext cx="120650" cy="30162"/>
          </a:xfrm>
          <a:custGeom>
            <a:avLst/>
            <a:gdLst/>
            <a:ahLst/>
            <a:cxnLst>
              <a:cxn ang="0">
                <a:pos x="67" y="19"/>
              </a:cxn>
              <a:cxn ang="0">
                <a:pos x="70" y="19"/>
              </a:cxn>
              <a:cxn ang="0">
                <a:pos x="73" y="16"/>
              </a:cxn>
              <a:cxn ang="0">
                <a:pos x="76" y="13"/>
              </a:cxn>
              <a:cxn ang="0">
                <a:pos x="76" y="6"/>
              </a:cxn>
              <a:cxn ang="0">
                <a:pos x="73" y="3"/>
              </a:cxn>
              <a:cxn ang="0">
                <a:pos x="7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9" y="19"/>
              </a:cxn>
              <a:cxn ang="0">
                <a:pos x="67" y="19"/>
              </a:cxn>
            </a:cxnLst>
            <a:rect l="0" t="0" r="r" b="b"/>
            <a:pathLst>
              <a:path w="76" h="19">
                <a:moveTo>
                  <a:pt x="67" y="19"/>
                </a:moveTo>
                <a:lnTo>
                  <a:pt x="70" y="19"/>
                </a:lnTo>
                <a:lnTo>
                  <a:pt x="73" y="16"/>
                </a:lnTo>
                <a:lnTo>
                  <a:pt x="76" y="13"/>
                </a:lnTo>
                <a:lnTo>
                  <a:pt x="76" y="6"/>
                </a:lnTo>
                <a:lnTo>
                  <a:pt x="73" y="3"/>
                </a:lnTo>
                <a:lnTo>
                  <a:pt x="7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9" y="19"/>
                </a:lnTo>
                <a:lnTo>
                  <a:pt x="67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7" name="Freeform 35"/>
          <p:cNvSpPr>
            <a:spLocks/>
          </p:cNvSpPr>
          <p:nvPr/>
        </p:nvSpPr>
        <p:spPr bwMode="auto">
          <a:xfrm>
            <a:off x="6708775" y="2179638"/>
            <a:ext cx="28575" cy="30797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8" y="6"/>
              </a:cxn>
              <a:cxn ang="0">
                <a:pos x="15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87"/>
              </a:cxn>
              <a:cxn ang="0">
                <a:pos x="3" y="191"/>
              </a:cxn>
              <a:cxn ang="0">
                <a:pos x="6" y="194"/>
              </a:cxn>
              <a:cxn ang="0">
                <a:pos x="12" y="194"/>
              </a:cxn>
              <a:cxn ang="0">
                <a:pos x="15" y="191"/>
              </a:cxn>
              <a:cxn ang="0">
                <a:pos x="18" y="187"/>
              </a:cxn>
              <a:cxn ang="0">
                <a:pos x="18" y="184"/>
              </a:cxn>
              <a:cxn ang="0">
                <a:pos x="18" y="9"/>
              </a:cxn>
            </a:cxnLst>
            <a:rect l="0" t="0" r="r" b="b"/>
            <a:pathLst>
              <a:path w="18" h="194">
                <a:moveTo>
                  <a:pt x="18" y="9"/>
                </a:move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87"/>
                </a:lnTo>
                <a:lnTo>
                  <a:pt x="3" y="191"/>
                </a:lnTo>
                <a:lnTo>
                  <a:pt x="6" y="194"/>
                </a:lnTo>
                <a:lnTo>
                  <a:pt x="12" y="194"/>
                </a:lnTo>
                <a:lnTo>
                  <a:pt x="15" y="191"/>
                </a:lnTo>
                <a:lnTo>
                  <a:pt x="18" y="187"/>
                </a:lnTo>
                <a:lnTo>
                  <a:pt x="18" y="184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8" name="Freeform 36"/>
          <p:cNvSpPr>
            <a:spLocks/>
          </p:cNvSpPr>
          <p:nvPr/>
        </p:nvSpPr>
        <p:spPr bwMode="auto">
          <a:xfrm>
            <a:off x="6708775" y="2457450"/>
            <a:ext cx="28575" cy="773113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8" y="6"/>
              </a:cxn>
              <a:cxn ang="0">
                <a:pos x="15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481"/>
              </a:cxn>
              <a:cxn ang="0">
                <a:pos x="3" y="484"/>
              </a:cxn>
              <a:cxn ang="0">
                <a:pos x="6" y="487"/>
              </a:cxn>
              <a:cxn ang="0">
                <a:pos x="12" y="487"/>
              </a:cxn>
              <a:cxn ang="0">
                <a:pos x="15" y="484"/>
              </a:cxn>
              <a:cxn ang="0">
                <a:pos x="18" y="481"/>
              </a:cxn>
              <a:cxn ang="0">
                <a:pos x="18" y="478"/>
              </a:cxn>
              <a:cxn ang="0">
                <a:pos x="18" y="9"/>
              </a:cxn>
            </a:cxnLst>
            <a:rect l="0" t="0" r="r" b="b"/>
            <a:pathLst>
              <a:path w="18" h="487">
                <a:moveTo>
                  <a:pt x="18" y="9"/>
                </a:move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481"/>
                </a:lnTo>
                <a:lnTo>
                  <a:pt x="3" y="484"/>
                </a:lnTo>
                <a:lnTo>
                  <a:pt x="6" y="487"/>
                </a:lnTo>
                <a:lnTo>
                  <a:pt x="12" y="487"/>
                </a:lnTo>
                <a:lnTo>
                  <a:pt x="15" y="484"/>
                </a:lnTo>
                <a:lnTo>
                  <a:pt x="18" y="481"/>
                </a:lnTo>
                <a:lnTo>
                  <a:pt x="18" y="478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9" name="Freeform 37"/>
          <p:cNvSpPr>
            <a:spLocks/>
          </p:cNvSpPr>
          <p:nvPr/>
        </p:nvSpPr>
        <p:spPr bwMode="auto">
          <a:xfrm>
            <a:off x="8023225" y="2144713"/>
            <a:ext cx="477838" cy="93186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581"/>
              </a:cxn>
              <a:cxn ang="0">
                <a:pos x="3" y="584"/>
              </a:cxn>
              <a:cxn ang="0">
                <a:pos x="6" y="587"/>
              </a:cxn>
              <a:cxn ang="0">
                <a:pos x="295" y="587"/>
              </a:cxn>
              <a:cxn ang="0">
                <a:pos x="298" y="584"/>
              </a:cxn>
              <a:cxn ang="0">
                <a:pos x="301" y="581"/>
              </a:cxn>
              <a:cxn ang="0">
                <a:pos x="301" y="6"/>
              </a:cxn>
              <a:cxn ang="0">
                <a:pos x="298" y="3"/>
              </a:cxn>
              <a:cxn ang="0">
                <a:pos x="295" y="0"/>
              </a:cxn>
              <a:cxn ang="0">
                <a:pos x="292" y="0"/>
              </a:cxn>
              <a:cxn ang="0">
                <a:pos x="9" y="0"/>
              </a:cxn>
              <a:cxn ang="0">
                <a:pos x="9" y="19"/>
              </a:cxn>
              <a:cxn ang="0">
                <a:pos x="292" y="19"/>
              </a:cxn>
              <a:cxn ang="0">
                <a:pos x="282" y="10"/>
              </a:cxn>
              <a:cxn ang="0">
                <a:pos x="282" y="578"/>
              </a:cxn>
              <a:cxn ang="0">
                <a:pos x="292" y="569"/>
              </a:cxn>
              <a:cxn ang="0">
                <a:pos x="9" y="569"/>
              </a:cxn>
              <a:cxn ang="0">
                <a:pos x="18" y="578"/>
              </a:cxn>
              <a:cxn ang="0">
                <a:pos x="18" y="10"/>
              </a:cxn>
              <a:cxn ang="0">
                <a:pos x="9" y="19"/>
              </a:cxn>
              <a:cxn ang="0">
                <a:pos x="9" y="0"/>
              </a:cxn>
            </a:cxnLst>
            <a:rect l="0" t="0" r="r" b="b"/>
            <a:pathLst>
              <a:path w="301" h="58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581"/>
                </a:lnTo>
                <a:lnTo>
                  <a:pt x="3" y="584"/>
                </a:lnTo>
                <a:lnTo>
                  <a:pt x="6" y="587"/>
                </a:lnTo>
                <a:lnTo>
                  <a:pt x="295" y="587"/>
                </a:lnTo>
                <a:lnTo>
                  <a:pt x="298" y="584"/>
                </a:lnTo>
                <a:lnTo>
                  <a:pt x="301" y="581"/>
                </a:lnTo>
                <a:lnTo>
                  <a:pt x="301" y="6"/>
                </a:lnTo>
                <a:lnTo>
                  <a:pt x="298" y="3"/>
                </a:lnTo>
                <a:lnTo>
                  <a:pt x="295" y="0"/>
                </a:lnTo>
                <a:lnTo>
                  <a:pt x="292" y="0"/>
                </a:lnTo>
                <a:lnTo>
                  <a:pt x="9" y="0"/>
                </a:lnTo>
                <a:lnTo>
                  <a:pt x="9" y="19"/>
                </a:lnTo>
                <a:lnTo>
                  <a:pt x="292" y="19"/>
                </a:lnTo>
                <a:lnTo>
                  <a:pt x="282" y="10"/>
                </a:lnTo>
                <a:lnTo>
                  <a:pt x="282" y="578"/>
                </a:lnTo>
                <a:lnTo>
                  <a:pt x="292" y="569"/>
                </a:lnTo>
                <a:lnTo>
                  <a:pt x="9" y="569"/>
                </a:lnTo>
                <a:lnTo>
                  <a:pt x="18" y="578"/>
                </a:lnTo>
                <a:lnTo>
                  <a:pt x="18" y="10"/>
                </a:lnTo>
                <a:lnTo>
                  <a:pt x="9" y="1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0" name="Rectangle 38"/>
          <p:cNvSpPr>
            <a:spLocks noChangeArrowheads="1"/>
          </p:cNvSpPr>
          <p:nvPr/>
        </p:nvSpPr>
        <p:spPr bwMode="auto">
          <a:xfrm>
            <a:off x="8091488" y="2263775"/>
            <a:ext cx="1905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/>
          </a:p>
        </p:txBody>
      </p:sp>
      <p:sp>
        <p:nvSpPr>
          <p:cNvPr id="919591" name="Rectangle 39"/>
          <p:cNvSpPr>
            <a:spLocks noChangeArrowheads="1"/>
          </p:cNvSpPr>
          <p:nvPr/>
        </p:nvSpPr>
        <p:spPr bwMode="auto">
          <a:xfrm>
            <a:off x="8312150" y="2355850"/>
            <a:ext cx="2016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/>
          </a:p>
        </p:txBody>
      </p:sp>
      <p:sp>
        <p:nvSpPr>
          <p:cNvPr id="919592" name="Freeform 40"/>
          <p:cNvSpPr>
            <a:spLocks/>
          </p:cNvSpPr>
          <p:nvPr/>
        </p:nvSpPr>
        <p:spPr bwMode="auto">
          <a:xfrm>
            <a:off x="8023225" y="2736850"/>
            <a:ext cx="136525" cy="127000"/>
          </a:xfrm>
          <a:custGeom>
            <a:avLst/>
            <a:gdLst/>
            <a:ahLst/>
            <a:cxnLst>
              <a:cxn ang="0">
                <a:pos x="15" y="4"/>
              </a:cxn>
              <a:cxn ang="0">
                <a:pos x="14" y="2"/>
              </a:cxn>
              <a:cxn ang="0">
                <a:pos x="11" y="0"/>
              </a:cxn>
              <a:cxn ang="0">
                <a:pos x="6" y="0"/>
              </a:cxn>
              <a:cxn ang="0">
                <a:pos x="3" y="4"/>
              </a:cxn>
              <a:cxn ang="0">
                <a:pos x="1" y="5"/>
              </a:cxn>
              <a:cxn ang="0">
                <a:pos x="0" y="8"/>
              </a:cxn>
              <a:cxn ang="0">
                <a:pos x="0" y="13"/>
              </a:cxn>
              <a:cxn ang="0">
                <a:pos x="3" y="16"/>
              </a:cxn>
              <a:cxn ang="0">
                <a:pos x="70" y="77"/>
              </a:cxn>
              <a:cxn ang="0">
                <a:pos x="71" y="79"/>
              </a:cxn>
              <a:cxn ang="0">
                <a:pos x="75" y="80"/>
              </a:cxn>
              <a:cxn ang="0">
                <a:pos x="79" y="80"/>
              </a:cxn>
              <a:cxn ang="0">
                <a:pos x="82" y="77"/>
              </a:cxn>
              <a:cxn ang="0">
                <a:pos x="84" y="75"/>
              </a:cxn>
              <a:cxn ang="0">
                <a:pos x="86" y="72"/>
              </a:cxn>
              <a:cxn ang="0">
                <a:pos x="86" y="68"/>
              </a:cxn>
              <a:cxn ang="0">
                <a:pos x="82" y="64"/>
              </a:cxn>
              <a:cxn ang="0">
                <a:pos x="15" y="4"/>
              </a:cxn>
            </a:cxnLst>
            <a:rect l="0" t="0" r="r" b="b"/>
            <a:pathLst>
              <a:path w="86" h="80">
                <a:moveTo>
                  <a:pt x="15" y="4"/>
                </a:moveTo>
                <a:lnTo>
                  <a:pt x="14" y="2"/>
                </a:lnTo>
                <a:lnTo>
                  <a:pt x="11" y="0"/>
                </a:lnTo>
                <a:lnTo>
                  <a:pt x="6" y="0"/>
                </a:lnTo>
                <a:lnTo>
                  <a:pt x="3" y="4"/>
                </a:lnTo>
                <a:lnTo>
                  <a:pt x="1" y="5"/>
                </a:lnTo>
                <a:lnTo>
                  <a:pt x="0" y="8"/>
                </a:lnTo>
                <a:lnTo>
                  <a:pt x="0" y="13"/>
                </a:lnTo>
                <a:lnTo>
                  <a:pt x="3" y="16"/>
                </a:lnTo>
                <a:lnTo>
                  <a:pt x="70" y="77"/>
                </a:lnTo>
                <a:lnTo>
                  <a:pt x="71" y="79"/>
                </a:lnTo>
                <a:lnTo>
                  <a:pt x="75" y="80"/>
                </a:lnTo>
                <a:lnTo>
                  <a:pt x="79" y="80"/>
                </a:lnTo>
                <a:lnTo>
                  <a:pt x="82" y="77"/>
                </a:lnTo>
                <a:lnTo>
                  <a:pt x="84" y="75"/>
                </a:lnTo>
                <a:lnTo>
                  <a:pt x="86" y="72"/>
                </a:lnTo>
                <a:lnTo>
                  <a:pt x="86" y="68"/>
                </a:lnTo>
                <a:lnTo>
                  <a:pt x="82" y="64"/>
                </a:lnTo>
                <a:lnTo>
                  <a:pt x="15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3" name="Freeform 41"/>
          <p:cNvSpPr>
            <a:spLocks/>
          </p:cNvSpPr>
          <p:nvPr/>
        </p:nvSpPr>
        <p:spPr bwMode="auto">
          <a:xfrm>
            <a:off x="8023225" y="2833688"/>
            <a:ext cx="136525" cy="101600"/>
          </a:xfrm>
          <a:custGeom>
            <a:avLst/>
            <a:gdLst/>
            <a:ahLst/>
            <a:cxnLst>
              <a:cxn ang="0">
                <a:pos x="81" y="18"/>
              </a:cxn>
              <a:cxn ang="0">
                <a:pos x="84" y="16"/>
              </a:cxn>
              <a:cxn ang="0">
                <a:pos x="84" y="14"/>
              </a:cxn>
              <a:cxn ang="0">
                <a:pos x="86" y="11"/>
              </a:cxn>
              <a:cxn ang="0">
                <a:pos x="86" y="7"/>
              </a:cxn>
              <a:cxn ang="0">
                <a:pos x="84" y="5"/>
              </a:cxn>
              <a:cxn ang="0">
                <a:pos x="82" y="2"/>
              </a:cxn>
              <a:cxn ang="0">
                <a:pos x="81" y="2"/>
              </a:cxn>
              <a:cxn ang="0">
                <a:pos x="78" y="0"/>
              </a:cxn>
              <a:cxn ang="0">
                <a:pos x="73" y="0"/>
              </a:cxn>
              <a:cxn ang="0">
                <a:pos x="71" y="2"/>
              </a:cxn>
              <a:cxn ang="0">
                <a:pos x="4" y="47"/>
              </a:cxn>
              <a:cxn ang="0">
                <a:pos x="1" y="49"/>
              </a:cxn>
              <a:cxn ang="0">
                <a:pos x="1" y="50"/>
              </a:cxn>
              <a:cxn ang="0">
                <a:pos x="0" y="53"/>
              </a:cxn>
              <a:cxn ang="0">
                <a:pos x="0" y="58"/>
              </a:cxn>
              <a:cxn ang="0">
                <a:pos x="1" y="60"/>
              </a:cxn>
              <a:cxn ang="0">
                <a:pos x="3" y="63"/>
              </a:cxn>
              <a:cxn ang="0">
                <a:pos x="4" y="63"/>
              </a:cxn>
              <a:cxn ang="0">
                <a:pos x="7" y="64"/>
              </a:cxn>
              <a:cxn ang="0">
                <a:pos x="12" y="64"/>
              </a:cxn>
              <a:cxn ang="0">
                <a:pos x="14" y="63"/>
              </a:cxn>
              <a:cxn ang="0">
                <a:pos x="81" y="18"/>
              </a:cxn>
            </a:cxnLst>
            <a:rect l="0" t="0" r="r" b="b"/>
            <a:pathLst>
              <a:path w="86" h="64">
                <a:moveTo>
                  <a:pt x="81" y="18"/>
                </a:moveTo>
                <a:lnTo>
                  <a:pt x="84" y="16"/>
                </a:lnTo>
                <a:lnTo>
                  <a:pt x="84" y="14"/>
                </a:lnTo>
                <a:lnTo>
                  <a:pt x="86" y="11"/>
                </a:lnTo>
                <a:lnTo>
                  <a:pt x="86" y="7"/>
                </a:lnTo>
                <a:lnTo>
                  <a:pt x="84" y="5"/>
                </a:lnTo>
                <a:lnTo>
                  <a:pt x="82" y="2"/>
                </a:lnTo>
                <a:lnTo>
                  <a:pt x="81" y="2"/>
                </a:lnTo>
                <a:lnTo>
                  <a:pt x="78" y="0"/>
                </a:lnTo>
                <a:lnTo>
                  <a:pt x="73" y="0"/>
                </a:lnTo>
                <a:lnTo>
                  <a:pt x="71" y="2"/>
                </a:lnTo>
                <a:lnTo>
                  <a:pt x="4" y="47"/>
                </a:lnTo>
                <a:lnTo>
                  <a:pt x="1" y="49"/>
                </a:lnTo>
                <a:lnTo>
                  <a:pt x="1" y="50"/>
                </a:lnTo>
                <a:lnTo>
                  <a:pt x="0" y="53"/>
                </a:lnTo>
                <a:lnTo>
                  <a:pt x="0" y="58"/>
                </a:lnTo>
                <a:lnTo>
                  <a:pt x="1" y="60"/>
                </a:lnTo>
                <a:lnTo>
                  <a:pt x="3" y="63"/>
                </a:lnTo>
                <a:lnTo>
                  <a:pt x="4" y="63"/>
                </a:lnTo>
                <a:lnTo>
                  <a:pt x="7" y="64"/>
                </a:lnTo>
                <a:lnTo>
                  <a:pt x="12" y="64"/>
                </a:lnTo>
                <a:lnTo>
                  <a:pt x="14" y="63"/>
                </a:lnTo>
                <a:lnTo>
                  <a:pt x="81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4" name="Oval 42"/>
          <p:cNvSpPr>
            <a:spLocks noChangeArrowheads="1"/>
          </p:cNvSpPr>
          <p:nvPr/>
        </p:nvSpPr>
        <p:spPr bwMode="auto">
          <a:xfrm>
            <a:off x="6675438" y="2611438"/>
            <a:ext cx="96837" cy="968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5" name="Freeform 43"/>
          <p:cNvSpPr>
            <a:spLocks/>
          </p:cNvSpPr>
          <p:nvPr/>
        </p:nvSpPr>
        <p:spPr bwMode="auto">
          <a:xfrm>
            <a:off x="6661150" y="2595563"/>
            <a:ext cx="122238" cy="122237"/>
          </a:xfrm>
          <a:custGeom>
            <a:avLst/>
            <a:gdLst/>
            <a:ahLst/>
            <a:cxnLst>
              <a:cxn ang="0">
                <a:pos x="2" y="52"/>
              </a:cxn>
              <a:cxn ang="0">
                <a:pos x="3" y="57"/>
              </a:cxn>
              <a:cxn ang="0">
                <a:pos x="13" y="66"/>
              </a:cxn>
              <a:cxn ang="0">
                <a:pos x="16" y="69"/>
              </a:cxn>
              <a:cxn ang="0">
                <a:pos x="19" y="72"/>
              </a:cxn>
              <a:cxn ang="0">
                <a:pos x="19" y="72"/>
              </a:cxn>
              <a:cxn ang="0">
                <a:pos x="34" y="77"/>
              </a:cxn>
              <a:cxn ang="0">
                <a:pos x="45" y="74"/>
              </a:cxn>
              <a:cxn ang="0">
                <a:pos x="58" y="72"/>
              </a:cxn>
              <a:cxn ang="0">
                <a:pos x="58" y="72"/>
              </a:cxn>
              <a:cxn ang="0">
                <a:pos x="61" y="69"/>
              </a:cxn>
              <a:cxn ang="0">
                <a:pos x="64" y="66"/>
              </a:cxn>
              <a:cxn ang="0">
                <a:pos x="73" y="57"/>
              </a:cxn>
              <a:cxn ang="0">
                <a:pos x="75" y="52"/>
              </a:cxn>
              <a:cxn ang="0">
                <a:pos x="69" y="49"/>
              </a:cxn>
              <a:cxn ang="0">
                <a:pos x="77" y="27"/>
              </a:cxn>
              <a:cxn ang="0">
                <a:pos x="70" y="19"/>
              </a:cxn>
              <a:cxn ang="0">
                <a:pos x="69" y="14"/>
              </a:cxn>
              <a:cxn ang="0">
                <a:pos x="66" y="11"/>
              </a:cxn>
              <a:cxn ang="0">
                <a:pos x="63" y="8"/>
              </a:cxn>
              <a:cxn ang="0">
                <a:pos x="58" y="7"/>
              </a:cxn>
              <a:cxn ang="0">
                <a:pos x="50" y="0"/>
              </a:cxn>
              <a:cxn ang="0">
                <a:pos x="19" y="5"/>
              </a:cxn>
              <a:cxn ang="0">
                <a:pos x="19" y="5"/>
              </a:cxn>
              <a:cxn ang="0">
                <a:pos x="16" y="8"/>
              </a:cxn>
              <a:cxn ang="0">
                <a:pos x="13" y="11"/>
              </a:cxn>
              <a:cxn ang="0">
                <a:pos x="3" y="21"/>
              </a:cxn>
              <a:cxn ang="0">
                <a:pos x="2" y="25"/>
              </a:cxn>
              <a:cxn ang="0">
                <a:pos x="19" y="39"/>
              </a:cxn>
              <a:cxn ang="0">
                <a:pos x="17" y="32"/>
              </a:cxn>
              <a:cxn ang="0">
                <a:pos x="23" y="25"/>
              </a:cxn>
              <a:cxn ang="0">
                <a:pos x="27" y="22"/>
              </a:cxn>
              <a:cxn ang="0">
                <a:pos x="30" y="19"/>
              </a:cxn>
              <a:cxn ang="0">
                <a:pos x="27" y="22"/>
              </a:cxn>
              <a:cxn ang="0">
                <a:pos x="31" y="21"/>
              </a:cxn>
              <a:cxn ang="0">
                <a:pos x="44" y="19"/>
              </a:cxn>
              <a:cxn ang="0">
                <a:pos x="45" y="19"/>
              </a:cxn>
              <a:cxn ang="0">
                <a:pos x="50" y="21"/>
              </a:cxn>
              <a:cxn ang="0">
                <a:pos x="53" y="24"/>
              </a:cxn>
              <a:cxn ang="0">
                <a:pos x="56" y="27"/>
              </a:cxn>
              <a:cxn ang="0">
                <a:pos x="58" y="32"/>
              </a:cxn>
              <a:cxn ang="0">
                <a:pos x="58" y="33"/>
              </a:cxn>
              <a:cxn ang="0">
                <a:pos x="69" y="30"/>
              </a:cxn>
              <a:cxn ang="0">
                <a:pos x="56" y="46"/>
              </a:cxn>
              <a:cxn ang="0">
                <a:pos x="55" y="50"/>
              </a:cxn>
              <a:cxn ang="0">
                <a:pos x="58" y="47"/>
              </a:cxn>
              <a:cxn ang="0">
                <a:pos x="55" y="50"/>
              </a:cxn>
              <a:cxn ang="0">
                <a:pos x="52" y="54"/>
              </a:cxn>
              <a:cxn ang="0">
                <a:pos x="45" y="60"/>
              </a:cxn>
              <a:cxn ang="0">
                <a:pos x="33" y="61"/>
              </a:cxn>
              <a:cxn ang="0">
                <a:pos x="41" y="58"/>
              </a:cxn>
              <a:cxn ang="0">
                <a:pos x="31" y="60"/>
              </a:cxn>
              <a:cxn ang="0">
                <a:pos x="25" y="54"/>
              </a:cxn>
              <a:cxn ang="0">
                <a:pos x="22" y="50"/>
              </a:cxn>
              <a:cxn ang="0">
                <a:pos x="19" y="47"/>
              </a:cxn>
              <a:cxn ang="0">
                <a:pos x="22" y="50"/>
              </a:cxn>
              <a:cxn ang="0">
                <a:pos x="20" y="46"/>
              </a:cxn>
              <a:cxn ang="0">
                <a:pos x="0" y="39"/>
              </a:cxn>
            </a:cxnLst>
            <a:rect l="0" t="0" r="r" b="b"/>
            <a:pathLst>
              <a:path w="77" h="77">
                <a:moveTo>
                  <a:pt x="0" y="39"/>
                </a:moveTo>
                <a:lnTo>
                  <a:pt x="0" y="50"/>
                </a:lnTo>
                <a:lnTo>
                  <a:pt x="2" y="52"/>
                </a:lnTo>
                <a:lnTo>
                  <a:pt x="5" y="58"/>
                </a:lnTo>
                <a:lnTo>
                  <a:pt x="6" y="58"/>
                </a:lnTo>
                <a:lnTo>
                  <a:pt x="3" y="57"/>
                </a:lnTo>
                <a:lnTo>
                  <a:pt x="5" y="58"/>
                </a:lnTo>
                <a:lnTo>
                  <a:pt x="8" y="63"/>
                </a:lnTo>
                <a:lnTo>
                  <a:pt x="13" y="66"/>
                </a:lnTo>
                <a:lnTo>
                  <a:pt x="8" y="61"/>
                </a:lnTo>
                <a:lnTo>
                  <a:pt x="11" y="66"/>
                </a:lnTo>
                <a:lnTo>
                  <a:pt x="16" y="69"/>
                </a:lnTo>
                <a:lnTo>
                  <a:pt x="11" y="64"/>
                </a:lnTo>
                <a:lnTo>
                  <a:pt x="14" y="69"/>
                </a:lnTo>
                <a:lnTo>
                  <a:pt x="19" y="72"/>
                </a:lnTo>
                <a:lnTo>
                  <a:pt x="20" y="74"/>
                </a:lnTo>
                <a:lnTo>
                  <a:pt x="19" y="71"/>
                </a:lnTo>
                <a:lnTo>
                  <a:pt x="19" y="72"/>
                </a:lnTo>
                <a:lnTo>
                  <a:pt x="25" y="75"/>
                </a:lnTo>
                <a:lnTo>
                  <a:pt x="27" y="77"/>
                </a:lnTo>
                <a:lnTo>
                  <a:pt x="34" y="77"/>
                </a:lnTo>
                <a:lnTo>
                  <a:pt x="33" y="75"/>
                </a:lnTo>
                <a:lnTo>
                  <a:pt x="48" y="69"/>
                </a:lnTo>
                <a:lnTo>
                  <a:pt x="45" y="74"/>
                </a:lnTo>
                <a:lnTo>
                  <a:pt x="50" y="77"/>
                </a:lnTo>
                <a:lnTo>
                  <a:pt x="52" y="75"/>
                </a:lnTo>
                <a:lnTo>
                  <a:pt x="58" y="72"/>
                </a:lnTo>
                <a:lnTo>
                  <a:pt x="58" y="71"/>
                </a:lnTo>
                <a:lnTo>
                  <a:pt x="56" y="74"/>
                </a:lnTo>
                <a:lnTo>
                  <a:pt x="58" y="72"/>
                </a:lnTo>
                <a:lnTo>
                  <a:pt x="63" y="69"/>
                </a:lnTo>
                <a:lnTo>
                  <a:pt x="66" y="64"/>
                </a:lnTo>
                <a:lnTo>
                  <a:pt x="61" y="69"/>
                </a:lnTo>
                <a:lnTo>
                  <a:pt x="66" y="66"/>
                </a:lnTo>
                <a:lnTo>
                  <a:pt x="69" y="61"/>
                </a:lnTo>
                <a:lnTo>
                  <a:pt x="64" y="66"/>
                </a:lnTo>
                <a:lnTo>
                  <a:pt x="69" y="63"/>
                </a:lnTo>
                <a:lnTo>
                  <a:pt x="72" y="58"/>
                </a:lnTo>
                <a:lnTo>
                  <a:pt x="73" y="57"/>
                </a:lnTo>
                <a:lnTo>
                  <a:pt x="70" y="58"/>
                </a:lnTo>
                <a:lnTo>
                  <a:pt x="72" y="58"/>
                </a:lnTo>
                <a:lnTo>
                  <a:pt x="75" y="52"/>
                </a:lnTo>
                <a:lnTo>
                  <a:pt x="77" y="50"/>
                </a:lnTo>
                <a:lnTo>
                  <a:pt x="73" y="46"/>
                </a:lnTo>
                <a:lnTo>
                  <a:pt x="69" y="49"/>
                </a:lnTo>
                <a:lnTo>
                  <a:pt x="75" y="33"/>
                </a:lnTo>
                <a:lnTo>
                  <a:pt x="77" y="35"/>
                </a:lnTo>
                <a:lnTo>
                  <a:pt x="77" y="27"/>
                </a:lnTo>
                <a:lnTo>
                  <a:pt x="75" y="25"/>
                </a:lnTo>
                <a:lnTo>
                  <a:pt x="72" y="19"/>
                </a:lnTo>
                <a:lnTo>
                  <a:pt x="70" y="19"/>
                </a:lnTo>
                <a:lnTo>
                  <a:pt x="73" y="21"/>
                </a:lnTo>
                <a:lnTo>
                  <a:pt x="72" y="19"/>
                </a:lnTo>
                <a:lnTo>
                  <a:pt x="69" y="14"/>
                </a:lnTo>
                <a:lnTo>
                  <a:pt x="64" y="11"/>
                </a:lnTo>
                <a:lnTo>
                  <a:pt x="69" y="16"/>
                </a:lnTo>
                <a:lnTo>
                  <a:pt x="66" y="11"/>
                </a:lnTo>
                <a:lnTo>
                  <a:pt x="61" y="8"/>
                </a:lnTo>
                <a:lnTo>
                  <a:pt x="66" y="13"/>
                </a:lnTo>
                <a:lnTo>
                  <a:pt x="63" y="8"/>
                </a:lnTo>
                <a:lnTo>
                  <a:pt x="58" y="5"/>
                </a:lnTo>
                <a:lnTo>
                  <a:pt x="56" y="4"/>
                </a:lnTo>
                <a:lnTo>
                  <a:pt x="58" y="7"/>
                </a:lnTo>
                <a:lnTo>
                  <a:pt x="58" y="5"/>
                </a:lnTo>
                <a:lnTo>
                  <a:pt x="52" y="2"/>
                </a:lnTo>
                <a:lnTo>
                  <a:pt x="50" y="0"/>
                </a:lnTo>
                <a:lnTo>
                  <a:pt x="27" y="0"/>
                </a:lnTo>
                <a:lnTo>
                  <a:pt x="25" y="2"/>
                </a:lnTo>
                <a:lnTo>
                  <a:pt x="19" y="5"/>
                </a:lnTo>
                <a:lnTo>
                  <a:pt x="19" y="7"/>
                </a:lnTo>
                <a:lnTo>
                  <a:pt x="20" y="4"/>
                </a:lnTo>
                <a:lnTo>
                  <a:pt x="19" y="5"/>
                </a:lnTo>
                <a:lnTo>
                  <a:pt x="14" y="8"/>
                </a:lnTo>
                <a:lnTo>
                  <a:pt x="11" y="13"/>
                </a:lnTo>
                <a:lnTo>
                  <a:pt x="16" y="8"/>
                </a:lnTo>
                <a:lnTo>
                  <a:pt x="11" y="11"/>
                </a:lnTo>
                <a:lnTo>
                  <a:pt x="8" y="16"/>
                </a:lnTo>
                <a:lnTo>
                  <a:pt x="13" y="11"/>
                </a:lnTo>
                <a:lnTo>
                  <a:pt x="8" y="14"/>
                </a:lnTo>
                <a:lnTo>
                  <a:pt x="5" y="19"/>
                </a:lnTo>
                <a:lnTo>
                  <a:pt x="3" y="21"/>
                </a:lnTo>
                <a:lnTo>
                  <a:pt x="6" y="19"/>
                </a:lnTo>
                <a:lnTo>
                  <a:pt x="5" y="19"/>
                </a:lnTo>
                <a:lnTo>
                  <a:pt x="2" y="25"/>
                </a:lnTo>
                <a:lnTo>
                  <a:pt x="0" y="27"/>
                </a:lnTo>
                <a:lnTo>
                  <a:pt x="0" y="39"/>
                </a:lnTo>
                <a:lnTo>
                  <a:pt x="19" y="39"/>
                </a:lnTo>
                <a:lnTo>
                  <a:pt x="19" y="33"/>
                </a:lnTo>
                <a:lnTo>
                  <a:pt x="20" y="32"/>
                </a:lnTo>
                <a:lnTo>
                  <a:pt x="17" y="32"/>
                </a:lnTo>
                <a:lnTo>
                  <a:pt x="19" y="32"/>
                </a:lnTo>
                <a:lnTo>
                  <a:pt x="22" y="27"/>
                </a:lnTo>
                <a:lnTo>
                  <a:pt x="23" y="25"/>
                </a:lnTo>
                <a:lnTo>
                  <a:pt x="20" y="27"/>
                </a:lnTo>
                <a:lnTo>
                  <a:pt x="19" y="30"/>
                </a:lnTo>
                <a:lnTo>
                  <a:pt x="27" y="22"/>
                </a:lnTo>
                <a:lnTo>
                  <a:pt x="23" y="24"/>
                </a:lnTo>
                <a:lnTo>
                  <a:pt x="22" y="27"/>
                </a:lnTo>
                <a:lnTo>
                  <a:pt x="30" y="19"/>
                </a:lnTo>
                <a:lnTo>
                  <a:pt x="27" y="21"/>
                </a:lnTo>
                <a:lnTo>
                  <a:pt x="25" y="24"/>
                </a:lnTo>
                <a:lnTo>
                  <a:pt x="27" y="22"/>
                </a:lnTo>
                <a:lnTo>
                  <a:pt x="31" y="19"/>
                </a:lnTo>
                <a:lnTo>
                  <a:pt x="31" y="18"/>
                </a:lnTo>
                <a:lnTo>
                  <a:pt x="31" y="21"/>
                </a:lnTo>
                <a:lnTo>
                  <a:pt x="33" y="19"/>
                </a:lnTo>
                <a:lnTo>
                  <a:pt x="39" y="19"/>
                </a:lnTo>
                <a:lnTo>
                  <a:pt x="44" y="19"/>
                </a:lnTo>
                <a:lnTo>
                  <a:pt x="45" y="21"/>
                </a:lnTo>
                <a:lnTo>
                  <a:pt x="45" y="18"/>
                </a:lnTo>
                <a:lnTo>
                  <a:pt x="45" y="19"/>
                </a:lnTo>
                <a:lnTo>
                  <a:pt x="50" y="22"/>
                </a:lnTo>
                <a:lnTo>
                  <a:pt x="52" y="24"/>
                </a:lnTo>
                <a:lnTo>
                  <a:pt x="50" y="21"/>
                </a:lnTo>
                <a:lnTo>
                  <a:pt x="47" y="19"/>
                </a:lnTo>
                <a:lnTo>
                  <a:pt x="55" y="27"/>
                </a:lnTo>
                <a:lnTo>
                  <a:pt x="53" y="24"/>
                </a:lnTo>
                <a:lnTo>
                  <a:pt x="50" y="22"/>
                </a:lnTo>
                <a:lnTo>
                  <a:pt x="58" y="30"/>
                </a:lnTo>
                <a:lnTo>
                  <a:pt x="56" y="27"/>
                </a:lnTo>
                <a:lnTo>
                  <a:pt x="53" y="25"/>
                </a:lnTo>
                <a:lnTo>
                  <a:pt x="55" y="27"/>
                </a:lnTo>
                <a:lnTo>
                  <a:pt x="58" y="32"/>
                </a:lnTo>
                <a:lnTo>
                  <a:pt x="59" y="32"/>
                </a:lnTo>
                <a:lnTo>
                  <a:pt x="56" y="32"/>
                </a:lnTo>
                <a:lnTo>
                  <a:pt x="58" y="33"/>
                </a:lnTo>
                <a:lnTo>
                  <a:pt x="58" y="41"/>
                </a:lnTo>
                <a:lnTo>
                  <a:pt x="63" y="46"/>
                </a:lnTo>
                <a:lnTo>
                  <a:pt x="69" y="30"/>
                </a:lnTo>
                <a:lnTo>
                  <a:pt x="61" y="33"/>
                </a:lnTo>
                <a:lnTo>
                  <a:pt x="58" y="44"/>
                </a:lnTo>
                <a:lnTo>
                  <a:pt x="56" y="46"/>
                </a:lnTo>
                <a:lnTo>
                  <a:pt x="59" y="46"/>
                </a:lnTo>
                <a:lnTo>
                  <a:pt x="58" y="46"/>
                </a:lnTo>
                <a:lnTo>
                  <a:pt x="55" y="50"/>
                </a:lnTo>
                <a:lnTo>
                  <a:pt x="53" y="52"/>
                </a:lnTo>
                <a:lnTo>
                  <a:pt x="56" y="50"/>
                </a:lnTo>
                <a:lnTo>
                  <a:pt x="58" y="47"/>
                </a:lnTo>
                <a:lnTo>
                  <a:pt x="50" y="55"/>
                </a:lnTo>
                <a:lnTo>
                  <a:pt x="53" y="54"/>
                </a:lnTo>
                <a:lnTo>
                  <a:pt x="55" y="50"/>
                </a:lnTo>
                <a:lnTo>
                  <a:pt x="47" y="58"/>
                </a:lnTo>
                <a:lnTo>
                  <a:pt x="50" y="57"/>
                </a:lnTo>
                <a:lnTo>
                  <a:pt x="52" y="54"/>
                </a:lnTo>
                <a:lnTo>
                  <a:pt x="50" y="55"/>
                </a:lnTo>
                <a:lnTo>
                  <a:pt x="45" y="58"/>
                </a:lnTo>
                <a:lnTo>
                  <a:pt x="45" y="60"/>
                </a:lnTo>
                <a:lnTo>
                  <a:pt x="45" y="57"/>
                </a:lnTo>
                <a:lnTo>
                  <a:pt x="44" y="58"/>
                </a:lnTo>
                <a:lnTo>
                  <a:pt x="33" y="61"/>
                </a:lnTo>
                <a:lnTo>
                  <a:pt x="30" y="69"/>
                </a:lnTo>
                <a:lnTo>
                  <a:pt x="45" y="63"/>
                </a:lnTo>
                <a:lnTo>
                  <a:pt x="41" y="58"/>
                </a:lnTo>
                <a:lnTo>
                  <a:pt x="33" y="58"/>
                </a:lnTo>
                <a:lnTo>
                  <a:pt x="31" y="57"/>
                </a:lnTo>
                <a:lnTo>
                  <a:pt x="31" y="60"/>
                </a:lnTo>
                <a:lnTo>
                  <a:pt x="31" y="58"/>
                </a:lnTo>
                <a:lnTo>
                  <a:pt x="27" y="55"/>
                </a:lnTo>
                <a:lnTo>
                  <a:pt x="25" y="54"/>
                </a:lnTo>
                <a:lnTo>
                  <a:pt x="27" y="57"/>
                </a:lnTo>
                <a:lnTo>
                  <a:pt x="30" y="58"/>
                </a:lnTo>
                <a:lnTo>
                  <a:pt x="22" y="50"/>
                </a:lnTo>
                <a:lnTo>
                  <a:pt x="23" y="54"/>
                </a:lnTo>
                <a:lnTo>
                  <a:pt x="27" y="55"/>
                </a:lnTo>
                <a:lnTo>
                  <a:pt x="19" y="47"/>
                </a:lnTo>
                <a:lnTo>
                  <a:pt x="20" y="50"/>
                </a:lnTo>
                <a:lnTo>
                  <a:pt x="23" y="52"/>
                </a:lnTo>
                <a:lnTo>
                  <a:pt x="22" y="50"/>
                </a:lnTo>
                <a:lnTo>
                  <a:pt x="19" y="46"/>
                </a:lnTo>
                <a:lnTo>
                  <a:pt x="17" y="46"/>
                </a:lnTo>
                <a:lnTo>
                  <a:pt x="20" y="46"/>
                </a:lnTo>
                <a:lnTo>
                  <a:pt x="19" y="44"/>
                </a:lnTo>
                <a:lnTo>
                  <a:pt x="19" y="39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6" name="Freeform 44"/>
          <p:cNvSpPr>
            <a:spLocks/>
          </p:cNvSpPr>
          <p:nvPr/>
        </p:nvSpPr>
        <p:spPr bwMode="auto">
          <a:xfrm>
            <a:off x="5505450" y="2162175"/>
            <a:ext cx="87313" cy="196850"/>
          </a:xfrm>
          <a:custGeom>
            <a:avLst/>
            <a:gdLst/>
            <a:ahLst/>
            <a:cxnLst>
              <a:cxn ang="0">
                <a:pos x="36" y="114"/>
              </a:cxn>
              <a:cxn ang="0">
                <a:pos x="36" y="117"/>
              </a:cxn>
              <a:cxn ang="0">
                <a:pos x="38" y="119"/>
              </a:cxn>
              <a:cxn ang="0">
                <a:pos x="39" y="122"/>
              </a:cxn>
              <a:cxn ang="0">
                <a:pos x="41" y="122"/>
              </a:cxn>
              <a:cxn ang="0">
                <a:pos x="44" y="124"/>
              </a:cxn>
              <a:cxn ang="0">
                <a:pos x="48" y="124"/>
              </a:cxn>
              <a:cxn ang="0">
                <a:pos x="50" y="122"/>
              </a:cxn>
              <a:cxn ang="0">
                <a:pos x="53" y="120"/>
              </a:cxn>
              <a:cxn ang="0">
                <a:pos x="53" y="119"/>
              </a:cxn>
              <a:cxn ang="0">
                <a:pos x="55" y="116"/>
              </a:cxn>
              <a:cxn ang="0">
                <a:pos x="55" y="111"/>
              </a:cxn>
              <a:cxn ang="0">
                <a:pos x="53" y="108"/>
              </a:cxn>
              <a:cxn ang="0">
                <a:pos x="53" y="97"/>
              </a:cxn>
              <a:cxn ang="0">
                <a:pos x="52" y="94"/>
              </a:cxn>
              <a:cxn ang="0">
                <a:pos x="52" y="89"/>
              </a:cxn>
              <a:cxn ang="0">
                <a:pos x="50" y="86"/>
              </a:cxn>
              <a:cxn ang="0">
                <a:pos x="50" y="80"/>
              </a:cxn>
              <a:cxn ang="0">
                <a:pos x="48" y="75"/>
              </a:cxn>
              <a:cxn ang="0">
                <a:pos x="48" y="72"/>
              </a:cxn>
              <a:cxn ang="0">
                <a:pos x="45" y="66"/>
              </a:cxn>
              <a:cxn ang="0">
                <a:pos x="45" y="63"/>
              </a:cxn>
              <a:cxn ang="0">
                <a:pos x="44" y="59"/>
              </a:cxn>
              <a:cxn ang="0">
                <a:pos x="44" y="56"/>
              </a:cxn>
              <a:cxn ang="0">
                <a:pos x="38" y="44"/>
              </a:cxn>
              <a:cxn ang="0">
                <a:pos x="38" y="41"/>
              </a:cxn>
              <a:cxn ang="0">
                <a:pos x="27" y="17"/>
              </a:cxn>
              <a:cxn ang="0">
                <a:pos x="24" y="14"/>
              </a:cxn>
              <a:cxn ang="0">
                <a:pos x="19" y="5"/>
              </a:cxn>
              <a:cxn ang="0">
                <a:pos x="16" y="3"/>
              </a:cxn>
              <a:cxn ang="0">
                <a:pos x="17" y="5"/>
              </a:cxn>
              <a:cxn ang="0">
                <a:pos x="16" y="2"/>
              </a:cxn>
              <a:cxn ang="0">
                <a:pos x="14" y="2"/>
              </a:cxn>
              <a:cxn ang="0">
                <a:pos x="11" y="0"/>
              </a:cxn>
              <a:cxn ang="0">
                <a:pos x="6" y="0"/>
              </a:cxn>
              <a:cxn ang="0">
                <a:pos x="5" y="2"/>
              </a:cxn>
              <a:cxn ang="0">
                <a:pos x="2" y="3"/>
              </a:cxn>
              <a:cxn ang="0">
                <a:pos x="2" y="5"/>
              </a:cxn>
              <a:cxn ang="0">
                <a:pos x="0" y="8"/>
              </a:cxn>
              <a:cxn ang="0">
                <a:pos x="0" y="13"/>
              </a:cxn>
              <a:cxn ang="0">
                <a:pos x="2" y="14"/>
              </a:cxn>
              <a:cxn ang="0">
                <a:pos x="3" y="16"/>
              </a:cxn>
              <a:cxn ang="0">
                <a:pos x="3" y="17"/>
              </a:cxn>
              <a:cxn ang="0">
                <a:pos x="8" y="27"/>
              </a:cxn>
              <a:cxn ang="0">
                <a:pos x="11" y="30"/>
              </a:cxn>
              <a:cxn ang="0">
                <a:pos x="19" y="44"/>
              </a:cxn>
              <a:cxn ang="0">
                <a:pos x="19" y="47"/>
              </a:cxn>
              <a:cxn ang="0">
                <a:pos x="25" y="59"/>
              </a:cxn>
              <a:cxn ang="0">
                <a:pos x="25" y="63"/>
              </a:cxn>
              <a:cxn ang="0">
                <a:pos x="27" y="66"/>
              </a:cxn>
              <a:cxn ang="0">
                <a:pos x="27" y="69"/>
              </a:cxn>
              <a:cxn ang="0">
                <a:pos x="30" y="75"/>
              </a:cxn>
              <a:cxn ang="0">
                <a:pos x="30" y="78"/>
              </a:cxn>
              <a:cxn ang="0">
                <a:pos x="31" y="83"/>
              </a:cxn>
              <a:cxn ang="0">
                <a:pos x="31" y="89"/>
              </a:cxn>
              <a:cxn ang="0">
                <a:pos x="33" y="92"/>
              </a:cxn>
              <a:cxn ang="0">
                <a:pos x="33" y="97"/>
              </a:cxn>
              <a:cxn ang="0">
                <a:pos x="34" y="100"/>
              </a:cxn>
              <a:cxn ang="0">
                <a:pos x="34" y="111"/>
              </a:cxn>
              <a:cxn ang="0">
                <a:pos x="36" y="117"/>
              </a:cxn>
              <a:cxn ang="0">
                <a:pos x="36" y="114"/>
              </a:cxn>
            </a:cxnLst>
            <a:rect l="0" t="0" r="r" b="b"/>
            <a:pathLst>
              <a:path w="55" h="124">
                <a:moveTo>
                  <a:pt x="36" y="114"/>
                </a:moveTo>
                <a:lnTo>
                  <a:pt x="36" y="117"/>
                </a:lnTo>
                <a:lnTo>
                  <a:pt x="38" y="119"/>
                </a:lnTo>
                <a:lnTo>
                  <a:pt x="39" y="122"/>
                </a:lnTo>
                <a:lnTo>
                  <a:pt x="41" y="122"/>
                </a:lnTo>
                <a:lnTo>
                  <a:pt x="44" y="124"/>
                </a:lnTo>
                <a:lnTo>
                  <a:pt x="48" y="124"/>
                </a:lnTo>
                <a:lnTo>
                  <a:pt x="50" y="122"/>
                </a:lnTo>
                <a:lnTo>
                  <a:pt x="53" y="120"/>
                </a:lnTo>
                <a:lnTo>
                  <a:pt x="53" y="119"/>
                </a:lnTo>
                <a:lnTo>
                  <a:pt x="55" y="116"/>
                </a:lnTo>
                <a:lnTo>
                  <a:pt x="55" y="111"/>
                </a:lnTo>
                <a:lnTo>
                  <a:pt x="53" y="108"/>
                </a:lnTo>
                <a:lnTo>
                  <a:pt x="53" y="97"/>
                </a:lnTo>
                <a:lnTo>
                  <a:pt x="52" y="94"/>
                </a:lnTo>
                <a:lnTo>
                  <a:pt x="52" y="89"/>
                </a:lnTo>
                <a:lnTo>
                  <a:pt x="50" y="86"/>
                </a:lnTo>
                <a:lnTo>
                  <a:pt x="50" y="80"/>
                </a:lnTo>
                <a:lnTo>
                  <a:pt x="48" y="75"/>
                </a:lnTo>
                <a:lnTo>
                  <a:pt x="48" y="72"/>
                </a:lnTo>
                <a:lnTo>
                  <a:pt x="45" y="66"/>
                </a:lnTo>
                <a:lnTo>
                  <a:pt x="45" y="63"/>
                </a:lnTo>
                <a:lnTo>
                  <a:pt x="44" y="59"/>
                </a:lnTo>
                <a:lnTo>
                  <a:pt x="44" y="56"/>
                </a:lnTo>
                <a:lnTo>
                  <a:pt x="38" y="44"/>
                </a:lnTo>
                <a:lnTo>
                  <a:pt x="38" y="41"/>
                </a:lnTo>
                <a:lnTo>
                  <a:pt x="27" y="17"/>
                </a:lnTo>
                <a:lnTo>
                  <a:pt x="24" y="14"/>
                </a:lnTo>
                <a:lnTo>
                  <a:pt x="19" y="5"/>
                </a:lnTo>
                <a:lnTo>
                  <a:pt x="16" y="3"/>
                </a:lnTo>
                <a:lnTo>
                  <a:pt x="17" y="5"/>
                </a:lnTo>
                <a:lnTo>
                  <a:pt x="16" y="2"/>
                </a:lnTo>
                <a:lnTo>
                  <a:pt x="14" y="2"/>
                </a:lnTo>
                <a:lnTo>
                  <a:pt x="11" y="0"/>
                </a:lnTo>
                <a:lnTo>
                  <a:pt x="6" y="0"/>
                </a:lnTo>
                <a:lnTo>
                  <a:pt x="5" y="2"/>
                </a:lnTo>
                <a:lnTo>
                  <a:pt x="2" y="3"/>
                </a:lnTo>
                <a:lnTo>
                  <a:pt x="2" y="5"/>
                </a:lnTo>
                <a:lnTo>
                  <a:pt x="0" y="8"/>
                </a:lnTo>
                <a:lnTo>
                  <a:pt x="0" y="13"/>
                </a:lnTo>
                <a:lnTo>
                  <a:pt x="2" y="14"/>
                </a:lnTo>
                <a:lnTo>
                  <a:pt x="3" y="16"/>
                </a:lnTo>
                <a:lnTo>
                  <a:pt x="3" y="17"/>
                </a:lnTo>
                <a:lnTo>
                  <a:pt x="8" y="27"/>
                </a:lnTo>
                <a:lnTo>
                  <a:pt x="11" y="30"/>
                </a:lnTo>
                <a:lnTo>
                  <a:pt x="19" y="44"/>
                </a:lnTo>
                <a:lnTo>
                  <a:pt x="19" y="47"/>
                </a:lnTo>
                <a:lnTo>
                  <a:pt x="25" y="59"/>
                </a:lnTo>
                <a:lnTo>
                  <a:pt x="25" y="63"/>
                </a:lnTo>
                <a:lnTo>
                  <a:pt x="27" y="66"/>
                </a:lnTo>
                <a:lnTo>
                  <a:pt x="27" y="69"/>
                </a:lnTo>
                <a:lnTo>
                  <a:pt x="30" y="75"/>
                </a:lnTo>
                <a:lnTo>
                  <a:pt x="30" y="78"/>
                </a:lnTo>
                <a:lnTo>
                  <a:pt x="31" y="83"/>
                </a:lnTo>
                <a:lnTo>
                  <a:pt x="31" y="89"/>
                </a:lnTo>
                <a:lnTo>
                  <a:pt x="33" y="92"/>
                </a:lnTo>
                <a:lnTo>
                  <a:pt x="33" y="97"/>
                </a:lnTo>
                <a:lnTo>
                  <a:pt x="34" y="100"/>
                </a:lnTo>
                <a:lnTo>
                  <a:pt x="34" y="111"/>
                </a:lnTo>
                <a:lnTo>
                  <a:pt x="36" y="117"/>
                </a:lnTo>
                <a:lnTo>
                  <a:pt x="36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7" name="Freeform 45"/>
          <p:cNvSpPr>
            <a:spLocks/>
          </p:cNvSpPr>
          <p:nvPr/>
        </p:nvSpPr>
        <p:spPr bwMode="auto">
          <a:xfrm>
            <a:off x="5513388" y="2165350"/>
            <a:ext cx="442912" cy="187325"/>
          </a:xfrm>
          <a:custGeom>
            <a:avLst/>
            <a:gdLst/>
            <a:ahLst/>
            <a:cxnLst>
              <a:cxn ang="0">
                <a:pos x="267" y="118"/>
              </a:cxn>
              <a:cxn ang="0">
                <a:pos x="275" y="117"/>
              </a:cxn>
              <a:cxn ang="0">
                <a:pos x="279" y="112"/>
              </a:cxn>
              <a:cxn ang="0">
                <a:pos x="278" y="104"/>
              </a:cxn>
              <a:cxn ang="0">
                <a:pos x="264" y="89"/>
              </a:cxn>
              <a:cxn ang="0">
                <a:pos x="245" y="73"/>
              </a:cxn>
              <a:cxn ang="0">
                <a:pos x="223" y="59"/>
              </a:cxn>
              <a:cxn ang="0">
                <a:pos x="208" y="51"/>
              </a:cxn>
              <a:cxn ang="0">
                <a:pos x="193" y="42"/>
              </a:cxn>
              <a:cxn ang="0">
                <a:pos x="176" y="36"/>
              </a:cxn>
              <a:cxn ang="0">
                <a:pos x="159" y="26"/>
              </a:cxn>
              <a:cxn ang="0">
                <a:pos x="142" y="20"/>
              </a:cxn>
              <a:cxn ang="0">
                <a:pos x="125" y="15"/>
              </a:cxn>
              <a:cxn ang="0">
                <a:pos x="97" y="9"/>
              </a:cxn>
              <a:cxn ang="0">
                <a:pos x="68" y="3"/>
              </a:cxn>
              <a:cxn ang="0">
                <a:pos x="39" y="0"/>
              </a:cxn>
              <a:cxn ang="0">
                <a:pos x="4" y="1"/>
              </a:cxn>
              <a:cxn ang="0">
                <a:pos x="0" y="6"/>
              </a:cxn>
              <a:cxn ang="0">
                <a:pos x="1" y="14"/>
              </a:cxn>
              <a:cxn ang="0">
                <a:pos x="6" y="18"/>
              </a:cxn>
              <a:cxn ang="0">
                <a:pos x="36" y="18"/>
              </a:cxn>
              <a:cxn ang="0">
                <a:pos x="65" y="22"/>
              </a:cxn>
              <a:cxn ang="0">
                <a:pos x="90" y="28"/>
              </a:cxn>
              <a:cxn ang="0">
                <a:pos x="118" y="34"/>
              </a:cxn>
              <a:cxn ang="0">
                <a:pos x="136" y="39"/>
              </a:cxn>
              <a:cxn ang="0">
                <a:pos x="153" y="45"/>
              </a:cxn>
              <a:cxn ang="0">
                <a:pos x="167" y="51"/>
              </a:cxn>
              <a:cxn ang="0">
                <a:pos x="184" y="57"/>
              </a:cxn>
              <a:cxn ang="0">
                <a:pos x="198" y="67"/>
              </a:cxn>
              <a:cxn ang="0">
                <a:pos x="214" y="75"/>
              </a:cxn>
              <a:cxn ang="0">
                <a:pos x="228" y="84"/>
              </a:cxn>
              <a:cxn ang="0">
                <a:pos x="239" y="95"/>
              </a:cxn>
              <a:cxn ang="0">
                <a:pos x="264" y="115"/>
              </a:cxn>
            </a:cxnLst>
            <a:rect l="0" t="0" r="r" b="b"/>
            <a:pathLst>
              <a:path w="279" h="118">
                <a:moveTo>
                  <a:pt x="264" y="115"/>
                </a:moveTo>
                <a:lnTo>
                  <a:pt x="267" y="118"/>
                </a:lnTo>
                <a:lnTo>
                  <a:pt x="272" y="118"/>
                </a:lnTo>
                <a:lnTo>
                  <a:pt x="275" y="117"/>
                </a:lnTo>
                <a:lnTo>
                  <a:pt x="278" y="114"/>
                </a:lnTo>
                <a:lnTo>
                  <a:pt x="279" y="112"/>
                </a:lnTo>
                <a:lnTo>
                  <a:pt x="279" y="107"/>
                </a:lnTo>
                <a:lnTo>
                  <a:pt x="278" y="104"/>
                </a:lnTo>
                <a:lnTo>
                  <a:pt x="276" y="103"/>
                </a:lnTo>
                <a:lnTo>
                  <a:pt x="264" y="89"/>
                </a:lnTo>
                <a:lnTo>
                  <a:pt x="251" y="79"/>
                </a:lnTo>
                <a:lnTo>
                  <a:pt x="245" y="73"/>
                </a:lnTo>
                <a:lnTo>
                  <a:pt x="229" y="64"/>
                </a:lnTo>
                <a:lnTo>
                  <a:pt x="223" y="59"/>
                </a:lnTo>
                <a:lnTo>
                  <a:pt x="215" y="54"/>
                </a:lnTo>
                <a:lnTo>
                  <a:pt x="208" y="51"/>
                </a:lnTo>
                <a:lnTo>
                  <a:pt x="201" y="47"/>
                </a:lnTo>
                <a:lnTo>
                  <a:pt x="193" y="42"/>
                </a:lnTo>
                <a:lnTo>
                  <a:pt x="184" y="37"/>
                </a:lnTo>
                <a:lnTo>
                  <a:pt x="176" y="36"/>
                </a:lnTo>
                <a:lnTo>
                  <a:pt x="168" y="31"/>
                </a:lnTo>
                <a:lnTo>
                  <a:pt x="159" y="26"/>
                </a:lnTo>
                <a:lnTo>
                  <a:pt x="150" y="23"/>
                </a:lnTo>
                <a:lnTo>
                  <a:pt x="142" y="20"/>
                </a:lnTo>
                <a:lnTo>
                  <a:pt x="133" y="18"/>
                </a:lnTo>
                <a:lnTo>
                  <a:pt x="125" y="15"/>
                </a:lnTo>
                <a:lnTo>
                  <a:pt x="114" y="12"/>
                </a:lnTo>
                <a:lnTo>
                  <a:pt x="97" y="9"/>
                </a:lnTo>
                <a:lnTo>
                  <a:pt x="89" y="6"/>
                </a:lnTo>
                <a:lnTo>
                  <a:pt x="68" y="3"/>
                </a:lnTo>
                <a:lnTo>
                  <a:pt x="58" y="3"/>
                </a:lnTo>
                <a:lnTo>
                  <a:pt x="39" y="0"/>
                </a:lnTo>
                <a:lnTo>
                  <a:pt x="8" y="0"/>
                </a:lnTo>
                <a:lnTo>
                  <a:pt x="4" y="1"/>
                </a:lnTo>
                <a:lnTo>
                  <a:pt x="1" y="4"/>
                </a:lnTo>
                <a:lnTo>
                  <a:pt x="0" y="6"/>
                </a:lnTo>
                <a:lnTo>
                  <a:pt x="0" y="11"/>
                </a:lnTo>
                <a:lnTo>
                  <a:pt x="1" y="14"/>
                </a:lnTo>
                <a:lnTo>
                  <a:pt x="4" y="17"/>
                </a:lnTo>
                <a:lnTo>
                  <a:pt x="6" y="18"/>
                </a:lnTo>
                <a:lnTo>
                  <a:pt x="9" y="18"/>
                </a:lnTo>
                <a:lnTo>
                  <a:pt x="36" y="18"/>
                </a:lnTo>
                <a:lnTo>
                  <a:pt x="54" y="22"/>
                </a:lnTo>
                <a:lnTo>
                  <a:pt x="65" y="22"/>
                </a:lnTo>
                <a:lnTo>
                  <a:pt x="83" y="25"/>
                </a:lnTo>
                <a:lnTo>
                  <a:pt x="90" y="28"/>
                </a:lnTo>
                <a:lnTo>
                  <a:pt x="111" y="31"/>
                </a:lnTo>
                <a:lnTo>
                  <a:pt x="118" y="34"/>
                </a:lnTo>
                <a:lnTo>
                  <a:pt x="126" y="37"/>
                </a:lnTo>
                <a:lnTo>
                  <a:pt x="136" y="39"/>
                </a:lnTo>
                <a:lnTo>
                  <a:pt x="143" y="42"/>
                </a:lnTo>
                <a:lnTo>
                  <a:pt x="153" y="45"/>
                </a:lnTo>
                <a:lnTo>
                  <a:pt x="159" y="47"/>
                </a:lnTo>
                <a:lnTo>
                  <a:pt x="167" y="51"/>
                </a:lnTo>
                <a:lnTo>
                  <a:pt x="178" y="56"/>
                </a:lnTo>
                <a:lnTo>
                  <a:pt x="184" y="57"/>
                </a:lnTo>
                <a:lnTo>
                  <a:pt x="192" y="62"/>
                </a:lnTo>
                <a:lnTo>
                  <a:pt x="198" y="67"/>
                </a:lnTo>
                <a:lnTo>
                  <a:pt x="206" y="70"/>
                </a:lnTo>
                <a:lnTo>
                  <a:pt x="214" y="75"/>
                </a:lnTo>
                <a:lnTo>
                  <a:pt x="220" y="79"/>
                </a:lnTo>
                <a:lnTo>
                  <a:pt x="228" y="84"/>
                </a:lnTo>
                <a:lnTo>
                  <a:pt x="233" y="89"/>
                </a:lnTo>
                <a:lnTo>
                  <a:pt x="239" y="95"/>
                </a:lnTo>
                <a:lnTo>
                  <a:pt x="251" y="104"/>
                </a:lnTo>
                <a:lnTo>
                  <a:pt x="264" y="1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8" name="Freeform 46"/>
          <p:cNvSpPr>
            <a:spLocks/>
          </p:cNvSpPr>
          <p:nvPr/>
        </p:nvSpPr>
        <p:spPr bwMode="auto">
          <a:xfrm>
            <a:off x="5513388" y="2338388"/>
            <a:ext cx="85725" cy="195262"/>
          </a:xfrm>
          <a:custGeom>
            <a:avLst/>
            <a:gdLst/>
            <a:ahLst/>
            <a:cxnLst>
              <a:cxn ang="0">
                <a:pos x="54" y="11"/>
              </a:cxn>
              <a:cxn ang="0">
                <a:pos x="54" y="8"/>
              </a:cxn>
              <a:cxn ang="0">
                <a:pos x="53" y="5"/>
              </a:cxn>
              <a:cxn ang="0">
                <a:pos x="53" y="3"/>
              </a:cxn>
              <a:cxn ang="0">
                <a:pos x="50" y="2"/>
              </a:cxn>
              <a:cxn ang="0">
                <a:pos x="48" y="0"/>
              </a:cxn>
              <a:cxn ang="0">
                <a:pos x="43" y="0"/>
              </a:cxn>
              <a:cxn ang="0">
                <a:pos x="40" y="2"/>
              </a:cxn>
              <a:cxn ang="0">
                <a:pos x="39" y="2"/>
              </a:cxn>
              <a:cxn ang="0">
                <a:pos x="37" y="5"/>
              </a:cxn>
              <a:cxn ang="0">
                <a:pos x="36" y="6"/>
              </a:cxn>
              <a:cxn ang="0">
                <a:pos x="36" y="8"/>
              </a:cxn>
              <a:cxn ang="0">
                <a:pos x="37" y="5"/>
              </a:cxn>
              <a:cxn ang="0">
                <a:pos x="34" y="11"/>
              </a:cxn>
              <a:cxn ang="0">
                <a:pos x="34" y="17"/>
              </a:cxn>
              <a:cxn ang="0">
                <a:pos x="33" y="20"/>
              </a:cxn>
              <a:cxn ang="0">
                <a:pos x="33" y="28"/>
              </a:cxn>
              <a:cxn ang="0">
                <a:pos x="31" y="31"/>
              </a:cxn>
              <a:cxn ang="0">
                <a:pos x="31" y="34"/>
              </a:cxn>
              <a:cxn ang="0">
                <a:pos x="29" y="39"/>
              </a:cxn>
              <a:cxn ang="0">
                <a:pos x="29" y="42"/>
              </a:cxn>
              <a:cxn ang="0">
                <a:pos x="28" y="45"/>
              </a:cxn>
              <a:cxn ang="0">
                <a:pos x="28" y="48"/>
              </a:cxn>
              <a:cxn ang="0">
                <a:pos x="26" y="52"/>
              </a:cxn>
              <a:cxn ang="0">
                <a:pos x="26" y="56"/>
              </a:cxn>
              <a:cxn ang="0">
                <a:pos x="22" y="66"/>
              </a:cxn>
              <a:cxn ang="0">
                <a:pos x="22" y="69"/>
              </a:cxn>
              <a:cxn ang="0">
                <a:pos x="1" y="109"/>
              </a:cxn>
              <a:cxn ang="0">
                <a:pos x="0" y="111"/>
              </a:cxn>
              <a:cxn ang="0">
                <a:pos x="0" y="116"/>
              </a:cxn>
              <a:cxn ang="0">
                <a:pos x="1" y="119"/>
              </a:cxn>
              <a:cxn ang="0">
                <a:pos x="1" y="120"/>
              </a:cxn>
              <a:cxn ang="0">
                <a:pos x="4" y="122"/>
              </a:cxn>
              <a:cxn ang="0">
                <a:pos x="6" y="123"/>
              </a:cxn>
              <a:cxn ang="0">
                <a:pos x="11" y="123"/>
              </a:cxn>
              <a:cxn ang="0">
                <a:pos x="14" y="122"/>
              </a:cxn>
              <a:cxn ang="0">
                <a:pos x="15" y="122"/>
              </a:cxn>
              <a:cxn ang="0">
                <a:pos x="17" y="119"/>
              </a:cxn>
              <a:cxn ang="0">
                <a:pos x="40" y="72"/>
              </a:cxn>
              <a:cxn ang="0">
                <a:pos x="40" y="69"/>
              </a:cxn>
              <a:cxn ang="0">
                <a:pos x="45" y="59"/>
              </a:cxn>
              <a:cxn ang="0">
                <a:pos x="45" y="55"/>
              </a:cxn>
              <a:cxn ang="0">
                <a:pos x="47" y="52"/>
              </a:cxn>
              <a:cxn ang="0">
                <a:pos x="47" y="48"/>
              </a:cxn>
              <a:cxn ang="0">
                <a:pos x="48" y="45"/>
              </a:cxn>
              <a:cxn ang="0">
                <a:pos x="48" y="42"/>
              </a:cxn>
              <a:cxn ang="0">
                <a:pos x="50" y="38"/>
              </a:cxn>
              <a:cxn ang="0">
                <a:pos x="50" y="34"/>
              </a:cxn>
              <a:cxn ang="0">
                <a:pos x="51" y="31"/>
              </a:cxn>
              <a:cxn ang="0">
                <a:pos x="51" y="23"/>
              </a:cxn>
              <a:cxn ang="0">
                <a:pos x="53" y="20"/>
              </a:cxn>
              <a:cxn ang="0">
                <a:pos x="53" y="14"/>
              </a:cxn>
              <a:cxn ang="0">
                <a:pos x="54" y="11"/>
              </a:cxn>
            </a:cxnLst>
            <a:rect l="0" t="0" r="r" b="b"/>
            <a:pathLst>
              <a:path w="54" h="123">
                <a:moveTo>
                  <a:pt x="54" y="11"/>
                </a:moveTo>
                <a:lnTo>
                  <a:pt x="54" y="8"/>
                </a:lnTo>
                <a:lnTo>
                  <a:pt x="53" y="5"/>
                </a:lnTo>
                <a:lnTo>
                  <a:pt x="53" y="3"/>
                </a:lnTo>
                <a:lnTo>
                  <a:pt x="50" y="2"/>
                </a:lnTo>
                <a:lnTo>
                  <a:pt x="48" y="0"/>
                </a:lnTo>
                <a:lnTo>
                  <a:pt x="43" y="0"/>
                </a:lnTo>
                <a:lnTo>
                  <a:pt x="40" y="2"/>
                </a:lnTo>
                <a:lnTo>
                  <a:pt x="39" y="2"/>
                </a:lnTo>
                <a:lnTo>
                  <a:pt x="37" y="5"/>
                </a:lnTo>
                <a:lnTo>
                  <a:pt x="36" y="6"/>
                </a:lnTo>
                <a:lnTo>
                  <a:pt x="36" y="8"/>
                </a:lnTo>
                <a:lnTo>
                  <a:pt x="37" y="5"/>
                </a:lnTo>
                <a:lnTo>
                  <a:pt x="34" y="11"/>
                </a:lnTo>
                <a:lnTo>
                  <a:pt x="34" y="17"/>
                </a:lnTo>
                <a:lnTo>
                  <a:pt x="33" y="20"/>
                </a:lnTo>
                <a:lnTo>
                  <a:pt x="33" y="28"/>
                </a:lnTo>
                <a:lnTo>
                  <a:pt x="31" y="31"/>
                </a:lnTo>
                <a:lnTo>
                  <a:pt x="31" y="34"/>
                </a:lnTo>
                <a:lnTo>
                  <a:pt x="29" y="39"/>
                </a:lnTo>
                <a:lnTo>
                  <a:pt x="29" y="42"/>
                </a:lnTo>
                <a:lnTo>
                  <a:pt x="28" y="45"/>
                </a:lnTo>
                <a:lnTo>
                  <a:pt x="28" y="48"/>
                </a:lnTo>
                <a:lnTo>
                  <a:pt x="26" y="52"/>
                </a:lnTo>
                <a:lnTo>
                  <a:pt x="26" y="56"/>
                </a:lnTo>
                <a:lnTo>
                  <a:pt x="22" y="66"/>
                </a:lnTo>
                <a:lnTo>
                  <a:pt x="22" y="69"/>
                </a:lnTo>
                <a:lnTo>
                  <a:pt x="1" y="109"/>
                </a:lnTo>
                <a:lnTo>
                  <a:pt x="0" y="111"/>
                </a:lnTo>
                <a:lnTo>
                  <a:pt x="0" y="116"/>
                </a:lnTo>
                <a:lnTo>
                  <a:pt x="1" y="119"/>
                </a:lnTo>
                <a:lnTo>
                  <a:pt x="1" y="120"/>
                </a:lnTo>
                <a:lnTo>
                  <a:pt x="4" y="122"/>
                </a:lnTo>
                <a:lnTo>
                  <a:pt x="6" y="123"/>
                </a:lnTo>
                <a:lnTo>
                  <a:pt x="11" y="123"/>
                </a:lnTo>
                <a:lnTo>
                  <a:pt x="14" y="122"/>
                </a:lnTo>
                <a:lnTo>
                  <a:pt x="15" y="122"/>
                </a:lnTo>
                <a:lnTo>
                  <a:pt x="17" y="119"/>
                </a:lnTo>
                <a:lnTo>
                  <a:pt x="40" y="72"/>
                </a:lnTo>
                <a:lnTo>
                  <a:pt x="40" y="69"/>
                </a:lnTo>
                <a:lnTo>
                  <a:pt x="45" y="59"/>
                </a:lnTo>
                <a:lnTo>
                  <a:pt x="45" y="55"/>
                </a:lnTo>
                <a:lnTo>
                  <a:pt x="47" y="52"/>
                </a:lnTo>
                <a:lnTo>
                  <a:pt x="47" y="48"/>
                </a:lnTo>
                <a:lnTo>
                  <a:pt x="48" y="45"/>
                </a:lnTo>
                <a:lnTo>
                  <a:pt x="48" y="42"/>
                </a:lnTo>
                <a:lnTo>
                  <a:pt x="50" y="38"/>
                </a:lnTo>
                <a:lnTo>
                  <a:pt x="50" y="34"/>
                </a:lnTo>
                <a:lnTo>
                  <a:pt x="51" y="31"/>
                </a:lnTo>
                <a:lnTo>
                  <a:pt x="51" y="23"/>
                </a:lnTo>
                <a:lnTo>
                  <a:pt x="53" y="20"/>
                </a:lnTo>
                <a:lnTo>
                  <a:pt x="53" y="14"/>
                </a:lnTo>
                <a:lnTo>
                  <a:pt x="54" y="1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9" name="Freeform 47"/>
          <p:cNvSpPr>
            <a:spLocks/>
          </p:cNvSpPr>
          <p:nvPr/>
        </p:nvSpPr>
        <p:spPr bwMode="auto">
          <a:xfrm>
            <a:off x="5522913" y="2343150"/>
            <a:ext cx="444500" cy="188913"/>
          </a:xfrm>
          <a:custGeom>
            <a:avLst/>
            <a:gdLst/>
            <a:ahLst/>
            <a:cxnLst>
              <a:cxn ang="0">
                <a:pos x="278" y="14"/>
              </a:cxn>
              <a:cxn ang="0">
                <a:pos x="280" y="6"/>
              </a:cxn>
              <a:cxn ang="0">
                <a:pos x="275" y="2"/>
              </a:cxn>
              <a:cxn ang="0">
                <a:pos x="267" y="0"/>
              </a:cxn>
              <a:cxn ang="0">
                <a:pos x="264" y="2"/>
              </a:cxn>
              <a:cxn ang="0">
                <a:pos x="252" y="13"/>
              </a:cxn>
              <a:cxn ang="0">
                <a:pos x="233" y="28"/>
              </a:cxn>
              <a:cxn ang="0">
                <a:pos x="220" y="38"/>
              </a:cxn>
              <a:cxn ang="0">
                <a:pos x="206" y="47"/>
              </a:cxn>
              <a:cxn ang="0">
                <a:pos x="192" y="55"/>
              </a:cxn>
              <a:cxn ang="0">
                <a:pos x="178" y="61"/>
              </a:cxn>
              <a:cxn ang="0">
                <a:pos x="159" y="70"/>
              </a:cxn>
              <a:cxn ang="0">
                <a:pos x="144" y="75"/>
              </a:cxn>
              <a:cxn ang="0">
                <a:pos x="127" y="80"/>
              </a:cxn>
              <a:cxn ang="0">
                <a:pos x="91" y="89"/>
              </a:cxn>
              <a:cxn ang="0">
                <a:pos x="67" y="95"/>
              </a:cxn>
              <a:cxn ang="0">
                <a:pos x="37" y="99"/>
              </a:cxn>
              <a:cxn ang="0">
                <a:pos x="8" y="100"/>
              </a:cxn>
              <a:cxn ang="0">
                <a:pos x="6" y="100"/>
              </a:cxn>
              <a:cxn ang="0">
                <a:pos x="2" y="105"/>
              </a:cxn>
              <a:cxn ang="0">
                <a:pos x="0" y="113"/>
              </a:cxn>
              <a:cxn ang="0">
                <a:pos x="5" y="117"/>
              </a:cxn>
              <a:cxn ang="0">
                <a:pos x="9" y="119"/>
              </a:cxn>
              <a:cxn ang="0">
                <a:pos x="19" y="117"/>
              </a:cxn>
              <a:cxn ang="0">
                <a:pos x="56" y="114"/>
              </a:cxn>
              <a:cxn ang="0">
                <a:pos x="89" y="111"/>
              </a:cxn>
              <a:cxn ang="0">
                <a:pos x="114" y="105"/>
              </a:cxn>
              <a:cxn ang="0">
                <a:pos x="133" y="99"/>
              </a:cxn>
              <a:cxn ang="0">
                <a:pos x="150" y="94"/>
              </a:cxn>
              <a:cxn ang="0">
                <a:pos x="169" y="86"/>
              </a:cxn>
              <a:cxn ang="0">
                <a:pos x="184" y="80"/>
              </a:cxn>
              <a:cxn ang="0">
                <a:pos x="202" y="70"/>
              </a:cxn>
              <a:cxn ang="0">
                <a:pos x="216" y="63"/>
              </a:cxn>
              <a:cxn ang="0">
                <a:pos x="230" y="53"/>
              </a:cxn>
              <a:cxn ang="0">
                <a:pos x="245" y="44"/>
              </a:cxn>
              <a:cxn ang="0">
                <a:pos x="264" y="28"/>
              </a:cxn>
              <a:cxn ang="0">
                <a:pos x="277" y="17"/>
              </a:cxn>
            </a:cxnLst>
            <a:rect l="0" t="0" r="r" b="b"/>
            <a:pathLst>
              <a:path w="280" h="119">
                <a:moveTo>
                  <a:pt x="277" y="16"/>
                </a:moveTo>
                <a:lnTo>
                  <a:pt x="278" y="14"/>
                </a:lnTo>
                <a:lnTo>
                  <a:pt x="280" y="11"/>
                </a:lnTo>
                <a:lnTo>
                  <a:pt x="280" y="6"/>
                </a:lnTo>
                <a:lnTo>
                  <a:pt x="277" y="3"/>
                </a:lnTo>
                <a:lnTo>
                  <a:pt x="275" y="2"/>
                </a:lnTo>
                <a:lnTo>
                  <a:pt x="272" y="0"/>
                </a:lnTo>
                <a:lnTo>
                  <a:pt x="267" y="0"/>
                </a:lnTo>
                <a:lnTo>
                  <a:pt x="264" y="3"/>
                </a:lnTo>
                <a:lnTo>
                  <a:pt x="264" y="2"/>
                </a:lnTo>
                <a:lnTo>
                  <a:pt x="258" y="6"/>
                </a:lnTo>
                <a:lnTo>
                  <a:pt x="252" y="13"/>
                </a:lnTo>
                <a:lnTo>
                  <a:pt x="239" y="22"/>
                </a:lnTo>
                <a:lnTo>
                  <a:pt x="233" y="28"/>
                </a:lnTo>
                <a:lnTo>
                  <a:pt x="228" y="33"/>
                </a:lnTo>
                <a:lnTo>
                  <a:pt x="220" y="38"/>
                </a:lnTo>
                <a:lnTo>
                  <a:pt x="214" y="42"/>
                </a:lnTo>
                <a:lnTo>
                  <a:pt x="206" y="47"/>
                </a:lnTo>
                <a:lnTo>
                  <a:pt x="198" y="50"/>
                </a:lnTo>
                <a:lnTo>
                  <a:pt x="192" y="55"/>
                </a:lnTo>
                <a:lnTo>
                  <a:pt x="184" y="59"/>
                </a:lnTo>
                <a:lnTo>
                  <a:pt x="178" y="61"/>
                </a:lnTo>
                <a:lnTo>
                  <a:pt x="167" y="66"/>
                </a:lnTo>
                <a:lnTo>
                  <a:pt x="159" y="70"/>
                </a:lnTo>
                <a:lnTo>
                  <a:pt x="153" y="72"/>
                </a:lnTo>
                <a:lnTo>
                  <a:pt x="144" y="75"/>
                </a:lnTo>
                <a:lnTo>
                  <a:pt x="136" y="78"/>
                </a:lnTo>
                <a:lnTo>
                  <a:pt x="127" y="80"/>
                </a:lnTo>
                <a:lnTo>
                  <a:pt x="111" y="86"/>
                </a:lnTo>
                <a:lnTo>
                  <a:pt x="91" y="89"/>
                </a:lnTo>
                <a:lnTo>
                  <a:pt x="83" y="92"/>
                </a:lnTo>
                <a:lnTo>
                  <a:pt x="67" y="95"/>
                </a:lnTo>
                <a:lnTo>
                  <a:pt x="56" y="95"/>
                </a:lnTo>
                <a:lnTo>
                  <a:pt x="37" y="99"/>
                </a:lnTo>
                <a:lnTo>
                  <a:pt x="19" y="99"/>
                </a:lnTo>
                <a:lnTo>
                  <a:pt x="8" y="100"/>
                </a:lnTo>
                <a:lnTo>
                  <a:pt x="9" y="100"/>
                </a:lnTo>
                <a:lnTo>
                  <a:pt x="6" y="100"/>
                </a:lnTo>
                <a:lnTo>
                  <a:pt x="3" y="103"/>
                </a:lnTo>
                <a:lnTo>
                  <a:pt x="2" y="105"/>
                </a:lnTo>
                <a:lnTo>
                  <a:pt x="0" y="108"/>
                </a:lnTo>
                <a:lnTo>
                  <a:pt x="0" y="113"/>
                </a:lnTo>
                <a:lnTo>
                  <a:pt x="3" y="116"/>
                </a:lnTo>
                <a:lnTo>
                  <a:pt x="5" y="117"/>
                </a:lnTo>
                <a:lnTo>
                  <a:pt x="8" y="119"/>
                </a:lnTo>
                <a:lnTo>
                  <a:pt x="9" y="119"/>
                </a:lnTo>
                <a:lnTo>
                  <a:pt x="11" y="119"/>
                </a:lnTo>
                <a:lnTo>
                  <a:pt x="19" y="117"/>
                </a:lnTo>
                <a:lnTo>
                  <a:pt x="37" y="117"/>
                </a:lnTo>
                <a:lnTo>
                  <a:pt x="56" y="114"/>
                </a:lnTo>
                <a:lnTo>
                  <a:pt x="67" y="114"/>
                </a:lnTo>
                <a:lnTo>
                  <a:pt x="89" y="111"/>
                </a:lnTo>
                <a:lnTo>
                  <a:pt x="97" y="108"/>
                </a:lnTo>
                <a:lnTo>
                  <a:pt x="114" y="105"/>
                </a:lnTo>
                <a:lnTo>
                  <a:pt x="125" y="102"/>
                </a:lnTo>
                <a:lnTo>
                  <a:pt x="133" y="99"/>
                </a:lnTo>
                <a:lnTo>
                  <a:pt x="142" y="97"/>
                </a:lnTo>
                <a:lnTo>
                  <a:pt x="150" y="94"/>
                </a:lnTo>
                <a:lnTo>
                  <a:pt x="159" y="91"/>
                </a:lnTo>
                <a:lnTo>
                  <a:pt x="169" y="86"/>
                </a:lnTo>
                <a:lnTo>
                  <a:pt x="177" y="81"/>
                </a:lnTo>
                <a:lnTo>
                  <a:pt x="184" y="80"/>
                </a:lnTo>
                <a:lnTo>
                  <a:pt x="194" y="75"/>
                </a:lnTo>
                <a:lnTo>
                  <a:pt x="202" y="70"/>
                </a:lnTo>
                <a:lnTo>
                  <a:pt x="208" y="66"/>
                </a:lnTo>
                <a:lnTo>
                  <a:pt x="216" y="63"/>
                </a:lnTo>
                <a:lnTo>
                  <a:pt x="223" y="58"/>
                </a:lnTo>
                <a:lnTo>
                  <a:pt x="230" y="53"/>
                </a:lnTo>
                <a:lnTo>
                  <a:pt x="237" y="49"/>
                </a:lnTo>
                <a:lnTo>
                  <a:pt x="245" y="44"/>
                </a:lnTo>
                <a:lnTo>
                  <a:pt x="252" y="38"/>
                </a:lnTo>
                <a:lnTo>
                  <a:pt x="264" y="28"/>
                </a:lnTo>
                <a:lnTo>
                  <a:pt x="270" y="22"/>
                </a:lnTo>
                <a:lnTo>
                  <a:pt x="277" y="17"/>
                </a:lnTo>
                <a:lnTo>
                  <a:pt x="27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0" name="Freeform 48"/>
          <p:cNvSpPr>
            <a:spLocks/>
          </p:cNvSpPr>
          <p:nvPr/>
        </p:nvSpPr>
        <p:spPr bwMode="auto">
          <a:xfrm>
            <a:off x="5140325" y="1963738"/>
            <a:ext cx="201613" cy="37147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6"/>
              </a:cxn>
              <a:cxn ang="0">
                <a:pos x="4" y="16"/>
              </a:cxn>
              <a:cxn ang="0">
                <a:pos x="24" y="19"/>
              </a:cxn>
              <a:cxn ang="0">
                <a:pos x="33" y="22"/>
              </a:cxn>
              <a:cxn ang="0">
                <a:pos x="60" y="33"/>
              </a:cxn>
              <a:cxn ang="0">
                <a:pos x="71" y="41"/>
              </a:cxn>
              <a:cxn ang="0">
                <a:pos x="79" y="47"/>
              </a:cxn>
              <a:cxn ang="0">
                <a:pos x="85" y="55"/>
              </a:cxn>
              <a:cxn ang="0">
                <a:pos x="93" y="66"/>
              </a:cxn>
              <a:cxn ang="0">
                <a:pos x="104" y="92"/>
              </a:cxn>
              <a:cxn ang="0">
                <a:pos x="107" y="102"/>
              </a:cxn>
              <a:cxn ang="0">
                <a:pos x="108" y="119"/>
              </a:cxn>
              <a:cxn ang="0">
                <a:pos x="107" y="120"/>
              </a:cxn>
              <a:cxn ang="0">
                <a:pos x="105" y="135"/>
              </a:cxn>
              <a:cxn ang="0">
                <a:pos x="99" y="158"/>
              </a:cxn>
              <a:cxn ang="0">
                <a:pos x="91" y="172"/>
              </a:cxn>
              <a:cxn ang="0">
                <a:pos x="83" y="183"/>
              </a:cxn>
              <a:cxn ang="0">
                <a:pos x="75" y="191"/>
              </a:cxn>
              <a:cxn ang="0">
                <a:pos x="64" y="199"/>
              </a:cxn>
              <a:cxn ang="0">
                <a:pos x="50" y="206"/>
              </a:cxn>
              <a:cxn ang="0">
                <a:pos x="27" y="213"/>
              </a:cxn>
              <a:cxn ang="0">
                <a:pos x="13" y="214"/>
              </a:cxn>
              <a:cxn ang="0">
                <a:pos x="10" y="216"/>
              </a:cxn>
              <a:cxn ang="0">
                <a:pos x="4" y="219"/>
              </a:cxn>
              <a:cxn ang="0">
                <a:pos x="0" y="228"/>
              </a:cxn>
              <a:cxn ang="0">
                <a:pos x="7" y="234"/>
              </a:cxn>
              <a:cxn ang="0">
                <a:pos x="13" y="234"/>
              </a:cxn>
              <a:cxn ang="0">
                <a:pos x="27" y="233"/>
              </a:cxn>
              <a:cxn ang="0">
                <a:pos x="39" y="230"/>
              </a:cxn>
              <a:cxn ang="0">
                <a:pos x="69" y="216"/>
              </a:cxn>
              <a:cxn ang="0">
                <a:pos x="80" y="211"/>
              </a:cxn>
              <a:cxn ang="0">
                <a:pos x="88" y="203"/>
              </a:cxn>
              <a:cxn ang="0">
                <a:pos x="96" y="195"/>
              </a:cxn>
              <a:cxn ang="0">
                <a:pos x="104" y="188"/>
              </a:cxn>
              <a:cxn ang="0">
                <a:pos x="108" y="177"/>
              </a:cxn>
              <a:cxn ang="0">
                <a:pos x="122" y="147"/>
              </a:cxn>
              <a:cxn ang="0">
                <a:pos x="125" y="135"/>
              </a:cxn>
              <a:cxn ang="0">
                <a:pos x="127" y="120"/>
              </a:cxn>
              <a:cxn ang="0">
                <a:pos x="125" y="110"/>
              </a:cxn>
              <a:cxn ang="0">
                <a:pos x="124" y="92"/>
              </a:cxn>
              <a:cxn ang="0">
                <a:pos x="114" y="66"/>
              </a:cxn>
              <a:cxn ang="0">
                <a:pos x="107" y="52"/>
              </a:cxn>
              <a:cxn ang="0">
                <a:pos x="100" y="42"/>
              </a:cxn>
              <a:cxn ang="0">
                <a:pos x="91" y="35"/>
              </a:cxn>
              <a:cxn ang="0">
                <a:pos x="83" y="25"/>
              </a:cxn>
              <a:cxn ang="0">
                <a:pos x="74" y="19"/>
              </a:cxn>
              <a:cxn ang="0">
                <a:pos x="60" y="11"/>
              </a:cxn>
              <a:cxn ang="0">
                <a:pos x="33" y="2"/>
              </a:cxn>
              <a:cxn ang="0">
                <a:pos x="10" y="0"/>
              </a:cxn>
            </a:cxnLst>
            <a:rect l="0" t="0" r="r" b="b"/>
            <a:pathLst>
              <a:path w="127" h="234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24" y="19"/>
                </a:lnTo>
                <a:lnTo>
                  <a:pt x="27" y="21"/>
                </a:lnTo>
                <a:lnTo>
                  <a:pt x="33" y="22"/>
                </a:lnTo>
                <a:lnTo>
                  <a:pt x="50" y="27"/>
                </a:lnTo>
                <a:lnTo>
                  <a:pt x="60" y="33"/>
                </a:lnTo>
                <a:lnTo>
                  <a:pt x="64" y="35"/>
                </a:lnTo>
                <a:lnTo>
                  <a:pt x="71" y="41"/>
                </a:lnTo>
                <a:lnTo>
                  <a:pt x="75" y="42"/>
                </a:lnTo>
                <a:lnTo>
                  <a:pt x="79" y="47"/>
                </a:lnTo>
                <a:lnTo>
                  <a:pt x="83" y="50"/>
                </a:lnTo>
                <a:lnTo>
                  <a:pt x="85" y="55"/>
                </a:lnTo>
                <a:lnTo>
                  <a:pt x="91" y="61"/>
                </a:lnTo>
                <a:lnTo>
                  <a:pt x="93" y="66"/>
                </a:lnTo>
                <a:lnTo>
                  <a:pt x="99" y="75"/>
                </a:lnTo>
                <a:lnTo>
                  <a:pt x="104" y="92"/>
                </a:lnTo>
                <a:lnTo>
                  <a:pt x="105" y="99"/>
                </a:lnTo>
                <a:lnTo>
                  <a:pt x="107" y="102"/>
                </a:lnTo>
                <a:lnTo>
                  <a:pt x="107" y="113"/>
                </a:lnTo>
                <a:lnTo>
                  <a:pt x="108" y="119"/>
                </a:lnTo>
                <a:lnTo>
                  <a:pt x="108" y="114"/>
                </a:lnTo>
                <a:lnTo>
                  <a:pt x="107" y="120"/>
                </a:lnTo>
                <a:lnTo>
                  <a:pt x="107" y="131"/>
                </a:lnTo>
                <a:lnTo>
                  <a:pt x="105" y="135"/>
                </a:lnTo>
                <a:lnTo>
                  <a:pt x="104" y="141"/>
                </a:lnTo>
                <a:lnTo>
                  <a:pt x="99" y="158"/>
                </a:lnTo>
                <a:lnTo>
                  <a:pt x="93" y="167"/>
                </a:lnTo>
                <a:lnTo>
                  <a:pt x="91" y="172"/>
                </a:lnTo>
                <a:lnTo>
                  <a:pt x="85" y="178"/>
                </a:lnTo>
                <a:lnTo>
                  <a:pt x="83" y="183"/>
                </a:lnTo>
                <a:lnTo>
                  <a:pt x="79" y="186"/>
                </a:lnTo>
                <a:lnTo>
                  <a:pt x="75" y="191"/>
                </a:lnTo>
                <a:lnTo>
                  <a:pt x="71" y="192"/>
                </a:lnTo>
                <a:lnTo>
                  <a:pt x="64" y="199"/>
                </a:lnTo>
                <a:lnTo>
                  <a:pt x="60" y="200"/>
                </a:lnTo>
                <a:lnTo>
                  <a:pt x="50" y="206"/>
                </a:lnTo>
                <a:lnTo>
                  <a:pt x="33" y="211"/>
                </a:lnTo>
                <a:lnTo>
                  <a:pt x="27" y="213"/>
                </a:lnTo>
                <a:lnTo>
                  <a:pt x="24" y="214"/>
                </a:lnTo>
                <a:lnTo>
                  <a:pt x="13" y="214"/>
                </a:lnTo>
                <a:lnTo>
                  <a:pt x="7" y="216"/>
                </a:lnTo>
                <a:lnTo>
                  <a:pt x="10" y="216"/>
                </a:lnTo>
                <a:lnTo>
                  <a:pt x="7" y="216"/>
                </a:lnTo>
                <a:lnTo>
                  <a:pt x="4" y="219"/>
                </a:lnTo>
                <a:lnTo>
                  <a:pt x="0" y="222"/>
                </a:lnTo>
                <a:lnTo>
                  <a:pt x="0" y="228"/>
                </a:lnTo>
                <a:lnTo>
                  <a:pt x="4" y="231"/>
                </a:lnTo>
                <a:lnTo>
                  <a:pt x="7" y="234"/>
                </a:lnTo>
                <a:lnTo>
                  <a:pt x="10" y="234"/>
                </a:lnTo>
                <a:lnTo>
                  <a:pt x="13" y="234"/>
                </a:lnTo>
                <a:lnTo>
                  <a:pt x="16" y="233"/>
                </a:lnTo>
                <a:lnTo>
                  <a:pt x="27" y="233"/>
                </a:lnTo>
                <a:lnTo>
                  <a:pt x="33" y="231"/>
                </a:lnTo>
                <a:lnTo>
                  <a:pt x="39" y="230"/>
                </a:lnTo>
                <a:lnTo>
                  <a:pt x="60" y="222"/>
                </a:lnTo>
                <a:lnTo>
                  <a:pt x="69" y="216"/>
                </a:lnTo>
                <a:lnTo>
                  <a:pt x="74" y="214"/>
                </a:lnTo>
                <a:lnTo>
                  <a:pt x="80" y="211"/>
                </a:lnTo>
                <a:lnTo>
                  <a:pt x="83" y="208"/>
                </a:lnTo>
                <a:lnTo>
                  <a:pt x="88" y="203"/>
                </a:lnTo>
                <a:lnTo>
                  <a:pt x="91" y="199"/>
                </a:lnTo>
                <a:lnTo>
                  <a:pt x="96" y="195"/>
                </a:lnTo>
                <a:lnTo>
                  <a:pt x="100" y="191"/>
                </a:lnTo>
                <a:lnTo>
                  <a:pt x="104" y="188"/>
                </a:lnTo>
                <a:lnTo>
                  <a:pt x="107" y="181"/>
                </a:lnTo>
                <a:lnTo>
                  <a:pt x="108" y="177"/>
                </a:lnTo>
                <a:lnTo>
                  <a:pt x="114" y="167"/>
                </a:lnTo>
                <a:lnTo>
                  <a:pt x="122" y="147"/>
                </a:lnTo>
                <a:lnTo>
                  <a:pt x="124" y="141"/>
                </a:lnTo>
                <a:lnTo>
                  <a:pt x="125" y="135"/>
                </a:lnTo>
                <a:lnTo>
                  <a:pt x="125" y="124"/>
                </a:lnTo>
                <a:lnTo>
                  <a:pt x="127" y="120"/>
                </a:lnTo>
                <a:lnTo>
                  <a:pt x="127" y="116"/>
                </a:lnTo>
                <a:lnTo>
                  <a:pt x="125" y="110"/>
                </a:lnTo>
                <a:lnTo>
                  <a:pt x="125" y="99"/>
                </a:lnTo>
                <a:lnTo>
                  <a:pt x="124" y="92"/>
                </a:lnTo>
                <a:lnTo>
                  <a:pt x="122" y="86"/>
                </a:lnTo>
                <a:lnTo>
                  <a:pt x="114" y="66"/>
                </a:lnTo>
                <a:lnTo>
                  <a:pt x="108" y="56"/>
                </a:lnTo>
                <a:lnTo>
                  <a:pt x="107" y="52"/>
                </a:lnTo>
                <a:lnTo>
                  <a:pt x="104" y="46"/>
                </a:lnTo>
                <a:lnTo>
                  <a:pt x="100" y="42"/>
                </a:lnTo>
                <a:lnTo>
                  <a:pt x="96" y="38"/>
                </a:lnTo>
                <a:lnTo>
                  <a:pt x="91" y="35"/>
                </a:lnTo>
                <a:lnTo>
                  <a:pt x="88" y="30"/>
                </a:lnTo>
                <a:lnTo>
                  <a:pt x="83" y="25"/>
                </a:lnTo>
                <a:lnTo>
                  <a:pt x="80" y="22"/>
                </a:lnTo>
                <a:lnTo>
                  <a:pt x="74" y="19"/>
                </a:lnTo>
                <a:lnTo>
                  <a:pt x="69" y="17"/>
                </a:lnTo>
                <a:lnTo>
                  <a:pt x="60" y="11"/>
                </a:lnTo>
                <a:lnTo>
                  <a:pt x="39" y="3"/>
                </a:lnTo>
                <a:lnTo>
                  <a:pt x="33" y="2"/>
                </a:lnTo>
                <a:lnTo>
                  <a:pt x="2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1" name="Freeform 49"/>
          <p:cNvSpPr>
            <a:spLocks/>
          </p:cNvSpPr>
          <p:nvPr/>
        </p:nvSpPr>
        <p:spPr bwMode="auto">
          <a:xfrm>
            <a:off x="4902200" y="1963738"/>
            <a:ext cx="288925" cy="30162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9" y="16"/>
              </a:cxn>
              <a:cxn ang="0">
                <a:pos x="182" y="13"/>
              </a:cxn>
              <a:cxn ang="0">
                <a:pos x="182" y="6"/>
              </a:cxn>
              <a:cxn ang="0">
                <a:pos x="179" y="3"/>
              </a:cxn>
              <a:cxn ang="0">
                <a:pos x="175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3"/>
              </a:cxn>
              <a:cxn ang="0">
                <a:pos x="4" y="16"/>
              </a:cxn>
              <a:cxn ang="0">
                <a:pos x="7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2" h="19">
                <a:moveTo>
                  <a:pt x="172" y="19"/>
                </a:moveTo>
                <a:lnTo>
                  <a:pt x="175" y="19"/>
                </a:lnTo>
                <a:lnTo>
                  <a:pt x="179" y="16"/>
                </a:lnTo>
                <a:lnTo>
                  <a:pt x="182" y="13"/>
                </a:lnTo>
                <a:lnTo>
                  <a:pt x="182" y="6"/>
                </a:lnTo>
                <a:lnTo>
                  <a:pt x="179" y="3"/>
                </a:lnTo>
                <a:lnTo>
                  <a:pt x="175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2" name="Freeform 50"/>
          <p:cNvSpPr>
            <a:spLocks/>
          </p:cNvSpPr>
          <p:nvPr/>
        </p:nvSpPr>
        <p:spPr bwMode="auto">
          <a:xfrm>
            <a:off x="4902200" y="2308225"/>
            <a:ext cx="288925" cy="30163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9" y="16"/>
              </a:cxn>
              <a:cxn ang="0">
                <a:pos x="182" y="13"/>
              </a:cxn>
              <a:cxn ang="0">
                <a:pos x="182" y="7"/>
              </a:cxn>
              <a:cxn ang="0">
                <a:pos x="179" y="3"/>
              </a:cxn>
              <a:cxn ang="0">
                <a:pos x="175" y="0"/>
              </a:cxn>
              <a:cxn ang="0">
                <a:pos x="7" y="0"/>
              </a:cxn>
              <a:cxn ang="0">
                <a:pos x="4" y="3"/>
              </a:cxn>
              <a:cxn ang="0">
                <a:pos x="0" y="7"/>
              </a:cxn>
              <a:cxn ang="0">
                <a:pos x="0" y="13"/>
              </a:cxn>
              <a:cxn ang="0">
                <a:pos x="4" y="16"/>
              </a:cxn>
              <a:cxn ang="0">
                <a:pos x="7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2" h="19">
                <a:moveTo>
                  <a:pt x="172" y="19"/>
                </a:moveTo>
                <a:lnTo>
                  <a:pt x="175" y="19"/>
                </a:lnTo>
                <a:lnTo>
                  <a:pt x="179" y="16"/>
                </a:lnTo>
                <a:lnTo>
                  <a:pt x="182" y="13"/>
                </a:lnTo>
                <a:lnTo>
                  <a:pt x="182" y="7"/>
                </a:lnTo>
                <a:lnTo>
                  <a:pt x="179" y="3"/>
                </a:lnTo>
                <a:lnTo>
                  <a:pt x="175" y="0"/>
                </a:ln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3" name="Freeform 51"/>
          <p:cNvSpPr>
            <a:spLocks/>
          </p:cNvSpPr>
          <p:nvPr/>
        </p:nvSpPr>
        <p:spPr bwMode="auto">
          <a:xfrm>
            <a:off x="4902200" y="1963738"/>
            <a:ext cx="30163" cy="374650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6"/>
              </a:cxn>
              <a:cxn ang="0">
                <a:pos x="16" y="3"/>
              </a:cxn>
              <a:cxn ang="0">
                <a:pos x="13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230"/>
              </a:cxn>
              <a:cxn ang="0">
                <a:pos x="4" y="233"/>
              </a:cxn>
              <a:cxn ang="0">
                <a:pos x="7" y="236"/>
              </a:cxn>
              <a:cxn ang="0">
                <a:pos x="13" y="236"/>
              </a:cxn>
              <a:cxn ang="0">
                <a:pos x="16" y="233"/>
              </a:cxn>
              <a:cxn ang="0">
                <a:pos x="19" y="230"/>
              </a:cxn>
              <a:cxn ang="0">
                <a:pos x="19" y="227"/>
              </a:cxn>
              <a:cxn ang="0">
                <a:pos x="19" y="10"/>
              </a:cxn>
            </a:cxnLst>
            <a:rect l="0" t="0" r="r" b="b"/>
            <a:pathLst>
              <a:path w="19" h="236">
                <a:moveTo>
                  <a:pt x="19" y="10"/>
                </a:move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230"/>
                </a:lnTo>
                <a:lnTo>
                  <a:pt x="4" y="233"/>
                </a:lnTo>
                <a:lnTo>
                  <a:pt x="7" y="236"/>
                </a:lnTo>
                <a:lnTo>
                  <a:pt x="13" y="236"/>
                </a:lnTo>
                <a:lnTo>
                  <a:pt x="16" y="233"/>
                </a:lnTo>
                <a:lnTo>
                  <a:pt x="19" y="230"/>
                </a:lnTo>
                <a:lnTo>
                  <a:pt x="19" y="227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4" name="Freeform 52"/>
          <p:cNvSpPr>
            <a:spLocks/>
          </p:cNvSpPr>
          <p:nvPr/>
        </p:nvSpPr>
        <p:spPr bwMode="auto">
          <a:xfrm>
            <a:off x="5140325" y="2382838"/>
            <a:ext cx="201613" cy="37147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6"/>
              </a:cxn>
              <a:cxn ang="0">
                <a:pos x="4" y="16"/>
              </a:cxn>
              <a:cxn ang="0">
                <a:pos x="24" y="19"/>
              </a:cxn>
              <a:cxn ang="0">
                <a:pos x="33" y="22"/>
              </a:cxn>
              <a:cxn ang="0">
                <a:pos x="60" y="33"/>
              </a:cxn>
              <a:cxn ang="0">
                <a:pos x="71" y="41"/>
              </a:cxn>
              <a:cxn ang="0">
                <a:pos x="79" y="47"/>
              </a:cxn>
              <a:cxn ang="0">
                <a:pos x="85" y="55"/>
              </a:cxn>
              <a:cxn ang="0">
                <a:pos x="93" y="66"/>
              </a:cxn>
              <a:cxn ang="0">
                <a:pos x="104" y="92"/>
              </a:cxn>
              <a:cxn ang="0">
                <a:pos x="107" y="102"/>
              </a:cxn>
              <a:cxn ang="0">
                <a:pos x="108" y="119"/>
              </a:cxn>
              <a:cxn ang="0">
                <a:pos x="107" y="120"/>
              </a:cxn>
              <a:cxn ang="0">
                <a:pos x="105" y="134"/>
              </a:cxn>
              <a:cxn ang="0">
                <a:pos x="99" y="158"/>
              </a:cxn>
              <a:cxn ang="0">
                <a:pos x="91" y="172"/>
              </a:cxn>
              <a:cxn ang="0">
                <a:pos x="83" y="183"/>
              </a:cxn>
              <a:cxn ang="0">
                <a:pos x="75" y="191"/>
              </a:cxn>
              <a:cxn ang="0">
                <a:pos x="64" y="198"/>
              </a:cxn>
              <a:cxn ang="0">
                <a:pos x="50" y="206"/>
              </a:cxn>
              <a:cxn ang="0">
                <a:pos x="27" y="213"/>
              </a:cxn>
              <a:cxn ang="0">
                <a:pos x="13" y="214"/>
              </a:cxn>
              <a:cxn ang="0">
                <a:pos x="10" y="216"/>
              </a:cxn>
              <a:cxn ang="0">
                <a:pos x="4" y="219"/>
              </a:cxn>
              <a:cxn ang="0">
                <a:pos x="0" y="228"/>
              </a:cxn>
              <a:cxn ang="0">
                <a:pos x="7" y="234"/>
              </a:cxn>
              <a:cxn ang="0">
                <a:pos x="13" y="234"/>
              </a:cxn>
              <a:cxn ang="0">
                <a:pos x="27" y="233"/>
              </a:cxn>
              <a:cxn ang="0">
                <a:pos x="39" y="230"/>
              </a:cxn>
              <a:cxn ang="0">
                <a:pos x="69" y="216"/>
              </a:cxn>
              <a:cxn ang="0">
                <a:pos x="80" y="211"/>
              </a:cxn>
              <a:cxn ang="0">
                <a:pos x="88" y="203"/>
              </a:cxn>
              <a:cxn ang="0">
                <a:pos x="96" y="195"/>
              </a:cxn>
              <a:cxn ang="0">
                <a:pos x="104" y="188"/>
              </a:cxn>
              <a:cxn ang="0">
                <a:pos x="108" y="177"/>
              </a:cxn>
              <a:cxn ang="0">
                <a:pos x="122" y="147"/>
              </a:cxn>
              <a:cxn ang="0">
                <a:pos x="125" y="134"/>
              </a:cxn>
              <a:cxn ang="0">
                <a:pos x="127" y="120"/>
              </a:cxn>
              <a:cxn ang="0">
                <a:pos x="125" y="109"/>
              </a:cxn>
              <a:cxn ang="0">
                <a:pos x="124" y="92"/>
              </a:cxn>
              <a:cxn ang="0">
                <a:pos x="114" y="66"/>
              </a:cxn>
              <a:cxn ang="0">
                <a:pos x="107" y="52"/>
              </a:cxn>
              <a:cxn ang="0">
                <a:pos x="100" y="42"/>
              </a:cxn>
              <a:cxn ang="0">
                <a:pos x="91" y="34"/>
              </a:cxn>
              <a:cxn ang="0">
                <a:pos x="83" y="25"/>
              </a:cxn>
              <a:cxn ang="0">
                <a:pos x="74" y="19"/>
              </a:cxn>
              <a:cxn ang="0">
                <a:pos x="60" y="11"/>
              </a:cxn>
              <a:cxn ang="0">
                <a:pos x="33" y="2"/>
              </a:cxn>
              <a:cxn ang="0">
                <a:pos x="10" y="0"/>
              </a:cxn>
            </a:cxnLst>
            <a:rect l="0" t="0" r="r" b="b"/>
            <a:pathLst>
              <a:path w="127" h="234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24" y="19"/>
                </a:lnTo>
                <a:lnTo>
                  <a:pt x="27" y="20"/>
                </a:lnTo>
                <a:lnTo>
                  <a:pt x="33" y="22"/>
                </a:lnTo>
                <a:lnTo>
                  <a:pt x="50" y="27"/>
                </a:lnTo>
                <a:lnTo>
                  <a:pt x="60" y="33"/>
                </a:lnTo>
                <a:lnTo>
                  <a:pt x="64" y="34"/>
                </a:lnTo>
                <a:lnTo>
                  <a:pt x="71" y="41"/>
                </a:lnTo>
                <a:lnTo>
                  <a:pt x="75" y="42"/>
                </a:lnTo>
                <a:lnTo>
                  <a:pt x="79" y="47"/>
                </a:lnTo>
                <a:lnTo>
                  <a:pt x="83" y="50"/>
                </a:lnTo>
                <a:lnTo>
                  <a:pt x="85" y="55"/>
                </a:lnTo>
                <a:lnTo>
                  <a:pt x="91" y="61"/>
                </a:lnTo>
                <a:lnTo>
                  <a:pt x="93" y="66"/>
                </a:lnTo>
                <a:lnTo>
                  <a:pt x="99" y="75"/>
                </a:lnTo>
                <a:lnTo>
                  <a:pt x="104" y="92"/>
                </a:lnTo>
                <a:lnTo>
                  <a:pt x="105" y="99"/>
                </a:lnTo>
                <a:lnTo>
                  <a:pt x="107" y="102"/>
                </a:lnTo>
                <a:lnTo>
                  <a:pt x="107" y="113"/>
                </a:lnTo>
                <a:lnTo>
                  <a:pt x="108" y="119"/>
                </a:lnTo>
                <a:lnTo>
                  <a:pt x="108" y="114"/>
                </a:lnTo>
                <a:lnTo>
                  <a:pt x="107" y="120"/>
                </a:lnTo>
                <a:lnTo>
                  <a:pt x="107" y="131"/>
                </a:lnTo>
                <a:lnTo>
                  <a:pt x="105" y="134"/>
                </a:lnTo>
                <a:lnTo>
                  <a:pt x="104" y="141"/>
                </a:lnTo>
                <a:lnTo>
                  <a:pt x="99" y="158"/>
                </a:lnTo>
                <a:lnTo>
                  <a:pt x="93" y="167"/>
                </a:lnTo>
                <a:lnTo>
                  <a:pt x="91" y="172"/>
                </a:lnTo>
                <a:lnTo>
                  <a:pt x="85" y="178"/>
                </a:lnTo>
                <a:lnTo>
                  <a:pt x="83" y="183"/>
                </a:lnTo>
                <a:lnTo>
                  <a:pt x="79" y="186"/>
                </a:lnTo>
                <a:lnTo>
                  <a:pt x="75" y="191"/>
                </a:lnTo>
                <a:lnTo>
                  <a:pt x="71" y="192"/>
                </a:lnTo>
                <a:lnTo>
                  <a:pt x="64" y="198"/>
                </a:lnTo>
                <a:lnTo>
                  <a:pt x="60" y="200"/>
                </a:lnTo>
                <a:lnTo>
                  <a:pt x="50" y="206"/>
                </a:lnTo>
                <a:lnTo>
                  <a:pt x="33" y="211"/>
                </a:lnTo>
                <a:lnTo>
                  <a:pt x="27" y="213"/>
                </a:lnTo>
                <a:lnTo>
                  <a:pt x="24" y="214"/>
                </a:lnTo>
                <a:lnTo>
                  <a:pt x="13" y="214"/>
                </a:lnTo>
                <a:lnTo>
                  <a:pt x="7" y="216"/>
                </a:lnTo>
                <a:lnTo>
                  <a:pt x="10" y="216"/>
                </a:lnTo>
                <a:lnTo>
                  <a:pt x="7" y="216"/>
                </a:lnTo>
                <a:lnTo>
                  <a:pt x="4" y="219"/>
                </a:lnTo>
                <a:lnTo>
                  <a:pt x="0" y="222"/>
                </a:lnTo>
                <a:lnTo>
                  <a:pt x="0" y="228"/>
                </a:lnTo>
                <a:lnTo>
                  <a:pt x="4" y="231"/>
                </a:lnTo>
                <a:lnTo>
                  <a:pt x="7" y="234"/>
                </a:lnTo>
                <a:lnTo>
                  <a:pt x="10" y="234"/>
                </a:lnTo>
                <a:lnTo>
                  <a:pt x="13" y="234"/>
                </a:lnTo>
                <a:lnTo>
                  <a:pt x="16" y="233"/>
                </a:lnTo>
                <a:lnTo>
                  <a:pt x="27" y="233"/>
                </a:lnTo>
                <a:lnTo>
                  <a:pt x="33" y="231"/>
                </a:lnTo>
                <a:lnTo>
                  <a:pt x="39" y="230"/>
                </a:lnTo>
                <a:lnTo>
                  <a:pt x="60" y="222"/>
                </a:lnTo>
                <a:lnTo>
                  <a:pt x="69" y="216"/>
                </a:lnTo>
                <a:lnTo>
                  <a:pt x="74" y="214"/>
                </a:lnTo>
                <a:lnTo>
                  <a:pt x="80" y="211"/>
                </a:lnTo>
                <a:lnTo>
                  <a:pt x="83" y="208"/>
                </a:lnTo>
                <a:lnTo>
                  <a:pt x="88" y="203"/>
                </a:lnTo>
                <a:lnTo>
                  <a:pt x="91" y="198"/>
                </a:lnTo>
                <a:lnTo>
                  <a:pt x="96" y="195"/>
                </a:lnTo>
                <a:lnTo>
                  <a:pt x="100" y="191"/>
                </a:lnTo>
                <a:lnTo>
                  <a:pt x="104" y="188"/>
                </a:lnTo>
                <a:lnTo>
                  <a:pt x="107" y="181"/>
                </a:lnTo>
                <a:lnTo>
                  <a:pt x="108" y="177"/>
                </a:lnTo>
                <a:lnTo>
                  <a:pt x="114" y="167"/>
                </a:lnTo>
                <a:lnTo>
                  <a:pt x="122" y="147"/>
                </a:lnTo>
                <a:lnTo>
                  <a:pt x="124" y="141"/>
                </a:lnTo>
                <a:lnTo>
                  <a:pt x="125" y="134"/>
                </a:lnTo>
                <a:lnTo>
                  <a:pt x="125" y="124"/>
                </a:lnTo>
                <a:lnTo>
                  <a:pt x="127" y="120"/>
                </a:lnTo>
                <a:lnTo>
                  <a:pt x="127" y="116"/>
                </a:lnTo>
                <a:lnTo>
                  <a:pt x="125" y="109"/>
                </a:lnTo>
                <a:lnTo>
                  <a:pt x="125" y="99"/>
                </a:lnTo>
                <a:lnTo>
                  <a:pt x="124" y="92"/>
                </a:lnTo>
                <a:lnTo>
                  <a:pt x="122" y="86"/>
                </a:lnTo>
                <a:lnTo>
                  <a:pt x="114" y="66"/>
                </a:lnTo>
                <a:lnTo>
                  <a:pt x="108" y="56"/>
                </a:lnTo>
                <a:lnTo>
                  <a:pt x="107" y="52"/>
                </a:lnTo>
                <a:lnTo>
                  <a:pt x="104" y="45"/>
                </a:lnTo>
                <a:lnTo>
                  <a:pt x="100" y="42"/>
                </a:lnTo>
                <a:lnTo>
                  <a:pt x="96" y="38"/>
                </a:lnTo>
                <a:lnTo>
                  <a:pt x="91" y="34"/>
                </a:lnTo>
                <a:lnTo>
                  <a:pt x="88" y="30"/>
                </a:lnTo>
                <a:lnTo>
                  <a:pt x="83" y="25"/>
                </a:lnTo>
                <a:lnTo>
                  <a:pt x="80" y="22"/>
                </a:lnTo>
                <a:lnTo>
                  <a:pt x="74" y="19"/>
                </a:lnTo>
                <a:lnTo>
                  <a:pt x="69" y="17"/>
                </a:lnTo>
                <a:lnTo>
                  <a:pt x="60" y="11"/>
                </a:lnTo>
                <a:lnTo>
                  <a:pt x="39" y="3"/>
                </a:lnTo>
                <a:lnTo>
                  <a:pt x="33" y="2"/>
                </a:lnTo>
                <a:lnTo>
                  <a:pt x="2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5" name="Freeform 53"/>
          <p:cNvSpPr>
            <a:spLocks/>
          </p:cNvSpPr>
          <p:nvPr/>
        </p:nvSpPr>
        <p:spPr bwMode="auto">
          <a:xfrm>
            <a:off x="4902200" y="2382838"/>
            <a:ext cx="288925" cy="30162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9" y="16"/>
              </a:cxn>
              <a:cxn ang="0">
                <a:pos x="182" y="13"/>
              </a:cxn>
              <a:cxn ang="0">
                <a:pos x="182" y="6"/>
              </a:cxn>
              <a:cxn ang="0">
                <a:pos x="179" y="3"/>
              </a:cxn>
              <a:cxn ang="0">
                <a:pos x="175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3"/>
              </a:cxn>
              <a:cxn ang="0">
                <a:pos x="4" y="16"/>
              </a:cxn>
              <a:cxn ang="0">
                <a:pos x="7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2" h="19">
                <a:moveTo>
                  <a:pt x="172" y="19"/>
                </a:moveTo>
                <a:lnTo>
                  <a:pt x="175" y="19"/>
                </a:lnTo>
                <a:lnTo>
                  <a:pt x="179" y="16"/>
                </a:lnTo>
                <a:lnTo>
                  <a:pt x="182" y="13"/>
                </a:lnTo>
                <a:lnTo>
                  <a:pt x="182" y="6"/>
                </a:lnTo>
                <a:lnTo>
                  <a:pt x="179" y="3"/>
                </a:lnTo>
                <a:lnTo>
                  <a:pt x="175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6" name="Freeform 54"/>
          <p:cNvSpPr>
            <a:spLocks/>
          </p:cNvSpPr>
          <p:nvPr/>
        </p:nvSpPr>
        <p:spPr bwMode="auto">
          <a:xfrm>
            <a:off x="4902200" y="2727325"/>
            <a:ext cx="288925" cy="30163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9" y="16"/>
              </a:cxn>
              <a:cxn ang="0">
                <a:pos x="182" y="13"/>
              </a:cxn>
              <a:cxn ang="0">
                <a:pos x="182" y="6"/>
              </a:cxn>
              <a:cxn ang="0">
                <a:pos x="179" y="3"/>
              </a:cxn>
              <a:cxn ang="0">
                <a:pos x="175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3"/>
              </a:cxn>
              <a:cxn ang="0">
                <a:pos x="4" y="16"/>
              </a:cxn>
              <a:cxn ang="0">
                <a:pos x="7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2" h="19">
                <a:moveTo>
                  <a:pt x="172" y="19"/>
                </a:moveTo>
                <a:lnTo>
                  <a:pt x="175" y="19"/>
                </a:lnTo>
                <a:lnTo>
                  <a:pt x="179" y="16"/>
                </a:lnTo>
                <a:lnTo>
                  <a:pt x="182" y="13"/>
                </a:lnTo>
                <a:lnTo>
                  <a:pt x="182" y="6"/>
                </a:lnTo>
                <a:lnTo>
                  <a:pt x="179" y="3"/>
                </a:lnTo>
                <a:lnTo>
                  <a:pt x="175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7" name="Freeform 55"/>
          <p:cNvSpPr>
            <a:spLocks/>
          </p:cNvSpPr>
          <p:nvPr/>
        </p:nvSpPr>
        <p:spPr bwMode="auto">
          <a:xfrm>
            <a:off x="4902200" y="2382838"/>
            <a:ext cx="30163" cy="374650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6"/>
              </a:cxn>
              <a:cxn ang="0">
                <a:pos x="16" y="3"/>
              </a:cxn>
              <a:cxn ang="0">
                <a:pos x="13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230"/>
              </a:cxn>
              <a:cxn ang="0">
                <a:pos x="4" y="233"/>
              </a:cxn>
              <a:cxn ang="0">
                <a:pos x="7" y="236"/>
              </a:cxn>
              <a:cxn ang="0">
                <a:pos x="13" y="236"/>
              </a:cxn>
              <a:cxn ang="0">
                <a:pos x="16" y="233"/>
              </a:cxn>
              <a:cxn ang="0">
                <a:pos x="19" y="230"/>
              </a:cxn>
              <a:cxn ang="0">
                <a:pos x="19" y="227"/>
              </a:cxn>
              <a:cxn ang="0">
                <a:pos x="19" y="10"/>
              </a:cxn>
            </a:cxnLst>
            <a:rect l="0" t="0" r="r" b="b"/>
            <a:pathLst>
              <a:path w="19" h="236">
                <a:moveTo>
                  <a:pt x="19" y="10"/>
                </a:move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230"/>
                </a:lnTo>
                <a:lnTo>
                  <a:pt x="4" y="233"/>
                </a:lnTo>
                <a:lnTo>
                  <a:pt x="7" y="236"/>
                </a:lnTo>
                <a:lnTo>
                  <a:pt x="13" y="236"/>
                </a:lnTo>
                <a:lnTo>
                  <a:pt x="16" y="233"/>
                </a:lnTo>
                <a:lnTo>
                  <a:pt x="19" y="230"/>
                </a:lnTo>
                <a:lnTo>
                  <a:pt x="19" y="227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8" name="Freeform 56"/>
          <p:cNvSpPr>
            <a:spLocks/>
          </p:cNvSpPr>
          <p:nvPr/>
        </p:nvSpPr>
        <p:spPr bwMode="auto">
          <a:xfrm>
            <a:off x="6499225" y="2436813"/>
            <a:ext cx="425450" cy="3016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13"/>
              </a:cxn>
              <a:cxn ang="0">
                <a:pos x="4" y="16"/>
              </a:cxn>
              <a:cxn ang="0">
                <a:pos x="7" y="19"/>
              </a:cxn>
              <a:cxn ang="0">
                <a:pos x="261" y="19"/>
              </a:cxn>
              <a:cxn ang="0">
                <a:pos x="264" y="16"/>
              </a:cxn>
              <a:cxn ang="0">
                <a:pos x="268" y="13"/>
              </a:cxn>
              <a:cxn ang="0">
                <a:pos x="268" y="7"/>
              </a:cxn>
              <a:cxn ang="0">
                <a:pos x="264" y="4"/>
              </a:cxn>
              <a:cxn ang="0">
                <a:pos x="261" y="0"/>
              </a:cxn>
              <a:cxn ang="0">
                <a:pos x="258" y="0"/>
              </a:cxn>
              <a:cxn ang="0">
                <a:pos x="10" y="0"/>
              </a:cxn>
            </a:cxnLst>
            <a:rect l="0" t="0" r="r" b="b"/>
            <a:pathLst>
              <a:path w="268" h="19">
                <a:moveTo>
                  <a:pt x="10" y="0"/>
                </a:move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261" y="19"/>
                </a:lnTo>
                <a:lnTo>
                  <a:pt x="264" y="16"/>
                </a:lnTo>
                <a:lnTo>
                  <a:pt x="268" y="13"/>
                </a:lnTo>
                <a:lnTo>
                  <a:pt x="268" y="7"/>
                </a:lnTo>
                <a:lnTo>
                  <a:pt x="264" y="4"/>
                </a:lnTo>
                <a:lnTo>
                  <a:pt x="261" y="0"/>
                </a:lnTo>
                <a:lnTo>
                  <a:pt x="258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9" name="Freeform 57"/>
          <p:cNvSpPr>
            <a:spLocks/>
          </p:cNvSpPr>
          <p:nvPr/>
        </p:nvSpPr>
        <p:spPr bwMode="auto">
          <a:xfrm>
            <a:off x="5932488" y="2333625"/>
            <a:ext cx="123825" cy="30163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6"/>
              </a:cxn>
              <a:cxn ang="0">
                <a:pos x="6" y="19"/>
              </a:cxn>
              <a:cxn ang="0">
                <a:pos x="72" y="19"/>
              </a:cxn>
              <a:cxn ang="0">
                <a:pos x="75" y="16"/>
              </a:cxn>
              <a:cxn ang="0">
                <a:pos x="78" y="12"/>
              </a:cxn>
              <a:cxn ang="0">
                <a:pos x="78" y="6"/>
              </a:cxn>
              <a:cxn ang="0">
                <a:pos x="75" y="3"/>
              </a:cxn>
              <a:cxn ang="0">
                <a:pos x="72" y="0"/>
              </a:cxn>
              <a:cxn ang="0">
                <a:pos x="68" y="0"/>
              </a:cxn>
              <a:cxn ang="0">
                <a:pos x="9" y="0"/>
              </a:cxn>
            </a:cxnLst>
            <a:rect l="0" t="0" r="r" b="b"/>
            <a:pathLst>
              <a:path w="78" h="19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6"/>
                </a:lnTo>
                <a:lnTo>
                  <a:pt x="6" y="19"/>
                </a:lnTo>
                <a:lnTo>
                  <a:pt x="72" y="19"/>
                </a:lnTo>
                <a:lnTo>
                  <a:pt x="75" y="16"/>
                </a:lnTo>
                <a:lnTo>
                  <a:pt x="78" y="12"/>
                </a:lnTo>
                <a:lnTo>
                  <a:pt x="78" y="6"/>
                </a:lnTo>
                <a:lnTo>
                  <a:pt x="75" y="3"/>
                </a:lnTo>
                <a:lnTo>
                  <a:pt x="72" y="0"/>
                </a:lnTo>
                <a:lnTo>
                  <a:pt x="6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0" name="Freeform 58"/>
          <p:cNvSpPr>
            <a:spLocks/>
          </p:cNvSpPr>
          <p:nvPr/>
        </p:nvSpPr>
        <p:spPr bwMode="auto">
          <a:xfrm>
            <a:off x="5329238" y="2147888"/>
            <a:ext cx="74612" cy="3016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9"/>
              </a:cxn>
              <a:cxn ang="0">
                <a:pos x="41" y="19"/>
              </a:cxn>
              <a:cxn ang="0">
                <a:pos x="44" y="15"/>
              </a:cxn>
              <a:cxn ang="0">
                <a:pos x="47" y="12"/>
              </a:cxn>
              <a:cxn ang="0">
                <a:pos x="47" y="6"/>
              </a:cxn>
              <a:cxn ang="0">
                <a:pos x="44" y="3"/>
              </a:cxn>
              <a:cxn ang="0">
                <a:pos x="41" y="0"/>
              </a:cxn>
              <a:cxn ang="0">
                <a:pos x="38" y="0"/>
              </a:cxn>
              <a:cxn ang="0">
                <a:pos x="10" y="0"/>
              </a:cxn>
            </a:cxnLst>
            <a:rect l="0" t="0" r="r" b="b"/>
            <a:pathLst>
              <a:path w="47" h="19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9"/>
                </a:lnTo>
                <a:lnTo>
                  <a:pt x="41" y="19"/>
                </a:lnTo>
                <a:lnTo>
                  <a:pt x="44" y="15"/>
                </a:lnTo>
                <a:lnTo>
                  <a:pt x="47" y="12"/>
                </a:lnTo>
                <a:lnTo>
                  <a:pt x="47" y="6"/>
                </a:lnTo>
                <a:lnTo>
                  <a:pt x="44" y="3"/>
                </a:lnTo>
                <a:lnTo>
                  <a:pt x="41" y="0"/>
                </a:lnTo>
                <a:lnTo>
                  <a:pt x="38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1" name="Freeform 59"/>
          <p:cNvSpPr>
            <a:spLocks/>
          </p:cNvSpPr>
          <p:nvPr/>
        </p:nvSpPr>
        <p:spPr bwMode="auto">
          <a:xfrm>
            <a:off x="5373688" y="2147888"/>
            <a:ext cx="30162" cy="123825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9" y="6"/>
              </a:cxn>
              <a:cxn ang="0">
                <a:pos x="16" y="3"/>
              </a:cxn>
              <a:cxn ang="0">
                <a:pos x="13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72"/>
              </a:cxn>
              <a:cxn ang="0">
                <a:pos x="3" y="75"/>
              </a:cxn>
              <a:cxn ang="0">
                <a:pos x="7" y="78"/>
              </a:cxn>
              <a:cxn ang="0">
                <a:pos x="13" y="78"/>
              </a:cxn>
              <a:cxn ang="0">
                <a:pos x="16" y="75"/>
              </a:cxn>
              <a:cxn ang="0">
                <a:pos x="19" y="72"/>
              </a:cxn>
              <a:cxn ang="0">
                <a:pos x="19" y="68"/>
              </a:cxn>
              <a:cxn ang="0">
                <a:pos x="19" y="9"/>
              </a:cxn>
            </a:cxnLst>
            <a:rect l="0" t="0" r="r" b="b"/>
            <a:pathLst>
              <a:path w="19" h="78">
                <a:moveTo>
                  <a:pt x="19" y="9"/>
                </a:move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72"/>
                </a:lnTo>
                <a:lnTo>
                  <a:pt x="3" y="75"/>
                </a:lnTo>
                <a:lnTo>
                  <a:pt x="7" y="78"/>
                </a:lnTo>
                <a:lnTo>
                  <a:pt x="13" y="78"/>
                </a:lnTo>
                <a:lnTo>
                  <a:pt x="16" y="75"/>
                </a:lnTo>
                <a:lnTo>
                  <a:pt x="19" y="72"/>
                </a:lnTo>
                <a:lnTo>
                  <a:pt x="19" y="68"/>
                </a:lnTo>
                <a:lnTo>
                  <a:pt x="19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2" name="Freeform 60"/>
          <p:cNvSpPr>
            <a:spLocks/>
          </p:cNvSpPr>
          <p:nvPr/>
        </p:nvSpPr>
        <p:spPr bwMode="auto">
          <a:xfrm>
            <a:off x="5373688" y="2241550"/>
            <a:ext cx="171450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7" y="19"/>
              </a:cxn>
              <a:cxn ang="0">
                <a:pos x="102" y="19"/>
              </a:cxn>
              <a:cxn ang="0">
                <a:pos x="105" y="16"/>
              </a:cxn>
              <a:cxn ang="0">
                <a:pos x="108" y="13"/>
              </a:cxn>
              <a:cxn ang="0">
                <a:pos x="108" y="6"/>
              </a:cxn>
              <a:cxn ang="0">
                <a:pos x="105" y="3"/>
              </a:cxn>
              <a:cxn ang="0">
                <a:pos x="102" y="0"/>
              </a:cxn>
              <a:cxn ang="0">
                <a:pos x="99" y="0"/>
              </a:cxn>
              <a:cxn ang="0">
                <a:pos x="10" y="0"/>
              </a:cxn>
            </a:cxnLst>
            <a:rect l="0" t="0" r="r" b="b"/>
            <a:pathLst>
              <a:path w="108" h="19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7" y="19"/>
                </a:lnTo>
                <a:lnTo>
                  <a:pt x="102" y="19"/>
                </a:lnTo>
                <a:lnTo>
                  <a:pt x="105" y="16"/>
                </a:lnTo>
                <a:lnTo>
                  <a:pt x="108" y="13"/>
                </a:lnTo>
                <a:lnTo>
                  <a:pt x="108" y="6"/>
                </a:lnTo>
                <a:lnTo>
                  <a:pt x="105" y="3"/>
                </a:lnTo>
                <a:lnTo>
                  <a:pt x="102" y="0"/>
                </a:lnTo>
                <a:lnTo>
                  <a:pt x="99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3" name="Freeform 61"/>
          <p:cNvSpPr>
            <a:spLocks/>
          </p:cNvSpPr>
          <p:nvPr/>
        </p:nvSpPr>
        <p:spPr bwMode="auto">
          <a:xfrm>
            <a:off x="5329238" y="2566988"/>
            <a:ext cx="74612" cy="285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41" y="18"/>
              </a:cxn>
              <a:cxn ang="0">
                <a:pos x="44" y="15"/>
              </a:cxn>
              <a:cxn ang="0">
                <a:pos x="47" y="12"/>
              </a:cxn>
              <a:cxn ang="0">
                <a:pos x="47" y="6"/>
              </a:cxn>
              <a:cxn ang="0">
                <a:pos x="44" y="3"/>
              </a:cxn>
              <a:cxn ang="0">
                <a:pos x="41" y="0"/>
              </a:cxn>
              <a:cxn ang="0">
                <a:pos x="38" y="0"/>
              </a:cxn>
              <a:cxn ang="0">
                <a:pos x="10" y="0"/>
              </a:cxn>
            </a:cxnLst>
            <a:rect l="0" t="0" r="r" b="b"/>
            <a:pathLst>
              <a:path w="47" h="18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41" y="18"/>
                </a:lnTo>
                <a:lnTo>
                  <a:pt x="44" y="15"/>
                </a:lnTo>
                <a:lnTo>
                  <a:pt x="47" y="12"/>
                </a:lnTo>
                <a:lnTo>
                  <a:pt x="47" y="6"/>
                </a:lnTo>
                <a:lnTo>
                  <a:pt x="44" y="3"/>
                </a:lnTo>
                <a:lnTo>
                  <a:pt x="41" y="0"/>
                </a:lnTo>
                <a:lnTo>
                  <a:pt x="38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4" name="Freeform 62"/>
          <p:cNvSpPr>
            <a:spLocks/>
          </p:cNvSpPr>
          <p:nvPr/>
        </p:nvSpPr>
        <p:spPr bwMode="auto">
          <a:xfrm>
            <a:off x="5373688" y="2471738"/>
            <a:ext cx="30162" cy="123825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0" y="72"/>
              </a:cxn>
              <a:cxn ang="0">
                <a:pos x="3" y="75"/>
              </a:cxn>
              <a:cxn ang="0">
                <a:pos x="7" y="78"/>
              </a:cxn>
              <a:cxn ang="0">
                <a:pos x="13" y="78"/>
              </a:cxn>
              <a:cxn ang="0">
                <a:pos x="16" y="75"/>
              </a:cxn>
              <a:cxn ang="0">
                <a:pos x="19" y="72"/>
              </a:cxn>
              <a:cxn ang="0">
                <a:pos x="19" y="7"/>
              </a:cxn>
              <a:cxn ang="0">
                <a:pos x="16" y="3"/>
              </a:cxn>
              <a:cxn ang="0">
                <a:pos x="13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0"/>
              </a:cxn>
              <a:cxn ang="0">
                <a:pos x="0" y="69"/>
              </a:cxn>
            </a:cxnLst>
            <a:rect l="0" t="0" r="r" b="b"/>
            <a:pathLst>
              <a:path w="19" h="78">
                <a:moveTo>
                  <a:pt x="0" y="69"/>
                </a:moveTo>
                <a:lnTo>
                  <a:pt x="0" y="72"/>
                </a:lnTo>
                <a:lnTo>
                  <a:pt x="3" y="75"/>
                </a:lnTo>
                <a:lnTo>
                  <a:pt x="7" y="78"/>
                </a:lnTo>
                <a:lnTo>
                  <a:pt x="13" y="78"/>
                </a:lnTo>
                <a:lnTo>
                  <a:pt x="16" y="75"/>
                </a:lnTo>
                <a:lnTo>
                  <a:pt x="19" y="72"/>
                </a:lnTo>
                <a:lnTo>
                  <a:pt x="19" y="7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0"/>
                </a:lnTo>
                <a:lnTo>
                  <a:pt x="0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5" name="Freeform 63"/>
          <p:cNvSpPr>
            <a:spLocks/>
          </p:cNvSpPr>
          <p:nvPr/>
        </p:nvSpPr>
        <p:spPr bwMode="auto">
          <a:xfrm>
            <a:off x="5373688" y="2471738"/>
            <a:ext cx="171450" cy="3016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7" y="19"/>
              </a:cxn>
              <a:cxn ang="0">
                <a:pos x="102" y="19"/>
              </a:cxn>
              <a:cxn ang="0">
                <a:pos x="105" y="16"/>
              </a:cxn>
              <a:cxn ang="0">
                <a:pos x="108" y="13"/>
              </a:cxn>
              <a:cxn ang="0">
                <a:pos x="108" y="7"/>
              </a:cxn>
              <a:cxn ang="0">
                <a:pos x="105" y="3"/>
              </a:cxn>
              <a:cxn ang="0">
                <a:pos x="102" y="0"/>
              </a:cxn>
              <a:cxn ang="0">
                <a:pos x="99" y="0"/>
              </a:cxn>
              <a:cxn ang="0">
                <a:pos x="10" y="0"/>
              </a:cxn>
            </a:cxnLst>
            <a:rect l="0" t="0" r="r" b="b"/>
            <a:pathLst>
              <a:path w="108" h="19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7" y="19"/>
                </a:lnTo>
                <a:lnTo>
                  <a:pt x="102" y="19"/>
                </a:lnTo>
                <a:lnTo>
                  <a:pt x="105" y="16"/>
                </a:lnTo>
                <a:lnTo>
                  <a:pt x="108" y="13"/>
                </a:lnTo>
                <a:lnTo>
                  <a:pt x="108" y="7"/>
                </a:lnTo>
                <a:lnTo>
                  <a:pt x="105" y="3"/>
                </a:lnTo>
                <a:lnTo>
                  <a:pt x="102" y="0"/>
                </a:lnTo>
                <a:lnTo>
                  <a:pt x="99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6" name="Freeform 64"/>
          <p:cNvSpPr>
            <a:spLocks/>
          </p:cNvSpPr>
          <p:nvPr/>
        </p:nvSpPr>
        <p:spPr bwMode="auto">
          <a:xfrm>
            <a:off x="4772025" y="2008188"/>
            <a:ext cx="168275" cy="3016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100" y="19"/>
              </a:cxn>
              <a:cxn ang="0">
                <a:pos x="103" y="16"/>
              </a:cxn>
              <a:cxn ang="0">
                <a:pos x="106" y="13"/>
              </a:cxn>
              <a:cxn ang="0">
                <a:pos x="106" y="7"/>
              </a:cxn>
              <a:cxn ang="0">
                <a:pos x="103" y="3"/>
              </a:cxn>
              <a:cxn ang="0">
                <a:pos x="100" y="0"/>
              </a:cxn>
              <a:cxn ang="0">
                <a:pos x="97" y="0"/>
              </a:cxn>
              <a:cxn ang="0">
                <a:pos x="9" y="0"/>
              </a:cxn>
            </a:cxnLst>
            <a:rect l="0" t="0" r="r" b="b"/>
            <a:pathLst>
              <a:path w="106" h="19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100" y="19"/>
                </a:lnTo>
                <a:lnTo>
                  <a:pt x="103" y="16"/>
                </a:lnTo>
                <a:lnTo>
                  <a:pt x="106" y="13"/>
                </a:lnTo>
                <a:lnTo>
                  <a:pt x="106" y="7"/>
                </a:lnTo>
                <a:lnTo>
                  <a:pt x="103" y="3"/>
                </a:lnTo>
                <a:lnTo>
                  <a:pt x="100" y="0"/>
                </a:lnTo>
                <a:lnTo>
                  <a:pt x="9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7" name="Freeform 65"/>
          <p:cNvSpPr>
            <a:spLocks/>
          </p:cNvSpPr>
          <p:nvPr/>
        </p:nvSpPr>
        <p:spPr bwMode="auto">
          <a:xfrm>
            <a:off x="4772025" y="1728788"/>
            <a:ext cx="28575" cy="309562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0" y="189"/>
              </a:cxn>
              <a:cxn ang="0">
                <a:pos x="3" y="192"/>
              </a:cxn>
              <a:cxn ang="0">
                <a:pos x="6" y="195"/>
              </a:cxn>
              <a:cxn ang="0">
                <a:pos x="12" y="195"/>
              </a:cxn>
              <a:cxn ang="0">
                <a:pos x="15" y="192"/>
              </a:cxn>
              <a:cxn ang="0">
                <a:pos x="18" y="189"/>
              </a:cxn>
              <a:cxn ang="0">
                <a:pos x="18" y="6"/>
              </a:cxn>
              <a:cxn ang="0">
                <a:pos x="15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9"/>
              </a:cxn>
              <a:cxn ang="0">
                <a:pos x="0" y="186"/>
              </a:cxn>
            </a:cxnLst>
            <a:rect l="0" t="0" r="r" b="b"/>
            <a:pathLst>
              <a:path w="18" h="195">
                <a:moveTo>
                  <a:pt x="0" y="186"/>
                </a:moveTo>
                <a:lnTo>
                  <a:pt x="0" y="189"/>
                </a:lnTo>
                <a:lnTo>
                  <a:pt x="3" y="192"/>
                </a:lnTo>
                <a:lnTo>
                  <a:pt x="6" y="195"/>
                </a:lnTo>
                <a:lnTo>
                  <a:pt x="12" y="195"/>
                </a:lnTo>
                <a:lnTo>
                  <a:pt x="15" y="192"/>
                </a:lnTo>
                <a:lnTo>
                  <a:pt x="18" y="189"/>
                </a:ln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8" name="Freeform 66"/>
          <p:cNvSpPr>
            <a:spLocks/>
          </p:cNvSpPr>
          <p:nvPr/>
        </p:nvSpPr>
        <p:spPr bwMode="auto">
          <a:xfrm>
            <a:off x="5746750" y="2844800"/>
            <a:ext cx="309563" cy="28575"/>
          </a:xfrm>
          <a:custGeom>
            <a:avLst/>
            <a:gdLst/>
            <a:ahLst/>
            <a:cxnLst>
              <a:cxn ang="0">
                <a:pos x="185" y="18"/>
              </a:cxn>
              <a:cxn ang="0">
                <a:pos x="189" y="18"/>
              </a:cxn>
              <a:cxn ang="0">
                <a:pos x="192" y="15"/>
              </a:cxn>
              <a:cxn ang="0">
                <a:pos x="195" y="12"/>
              </a:cxn>
              <a:cxn ang="0">
                <a:pos x="195" y="6"/>
              </a:cxn>
              <a:cxn ang="0">
                <a:pos x="192" y="3"/>
              </a:cxn>
              <a:cxn ang="0">
                <a:pos x="18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9" y="18"/>
              </a:cxn>
              <a:cxn ang="0">
                <a:pos x="185" y="18"/>
              </a:cxn>
            </a:cxnLst>
            <a:rect l="0" t="0" r="r" b="b"/>
            <a:pathLst>
              <a:path w="195" h="18">
                <a:moveTo>
                  <a:pt x="185" y="18"/>
                </a:moveTo>
                <a:lnTo>
                  <a:pt x="189" y="18"/>
                </a:lnTo>
                <a:lnTo>
                  <a:pt x="192" y="15"/>
                </a:lnTo>
                <a:lnTo>
                  <a:pt x="195" y="12"/>
                </a:lnTo>
                <a:lnTo>
                  <a:pt x="195" y="6"/>
                </a:lnTo>
                <a:lnTo>
                  <a:pt x="192" y="3"/>
                </a:lnTo>
                <a:lnTo>
                  <a:pt x="189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185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9" name="Freeform 67"/>
          <p:cNvSpPr>
            <a:spLocks/>
          </p:cNvSpPr>
          <p:nvPr/>
        </p:nvSpPr>
        <p:spPr bwMode="auto">
          <a:xfrm>
            <a:off x="5746750" y="2844800"/>
            <a:ext cx="28575" cy="633413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8" y="6"/>
              </a:cxn>
              <a:cxn ang="0">
                <a:pos x="15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393"/>
              </a:cxn>
              <a:cxn ang="0">
                <a:pos x="3" y="396"/>
              </a:cxn>
              <a:cxn ang="0">
                <a:pos x="6" y="399"/>
              </a:cxn>
              <a:cxn ang="0">
                <a:pos x="12" y="399"/>
              </a:cxn>
              <a:cxn ang="0">
                <a:pos x="15" y="396"/>
              </a:cxn>
              <a:cxn ang="0">
                <a:pos x="18" y="393"/>
              </a:cxn>
              <a:cxn ang="0">
                <a:pos x="18" y="390"/>
              </a:cxn>
              <a:cxn ang="0">
                <a:pos x="18" y="9"/>
              </a:cxn>
            </a:cxnLst>
            <a:rect l="0" t="0" r="r" b="b"/>
            <a:pathLst>
              <a:path w="18" h="399">
                <a:moveTo>
                  <a:pt x="18" y="9"/>
                </a:move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393"/>
                </a:lnTo>
                <a:lnTo>
                  <a:pt x="3" y="396"/>
                </a:lnTo>
                <a:lnTo>
                  <a:pt x="6" y="399"/>
                </a:lnTo>
                <a:lnTo>
                  <a:pt x="12" y="399"/>
                </a:lnTo>
                <a:lnTo>
                  <a:pt x="15" y="396"/>
                </a:lnTo>
                <a:lnTo>
                  <a:pt x="18" y="393"/>
                </a:lnTo>
                <a:lnTo>
                  <a:pt x="18" y="390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0" name="Freeform 68"/>
          <p:cNvSpPr>
            <a:spLocks/>
          </p:cNvSpPr>
          <p:nvPr/>
        </p:nvSpPr>
        <p:spPr bwMode="auto">
          <a:xfrm>
            <a:off x="4816475" y="2147888"/>
            <a:ext cx="120650" cy="120650"/>
          </a:xfrm>
          <a:custGeom>
            <a:avLst/>
            <a:gdLst/>
            <a:ahLst/>
            <a:cxnLst>
              <a:cxn ang="0">
                <a:pos x="1" y="51"/>
              </a:cxn>
              <a:cxn ang="0">
                <a:pos x="3" y="56"/>
              </a:cxn>
              <a:cxn ang="0">
                <a:pos x="12" y="65"/>
              </a:cxn>
              <a:cxn ang="0">
                <a:pos x="15" y="68"/>
              </a:cxn>
              <a:cxn ang="0">
                <a:pos x="19" y="72"/>
              </a:cxn>
              <a:cxn ang="0">
                <a:pos x="19" y="72"/>
              </a:cxn>
              <a:cxn ang="0">
                <a:pos x="34" y="76"/>
              </a:cxn>
              <a:cxn ang="0">
                <a:pos x="45" y="73"/>
              </a:cxn>
              <a:cxn ang="0">
                <a:pos x="58" y="72"/>
              </a:cxn>
              <a:cxn ang="0">
                <a:pos x="58" y="72"/>
              </a:cxn>
              <a:cxn ang="0">
                <a:pos x="61" y="68"/>
              </a:cxn>
              <a:cxn ang="0">
                <a:pos x="64" y="65"/>
              </a:cxn>
              <a:cxn ang="0">
                <a:pos x="73" y="56"/>
              </a:cxn>
              <a:cxn ang="0">
                <a:pos x="75" y="51"/>
              </a:cxn>
              <a:cxn ang="0">
                <a:pos x="69" y="48"/>
              </a:cxn>
              <a:cxn ang="0">
                <a:pos x="76" y="26"/>
              </a:cxn>
              <a:cxn ang="0">
                <a:pos x="70" y="19"/>
              </a:cxn>
              <a:cxn ang="0">
                <a:pos x="69" y="14"/>
              </a:cxn>
              <a:cxn ang="0">
                <a:pos x="65" y="11"/>
              </a:cxn>
              <a:cxn ang="0">
                <a:pos x="62" y="8"/>
              </a:cxn>
              <a:cxn ang="0">
                <a:pos x="58" y="6"/>
              </a:cxn>
              <a:cxn ang="0">
                <a:pos x="50" y="0"/>
              </a:cxn>
              <a:cxn ang="0">
                <a:pos x="19" y="4"/>
              </a:cxn>
              <a:cxn ang="0">
                <a:pos x="19" y="4"/>
              </a:cxn>
              <a:cxn ang="0">
                <a:pos x="15" y="8"/>
              </a:cxn>
              <a:cxn ang="0">
                <a:pos x="12" y="11"/>
              </a:cxn>
              <a:cxn ang="0">
                <a:pos x="3" y="20"/>
              </a:cxn>
              <a:cxn ang="0">
                <a:pos x="1" y="25"/>
              </a:cxn>
              <a:cxn ang="0">
                <a:pos x="19" y="39"/>
              </a:cxn>
              <a:cxn ang="0">
                <a:pos x="17" y="31"/>
              </a:cxn>
              <a:cxn ang="0">
                <a:pos x="23" y="25"/>
              </a:cxn>
              <a:cxn ang="0">
                <a:pos x="26" y="22"/>
              </a:cxn>
              <a:cxn ang="0">
                <a:pos x="29" y="19"/>
              </a:cxn>
              <a:cxn ang="0">
                <a:pos x="26" y="22"/>
              </a:cxn>
              <a:cxn ang="0">
                <a:pos x="31" y="20"/>
              </a:cxn>
              <a:cxn ang="0">
                <a:pos x="44" y="19"/>
              </a:cxn>
              <a:cxn ang="0">
                <a:pos x="45" y="19"/>
              </a:cxn>
              <a:cxn ang="0">
                <a:pos x="50" y="20"/>
              </a:cxn>
              <a:cxn ang="0">
                <a:pos x="53" y="23"/>
              </a:cxn>
              <a:cxn ang="0">
                <a:pos x="56" y="26"/>
              </a:cxn>
              <a:cxn ang="0">
                <a:pos x="58" y="31"/>
              </a:cxn>
              <a:cxn ang="0">
                <a:pos x="58" y="33"/>
              </a:cxn>
              <a:cxn ang="0">
                <a:pos x="69" y="29"/>
              </a:cxn>
              <a:cxn ang="0">
                <a:pos x="56" y="45"/>
              </a:cxn>
              <a:cxn ang="0">
                <a:pos x="54" y="50"/>
              </a:cxn>
              <a:cxn ang="0">
                <a:pos x="58" y="47"/>
              </a:cxn>
              <a:cxn ang="0">
                <a:pos x="54" y="50"/>
              </a:cxn>
              <a:cxn ang="0">
                <a:pos x="51" y="53"/>
              </a:cxn>
              <a:cxn ang="0">
                <a:pos x="45" y="59"/>
              </a:cxn>
              <a:cxn ang="0">
                <a:pos x="33" y="61"/>
              </a:cxn>
              <a:cxn ang="0">
                <a:pos x="40" y="58"/>
              </a:cxn>
              <a:cxn ang="0">
                <a:pos x="31" y="59"/>
              </a:cxn>
              <a:cxn ang="0">
                <a:pos x="25" y="53"/>
              </a:cxn>
              <a:cxn ang="0">
                <a:pos x="22" y="50"/>
              </a:cxn>
              <a:cxn ang="0">
                <a:pos x="19" y="47"/>
              </a:cxn>
              <a:cxn ang="0">
                <a:pos x="22" y="50"/>
              </a:cxn>
              <a:cxn ang="0">
                <a:pos x="20" y="45"/>
              </a:cxn>
              <a:cxn ang="0">
                <a:pos x="0" y="39"/>
              </a:cxn>
            </a:cxnLst>
            <a:rect l="0" t="0" r="r" b="b"/>
            <a:pathLst>
              <a:path w="76" h="76">
                <a:moveTo>
                  <a:pt x="0" y="39"/>
                </a:moveTo>
                <a:lnTo>
                  <a:pt x="0" y="50"/>
                </a:lnTo>
                <a:lnTo>
                  <a:pt x="1" y="51"/>
                </a:lnTo>
                <a:lnTo>
                  <a:pt x="4" y="58"/>
                </a:lnTo>
                <a:lnTo>
                  <a:pt x="6" y="58"/>
                </a:lnTo>
                <a:lnTo>
                  <a:pt x="3" y="56"/>
                </a:lnTo>
                <a:lnTo>
                  <a:pt x="4" y="58"/>
                </a:lnTo>
                <a:lnTo>
                  <a:pt x="8" y="62"/>
                </a:lnTo>
                <a:lnTo>
                  <a:pt x="12" y="65"/>
                </a:lnTo>
                <a:lnTo>
                  <a:pt x="8" y="61"/>
                </a:lnTo>
                <a:lnTo>
                  <a:pt x="11" y="65"/>
                </a:lnTo>
                <a:lnTo>
                  <a:pt x="15" y="68"/>
                </a:lnTo>
                <a:lnTo>
                  <a:pt x="11" y="64"/>
                </a:lnTo>
                <a:lnTo>
                  <a:pt x="14" y="68"/>
                </a:lnTo>
                <a:lnTo>
                  <a:pt x="19" y="72"/>
                </a:lnTo>
                <a:lnTo>
                  <a:pt x="20" y="73"/>
                </a:lnTo>
                <a:lnTo>
                  <a:pt x="19" y="70"/>
                </a:lnTo>
                <a:lnTo>
                  <a:pt x="19" y="72"/>
                </a:lnTo>
                <a:lnTo>
                  <a:pt x="25" y="75"/>
                </a:lnTo>
                <a:lnTo>
                  <a:pt x="26" y="76"/>
                </a:lnTo>
                <a:lnTo>
                  <a:pt x="34" y="76"/>
                </a:lnTo>
                <a:lnTo>
                  <a:pt x="33" y="75"/>
                </a:lnTo>
                <a:lnTo>
                  <a:pt x="48" y="68"/>
                </a:lnTo>
                <a:lnTo>
                  <a:pt x="45" y="73"/>
                </a:lnTo>
                <a:lnTo>
                  <a:pt x="50" y="76"/>
                </a:lnTo>
                <a:lnTo>
                  <a:pt x="51" y="75"/>
                </a:lnTo>
                <a:lnTo>
                  <a:pt x="58" y="72"/>
                </a:lnTo>
                <a:lnTo>
                  <a:pt x="58" y="70"/>
                </a:lnTo>
                <a:lnTo>
                  <a:pt x="56" y="73"/>
                </a:lnTo>
                <a:lnTo>
                  <a:pt x="58" y="72"/>
                </a:lnTo>
                <a:lnTo>
                  <a:pt x="62" y="68"/>
                </a:lnTo>
                <a:lnTo>
                  <a:pt x="65" y="64"/>
                </a:lnTo>
                <a:lnTo>
                  <a:pt x="61" y="68"/>
                </a:lnTo>
                <a:lnTo>
                  <a:pt x="65" y="65"/>
                </a:lnTo>
                <a:lnTo>
                  <a:pt x="69" y="61"/>
                </a:lnTo>
                <a:lnTo>
                  <a:pt x="64" y="65"/>
                </a:lnTo>
                <a:lnTo>
                  <a:pt x="69" y="62"/>
                </a:lnTo>
                <a:lnTo>
                  <a:pt x="72" y="58"/>
                </a:lnTo>
                <a:lnTo>
                  <a:pt x="73" y="56"/>
                </a:lnTo>
                <a:lnTo>
                  <a:pt x="70" y="58"/>
                </a:lnTo>
                <a:lnTo>
                  <a:pt x="72" y="58"/>
                </a:lnTo>
                <a:lnTo>
                  <a:pt x="75" y="51"/>
                </a:lnTo>
                <a:lnTo>
                  <a:pt x="76" y="50"/>
                </a:lnTo>
                <a:lnTo>
                  <a:pt x="73" y="45"/>
                </a:lnTo>
                <a:lnTo>
                  <a:pt x="69" y="48"/>
                </a:lnTo>
                <a:lnTo>
                  <a:pt x="75" y="33"/>
                </a:lnTo>
                <a:lnTo>
                  <a:pt x="76" y="34"/>
                </a:lnTo>
                <a:lnTo>
                  <a:pt x="76" y="26"/>
                </a:lnTo>
                <a:lnTo>
                  <a:pt x="75" y="25"/>
                </a:lnTo>
                <a:lnTo>
                  <a:pt x="72" y="19"/>
                </a:lnTo>
                <a:lnTo>
                  <a:pt x="70" y="19"/>
                </a:lnTo>
                <a:lnTo>
                  <a:pt x="73" y="20"/>
                </a:lnTo>
                <a:lnTo>
                  <a:pt x="72" y="19"/>
                </a:lnTo>
                <a:lnTo>
                  <a:pt x="69" y="14"/>
                </a:lnTo>
                <a:lnTo>
                  <a:pt x="64" y="11"/>
                </a:lnTo>
                <a:lnTo>
                  <a:pt x="69" y="15"/>
                </a:lnTo>
                <a:lnTo>
                  <a:pt x="65" y="11"/>
                </a:lnTo>
                <a:lnTo>
                  <a:pt x="61" y="8"/>
                </a:lnTo>
                <a:lnTo>
                  <a:pt x="65" y="12"/>
                </a:lnTo>
                <a:lnTo>
                  <a:pt x="62" y="8"/>
                </a:lnTo>
                <a:lnTo>
                  <a:pt x="58" y="4"/>
                </a:lnTo>
                <a:lnTo>
                  <a:pt x="56" y="3"/>
                </a:lnTo>
                <a:lnTo>
                  <a:pt x="58" y="6"/>
                </a:lnTo>
                <a:lnTo>
                  <a:pt x="58" y="4"/>
                </a:lnTo>
                <a:lnTo>
                  <a:pt x="51" y="1"/>
                </a:lnTo>
                <a:lnTo>
                  <a:pt x="50" y="0"/>
                </a:lnTo>
                <a:lnTo>
                  <a:pt x="26" y="0"/>
                </a:lnTo>
                <a:lnTo>
                  <a:pt x="25" y="1"/>
                </a:lnTo>
                <a:lnTo>
                  <a:pt x="19" y="4"/>
                </a:lnTo>
                <a:lnTo>
                  <a:pt x="19" y="6"/>
                </a:lnTo>
                <a:lnTo>
                  <a:pt x="20" y="3"/>
                </a:lnTo>
                <a:lnTo>
                  <a:pt x="19" y="4"/>
                </a:lnTo>
                <a:lnTo>
                  <a:pt x="14" y="8"/>
                </a:lnTo>
                <a:lnTo>
                  <a:pt x="11" y="12"/>
                </a:lnTo>
                <a:lnTo>
                  <a:pt x="15" y="8"/>
                </a:lnTo>
                <a:lnTo>
                  <a:pt x="11" y="11"/>
                </a:lnTo>
                <a:lnTo>
                  <a:pt x="8" y="15"/>
                </a:lnTo>
                <a:lnTo>
                  <a:pt x="12" y="11"/>
                </a:lnTo>
                <a:lnTo>
                  <a:pt x="8" y="14"/>
                </a:lnTo>
                <a:lnTo>
                  <a:pt x="4" y="19"/>
                </a:lnTo>
                <a:lnTo>
                  <a:pt x="3" y="20"/>
                </a:lnTo>
                <a:lnTo>
                  <a:pt x="6" y="19"/>
                </a:lnTo>
                <a:lnTo>
                  <a:pt x="4" y="19"/>
                </a:lnTo>
                <a:lnTo>
                  <a:pt x="1" y="25"/>
                </a:lnTo>
                <a:lnTo>
                  <a:pt x="0" y="26"/>
                </a:lnTo>
                <a:lnTo>
                  <a:pt x="0" y="39"/>
                </a:lnTo>
                <a:lnTo>
                  <a:pt x="19" y="39"/>
                </a:lnTo>
                <a:lnTo>
                  <a:pt x="19" y="33"/>
                </a:lnTo>
                <a:lnTo>
                  <a:pt x="20" y="31"/>
                </a:lnTo>
                <a:lnTo>
                  <a:pt x="17" y="31"/>
                </a:lnTo>
                <a:lnTo>
                  <a:pt x="19" y="31"/>
                </a:lnTo>
                <a:lnTo>
                  <a:pt x="22" y="26"/>
                </a:lnTo>
                <a:lnTo>
                  <a:pt x="23" y="25"/>
                </a:lnTo>
                <a:lnTo>
                  <a:pt x="20" y="26"/>
                </a:lnTo>
                <a:lnTo>
                  <a:pt x="19" y="29"/>
                </a:lnTo>
                <a:lnTo>
                  <a:pt x="26" y="22"/>
                </a:lnTo>
                <a:lnTo>
                  <a:pt x="23" y="23"/>
                </a:lnTo>
                <a:lnTo>
                  <a:pt x="22" y="26"/>
                </a:lnTo>
                <a:lnTo>
                  <a:pt x="29" y="19"/>
                </a:lnTo>
                <a:lnTo>
                  <a:pt x="26" y="20"/>
                </a:lnTo>
                <a:lnTo>
                  <a:pt x="25" y="23"/>
                </a:lnTo>
                <a:lnTo>
                  <a:pt x="26" y="22"/>
                </a:lnTo>
                <a:lnTo>
                  <a:pt x="31" y="19"/>
                </a:lnTo>
                <a:lnTo>
                  <a:pt x="31" y="17"/>
                </a:lnTo>
                <a:lnTo>
                  <a:pt x="31" y="20"/>
                </a:lnTo>
                <a:lnTo>
                  <a:pt x="33" y="19"/>
                </a:lnTo>
                <a:lnTo>
                  <a:pt x="39" y="19"/>
                </a:lnTo>
                <a:lnTo>
                  <a:pt x="44" y="19"/>
                </a:lnTo>
                <a:lnTo>
                  <a:pt x="45" y="20"/>
                </a:lnTo>
                <a:lnTo>
                  <a:pt x="45" y="17"/>
                </a:lnTo>
                <a:lnTo>
                  <a:pt x="45" y="19"/>
                </a:lnTo>
                <a:lnTo>
                  <a:pt x="50" y="22"/>
                </a:lnTo>
                <a:lnTo>
                  <a:pt x="51" y="23"/>
                </a:lnTo>
                <a:lnTo>
                  <a:pt x="50" y="20"/>
                </a:lnTo>
                <a:lnTo>
                  <a:pt x="47" y="19"/>
                </a:lnTo>
                <a:lnTo>
                  <a:pt x="54" y="26"/>
                </a:lnTo>
                <a:lnTo>
                  <a:pt x="53" y="23"/>
                </a:lnTo>
                <a:lnTo>
                  <a:pt x="50" y="22"/>
                </a:lnTo>
                <a:lnTo>
                  <a:pt x="58" y="29"/>
                </a:lnTo>
                <a:lnTo>
                  <a:pt x="56" y="26"/>
                </a:lnTo>
                <a:lnTo>
                  <a:pt x="53" y="25"/>
                </a:lnTo>
                <a:lnTo>
                  <a:pt x="54" y="26"/>
                </a:lnTo>
                <a:lnTo>
                  <a:pt x="58" y="31"/>
                </a:lnTo>
                <a:lnTo>
                  <a:pt x="59" y="31"/>
                </a:lnTo>
                <a:lnTo>
                  <a:pt x="56" y="31"/>
                </a:lnTo>
                <a:lnTo>
                  <a:pt x="58" y="33"/>
                </a:lnTo>
                <a:lnTo>
                  <a:pt x="58" y="40"/>
                </a:lnTo>
                <a:lnTo>
                  <a:pt x="62" y="45"/>
                </a:lnTo>
                <a:lnTo>
                  <a:pt x="69" y="29"/>
                </a:lnTo>
                <a:lnTo>
                  <a:pt x="61" y="33"/>
                </a:lnTo>
                <a:lnTo>
                  <a:pt x="58" y="44"/>
                </a:lnTo>
                <a:lnTo>
                  <a:pt x="56" y="45"/>
                </a:lnTo>
                <a:lnTo>
                  <a:pt x="59" y="45"/>
                </a:lnTo>
                <a:lnTo>
                  <a:pt x="58" y="45"/>
                </a:lnTo>
                <a:lnTo>
                  <a:pt x="54" y="50"/>
                </a:lnTo>
                <a:lnTo>
                  <a:pt x="53" y="51"/>
                </a:lnTo>
                <a:lnTo>
                  <a:pt x="56" y="50"/>
                </a:lnTo>
                <a:lnTo>
                  <a:pt x="58" y="47"/>
                </a:lnTo>
                <a:lnTo>
                  <a:pt x="50" y="54"/>
                </a:lnTo>
                <a:lnTo>
                  <a:pt x="53" y="53"/>
                </a:lnTo>
                <a:lnTo>
                  <a:pt x="54" y="50"/>
                </a:lnTo>
                <a:lnTo>
                  <a:pt x="47" y="58"/>
                </a:lnTo>
                <a:lnTo>
                  <a:pt x="50" y="56"/>
                </a:lnTo>
                <a:lnTo>
                  <a:pt x="51" y="53"/>
                </a:lnTo>
                <a:lnTo>
                  <a:pt x="50" y="54"/>
                </a:lnTo>
                <a:lnTo>
                  <a:pt x="45" y="58"/>
                </a:lnTo>
                <a:lnTo>
                  <a:pt x="45" y="59"/>
                </a:lnTo>
                <a:lnTo>
                  <a:pt x="45" y="56"/>
                </a:lnTo>
                <a:lnTo>
                  <a:pt x="44" y="58"/>
                </a:lnTo>
                <a:lnTo>
                  <a:pt x="33" y="61"/>
                </a:lnTo>
                <a:lnTo>
                  <a:pt x="29" y="68"/>
                </a:lnTo>
                <a:lnTo>
                  <a:pt x="45" y="62"/>
                </a:lnTo>
                <a:lnTo>
                  <a:pt x="40" y="58"/>
                </a:lnTo>
                <a:lnTo>
                  <a:pt x="33" y="58"/>
                </a:lnTo>
                <a:lnTo>
                  <a:pt x="31" y="56"/>
                </a:lnTo>
                <a:lnTo>
                  <a:pt x="31" y="59"/>
                </a:lnTo>
                <a:lnTo>
                  <a:pt x="31" y="58"/>
                </a:lnTo>
                <a:lnTo>
                  <a:pt x="26" y="54"/>
                </a:lnTo>
                <a:lnTo>
                  <a:pt x="25" y="53"/>
                </a:lnTo>
                <a:lnTo>
                  <a:pt x="26" y="56"/>
                </a:lnTo>
                <a:lnTo>
                  <a:pt x="29" y="58"/>
                </a:lnTo>
                <a:lnTo>
                  <a:pt x="22" y="50"/>
                </a:lnTo>
                <a:lnTo>
                  <a:pt x="23" y="53"/>
                </a:lnTo>
                <a:lnTo>
                  <a:pt x="26" y="54"/>
                </a:lnTo>
                <a:lnTo>
                  <a:pt x="19" y="47"/>
                </a:lnTo>
                <a:lnTo>
                  <a:pt x="20" y="50"/>
                </a:lnTo>
                <a:lnTo>
                  <a:pt x="23" y="51"/>
                </a:lnTo>
                <a:lnTo>
                  <a:pt x="22" y="50"/>
                </a:lnTo>
                <a:lnTo>
                  <a:pt x="19" y="45"/>
                </a:lnTo>
                <a:lnTo>
                  <a:pt x="17" y="45"/>
                </a:lnTo>
                <a:lnTo>
                  <a:pt x="20" y="45"/>
                </a:lnTo>
                <a:lnTo>
                  <a:pt x="19" y="44"/>
                </a:lnTo>
                <a:lnTo>
                  <a:pt x="19" y="39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1" name="Freeform 69"/>
          <p:cNvSpPr>
            <a:spLocks/>
          </p:cNvSpPr>
          <p:nvPr/>
        </p:nvSpPr>
        <p:spPr bwMode="auto">
          <a:xfrm>
            <a:off x="4724400" y="2657475"/>
            <a:ext cx="215900" cy="30163"/>
          </a:xfrm>
          <a:custGeom>
            <a:avLst/>
            <a:gdLst/>
            <a:ahLst/>
            <a:cxnLst>
              <a:cxn ang="0">
                <a:pos x="127" y="19"/>
              </a:cxn>
              <a:cxn ang="0">
                <a:pos x="130" y="19"/>
              </a:cxn>
              <a:cxn ang="0">
                <a:pos x="133" y="16"/>
              </a:cxn>
              <a:cxn ang="0">
                <a:pos x="136" y="13"/>
              </a:cxn>
              <a:cxn ang="0">
                <a:pos x="136" y="7"/>
              </a:cxn>
              <a:cxn ang="0">
                <a:pos x="133" y="4"/>
              </a:cxn>
              <a:cxn ang="0">
                <a:pos x="130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9" y="19"/>
              </a:cxn>
              <a:cxn ang="0">
                <a:pos x="127" y="19"/>
              </a:cxn>
            </a:cxnLst>
            <a:rect l="0" t="0" r="r" b="b"/>
            <a:pathLst>
              <a:path w="136" h="19">
                <a:moveTo>
                  <a:pt x="127" y="19"/>
                </a:moveTo>
                <a:lnTo>
                  <a:pt x="130" y="19"/>
                </a:lnTo>
                <a:lnTo>
                  <a:pt x="133" y="16"/>
                </a:lnTo>
                <a:lnTo>
                  <a:pt x="136" y="13"/>
                </a:lnTo>
                <a:lnTo>
                  <a:pt x="136" y="7"/>
                </a:lnTo>
                <a:lnTo>
                  <a:pt x="133" y="4"/>
                </a:lnTo>
                <a:lnTo>
                  <a:pt x="130" y="0"/>
                </a:ln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9" y="19"/>
                </a:lnTo>
                <a:lnTo>
                  <a:pt x="127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2" name="Freeform 70"/>
          <p:cNvSpPr>
            <a:spLocks/>
          </p:cNvSpPr>
          <p:nvPr/>
        </p:nvSpPr>
        <p:spPr bwMode="auto">
          <a:xfrm>
            <a:off x="4724400" y="2193925"/>
            <a:ext cx="122238" cy="30163"/>
          </a:xfrm>
          <a:custGeom>
            <a:avLst/>
            <a:gdLst/>
            <a:ahLst/>
            <a:cxnLst>
              <a:cxn ang="0">
                <a:pos x="67" y="19"/>
              </a:cxn>
              <a:cxn ang="0">
                <a:pos x="70" y="19"/>
              </a:cxn>
              <a:cxn ang="0">
                <a:pos x="73" y="16"/>
              </a:cxn>
              <a:cxn ang="0">
                <a:pos x="77" y="13"/>
              </a:cxn>
              <a:cxn ang="0">
                <a:pos x="77" y="7"/>
              </a:cxn>
              <a:cxn ang="0">
                <a:pos x="73" y="4"/>
              </a:cxn>
              <a:cxn ang="0">
                <a:pos x="70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9" y="19"/>
              </a:cxn>
              <a:cxn ang="0">
                <a:pos x="67" y="19"/>
              </a:cxn>
            </a:cxnLst>
            <a:rect l="0" t="0" r="r" b="b"/>
            <a:pathLst>
              <a:path w="77" h="19">
                <a:moveTo>
                  <a:pt x="67" y="19"/>
                </a:moveTo>
                <a:lnTo>
                  <a:pt x="70" y="19"/>
                </a:lnTo>
                <a:lnTo>
                  <a:pt x="73" y="16"/>
                </a:lnTo>
                <a:lnTo>
                  <a:pt x="77" y="13"/>
                </a:lnTo>
                <a:lnTo>
                  <a:pt x="77" y="7"/>
                </a:lnTo>
                <a:lnTo>
                  <a:pt x="73" y="4"/>
                </a:lnTo>
                <a:lnTo>
                  <a:pt x="70" y="0"/>
                </a:ln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9" y="19"/>
                </a:lnTo>
                <a:lnTo>
                  <a:pt x="67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3" name="Freeform 71"/>
          <p:cNvSpPr>
            <a:spLocks/>
          </p:cNvSpPr>
          <p:nvPr/>
        </p:nvSpPr>
        <p:spPr bwMode="auto">
          <a:xfrm>
            <a:off x="4724400" y="2193925"/>
            <a:ext cx="30163" cy="307975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7"/>
              </a:cxn>
              <a:cxn ang="0">
                <a:pos x="16" y="4"/>
              </a:cxn>
              <a:cxn ang="0">
                <a:pos x="12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188"/>
              </a:cxn>
              <a:cxn ang="0">
                <a:pos x="3" y="191"/>
              </a:cxn>
              <a:cxn ang="0">
                <a:pos x="6" y="194"/>
              </a:cxn>
              <a:cxn ang="0">
                <a:pos x="12" y="194"/>
              </a:cxn>
              <a:cxn ang="0">
                <a:pos x="16" y="191"/>
              </a:cxn>
              <a:cxn ang="0">
                <a:pos x="19" y="188"/>
              </a:cxn>
              <a:cxn ang="0">
                <a:pos x="19" y="185"/>
              </a:cxn>
              <a:cxn ang="0">
                <a:pos x="19" y="10"/>
              </a:cxn>
            </a:cxnLst>
            <a:rect l="0" t="0" r="r" b="b"/>
            <a:pathLst>
              <a:path w="19" h="194">
                <a:moveTo>
                  <a:pt x="19" y="10"/>
                </a:moveTo>
                <a:lnTo>
                  <a:pt x="19" y="7"/>
                </a:lnTo>
                <a:lnTo>
                  <a:pt x="16" y="4"/>
                </a:lnTo>
                <a:lnTo>
                  <a:pt x="12" y="0"/>
                </a:ln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188"/>
                </a:lnTo>
                <a:lnTo>
                  <a:pt x="3" y="191"/>
                </a:lnTo>
                <a:lnTo>
                  <a:pt x="6" y="194"/>
                </a:lnTo>
                <a:lnTo>
                  <a:pt x="12" y="194"/>
                </a:lnTo>
                <a:lnTo>
                  <a:pt x="16" y="191"/>
                </a:lnTo>
                <a:lnTo>
                  <a:pt x="19" y="188"/>
                </a:lnTo>
                <a:lnTo>
                  <a:pt x="19" y="185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4" name="Freeform 72"/>
          <p:cNvSpPr>
            <a:spLocks/>
          </p:cNvSpPr>
          <p:nvPr/>
        </p:nvSpPr>
        <p:spPr bwMode="auto">
          <a:xfrm>
            <a:off x="4724400" y="2471738"/>
            <a:ext cx="30163" cy="774700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7"/>
              </a:cxn>
              <a:cxn ang="0">
                <a:pos x="16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7"/>
              </a:cxn>
              <a:cxn ang="0">
                <a:pos x="0" y="481"/>
              </a:cxn>
              <a:cxn ang="0">
                <a:pos x="3" y="484"/>
              </a:cxn>
              <a:cxn ang="0">
                <a:pos x="6" y="488"/>
              </a:cxn>
              <a:cxn ang="0">
                <a:pos x="12" y="488"/>
              </a:cxn>
              <a:cxn ang="0">
                <a:pos x="16" y="484"/>
              </a:cxn>
              <a:cxn ang="0">
                <a:pos x="19" y="481"/>
              </a:cxn>
              <a:cxn ang="0">
                <a:pos x="19" y="478"/>
              </a:cxn>
              <a:cxn ang="0">
                <a:pos x="19" y="10"/>
              </a:cxn>
            </a:cxnLst>
            <a:rect l="0" t="0" r="r" b="b"/>
            <a:pathLst>
              <a:path w="19" h="488">
                <a:moveTo>
                  <a:pt x="19" y="10"/>
                </a:moveTo>
                <a:lnTo>
                  <a:pt x="19" y="7"/>
                </a:lnTo>
                <a:lnTo>
                  <a:pt x="16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481"/>
                </a:lnTo>
                <a:lnTo>
                  <a:pt x="3" y="484"/>
                </a:lnTo>
                <a:lnTo>
                  <a:pt x="6" y="488"/>
                </a:lnTo>
                <a:lnTo>
                  <a:pt x="12" y="488"/>
                </a:lnTo>
                <a:lnTo>
                  <a:pt x="16" y="484"/>
                </a:lnTo>
                <a:lnTo>
                  <a:pt x="19" y="481"/>
                </a:lnTo>
                <a:lnTo>
                  <a:pt x="19" y="478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5" name="Freeform 73"/>
          <p:cNvSpPr>
            <a:spLocks/>
          </p:cNvSpPr>
          <p:nvPr/>
        </p:nvSpPr>
        <p:spPr bwMode="auto">
          <a:xfrm>
            <a:off x="6038850" y="2160588"/>
            <a:ext cx="477838" cy="93186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581"/>
              </a:cxn>
              <a:cxn ang="0">
                <a:pos x="3" y="584"/>
              </a:cxn>
              <a:cxn ang="0">
                <a:pos x="6" y="587"/>
              </a:cxn>
              <a:cxn ang="0">
                <a:pos x="295" y="587"/>
              </a:cxn>
              <a:cxn ang="0">
                <a:pos x="298" y="584"/>
              </a:cxn>
              <a:cxn ang="0">
                <a:pos x="301" y="581"/>
              </a:cxn>
              <a:cxn ang="0">
                <a:pos x="301" y="6"/>
              </a:cxn>
              <a:cxn ang="0">
                <a:pos x="298" y="3"/>
              </a:cxn>
              <a:cxn ang="0">
                <a:pos x="295" y="0"/>
              </a:cxn>
              <a:cxn ang="0">
                <a:pos x="292" y="0"/>
              </a:cxn>
              <a:cxn ang="0">
                <a:pos x="9" y="0"/>
              </a:cxn>
              <a:cxn ang="0">
                <a:pos x="9" y="18"/>
              </a:cxn>
              <a:cxn ang="0">
                <a:pos x="292" y="18"/>
              </a:cxn>
              <a:cxn ang="0">
                <a:pos x="283" y="9"/>
              </a:cxn>
              <a:cxn ang="0">
                <a:pos x="283" y="577"/>
              </a:cxn>
              <a:cxn ang="0">
                <a:pos x="292" y="568"/>
              </a:cxn>
              <a:cxn ang="0">
                <a:pos x="9" y="568"/>
              </a:cxn>
              <a:cxn ang="0">
                <a:pos x="19" y="577"/>
              </a:cxn>
              <a:cxn ang="0">
                <a:pos x="19" y="9"/>
              </a:cxn>
              <a:cxn ang="0">
                <a:pos x="9" y="18"/>
              </a:cxn>
              <a:cxn ang="0">
                <a:pos x="9" y="0"/>
              </a:cxn>
            </a:cxnLst>
            <a:rect l="0" t="0" r="r" b="b"/>
            <a:pathLst>
              <a:path w="301" h="58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581"/>
                </a:lnTo>
                <a:lnTo>
                  <a:pt x="3" y="584"/>
                </a:lnTo>
                <a:lnTo>
                  <a:pt x="6" y="587"/>
                </a:lnTo>
                <a:lnTo>
                  <a:pt x="295" y="587"/>
                </a:lnTo>
                <a:lnTo>
                  <a:pt x="298" y="584"/>
                </a:lnTo>
                <a:lnTo>
                  <a:pt x="301" y="581"/>
                </a:lnTo>
                <a:lnTo>
                  <a:pt x="301" y="6"/>
                </a:lnTo>
                <a:lnTo>
                  <a:pt x="298" y="3"/>
                </a:lnTo>
                <a:lnTo>
                  <a:pt x="295" y="0"/>
                </a:lnTo>
                <a:lnTo>
                  <a:pt x="292" y="0"/>
                </a:lnTo>
                <a:lnTo>
                  <a:pt x="9" y="0"/>
                </a:lnTo>
                <a:lnTo>
                  <a:pt x="9" y="18"/>
                </a:lnTo>
                <a:lnTo>
                  <a:pt x="292" y="18"/>
                </a:lnTo>
                <a:lnTo>
                  <a:pt x="283" y="9"/>
                </a:lnTo>
                <a:lnTo>
                  <a:pt x="283" y="577"/>
                </a:lnTo>
                <a:lnTo>
                  <a:pt x="292" y="568"/>
                </a:lnTo>
                <a:lnTo>
                  <a:pt x="9" y="568"/>
                </a:lnTo>
                <a:lnTo>
                  <a:pt x="19" y="577"/>
                </a:lnTo>
                <a:lnTo>
                  <a:pt x="19" y="9"/>
                </a:lnTo>
                <a:lnTo>
                  <a:pt x="9" y="18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6" name="Rectangle 74"/>
          <p:cNvSpPr>
            <a:spLocks noChangeArrowheads="1"/>
          </p:cNvSpPr>
          <p:nvPr/>
        </p:nvSpPr>
        <p:spPr bwMode="auto">
          <a:xfrm>
            <a:off x="6108700" y="2279650"/>
            <a:ext cx="1905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/>
          </a:p>
        </p:txBody>
      </p:sp>
      <p:sp>
        <p:nvSpPr>
          <p:cNvPr id="919627" name="Rectangle 75"/>
          <p:cNvSpPr>
            <a:spLocks noChangeArrowheads="1"/>
          </p:cNvSpPr>
          <p:nvPr/>
        </p:nvSpPr>
        <p:spPr bwMode="auto">
          <a:xfrm>
            <a:off x="6329363" y="2370138"/>
            <a:ext cx="2016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/>
          </a:p>
        </p:txBody>
      </p:sp>
      <p:sp>
        <p:nvSpPr>
          <p:cNvPr id="919628" name="Freeform 76"/>
          <p:cNvSpPr>
            <a:spLocks/>
          </p:cNvSpPr>
          <p:nvPr/>
        </p:nvSpPr>
        <p:spPr bwMode="auto">
          <a:xfrm>
            <a:off x="6038850" y="2752725"/>
            <a:ext cx="136525" cy="125413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4" y="1"/>
              </a:cxn>
              <a:cxn ang="0">
                <a:pos x="11" y="0"/>
              </a:cxn>
              <a:cxn ang="0">
                <a:pos x="6" y="0"/>
              </a:cxn>
              <a:cxn ang="0">
                <a:pos x="3" y="3"/>
              </a:cxn>
              <a:cxn ang="0">
                <a:pos x="1" y="5"/>
              </a:cxn>
              <a:cxn ang="0">
                <a:pos x="0" y="8"/>
              </a:cxn>
              <a:cxn ang="0">
                <a:pos x="0" y="12"/>
              </a:cxn>
              <a:cxn ang="0">
                <a:pos x="3" y="15"/>
              </a:cxn>
              <a:cxn ang="0">
                <a:pos x="70" y="76"/>
              </a:cxn>
              <a:cxn ang="0">
                <a:pos x="72" y="78"/>
              </a:cxn>
              <a:cxn ang="0">
                <a:pos x="75" y="79"/>
              </a:cxn>
              <a:cxn ang="0">
                <a:pos x="80" y="79"/>
              </a:cxn>
              <a:cxn ang="0">
                <a:pos x="83" y="76"/>
              </a:cxn>
              <a:cxn ang="0">
                <a:pos x="84" y="75"/>
              </a:cxn>
              <a:cxn ang="0">
                <a:pos x="86" y="72"/>
              </a:cxn>
              <a:cxn ang="0">
                <a:pos x="86" y="67"/>
              </a:cxn>
              <a:cxn ang="0">
                <a:pos x="83" y="64"/>
              </a:cxn>
              <a:cxn ang="0">
                <a:pos x="16" y="3"/>
              </a:cxn>
            </a:cxnLst>
            <a:rect l="0" t="0" r="r" b="b"/>
            <a:pathLst>
              <a:path w="86" h="79">
                <a:moveTo>
                  <a:pt x="16" y="3"/>
                </a:moveTo>
                <a:lnTo>
                  <a:pt x="14" y="1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1" y="5"/>
                </a:lnTo>
                <a:lnTo>
                  <a:pt x="0" y="8"/>
                </a:lnTo>
                <a:lnTo>
                  <a:pt x="0" y="12"/>
                </a:lnTo>
                <a:lnTo>
                  <a:pt x="3" y="15"/>
                </a:lnTo>
                <a:lnTo>
                  <a:pt x="70" y="76"/>
                </a:lnTo>
                <a:lnTo>
                  <a:pt x="72" y="78"/>
                </a:lnTo>
                <a:lnTo>
                  <a:pt x="75" y="79"/>
                </a:lnTo>
                <a:lnTo>
                  <a:pt x="80" y="79"/>
                </a:lnTo>
                <a:lnTo>
                  <a:pt x="83" y="76"/>
                </a:lnTo>
                <a:lnTo>
                  <a:pt x="84" y="75"/>
                </a:lnTo>
                <a:lnTo>
                  <a:pt x="86" y="72"/>
                </a:lnTo>
                <a:lnTo>
                  <a:pt x="86" y="67"/>
                </a:lnTo>
                <a:lnTo>
                  <a:pt x="83" y="64"/>
                </a:lnTo>
                <a:lnTo>
                  <a:pt x="16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9" name="Freeform 77"/>
          <p:cNvSpPr>
            <a:spLocks/>
          </p:cNvSpPr>
          <p:nvPr/>
        </p:nvSpPr>
        <p:spPr bwMode="auto">
          <a:xfrm>
            <a:off x="6038850" y="2849563"/>
            <a:ext cx="136525" cy="101600"/>
          </a:xfrm>
          <a:custGeom>
            <a:avLst/>
            <a:gdLst/>
            <a:ahLst/>
            <a:cxnLst>
              <a:cxn ang="0">
                <a:pos x="81" y="17"/>
              </a:cxn>
              <a:cxn ang="0">
                <a:pos x="84" y="15"/>
              </a:cxn>
              <a:cxn ang="0">
                <a:pos x="84" y="14"/>
              </a:cxn>
              <a:cxn ang="0">
                <a:pos x="86" y="11"/>
              </a:cxn>
              <a:cxn ang="0">
                <a:pos x="86" y="6"/>
              </a:cxn>
              <a:cxn ang="0">
                <a:pos x="84" y="4"/>
              </a:cxn>
              <a:cxn ang="0">
                <a:pos x="83" y="1"/>
              </a:cxn>
              <a:cxn ang="0">
                <a:pos x="81" y="1"/>
              </a:cxn>
              <a:cxn ang="0">
                <a:pos x="78" y="0"/>
              </a:cxn>
              <a:cxn ang="0">
                <a:pos x="73" y="0"/>
              </a:cxn>
              <a:cxn ang="0">
                <a:pos x="72" y="1"/>
              </a:cxn>
              <a:cxn ang="0">
                <a:pos x="5" y="47"/>
              </a:cxn>
              <a:cxn ang="0">
                <a:pos x="1" y="48"/>
              </a:cxn>
              <a:cxn ang="0">
                <a:pos x="1" y="50"/>
              </a:cxn>
              <a:cxn ang="0">
                <a:pos x="0" y="53"/>
              </a:cxn>
              <a:cxn ang="0">
                <a:pos x="0" y="58"/>
              </a:cxn>
              <a:cxn ang="0">
                <a:pos x="1" y="59"/>
              </a:cxn>
              <a:cxn ang="0">
                <a:pos x="3" y="62"/>
              </a:cxn>
              <a:cxn ang="0">
                <a:pos x="5" y="62"/>
              </a:cxn>
              <a:cxn ang="0">
                <a:pos x="8" y="64"/>
              </a:cxn>
              <a:cxn ang="0">
                <a:pos x="12" y="64"/>
              </a:cxn>
              <a:cxn ang="0">
                <a:pos x="14" y="62"/>
              </a:cxn>
              <a:cxn ang="0">
                <a:pos x="81" y="17"/>
              </a:cxn>
            </a:cxnLst>
            <a:rect l="0" t="0" r="r" b="b"/>
            <a:pathLst>
              <a:path w="86" h="64">
                <a:moveTo>
                  <a:pt x="81" y="17"/>
                </a:moveTo>
                <a:lnTo>
                  <a:pt x="84" y="15"/>
                </a:lnTo>
                <a:lnTo>
                  <a:pt x="84" y="14"/>
                </a:lnTo>
                <a:lnTo>
                  <a:pt x="86" y="11"/>
                </a:lnTo>
                <a:lnTo>
                  <a:pt x="86" y="6"/>
                </a:lnTo>
                <a:lnTo>
                  <a:pt x="84" y="4"/>
                </a:lnTo>
                <a:lnTo>
                  <a:pt x="83" y="1"/>
                </a:lnTo>
                <a:lnTo>
                  <a:pt x="81" y="1"/>
                </a:lnTo>
                <a:lnTo>
                  <a:pt x="78" y="0"/>
                </a:lnTo>
                <a:lnTo>
                  <a:pt x="73" y="0"/>
                </a:lnTo>
                <a:lnTo>
                  <a:pt x="72" y="1"/>
                </a:lnTo>
                <a:lnTo>
                  <a:pt x="5" y="47"/>
                </a:lnTo>
                <a:lnTo>
                  <a:pt x="1" y="48"/>
                </a:lnTo>
                <a:lnTo>
                  <a:pt x="1" y="50"/>
                </a:lnTo>
                <a:lnTo>
                  <a:pt x="0" y="53"/>
                </a:lnTo>
                <a:lnTo>
                  <a:pt x="0" y="58"/>
                </a:lnTo>
                <a:lnTo>
                  <a:pt x="1" y="59"/>
                </a:lnTo>
                <a:lnTo>
                  <a:pt x="3" y="62"/>
                </a:lnTo>
                <a:lnTo>
                  <a:pt x="5" y="62"/>
                </a:lnTo>
                <a:lnTo>
                  <a:pt x="8" y="64"/>
                </a:lnTo>
                <a:lnTo>
                  <a:pt x="12" y="64"/>
                </a:lnTo>
                <a:lnTo>
                  <a:pt x="14" y="62"/>
                </a:lnTo>
                <a:lnTo>
                  <a:pt x="81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0" name="Freeform 78"/>
          <p:cNvSpPr>
            <a:spLocks/>
          </p:cNvSpPr>
          <p:nvPr/>
        </p:nvSpPr>
        <p:spPr bwMode="auto">
          <a:xfrm>
            <a:off x="4522788" y="3433763"/>
            <a:ext cx="3236912" cy="30162"/>
          </a:xfrm>
          <a:custGeom>
            <a:avLst/>
            <a:gdLst/>
            <a:ahLst/>
            <a:cxnLst>
              <a:cxn ang="0">
                <a:pos x="2030" y="19"/>
              </a:cxn>
              <a:cxn ang="0">
                <a:pos x="2033" y="19"/>
              </a:cxn>
              <a:cxn ang="0">
                <a:pos x="2036" y="16"/>
              </a:cxn>
              <a:cxn ang="0">
                <a:pos x="2039" y="13"/>
              </a:cxn>
              <a:cxn ang="0">
                <a:pos x="2039" y="7"/>
              </a:cxn>
              <a:cxn ang="0">
                <a:pos x="2036" y="3"/>
              </a:cxn>
              <a:cxn ang="0">
                <a:pos x="2033" y="0"/>
              </a:cxn>
              <a:cxn ang="0">
                <a:pos x="7" y="0"/>
              </a:cxn>
              <a:cxn ang="0">
                <a:pos x="4" y="3"/>
              </a:cxn>
              <a:cxn ang="0">
                <a:pos x="0" y="7"/>
              </a:cxn>
              <a:cxn ang="0">
                <a:pos x="0" y="13"/>
              </a:cxn>
              <a:cxn ang="0">
                <a:pos x="4" y="16"/>
              </a:cxn>
              <a:cxn ang="0">
                <a:pos x="7" y="19"/>
              </a:cxn>
              <a:cxn ang="0">
                <a:pos x="10" y="19"/>
              </a:cxn>
              <a:cxn ang="0">
                <a:pos x="2030" y="19"/>
              </a:cxn>
            </a:cxnLst>
            <a:rect l="0" t="0" r="r" b="b"/>
            <a:pathLst>
              <a:path w="2039" h="19">
                <a:moveTo>
                  <a:pt x="2030" y="19"/>
                </a:moveTo>
                <a:lnTo>
                  <a:pt x="2033" y="19"/>
                </a:lnTo>
                <a:lnTo>
                  <a:pt x="2036" y="16"/>
                </a:lnTo>
                <a:lnTo>
                  <a:pt x="2039" y="13"/>
                </a:lnTo>
                <a:lnTo>
                  <a:pt x="2039" y="7"/>
                </a:lnTo>
                <a:lnTo>
                  <a:pt x="2036" y="3"/>
                </a:lnTo>
                <a:lnTo>
                  <a:pt x="2033" y="0"/>
                </a:ln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10" y="19"/>
                </a:lnTo>
                <a:lnTo>
                  <a:pt x="2030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1" name="Oval 79"/>
          <p:cNvSpPr>
            <a:spLocks noChangeArrowheads="1"/>
          </p:cNvSpPr>
          <p:nvPr/>
        </p:nvSpPr>
        <p:spPr bwMode="auto">
          <a:xfrm>
            <a:off x="5716588" y="3416300"/>
            <a:ext cx="93662" cy="968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2" name="Freeform 80"/>
          <p:cNvSpPr>
            <a:spLocks/>
          </p:cNvSpPr>
          <p:nvPr/>
        </p:nvSpPr>
        <p:spPr bwMode="auto">
          <a:xfrm>
            <a:off x="5700713" y="3402013"/>
            <a:ext cx="119062" cy="120650"/>
          </a:xfrm>
          <a:custGeom>
            <a:avLst/>
            <a:gdLst/>
            <a:ahLst/>
            <a:cxnLst>
              <a:cxn ang="0">
                <a:pos x="2" y="51"/>
              </a:cxn>
              <a:cxn ang="0">
                <a:pos x="4" y="56"/>
              </a:cxn>
              <a:cxn ang="0">
                <a:pos x="10" y="62"/>
              </a:cxn>
              <a:cxn ang="0">
                <a:pos x="21" y="73"/>
              </a:cxn>
              <a:cxn ang="0">
                <a:pos x="25" y="76"/>
              </a:cxn>
              <a:cxn ang="0">
                <a:pos x="47" y="69"/>
              </a:cxn>
              <a:cxn ang="0">
                <a:pos x="50" y="75"/>
              </a:cxn>
              <a:cxn ang="0">
                <a:pos x="55" y="73"/>
              </a:cxn>
              <a:cxn ang="0">
                <a:pos x="65" y="64"/>
              </a:cxn>
              <a:cxn ang="0">
                <a:pos x="68" y="61"/>
              </a:cxn>
              <a:cxn ang="0">
                <a:pos x="71" y="58"/>
              </a:cxn>
              <a:cxn ang="0">
                <a:pos x="71" y="58"/>
              </a:cxn>
              <a:cxn ang="0">
                <a:pos x="72" y="45"/>
              </a:cxn>
              <a:cxn ang="0">
                <a:pos x="75" y="34"/>
              </a:cxn>
              <a:cxn ang="0">
                <a:pos x="71" y="19"/>
              </a:cxn>
              <a:cxn ang="0">
                <a:pos x="71" y="19"/>
              </a:cxn>
              <a:cxn ang="0">
                <a:pos x="68" y="16"/>
              </a:cxn>
              <a:cxn ang="0">
                <a:pos x="65" y="12"/>
              </a:cxn>
              <a:cxn ang="0">
                <a:pos x="55" y="3"/>
              </a:cxn>
              <a:cxn ang="0">
                <a:pos x="50" y="2"/>
              </a:cxn>
              <a:cxn ang="0">
                <a:pos x="24" y="2"/>
              </a:cxn>
              <a:cxn ang="0">
                <a:pos x="19" y="3"/>
              </a:cxn>
              <a:cxn ang="0">
                <a:pos x="8" y="14"/>
              </a:cxn>
              <a:cxn ang="0">
                <a:pos x="7" y="19"/>
              </a:cxn>
              <a:cxn ang="0">
                <a:pos x="0" y="27"/>
              </a:cxn>
              <a:cxn ang="0">
                <a:pos x="19" y="33"/>
              </a:cxn>
              <a:cxn ang="0">
                <a:pos x="19" y="31"/>
              </a:cxn>
              <a:cxn ang="0">
                <a:pos x="21" y="27"/>
              </a:cxn>
              <a:cxn ang="0">
                <a:pos x="27" y="22"/>
              </a:cxn>
              <a:cxn ang="0">
                <a:pos x="32" y="19"/>
              </a:cxn>
              <a:cxn ang="0">
                <a:pos x="44" y="20"/>
              </a:cxn>
              <a:cxn ang="0">
                <a:pos x="49" y="22"/>
              </a:cxn>
              <a:cxn ang="0">
                <a:pos x="46" y="19"/>
              </a:cxn>
              <a:cxn ang="0">
                <a:pos x="49" y="22"/>
              </a:cxn>
              <a:cxn ang="0">
                <a:pos x="52" y="25"/>
              </a:cxn>
              <a:cxn ang="0">
                <a:pos x="58" y="31"/>
              </a:cxn>
              <a:cxn ang="0">
                <a:pos x="57" y="41"/>
              </a:cxn>
              <a:cxn ang="0">
                <a:pos x="60" y="33"/>
              </a:cxn>
              <a:cxn ang="0">
                <a:pos x="58" y="45"/>
              </a:cxn>
              <a:cxn ang="0">
                <a:pos x="52" y="51"/>
              </a:cxn>
              <a:cxn ang="0">
                <a:pos x="49" y="55"/>
              </a:cxn>
              <a:cxn ang="0">
                <a:pos x="46" y="58"/>
              </a:cxn>
              <a:cxn ang="0">
                <a:pos x="49" y="55"/>
              </a:cxn>
              <a:cxn ang="0">
                <a:pos x="44" y="56"/>
              </a:cxn>
              <a:cxn ang="0">
                <a:pos x="29" y="69"/>
              </a:cxn>
              <a:cxn ang="0">
                <a:pos x="32" y="58"/>
              </a:cxn>
              <a:cxn ang="0">
                <a:pos x="27" y="55"/>
              </a:cxn>
              <a:cxn ang="0">
                <a:pos x="21" y="50"/>
              </a:cxn>
              <a:cxn ang="0">
                <a:pos x="19" y="45"/>
              </a:cxn>
              <a:cxn ang="0">
                <a:pos x="19" y="44"/>
              </a:cxn>
            </a:cxnLst>
            <a:rect l="0" t="0" r="r" b="b"/>
            <a:pathLst>
              <a:path w="75" h="76">
                <a:moveTo>
                  <a:pt x="0" y="39"/>
                </a:moveTo>
                <a:lnTo>
                  <a:pt x="0" y="50"/>
                </a:lnTo>
                <a:lnTo>
                  <a:pt x="2" y="51"/>
                </a:lnTo>
                <a:lnTo>
                  <a:pt x="5" y="58"/>
                </a:lnTo>
                <a:lnTo>
                  <a:pt x="7" y="58"/>
                </a:lnTo>
                <a:lnTo>
                  <a:pt x="4" y="56"/>
                </a:lnTo>
                <a:lnTo>
                  <a:pt x="5" y="58"/>
                </a:lnTo>
                <a:lnTo>
                  <a:pt x="8" y="62"/>
                </a:lnTo>
                <a:lnTo>
                  <a:pt x="10" y="62"/>
                </a:lnTo>
                <a:lnTo>
                  <a:pt x="7" y="61"/>
                </a:lnTo>
                <a:lnTo>
                  <a:pt x="19" y="73"/>
                </a:lnTo>
                <a:lnTo>
                  <a:pt x="21" y="73"/>
                </a:lnTo>
                <a:lnTo>
                  <a:pt x="22" y="75"/>
                </a:lnTo>
                <a:lnTo>
                  <a:pt x="24" y="75"/>
                </a:lnTo>
                <a:lnTo>
                  <a:pt x="25" y="76"/>
                </a:lnTo>
                <a:lnTo>
                  <a:pt x="33" y="76"/>
                </a:lnTo>
                <a:lnTo>
                  <a:pt x="32" y="75"/>
                </a:lnTo>
                <a:lnTo>
                  <a:pt x="47" y="69"/>
                </a:lnTo>
                <a:lnTo>
                  <a:pt x="44" y="73"/>
                </a:lnTo>
                <a:lnTo>
                  <a:pt x="49" y="76"/>
                </a:lnTo>
                <a:lnTo>
                  <a:pt x="50" y="75"/>
                </a:lnTo>
                <a:lnTo>
                  <a:pt x="57" y="72"/>
                </a:lnTo>
                <a:lnTo>
                  <a:pt x="57" y="70"/>
                </a:lnTo>
                <a:lnTo>
                  <a:pt x="55" y="73"/>
                </a:lnTo>
                <a:lnTo>
                  <a:pt x="57" y="72"/>
                </a:lnTo>
                <a:lnTo>
                  <a:pt x="61" y="69"/>
                </a:lnTo>
                <a:lnTo>
                  <a:pt x="65" y="64"/>
                </a:lnTo>
                <a:lnTo>
                  <a:pt x="60" y="69"/>
                </a:lnTo>
                <a:lnTo>
                  <a:pt x="65" y="66"/>
                </a:lnTo>
                <a:lnTo>
                  <a:pt x="68" y="61"/>
                </a:lnTo>
                <a:lnTo>
                  <a:pt x="63" y="66"/>
                </a:lnTo>
                <a:lnTo>
                  <a:pt x="68" y="62"/>
                </a:lnTo>
                <a:lnTo>
                  <a:pt x="71" y="58"/>
                </a:lnTo>
                <a:lnTo>
                  <a:pt x="72" y="56"/>
                </a:lnTo>
                <a:lnTo>
                  <a:pt x="69" y="58"/>
                </a:lnTo>
                <a:lnTo>
                  <a:pt x="71" y="58"/>
                </a:lnTo>
                <a:lnTo>
                  <a:pt x="74" y="51"/>
                </a:lnTo>
                <a:lnTo>
                  <a:pt x="75" y="50"/>
                </a:lnTo>
                <a:lnTo>
                  <a:pt x="72" y="45"/>
                </a:lnTo>
                <a:lnTo>
                  <a:pt x="68" y="48"/>
                </a:lnTo>
                <a:lnTo>
                  <a:pt x="74" y="33"/>
                </a:lnTo>
                <a:lnTo>
                  <a:pt x="75" y="34"/>
                </a:lnTo>
                <a:lnTo>
                  <a:pt x="75" y="27"/>
                </a:lnTo>
                <a:lnTo>
                  <a:pt x="74" y="25"/>
                </a:lnTo>
                <a:lnTo>
                  <a:pt x="71" y="19"/>
                </a:lnTo>
                <a:lnTo>
                  <a:pt x="69" y="19"/>
                </a:lnTo>
                <a:lnTo>
                  <a:pt x="72" y="20"/>
                </a:lnTo>
                <a:lnTo>
                  <a:pt x="71" y="19"/>
                </a:lnTo>
                <a:lnTo>
                  <a:pt x="68" y="14"/>
                </a:lnTo>
                <a:lnTo>
                  <a:pt x="63" y="11"/>
                </a:lnTo>
                <a:lnTo>
                  <a:pt x="68" y="16"/>
                </a:lnTo>
                <a:lnTo>
                  <a:pt x="65" y="11"/>
                </a:lnTo>
                <a:lnTo>
                  <a:pt x="60" y="8"/>
                </a:lnTo>
                <a:lnTo>
                  <a:pt x="65" y="12"/>
                </a:lnTo>
                <a:lnTo>
                  <a:pt x="61" y="8"/>
                </a:lnTo>
                <a:lnTo>
                  <a:pt x="57" y="5"/>
                </a:lnTo>
                <a:lnTo>
                  <a:pt x="55" y="3"/>
                </a:lnTo>
                <a:lnTo>
                  <a:pt x="57" y="6"/>
                </a:lnTo>
                <a:lnTo>
                  <a:pt x="57" y="5"/>
                </a:lnTo>
                <a:lnTo>
                  <a:pt x="50" y="2"/>
                </a:lnTo>
                <a:lnTo>
                  <a:pt x="49" y="0"/>
                </a:lnTo>
                <a:lnTo>
                  <a:pt x="25" y="0"/>
                </a:lnTo>
                <a:lnTo>
                  <a:pt x="24" y="2"/>
                </a:lnTo>
                <a:lnTo>
                  <a:pt x="22" y="2"/>
                </a:lnTo>
                <a:lnTo>
                  <a:pt x="21" y="3"/>
                </a:lnTo>
                <a:lnTo>
                  <a:pt x="19" y="3"/>
                </a:lnTo>
                <a:lnTo>
                  <a:pt x="7" y="16"/>
                </a:lnTo>
                <a:lnTo>
                  <a:pt x="10" y="14"/>
                </a:lnTo>
                <a:lnTo>
                  <a:pt x="8" y="14"/>
                </a:lnTo>
                <a:lnTo>
                  <a:pt x="5" y="19"/>
                </a:lnTo>
                <a:lnTo>
                  <a:pt x="4" y="20"/>
                </a:lnTo>
                <a:lnTo>
                  <a:pt x="7" y="19"/>
                </a:lnTo>
                <a:lnTo>
                  <a:pt x="5" y="19"/>
                </a:lnTo>
                <a:lnTo>
                  <a:pt x="2" y="25"/>
                </a:lnTo>
                <a:lnTo>
                  <a:pt x="0" y="27"/>
                </a:lnTo>
                <a:lnTo>
                  <a:pt x="0" y="39"/>
                </a:lnTo>
                <a:lnTo>
                  <a:pt x="19" y="39"/>
                </a:lnTo>
                <a:lnTo>
                  <a:pt x="19" y="33"/>
                </a:lnTo>
                <a:lnTo>
                  <a:pt x="21" y="31"/>
                </a:lnTo>
                <a:lnTo>
                  <a:pt x="18" y="31"/>
                </a:lnTo>
                <a:lnTo>
                  <a:pt x="19" y="31"/>
                </a:lnTo>
                <a:lnTo>
                  <a:pt x="22" y="27"/>
                </a:lnTo>
                <a:lnTo>
                  <a:pt x="24" y="25"/>
                </a:lnTo>
                <a:lnTo>
                  <a:pt x="21" y="27"/>
                </a:lnTo>
                <a:lnTo>
                  <a:pt x="22" y="27"/>
                </a:lnTo>
                <a:lnTo>
                  <a:pt x="25" y="22"/>
                </a:lnTo>
                <a:lnTo>
                  <a:pt x="27" y="22"/>
                </a:lnTo>
                <a:lnTo>
                  <a:pt x="29" y="20"/>
                </a:lnTo>
                <a:lnTo>
                  <a:pt x="30" y="20"/>
                </a:lnTo>
                <a:lnTo>
                  <a:pt x="32" y="19"/>
                </a:lnTo>
                <a:lnTo>
                  <a:pt x="38" y="19"/>
                </a:lnTo>
                <a:lnTo>
                  <a:pt x="43" y="19"/>
                </a:lnTo>
                <a:lnTo>
                  <a:pt x="44" y="20"/>
                </a:lnTo>
                <a:lnTo>
                  <a:pt x="44" y="17"/>
                </a:lnTo>
                <a:lnTo>
                  <a:pt x="44" y="19"/>
                </a:lnTo>
                <a:lnTo>
                  <a:pt x="49" y="22"/>
                </a:lnTo>
                <a:lnTo>
                  <a:pt x="50" y="23"/>
                </a:lnTo>
                <a:lnTo>
                  <a:pt x="49" y="20"/>
                </a:lnTo>
                <a:lnTo>
                  <a:pt x="46" y="19"/>
                </a:lnTo>
                <a:lnTo>
                  <a:pt x="54" y="27"/>
                </a:lnTo>
                <a:lnTo>
                  <a:pt x="52" y="23"/>
                </a:lnTo>
                <a:lnTo>
                  <a:pt x="49" y="22"/>
                </a:lnTo>
                <a:lnTo>
                  <a:pt x="57" y="30"/>
                </a:lnTo>
                <a:lnTo>
                  <a:pt x="55" y="27"/>
                </a:lnTo>
                <a:lnTo>
                  <a:pt x="52" y="25"/>
                </a:lnTo>
                <a:lnTo>
                  <a:pt x="54" y="27"/>
                </a:lnTo>
                <a:lnTo>
                  <a:pt x="57" y="31"/>
                </a:lnTo>
                <a:lnTo>
                  <a:pt x="58" y="31"/>
                </a:lnTo>
                <a:lnTo>
                  <a:pt x="55" y="31"/>
                </a:lnTo>
                <a:lnTo>
                  <a:pt x="57" y="33"/>
                </a:lnTo>
                <a:lnTo>
                  <a:pt x="57" y="41"/>
                </a:lnTo>
                <a:lnTo>
                  <a:pt x="61" y="45"/>
                </a:lnTo>
                <a:lnTo>
                  <a:pt x="68" y="30"/>
                </a:lnTo>
                <a:lnTo>
                  <a:pt x="60" y="33"/>
                </a:lnTo>
                <a:lnTo>
                  <a:pt x="57" y="44"/>
                </a:lnTo>
                <a:lnTo>
                  <a:pt x="55" y="45"/>
                </a:lnTo>
                <a:lnTo>
                  <a:pt x="58" y="45"/>
                </a:lnTo>
                <a:lnTo>
                  <a:pt x="57" y="45"/>
                </a:lnTo>
                <a:lnTo>
                  <a:pt x="54" y="50"/>
                </a:lnTo>
                <a:lnTo>
                  <a:pt x="52" y="51"/>
                </a:lnTo>
                <a:lnTo>
                  <a:pt x="55" y="50"/>
                </a:lnTo>
                <a:lnTo>
                  <a:pt x="57" y="47"/>
                </a:lnTo>
                <a:lnTo>
                  <a:pt x="49" y="55"/>
                </a:lnTo>
                <a:lnTo>
                  <a:pt x="52" y="53"/>
                </a:lnTo>
                <a:lnTo>
                  <a:pt x="54" y="50"/>
                </a:lnTo>
                <a:lnTo>
                  <a:pt x="46" y="58"/>
                </a:lnTo>
                <a:lnTo>
                  <a:pt x="49" y="56"/>
                </a:lnTo>
                <a:lnTo>
                  <a:pt x="50" y="53"/>
                </a:lnTo>
                <a:lnTo>
                  <a:pt x="49" y="55"/>
                </a:lnTo>
                <a:lnTo>
                  <a:pt x="44" y="58"/>
                </a:lnTo>
                <a:lnTo>
                  <a:pt x="44" y="59"/>
                </a:lnTo>
                <a:lnTo>
                  <a:pt x="44" y="56"/>
                </a:lnTo>
                <a:lnTo>
                  <a:pt x="43" y="58"/>
                </a:lnTo>
                <a:lnTo>
                  <a:pt x="32" y="61"/>
                </a:lnTo>
                <a:lnTo>
                  <a:pt x="29" y="69"/>
                </a:lnTo>
                <a:lnTo>
                  <a:pt x="44" y="62"/>
                </a:lnTo>
                <a:lnTo>
                  <a:pt x="40" y="58"/>
                </a:lnTo>
                <a:lnTo>
                  <a:pt x="32" y="58"/>
                </a:lnTo>
                <a:lnTo>
                  <a:pt x="30" y="56"/>
                </a:lnTo>
                <a:lnTo>
                  <a:pt x="29" y="56"/>
                </a:lnTo>
                <a:lnTo>
                  <a:pt x="27" y="55"/>
                </a:lnTo>
                <a:lnTo>
                  <a:pt x="25" y="55"/>
                </a:lnTo>
                <a:lnTo>
                  <a:pt x="22" y="50"/>
                </a:lnTo>
                <a:lnTo>
                  <a:pt x="21" y="50"/>
                </a:lnTo>
                <a:lnTo>
                  <a:pt x="24" y="51"/>
                </a:lnTo>
                <a:lnTo>
                  <a:pt x="22" y="50"/>
                </a:lnTo>
                <a:lnTo>
                  <a:pt x="19" y="45"/>
                </a:lnTo>
                <a:lnTo>
                  <a:pt x="18" y="45"/>
                </a:lnTo>
                <a:lnTo>
                  <a:pt x="21" y="45"/>
                </a:lnTo>
                <a:lnTo>
                  <a:pt x="19" y="44"/>
                </a:lnTo>
                <a:lnTo>
                  <a:pt x="19" y="39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3" name="Oval 81"/>
          <p:cNvSpPr>
            <a:spLocks noChangeArrowheads="1"/>
          </p:cNvSpPr>
          <p:nvPr/>
        </p:nvSpPr>
        <p:spPr bwMode="auto">
          <a:xfrm>
            <a:off x="4692650" y="2628900"/>
            <a:ext cx="96838" cy="936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4" name="Freeform 82"/>
          <p:cNvSpPr>
            <a:spLocks/>
          </p:cNvSpPr>
          <p:nvPr/>
        </p:nvSpPr>
        <p:spPr bwMode="auto">
          <a:xfrm>
            <a:off x="4676775" y="2613025"/>
            <a:ext cx="122238" cy="119063"/>
          </a:xfrm>
          <a:custGeom>
            <a:avLst/>
            <a:gdLst/>
            <a:ahLst/>
            <a:cxnLst>
              <a:cxn ang="0">
                <a:pos x="2" y="50"/>
              </a:cxn>
              <a:cxn ang="0">
                <a:pos x="3" y="55"/>
              </a:cxn>
              <a:cxn ang="0">
                <a:pos x="13" y="64"/>
              </a:cxn>
              <a:cxn ang="0">
                <a:pos x="16" y="68"/>
              </a:cxn>
              <a:cxn ang="0">
                <a:pos x="19" y="71"/>
              </a:cxn>
              <a:cxn ang="0">
                <a:pos x="19" y="71"/>
              </a:cxn>
              <a:cxn ang="0">
                <a:pos x="35" y="75"/>
              </a:cxn>
              <a:cxn ang="0">
                <a:pos x="46" y="72"/>
              </a:cxn>
              <a:cxn ang="0">
                <a:pos x="58" y="71"/>
              </a:cxn>
              <a:cxn ang="0">
                <a:pos x="58" y="71"/>
              </a:cxn>
              <a:cxn ang="0">
                <a:pos x="61" y="68"/>
              </a:cxn>
              <a:cxn ang="0">
                <a:pos x="64" y="64"/>
              </a:cxn>
              <a:cxn ang="0">
                <a:pos x="74" y="55"/>
              </a:cxn>
              <a:cxn ang="0">
                <a:pos x="75" y="50"/>
              </a:cxn>
              <a:cxn ang="0">
                <a:pos x="69" y="47"/>
              </a:cxn>
              <a:cxn ang="0">
                <a:pos x="77" y="25"/>
              </a:cxn>
              <a:cxn ang="0">
                <a:pos x="74" y="21"/>
              </a:cxn>
              <a:cxn ang="0">
                <a:pos x="63" y="10"/>
              </a:cxn>
              <a:cxn ang="0">
                <a:pos x="57" y="3"/>
              </a:cxn>
              <a:cxn ang="0">
                <a:pos x="52" y="2"/>
              </a:cxn>
              <a:cxn ang="0">
                <a:pos x="25" y="2"/>
              </a:cxn>
              <a:cxn ang="0">
                <a:pos x="21" y="3"/>
              </a:cxn>
              <a:cxn ang="0">
                <a:pos x="14" y="10"/>
              </a:cxn>
              <a:cxn ang="0">
                <a:pos x="3" y="21"/>
              </a:cxn>
              <a:cxn ang="0">
                <a:pos x="0" y="25"/>
              </a:cxn>
              <a:cxn ang="0">
                <a:pos x="19" y="32"/>
              </a:cxn>
              <a:cxn ang="0">
                <a:pos x="22" y="27"/>
              </a:cxn>
              <a:cxn ang="0">
                <a:pos x="27" y="21"/>
              </a:cxn>
              <a:cxn ang="0">
                <a:pos x="32" y="19"/>
              </a:cxn>
              <a:cxn ang="0">
                <a:pos x="33" y="19"/>
              </a:cxn>
              <a:cxn ang="0">
                <a:pos x="46" y="21"/>
              </a:cxn>
              <a:cxn ang="0">
                <a:pos x="50" y="22"/>
              </a:cxn>
              <a:cxn ang="0">
                <a:pos x="50" y="22"/>
              </a:cxn>
              <a:cxn ang="0">
                <a:pos x="57" y="28"/>
              </a:cxn>
              <a:cxn ang="0">
                <a:pos x="58" y="39"/>
              </a:cxn>
              <a:cxn ang="0">
                <a:pos x="61" y="32"/>
              </a:cxn>
              <a:cxn ang="0">
                <a:pos x="60" y="44"/>
              </a:cxn>
              <a:cxn ang="0">
                <a:pos x="53" y="50"/>
              </a:cxn>
              <a:cxn ang="0">
                <a:pos x="50" y="53"/>
              </a:cxn>
              <a:cxn ang="0">
                <a:pos x="47" y="57"/>
              </a:cxn>
              <a:cxn ang="0">
                <a:pos x="50" y="53"/>
              </a:cxn>
              <a:cxn ang="0">
                <a:pos x="46" y="55"/>
              </a:cxn>
              <a:cxn ang="0">
                <a:pos x="30" y="68"/>
              </a:cxn>
              <a:cxn ang="0">
                <a:pos x="33" y="57"/>
              </a:cxn>
              <a:cxn ang="0">
                <a:pos x="32" y="57"/>
              </a:cxn>
              <a:cxn ang="0">
                <a:pos x="27" y="55"/>
              </a:cxn>
              <a:cxn ang="0">
                <a:pos x="24" y="52"/>
              </a:cxn>
              <a:cxn ang="0">
                <a:pos x="21" y="49"/>
              </a:cxn>
              <a:cxn ang="0">
                <a:pos x="19" y="44"/>
              </a:cxn>
              <a:cxn ang="0">
                <a:pos x="19" y="43"/>
              </a:cxn>
            </a:cxnLst>
            <a:rect l="0" t="0" r="r" b="b"/>
            <a:pathLst>
              <a:path w="77" h="75">
                <a:moveTo>
                  <a:pt x="0" y="38"/>
                </a:moveTo>
                <a:lnTo>
                  <a:pt x="0" y="49"/>
                </a:lnTo>
                <a:lnTo>
                  <a:pt x="2" y="50"/>
                </a:lnTo>
                <a:lnTo>
                  <a:pt x="5" y="57"/>
                </a:lnTo>
                <a:lnTo>
                  <a:pt x="7" y="57"/>
                </a:lnTo>
                <a:lnTo>
                  <a:pt x="3" y="55"/>
                </a:lnTo>
                <a:lnTo>
                  <a:pt x="5" y="57"/>
                </a:lnTo>
                <a:lnTo>
                  <a:pt x="8" y="61"/>
                </a:lnTo>
                <a:lnTo>
                  <a:pt x="13" y="64"/>
                </a:lnTo>
                <a:lnTo>
                  <a:pt x="8" y="60"/>
                </a:lnTo>
                <a:lnTo>
                  <a:pt x="11" y="64"/>
                </a:lnTo>
                <a:lnTo>
                  <a:pt x="16" y="68"/>
                </a:lnTo>
                <a:lnTo>
                  <a:pt x="11" y="63"/>
                </a:lnTo>
                <a:lnTo>
                  <a:pt x="14" y="68"/>
                </a:lnTo>
                <a:lnTo>
                  <a:pt x="19" y="71"/>
                </a:lnTo>
                <a:lnTo>
                  <a:pt x="21" y="72"/>
                </a:lnTo>
                <a:lnTo>
                  <a:pt x="19" y="69"/>
                </a:lnTo>
                <a:lnTo>
                  <a:pt x="19" y="71"/>
                </a:lnTo>
                <a:lnTo>
                  <a:pt x="25" y="74"/>
                </a:lnTo>
                <a:lnTo>
                  <a:pt x="27" y="75"/>
                </a:lnTo>
                <a:lnTo>
                  <a:pt x="35" y="75"/>
                </a:lnTo>
                <a:lnTo>
                  <a:pt x="33" y="74"/>
                </a:lnTo>
                <a:lnTo>
                  <a:pt x="49" y="68"/>
                </a:lnTo>
                <a:lnTo>
                  <a:pt x="46" y="72"/>
                </a:lnTo>
                <a:lnTo>
                  <a:pt x="50" y="75"/>
                </a:lnTo>
                <a:lnTo>
                  <a:pt x="52" y="74"/>
                </a:lnTo>
                <a:lnTo>
                  <a:pt x="58" y="71"/>
                </a:lnTo>
                <a:lnTo>
                  <a:pt x="58" y="69"/>
                </a:lnTo>
                <a:lnTo>
                  <a:pt x="57" y="72"/>
                </a:lnTo>
                <a:lnTo>
                  <a:pt x="58" y="71"/>
                </a:lnTo>
                <a:lnTo>
                  <a:pt x="63" y="68"/>
                </a:lnTo>
                <a:lnTo>
                  <a:pt x="66" y="63"/>
                </a:lnTo>
                <a:lnTo>
                  <a:pt x="61" y="68"/>
                </a:lnTo>
                <a:lnTo>
                  <a:pt x="66" y="64"/>
                </a:lnTo>
                <a:lnTo>
                  <a:pt x="69" y="60"/>
                </a:lnTo>
                <a:lnTo>
                  <a:pt x="64" y="64"/>
                </a:lnTo>
                <a:lnTo>
                  <a:pt x="69" y="61"/>
                </a:lnTo>
                <a:lnTo>
                  <a:pt x="72" y="57"/>
                </a:lnTo>
                <a:lnTo>
                  <a:pt x="74" y="55"/>
                </a:lnTo>
                <a:lnTo>
                  <a:pt x="71" y="57"/>
                </a:lnTo>
                <a:lnTo>
                  <a:pt x="72" y="57"/>
                </a:lnTo>
                <a:lnTo>
                  <a:pt x="75" y="50"/>
                </a:lnTo>
                <a:lnTo>
                  <a:pt x="77" y="49"/>
                </a:lnTo>
                <a:lnTo>
                  <a:pt x="74" y="44"/>
                </a:lnTo>
                <a:lnTo>
                  <a:pt x="69" y="47"/>
                </a:lnTo>
                <a:lnTo>
                  <a:pt x="75" y="32"/>
                </a:lnTo>
                <a:lnTo>
                  <a:pt x="77" y="33"/>
                </a:lnTo>
                <a:lnTo>
                  <a:pt x="77" y="25"/>
                </a:lnTo>
                <a:lnTo>
                  <a:pt x="75" y="24"/>
                </a:lnTo>
                <a:lnTo>
                  <a:pt x="75" y="22"/>
                </a:lnTo>
                <a:lnTo>
                  <a:pt x="74" y="21"/>
                </a:lnTo>
                <a:lnTo>
                  <a:pt x="74" y="19"/>
                </a:lnTo>
                <a:lnTo>
                  <a:pt x="61" y="7"/>
                </a:lnTo>
                <a:lnTo>
                  <a:pt x="63" y="10"/>
                </a:lnTo>
                <a:lnTo>
                  <a:pt x="63" y="8"/>
                </a:lnTo>
                <a:lnTo>
                  <a:pt x="58" y="5"/>
                </a:lnTo>
                <a:lnTo>
                  <a:pt x="57" y="3"/>
                </a:lnTo>
                <a:lnTo>
                  <a:pt x="58" y="7"/>
                </a:lnTo>
                <a:lnTo>
                  <a:pt x="58" y="5"/>
                </a:lnTo>
                <a:lnTo>
                  <a:pt x="52" y="2"/>
                </a:lnTo>
                <a:lnTo>
                  <a:pt x="50" y="0"/>
                </a:lnTo>
                <a:lnTo>
                  <a:pt x="27" y="0"/>
                </a:lnTo>
                <a:lnTo>
                  <a:pt x="25" y="2"/>
                </a:lnTo>
                <a:lnTo>
                  <a:pt x="19" y="5"/>
                </a:lnTo>
                <a:lnTo>
                  <a:pt x="19" y="7"/>
                </a:lnTo>
                <a:lnTo>
                  <a:pt x="21" y="3"/>
                </a:lnTo>
                <a:lnTo>
                  <a:pt x="19" y="5"/>
                </a:lnTo>
                <a:lnTo>
                  <a:pt x="14" y="8"/>
                </a:lnTo>
                <a:lnTo>
                  <a:pt x="14" y="10"/>
                </a:lnTo>
                <a:lnTo>
                  <a:pt x="16" y="7"/>
                </a:lnTo>
                <a:lnTo>
                  <a:pt x="3" y="19"/>
                </a:lnTo>
                <a:lnTo>
                  <a:pt x="3" y="21"/>
                </a:lnTo>
                <a:lnTo>
                  <a:pt x="2" y="22"/>
                </a:lnTo>
                <a:lnTo>
                  <a:pt x="2" y="24"/>
                </a:lnTo>
                <a:lnTo>
                  <a:pt x="0" y="25"/>
                </a:lnTo>
                <a:lnTo>
                  <a:pt x="0" y="38"/>
                </a:lnTo>
                <a:lnTo>
                  <a:pt x="19" y="38"/>
                </a:lnTo>
                <a:lnTo>
                  <a:pt x="19" y="32"/>
                </a:lnTo>
                <a:lnTo>
                  <a:pt x="21" y="30"/>
                </a:lnTo>
                <a:lnTo>
                  <a:pt x="21" y="28"/>
                </a:lnTo>
                <a:lnTo>
                  <a:pt x="22" y="27"/>
                </a:lnTo>
                <a:lnTo>
                  <a:pt x="22" y="25"/>
                </a:lnTo>
                <a:lnTo>
                  <a:pt x="27" y="22"/>
                </a:lnTo>
                <a:lnTo>
                  <a:pt x="27" y="21"/>
                </a:lnTo>
                <a:lnTo>
                  <a:pt x="25" y="24"/>
                </a:lnTo>
                <a:lnTo>
                  <a:pt x="27" y="22"/>
                </a:lnTo>
                <a:lnTo>
                  <a:pt x="32" y="19"/>
                </a:lnTo>
                <a:lnTo>
                  <a:pt x="32" y="18"/>
                </a:lnTo>
                <a:lnTo>
                  <a:pt x="32" y="21"/>
                </a:lnTo>
                <a:lnTo>
                  <a:pt x="33" y="19"/>
                </a:lnTo>
                <a:lnTo>
                  <a:pt x="39" y="19"/>
                </a:lnTo>
                <a:lnTo>
                  <a:pt x="44" y="19"/>
                </a:lnTo>
                <a:lnTo>
                  <a:pt x="46" y="21"/>
                </a:lnTo>
                <a:lnTo>
                  <a:pt x="46" y="18"/>
                </a:lnTo>
                <a:lnTo>
                  <a:pt x="46" y="19"/>
                </a:lnTo>
                <a:lnTo>
                  <a:pt x="50" y="22"/>
                </a:lnTo>
                <a:lnTo>
                  <a:pt x="52" y="24"/>
                </a:lnTo>
                <a:lnTo>
                  <a:pt x="50" y="21"/>
                </a:lnTo>
                <a:lnTo>
                  <a:pt x="50" y="22"/>
                </a:lnTo>
                <a:lnTo>
                  <a:pt x="55" y="25"/>
                </a:lnTo>
                <a:lnTo>
                  <a:pt x="55" y="27"/>
                </a:lnTo>
                <a:lnTo>
                  <a:pt x="57" y="28"/>
                </a:lnTo>
                <a:lnTo>
                  <a:pt x="57" y="30"/>
                </a:lnTo>
                <a:lnTo>
                  <a:pt x="58" y="32"/>
                </a:lnTo>
                <a:lnTo>
                  <a:pt x="58" y="39"/>
                </a:lnTo>
                <a:lnTo>
                  <a:pt x="63" y="44"/>
                </a:lnTo>
                <a:lnTo>
                  <a:pt x="69" y="28"/>
                </a:lnTo>
                <a:lnTo>
                  <a:pt x="61" y="32"/>
                </a:lnTo>
                <a:lnTo>
                  <a:pt x="58" y="43"/>
                </a:lnTo>
                <a:lnTo>
                  <a:pt x="57" y="44"/>
                </a:lnTo>
                <a:lnTo>
                  <a:pt x="60" y="44"/>
                </a:lnTo>
                <a:lnTo>
                  <a:pt x="58" y="44"/>
                </a:lnTo>
                <a:lnTo>
                  <a:pt x="55" y="49"/>
                </a:lnTo>
                <a:lnTo>
                  <a:pt x="53" y="50"/>
                </a:lnTo>
                <a:lnTo>
                  <a:pt x="57" y="49"/>
                </a:lnTo>
                <a:lnTo>
                  <a:pt x="58" y="46"/>
                </a:lnTo>
                <a:lnTo>
                  <a:pt x="50" y="53"/>
                </a:lnTo>
                <a:lnTo>
                  <a:pt x="53" y="52"/>
                </a:lnTo>
                <a:lnTo>
                  <a:pt x="55" y="49"/>
                </a:lnTo>
                <a:lnTo>
                  <a:pt x="47" y="57"/>
                </a:lnTo>
                <a:lnTo>
                  <a:pt x="50" y="55"/>
                </a:lnTo>
                <a:lnTo>
                  <a:pt x="52" y="52"/>
                </a:lnTo>
                <a:lnTo>
                  <a:pt x="50" y="53"/>
                </a:lnTo>
                <a:lnTo>
                  <a:pt x="46" y="57"/>
                </a:lnTo>
                <a:lnTo>
                  <a:pt x="46" y="58"/>
                </a:lnTo>
                <a:lnTo>
                  <a:pt x="46" y="55"/>
                </a:lnTo>
                <a:lnTo>
                  <a:pt x="44" y="57"/>
                </a:lnTo>
                <a:lnTo>
                  <a:pt x="33" y="60"/>
                </a:lnTo>
                <a:lnTo>
                  <a:pt x="30" y="68"/>
                </a:lnTo>
                <a:lnTo>
                  <a:pt x="46" y="61"/>
                </a:lnTo>
                <a:lnTo>
                  <a:pt x="41" y="57"/>
                </a:lnTo>
                <a:lnTo>
                  <a:pt x="33" y="57"/>
                </a:lnTo>
                <a:lnTo>
                  <a:pt x="32" y="55"/>
                </a:lnTo>
                <a:lnTo>
                  <a:pt x="32" y="58"/>
                </a:lnTo>
                <a:lnTo>
                  <a:pt x="32" y="57"/>
                </a:lnTo>
                <a:lnTo>
                  <a:pt x="27" y="53"/>
                </a:lnTo>
                <a:lnTo>
                  <a:pt x="25" y="52"/>
                </a:lnTo>
                <a:lnTo>
                  <a:pt x="27" y="55"/>
                </a:lnTo>
                <a:lnTo>
                  <a:pt x="30" y="57"/>
                </a:lnTo>
                <a:lnTo>
                  <a:pt x="22" y="49"/>
                </a:lnTo>
                <a:lnTo>
                  <a:pt x="24" y="52"/>
                </a:lnTo>
                <a:lnTo>
                  <a:pt x="27" y="53"/>
                </a:lnTo>
                <a:lnTo>
                  <a:pt x="19" y="46"/>
                </a:lnTo>
                <a:lnTo>
                  <a:pt x="21" y="49"/>
                </a:lnTo>
                <a:lnTo>
                  <a:pt x="24" y="50"/>
                </a:lnTo>
                <a:lnTo>
                  <a:pt x="22" y="49"/>
                </a:lnTo>
                <a:lnTo>
                  <a:pt x="19" y="44"/>
                </a:lnTo>
                <a:lnTo>
                  <a:pt x="18" y="44"/>
                </a:lnTo>
                <a:lnTo>
                  <a:pt x="21" y="44"/>
                </a:lnTo>
                <a:lnTo>
                  <a:pt x="19" y="43"/>
                </a:lnTo>
                <a:lnTo>
                  <a:pt x="19" y="38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5" name="Oval 83"/>
          <p:cNvSpPr>
            <a:spLocks noChangeArrowheads="1"/>
          </p:cNvSpPr>
          <p:nvPr/>
        </p:nvSpPr>
        <p:spPr bwMode="auto">
          <a:xfrm>
            <a:off x="4692650" y="3186113"/>
            <a:ext cx="96838" cy="936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6" name="Freeform 84"/>
          <p:cNvSpPr>
            <a:spLocks/>
          </p:cNvSpPr>
          <p:nvPr/>
        </p:nvSpPr>
        <p:spPr bwMode="auto">
          <a:xfrm>
            <a:off x="4676775" y="3171825"/>
            <a:ext cx="122238" cy="119063"/>
          </a:xfrm>
          <a:custGeom>
            <a:avLst/>
            <a:gdLst/>
            <a:ahLst/>
            <a:cxnLst>
              <a:cxn ang="0">
                <a:pos x="2" y="50"/>
              </a:cxn>
              <a:cxn ang="0">
                <a:pos x="3" y="54"/>
              </a:cxn>
              <a:cxn ang="0">
                <a:pos x="13" y="64"/>
              </a:cxn>
              <a:cxn ang="0">
                <a:pos x="16" y="67"/>
              </a:cxn>
              <a:cxn ang="0">
                <a:pos x="19" y="70"/>
              </a:cxn>
              <a:cxn ang="0">
                <a:pos x="19" y="70"/>
              </a:cxn>
              <a:cxn ang="0">
                <a:pos x="35" y="75"/>
              </a:cxn>
              <a:cxn ang="0">
                <a:pos x="46" y="72"/>
              </a:cxn>
              <a:cxn ang="0">
                <a:pos x="58" y="70"/>
              </a:cxn>
              <a:cxn ang="0">
                <a:pos x="58" y="70"/>
              </a:cxn>
              <a:cxn ang="0">
                <a:pos x="61" y="67"/>
              </a:cxn>
              <a:cxn ang="0">
                <a:pos x="64" y="64"/>
              </a:cxn>
              <a:cxn ang="0">
                <a:pos x="74" y="54"/>
              </a:cxn>
              <a:cxn ang="0">
                <a:pos x="75" y="50"/>
              </a:cxn>
              <a:cxn ang="0">
                <a:pos x="69" y="47"/>
              </a:cxn>
              <a:cxn ang="0">
                <a:pos x="77" y="25"/>
              </a:cxn>
              <a:cxn ang="0">
                <a:pos x="74" y="20"/>
              </a:cxn>
              <a:cxn ang="0">
                <a:pos x="63" y="9"/>
              </a:cxn>
              <a:cxn ang="0">
                <a:pos x="57" y="3"/>
              </a:cxn>
              <a:cxn ang="0">
                <a:pos x="52" y="1"/>
              </a:cxn>
              <a:cxn ang="0">
                <a:pos x="25" y="1"/>
              </a:cxn>
              <a:cxn ang="0">
                <a:pos x="21" y="3"/>
              </a:cxn>
              <a:cxn ang="0">
                <a:pos x="14" y="9"/>
              </a:cxn>
              <a:cxn ang="0">
                <a:pos x="3" y="20"/>
              </a:cxn>
              <a:cxn ang="0">
                <a:pos x="0" y="25"/>
              </a:cxn>
              <a:cxn ang="0">
                <a:pos x="19" y="31"/>
              </a:cxn>
              <a:cxn ang="0">
                <a:pos x="22" y="26"/>
              </a:cxn>
              <a:cxn ang="0">
                <a:pos x="27" y="20"/>
              </a:cxn>
              <a:cxn ang="0">
                <a:pos x="32" y="18"/>
              </a:cxn>
              <a:cxn ang="0">
                <a:pos x="33" y="18"/>
              </a:cxn>
              <a:cxn ang="0">
                <a:pos x="46" y="20"/>
              </a:cxn>
              <a:cxn ang="0">
                <a:pos x="52" y="23"/>
              </a:cxn>
              <a:cxn ang="0">
                <a:pos x="55" y="25"/>
              </a:cxn>
              <a:cxn ang="0">
                <a:pos x="57" y="29"/>
              </a:cxn>
              <a:cxn ang="0">
                <a:pos x="63" y="43"/>
              </a:cxn>
              <a:cxn ang="0">
                <a:pos x="58" y="42"/>
              </a:cxn>
              <a:cxn ang="0">
                <a:pos x="58" y="43"/>
              </a:cxn>
              <a:cxn ang="0">
                <a:pos x="57" y="48"/>
              </a:cxn>
              <a:cxn ang="0">
                <a:pos x="53" y="51"/>
              </a:cxn>
              <a:cxn ang="0">
                <a:pos x="50" y="54"/>
              </a:cxn>
              <a:cxn ang="0">
                <a:pos x="46" y="56"/>
              </a:cxn>
              <a:cxn ang="0">
                <a:pos x="44" y="56"/>
              </a:cxn>
              <a:cxn ang="0">
                <a:pos x="46" y="61"/>
              </a:cxn>
              <a:cxn ang="0">
                <a:pos x="32" y="54"/>
              </a:cxn>
              <a:cxn ang="0">
                <a:pos x="30" y="56"/>
              </a:cxn>
              <a:cxn ang="0">
                <a:pos x="27" y="53"/>
              </a:cxn>
              <a:cxn ang="0">
                <a:pos x="24" y="50"/>
              </a:cxn>
              <a:cxn ang="0">
                <a:pos x="18" y="43"/>
              </a:cxn>
              <a:cxn ang="0">
                <a:pos x="19" y="37"/>
              </a:cxn>
            </a:cxnLst>
            <a:rect l="0" t="0" r="r" b="b"/>
            <a:pathLst>
              <a:path w="77" h="75">
                <a:moveTo>
                  <a:pt x="0" y="37"/>
                </a:moveTo>
                <a:lnTo>
                  <a:pt x="0" y="48"/>
                </a:lnTo>
                <a:lnTo>
                  <a:pt x="2" y="50"/>
                </a:lnTo>
                <a:lnTo>
                  <a:pt x="5" y="56"/>
                </a:lnTo>
                <a:lnTo>
                  <a:pt x="7" y="56"/>
                </a:lnTo>
                <a:lnTo>
                  <a:pt x="3" y="54"/>
                </a:lnTo>
                <a:lnTo>
                  <a:pt x="5" y="56"/>
                </a:lnTo>
                <a:lnTo>
                  <a:pt x="8" y="61"/>
                </a:lnTo>
                <a:lnTo>
                  <a:pt x="13" y="64"/>
                </a:lnTo>
                <a:lnTo>
                  <a:pt x="8" y="59"/>
                </a:lnTo>
                <a:lnTo>
                  <a:pt x="11" y="64"/>
                </a:lnTo>
                <a:lnTo>
                  <a:pt x="16" y="67"/>
                </a:lnTo>
                <a:lnTo>
                  <a:pt x="11" y="62"/>
                </a:lnTo>
                <a:lnTo>
                  <a:pt x="14" y="67"/>
                </a:lnTo>
                <a:lnTo>
                  <a:pt x="19" y="70"/>
                </a:lnTo>
                <a:lnTo>
                  <a:pt x="21" y="72"/>
                </a:lnTo>
                <a:lnTo>
                  <a:pt x="19" y="68"/>
                </a:lnTo>
                <a:lnTo>
                  <a:pt x="19" y="70"/>
                </a:lnTo>
                <a:lnTo>
                  <a:pt x="25" y="73"/>
                </a:lnTo>
                <a:lnTo>
                  <a:pt x="27" y="75"/>
                </a:lnTo>
                <a:lnTo>
                  <a:pt x="35" y="75"/>
                </a:lnTo>
                <a:lnTo>
                  <a:pt x="33" y="73"/>
                </a:lnTo>
                <a:lnTo>
                  <a:pt x="49" y="67"/>
                </a:lnTo>
                <a:lnTo>
                  <a:pt x="46" y="72"/>
                </a:lnTo>
                <a:lnTo>
                  <a:pt x="50" y="75"/>
                </a:lnTo>
                <a:lnTo>
                  <a:pt x="52" y="73"/>
                </a:lnTo>
                <a:lnTo>
                  <a:pt x="58" y="70"/>
                </a:lnTo>
                <a:lnTo>
                  <a:pt x="58" y="68"/>
                </a:lnTo>
                <a:lnTo>
                  <a:pt x="57" y="72"/>
                </a:lnTo>
                <a:lnTo>
                  <a:pt x="58" y="70"/>
                </a:lnTo>
                <a:lnTo>
                  <a:pt x="63" y="67"/>
                </a:lnTo>
                <a:lnTo>
                  <a:pt x="66" y="62"/>
                </a:lnTo>
                <a:lnTo>
                  <a:pt x="61" y="67"/>
                </a:lnTo>
                <a:lnTo>
                  <a:pt x="66" y="64"/>
                </a:lnTo>
                <a:lnTo>
                  <a:pt x="69" y="59"/>
                </a:lnTo>
                <a:lnTo>
                  <a:pt x="64" y="64"/>
                </a:lnTo>
                <a:lnTo>
                  <a:pt x="69" y="61"/>
                </a:lnTo>
                <a:lnTo>
                  <a:pt x="72" y="56"/>
                </a:lnTo>
                <a:lnTo>
                  <a:pt x="74" y="54"/>
                </a:lnTo>
                <a:lnTo>
                  <a:pt x="71" y="56"/>
                </a:lnTo>
                <a:lnTo>
                  <a:pt x="72" y="56"/>
                </a:lnTo>
                <a:lnTo>
                  <a:pt x="75" y="50"/>
                </a:lnTo>
                <a:lnTo>
                  <a:pt x="77" y="48"/>
                </a:lnTo>
                <a:lnTo>
                  <a:pt x="74" y="43"/>
                </a:lnTo>
                <a:lnTo>
                  <a:pt x="69" y="47"/>
                </a:lnTo>
                <a:lnTo>
                  <a:pt x="75" y="31"/>
                </a:lnTo>
                <a:lnTo>
                  <a:pt x="77" y="33"/>
                </a:lnTo>
                <a:lnTo>
                  <a:pt x="77" y="25"/>
                </a:lnTo>
                <a:lnTo>
                  <a:pt x="75" y="23"/>
                </a:lnTo>
                <a:lnTo>
                  <a:pt x="75" y="22"/>
                </a:lnTo>
                <a:lnTo>
                  <a:pt x="74" y="20"/>
                </a:lnTo>
                <a:lnTo>
                  <a:pt x="74" y="18"/>
                </a:lnTo>
                <a:lnTo>
                  <a:pt x="61" y="6"/>
                </a:lnTo>
                <a:lnTo>
                  <a:pt x="63" y="9"/>
                </a:lnTo>
                <a:lnTo>
                  <a:pt x="63" y="8"/>
                </a:lnTo>
                <a:lnTo>
                  <a:pt x="58" y="4"/>
                </a:lnTo>
                <a:lnTo>
                  <a:pt x="57" y="3"/>
                </a:lnTo>
                <a:lnTo>
                  <a:pt x="58" y="6"/>
                </a:lnTo>
                <a:lnTo>
                  <a:pt x="58" y="4"/>
                </a:lnTo>
                <a:lnTo>
                  <a:pt x="52" y="1"/>
                </a:lnTo>
                <a:lnTo>
                  <a:pt x="50" y="0"/>
                </a:lnTo>
                <a:lnTo>
                  <a:pt x="27" y="0"/>
                </a:lnTo>
                <a:lnTo>
                  <a:pt x="25" y="1"/>
                </a:lnTo>
                <a:lnTo>
                  <a:pt x="19" y="4"/>
                </a:lnTo>
                <a:lnTo>
                  <a:pt x="19" y="6"/>
                </a:lnTo>
                <a:lnTo>
                  <a:pt x="21" y="3"/>
                </a:lnTo>
                <a:lnTo>
                  <a:pt x="19" y="4"/>
                </a:lnTo>
                <a:lnTo>
                  <a:pt x="14" y="8"/>
                </a:lnTo>
                <a:lnTo>
                  <a:pt x="14" y="9"/>
                </a:lnTo>
                <a:lnTo>
                  <a:pt x="16" y="6"/>
                </a:lnTo>
                <a:lnTo>
                  <a:pt x="3" y="18"/>
                </a:lnTo>
                <a:lnTo>
                  <a:pt x="3" y="20"/>
                </a:lnTo>
                <a:lnTo>
                  <a:pt x="2" y="22"/>
                </a:lnTo>
                <a:lnTo>
                  <a:pt x="2" y="23"/>
                </a:lnTo>
                <a:lnTo>
                  <a:pt x="0" y="25"/>
                </a:lnTo>
                <a:lnTo>
                  <a:pt x="0" y="37"/>
                </a:lnTo>
                <a:lnTo>
                  <a:pt x="19" y="37"/>
                </a:lnTo>
                <a:lnTo>
                  <a:pt x="19" y="31"/>
                </a:lnTo>
                <a:lnTo>
                  <a:pt x="21" y="29"/>
                </a:lnTo>
                <a:lnTo>
                  <a:pt x="21" y="28"/>
                </a:lnTo>
                <a:lnTo>
                  <a:pt x="22" y="26"/>
                </a:lnTo>
                <a:lnTo>
                  <a:pt x="22" y="25"/>
                </a:lnTo>
                <a:lnTo>
                  <a:pt x="27" y="22"/>
                </a:lnTo>
                <a:lnTo>
                  <a:pt x="27" y="20"/>
                </a:lnTo>
                <a:lnTo>
                  <a:pt x="25" y="23"/>
                </a:lnTo>
                <a:lnTo>
                  <a:pt x="27" y="22"/>
                </a:lnTo>
                <a:lnTo>
                  <a:pt x="32" y="18"/>
                </a:lnTo>
                <a:lnTo>
                  <a:pt x="32" y="17"/>
                </a:lnTo>
                <a:lnTo>
                  <a:pt x="32" y="20"/>
                </a:lnTo>
                <a:lnTo>
                  <a:pt x="33" y="18"/>
                </a:lnTo>
                <a:lnTo>
                  <a:pt x="39" y="18"/>
                </a:lnTo>
                <a:lnTo>
                  <a:pt x="44" y="18"/>
                </a:lnTo>
                <a:lnTo>
                  <a:pt x="46" y="20"/>
                </a:lnTo>
                <a:lnTo>
                  <a:pt x="46" y="18"/>
                </a:lnTo>
                <a:lnTo>
                  <a:pt x="50" y="22"/>
                </a:lnTo>
                <a:lnTo>
                  <a:pt x="52" y="23"/>
                </a:lnTo>
                <a:lnTo>
                  <a:pt x="50" y="20"/>
                </a:lnTo>
                <a:lnTo>
                  <a:pt x="50" y="22"/>
                </a:lnTo>
                <a:lnTo>
                  <a:pt x="55" y="25"/>
                </a:lnTo>
                <a:lnTo>
                  <a:pt x="55" y="26"/>
                </a:lnTo>
                <a:lnTo>
                  <a:pt x="57" y="28"/>
                </a:lnTo>
                <a:lnTo>
                  <a:pt x="57" y="29"/>
                </a:lnTo>
                <a:lnTo>
                  <a:pt x="58" y="31"/>
                </a:lnTo>
                <a:lnTo>
                  <a:pt x="58" y="39"/>
                </a:lnTo>
                <a:lnTo>
                  <a:pt x="63" y="43"/>
                </a:lnTo>
                <a:lnTo>
                  <a:pt x="69" y="28"/>
                </a:lnTo>
                <a:lnTo>
                  <a:pt x="61" y="31"/>
                </a:lnTo>
                <a:lnTo>
                  <a:pt x="58" y="42"/>
                </a:lnTo>
                <a:lnTo>
                  <a:pt x="57" y="43"/>
                </a:lnTo>
                <a:lnTo>
                  <a:pt x="60" y="43"/>
                </a:lnTo>
                <a:lnTo>
                  <a:pt x="58" y="43"/>
                </a:lnTo>
                <a:lnTo>
                  <a:pt x="55" y="48"/>
                </a:lnTo>
                <a:lnTo>
                  <a:pt x="53" y="50"/>
                </a:lnTo>
                <a:lnTo>
                  <a:pt x="57" y="48"/>
                </a:lnTo>
                <a:lnTo>
                  <a:pt x="58" y="45"/>
                </a:lnTo>
                <a:lnTo>
                  <a:pt x="50" y="53"/>
                </a:lnTo>
                <a:lnTo>
                  <a:pt x="53" y="51"/>
                </a:lnTo>
                <a:lnTo>
                  <a:pt x="55" y="48"/>
                </a:lnTo>
                <a:lnTo>
                  <a:pt x="47" y="56"/>
                </a:lnTo>
                <a:lnTo>
                  <a:pt x="50" y="54"/>
                </a:lnTo>
                <a:lnTo>
                  <a:pt x="52" y="51"/>
                </a:lnTo>
                <a:lnTo>
                  <a:pt x="50" y="53"/>
                </a:lnTo>
                <a:lnTo>
                  <a:pt x="46" y="56"/>
                </a:lnTo>
                <a:lnTo>
                  <a:pt x="46" y="58"/>
                </a:lnTo>
                <a:lnTo>
                  <a:pt x="46" y="54"/>
                </a:lnTo>
                <a:lnTo>
                  <a:pt x="44" y="56"/>
                </a:lnTo>
                <a:lnTo>
                  <a:pt x="33" y="59"/>
                </a:lnTo>
                <a:lnTo>
                  <a:pt x="30" y="67"/>
                </a:lnTo>
                <a:lnTo>
                  <a:pt x="46" y="61"/>
                </a:lnTo>
                <a:lnTo>
                  <a:pt x="41" y="56"/>
                </a:lnTo>
                <a:lnTo>
                  <a:pt x="33" y="56"/>
                </a:lnTo>
                <a:lnTo>
                  <a:pt x="32" y="54"/>
                </a:lnTo>
                <a:lnTo>
                  <a:pt x="25" y="51"/>
                </a:lnTo>
                <a:lnTo>
                  <a:pt x="27" y="54"/>
                </a:lnTo>
                <a:lnTo>
                  <a:pt x="30" y="56"/>
                </a:lnTo>
                <a:lnTo>
                  <a:pt x="22" y="48"/>
                </a:lnTo>
                <a:lnTo>
                  <a:pt x="24" y="51"/>
                </a:lnTo>
                <a:lnTo>
                  <a:pt x="27" y="53"/>
                </a:lnTo>
                <a:lnTo>
                  <a:pt x="19" y="45"/>
                </a:lnTo>
                <a:lnTo>
                  <a:pt x="21" y="48"/>
                </a:lnTo>
                <a:lnTo>
                  <a:pt x="24" y="50"/>
                </a:lnTo>
                <a:lnTo>
                  <a:pt x="22" y="48"/>
                </a:lnTo>
                <a:lnTo>
                  <a:pt x="19" y="43"/>
                </a:lnTo>
                <a:lnTo>
                  <a:pt x="18" y="43"/>
                </a:lnTo>
                <a:lnTo>
                  <a:pt x="21" y="43"/>
                </a:lnTo>
                <a:lnTo>
                  <a:pt x="19" y="42"/>
                </a:lnTo>
                <a:lnTo>
                  <a:pt x="19" y="37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7" name="Freeform 85"/>
          <p:cNvSpPr>
            <a:spLocks/>
          </p:cNvSpPr>
          <p:nvPr/>
        </p:nvSpPr>
        <p:spPr bwMode="auto">
          <a:xfrm>
            <a:off x="4522788" y="3200400"/>
            <a:ext cx="2214562" cy="30163"/>
          </a:xfrm>
          <a:custGeom>
            <a:avLst/>
            <a:gdLst/>
            <a:ahLst/>
            <a:cxnLst>
              <a:cxn ang="0">
                <a:pos x="1386" y="19"/>
              </a:cxn>
              <a:cxn ang="0">
                <a:pos x="1389" y="19"/>
              </a:cxn>
              <a:cxn ang="0">
                <a:pos x="1392" y="16"/>
              </a:cxn>
              <a:cxn ang="0">
                <a:pos x="1395" y="13"/>
              </a:cxn>
              <a:cxn ang="0">
                <a:pos x="1395" y="7"/>
              </a:cxn>
              <a:cxn ang="0">
                <a:pos x="1392" y="4"/>
              </a:cxn>
              <a:cxn ang="0">
                <a:pos x="1389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13"/>
              </a:cxn>
              <a:cxn ang="0">
                <a:pos x="4" y="16"/>
              </a:cxn>
              <a:cxn ang="0">
                <a:pos x="7" y="19"/>
              </a:cxn>
              <a:cxn ang="0">
                <a:pos x="10" y="19"/>
              </a:cxn>
              <a:cxn ang="0">
                <a:pos x="1386" y="19"/>
              </a:cxn>
            </a:cxnLst>
            <a:rect l="0" t="0" r="r" b="b"/>
            <a:pathLst>
              <a:path w="1395" h="19">
                <a:moveTo>
                  <a:pt x="1386" y="19"/>
                </a:moveTo>
                <a:lnTo>
                  <a:pt x="1389" y="19"/>
                </a:lnTo>
                <a:lnTo>
                  <a:pt x="1392" y="16"/>
                </a:lnTo>
                <a:lnTo>
                  <a:pt x="1395" y="13"/>
                </a:lnTo>
                <a:lnTo>
                  <a:pt x="1395" y="7"/>
                </a:lnTo>
                <a:lnTo>
                  <a:pt x="1392" y="4"/>
                </a:lnTo>
                <a:lnTo>
                  <a:pt x="1389" y="0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10" y="19"/>
                </a:lnTo>
                <a:lnTo>
                  <a:pt x="1386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8" name="Freeform 86"/>
          <p:cNvSpPr>
            <a:spLocks/>
          </p:cNvSpPr>
          <p:nvPr/>
        </p:nvSpPr>
        <p:spPr bwMode="auto">
          <a:xfrm>
            <a:off x="4522788" y="2457450"/>
            <a:ext cx="403225" cy="30163"/>
          </a:xfrm>
          <a:custGeom>
            <a:avLst/>
            <a:gdLst/>
            <a:ahLst/>
            <a:cxnLst>
              <a:cxn ang="0">
                <a:pos x="244" y="19"/>
              </a:cxn>
              <a:cxn ang="0">
                <a:pos x="247" y="19"/>
              </a:cxn>
              <a:cxn ang="0">
                <a:pos x="250" y="16"/>
              </a:cxn>
              <a:cxn ang="0">
                <a:pos x="254" y="12"/>
              </a:cxn>
              <a:cxn ang="0">
                <a:pos x="254" y="6"/>
              </a:cxn>
              <a:cxn ang="0">
                <a:pos x="250" y="3"/>
              </a:cxn>
              <a:cxn ang="0">
                <a:pos x="247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2"/>
              </a:cxn>
              <a:cxn ang="0">
                <a:pos x="4" y="16"/>
              </a:cxn>
              <a:cxn ang="0">
                <a:pos x="7" y="19"/>
              </a:cxn>
              <a:cxn ang="0">
                <a:pos x="10" y="19"/>
              </a:cxn>
              <a:cxn ang="0">
                <a:pos x="244" y="19"/>
              </a:cxn>
            </a:cxnLst>
            <a:rect l="0" t="0" r="r" b="b"/>
            <a:pathLst>
              <a:path w="254" h="19">
                <a:moveTo>
                  <a:pt x="244" y="19"/>
                </a:moveTo>
                <a:lnTo>
                  <a:pt x="247" y="19"/>
                </a:lnTo>
                <a:lnTo>
                  <a:pt x="250" y="16"/>
                </a:lnTo>
                <a:lnTo>
                  <a:pt x="254" y="12"/>
                </a:lnTo>
                <a:lnTo>
                  <a:pt x="254" y="6"/>
                </a:lnTo>
                <a:lnTo>
                  <a:pt x="250" y="3"/>
                </a:lnTo>
                <a:lnTo>
                  <a:pt x="247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2"/>
                </a:lnTo>
                <a:lnTo>
                  <a:pt x="4" y="16"/>
                </a:lnTo>
                <a:lnTo>
                  <a:pt x="7" y="19"/>
                </a:lnTo>
                <a:lnTo>
                  <a:pt x="10" y="19"/>
                </a:lnTo>
                <a:lnTo>
                  <a:pt x="244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9" name="Rectangle 87"/>
          <p:cNvSpPr>
            <a:spLocks noChangeArrowheads="1"/>
          </p:cNvSpPr>
          <p:nvPr/>
        </p:nvSpPr>
        <p:spPr bwMode="auto">
          <a:xfrm>
            <a:off x="6443663" y="1835150"/>
            <a:ext cx="2206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A</a:t>
            </a:r>
            <a:endParaRPr lang="en-US"/>
          </a:p>
        </p:txBody>
      </p:sp>
      <p:sp>
        <p:nvSpPr>
          <p:cNvPr id="919640" name="Rectangle 88"/>
          <p:cNvSpPr>
            <a:spLocks noChangeArrowheads="1"/>
          </p:cNvSpPr>
          <p:nvPr/>
        </p:nvSpPr>
        <p:spPr bwMode="auto">
          <a:xfrm>
            <a:off x="8302625" y="1835150"/>
            <a:ext cx="20796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B</a:t>
            </a:r>
            <a:endParaRPr lang="en-US"/>
          </a:p>
        </p:txBody>
      </p:sp>
      <p:sp>
        <p:nvSpPr>
          <p:cNvPr id="919641" name="Rectangle 89"/>
          <p:cNvSpPr>
            <a:spLocks noChangeArrowheads="1"/>
          </p:cNvSpPr>
          <p:nvPr/>
        </p:nvSpPr>
        <p:spPr bwMode="auto">
          <a:xfrm>
            <a:off x="4071938" y="3416300"/>
            <a:ext cx="336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/>
          </a:p>
        </p:txBody>
      </p:sp>
      <p:sp>
        <p:nvSpPr>
          <p:cNvPr id="919642" name="Rectangle 90"/>
          <p:cNvSpPr>
            <a:spLocks noChangeArrowheads="1"/>
          </p:cNvSpPr>
          <p:nvPr/>
        </p:nvSpPr>
        <p:spPr bwMode="auto">
          <a:xfrm>
            <a:off x="3886200" y="3044825"/>
            <a:ext cx="6540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SHIFT</a:t>
            </a:r>
            <a:endParaRPr lang="en-US"/>
          </a:p>
        </p:txBody>
      </p:sp>
      <p:sp>
        <p:nvSpPr>
          <p:cNvPr id="919643" name="Rectangle 91"/>
          <p:cNvSpPr>
            <a:spLocks noChangeArrowheads="1"/>
          </p:cNvSpPr>
          <p:nvPr/>
        </p:nvSpPr>
        <p:spPr bwMode="auto">
          <a:xfrm>
            <a:off x="4167188" y="2301875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IN</a:t>
            </a:r>
            <a:endParaRPr lang="en-US" sz="1500">
              <a:solidFill>
                <a:srgbClr val="000000"/>
              </a:solidFill>
              <a:latin typeface="Swiss 721 SWA" charset="0"/>
            </a:endParaRPr>
          </a:p>
        </p:txBody>
      </p:sp>
      <p:sp>
        <p:nvSpPr>
          <p:cNvPr id="919644" name="Rectangle 92"/>
          <p:cNvSpPr>
            <a:spLocks noChangeArrowheads="1"/>
          </p:cNvSpPr>
          <p:nvPr/>
        </p:nvSpPr>
        <p:spPr bwMode="auto">
          <a:xfrm>
            <a:off x="4664075" y="1498600"/>
            <a:ext cx="230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D</a:t>
            </a:r>
            <a:r>
              <a:rPr lang="en-US" sz="1500" i="0">
                <a:solidFill>
                  <a:srgbClr val="000000"/>
                </a:solidFill>
                <a:latin typeface="Swiss 721 SWA" charset="0"/>
              </a:rPr>
              <a:t>A</a:t>
            </a:r>
            <a:endParaRPr lang="en-US" sz="1500">
              <a:solidFill>
                <a:srgbClr val="000000"/>
              </a:solidFill>
              <a:latin typeface="Swiss 721 SWA" charset="0"/>
            </a:endParaRPr>
          </a:p>
        </p:txBody>
      </p:sp>
      <p:sp>
        <p:nvSpPr>
          <p:cNvPr id="919645" name="Rectangle 93"/>
          <p:cNvSpPr>
            <a:spLocks noChangeArrowheads="1"/>
          </p:cNvSpPr>
          <p:nvPr/>
        </p:nvSpPr>
        <p:spPr bwMode="auto">
          <a:xfrm>
            <a:off x="6710363" y="1498600"/>
            <a:ext cx="222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D</a:t>
            </a:r>
            <a:r>
              <a:rPr lang="en-US" sz="1500" i="0">
                <a:solidFill>
                  <a:srgbClr val="000000"/>
                </a:solidFill>
                <a:latin typeface="Swiss 721 SWA" charset="0"/>
              </a:rPr>
              <a:t>B</a:t>
            </a:r>
            <a:endParaRPr lang="en-US" sz="1500">
              <a:solidFill>
                <a:srgbClr val="000000"/>
              </a:solidFill>
              <a:latin typeface="Swiss 721 SW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10724</TotalTime>
  <Words>295</Words>
  <Application>Microsoft Office PowerPoint</Application>
  <PresentationFormat>On-screen Show (4:3)</PresentationFormat>
  <Paragraphs>153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Times New Roman</vt:lpstr>
      <vt:lpstr>Wingdings</vt:lpstr>
      <vt:lpstr>Helvetica</vt:lpstr>
      <vt:lpstr>Swiss 721 SWA</vt:lpstr>
      <vt:lpstr>Symbol</vt:lpstr>
      <vt:lpstr>Default Design</vt:lpstr>
      <vt:lpstr>Micrografx Designer 7 Drawing</vt:lpstr>
      <vt:lpstr>Slide 1</vt:lpstr>
      <vt:lpstr>Registers</vt:lpstr>
      <vt:lpstr>4-Bit Register</vt:lpstr>
      <vt:lpstr>Register with Parallel Load</vt:lpstr>
      <vt:lpstr>Shift Registers</vt:lpstr>
      <vt:lpstr>Shift Registers (continued)</vt:lpstr>
      <vt:lpstr>Parallel Load Shift Registers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Salekul</cp:lastModifiedBy>
  <cp:revision>476</cp:revision>
  <cp:lastPrinted>1999-06-21T13:11:14Z</cp:lastPrinted>
  <dcterms:created xsi:type="dcterms:W3CDTF">1999-02-14T20:48:18Z</dcterms:created>
  <dcterms:modified xsi:type="dcterms:W3CDTF">2012-08-13T16:51:20Z</dcterms:modified>
</cp:coreProperties>
</file>