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Default Extension="doc" ContentType="application/msword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  <p:sldMasterId id="2147483651" r:id="rId3"/>
    <p:sldMasterId id="2147483652" r:id="rId4"/>
  </p:sldMasterIdLst>
  <p:notesMasterIdLst>
    <p:notesMasterId r:id="rId39"/>
  </p:notesMasterIdLst>
  <p:handoutMasterIdLst>
    <p:handoutMasterId r:id="rId40"/>
  </p:handoutMasterIdLst>
  <p:sldIdLst>
    <p:sldId id="261" r:id="rId5"/>
    <p:sldId id="372" r:id="rId6"/>
    <p:sldId id="423" r:id="rId7"/>
    <p:sldId id="424" r:id="rId8"/>
    <p:sldId id="425" r:id="rId9"/>
    <p:sldId id="426" r:id="rId10"/>
    <p:sldId id="427" r:id="rId11"/>
    <p:sldId id="428" r:id="rId12"/>
    <p:sldId id="430" r:id="rId13"/>
    <p:sldId id="435" r:id="rId14"/>
    <p:sldId id="429" r:id="rId15"/>
    <p:sldId id="437" r:id="rId16"/>
    <p:sldId id="384" r:id="rId17"/>
    <p:sldId id="387" r:id="rId18"/>
    <p:sldId id="388" r:id="rId19"/>
    <p:sldId id="432" r:id="rId20"/>
    <p:sldId id="395" r:id="rId21"/>
    <p:sldId id="431" r:id="rId22"/>
    <p:sldId id="433" r:id="rId23"/>
    <p:sldId id="434" r:id="rId24"/>
    <p:sldId id="396" r:id="rId25"/>
    <p:sldId id="398" r:id="rId26"/>
    <p:sldId id="399" r:id="rId27"/>
    <p:sldId id="400" r:id="rId28"/>
    <p:sldId id="401" r:id="rId29"/>
    <p:sldId id="402" r:id="rId30"/>
    <p:sldId id="403" r:id="rId31"/>
    <p:sldId id="409" r:id="rId32"/>
    <p:sldId id="410" r:id="rId33"/>
    <p:sldId id="411" r:id="rId34"/>
    <p:sldId id="412" r:id="rId35"/>
    <p:sldId id="416" r:id="rId36"/>
    <p:sldId id="436" r:id="rId37"/>
    <p:sldId id="417" r:id="rId3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1F1"/>
    <a:srgbClr val="292929"/>
    <a:srgbClr val="993300"/>
    <a:srgbClr val="003399"/>
    <a:srgbClr val="006600"/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7" autoAdjust="0"/>
  </p:normalViewPr>
  <p:slideViewPr>
    <p:cSldViewPr>
      <p:cViewPr>
        <p:scale>
          <a:sx n="70" d="100"/>
          <a:sy n="70" d="100"/>
        </p:scale>
        <p:origin x="-10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3.xml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PropertyBag">
  <ax:ocxPr ax:name="_cx" ax:value="3598"/>
  <ax:ocxPr ax:name="_cy" ax:value="19050"/>
  <ax:ocxPr ax:name="FlashVars" ax:value=""/>
  <ax:ocxPr ax:name="Movie" ax:value="crystal_winter_sld.swf"/>
  <ax:ocxPr ax:name="Src" ax:value="crystal_winter_sld.swf"/>
  <ax:ocxPr ax:name="WMode" ax:value="Window"/>
  <ax:ocxPr ax:name="Play" ax:value="-1"/>
  <ax:ocxPr ax:name="Loop" ax:value="-1"/>
  <ax:ocxPr ax:name="Quality" ax:value="High"/>
  <ax:ocxPr ax:name="SAlign" ax:value=""/>
  <ax:ocxPr ax:name="Menu" ax:value="-1"/>
  <ax:ocxPr ax:name="Base" ax:value=""/>
  <ax:ocxPr ax:name="AllowScriptAccess" ax:value=""/>
  <ax:ocxPr ax:name="Scale" ax:value="ShowAll"/>
  <ax:ocxPr ax:name="DeviceFont" ax:value="0"/>
  <ax:ocxPr ax:name="EmbedMovie" ax:value="0"/>
  <ax:ocxPr ax:name="BGColor" ax:value=""/>
  <ax:ocxPr ax:name="SWRemote" ax:value=""/>
  <ax:ocxPr ax:name="MovieData" ax:value=""/>
  <ax:ocxPr ax:name="SeamlessTabbing" ax:value="1"/>
  <ax:ocxPr ax:name="Profile" ax:value="0"/>
  <ax:ocxPr ax:name="ProfileAddress" ax:value=""/>
  <ax:ocxPr ax:name="ProfilePort" ax:value="0"/>
  <ax:ocxPr ax:name="AllowNetworking" ax:value="all"/>
  <ax:ocxPr ax:name="AllowFullScreen" ax:value="false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D44D0C-B02A-4C62-A03B-23C0670E43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7340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CE50-9E7D-4CDF-8C8F-3321AEA25267}" type="datetimeFigureOut">
              <a:rPr lang="en-US" smtClean="0"/>
              <a:pPr/>
              <a:t>9/30/2013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9459B-34B6-4CDA-B945-5A2462D1995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8B9ED-A1B6-40AA-A758-618F8689F079}" type="slidenum">
              <a:rPr lang="en-US"/>
              <a:pPr/>
              <a:t>8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/>
              <a:t>Answer 1: Converting 46 as integral part:           Answer 2: Converting 0.6875 as fractional part:</a:t>
            </a:r>
          </a:p>
          <a:p>
            <a:r>
              <a:rPr lang="en-US" sz="2600" dirty="0"/>
              <a:t>46/2 = 23 </a:t>
            </a:r>
            <a:r>
              <a:rPr lang="en-US" sz="2600" dirty="0" err="1"/>
              <a:t>rem</a:t>
            </a:r>
            <a:r>
              <a:rPr lang="en-US" sz="2600" dirty="0"/>
              <a:t> = 0                                             0.6875 * 2 = 1.3750 </a:t>
            </a:r>
            <a:r>
              <a:rPr lang="en-US" sz="2600" dirty="0" err="1"/>
              <a:t>int</a:t>
            </a:r>
            <a:r>
              <a:rPr lang="en-US" sz="2600" dirty="0"/>
              <a:t> = 1</a:t>
            </a:r>
          </a:p>
          <a:p>
            <a:r>
              <a:rPr lang="en-US" sz="2600" dirty="0"/>
              <a:t>23/2 = 11 </a:t>
            </a:r>
            <a:r>
              <a:rPr lang="en-US" sz="2600" dirty="0" err="1"/>
              <a:t>rem</a:t>
            </a:r>
            <a:r>
              <a:rPr lang="en-US" sz="2600" dirty="0"/>
              <a:t> = 1                                             0.3750 * 2 = 0.7500 </a:t>
            </a:r>
            <a:r>
              <a:rPr lang="en-US" sz="2600" dirty="0" err="1"/>
              <a:t>int</a:t>
            </a:r>
            <a:r>
              <a:rPr lang="en-US" sz="2600" dirty="0"/>
              <a:t> = 0</a:t>
            </a:r>
          </a:p>
          <a:p>
            <a:r>
              <a:rPr lang="en-US" sz="2600" dirty="0"/>
              <a:t>11/2 = 5 remainder = 1                                      0.7500 * 2 = 1.5000 </a:t>
            </a:r>
            <a:r>
              <a:rPr lang="en-US" sz="2600" dirty="0" err="1"/>
              <a:t>int</a:t>
            </a:r>
            <a:r>
              <a:rPr lang="en-US" sz="2600" dirty="0"/>
              <a:t> = 1 </a:t>
            </a:r>
          </a:p>
          <a:p>
            <a:r>
              <a:rPr lang="en-US" sz="2600" dirty="0"/>
              <a:t>5/2 = 2 remainder = 1                                        0.5000 * 2 = 1.0000 </a:t>
            </a:r>
            <a:r>
              <a:rPr lang="en-US" sz="2600" dirty="0" err="1"/>
              <a:t>int</a:t>
            </a:r>
            <a:r>
              <a:rPr lang="en-US" sz="2600" dirty="0"/>
              <a:t> = 1</a:t>
            </a:r>
          </a:p>
          <a:p>
            <a:r>
              <a:rPr lang="en-US" sz="2600" dirty="0"/>
              <a:t>2/2 = 1 remainder = 0                                        0.0000 </a:t>
            </a:r>
          </a:p>
          <a:p>
            <a:r>
              <a:rPr lang="en-US" sz="2600" dirty="0"/>
              <a:t>1/2 = 0 remainder = 1                                        Reading off in the forward direction: 0.1011</a:t>
            </a:r>
            <a:r>
              <a:rPr lang="en-US" sz="2600" baseline="-25000" dirty="0"/>
              <a:t>2</a:t>
            </a:r>
          </a:p>
          <a:p>
            <a:r>
              <a:rPr lang="en-US" sz="2600" dirty="0"/>
              <a:t>Reading off in the reverse direction: 101110</a:t>
            </a:r>
            <a:r>
              <a:rPr lang="en-US" sz="2600" baseline="-25000" dirty="0"/>
              <a:t>2</a:t>
            </a:r>
          </a:p>
          <a:p>
            <a:r>
              <a:rPr lang="en-US" sz="2600" dirty="0"/>
              <a:t>Answer 3: Combining Integral and Fractional Parts:</a:t>
            </a:r>
          </a:p>
          <a:p>
            <a:r>
              <a:rPr lang="en-US" sz="2600" dirty="0"/>
              <a:t>101110. 1011</a:t>
            </a:r>
            <a:r>
              <a:rPr lang="en-US" sz="2600" baseline="-25000" dirty="0"/>
              <a:t>2</a:t>
            </a:r>
          </a:p>
          <a:p>
            <a:endParaRPr lang="en-US" sz="26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B5710-B9C2-4D50-A33C-ED51CB7C1F63}" type="slidenum">
              <a:rPr lang="en-US"/>
              <a:pPr/>
              <a:t>14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Answer: The six letters A, B, C, D, E, and F represent the digits for values</a:t>
            </a:r>
          </a:p>
          <a:p>
            <a:r>
              <a:rPr lang="en-US"/>
              <a:t>10, 11, 12, 13, 14, 15 (given in decimal), respectively, in hexadecimal.</a:t>
            </a:r>
          </a:p>
          <a:p>
            <a:r>
              <a:rPr lang="en-US"/>
              <a:t>Alternatively, a, b, c, d, e, f are used.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4E2627-4B3A-4636-BB98-DC7AFA08BA0F}" type="slidenum">
              <a:rPr lang="en-US"/>
              <a:pPr/>
              <a:t>21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Answer 1:</a:t>
            </a:r>
          </a:p>
          <a:p>
            <a:r>
              <a:rPr lang="en-US" b="1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6      3      5    .   1      7       7 </a:t>
            </a:r>
            <a:r>
              <a:rPr lang="en-US" baseline="-25000">
                <a:cs typeface="Times New Roman" pitchFamily="18" charset="0"/>
              </a:rPr>
              <a:t>8</a:t>
            </a:r>
          </a:p>
          <a:p>
            <a:r>
              <a:rPr lang="en-US">
                <a:cs typeface="Times New Roman" pitchFamily="18" charset="0"/>
              </a:rPr>
              <a:t>110|011|101 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</a:rPr>
              <a:t> 001|111|111 </a:t>
            </a:r>
            <a:r>
              <a:rPr lang="en-US" baseline="-25000">
                <a:cs typeface="Times New Roman" pitchFamily="18" charset="0"/>
              </a:rPr>
              <a:t>2</a:t>
            </a:r>
          </a:p>
          <a:p>
            <a:r>
              <a:rPr lang="en-US">
                <a:cs typeface="Times New Roman" pitchFamily="18" charset="0"/>
              </a:rPr>
              <a:t>Regroup:</a:t>
            </a:r>
          </a:p>
          <a:p>
            <a:r>
              <a:rPr lang="en-US">
                <a:cs typeface="Times New Roman" pitchFamily="18" charset="0"/>
              </a:rPr>
              <a:t>1|1001|1101 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</a:rPr>
              <a:t> 0011|1111|1(000)</a:t>
            </a:r>
            <a:r>
              <a:rPr lang="en-US" baseline="-25000">
                <a:cs typeface="Times New Roman" pitchFamily="18" charset="0"/>
              </a:rPr>
              <a:t>2</a:t>
            </a:r>
          </a:p>
          <a:p>
            <a:r>
              <a:rPr lang="en-US">
                <a:cs typeface="Times New Roman" pitchFamily="18" charset="0"/>
              </a:rPr>
              <a:t>Convert:</a:t>
            </a:r>
          </a:p>
          <a:p>
            <a:r>
              <a:rPr lang="en-US">
                <a:cs typeface="Times New Roman" pitchFamily="18" charset="0"/>
              </a:rPr>
              <a:t>1      9        D     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</a:rPr>
              <a:t>    3         F         8</a:t>
            </a:r>
            <a:r>
              <a:rPr lang="en-US" baseline="-25000">
                <a:cs typeface="Times New Roman" pitchFamily="18" charset="0"/>
              </a:rPr>
              <a:t>16</a:t>
            </a:r>
            <a:endParaRPr lang="en-US"/>
          </a:p>
          <a:p>
            <a:r>
              <a:rPr lang="en-US">
                <a:cs typeface="Times New Roman" pitchFamily="18" charset="0"/>
              </a:rPr>
              <a:t>Answer 2: Marking off in groups of three (four) bits corresponds to dividing or multiplying by 2</a:t>
            </a:r>
            <a:r>
              <a:rPr lang="en-US" baseline="30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 = 8 (2</a:t>
            </a:r>
            <a:r>
              <a:rPr lang="en-US" baseline="30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 = 16) in the binary system.</a:t>
            </a: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 b="1">
              <a:cs typeface="Times New Roman" pitchFamily="18" charset="0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03294-B099-4252-9F1C-E6F415B3973D}" type="slidenum">
              <a:rPr lang="en-US"/>
              <a:pPr/>
              <a:t>24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300" dirty="0">
                <a:cs typeface="Times New Roman" pitchFamily="18" charset="0"/>
                <a:sym typeface="Symbol" pitchFamily="18" charset="2"/>
              </a:rPr>
              <a:t>M = 10</a:t>
            </a:r>
          </a:p>
          <a:p>
            <a:pPr>
              <a:spcBef>
                <a:spcPct val="0"/>
              </a:spcBef>
            </a:pPr>
            <a:r>
              <a:rPr lang="en-US" sz="2300" dirty="0">
                <a:cs typeface="Times New Roman" pitchFamily="18" charset="0"/>
                <a:sym typeface="Symbol" pitchFamily="18" charset="2"/>
              </a:rPr>
              <a:t>Therefore n = 4 since:</a:t>
            </a:r>
          </a:p>
          <a:p>
            <a:pPr>
              <a:spcBef>
                <a:spcPct val="0"/>
              </a:spcBef>
            </a:pPr>
            <a:r>
              <a:rPr lang="en-US" sz="23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300" baseline="30000" dirty="0">
                <a:cs typeface="Times New Roman" pitchFamily="18" charset="0"/>
                <a:sym typeface="Symbol" pitchFamily="18" charset="2"/>
              </a:rPr>
              <a:t>4</a:t>
            </a:r>
            <a:r>
              <a:rPr lang="en-US" sz="2300" dirty="0">
                <a:cs typeface="Times New Roman" pitchFamily="18" charset="0"/>
                <a:sym typeface="Symbol" pitchFamily="18" charset="2"/>
              </a:rPr>
              <a:t> =16 is </a:t>
            </a:r>
            <a:r>
              <a:rPr lang="en-US" sz="2300" dirty="0">
                <a:cs typeface="Times New Roman" pitchFamily="18" charset="0"/>
              </a:rPr>
              <a:t> 10 </a:t>
            </a:r>
            <a:r>
              <a:rPr lang="en-US" sz="2300" dirty="0">
                <a:cs typeface="Times New Roman" pitchFamily="18" charset="0"/>
                <a:sym typeface="Symbol" pitchFamily="18" charset="2"/>
              </a:rPr>
              <a:t>&gt; 2</a:t>
            </a:r>
            <a:r>
              <a:rPr lang="en-US" sz="2300" baseline="30000" dirty="0"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300" dirty="0">
                <a:cs typeface="Times New Roman" pitchFamily="18" charset="0"/>
                <a:sym typeface="Symbol" pitchFamily="18" charset="2"/>
              </a:rPr>
              <a:t> = 8</a:t>
            </a:r>
            <a:endParaRPr lang="en-US" sz="900" dirty="0"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2300" dirty="0">
                <a:cs typeface="Times New Roman" pitchFamily="18" charset="0"/>
                <a:sym typeface="Symbol" pitchFamily="18" charset="2"/>
              </a:rPr>
              <a:t>and the ceiling function for log</a:t>
            </a:r>
            <a:r>
              <a:rPr lang="en-US" sz="2300" baseline="-25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300" dirty="0">
                <a:cs typeface="Times New Roman" pitchFamily="18" charset="0"/>
                <a:sym typeface="Symbol" pitchFamily="18" charset="2"/>
              </a:rPr>
              <a:t> 10 is 4.</a:t>
            </a:r>
            <a:endParaRPr lang="en-US" sz="900" dirty="0">
              <a:cs typeface="Times New Roman" pitchFamily="18" charset="0"/>
              <a:sym typeface="Symbol" pitchFamily="18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CDE36-8AFC-4ABE-8046-CCCC6A38926D}" type="slidenum">
              <a:rPr lang="en-US"/>
              <a:pPr/>
              <a:t>25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7EEA3A-B367-4AFA-AC43-C10DF2F2FC37}" type="slidenum">
              <a:rPr lang="en-US"/>
              <a:pPr/>
              <a:t>27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1: 6</a:t>
            </a:r>
          </a:p>
          <a:p>
            <a:r>
              <a:rPr lang="en-US"/>
              <a:t>Answer 2: 1010, 1011, 1100, 1101, 1110, 1111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ED3EC-7B65-4265-8216-BAA1CE30E5CA}" type="slidenum">
              <a:rPr lang="en-US"/>
              <a:pPr/>
              <a:t>31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Carries	       0000</a:t>
            </a:r>
            <a:r>
              <a:rPr lang="en-US" u="sng"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     0110</a:t>
            </a:r>
            <a:r>
              <a:rPr lang="en-US" u="sng">
                <a:cs typeface="Times New Roman" pitchFamily="18" charset="0"/>
              </a:rPr>
              <a:t>0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Augend	       01100     10110 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Addend            </a:t>
            </a:r>
            <a:r>
              <a:rPr lang="en-US" u="sng">
                <a:cs typeface="Times New Roman" pitchFamily="18" charset="0"/>
              </a:rPr>
              <a:t>+10001</a:t>
            </a:r>
            <a:r>
              <a:rPr lang="en-US">
                <a:cs typeface="Times New Roman" pitchFamily="18" charset="0"/>
              </a:rPr>
              <a:t>   </a:t>
            </a:r>
            <a:r>
              <a:rPr lang="en-US" u="sng">
                <a:cs typeface="Times New Roman" pitchFamily="18" charset="0"/>
              </a:rPr>
              <a:t>+10111</a:t>
            </a:r>
            <a:endParaRPr lang="en-US"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Sum                  11101    101101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1E85E-6E09-4A5B-B4FE-33B957FBA8F6}" type="slidenum">
              <a:rPr lang="en-US"/>
              <a:pPr/>
              <a:t>34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1        1        1         0</a:t>
            </a:r>
          </a:p>
          <a:p>
            <a:r>
              <a:rPr lang="en-US"/>
              <a:t>   0001   1000   1001   0111</a:t>
            </a:r>
          </a:p>
          <a:p>
            <a:r>
              <a:rPr lang="en-US"/>
              <a:t>+ </a:t>
            </a:r>
            <a:r>
              <a:rPr lang="en-US" u="sng"/>
              <a:t>0010   1001   0000   0101</a:t>
            </a:r>
          </a:p>
          <a:p>
            <a:r>
              <a:rPr lang="en-US"/>
              <a:t>   0100 10010   1010   1100</a:t>
            </a:r>
          </a:p>
          <a:p>
            <a:r>
              <a:rPr lang="en-US"/>
              <a:t>+ </a:t>
            </a:r>
            <a:r>
              <a:rPr lang="en-US" u="sng"/>
              <a:t>0000+ 0110+ 0110+ 0110</a:t>
            </a:r>
          </a:p>
          <a:p>
            <a:r>
              <a:rPr lang="en-US"/>
              <a:t>   0100  1000   0000    0010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90600" y="2797175"/>
            <a:ext cx="7239000" cy="14700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Your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4267200"/>
            <a:ext cx="6019800" cy="17526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Sub Title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C93E01F-4EF2-4137-9CBB-D3EA4AE62E7D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B4629A1-273F-4E06-ACDC-D3805787C54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1" name="Picture 10" descr="800px-UIU_Campus_3582FAB2.jpg"/>
          <p:cNvPicPr>
            <a:picLocks noChangeAspect="1"/>
          </p:cNvPicPr>
          <p:nvPr userDrawn="1"/>
        </p:nvPicPr>
        <p:blipFill>
          <a:blip r:embed="rId3" cstate="print"/>
          <a:srcRect b="12509"/>
          <a:stretch>
            <a:fillRect/>
          </a:stretch>
        </p:blipFill>
        <p:spPr>
          <a:xfrm>
            <a:off x="4953000" y="0"/>
            <a:ext cx="41910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UIU_Logo.gif"/>
          <p:cNvPicPr>
            <a:picLocks noChangeAspect="1"/>
          </p:cNvPicPr>
          <p:nvPr userDrawn="1"/>
        </p:nvPicPr>
        <p:blipFill>
          <a:blip r:embed="rId4" cstate="print"/>
          <a:srcRect r="3379"/>
          <a:stretch>
            <a:fillRect/>
          </a:stretch>
        </p:blipFill>
        <p:spPr>
          <a:xfrm>
            <a:off x="0" y="381000"/>
            <a:ext cx="4876799" cy="1006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DF070B-5CA9-4BB2-9300-88DB66A038B1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E48AE-F3F0-426D-94A9-C7CF15689F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321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81000"/>
            <a:ext cx="1962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1000"/>
            <a:ext cx="5734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BB3C70-E543-49B5-A466-73EB186179D3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83741-8A21-4434-937A-618F9D9BE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3730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CBDEAA-44A1-4B07-BA14-157E52417BBE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BD332D-5F35-4D57-BE33-A3E062B21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50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28848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72400" cy="5029200"/>
          </a:xfrm>
        </p:spPr>
        <p:txBody>
          <a:bodyPr/>
          <a:lstStyle>
            <a:lvl1pPr>
              <a:buSzPct val="115000"/>
              <a:buFont typeface="Arial" pitchFamily="34" charset="0"/>
              <a:buChar char="•"/>
              <a:defRPr sz="2400"/>
            </a:lvl1pPr>
            <a:lvl2pPr>
              <a:buSzPct val="80000"/>
              <a:buFont typeface="Courier New" pitchFamily="49" charset="0"/>
              <a:buChar char="o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189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E16B94B-CEBA-4E15-9872-0C9D8E80A606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657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5CD6780-CDB5-4341-BE76-A36E52D8C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7516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24E27-D6EC-4126-A989-B918A9F4929B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615FD-BD52-4B9B-BE83-317E843D90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88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265238"/>
            <a:ext cx="36385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2550" y="1265238"/>
            <a:ext cx="36385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E73038-8A4A-411D-BAC9-C84D966B0916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A3C12-3926-4EB4-B88B-CFFED6CCD5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278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DB2EFD-C2EC-4AEC-819C-F7BB7824CD78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47421-0CDC-478E-A7CA-01DA3B1837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4924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ACF73A-8868-4C9D-81C5-DBA2AE43AC3A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00C6D-0BCF-4C30-982F-97586F9E64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567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2A8AA-176E-4D13-BCFF-763152F2332C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E49BA-5AA6-4557-AA0E-BB7E13503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0792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3BB8BD-ACF7-4FF3-BF86-502E21E0CCA0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D357-93F4-4CA6-9F27-64659B73E2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253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61CF4D-6BC8-43D6-A2CE-4B00F00E50A7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8121A-BC65-4240-8B49-A7031E02F9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052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49FAF-8153-4CD4-8801-63E61B0C0640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7CDFA-D5E7-4007-A74C-A6327031F8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9287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1B1429-6A1A-430C-BCF1-F386C55C1099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38A0F-CAAE-4810-B698-E489650DF5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5463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304800"/>
            <a:ext cx="1857375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304800"/>
            <a:ext cx="5419725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868316-516E-4C8E-B07B-6232B9CC1454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2A598-8ECE-4E7D-A8FF-D64CAB157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6477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11DED2-7603-4A95-8FB1-F2C00384B3EC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3523B-164A-4974-895C-9D01DC8A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8132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968146-B112-4423-B6B3-95745BCAD769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965A1-26AD-430E-9B51-C914CDF636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3744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D6A03-FF30-47EB-AC1C-68B1FE86F267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E1D77-A370-4F8E-B650-88F5BB2C06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7014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5623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8750" y="1295400"/>
            <a:ext cx="35623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CB9254-EFB7-4EDD-84C0-E6F92366B2B1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FCA12-3969-4A8B-A338-97F0776FC1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9983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E2196F-B32E-4667-8F12-CD49005D0997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57B6F-5ACE-4161-8153-A1A0C388F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7656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C7487-E385-4EE4-A9A2-0A25AE602F5A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1F89E-158F-4393-AF3B-5A399655E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133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F9AC50-6D62-4D59-BFFF-90661B51A5FD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14129-4A18-4E51-B258-4C5FA284E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854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0D42DF-EE0C-4DCA-B318-44532795BC8F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020CF-1514-496E-BC35-A2974E3467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9854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8E0CB5-5E49-4F0A-A38C-5A589ACBE133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27A20-7129-481E-AF6D-B62E8E0F2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92628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21594-449B-477C-81AA-EEDE4D44A659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400C7-CDF5-4255-9DC6-E3589ADD0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96109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65A164-A93B-40C5-911B-9BCE453A5F8D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9EAF3-2CB3-4C9C-9BDB-BDF22AA1DF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0025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1825" y="304800"/>
            <a:ext cx="1819275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04800"/>
            <a:ext cx="5305425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482DF5-EEBE-4670-8023-07A50DEFD0C6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A548F-7792-41F3-89E2-5E25412E1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23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295400"/>
            <a:ext cx="3848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848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89ED75-72BA-48F0-B253-8122E6D90AD4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6EE28-BF58-4997-98BA-7F06E3B9AD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455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BF3FF-4FA9-417D-BBED-B9CF62B95892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4A99C-875E-4529-A60E-BCD06F1B8E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22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7A6BA4-C88A-4437-AF26-97B1E22895FD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796DF-E0FE-4E7A-9D2A-718C847D35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89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6EB949-CB82-4273-9345-8CBDF9FB3313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0AA0F-4CB8-41BA-B282-8EBF3BEB19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98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6A2E64-1EE1-46CE-9EFC-0C0183F71A83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EBD2E-2ED0-477B-8430-90466F940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708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452815-2CAB-4A66-B69D-7438B320DC86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71FB5-C5F6-4D05-BB8A-8A7E3DE8E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97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81000"/>
            <a:ext cx="701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95400"/>
            <a:ext cx="7848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9F36E7A-1D69-4743-9BA3-E332FB64635D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15CF9D-E97D-46B1-94CC-E4BB91AFD052}" type="slidenum">
              <a:rPr lang="en-US"/>
              <a:pPr/>
              <a:t>‹#›</a:t>
            </a:fld>
            <a:endParaRPr lang="en-US"/>
          </a:p>
        </p:txBody>
      </p:sp>
    </p:spTree>
    <p:controls>
      <p:control spid="1033" name="ShockwaveFlash2" r:id="rId14" imgW="1295280" imgH="6858000"/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00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65238"/>
            <a:ext cx="7429500" cy="467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3755CE6-D0CC-4264-B3CF-66BC09A489A8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DAFE89-861D-4E86-8071-574D17232F9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914400"/>
            <a:ext cx="990600" cy="25908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U</a:t>
            </a:r>
          </a:p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295400"/>
            <a:ext cx="72771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47296F76-C280-4E34-969F-F64B0DF68502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193279-FB8B-470F-A7A9-DD33211868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Microsoft_Office_Word_97_-_2003_Document4.doc"/><Relationship Id="rId4" Type="http://schemas.openxmlformats.org/officeDocument/2006/relationships/oleObject" Target="../embeddings/Microsoft_Office_Word_97_-_2003_Document3.doc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3025775"/>
            <a:ext cx="8001000" cy="1698625"/>
          </a:xfrm>
        </p:spPr>
        <p:txBody>
          <a:bodyPr/>
          <a:lstStyle/>
          <a:p>
            <a:pPr algn="ctr"/>
            <a: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 225: Digital Logic Design</a:t>
            </a:r>
            <a:b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b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Salekul</a:t>
            </a:r>
            <a: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Islam</a:t>
            </a:r>
            <a:b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International University</a:t>
            </a:r>
            <a:endParaRPr lang="en-US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Room 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Convert decimal 17.375 to binary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17.375 = 10001.011 (binary)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257     Numerical Method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7BDD-364A-4B86-B13D-2B2D453F0D95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188084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00200"/>
            <a:ext cx="249831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Issue - Fractional Part</a:t>
            </a:r>
          </a:p>
        </p:txBody>
      </p:sp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1096963" y="5135563"/>
          <a:ext cx="6492875" cy="1036637"/>
        </p:xfrm>
        <a:graphic>
          <a:graphicData uri="http://schemas.openxmlformats.org/presentationml/2006/ole">
            <p:oleObj spid="_x0000_s103426" name="Document" r:id="rId3" imgW="6606360" imgH="1056960" progId="Word.Document.8">
              <p:embed/>
            </p:oleObj>
          </a:graphicData>
        </a:graphic>
      </p:graphicFrame>
      <p:sp>
        <p:nvSpPr>
          <p:cNvPr id="111634" name="Rectangle 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</a:rPr>
              <a:t>Note that in this conversion, the fractional part became 0 as a result of the repeated multiplications.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</a:rPr>
              <a:t>In general, it may take many bits to get this to happen or it may never happen.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</a:rPr>
              <a:t>Example: Convert 0.65</a:t>
            </a:r>
            <a:r>
              <a:rPr lang="en-US" sz="2800" baseline="-25000" dirty="0">
                <a:solidFill>
                  <a:srgbClr val="000000"/>
                </a:solidFill>
              </a:rPr>
              <a:t>10</a:t>
            </a:r>
            <a:r>
              <a:rPr lang="en-US" sz="2800" dirty="0">
                <a:solidFill>
                  <a:srgbClr val="000000"/>
                </a:solidFill>
              </a:rPr>
              <a:t> to N</a:t>
            </a:r>
            <a:r>
              <a:rPr lang="en-US" sz="2800" baseline="-25000" dirty="0">
                <a:solidFill>
                  <a:srgbClr val="000000"/>
                </a:solidFill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0.65 = 0.1010011001001 …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The fractional part begins repeating every 4 steps yielding repeating 1001 forever!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</a:rPr>
              <a:t>Solution: Specify number of bits to right of radix point and round or truncate to this number.</a:t>
            </a:r>
          </a:p>
          <a:p>
            <a:pPr lvl="1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C51E-491F-4074-AA15-D44DCDFDE913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base </a:t>
            </a:r>
            <a:r>
              <a:rPr lang="en-US" dirty="0" smtClean="0">
                <a:cs typeface="Arial"/>
              </a:rPr>
              <a:t>→ Decimal</a:t>
            </a:r>
            <a:br>
              <a:rPr lang="en-US" dirty="0" smtClean="0">
                <a:cs typeface="Arial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radix, positional number systems</a:t>
            </a:r>
          </a:p>
          <a:p>
            <a:r>
              <a:rPr lang="en-US" dirty="0" smtClean="0"/>
              <a:t>A number with </a:t>
            </a:r>
            <a:r>
              <a:rPr lang="en-US" i="1" dirty="0" smtClean="0"/>
              <a:t>radix</a:t>
            </a:r>
            <a:r>
              <a:rPr lang="en-US" dirty="0" smtClean="0"/>
              <a:t> </a:t>
            </a:r>
            <a:r>
              <a:rPr lang="en-US" b="1" i="1" dirty="0" smtClean="0"/>
              <a:t>r</a:t>
            </a:r>
            <a:r>
              <a:rPr lang="en-US" dirty="0" smtClean="0"/>
              <a:t> is represented by a string of digits: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i="1" dirty="0" smtClean="0"/>
              <a:t>A</a:t>
            </a:r>
            <a:r>
              <a:rPr lang="en-US" b="1" baseline="-25000" dirty="0" smtClean="0"/>
              <a:t>n </a:t>
            </a:r>
            <a:r>
              <a:rPr lang="en-US" baseline="-25000" dirty="0" smtClean="0"/>
              <a:t>- </a:t>
            </a:r>
            <a:r>
              <a:rPr lang="en-US" b="1" baseline="-25000" dirty="0" smtClean="0"/>
              <a:t>1</a:t>
            </a:r>
            <a:r>
              <a:rPr lang="en-US" b="1" i="1" dirty="0" smtClean="0"/>
              <a:t>A</a:t>
            </a:r>
            <a:r>
              <a:rPr lang="en-US" b="1" baseline="-25000" dirty="0" smtClean="0"/>
              <a:t>n </a:t>
            </a:r>
            <a:r>
              <a:rPr lang="en-US" baseline="-25000" dirty="0" smtClean="0"/>
              <a:t>- </a:t>
            </a:r>
            <a:r>
              <a:rPr lang="en-US" b="1" baseline="-25000" dirty="0" smtClean="0"/>
              <a:t>2</a:t>
            </a:r>
            <a:r>
              <a:rPr lang="en-US" b="1" dirty="0" smtClean="0"/>
              <a:t> … </a:t>
            </a:r>
            <a:r>
              <a:rPr lang="en-US" b="1" i="1" dirty="0" smtClean="0"/>
              <a:t>A</a:t>
            </a:r>
            <a:r>
              <a:rPr lang="en-US" b="1" baseline="-25000" dirty="0" smtClean="0"/>
              <a:t>1</a:t>
            </a:r>
            <a:r>
              <a:rPr lang="en-US" b="1" i="1" dirty="0" smtClean="0"/>
              <a:t>A</a:t>
            </a:r>
            <a:r>
              <a:rPr lang="en-US" b="1" baseline="-25000" dirty="0" smtClean="0"/>
              <a:t>0 </a:t>
            </a:r>
            <a:r>
              <a:rPr lang="en-US" b="1" dirty="0" smtClean="0"/>
              <a:t>. </a:t>
            </a:r>
            <a:r>
              <a:rPr lang="en-US" b="1" i="1" dirty="0" smtClean="0"/>
              <a:t>A</a:t>
            </a:r>
            <a:r>
              <a:rPr lang="en-US" baseline="-25000" dirty="0" smtClean="0"/>
              <a:t>- </a:t>
            </a:r>
            <a:r>
              <a:rPr lang="en-US" b="1" baseline="-25000" dirty="0" smtClean="0"/>
              <a:t>1 </a:t>
            </a:r>
            <a:r>
              <a:rPr lang="en-US" b="1" i="1" dirty="0" smtClean="0"/>
              <a:t>A</a:t>
            </a:r>
            <a:r>
              <a:rPr lang="en-US" baseline="-25000" dirty="0" smtClean="0"/>
              <a:t>- </a:t>
            </a:r>
            <a:r>
              <a:rPr lang="en-US" b="1" baseline="-25000" dirty="0" smtClean="0"/>
              <a:t>2 </a:t>
            </a:r>
            <a:r>
              <a:rPr lang="en-US" b="1" dirty="0" smtClean="0"/>
              <a:t>… </a:t>
            </a:r>
            <a:r>
              <a:rPr lang="en-US" b="1" i="1" dirty="0" smtClean="0"/>
              <a:t>A</a:t>
            </a:r>
            <a:r>
              <a:rPr lang="en-US" baseline="-25000" dirty="0" smtClean="0"/>
              <a:t>- </a:t>
            </a:r>
            <a:r>
              <a:rPr lang="en-US" b="1" baseline="-25000" dirty="0" smtClean="0"/>
              <a:t>m </a:t>
            </a:r>
            <a:r>
              <a:rPr lang="en-US" b="1" baseline="-25000" dirty="0" smtClean="0">
                <a:latin typeface="Symbol" pitchFamily="18" charset="2"/>
              </a:rPr>
              <a:t>+</a:t>
            </a:r>
            <a:r>
              <a:rPr lang="en-US" baseline="-25000" dirty="0" smtClean="0"/>
              <a:t> </a:t>
            </a:r>
            <a:r>
              <a:rPr lang="en-US" b="1" baseline="-25000" dirty="0" smtClean="0"/>
              <a:t>1 </a:t>
            </a:r>
            <a:r>
              <a:rPr lang="en-US" b="1" i="1" dirty="0" smtClean="0"/>
              <a:t>A</a:t>
            </a:r>
            <a:r>
              <a:rPr lang="en-US" baseline="-25000" dirty="0" smtClean="0"/>
              <a:t>- </a:t>
            </a:r>
            <a:r>
              <a:rPr lang="en-US" b="1" baseline="-25000" dirty="0" smtClean="0"/>
              <a:t>m</a:t>
            </a:r>
            <a:r>
              <a:rPr lang="en-US" baseline="-25000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/>
            </a:r>
            <a:br>
              <a:rPr lang="en-US" baseline="-25000" dirty="0" smtClean="0"/>
            </a:br>
            <a:r>
              <a:rPr lang="en-US" dirty="0" smtClean="0"/>
              <a:t>in which </a:t>
            </a:r>
            <a:r>
              <a:rPr lang="en-US" b="1" dirty="0" smtClean="0"/>
              <a:t>0 </a:t>
            </a:r>
            <a:r>
              <a:rPr lang="en-US" b="1" dirty="0" smtClean="0">
                <a:latin typeface="Symbol" pitchFamily="18" charset="2"/>
              </a:rPr>
              <a:t>£ </a:t>
            </a:r>
            <a:r>
              <a:rPr lang="en-US" b="1" i="1" dirty="0" smtClean="0"/>
              <a:t>A</a:t>
            </a:r>
            <a:r>
              <a:rPr lang="en-US" b="1" baseline="-25000" dirty="0" smtClean="0"/>
              <a:t>i</a:t>
            </a:r>
            <a:r>
              <a:rPr lang="en-US" b="1" dirty="0" smtClean="0"/>
              <a:t> &lt; </a:t>
            </a:r>
            <a:r>
              <a:rPr lang="en-US" b="1" i="1" dirty="0" smtClean="0"/>
              <a:t>r</a:t>
            </a:r>
            <a:r>
              <a:rPr lang="en-US" dirty="0" smtClean="0"/>
              <a:t> and </a:t>
            </a:r>
            <a:r>
              <a:rPr lang="en-US" b="1" dirty="0" smtClean="0"/>
              <a:t>.</a:t>
            </a:r>
            <a:r>
              <a:rPr lang="en-US" dirty="0" smtClean="0"/>
              <a:t> is the </a:t>
            </a:r>
            <a:r>
              <a:rPr lang="en-US" i="1" dirty="0" smtClean="0"/>
              <a:t>radix point</a:t>
            </a:r>
            <a:r>
              <a:rPr lang="en-US" dirty="0" smtClean="0"/>
              <a:t>.</a:t>
            </a:r>
          </a:p>
          <a:p>
            <a:r>
              <a:rPr lang="en-CA" dirty="0" smtClean="0"/>
              <a:t>Find out the value of   65</a:t>
            </a:r>
            <a:r>
              <a:rPr lang="en-CA" baseline="-25000" dirty="0" smtClean="0"/>
              <a:t>7</a:t>
            </a:r>
          </a:p>
          <a:p>
            <a:r>
              <a:rPr lang="en-CA" dirty="0" smtClean="0"/>
              <a:t>Find out the value of   </a:t>
            </a:r>
            <a:r>
              <a:rPr lang="en-CA" dirty="0" smtClean="0"/>
              <a:t>243.23</a:t>
            </a:r>
            <a:r>
              <a:rPr lang="en-CA" baseline="-25000" dirty="0" smtClean="0"/>
              <a:t>5</a:t>
            </a:r>
            <a:endParaRPr lang="en-CA" baseline="-25000" dirty="0" smtClean="0"/>
          </a:p>
          <a:p>
            <a:endParaRPr lang="en-CA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B94B-CEBA-4E15-9872-0C9D8E80A606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63" name="Rectangle 127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Useful for Base Conversion</a:t>
            </a:r>
          </a:p>
        </p:txBody>
      </p:sp>
      <p:sp>
        <p:nvSpPr>
          <p:cNvPr id="185377" name="Rectangle 33"/>
          <p:cNvSpPr>
            <a:spLocks noChangeArrowheads="1"/>
          </p:cNvSpPr>
          <p:nvPr/>
        </p:nvSpPr>
        <p:spPr bwMode="auto">
          <a:xfrm>
            <a:off x="1662113" y="1752600"/>
            <a:ext cx="1254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Exponent</a:t>
            </a:r>
            <a:endParaRPr lang="en-US" sz="2400"/>
          </a:p>
        </p:txBody>
      </p:sp>
      <p:sp>
        <p:nvSpPr>
          <p:cNvPr id="185379" name="Rectangle 35"/>
          <p:cNvSpPr>
            <a:spLocks noChangeArrowheads="1"/>
          </p:cNvSpPr>
          <p:nvPr/>
        </p:nvSpPr>
        <p:spPr bwMode="auto">
          <a:xfrm>
            <a:off x="3119438" y="1752600"/>
            <a:ext cx="762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Value</a:t>
            </a:r>
            <a:endParaRPr lang="en-US" sz="2400"/>
          </a:p>
        </p:txBody>
      </p:sp>
      <p:sp>
        <p:nvSpPr>
          <p:cNvPr id="185380" name="Rectangle 36"/>
          <p:cNvSpPr>
            <a:spLocks noChangeArrowheads="1"/>
          </p:cNvSpPr>
          <p:nvPr/>
        </p:nvSpPr>
        <p:spPr bwMode="auto">
          <a:xfrm>
            <a:off x="3832225" y="17526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381" name="Rectangle 37"/>
          <p:cNvSpPr>
            <a:spLocks noChangeArrowheads="1"/>
          </p:cNvSpPr>
          <p:nvPr/>
        </p:nvSpPr>
        <p:spPr bwMode="auto">
          <a:xfrm>
            <a:off x="4213225" y="17526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382" name="Rectangle 38"/>
          <p:cNvSpPr>
            <a:spLocks noChangeArrowheads="1"/>
          </p:cNvSpPr>
          <p:nvPr/>
        </p:nvSpPr>
        <p:spPr bwMode="auto">
          <a:xfrm>
            <a:off x="4822825" y="1752600"/>
            <a:ext cx="1254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Exponent</a:t>
            </a:r>
            <a:endParaRPr lang="en-US" sz="2400"/>
          </a:p>
        </p:txBody>
      </p:sp>
      <p:sp>
        <p:nvSpPr>
          <p:cNvPr id="185384" name="Rectangle 40"/>
          <p:cNvSpPr>
            <a:spLocks noChangeArrowheads="1"/>
          </p:cNvSpPr>
          <p:nvPr/>
        </p:nvSpPr>
        <p:spPr bwMode="auto">
          <a:xfrm>
            <a:off x="6459538" y="1752600"/>
            <a:ext cx="762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Value</a:t>
            </a:r>
            <a:endParaRPr lang="en-US" sz="2400"/>
          </a:p>
        </p:txBody>
      </p:sp>
      <p:sp>
        <p:nvSpPr>
          <p:cNvPr id="185385" name="Rectangle 41"/>
          <p:cNvSpPr>
            <a:spLocks noChangeArrowheads="1"/>
          </p:cNvSpPr>
          <p:nvPr/>
        </p:nvSpPr>
        <p:spPr bwMode="auto">
          <a:xfrm>
            <a:off x="7173913" y="17526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426" name="Rectangle 82"/>
          <p:cNvSpPr>
            <a:spLocks noChangeArrowheads="1"/>
          </p:cNvSpPr>
          <p:nvPr/>
        </p:nvSpPr>
        <p:spPr bwMode="auto">
          <a:xfrm>
            <a:off x="2260600" y="2163762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0</a:t>
            </a:r>
            <a:endParaRPr lang="en-US" sz="2400"/>
          </a:p>
        </p:txBody>
      </p:sp>
      <p:sp>
        <p:nvSpPr>
          <p:cNvPr id="185427" name="Rectangle 83"/>
          <p:cNvSpPr>
            <a:spLocks noChangeArrowheads="1"/>
          </p:cNvSpPr>
          <p:nvPr/>
        </p:nvSpPr>
        <p:spPr bwMode="auto">
          <a:xfrm>
            <a:off x="2386013" y="216376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428" name="Rectangle 84"/>
          <p:cNvSpPr>
            <a:spLocks noChangeArrowheads="1"/>
          </p:cNvSpPr>
          <p:nvPr/>
        </p:nvSpPr>
        <p:spPr bwMode="auto">
          <a:xfrm>
            <a:off x="3748088" y="2163762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</a:t>
            </a:r>
            <a:endParaRPr lang="en-US" sz="2400"/>
          </a:p>
        </p:txBody>
      </p:sp>
      <p:sp>
        <p:nvSpPr>
          <p:cNvPr id="185429" name="Rectangle 85"/>
          <p:cNvSpPr>
            <a:spLocks noChangeArrowheads="1"/>
          </p:cNvSpPr>
          <p:nvPr/>
        </p:nvSpPr>
        <p:spPr bwMode="auto">
          <a:xfrm>
            <a:off x="3873500" y="216376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431" name="Rectangle 87"/>
          <p:cNvSpPr>
            <a:spLocks noChangeArrowheads="1"/>
          </p:cNvSpPr>
          <p:nvPr/>
        </p:nvSpPr>
        <p:spPr bwMode="auto">
          <a:xfrm>
            <a:off x="5348288" y="2163762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11</a:t>
            </a:r>
            <a:endParaRPr lang="en-US" sz="2400"/>
          </a:p>
        </p:txBody>
      </p:sp>
      <p:sp>
        <p:nvSpPr>
          <p:cNvPr id="185432" name="Rectangle 88"/>
          <p:cNvSpPr>
            <a:spLocks noChangeArrowheads="1"/>
          </p:cNvSpPr>
          <p:nvPr/>
        </p:nvSpPr>
        <p:spPr bwMode="auto">
          <a:xfrm>
            <a:off x="5607050" y="216376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433" name="Rectangle 89"/>
          <p:cNvSpPr>
            <a:spLocks noChangeArrowheads="1"/>
          </p:cNvSpPr>
          <p:nvPr/>
        </p:nvSpPr>
        <p:spPr bwMode="auto">
          <a:xfrm>
            <a:off x="6792913" y="2163762"/>
            <a:ext cx="685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2,048</a:t>
            </a:r>
            <a:endParaRPr lang="en-US" sz="2400"/>
          </a:p>
        </p:txBody>
      </p:sp>
      <p:sp>
        <p:nvSpPr>
          <p:cNvPr id="185434" name="Rectangle 90"/>
          <p:cNvSpPr>
            <a:spLocks noChangeArrowheads="1"/>
          </p:cNvSpPr>
          <p:nvPr/>
        </p:nvSpPr>
        <p:spPr bwMode="auto">
          <a:xfrm>
            <a:off x="7388225" y="216376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471" name="Rectangle 127"/>
          <p:cNvSpPr>
            <a:spLocks noChangeArrowheads="1"/>
          </p:cNvSpPr>
          <p:nvPr/>
        </p:nvSpPr>
        <p:spPr bwMode="auto">
          <a:xfrm>
            <a:off x="2260600" y="2517775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</a:t>
            </a:r>
            <a:endParaRPr lang="en-US" sz="2400"/>
          </a:p>
        </p:txBody>
      </p:sp>
      <p:sp>
        <p:nvSpPr>
          <p:cNvPr id="185472" name="Rectangle 128"/>
          <p:cNvSpPr>
            <a:spLocks noChangeArrowheads="1"/>
          </p:cNvSpPr>
          <p:nvPr/>
        </p:nvSpPr>
        <p:spPr bwMode="auto">
          <a:xfrm>
            <a:off x="2386013" y="25177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473" name="Rectangle 129"/>
          <p:cNvSpPr>
            <a:spLocks noChangeArrowheads="1"/>
          </p:cNvSpPr>
          <p:nvPr/>
        </p:nvSpPr>
        <p:spPr bwMode="auto">
          <a:xfrm>
            <a:off x="3748088" y="2517775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2</a:t>
            </a:r>
            <a:endParaRPr lang="en-US" sz="2400"/>
          </a:p>
        </p:txBody>
      </p:sp>
      <p:sp>
        <p:nvSpPr>
          <p:cNvPr id="185474" name="Rectangle 130"/>
          <p:cNvSpPr>
            <a:spLocks noChangeArrowheads="1"/>
          </p:cNvSpPr>
          <p:nvPr/>
        </p:nvSpPr>
        <p:spPr bwMode="auto">
          <a:xfrm>
            <a:off x="3873500" y="25177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476" name="Rectangle 132"/>
          <p:cNvSpPr>
            <a:spLocks noChangeArrowheads="1"/>
          </p:cNvSpPr>
          <p:nvPr/>
        </p:nvSpPr>
        <p:spPr bwMode="auto">
          <a:xfrm>
            <a:off x="5348288" y="2517775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12</a:t>
            </a:r>
            <a:endParaRPr lang="en-US" sz="2400"/>
          </a:p>
        </p:txBody>
      </p:sp>
      <p:sp>
        <p:nvSpPr>
          <p:cNvPr id="185477" name="Rectangle 133"/>
          <p:cNvSpPr>
            <a:spLocks noChangeArrowheads="1"/>
          </p:cNvSpPr>
          <p:nvPr/>
        </p:nvSpPr>
        <p:spPr bwMode="auto">
          <a:xfrm>
            <a:off x="5607050" y="25177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478" name="Rectangle 134"/>
          <p:cNvSpPr>
            <a:spLocks noChangeArrowheads="1"/>
          </p:cNvSpPr>
          <p:nvPr/>
        </p:nvSpPr>
        <p:spPr bwMode="auto">
          <a:xfrm>
            <a:off x="6792913" y="2517775"/>
            <a:ext cx="685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4,096</a:t>
            </a:r>
            <a:endParaRPr lang="en-US" sz="2400"/>
          </a:p>
        </p:txBody>
      </p:sp>
      <p:sp>
        <p:nvSpPr>
          <p:cNvPr id="185479" name="Rectangle 135"/>
          <p:cNvSpPr>
            <a:spLocks noChangeArrowheads="1"/>
          </p:cNvSpPr>
          <p:nvPr/>
        </p:nvSpPr>
        <p:spPr bwMode="auto">
          <a:xfrm>
            <a:off x="7388225" y="25177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516" name="Rectangle 172"/>
          <p:cNvSpPr>
            <a:spLocks noChangeArrowheads="1"/>
          </p:cNvSpPr>
          <p:nvPr/>
        </p:nvSpPr>
        <p:spPr bwMode="auto">
          <a:xfrm>
            <a:off x="2260600" y="2870200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2</a:t>
            </a:r>
            <a:endParaRPr lang="en-US" sz="2400"/>
          </a:p>
        </p:txBody>
      </p:sp>
      <p:sp>
        <p:nvSpPr>
          <p:cNvPr id="185517" name="Rectangle 173"/>
          <p:cNvSpPr>
            <a:spLocks noChangeArrowheads="1"/>
          </p:cNvSpPr>
          <p:nvPr/>
        </p:nvSpPr>
        <p:spPr bwMode="auto">
          <a:xfrm>
            <a:off x="2386013" y="28702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518" name="Rectangle 174"/>
          <p:cNvSpPr>
            <a:spLocks noChangeArrowheads="1"/>
          </p:cNvSpPr>
          <p:nvPr/>
        </p:nvSpPr>
        <p:spPr bwMode="auto">
          <a:xfrm>
            <a:off x="3748088" y="2870200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4</a:t>
            </a:r>
            <a:endParaRPr lang="en-US" sz="2400"/>
          </a:p>
        </p:txBody>
      </p:sp>
      <p:sp>
        <p:nvSpPr>
          <p:cNvPr id="185519" name="Rectangle 175"/>
          <p:cNvSpPr>
            <a:spLocks noChangeArrowheads="1"/>
          </p:cNvSpPr>
          <p:nvPr/>
        </p:nvSpPr>
        <p:spPr bwMode="auto">
          <a:xfrm>
            <a:off x="3873500" y="28702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521" name="Rectangle 177"/>
          <p:cNvSpPr>
            <a:spLocks noChangeArrowheads="1"/>
          </p:cNvSpPr>
          <p:nvPr/>
        </p:nvSpPr>
        <p:spPr bwMode="auto">
          <a:xfrm>
            <a:off x="5348288" y="2870200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13</a:t>
            </a:r>
            <a:endParaRPr lang="en-US" sz="2400"/>
          </a:p>
        </p:txBody>
      </p:sp>
      <p:sp>
        <p:nvSpPr>
          <p:cNvPr id="185522" name="Rectangle 178"/>
          <p:cNvSpPr>
            <a:spLocks noChangeArrowheads="1"/>
          </p:cNvSpPr>
          <p:nvPr/>
        </p:nvSpPr>
        <p:spPr bwMode="auto">
          <a:xfrm>
            <a:off x="5607050" y="28702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523" name="Rectangle 179"/>
          <p:cNvSpPr>
            <a:spLocks noChangeArrowheads="1"/>
          </p:cNvSpPr>
          <p:nvPr/>
        </p:nvSpPr>
        <p:spPr bwMode="auto">
          <a:xfrm>
            <a:off x="6792913" y="2870200"/>
            <a:ext cx="685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8,192</a:t>
            </a:r>
            <a:endParaRPr lang="en-US" sz="2400"/>
          </a:p>
        </p:txBody>
      </p:sp>
      <p:sp>
        <p:nvSpPr>
          <p:cNvPr id="185524" name="Rectangle 180"/>
          <p:cNvSpPr>
            <a:spLocks noChangeArrowheads="1"/>
          </p:cNvSpPr>
          <p:nvPr/>
        </p:nvSpPr>
        <p:spPr bwMode="auto">
          <a:xfrm>
            <a:off x="7388225" y="28702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561" name="Rectangle 217"/>
          <p:cNvSpPr>
            <a:spLocks noChangeArrowheads="1"/>
          </p:cNvSpPr>
          <p:nvPr/>
        </p:nvSpPr>
        <p:spPr bwMode="auto">
          <a:xfrm>
            <a:off x="2260600" y="3224212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3</a:t>
            </a:r>
            <a:endParaRPr lang="en-US" sz="2400"/>
          </a:p>
        </p:txBody>
      </p:sp>
      <p:sp>
        <p:nvSpPr>
          <p:cNvPr id="185562" name="Rectangle 218"/>
          <p:cNvSpPr>
            <a:spLocks noChangeArrowheads="1"/>
          </p:cNvSpPr>
          <p:nvPr/>
        </p:nvSpPr>
        <p:spPr bwMode="auto">
          <a:xfrm>
            <a:off x="2386013" y="322421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563" name="Rectangle 219"/>
          <p:cNvSpPr>
            <a:spLocks noChangeArrowheads="1"/>
          </p:cNvSpPr>
          <p:nvPr/>
        </p:nvSpPr>
        <p:spPr bwMode="auto">
          <a:xfrm>
            <a:off x="3748088" y="3224212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8</a:t>
            </a:r>
            <a:endParaRPr lang="en-US" sz="2400"/>
          </a:p>
        </p:txBody>
      </p:sp>
      <p:sp>
        <p:nvSpPr>
          <p:cNvPr id="185564" name="Rectangle 220"/>
          <p:cNvSpPr>
            <a:spLocks noChangeArrowheads="1"/>
          </p:cNvSpPr>
          <p:nvPr/>
        </p:nvSpPr>
        <p:spPr bwMode="auto">
          <a:xfrm>
            <a:off x="3873500" y="322421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566" name="Rectangle 222"/>
          <p:cNvSpPr>
            <a:spLocks noChangeArrowheads="1"/>
          </p:cNvSpPr>
          <p:nvPr/>
        </p:nvSpPr>
        <p:spPr bwMode="auto">
          <a:xfrm>
            <a:off x="5348288" y="3224212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14</a:t>
            </a:r>
            <a:endParaRPr lang="en-US" sz="2400"/>
          </a:p>
        </p:txBody>
      </p:sp>
      <p:sp>
        <p:nvSpPr>
          <p:cNvPr id="185567" name="Rectangle 223"/>
          <p:cNvSpPr>
            <a:spLocks noChangeArrowheads="1"/>
          </p:cNvSpPr>
          <p:nvPr/>
        </p:nvSpPr>
        <p:spPr bwMode="auto">
          <a:xfrm>
            <a:off x="5607050" y="322421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568" name="Rectangle 224"/>
          <p:cNvSpPr>
            <a:spLocks noChangeArrowheads="1"/>
          </p:cNvSpPr>
          <p:nvPr/>
        </p:nvSpPr>
        <p:spPr bwMode="auto">
          <a:xfrm>
            <a:off x="6657975" y="3224212"/>
            <a:ext cx="838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16,384</a:t>
            </a:r>
            <a:endParaRPr lang="en-US" sz="2400"/>
          </a:p>
        </p:txBody>
      </p:sp>
      <p:sp>
        <p:nvSpPr>
          <p:cNvPr id="185569" name="Rectangle 225"/>
          <p:cNvSpPr>
            <a:spLocks noChangeArrowheads="1"/>
          </p:cNvSpPr>
          <p:nvPr/>
        </p:nvSpPr>
        <p:spPr bwMode="auto">
          <a:xfrm>
            <a:off x="7388225" y="322421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588" name="Rectangle 244"/>
          <p:cNvSpPr>
            <a:spLocks noChangeArrowheads="1"/>
          </p:cNvSpPr>
          <p:nvPr/>
        </p:nvSpPr>
        <p:spPr bwMode="auto">
          <a:xfrm>
            <a:off x="5761038" y="2559050"/>
            <a:ext cx="95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07" name="Rectangle 263"/>
          <p:cNvSpPr>
            <a:spLocks noChangeArrowheads="1"/>
          </p:cNvSpPr>
          <p:nvPr/>
        </p:nvSpPr>
        <p:spPr bwMode="auto">
          <a:xfrm>
            <a:off x="2260600" y="3578225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4</a:t>
            </a:r>
            <a:endParaRPr lang="en-US" sz="2400"/>
          </a:p>
        </p:txBody>
      </p:sp>
      <p:sp>
        <p:nvSpPr>
          <p:cNvPr id="185608" name="Rectangle 264"/>
          <p:cNvSpPr>
            <a:spLocks noChangeArrowheads="1"/>
          </p:cNvSpPr>
          <p:nvPr/>
        </p:nvSpPr>
        <p:spPr bwMode="auto">
          <a:xfrm>
            <a:off x="2386013" y="357822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609" name="Rectangle 265"/>
          <p:cNvSpPr>
            <a:spLocks noChangeArrowheads="1"/>
          </p:cNvSpPr>
          <p:nvPr/>
        </p:nvSpPr>
        <p:spPr bwMode="auto">
          <a:xfrm>
            <a:off x="3614738" y="3578225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16</a:t>
            </a:r>
            <a:endParaRPr lang="en-US" sz="2400"/>
          </a:p>
        </p:txBody>
      </p:sp>
      <p:sp>
        <p:nvSpPr>
          <p:cNvPr id="185610" name="Rectangle 266"/>
          <p:cNvSpPr>
            <a:spLocks noChangeArrowheads="1"/>
          </p:cNvSpPr>
          <p:nvPr/>
        </p:nvSpPr>
        <p:spPr bwMode="auto">
          <a:xfrm>
            <a:off x="3873500" y="357822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612" name="Rectangle 268"/>
          <p:cNvSpPr>
            <a:spLocks noChangeArrowheads="1"/>
          </p:cNvSpPr>
          <p:nvPr/>
        </p:nvSpPr>
        <p:spPr bwMode="auto">
          <a:xfrm>
            <a:off x="5348288" y="3578225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15</a:t>
            </a:r>
            <a:endParaRPr lang="en-US" sz="2400"/>
          </a:p>
        </p:txBody>
      </p:sp>
      <p:sp>
        <p:nvSpPr>
          <p:cNvPr id="185613" name="Rectangle 269"/>
          <p:cNvSpPr>
            <a:spLocks noChangeArrowheads="1"/>
          </p:cNvSpPr>
          <p:nvPr/>
        </p:nvSpPr>
        <p:spPr bwMode="auto">
          <a:xfrm>
            <a:off x="5607050" y="357822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614" name="Rectangle 270"/>
          <p:cNvSpPr>
            <a:spLocks noChangeArrowheads="1"/>
          </p:cNvSpPr>
          <p:nvPr/>
        </p:nvSpPr>
        <p:spPr bwMode="auto">
          <a:xfrm>
            <a:off x="6657975" y="3578225"/>
            <a:ext cx="838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32,768</a:t>
            </a:r>
            <a:endParaRPr lang="en-US" sz="2400"/>
          </a:p>
        </p:txBody>
      </p:sp>
      <p:sp>
        <p:nvSpPr>
          <p:cNvPr id="185615" name="Rectangle 271"/>
          <p:cNvSpPr>
            <a:spLocks noChangeArrowheads="1"/>
          </p:cNvSpPr>
          <p:nvPr/>
        </p:nvSpPr>
        <p:spPr bwMode="auto">
          <a:xfrm>
            <a:off x="7388225" y="357822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652" name="Rectangle 308"/>
          <p:cNvSpPr>
            <a:spLocks noChangeArrowheads="1"/>
          </p:cNvSpPr>
          <p:nvPr/>
        </p:nvSpPr>
        <p:spPr bwMode="auto">
          <a:xfrm>
            <a:off x="2260600" y="3930650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5</a:t>
            </a:r>
            <a:endParaRPr lang="en-US" sz="2400"/>
          </a:p>
        </p:txBody>
      </p:sp>
      <p:sp>
        <p:nvSpPr>
          <p:cNvPr id="185653" name="Rectangle 309"/>
          <p:cNvSpPr>
            <a:spLocks noChangeArrowheads="1"/>
          </p:cNvSpPr>
          <p:nvPr/>
        </p:nvSpPr>
        <p:spPr bwMode="auto">
          <a:xfrm>
            <a:off x="2386013" y="393065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654" name="Rectangle 310"/>
          <p:cNvSpPr>
            <a:spLocks noChangeArrowheads="1"/>
          </p:cNvSpPr>
          <p:nvPr/>
        </p:nvSpPr>
        <p:spPr bwMode="auto">
          <a:xfrm>
            <a:off x="3614738" y="3930650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32</a:t>
            </a:r>
            <a:endParaRPr lang="en-US" sz="2400"/>
          </a:p>
        </p:txBody>
      </p:sp>
      <p:sp>
        <p:nvSpPr>
          <p:cNvPr id="185657" name="Rectangle 313"/>
          <p:cNvSpPr>
            <a:spLocks noChangeArrowheads="1"/>
          </p:cNvSpPr>
          <p:nvPr/>
        </p:nvSpPr>
        <p:spPr bwMode="auto">
          <a:xfrm>
            <a:off x="5348288" y="3930650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16</a:t>
            </a:r>
            <a:endParaRPr lang="en-US" sz="2400"/>
          </a:p>
        </p:txBody>
      </p:sp>
      <p:sp>
        <p:nvSpPr>
          <p:cNvPr id="185658" name="Rectangle 314"/>
          <p:cNvSpPr>
            <a:spLocks noChangeArrowheads="1"/>
          </p:cNvSpPr>
          <p:nvPr/>
        </p:nvSpPr>
        <p:spPr bwMode="auto">
          <a:xfrm>
            <a:off x="5607050" y="393065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659" name="Rectangle 315"/>
          <p:cNvSpPr>
            <a:spLocks noChangeArrowheads="1"/>
          </p:cNvSpPr>
          <p:nvPr/>
        </p:nvSpPr>
        <p:spPr bwMode="auto">
          <a:xfrm>
            <a:off x="6657975" y="3930650"/>
            <a:ext cx="838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65,536</a:t>
            </a:r>
            <a:endParaRPr lang="en-US" sz="2400"/>
          </a:p>
        </p:txBody>
      </p:sp>
      <p:sp>
        <p:nvSpPr>
          <p:cNvPr id="185660" name="Rectangle 316"/>
          <p:cNvSpPr>
            <a:spLocks noChangeArrowheads="1"/>
          </p:cNvSpPr>
          <p:nvPr/>
        </p:nvSpPr>
        <p:spPr bwMode="auto">
          <a:xfrm>
            <a:off x="7388225" y="393065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697" name="Rectangle 353"/>
          <p:cNvSpPr>
            <a:spLocks noChangeArrowheads="1"/>
          </p:cNvSpPr>
          <p:nvPr/>
        </p:nvSpPr>
        <p:spPr bwMode="auto">
          <a:xfrm>
            <a:off x="2260600" y="4284662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6</a:t>
            </a:r>
            <a:endParaRPr lang="en-US" sz="2400"/>
          </a:p>
        </p:txBody>
      </p:sp>
      <p:sp>
        <p:nvSpPr>
          <p:cNvPr id="185698" name="Rectangle 354"/>
          <p:cNvSpPr>
            <a:spLocks noChangeArrowheads="1"/>
          </p:cNvSpPr>
          <p:nvPr/>
        </p:nvSpPr>
        <p:spPr bwMode="auto">
          <a:xfrm>
            <a:off x="2386013" y="428466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699" name="Rectangle 355"/>
          <p:cNvSpPr>
            <a:spLocks noChangeArrowheads="1"/>
          </p:cNvSpPr>
          <p:nvPr/>
        </p:nvSpPr>
        <p:spPr bwMode="auto">
          <a:xfrm>
            <a:off x="3614738" y="4284662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64</a:t>
            </a:r>
            <a:endParaRPr lang="en-US" sz="2400"/>
          </a:p>
        </p:txBody>
      </p:sp>
      <p:sp>
        <p:nvSpPr>
          <p:cNvPr id="185700" name="Rectangle 356"/>
          <p:cNvSpPr>
            <a:spLocks noChangeArrowheads="1"/>
          </p:cNvSpPr>
          <p:nvPr/>
        </p:nvSpPr>
        <p:spPr bwMode="auto">
          <a:xfrm>
            <a:off x="3873500" y="428466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702" name="Rectangle 358"/>
          <p:cNvSpPr>
            <a:spLocks noChangeArrowheads="1"/>
          </p:cNvSpPr>
          <p:nvPr/>
        </p:nvSpPr>
        <p:spPr bwMode="auto">
          <a:xfrm>
            <a:off x="5348288" y="4284662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17</a:t>
            </a:r>
            <a:endParaRPr lang="en-US" sz="2400"/>
          </a:p>
        </p:txBody>
      </p:sp>
      <p:sp>
        <p:nvSpPr>
          <p:cNvPr id="185703" name="Rectangle 359"/>
          <p:cNvSpPr>
            <a:spLocks noChangeArrowheads="1"/>
          </p:cNvSpPr>
          <p:nvPr/>
        </p:nvSpPr>
        <p:spPr bwMode="auto">
          <a:xfrm>
            <a:off x="5607050" y="428466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704" name="Rectangle 360"/>
          <p:cNvSpPr>
            <a:spLocks noChangeArrowheads="1"/>
          </p:cNvSpPr>
          <p:nvPr/>
        </p:nvSpPr>
        <p:spPr bwMode="auto">
          <a:xfrm>
            <a:off x="6524625" y="4284662"/>
            <a:ext cx="990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131,072</a:t>
            </a:r>
            <a:endParaRPr lang="en-US" sz="2400"/>
          </a:p>
        </p:txBody>
      </p:sp>
      <p:sp>
        <p:nvSpPr>
          <p:cNvPr id="185705" name="Rectangle 361"/>
          <p:cNvSpPr>
            <a:spLocks noChangeArrowheads="1"/>
          </p:cNvSpPr>
          <p:nvPr/>
        </p:nvSpPr>
        <p:spPr bwMode="auto">
          <a:xfrm>
            <a:off x="7388225" y="428466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723" name="Rectangle 379"/>
          <p:cNvSpPr>
            <a:spLocks noChangeArrowheads="1"/>
          </p:cNvSpPr>
          <p:nvPr/>
        </p:nvSpPr>
        <p:spPr bwMode="auto">
          <a:xfrm>
            <a:off x="5761038" y="3617912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42" name="Rectangle 398"/>
          <p:cNvSpPr>
            <a:spLocks noChangeArrowheads="1"/>
          </p:cNvSpPr>
          <p:nvPr/>
        </p:nvSpPr>
        <p:spPr bwMode="auto">
          <a:xfrm>
            <a:off x="2260600" y="4638675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7</a:t>
            </a:r>
            <a:endParaRPr lang="en-US" sz="2400"/>
          </a:p>
        </p:txBody>
      </p:sp>
      <p:sp>
        <p:nvSpPr>
          <p:cNvPr id="185743" name="Rectangle 399"/>
          <p:cNvSpPr>
            <a:spLocks noChangeArrowheads="1"/>
          </p:cNvSpPr>
          <p:nvPr/>
        </p:nvSpPr>
        <p:spPr bwMode="auto">
          <a:xfrm>
            <a:off x="2386013" y="46386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744" name="Rectangle 400"/>
          <p:cNvSpPr>
            <a:spLocks noChangeArrowheads="1"/>
          </p:cNvSpPr>
          <p:nvPr/>
        </p:nvSpPr>
        <p:spPr bwMode="auto">
          <a:xfrm>
            <a:off x="3479800" y="4638675"/>
            <a:ext cx="45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128</a:t>
            </a:r>
            <a:endParaRPr lang="en-US" sz="2400"/>
          </a:p>
        </p:txBody>
      </p:sp>
      <p:sp>
        <p:nvSpPr>
          <p:cNvPr id="185745" name="Rectangle 401"/>
          <p:cNvSpPr>
            <a:spLocks noChangeArrowheads="1"/>
          </p:cNvSpPr>
          <p:nvPr/>
        </p:nvSpPr>
        <p:spPr bwMode="auto">
          <a:xfrm>
            <a:off x="3873500" y="46386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747" name="Rectangle 403"/>
          <p:cNvSpPr>
            <a:spLocks noChangeArrowheads="1"/>
          </p:cNvSpPr>
          <p:nvPr/>
        </p:nvSpPr>
        <p:spPr bwMode="auto">
          <a:xfrm>
            <a:off x="5348288" y="4638675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18</a:t>
            </a:r>
            <a:endParaRPr lang="en-US" sz="2400"/>
          </a:p>
        </p:txBody>
      </p:sp>
      <p:sp>
        <p:nvSpPr>
          <p:cNvPr id="185748" name="Rectangle 404"/>
          <p:cNvSpPr>
            <a:spLocks noChangeArrowheads="1"/>
          </p:cNvSpPr>
          <p:nvPr/>
        </p:nvSpPr>
        <p:spPr bwMode="auto">
          <a:xfrm>
            <a:off x="5607050" y="46386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749" name="Rectangle 405"/>
          <p:cNvSpPr>
            <a:spLocks noChangeArrowheads="1"/>
          </p:cNvSpPr>
          <p:nvPr/>
        </p:nvSpPr>
        <p:spPr bwMode="auto">
          <a:xfrm>
            <a:off x="6524625" y="4638675"/>
            <a:ext cx="990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262,144</a:t>
            </a:r>
            <a:endParaRPr lang="en-US" sz="2400"/>
          </a:p>
        </p:txBody>
      </p:sp>
      <p:sp>
        <p:nvSpPr>
          <p:cNvPr id="185750" name="Rectangle 406"/>
          <p:cNvSpPr>
            <a:spLocks noChangeArrowheads="1"/>
          </p:cNvSpPr>
          <p:nvPr/>
        </p:nvSpPr>
        <p:spPr bwMode="auto">
          <a:xfrm>
            <a:off x="7388225" y="46386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784" name="Rectangle 440"/>
          <p:cNvSpPr>
            <a:spLocks noChangeArrowheads="1"/>
          </p:cNvSpPr>
          <p:nvPr/>
        </p:nvSpPr>
        <p:spPr bwMode="auto">
          <a:xfrm>
            <a:off x="5348288" y="4991100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19</a:t>
            </a:r>
            <a:endParaRPr lang="en-US" sz="2400"/>
          </a:p>
        </p:txBody>
      </p:sp>
      <p:sp>
        <p:nvSpPr>
          <p:cNvPr id="185785" name="Rectangle 441"/>
          <p:cNvSpPr>
            <a:spLocks noChangeArrowheads="1"/>
          </p:cNvSpPr>
          <p:nvPr/>
        </p:nvSpPr>
        <p:spPr bwMode="auto">
          <a:xfrm>
            <a:off x="5607050" y="49911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786" name="Rectangle 442"/>
          <p:cNvSpPr>
            <a:spLocks noChangeArrowheads="1"/>
          </p:cNvSpPr>
          <p:nvPr/>
        </p:nvSpPr>
        <p:spPr bwMode="auto">
          <a:xfrm>
            <a:off x="6524625" y="4991100"/>
            <a:ext cx="990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524,288</a:t>
            </a:r>
            <a:endParaRPr lang="en-US" sz="2400"/>
          </a:p>
        </p:txBody>
      </p:sp>
      <p:sp>
        <p:nvSpPr>
          <p:cNvPr id="185787" name="Rectangle 443"/>
          <p:cNvSpPr>
            <a:spLocks noChangeArrowheads="1"/>
          </p:cNvSpPr>
          <p:nvPr/>
        </p:nvSpPr>
        <p:spPr bwMode="auto">
          <a:xfrm>
            <a:off x="7388225" y="49911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800" name="Rectangle 456"/>
          <p:cNvSpPr>
            <a:spLocks noChangeArrowheads="1"/>
          </p:cNvSpPr>
          <p:nvPr/>
        </p:nvSpPr>
        <p:spPr bwMode="auto">
          <a:xfrm>
            <a:off x="5348288" y="5345112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20</a:t>
            </a:r>
            <a:endParaRPr lang="en-US" sz="2400"/>
          </a:p>
        </p:txBody>
      </p:sp>
      <p:sp>
        <p:nvSpPr>
          <p:cNvPr id="185801" name="Rectangle 457"/>
          <p:cNvSpPr>
            <a:spLocks noChangeArrowheads="1"/>
          </p:cNvSpPr>
          <p:nvPr/>
        </p:nvSpPr>
        <p:spPr bwMode="auto">
          <a:xfrm>
            <a:off x="5607050" y="534511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802" name="Rectangle 458"/>
          <p:cNvSpPr>
            <a:spLocks noChangeArrowheads="1"/>
          </p:cNvSpPr>
          <p:nvPr/>
        </p:nvSpPr>
        <p:spPr bwMode="auto">
          <a:xfrm>
            <a:off x="6323013" y="5345112"/>
            <a:ext cx="1219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1,048,576</a:t>
            </a:r>
            <a:endParaRPr lang="en-US" sz="2400"/>
          </a:p>
        </p:txBody>
      </p:sp>
      <p:sp>
        <p:nvSpPr>
          <p:cNvPr id="185803" name="Rectangle 459"/>
          <p:cNvSpPr>
            <a:spLocks noChangeArrowheads="1"/>
          </p:cNvSpPr>
          <p:nvPr/>
        </p:nvSpPr>
        <p:spPr bwMode="auto">
          <a:xfrm>
            <a:off x="7388225" y="534511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816" name="Rectangle 472"/>
          <p:cNvSpPr>
            <a:spLocks noChangeArrowheads="1"/>
          </p:cNvSpPr>
          <p:nvPr/>
        </p:nvSpPr>
        <p:spPr bwMode="auto">
          <a:xfrm>
            <a:off x="5348288" y="5697537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21</a:t>
            </a:r>
            <a:endParaRPr lang="en-US" sz="2400"/>
          </a:p>
        </p:txBody>
      </p:sp>
      <p:sp>
        <p:nvSpPr>
          <p:cNvPr id="185817" name="Rectangle 473"/>
          <p:cNvSpPr>
            <a:spLocks noChangeArrowheads="1"/>
          </p:cNvSpPr>
          <p:nvPr/>
        </p:nvSpPr>
        <p:spPr bwMode="auto">
          <a:xfrm>
            <a:off x="5607050" y="5697537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818" name="Rectangle 474"/>
          <p:cNvSpPr>
            <a:spLocks noChangeArrowheads="1"/>
          </p:cNvSpPr>
          <p:nvPr/>
        </p:nvSpPr>
        <p:spPr bwMode="auto">
          <a:xfrm>
            <a:off x="6323013" y="5697537"/>
            <a:ext cx="1219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2,097,152</a:t>
            </a:r>
            <a:endParaRPr lang="en-US" sz="2400"/>
          </a:p>
        </p:txBody>
      </p:sp>
      <p:sp>
        <p:nvSpPr>
          <p:cNvPr id="185819" name="Rectangle 475"/>
          <p:cNvSpPr>
            <a:spLocks noChangeArrowheads="1"/>
          </p:cNvSpPr>
          <p:nvPr/>
        </p:nvSpPr>
        <p:spPr bwMode="auto">
          <a:xfrm>
            <a:off x="7388225" y="5697537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853" name="Rectangle 509"/>
          <p:cNvSpPr>
            <a:spLocks noChangeArrowheads="1"/>
          </p:cNvSpPr>
          <p:nvPr/>
        </p:nvSpPr>
        <p:spPr bwMode="auto">
          <a:xfrm>
            <a:off x="2260600" y="4991100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8</a:t>
            </a:r>
            <a:endParaRPr lang="en-US" sz="2400"/>
          </a:p>
        </p:txBody>
      </p:sp>
      <p:sp>
        <p:nvSpPr>
          <p:cNvPr id="185854" name="Rectangle 510"/>
          <p:cNvSpPr>
            <a:spLocks noChangeArrowheads="1"/>
          </p:cNvSpPr>
          <p:nvPr/>
        </p:nvSpPr>
        <p:spPr bwMode="auto">
          <a:xfrm>
            <a:off x="2386013" y="49911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855" name="Rectangle 511"/>
          <p:cNvSpPr>
            <a:spLocks noChangeArrowheads="1"/>
          </p:cNvSpPr>
          <p:nvPr/>
        </p:nvSpPr>
        <p:spPr bwMode="auto">
          <a:xfrm>
            <a:off x="3479800" y="4991100"/>
            <a:ext cx="45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256</a:t>
            </a:r>
            <a:endParaRPr lang="en-US" sz="2400"/>
          </a:p>
        </p:txBody>
      </p:sp>
      <p:sp>
        <p:nvSpPr>
          <p:cNvPr id="185856" name="Rectangle 512"/>
          <p:cNvSpPr>
            <a:spLocks noChangeArrowheads="1"/>
          </p:cNvSpPr>
          <p:nvPr/>
        </p:nvSpPr>
        <p:spPr bwMode="auto">
          <a:xfrm>
            <a:off x="3873500" y="49911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870" name="Rectangle 526"/>
          <p:cNvSpPr>
            <a:spLocks noChangeArrowheads="1"/>
          </p:cNvSpPr>
          <p:nvPr/>
        </p:nvSpPr>
        <p:spPr bwMode="auto">
          <a:xfrm>
            <a:off x="2260600" y="5345112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9</a:t>
            </a:r>
            <a:endParaRPr lang="en-US" sz="2400"/>
          </a:p>
        </p:txBody>
      </p:sp>
      <p:sp>
        <p:nvSpPr>
          <p:cNvPr id="185871" name="Rectangle 527"/>
          <p:cNvSpPr>
            <a:spLocks noChangeArrowheads="1"/>
          </p:cNvSpPr>
          <p:nvPr/>
        </p:nvSpPr>
        <p:spPr bwMode="auto">
          <a:xfrm>
            <a:off x="2386013" y="534511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872" name="Rectangle 528"/>
          <p:cNvSpPr>
            <a:spLocks noChangeArrowheads="1"/>
          </p:cNvSpPr>
          <p:nvPr/>
        </p:nvSpPr>
        <p:spPr bwMode="auto">
          <a:xfrm>
            <a:off x="3479800" y="5345112"/>
            <a:ext cx="45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512</a:t>
            </a:r>
            <a:endParaRPr lang="en-US" sz="2400"/>
          </a:p>
        </p:txBody>
      </p:sp>
      <p:sp>
        <p:nvSpPr>
          <p:cNvPr id="185873" name="Rectangle 529"/>
          <p:cNvSpPr>
            <a:spLocks noChangeArrowheads="1"/>
          </p:cNvSpPr>
          <p:nvPr/>
        </p:nvSpPr>
        <p:spPr bwMode="auto">
          <a:xfrm>
            <a:off x="3873500" y="534511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887" name="Rectangle 543"/>
          <p:cNvSpPr>
            <a:spLocks noChangeArrowheads="1"/>
          </p:cNvSpPr>
          <p:nvPr/>
        </p:nvSpPr>
        <p:spPr bwMode="auto">
          <a:xfrm>
            <a:off x="2184400" y="5697537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10</a:t>
            </a:r>
            <a:endParaRPr lang="en-US" sz="2400"/>
          </a:p>
        </p:txBody>
      </p:sp>
      <p:sp>
        <p:nvSpPr>
          <p:cNvPr id="185888" name="Rectangle 544"/>
          <p:cNvSpPr>
            <a:spLocks noChangeArrowheads="1"/>
          </p:cNvSpPr>
          <p:nvPr/>
        </p:nvSpPr>
        <p:spPr bwMode="auto">
          <a:xfrm>
            <a:off x="2443163" y="5697537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85889" name="Rectangle 545"/>
          <p:cNvSpPr>
            <a:spLocks noChangeArrowheads="1"/>
          </p:cNvSpPr>
          <p:nvPr/>
        </p:nvSpPr>
        <p:spPr bwMode="auto">
          <a:xfrm>
            <a:off x="3346450" y="5697537"/>
            <a:ext cx="609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1024</a:t>
            </a:r>
            <a:endParaRPr lang="en-US" sz="2400"/>
          </a:p>
        </p:txBody>
      </p:sp>
      <p:sp>
        <p:nvSpPr>
          <p:cNvPr id="185890" name="Rectangle 546"/>
          <p:cNvSpPr>
            <a:spLocks noChangeArrowheads="1"/>
          </p:cNvSpPr>
          <p:nvPr/>
        </p:nvSpPr>
        <p:spPr bwMode="auto">
          <a:xfrm>
            <a:off x="3873500" y="5697537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graphicFrame>
        <p:nvGraphicFramePr>
          <p:cNvPr id="239917" name="Group 1325"/>
          <p:cNvGraphicFramePr>
            <a:graphicFrameLocks noGrp="1"/>
          </p:cNvGraphicFramePr>
          <p:nvPr/>
        </p:nvGraphicFramePr>
        <p:xfrm>
          <a:off x="1590675" y="1757362"/>
          <a:ext cx="6029325" cy="4330700"/>
        </p:xfrm>
        <a:graphic>
          <a:graphicData uri="http://schemas.openxmlformats.org/drawingml/2006/table">
            <a:tbl>
              <a:tblPr/>
              <a:tblGrid>
                <a:gridCol w="1406525"/>
                <a:gridCol w="1046163"/>
                <a:gridCol w="647700"/>
                <a:gridCol w="1519237"/>
                <a:gridCol w="14097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865" name="Rectangle 127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Positive Powers of 2 </a:t>
            </a:r>
          </a:p>
        </p:txBody>
      </p:sp>
      <p:sp>
        <p:nvSpPr>
          <p:cNvPr id="102" name="Date Placeholder 10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4B6-3BA8-441F-BD6D-0B9F3176D9A1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03" name="Footer Placeholder 10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838200"/>
          </a:xfrm>
        </p:spPr>
        <p:txBody>
          <a:bodyPr/>
          <a:lstStyle/>
          <a:p>
            <a:r>
              <a:rPr lang="en-US" dirty="0"/>
              <a:t>Commonly Occurring Bases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251234" y="1539875"/>
            <a:ext cx="822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Name</a:t>
            </a:r>
            <a:endParaRPr lang="en-US" sz="3200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2116421" y="1539875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3200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427696" y="1539875"/>
            <a:ext cx="7886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Radix</a:t>
            </a:r>
            <a:endParaRPr lang="en-US" sz="3200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4319871" y="1539875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3200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6418546" y="1539875"/>
            <a:ext cx="7710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Digits</a:t>
            </a:r>
            <a:endParaRPr lang="en-US" sz="3200"/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7293259" y="1539875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3200"/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1255996" y="2112963"/>
            <a:ext cx="873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Binary</a:t>
            </a:r>
            <a:endParaRPr lang="en-US" sz="3200"/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2281521" y="2112963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3200"/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3783296" y="2112963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2</a:t>
            </a:r>
            <a:endParaRPr lang="en-US" sz="3200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3959509" y="2112963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3200"/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6637621" y="2112963"/>
            <a:ext cx="4280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0,1</a:t>
            </a:r>
            <a:endParaRPr lang="en-US" sz="3200"/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7074184" y="2112963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3200"/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1251234" y="2686050"/>
            <a:ext cx="7181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Octal</a:t>
            </a:r>
            <a:endParaRPr lang="en-US" sz="3200"/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2065621" y="268605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3200"/>
          </a:p>
        </p:txBody>
      </p:sp>
      <p:sp>
        <p:nvSpPr>
          <p:cNvPr id="102418" name="Rectangle 18"/>
          <p:cNvSpPr>
            <a:spLocks noChangeArrowheads="1"/>
          </p:cNvSpPr>
          <p:nvPr/>
        </p:nvSpPr>
        <p:spPr bwMode="auto">
          <a:xfrm>
            <a:off x="3783296" y="2686050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8</a:t>
            </a:r>
            <a:endParaRPr lang="en-US" sz="3200"/>
          </a:p>
        </p:txBody>
      </p:sp>
      <p:sp>
        <p:nvSpPr>
          <p:cNvPr id="102419" name="Rectangle 19"/>
          <p:cNvSpPr>
            <a:spLocks noChangeArrowheads="1"/>
          </p:cNvSpPr>
          <p:nvPr/>
        </p:nvSpPr>
        <p:spPr bwMode="auto">
          <a:xfrm>
            <a:off x="3959509" y="268605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3200"/>
          </a:p>
        </p:txBody>
      </p:sp>
      <p:sp>
        <p:nvSpPr>
          <p:cNvPr id="102420" name="Rectangle 20"/>
          <p:cNvSpPr>
            <a:spLocks noChangeArrowheads="1"/>
          </p:cNvSpPr>
          <p:nvPr/>
        </p:nvSpPr>
        <p:spPr bwMode="auto">
          <a:xfrm>
            <a:off x="5864509" y="2686050"/>
            <a:ext cx="19668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0,1,2,3,4,5,6,7</a:t>
            </a:r>
            <a:endParaRPr lang="en-US" sz="3200"/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7866346" y="268605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3200"/>
          </a:p>
        </p:txBody>
      </p:sp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1257584" y="3257550"/>
            <a:ext cx="1114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</a:rPr>
              <a:t>Decimal</a:t>
            </a:r>
            <a:endParaRPr lang="en-US" sz="3200" dirty="0"/>
          </a:p>
        </p:txBody>
      </p:sp>
      <p:sp>
        <p:nvSpPr>
          <p:cNvPr id="102423" name="Rectangle 23"/>
          <p:cNvSpPr>
            <a:spLocks noChangeArrowheads="1"/>
          </p:cNvSpPr>
          <p:nvPr/>
        </p:nvSpPr>
        <p:spPr bwMode="auto">
          <a:xfrm>
            <a:off x="2470434" y="325755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3200"/>
          </a:p>
        </p:txBody>
      </p:sp>
      <p:sp>
        <p:nvSpPr>
          <p:cNvPr id="102424" name="Rectangle 24"/>
          <p:cNvSpPr>
            <a:spLocks noChangeArrowheads="1"/>
          </p:cNvSpPr>
          <p:nvPr/>
        </p:nvSpPr>
        <p:spPr bwMode="auto">
          <a:xfrm>
            <a:off x="3695984" y="3257550"/>
            <a:ext cx="343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10</a:t>
            </a:r>
            <a:endParaRPr lang="en-US" sz="3200"/>
          </a:p>
        </p:txBody>
      </p:sp>
      <p:sp>
        <p:nvSpPr>
          <p:cNvPr id="102425" name="Rectangle 25"/>
          <p:cNvSpPr>
            <a:spLocks noChangeArrowheads="1"/>
          </p:cNvSpPr>
          <p:nvPr/>
        </p:nvSpPr>
        <p:spPr bwMode="auto">
          <a:xfrm>
            <a:off x="4046821" y="325755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3200"/>
          </a:p>
        </p:txBody>
      </p:sp>
      <p:sp>
        <p:nvSpPr>
          <p:cNvPr id="102426" name="Rectangle 26"/>
          <p:cNvSpPr>
            <a:spLocks noChangeArrowheads="1"/>
          </p:cNvSpPr>
          <p:nvPr/>
        </p:nvSpPr>
        <p:spPr bwMode="auto">
          <a:xfrm>
            <a:off x="5607334" y="3257550"/>
            <a:ext cx="2479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0,1,2,3,4,5,6,7,8,9</a:t>
            </a:r>
            <a:endParaRPr lang="en-US" sz="3200"/>
          </a:p>
        </p:txBody>
      </p:sp>
      <p:sp>
        <p:nvSpPr>
          <p:cNvPr id="102427" name="Rectangle 27"/>
          <p:cNvSpPr>
            <a:spLocks noChangeArrowheads="1"/>
          </p:cNvSpPr>
          <p:nvPr/>
        </p:nvSpPr>
        <p:spPr bwMode="auto">
          <a:xfrm>
            <a:off x="8129871" y="325755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3200"/>
          </a:p>
        </p:txBody>
      </p:sp>
      <p:sp>
        <p:nvSpPr>
          <p:cNvPr id="102428" name="Rectangle 28"/>
          <p:cNvSpPr>
            <a:spLocks noChangeArrowheads="1"/>
          </p:cNvSpPr>
          <p:nvPr/>
        </p:nvSpPr>
        <p:spPr bwMode="auto">
          <a:xfrm>
            <a:off x="1267109" y="3830638"/>
            <a:ext cx="1782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Hexadecimal</a:t>
            </a:r>
            <a:endParaRPr lang="en-US" sz="3200"/>
          </a:p>
        </p:txBody>
      </p:sp>
      <p:sp>
        <p:nvSpPr>
          <p:cNvPr id="102429" name="Rectangle 29"/>
          <p:cNvSpPr>
            <a:spLocks noChangeArrowheads="1"/>
          </p:cNvSpPr>
          <p:nvPr/>
        </p:nvSpPr>
        <p:spPr bwMode="auto">
          <a:xfrm>
            <a:off x="3197509" y="3830638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3200"/>
          </a:p>
        </p:txBody>
      </p:sp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3695984" y="3830638"/>
            <a:ext cx="343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16</a:t>
            </a:r>
            <a:endParaRPr lang="en-US" sz="3200"/>
          </a:p>
        </p:txBody>
      </p:sp>
      <p:sp>
        <p:nvSpPr>
          <p:cNvPr id="102431" name="Rectangle 31"/>
          <p:cNvSpPr>
            <a:spLocks noChangeArrowheads="1"/>
          </p:cNvSpPr>
          <p:nvPr/>
        </p:nvSpPr>
        <p:spPr bwMode="auto">
          <a:xfrm>
            <a:off x="4046821" y="3830638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3200"/>
          </a:p>
        </p:txBody>
      </p:sp>
      <p:sp>
        <p:nvSpPr>
          <p:cNvPr id="102432" name="Rectangle 32"/>
          <p:cNvSpPr>
            <a:spLocks noChangeArrowheads="1"/>
          </p:cNvSpPr>
          <p:nvPr/>
        </p:nvSpPr>
        <p:spPr bwMode="auto">
          <a:xfrm>
            <a:off x="4677059" y="3830638"/>
            <a:ext cx="4238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</a:rPr>
              <a:t>0,1,2,3,4,5,6,7,8,9,A,B,C,D,E,F</a:t>
            </a:r>
            <a:endParaRPr lang="en-US" sz="3200" dirty="0"/>
          </a:p>
        </p:txBody>
      </p:sp>
      <p:sp>
        <p:nvSpPr>
          <p:cNvPr id="102433" name="Rectangle 33"/>
          <p:cNvSpPr>
            <a:spLocks noChangeArrowheads="1"/>
          </p:cNvSpPr>
          <p:nvPr/>
        </p:nvSpPr>
        <p:spPr bwMode="auto">
          <a:xfrm>
            <a:off x="8585200" y="383063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2434" name="Rectangle 34"/>
          <p:cNvSpPr>
            <a:spLocks noChangeArrowheads="1"/>
          </p:cNvSpPr>
          <p:nvPr/>
        </p:nvSpPr>
        <p:spPr bwMode="auto">
          <a:xfrm>
            <a:off x="1194084" y="4395788"/>
            <a:ext cx="3847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100">
                <a:solidFill>
                  <a:srgbClr val="000000"/>
                </a:solidFill>
              </a:rPr>
              <a:t> </a:t>
            </a:r>
            <a:endParaRPr lang="en-US" sz="3200"/>
          </a:p>
        </p:txBody>
      </p:sp>
      <p:sp>
        <p:nvSpPr>
          <p:cNvPr id="102437" name="Rectangle 37"/>
          <p:cNvSpPr>
            <a:spLocks noChangeArrowheads="1"/>
          </p:cNvSpPr>
          <p:nvPr/>
        </p:nvSpPr>
        <p:spPr bwMode="auto">
          <a:xfrm>
            <a:off x="1222658" y="4671536"/>
            <a:ext cx="693074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>
              <a:buClr>
                <a:schemeClr val="hlink"/>
              </a:buClr>
            </a:pPr>
            <a:r>
              <a:rPr lang="en-US" sz="2400" dirty="0">
                <a:solidFill>
                  <a:srgbClr val="000000"/>
                </a:solidFill>
              </a:rPr>
              <a:t> The six letters (in addition to the </a:t>
            </a:r>
            <a:r>
              <a:rPr lang="en-US" sz="2400" dirty="0" smtClean="0">
                <a:solidFill>
                  <a:srgbClr val="000000"/>
                </a:solidFill>
              </a:rPr>
              <a:t>10 integers</a:t>
            </a:r>
            <a:r>
              <a:rPr lang="en-US" sz="2400" dirty="0">
                <a:solidFill>
                  <a:srgbClr val="000000"/>
                </a:solidFill>
              </a:rPr>
              <a:t>) in hexadecimal represent: </a:t>
            </a:r>
            <a:endParaRPr lang="en-US" sz="3200" dirty="0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56F-CD30-4836-B930-CDAA717728F9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0C6D-0BCF-4C30-982F-97586F9E641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2652713" y="1835150"/>
            <a:ext cx="763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Decimal </a:t>
            </a:r>
            <a:endParaRPr lang="en-US" sz="2400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2609850" y="2070100"/>
            <a:ext cx="796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(Base 10)</a:t>
            </a:r>
            <a:endParaRPr lang="en-US" sz="2400"/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3862388" y="1835150"/>
            <a:ext cx="649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Binary </a:t>
            </a:r>
            <a:endParaRPr lang="en-US" sz="2400"/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3813175" y="2070100"/>
            <a:ext cx="6953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(Base 2)</a:t>
            </a:r>
            <a:endParaRPr lang="en-US" sz="2400"/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4991100" y="1835150"/>
            <a:ext cx="527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Octal </a:t>
            </a:r>
            <a:endParaRPr lang="en-US" sz="2400"/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4881563" y="2070100"/>
            <a:ext cx="6953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(Base 8)</a:t>
            </a:r>
            <a:endParaRPr lang="en-US" sz="2400"/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5572125" y="20701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5832475" y="1835150"/>
            <a:ext cx="4524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Hexa</a:t>
            </a:r>
            <a:endParaRPr lang="en-US" sz="2400"/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6288088" y="1835150"/>
            <a:ext cx="730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decimal </a:t>
            </a:r>
            <a:endParaRPr lang="en-US" sz="2400"/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5930900" y="2070100"/>
            <a:ext cx="796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(Base 16)</a:t>
            </a:r>
            <a:endParaRPr lang="en-US" sz="2400"/>
          </a:p>
        </p:txBody>
      </p:sp>
      <p:sp>
        <p:nvSpPr>
          <p:cNvPr id="103441" name="Rectangle 17"/>
          <p:cNvSpPr>
            <a:spLocks noChangeArrowheads="1"/>
          </p:cNvSpPr>
          <p:nvPr/>
        </p:nvSpPr>
        <p:spPr bwMode="auto">
          <a:xfrm>
            <a:off x="6756400" y="20701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481" name="Rectangle 57"/>
          <p:cNvSpPr>
            <a:spLocks noChangeArrowheads="1"/>
          </p:cNvSpPr>
          <p:nvPr/>
        </p:nvSpPr>
        <p:spPr bwMode="auto">
          <a:xfrm>
            <a:off x="2903538" y="231140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00</a:t>
            </a:r>
            <a:endParaRPr lang="en-US" sz="2400"/>
          </a:p>
        </p:txBody>
      </p:sp>
      <p:sp>
        <p:nvSpPr>
          <p:cNvPr id="103482" name="Rectangle 58"/>
          <p:cNvSpPr>
            <a:spLocks noChangeArrowheads="1"/>
          </p:cNvSpPr>
          <p:nvPr/>
        </p:nvSpPr>
        <p:spPr bwMode="auto">
          <a:xfrm>
            <a:off x="3105150" y="23114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483" name="Rectangle 59"/>
          <p:cNvSpPr>
            <a:spLocks noChangeArrowheads="1"/>
          </p:cNvSpPr>
          <p:nvPr/>
        </p:nvSpPr>
        <p:spPr bwMode="auto">
          <a:xfrm>
            <a:off x="3905250" y="2311400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00000</a:t>
            </a:r>
            <a:endParaRPr lang="en-US" sz="2400"/>
          </a:p>
        </p:txBody>
      </p:sp>
      <p:sp>
        <p:nvSpPr>
          <p:cNvPr id="103485" name="Rectangle 61"/>
          <p:cNvSpPr>
            <a:spLocks noChangeArrowheads="1"/>
          </p:cNvSpPr>
          <p:nvPr/>
        </p:nvSpPr>
        <p:spPr bwMode="auto">
          <a:xfrm>
            <a:off x="5126038" y="231140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00</a:t>
            </a:r>
            <a:endParaRPr lang="en-US" sz="2400"/>
          </a:p>
        </p:txBody>
      </p:sp>
      <p:sp>
        <p:nvSpPr>
          <p:cNvPr id="103487" name="Rectangle 63"/>
          <p:cNvSpPr>
            <a:spLocks noChangeArrowheads="1"/>
          </p:cNvSpPr>
          <p:nvPr/>
        </p:nvSpPr>
        <p:spPr bwMode="auto">
          <a:xfrm>
            <a:off x="6257925" y="231140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00</a:t>
            </a:r>
            <a:endParaRPr lang="en-US" sz="2400"/>
          </a:p>
        </p:txBody>
      </p:sp>
      <p:sp>
        <p:nvSpPr>
          <p:cNvPr id="103488" name="Rectangle 64"/>
          <p:cNvSpPr>
            <a:spLocks noChangeArrowheads="1"/>
          </p:cNvSpPr>
          <p:nvPr/>
        </p:nvSpPr>
        <p:spPr bwMode="auto">
          <a:xfrm>
            <a:off x="6461125" y="23114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520" name="Rectangle 96"/>
          <p:cNvSpPr>
            <a:spLocks noChangeArrowheads="1"/>
          </p:cNvSpPr>
          <p:nvPr/>
        </p:nvSpPr>
        <p:spPr bwMode="auto">
          <a:xfrm>
            <a:off x="2903538" y="25511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01</a:t>
            </a:r>
            <a:endParaRPr lang="en-US" sz="2400"/>
          </a:p>
        </p:txBody>
      </p:sp>
      <p:sp>
        <p:nvSpPr>
          <p:cNvPr id="103521" name="Rectangle 97"/>
          <p:cNvSpPr>
            <a:spLocks noChangeArrowheads="1"/>
          </p:cNvSpPr>
          <p:nvPr/>
        </p:nvSpPr>
        <p:spPr bwMode="auto">
          <a:xfrm>
            <a:off x="3105150" y="25511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522" name="Rectangle 98"/>
          <p:cNvSpPr>
            <a:spLocks noChangeArrowheads="1"/>
          </p:cNvSpPr>
          <p:nvPr/>
        </p:nvSpPr>
        <p:spPr bwMode="auto">
          <a:xfrm>
            <a:off x="3905250" y="255111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00001</a:t>
            </a:r>
            <a:endParaRPr lang="en-US" sz="2400"/>
          </a:p>
        </p:txBody>
      </p:sp>
      <p:sp>
        <p:nvSpPr>
          <p:cNvPr id="103524" name="Rectangle 100"/>
          <p:cNvSpPr>
            <a:spLocks noChangeArrowheads="1"/>
          </p:cNvSpPr>
          <p:nvPr/>
        </p:nvSpPr>
        <p:spPr bwMode="auto">
          <a:xfrm>
            <a:off x="5126038" y="25511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01</a:t>
            </a:r>
            <a:endParaRPr lang="en-US" sz="2400"/>
          </a:p>
        </p:txBody>
      </p:sp>
      <p:sp>
        <p:nvSpPr>
          <p:cNvPr id="103525" name="Rectangle 101"/>
          <p:cNvSpPr>
            <a:spLocks noChangeArrowheads="1"/>
          </p:cNvSpPr>
          <p:nvPr/>
        </p:nvSpPr>
        <p:spPr bwMode="auto">
          <a:xfrm>
            <a:off x="5327650" y="25511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526" name="Rectangle 102"/>
          <p:cNvSpPr>
            <a:spLocks noChangeArrowheads="1"/>
          </p:cNvSpPr>
          <p:nvPr/>
        </p:nvSpPr>
        <p:spPr bwMode="auto">
          <a:xfrm>
            <a:off x="6257925" y="25511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01</a:t>
            </a:r>
            <a:endParaRPr lang="en-US" sz="2400"/>
          </a:p>
        </p:txBody>
      </p:sp>
      <p:sp>
        <p:nvSpPr>
          <p:cNvPr id="103527" name="Rectangle 103"/>
          <p:cNvSpPr>
            <a:spLocks noChangeArrowheads="1"/>
          </p:cNvSpPr>
          <p:nvPr/>
        </p:nvSpPr>
        <p:spPr bwMode="auto">
          <a:xfrm>
            <a:off x="6461125" y="25511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559" name="Rectangle 135"/>
          <p:cNvSpPr>
            <a:spLocks noChangeArrowheads="1"/>
          </p:cNvSpPr>
          <p:nvPr/>
        </p:nvSpPr>
        <p:spPr bwMode="auto">
          <a:xfrm>
            <a:off x="2903538" y="27924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02</a:t>
            </a:r>
            <a:endParaRPr lang="en-US" sz="2400"/>
          </a:p>
        </p:txBody>
      </p:sp>
      <p:sp>
        <p:nvSpPr>
          <p:cNvPr id="103560" name="Rectangle 136"/>
          <p:cNvSpPr>
            <a:spLocks noChangeArrowheads="1"/>
          </p:cNvSpPr>
          <p:nvPr/>
        </p:nvSpPr>
        <p:spPr bwMode="auto">
          <a:xfrm>
            <a:off x="3105150" y="27924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561" name="Rectangle 137"/>
          <p:cNvSpPr>
            <a:spLocks noChangeArrowheads="1"/>
          </p:cNvSpPr>
          <p:nvPr/>
        </p:nvSpPr>
        <p:spPr bwMode="auto">
          <a:xfrm>
            <a:off x="3905250" y="279241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00010</a:t>
            </a:r>
            <a:endParaRPr lang="en-US" sz="2400"/>
          </a:p>
        </p:txBody>
      </p:sp>
      <p:sp>
        <p:nvSpPr>
          <p:cNvPr id="103563" name="Rectangle 139"/>
          <p:cNvSpPr>
            <a:spLocks noChangeArrowheads="1"/>
          </p:cNvSpPr>
          <p:nvPr/>
        </p:nvSpPr>
        <p:spPr bwMode="auto">
          <a:xfrm>
            <a:off x="5126038" y="27924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02</a:t>
            </a:r>
            <a:endParaRPr lang="en-US" sz="2400"/>
          </a:p>
        </p:txBody>
      </p:sp>
      <p:sp>
        <p:nvSpPr>
          <p:cNvPr id="103564" name="Rectangle 140"/>
          <p:cNvSpPr>
            <a:spLocks noChangeArrowheads="1"/>
          </p:cNvSpPr>
          <p:nvPr/>
        </p:nvSpPr>
        <p:spPr bwMode="auto">
          <a:xfrm>
            <a:off x="5327650" y="27924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565" name="Rectangle 141"/>
          <p:cNvSpPr>
            <a:spLocks noChangeArrowheads="1"/>
          </p:cNvSpPr>
          <p:nvPr/>
        </p:nvSpPr>
        <p:spPr bwMode="auto">
          <a:xfrm>
            <a:off x="6257925" y="27924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02</a:t>
            </a:r>
            <a:endParaRPr lang="en-US" sz="2400"/>
          </a:p>
        </p:txBody>
      </p:sp>
      <p:sp>
        <p:nvSpPr>
          <p:cNvPr id="103566" name="Rectangle 142"/>
          <p:cNvSpPr>
            <a:spLocks noChangeArrowheads="1"/>
          </p:cNvSpPr>
          <p:nvPr/>
        </p:nvSpPr>
        <p:spPr bwMode="auto">
          <a:xfrm>
            <a:off x="6461125" y="27924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598" name="Rectangle 174"/>
          <p:cNvSpPr>
            <a:spLocks noChangeArrowheads="1"/>
          </p:cNvSpPr>
          <p:nvPr/>
        </p:nvSpPr>
        <p:spPr bwMode="auto">
          <a:xfrm>
            <a:off x="2903538" y="30337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03</a:t>
            </a:r>
            <a:endParaRPr lang="en-US" sz="2400"/>
          </a:p>
        </p:txBody>
      </p:sp>
      <p:sp>
        <p:nvSpPr>
          <p:cNvPr id="103599" name="Rectangle 175"/>
          <p:cNvSpPr>
            <a:spLocks noChangeArrowheads="1"/>
          </p:cNvSpPr>
          <p:nvPr/>
        </p:nvSpPr>
        <p:spPr bwMode="auto">
          <a:xfrm>
            <a:off x="3105150" y="30337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600" name="Rectangle 176"/>
          <p:cNvSpPr>
            <a:spLocks noChangeArrowheads="1"/>
          </p:cNvSpPr>
          <p:nvPr/>
        </p:nvSpPr>
        <p:spPr bwMode="auto">
          <a:xfrm>
            <a:off x="3905250" y="303371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00011</a:t>
            </a:r>
            <a:endParaRPr lang="en-US" sz="2400"/>
          </a:p>
        </p:txBody>
      </p:sp>
      <p:sp>
        <p:nvSpPr>
          <p:cNvPr id="103602" name="Rectangle 178"/>
          <p:cNvSpPr>
            <a:spLocks noChangeArrowheads="1"/>
          </p:cNvSpPr>
          <p:nvPr/>
        </p:nvSpPr>
        <p:spPr bwMode="auto">
          <a:xfrm>
            <a:off x="5126038" y="30337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03</a:t>
            </a:r>
            <a:endParaRPr lang="en-US" sz="2400"/>
          </a:p>
        </p:txBody>
      </p:sp>
      <p:sp>
        <p:nvSpPr>
          <p:cNvPr id="103604" name="Rectangle 180"/>
          <p:cNvSpPr>
            <a:spLocks noChangeArrowheads="1"/>
          </p:cNvSpPr>
          <p:nvPr/>
        </p:nvSpPr>
        <p:spPr bwMode="auto">
          <a:xfrm>
            <a:off x="6257925" y="30337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03</a:t>
            </a:r>
            <a:endParaRPr lang="en-US" sz="2400"/>
          </a:p>
        </p:txBody>
      </p:sp>
      <p:sp>
        <p:nvSpPr>
          <p:cNvPr id="103605" name="Rectangle 181"/>
          <p:cNvSpPr>
            <a:spLocks noChangeArrowheads="1"/>
          </p:cNvSpPr>
          <p:nvPr/>
        </p:nvSpPr>
        <p:spPr bwMode="auto">
          <a:xfrm>
            <a:off x="6461125" y="30337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638" name="Rectangle 214"/>
          <p:cNvSpPr>
            <a:spLocks noChangeArrowheads="1"/>
          </p:cNvSpPr>
          <p:nvPr/>
        </p:nvSpPr>
        <p:spPr bwMode="auto">
          <a:xfrm>
            <a:off x="2903538" y="32734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04</a:t>
            </a:r>
            <a:endParaRPr lang="en-US" sz="2400"/>
          </a:p>
        </p:txBody>
      </p:sp>
      <p:sp>
        <p:nvSpPr>
          <p:cNvPr id="103639" name="Rectangle 215"/>
          <p:cNvSpPr>
            <a:spLocks noChangeArrowheads="1"/>
          </p:cNvSpPr>
          <p:nvPr/>
        </p:nvSpPr>
        <p:spPr bwMode="auto">
          <a:xfrm>
            <a:off x="3105150" y="32734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640" name="Rectangle 216"/>
          <p:cNvSpPr>
            <a:spLocks noChangeArrowheads="1"/>
          </p:cNvSpPr>
          <p:nvPr/>
        </p:nvSpPr>
        <p:spPr bwMode="auto">
          <a:xfrm>
            <a:off x="3905250" y="327342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00100</a:t>
            </a:r>
            <a:endParaRPr lang="en-US" sz="2400"/>
          </a:p>
        </p:txBody>
      </p:sp>
      <p:sp>
        <p:nvSpPr>
          <p:cNvPr id="103642" name="Rectangle 218"/>
          <p:cNvSpPr>
            <a:spLocks noChangeArrowheads="1"/>
          </p:cNvSpPr>
          <p:nvPr/>
        </p:nvSpPr>
        <p:spPr bwMode="auto">
          <a:xfrm>
            <a:off x="5126038" y="32734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04</a:t>
            </a:r>
            <a:endParaRPr lang="en-US" sz="2400"/>
          </a:p>
        </p:txBody>
      </p:sp>
      <p:sp>
        <p:nvSpPr>
          <p:cNvPr id="103644" name="Rectangle 220"/>
          <p:cNvSpPr>
            <a:spLocks noChangeArrowheads="1"/>
          </p:cNvSpPr>
          <p:nvPr/>
        </p:nvSpPr>
        <p:spPr bwMode="auto">
          <a:xfrm>
            <a:off x="6257925" y="32734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04</a:t>
            </a:r>
            <a:endParaRPr lang="en-US" sz="2400"/>
          </a:p>
        </p:txBody>
      </p:sp>
      <p:sp>
        <p:nvSpPr>
          <p:cNvPr id="103645" name="Rectangle 221"/>
          <p:cNvSpPr>
            <a:spLocks noChangeArrowheads="1"/>
          </p:cNvSpPr>
          <p:nvPr/>
        </p:nvSpPr>
        <p:spPr bwMode="auto">
          <a:xfrm>
            <a:off x="6461125" y="32734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677" name="Rectangle 253"/>
          <p:cNvSpPr>
            <a:spLocks noChangeArrowheads="1"/>
          </p:cNvSpPr>
          <p:nvPr/>
        </p:nvSpPr>
        <p:spPr bwMode="auto">
          <a:xfrm>
            <a:off x="2903538" y="35147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05</a:t>
            </a:r>
            <a:endParaRPr lang="en-US" sz="2400"/>
          </a:p>
        </p:txBody>
      </p:sp>
      <p:sp>
        <p:nvSpPr>
          <p:cNvPr id="103678" name="Rectangle 254"/>
          <p:cNvSpPr>
            <a:spLocks noChangeArrowheads="1"/>
          </p:cNvSpPr>
          <p:nvPr/>
        </p:nvSpPr>
        <p:spPr bwMode="auto">
          <a:xfrm>
            <a:off x="3105150" y="35147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679" name="Rectangle 255"/>
          <p:cNvSpPr>
            <a:spLocks noChangeArrowheads="1"/>
          </p:cNvSpPr>
          <p:nvPr/>
        </p:nvSpPr>
        <p:spPr bwMode="auto">
          <a:xfrm>
            <a:off x="3905250" y="351472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00101</a:t>
            </a:r>
            <a:endParaRPr lang="en-US" sz="2400"/>
          </a:p>
        </p:txBody>
      </p:sp>
      <p:sp>
        <p:nvSpPr>
          <p:cNvPr id="103681" name="Rectangle 257"/>
          <p:cNvSpPr>
            <a:spLocks noChangeArrowheads="1"/>
          </p:cNvSpPr>
          <p:nvPr/>
        </p:nvSpPr>
        <p:spPr bwMode="auto">
          <a:xfrm>
            <a:off x="5126038" y="35147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05</a:t>
            </a:r>
            <a:endParaRPr lang="en-US" sz="2400"/>
          </a:p>
        </p:txBody>
      </p:sp>
      <p:sp>
        <p:nvSpPr>
          <p:cNvPr id="103682" name="Rectangle 258"/>
          <p:cNvSpPr>
            <a:spLocks noChangeArrowheads="1"/>
          </p:cNvSpPr>
          <p:nvPr/>
        </p:nvSpPr>
        <p:spPr bwMode="auto">
          <a:xfrm>
            <a:off x="5327650" y="35147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683" name="Rectangle 259"/>
          <p:cNvSpPr>
            <a:spLocks noChangeArrowheads="1"/>
          </p:cNvSpPr>
          <p:nvPr/>
        </p:nvSpPr>
        <p:spPr bwMode="auto">
          <a:xfrm>
            <a:off x="6257925" y="35147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05</a:t>
            </a:r>
            <a:endParaRPr lang="en-US" sz="2400"/>
          </a:p>
        </p:txBody>
      </p:sp>
      <p:sp>
        <p:nvSpPr>
          <p:cNvPr id="103684" name="Rectangle 260"/>
          <p:cNvSpPr>
            <a:spLocks noChangeArrowheads="1"/>
          </p:cNvSpPr>
          <p:nvPr/>
        </p:nvSpPr>
        <p:spPr bwMode="auto">
          <a:xfrm>
            <a:off x="6461125" y="35147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716" name="Rectangle 292"/>
          <p:cNvSpPr>
            <a:spLocks noChangeArrowheads="1"/>
          </p:cNvSpPr>
          <p:nvPr/>
        </p:nvSpPr>
        <p:spPr bwMode="auto">
          <a:xfrm>
            <a:off x="2903538" y="37544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06</a:t>
            </a:r>
            <a:endParaRPr lang="en-US" sz="2400"/>
          </a:p>
        </p:txBody>
      </p:sp>
      <p:sp>
        <p:nvSpPr>
          <p:cNvPr id="103717" name="Rectangle 293"/>
          <p:cNvSpPr>
            <a:spLocks noChangeArrowheads="1"/>
          </p:cNvSpPr>
          <p:nvPr/>
        </p:nvSpPr>
        <p:spPr bwMode="auto">
          <a:xfrm>
            <a:off x="3105150" y="37544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718" name="Rectangle 294"/>
          <p:cNvSpPr>
            <a:spLocks noChangeArrowheads="1"/>
          </p:cNvSpPr>
          <p:nvPr/>
        </p:nvSpPr>
        <p:spPr bwMode="auto">
          <a:xfrm>
            <a:off x="3905250" y="37544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00110</a:t>
            </a:r>
            <a:endParaRPr lang="en-US" sz="2400"/>
          </a:p>
        </p:txBody>
      </p:sp>
      <p:sp>
        <p:nvSpPr>
          <p:cNvPr id="103720" name="Rectangle 296"/>
          <p:cNvSpPr>
            <a:spLocks noChangeArrowheads="1"/>
          </p:cNvSpPr>
          <p:nvPr/>
        </p:nvSpPr>
        <p:spPr bwMode="auto">
          <a:xfrm>
            <a:off x="5126038" y="37544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06</a:t>
            </a:r>
            <a:endParaRPr lang="en-US" sz="2400"/>
          </a:p>
        </p:txBody>
      </p:sp>
      <p:sp>
        <p:nvSpPr>
          <p:cNvPr id="103721" name="Rectangle 297"/>
          <p:cNvSpPr>
            <a:spLocks noChangeArrowheads="1"/>
          </p:cNvSpPr>
          <p:nvPr/>
        </p:nvSpPr>
        <p:spPr bwMode="auto">
          <a:xfrm>
            <a:off x="5327650" y="37544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722" name="Rectangle 298"/>
          <p:cNvSpPr>
            <a:spLocks noChangeArrowheads="1"/>
          </p:cNvSpPr>
          <p:nvPr/>
        </p:nvSpPr>
        <p:spPr bwMode="auto">
          <a:xfrm>
            <a:off x="6257925" y="37544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06</a:t>
            </a:r>
            <a:endParaRPr lang="en-US" sz="2400"/>
          </a:p>
        </p:txBody>
      </p:sp>
      <p:sp>
        <p:nvSpPr>
          <p:cNvPr id="103723" name="Rectangle 299"/>
          <p:cNvSpPr>
            <a:spLocks noChangeArrowheads="1"/>
          </p:cNvSpPr>
          <p:nvPr/>
        </p:nvSpPr>
        <p:spPr bwMode="auto">
          <a:xfrm>
            <a:off x="6461125" y="37544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755" name="Rectangle 331"/>
          <p:cNvSpPr>
            <a:spLocks noChangeArrowheads="1"/>
          </p:cNvSpPr>
          <p:nvPr/>
        </p:nvSpPr>
        <p:spPr bwMode="auto">
          <a:xfrm>
            <a:off x="2903538" y="39957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07</a:t>
            </a:r>
            <a:endParaRPr lang="en-US" sz="2400"/>
          </a:p>
        </p:txBody>
      </p:sp>
      <p:sp>
        <p:nvSpPr>
          <p:cNvPr id="103756" name="Rectangle 332"/>
          <p:cNvSpPr>
            <a:spLocks noChangeArrowheads="1"/>
          </p:cNvSpPr>
          <p:nvPr/>
        </p:nvSpPr>
        <p:spPr bwMode="auto">
          <a:xfrm>
            <a:off x="3105150" y="39957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757" name="Rectangle 333"/>
          <p:cNvSpPr>
            <a:spLocks noChangeArrowheads="1"/>
          </p:cNvSpPr>
          <p:nvPr/>
        </p:nvSpPr>
        <p:spPr bwMode="auto">
          <a:xfrm>
            <a:off x="3905250" y="39957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00111</a:t>
            </a:r>
            <a:endParaRPr lang="en-US" sz="2400"/>
          </a:p>
        </p:txBody>
      </p:sp>
      <p:sp>
        <p:nvSpPr>
          <p:cNvPr id="103759" name="Rectangle 335"/>
          <p:cNvSpPr>
            <a:spLocks noChangeArrowheads="1"/>
          </p:cNvSpPr>
          <p:nvPr/>
        </p:nvSpPr>
        <p:spPr bwMode="auto">
          <a:xfrm>
            <a:off x="5126038" y="39957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07</a:t>
            </a:r>
            <a:endParaRPr lang="en-US" sz="2400"/>
          </a:p>
        </p:txBody>
      </p:sp>
      <p:sp>
        <p:nvSpPr>
          <p:cNvPr id="103760" name="Rectangle 336"/>
          <p:cNvSpPr>
            <a:spLocks noChangeArrowheads="1"/>
          </p:cNvSpPr>
          <p:nvPr/>
        </p:nvSpPr>
        <p:spPr bwMode="auto">
          <a:xfrm>
            <a:off x="5327650" y="39957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761" name="Rectangle 337"/>
          <p:cNvSpPr>
            <a:spLocks noChangeArrowheads="1"/>
          </p:cNvSpPr>
          <p:nvPr/>
        </p:nvSpPr>
        <p:spPr bwMode="auto">
          <a:xfrm>
            <a:off x="6257925" y="39957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07</a:t>
            </a:r>
            <a:endParaRPr lang="en-US" sz="2400"/>
          </a:p>
        </p:txBody>
      </p:sp>
      <p:sp>
        <p:nvSpPr>
          <p:cNvPr id="103762" name="Rectangle 338"/>
          <p:cNvSpPr>
            <a:spLocks noChangeArrowheads="1"/>
          </p:cNvSpPr>
          <p:nvPr/>
        </p:nvSpPr>
        <p:spPr bwMode="auto">
          <a:xfrm>
            <a:off x="6461125" y="39957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794" name="Rectangle 370"/>
          <p:cNvSpPr>
            <a:spLocks noChangeArrowheads="1"/>
          </p:cNvSpPr>
          <p:nvPr/>
        </p:nvSpPr>
        <p:spPr bwMode="auto">
          <a:xfrm>
            <a:off x="2903538" y="42370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08</a:t>
            </a:r>
            <a:endParaRPr lang="en-US" sz="2400"/>
          </a:p>
        </p:txBody>
      </p:sp>
      <p:sp>
        <p:nvSpPr>
          <p:cNvPr id="103795" name="Rectangle 371"/>
          <p:cNvSpPr>
            <a:spLocks noChangeArrowheads="1"/>
          </p:cNvSpPr>
          <p:nvPr/>
        </p:nvSpPr>
        <p:spPr bwMode="auto">
          <a:xfrm>
            <a:off x="3105150" y="42370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796" name="Rectangle 372"/>
          <p:cNvSpPr>
            <a:spLocks noChangeArrowheads="1"/>
          </p:cNvSpPr>
          <p:nvPr/>
        </p:nvSpPr>
        <p:spPr bwMode="auto">
          <a:xfrm>
            <a:off x="3905250" y="42370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01000</a:t>
            </a:r>
            <a:endParaRPr lang="en-US" sz="2400"/>
          </a:p>
        </p:txBody>
      </p:sp>
      <p:sp>
        <p:nvSpPr>
          <p:cNvPr id="103798" name="Rectangle 374"/>
          <p:cNvSpPr>
            <a:spLocks noChangeArrowheads="1"/>
          </p:cNvSpPr>
          <p:nvPr/>
        </p:nvSpPr>
        <p:spPr bwMode="auto">
          <a:xfrm>
            <a:off x="5126038" y="42370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10</a:t>
            </a:r>
            <a:endParaRPr lang="en-US" sz="2400"/>
          </a:p>
        </p:txBody>
      </p:sp>
      <p:sp>
        <p:nvSpPr>
          <p:cNvPr id="103799" name="Rectangle 375"/>
          <p:cNvSpPr>
            <a:spLocks noChangeArrowheads="1"/>
          </p:cNvSpPr>
          <p:nvPr/>
        </p:nvSpPr>
        <p:spPr bwMode="auto">
          <a:xfrm>
            <a:off x="5327650" y="42370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800" name="Rectangle 376"/>
          <p:cNvSpPr>
            <a:spLocks noChangeArrowheads="1"/>
          </p:cNvSpPr>
          <p:nvPr/>
        </p:nvSpPr>
        <p:spPr bwMode="auto">
          <a:xfrm>
            <a:off x="6257925" y="42370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08</a:t>
            </a:r>
            <a:endParaRPr lang="en-US" sz="2400"/>
          </a:p>
        </p:txBody>
      </p:sp>
      <p:sp>
        <p:nvSpPr>
          <p:cNvPr id="103801" name="Rectangle 377"/>
          <p:cNvSpPr>
            <a:spLocks noChangeArrowheads="1"/>
          </p:cNvSpPr>
          <p:nvPr/>
        </p:nvSpPr>
        <p:spPr bwMode="auto">
          <a:xfrm>
            <a:off x="6461125" y="42370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834" name="Rectangle 410"/>
          <p:cNvSpPr>
            <a:spLocks noChangeArrowheads="1"/>
          </p:cNvSpPr>
          <p:nvPr/>
        </p:nvSpPr>
        <p:spPr bwMode="auto">
          <a:xfrm>
            <a:off x="2903538" y="44767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09</a:t>
            </a:r>
            <a:endParaRPr lang="en-US" sz="2400"/>
          </a:p>
        </p:txBody>
      </p:sp>
      <p:sp>
        <p:nvSpPr>
          <p:cNvPr id="103835" name="Rectangle 411"/>
          <p:cNvSpPr>
            <a:spLocks noChangeArrowheads="1"/>
          </p:cNvSpPr>
          <p:nvPr/>
        </p:nvSpPr>
        <p:spPr bwMode="auto">
          <a:xfrm>
            <a:off x="3105150" y="44767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836" name="Rectangle 412"/>
          <p:cNvSpPr>
            <a:spLocks noChangeArrowheads="1"/>
          </p:cNvSpPr>
          <p:nvPr/>
        </p:nvSpPr>
        <p:spPr bwMode="auto">
          <a:xfrm>
            <a:off x="3905250" y="4476750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01001</a:t>
            </a:r>
            <a:endParaRPr lang="en-US" sz="2400"/>
          </a:p>
        </p:txBody>
      </p:sp>
      <p:sp>
        <p:nvSpPr>
          <p:cNvPr id="103838" name="Rectangle 414"/>
          <p:cNvSpPr>
            <a:spLocks noChangeArrowheads="1"/>
          </p:cNvSpPr>
          <p:nvPr/>
        </p:nvSpPr>
        <p:spPr bwMode="auto">
          <a:xfrm>
            <a:off x="5126038" y="44767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11</a:t>
            </a:r>
            <a:endParaRPr lang="en-US" sz="2400"/>
          </a:p>
        </p:txBody>
      </p:sp>
      <p:sp>
        <p:nvSpPr>
          <p:cNvPr id="103839" name="Rectangle 415"/>
          <p:cNvSpPr>
            <a:spLocks noChangeArrowheads="1"/>
          </p:cNvSpPr>
          <p:nvPr/>
        </p:nvSpPr>
        <p:spPr bwMode="auto">
          <a:xfrm>
            <a:off x="5327650" y="44767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840" name="Rectangle 416"/>
          <p:cNvSpPr>
            <a:spLocks noChangeArrowheads="1"/>
          </p:cNvSpPr>
          <p:nvPr/>
        </p:nvSpPr>
        <p:spPr bwMode="auto">
          <a:xfrm>
            <a:off x="6257925" y="44767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09</a:t>
            </a:r>
            <a:endParaRPr lang="en-US" sz="2400"/>
          </a:p>
        </p:txBody>
      </p:sp>
      <p:sp>
        <p:nvSpPr>
          <p:cNvPr id="103841" name="Rectangle 417"/>
          <p:cNvSpPr>
            <a:spLocks noChangeArrowheads="1"/>
          </p:cNvSpPr>
          <p:nvPr/>
        </p:nvSpPr>
        <p:spPr bwMode="auto">
          <a:xfrm>
            <a:off x="6461125" y="44767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873" name="Rectangle 449"/>
          <p:cNvSpPr>
            <a:spLocks noChangeArrowheads="1"/>
          </p:cNvSpPr>
          <p:nvPr/>
        </p:nvSpPr>
        <p:spPr bwMode="auto">
          <a:xfrm>
            <a:off x="2903538" y="47180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10</a:t>
            </a:r>
            <a:endParaRPr lang="en-US" sz="2400"/>
          </a:p>
        </p:txBody>
      </p:sp>
      <p:sp>
        <p:nvSpPr>
          <p:cNvPr id="103874" name="Rectangle 450"/>
          <p:cNvSpPr>
            <a:spLocks noChangeArrowheads="1"/>
          </p:cNvSpPr>
          <p:nvPr/>
        </p:nvSpPr>
        <p:spPr bwMode="auto">
          <a:xfrm>
            <a:off x="3105150" y="47180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875" name="Rectangle 451"/>
          <p:cNvSpPr>
            <a:spLocks noChangeArrowheads="1"/>
          </p:cNvSpPr>
          <p:nvPr/>
        </p:nvSpPr>
        <p:spPr bwMode="auto">
          <a:xfrm>
            <a:off x="3905250" y="4718050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01010</a:t>
            </a:r>
            <a:endParaRPr lang="en-US" sz="2400"/>
          </a:p>
        </p:txBody>
      </p:sp>
      <p:sp>
        <p:nvSpPr>
          <p:cNvPr id="103877" name="Rectangle 453"/>
          <p:cNvSpPr>
            <a:spLocks noChangeArrowheads="1"/>
          </p:cNvSpPr>
          <p:nvPr/>
        </p:nvSpPr>
        <p:spPr bwMode="auto">
          <a:xfrm>
            <a:off x="5126038" y="47180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12</a:t>
            </a:r>
            <a:endParaRPr lang="en-US" sz="2400"/>
          </a:p>
        </p:txBody>
      </p:sp>
      <p:sp>
        <p:nvSpPr>
          <p:cNvPr id="103878" name="Rectangle 454"/>
          <p:cNvSpPr>
            <a:spLocks noChangeArrowheads="1"/>
          </p:cNvSpPr>
          <p:nvPr/>
        </p:nvSpPr>
        <p:spPr bwMode="auto">
          <a:xfrm>
            <a:off x="5327650" y="47180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879" name="Rectangle 455"/>
          <p:cNvSpPr>
            <a:spLocks noChangeArrowheads="1"/>
          </p:cNvSpPr>
          <p:nvPr/>
        </p:nvSpPr>
        <p:spPr bwMode="auto">
          <a:xfrm>
            <a:off x="6237288" y="4718050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0A</a:t>
            </a:r>
            <a:endParaRPr lang="en-US" sz="2400"/>
          </a:p>
        </p:txBody>
      </p:sp>
      <p:sp>
        <p:nvSpPr>
          <p:cNvPr id="103880" name="Rectangle 456"/>
          <p:cNvSpPr>
            <a:spLocks noChangeArrowheads="1"/>
          </p:cNvSpPr>
          <p:nvPr/>
        </p:nvSpPr>
        <p:spPr bwMode="auto">
          <a:xfrm>
            <a:off x="6483350" y="47180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912" name="Rectangle 488"/>
          <p:cNvSpPr>
            <a:spLocks noChangeArrowheads="1"/>
          </p:cNvSpPr>
          <p:nvPr/>
        </p:nvSpPr>
        <p:spPr bwMode="auto">
          <a:xfrm>
            <a:off x="2903538" y="49593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11</a:t>
            </a:r>
            <a:endParaRPr lang="en-US" sz="2400"/>
          </a:p>
        </p:txBody>
      </p:sp>
      <p:sp>
        <p:nvSpPr>
          <p:cNvPr id="103913" name="Rectangle 489"/>
          <p:cNvSpPr>
            <a:spLocks noChangeArrowheads="1"/>
          </p:cNvSpPr>
          <p:nvPr/>
        </p:nvSpPr>
        <p:spPr bwMode="auto">
          <a:xfrm>
            <a:off x="3105150" y="49593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914" name="Rectangle 490"/>
          <p:cNvSpPr>
            <a:spLocks noChangeArrowheads="1"/>
          </p:cNvSpPr>
          <p:nvPr/>
        </p:nvSpPr>
        <p:spPr bwMode="auto">
          <a:xfrm>
            <a:off x="3905250" y="4959350"/>
            <a:ext cx="40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0101</a:t>
            </a:r>
            <a:endParaRPr lang="en-US" sz="2400"/>
          </a:p>
        </p:txBody>
      </p:sp>
      <p:sp>
        <p:nvSpPr>
          <p:cNvPr id="103915" name="Rectangle 491"/>
          <p:cNvSpPr>
            <a:spLocks noChangeArrowheads="1"/>
          </p:cNvSpPr>
          <p:nvPr/>
        </p:nvSpPr>
        <p:spPr bwMode="auto">
          <a:xfrm>
            <a:off x="4308475" y="49593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</a:t>
            </a:r>
            <a:endParaRPr lang="en-US" sz="2400"/>
          </a:p>
        </p:txBody>
      </p:sp>
      <p:sp>
        <p:nvSpPr>
          <p:cNvPr id="103917" name="Rectangle 493"/>
          <p:cNvSpPr>
            <a:spLocks noChangeArrowheads="1"/>
          </p:cNvSpPr>
          <p:nvPr/>
        </p:nvSpPr>
        <p:spPr bwMode="auto">
          <a:xfrm>
            <a:off x="5126038" y="49593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13</a:t>
            </a:r>
            <a:endParaRPr lang="en-US" sz="2400"/>
          </a:p>
        </p:txBody>
      </p:sp>
      <p:sp>
        <p:nvSpPr>
          <p:cNvPr id="103918" name="Rectangle 494"/>
          <p:cNvSpPr>
            <a:spLocks noChangeArrowheads="1"/>
          </p:cNvSpPr>
          <p:nvPr/>
        </p:nvSpPr>
        <p:spPr bwMode="auto">
          <a:xfrm>
            <a:off x="5327650" y="49593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919" name="Rectangle 495"/>
          <p:cNvSpPr>
            <a:spLocks noChangeArrowheads="1"/>
          </p:cNvSpPr>
          <p:nvPr/>
        </p:nvSpPr>
        <p:spPr bwMode="auto">
          <a:xfrm>
            <a:off x="6243638" y="4959350"/>
            <a:ext cx="236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0B</a:t>
            </a:r>
            <a:endParaRPr lang="en-US" sz="2400"/>
          </a:p>
        </p:txBody>
      </p:sp>
      <p:sp>
        <p:nvSpPr>
          <p:cNvPr id="103920" name="Rectangle 496"/>
          <p:cNvSpPr>
            <a:spLocks noChangeArrowheads="1"/>
          </p:cNvSpPr>
          <p:nvPr/>
        </p:nvSpPr>
        <p:spPr bwMode="auto">
          <a:xfrm>
            <a:off x="6478588" y="49593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952" name="Rectangle 528"/>
          <p:cNvSpPr>
            <a:spLocks noChangeArrowheads="1"/>
          </p:cNvSpPr>
          <p:nvPr/>
        </p:nvSpPr>
        <p:spPr bwMode="auto">
          <a:xfrm>
            <a:off x="2903538" y="51990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12</a:t>
            </a:r>
            <a:endParaRPr lang="en-US" sz="2400"/>
          </a:p>
        </p:txBody>
      </p:sp>
      <p:sp>
        <p:nvSpPr>
          <p:cNvPr id="103953" name="Rectangle 529"/>
          <p:cNvSpPr>
            <a:spLocks noChangeArrowheads="1"/>
          </p:cNvSpPr>
          <p:nvPr/>
        </p:nvSpPr>
        <p:spPr bwMode="auto">
          <a:xfrm>
            <a:off x="3105150" y="51990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954" name="Rectangle 530"/>
          <p:cNvSpPr>
            <a:spLocks noChangeArrowheads="1"/>
          </p:cNvSpPr>
          <p:nvPr/>
        </p:nvSpPr>
        <p:spPr bwMode="auto">
          <a:xfrm>
            <a:off x="3905250" y="519906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01100</a:t>
            </a:r>
            <a:endParaRPr lang="en-US" sz="2400"/>
          </a:p>
        </p:txBody>
      </p:sp>
      <p:sp>
        <p:nvSpPr>
          <p:cNvPr id="103956" name="Rectangle 532"/>
          <p:cNvSpPr>
            <a:spLocks noChangeArrowheads="1"/>
          </p:cNvSpPr>
          <p:nvPr/>
        </p:nvSpPr>
        <p:spPr bwMode="auto">
          <a:xfrm>
            <a:off x="5126038" y="51990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14</a:t>
            </a:r>
            <a:endParaRPr lang="en-US" sz="2400"/>
          </a:p>
        </p:txBody>
      </p:sp>
      <p:sp>
        <p:nvSpPr>
          <p:cNvPr id="103957" name="Rectangle 533"/>
          <p:cNvSpPr>
            <a:spLocks noChangeArrowheads="1"/>
          </p:cNvSpPr>
          <p:nvPr/>
        </p:nvSpPr>
        <p:spPr bwMode="auto">
          <a:xfrm>
            <a:off x="5327650" y="51990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958" name="Rectangle 534"/>
          <p:cNvSpPr>
            <a:spLocks noChangeArrowheads="1"/>
          </p:cNvSpPr>
          <p:nvPr/>
        </p:nvSpPr>
        <p:spPr bwMode="auto">
          <a:xfrm>
            <a:off x="6237288" y="5199063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0C</a:t>
            </a:r>
            <a:endParaRPr lang="en-US" sz="2400"/>
          </a:p>
        </p:txBody>
      </p:sp>
      <p:sp>
        <p:nvSpPr>
          <p:cNvPr id="103959" name="Rectangle 535"/>
          <p:cNvSpPr>
            <a:spLocks noChangeArrowheads="1"/>
          </p:cNvSpPr>
          <p:nvPr/>
        </p:nvSpPr>
        <p:spPr bwMode="auto">
          <a:xfrm>
            <a:off x="6483350" y="51990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991" name="Rectangle 567"/>
          <p:cNvSpPr>
            <a:spLocks noChangeArrowheads="1"/>
          </p:cNvSpPr>
          <p:nvPr/>
        </p:nvSpPr>
        <p:spPr bwMode="auto">
          <a:xfrm>
            <a:off x="2903538" y="54403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13</a:t>
            </a:r>
            <a:endParaRPr lang="en-US" sz="2400"/>
          </a:p>
        </p:txBody>
      </p:sp>
      <p:sp>
        <p:nvSpPr>
          <p:cNvPr id="103992" name="Rectangle 568"/>
          <p:cNvSpPr>
            <a:spLocks noChangeArrowheads="1"/>
          </p:cNvSpPr>
          <p:nvPr/>
        </p:nvSpPr>
        <p:spPr bwMode="auto">
          <a:xfrm>
            <a:off x="3105150" y="54403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993" name="Rectangle 569"/>
          <p:cNvSpPr>
            <a:spLocks noChangeArrowheads="1"/>
          </p:cNvSpPr>
          <p:nvPr/>
        </p:nvSpPr>
        <p:spPr bwMode="auto">
          <a:xfrm>
            <a:off x="3905250" y="544036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01101</a:t>
            </a:r>
            <a:endParaRPr lang="en-US" sz="2400"/>
          </a:p>
        </p:txBody>
      </p:sp>
      <p:sp>
        <p:nvSpPr>
          <p:cNvPr id="103995" name="Rectangle 571"/>
          <p:cNvSpPr>
            <a:spLocks noChangeArrowheads="1"/>
          </p:cNvSpPr>
          <p:nvPr/>
        </p:nvSpPr>
        <p:spPr bwMode="auto">
          <a:xfrm>
            <a:off x="5126038" y="54403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15</a:t>
            </a:r>
            <a:endParaRPr lang="en-US" sz="2400"/>
          </a:p>
        </p:txBody>
      </p:sp>
      <p:sp>
        <p:nvSpPr>
          <p:cNvPr id="103996" name="Rectangle 572"/>
          <p:cNvSpPr>
            <a:spLocks noChangeArrowheads="1"/>
          </p:cNvSpPr>
          <p:nvPr/>
        </p:nvSpPr>
        <p:spPr bwMode="auto">
          <a:xfrm>
            <a:off x="5327650" y="54403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997" name="Rectangle 573"/>
          <p:cNvSpPr>
            <a:spLocks noChangeArrowheads="1"/>
          </p:cNvSpPr>
          <p:nvPr/>
        </p:nvSpPr>
        <p:spPr bwMode="auto">
          <a:xfrm>
            <a:off x="6237288" y="5440363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0D</a:t>
            </a:r>
            <a:endParaRPr lang="en-US" sz="2400"/>
          </a:p>
        </p:txBody>
      </p:sp>
      <p:sp>
        <p:nvSpPr>
          <p:cNvPr id="103998" name="Rectangle 574"/>
          <p:cNvSpPr>
            <a:spLocks noChangeArrowheads="1"/>
          </p:cNvSpPr>
          <p:nvPr/>
        </p:nvSpPr>
        <p:spPr bwMode="auto">
          <a:xfrm>
            <a:off x="6483350" y="54403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4031" name="Rectangle 607"/>
          <p:cNvSpPr>
            <a:spLocks noChangeArrowheads="1"/>
          </p:cNvSpPr>
          <p:nvPr/>
        </p:nvSpPr>
        <p:spPr bwMode="auto">
          <a:xfrm>
            <a:off x="2903538" y="56800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14</a:t>
            </a:r>
            <a:endParaRPr lang="en-US" sz="2400"/>
          </a:p>
        </p:txBody>
      </p:sp>
      <p:sp>
        <p:nvSpPr>
          <p:cNvPr id="104032" name="Rectangle 608"/>
          <p:cNvSpPr>
            <a:spLocks noChangeArrowheads="1"/>
          </p:cNvSpPr>
          <p:nvPr/>
        </p:nvSpPr>
        <p:spPr bwMode="auto">
          <a:xfrm>
            <a:off x="3105150" y="56800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4033" name="Rectangle 609"/>
          <p:cNvSpPr>
            <a:spLocks noChangeArrowheads="1"/>
          </p:cNvSpPr>
          <p:nvPr/>
        </p:nvSpPr>
        <p:spPr bwMode="auto">
          <a:xfrm>
            <a:off x="3905250" y="56800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01110</a:t>
            </a:r>
            <a:endParaRPr lang="en-US" sz="2400"/>
          </a:p>
        </p:txBody>
      </p:sp>
      <p:sp>
        <p:nvSpPr>
          <p:cNvPr id="104035" name="Rectangle 611"/>
          <p:cNvSpPr>
            <a:spLocks noChangeArrowheads="1"/>
          </p:cNvSpPr>
          <p:nvPr/>
        </p:nvSpPr>
        <p:spPr bwMode="auto">
          <a:xfrm>
            <a:off x="5126038" y="56800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16</a:t>
            </a:r>
            <a:endParaRPr lang="en-US" sz="2400"/>
          </a:p>
        </p:txBody>
      </p:sp>
      <p:sp>
        <p:nvSpPr>
          <p:cNvPr id="104036" name="Rectangle 612"/>
          <p:cNvSpPr>
            <a:spLocks noChangeArrowheads="1"/>
          </p:cNvSpPr>
          <p:nvPr/>
        </p:nvSpPr>
        <p:spPr bwMode="auto">
          <a:xfrm>
            <a:off x="5327650" y="56800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4037" name="Rectangle 613"/>
          <p:cNvSpPr>
            <a:spLocks noChangeArrowheads="1"/>
          </p:cNvSpPr>
          <p:nvPr/>
        </p:nvSpPr>
        <p:spPr bwMode="auto">
          <a:xfrm>
            <a:off x="6243638" y="5680075"/>
            <a:ext cx="236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0E</a:t>
            </a:r>
            <a:endParaRPr lang="en-US" sz="2400"/>
          </a:p>
        </p:txBody>
      </p:sp>
      <p:sp>
        <p:nvSpPr>
          <p:cNvPr id="104038" name="Rectangle 614"/>
          <p:cNvSpPr>
            <a:spLocks noChangeArrowheads="1"/>
          </p:cNvSpPr>
          <p:nvPr/>
        </p:nvSpPr>
        <p:spPr bwMode="auto">
          <a:xfrm>
            <a:off x="6478588" y="56800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4070" name="Rectangle 646"/>
          <p:cNvSpPr>
            <a:spLocks noChangeArrowheads="1"/>
          </p:cNvSpPr>
          <p:nvPr/>
        </p:nvSpPr>
        <p:spPr bwMode="auto">
          <a:xfrm>
            <a:off x="2903538" y="59213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15</a:t>
            </a:r>
            <a:endParaRPr lang="en-US" sz="2400"/>
          </a:p>
        </p:txBody>
      </p:sp>
      <p:sp>
        <p:nvSpPr>
          <p:cNvPr id="104071" name="Rectangle 647"/>
          <p:cNvSpPr>
            <a:spLocks noChangeArrowheads="1"/>
          </p:cNvSpPr>
          <p:nvPr/>
        </p:nvSpPr>
        <p:spPr bwMode="auto">
          <a:xfrm>
            <a:off x="3105150" y="59213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4072" name="Rectangle 648"/>
          <p:cNvSpPr>
            <a:spLocks noChangeArrowheads="1"/>
          </p:cNvSpPr>
          <p:nvPr/>
        </p:nvSpPr>
        <p:spPr bwMode="auto">
          <a:xfrm>
            <a:off x="3905250" y="59213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01111</a:t>
            </a:r>
            <a:endParaRPr lang="en-US" sz="2400"/>
          </a:p>
        </p:txBody>
      </p:sp>
      <p:sp>
        <p:nvSpPr>
          <p:cNvPr id="104074" name="Rectangle 650"/>
          <p:cNvSpPr>
            <a:spLocks noChangeArrowheads="1"/>
          </p:cNvSpPr>
          <p:nvPr/>
        </p:nvSpPr>
        <p:spPr bwMode="auto">
          <a:xfrm>
            <a:off x="5126038" y="59213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17</a:t>
            </a:r>
            <a:endParaRPr lang="en-US" sz="2400"/>
          </a:p>
        </p:txBody>
      </p:sp>
      <p:sp>
        <p:nvSpPr>
          <p:cNvPr id="104075" name="Rectangle 651"/>
          <p:cNvSpPr>
            <a:spLocks noChangeArrowheads="1"/>
          </p:cNvSpPr>
          <p:nvPr/>
        </p:nvSpPr>
        <p:spPr bwMode="auto">
          <a:xfrm>
            <a:off x="5327650" y="59213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4076" name="Rectangle 652"/>
          <p:cNvSpPr>
            <a:spLocks noChangeArrowheads="1"/>
          </p:cNvSpPr>
          <p:nvPr/>
        </p:nvSpPr>
        <p:spPr bwMode="auto">
          <a:xfrm>
            <a:off x="6248400" y="5921375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0F</a:t>
            </a:r>
            <a:endParaRPr lang="en-US" sz="2400"/>
          </a:p>
        </p:txBody>
      </p:sp>
      <p:sp>
        <p:nvSpPr>
          <p:cNvPr id="104077" name="Rectangle 653"/>
          <p:cNvSpPr>
            <a:spLocks noChangeArrowheads="1"/>
          </p:cNvSpPr>
          <p:nvPr/>
        </p:nvSpPr>
        <p:spPr bwMode="auto">
          <a:xfrm>
            <a:off x="6470650" y="59213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4109" name="Rectangle 685"/>
          <p:cNvSpPr>
            <a:spLocks noChangeArrowheads="1"/>
          </p:cNvSpPr>
          <p:nvPr/>
        </p:nvSpPr>
        <p:spPr bwMode="auto">
          <a:xfrm>
            <a:off x="2903538" y="61626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16</a:t>
            </a:r>
            <a:endParaRPr lang="en-US" sz="2400"/>
          </a:p>
        </p:txBody>
      </p:sp>
      <p:sp>
        <p:nvSpPr>
          <p:cNvPr id="104110" name="Rectangle 686"/>
          <p:cNvSpPr>
            <a:spLocks noChangeArrowheads="1"/>
          </p:cNvSpPr>
          <p:nvPr/>
        </p:nvSpPr>
        <p:spPr bwMode="auto">
          <a:xfrm>
            <a:off x="3105150" y="61626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4111" name="Rectangle 687"/>
          <p:cNvSpPr>
            <a:spLocks noChangeArrowheads="1"/>
          </p:cNvSpPr>
          <p:nvPr/>
        </p:nvSpPr>
        <p:spPr bwMode="auto">
          <a:xfrm>
            <a:off x="3905250" y="61626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10000</a:t>
            </a:r>
            <a:endParaRPr lang="en-US" sz="2400"/>
          </a:p>
        </p:txBody>
      </p:sp>
      <p:sp>
        <p:nvSpPr>
          <p:cNvPr id="104113" name="Rectangle 689"/>
          <p:cNvSpPr>
            <a:spLocks noChangeArrowheads="1"/>
          </p:cNvSpPr>
          <p:nvPr/>
        </p:nvSpPr>
        <p:spPr bwMode="auto">
          <a:xfrm>
            <a:off x="5126038" y="61626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20</a:t>
            </a:r>
            <a:endParaRPr lang="en-US" sz="2400"/>
          </a:p>
        </p:txBody>
      </p:sp>
      <p:sp>
        <p:nvSpPr>
          <p:cNvPr id="104114" name="Rectangle 690"/>
          <p:cNvSpPr>
            <a:spLocks noChangeArrowheads="1"/>
          </p:cNvSpPr>
          <p:nvPr/>
        </p:nvSpPr>
        <p:spPr bwMode="auto">
          <a:xfrm>
            <a:off x="5327650" y="61626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4115" name="Rectangle 691"/>
          <p:cNvSpPr>
            <a:spLocks noChangeArrowheads="1"/>
          </p:cNvSpPr>
          <p:nvPr/>
        </p:nvSpPr>
        <p:spPr bwMode="auto">
          <a:xfrm>
            <a:off x="6257925" y="61626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10</a:t>
            </a:r>
            <a:endParaRPr lang="en-US" sz="2400"/>
          </a:p>
        </p:txBody>
      </p:sp>
      <p:sp>
        <p:nvSpPr>
          <p:cNvPr id="104116" name="Rectangle 692"/>
          <p:cNvSpPr>
            <a:spLocks noChangeArrowheads="1"/>
          </p:cNvSpPr>
          <p:nvPr/>
        </p:nvSpPr>
        <p:spPr bwMode="auto">
          <a:xfrm>
            <a:off x="6461125" y="61626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3503" name="Rectangle 79"/>
          <p:cNvSpPr>
            <a:spLocks noChangeArrowheads="1"/>
          </p:cNvSpPr>
          <p:nvPr/>
        </p:nvSpPr>
        <p:spPr bwMode="auto">
          <a:xfrm>
            <a:off x="5411788" y="1852613"/>
            <a:ext cx="635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8" name="Rectangle 84"/>
          <p:cNvSpPr>
            <a:spLocks noChangeArrowheads="1"/>
          </p:cNvSpPr>
          <p:nvPr/>
        </p:nvSpPr>
        <p:spPr bwMode="auto">
          <a:xfrm>
            <a:off x="6705600" y="1852613"/>
            <a:ext cx="1111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38880" name="Group 1312"/>
          <p:cNvGraphicFramePr>
            <a:graphicFrameLocks noGrp="1"/>
          </p:cNvGraphicFramePr>
          <p:nvPr/>
        </p:nvGraphicFramePr>
        <p:xfrm>
          <a:off x="2263775" y="1828800"/>
          <a:ext cx="4781550" cy="4595813"/>
        </p:xfrm>
        <a:graphic>
          <a:graphicData uri="http://schemas.openxmlformats.org/drawingml/2006/table">
            <a:tbl>
              <a:tblPr/>
              <a:tblGrid>
                <a:gridCol w="1354138"/>
                <a:gridCol w="1166812"/>
                <a:gridCol w="944563"/>
                <a:gridCol w="1316037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8884" name="Rectangle 1316"/>
          <p:cNvSpPr>
            <a:spLocks noGrp="1" noChangeArrowheads="1"/>
          </p:cNvSpPr>
          <p:nvPr>
            <p:ph type="body" idx="1"/>
          </p:nvPr>
        </p:nvSpPr>
        <p:spPr>
          <a:xfrm>
            <a:off x="685800" y="1231900"/>
            <a:ext cx="7772400" cy="5027613"/>
          </a:xfrm>
        </p:spPr>
        <p:txBody>
          <a:bodyPr/>
          <a:lstStyle/>
          <a:p>
            <a:r>
              <a:rPr lang="en-US" b="1"/>
              <a:t>Good idea to memorize!</a:t>
            </a:r>
          </a:p>
        </p:txBody>
      </p:sp>
      <p:sp>
        <p:nvSpPr>
          <p:cNvPr id="238885" name="Rectangle 13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Numbers in Different Bases</a:t>
            </a:r>
          </a:p>
        </p:txBody>
      </p:sp>
      <p:sp>
        <p:nvSpPr>
          <p:cNvPr id="136" name="Date Placeholder 1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BFE7-47C7-4282-8FA5-D58279932D0A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37" name="Footer Placeholder 1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138" name="Slide Number Placeholder 1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Octal </a:t>
            </a:r>
            <a:r>
              <a:rPr lang="en-US" dirty="0" smtClean="0"/>
              <a:t>↔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8-base number system</a:t>
            </a:r>
          </a:p>
          <a:p>
            <a:r>
              <a:rPr lang="en-CA" sz="2400" dirty="0" smtClean="0"/>
              <a:t>8 symbols (0, 1, 2, 3, 4, 5, 6, 7)</a:t>
            </a:r>
          </a:p>
          <a:p>
            <a:r>
              <a:rPr lang="en-CA" sz="2400" dirty="0" smtClean="0"/>
              <a:t>Base/radix is power of 2</a:t>
            </a:r>
          </a:p>
          <a:p>
            <a:r>
              <a:rPr lang="en-CA" sz="2400" dirty="0" smtClean="0"/>
              <a:t>One-to-one relation between octal and binary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r>
              <a:rPr lang="en-CA" sz="2400" dirty="0" smtClean="0"/>
              <a:t>A binary number could be converted easily to octal</a:t>
            </a:r>
          </a:p>
          <a:p>
            <a:r>
              <a:rPr lang="en-CA" sz="2400" dirty="0" smtClean="0"/>
              <a:t>Group 3 bits and convert directly to octal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257     Numerical Method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7BDD-364A-4B86-B13D-2B2D453F0D95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2142" y="2971800"/>
            <a:ext cx="452580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cs typeface="Arial"/>
              </a:rPr>
              <a:t>Octal </a:t>
            </a:r>
            <a:r>
              <a:rPr lang="en-US" sz="2800" dirty="0" smtClean="0"/>
              <a:t>↔ Binary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Octal </a:t>
            </a:r>
            <a:r>
              <a:rPr lang="en-US" dirty="0" smtClean="0">
                <a:cs typeface="Times New Roman" pitchFamily="18" charset="0"/>
              </a:rPr>
              <a:t>to </a:t>
            </a:r>
            <a:r>
              <a:rPr lang="en-US" dirty="0">
                <a:cs typeface="Times New Roman" pitchFamily="18" charset="0"/>
              </a:rPr>
              <a:t>Binary: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Restate the octal </a:t>
            </a:r>
            <a:r>
              <a:rPr lang="en-US" dirty="0" smtClean="0">
                <a:cs typeface="Times New Roman" pitchFamily="18" charset="0"/>
              </a:rPr>
              <a:t>as </a:t>
            </a:r>
            <a:r>
              <a:rPr lang="en-US" dirty="0">
                <a:cs typeface="Times New Roman" pitchFamily="18" charset="0"/>
              </a:rPr>
              <a:t>three </a:t>
            </a:r>
            <a:r>
              <a:rPr lang="en-US" dirty="0" smtClean="0">
                <a:cs typeface="Times New Roman" pitchFamily="18" charset="0"/>
              </a:rPr>
              <a:t>binary </a:t>
            </a:r>
            <a:r>
              <a:rPr lang="en-US" dirty="0">
                <a:cs typeface="Times New Roman" pitchFamily="18" charset="0"/>
              </a:rPr>
              <a:t>digits starting at the radix point and going both ways.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Binary to </a:t>
            </a:r>
            <a:r>
              <a:rPr lang="en-US" dirty="0" smtClean="0">
                <a:cs typeface="Times New Roman" pitchFamily="18" charset="0"/>
              </a:rPr>
              <a:t>Octal: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Group the binary digits into three </a:t>
            </a:r>
            <a:r>
              <a:rPr lang="en-US" dirty="0" smtClean="0">
                <a:cs typeface="Times New Roman" pitchFamily="18" charset="0"/>
              </a:rPr>
              <a:t>bit </a:t>
            </a:r>
            <a:r>
              <a:rPr lang="en-US" dirty="0">
                <a:cs typeface="Times New Roman" pitchFamily="18" charset="0"/>
              </a:rPr>
              <a:t>groups starting at the radix point and going both ways, padding with zeros as needed in the fractional part.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Convert each group of three bits to an octal </a:t>
            </a:r>
            <a:r>
              <a:rPr lang="en-US" dirty="0" smtClean="0">
                <a:cs typeface="Times New Roman" pitchFamily="18" charset="0"/>
              </a:rPr>
              <a:t>digit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B377-C300-441F-B07C-90E35BEEF981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043758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Binary to Octal to Decimal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sz="2400" dirty="0" smtClean="0"/>
              <a:t>Instead of converting binary to decimal</a:t>
            </a:r>
          </a:p>
          <a:p>
            <a:r>
              <a:rPr lang="en-CA" sz="2400" dirty="0" smtClean="0"/>
              <a:t>Faster process is binary to octal to decimal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257     Numerical Method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7BDD-364A-4B86-B13D-2B2D453F0D95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b="71053"/>
          <a:stretch>
            <a:fillRect/>
          </a:stretch>
        </p:blipFill>
        <p:spPr bwMode="auto">
          <a:xfrm>
            <a:off x="1413635" y="1143000"/>
            <a:ext cx="6255820" cy="8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28947"/>
          <a:stretch>
            <a:fillRect/>
          </a:stretch>
        </p:blipFill>
        <p:spPr bwMode="auto">
          <a:xfrm>
            <a:off x="1447799" y="2286000"/>
            <a:ext cx="649760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Hexadecimal</a:t>
            </a:r>
            <a:r>
              <a:rPr lang="en-US" dirty="0" smtClean="0">
                <a:cs typeface="Arial"/>
              </a:rPr>
              <a:t> </a:t>
            </a:r>
            <a:r>
              <a:rPr lang="en-US" dirty="0" smtClean="0"/>
              <a:t>↔ Binary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16-base number system </a:t>
            </a:r>
          </a:p>
          <a:p>
            <a:r>
              <a:rPr lang="en-CA" sz="2000" dirty="0" smtClean="0"/>
              <a:t>16 symbols (0—9, A, B, C, D, E)</a:t>
            </a:r>
          </a:p>
          <a:p>
            <a:r>
              <a:rPr lang="en-CA" sz="2000" dirty="0" smtClean="0"/>
              <a:t>Again radix is power of 2 </a:t>
            </a:r>
          </a:p>
          <a:p>
            <a:r>
              <a:rPr lang="en-CA" sz="2000" dirty="0" smtClean="0"/>
              <a:t>4 bits to represent a hexadecimal number</a:t>
            </a: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257     Numerical Method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7BDD-364A-4B86-B13D-2B2D453F0D95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6553200" cy="247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this lecture</a:t>
            </a:r>
            <a:endParaRPr lang="en-US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Base </a:t>
            </a:r>
            <a:r>
              <a:rPr lang="en-US" sz="2800" dirty="0" smtClean="0"/>
              <a:t>conversions</a:t>
            </a:r>
          </a:p>
          <a:p>
            <a:pPr lvl="1"/>
            <a:r>
              <a:rPr lang="en-US" dirty="0" smtClean="0"/>
              <a:t>Decimal ↔ Binary</a:t>
            </a:r>
          </a:p>
          <a:p>
            <a:pPr lvl="1"/>
            <a:r>
              <a:rPr lang="en-US" dirty="0" smtClean="0"/>
              <a:t>Any base </a:t>
            </a:r>
            <a:r>
              <a:rPr lang="en-US" dirty="0" smtClean="0">
                <a:latin typeface="Arial"/>
                <a:cs typeface="Arial"/>
              </a:rPr>
              <a:t>→ Decimal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Octal </a:t>
            </a:r>
            <a:r>
              <a:rPr lang="en-US" dirty="0" smtClean="0"/>
              <a:t>↔ Binary</a:t>
            </a:r>
          </a:p>
          <a:p>
            <a:pPr lvl="1"/>
            <a:r>
              <a:rPr lang="en-US" dirty="0" smtClean="0"/>
              <a:t>Hexadecimal </a:t>
            </a:r>
            <a:r>
              <a:rPr lang="en-US" dirty="0" smtClean="0"/>
              <a:t>↔ Binary</a:t>
            </a:r>
          </a:p>
          <a:p>
            <a:r>
              <a:rPr lang="en-US" sz="2800" dirty="0" smtClean="0"/>
              <a:t>Binary Codes</a:t>
            </a:r>
          </a:p>
          <a:p>
            <a:r>
              <a:rPr lang="en-US" sz="2800" dirty="0" smtClean="0"/>
              <a:t>Binary Coded Decimal (BCD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Binary arithmetic</a:t>
            </a:r>
          </a:p>
          <a:p>
            <a:pPr lvl="1"/>
            <a:r>
              <a:rPr lang="en-US" dirty="0" smtClean="0"/>
              <a:t>Single Bit Addition with Carry</a:t>
            </a:r>
          </a:p>
          <a:p>
            <a:pPr lvl="1"/>
            <a:r>
              <a:rPr lang="en-US" dirty="0" smtClean="0"/>
              <a:t>Multiple Bit Addition</a:t>
            </a:r>
          </a:p>
          <a:p>
            <a:pPr lvl="1"/>
            <a:r>
              <a:rPr lang="en-US" dirty="0" smtClean="0"/>
              <a:t>BCD Addition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E92A-C95A-4010-9B74-FDFFDA0C3C53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Hexadecimal</a:t>
            </a:r>
            <a:r>
              <a:rPr lang="en-US" dirty="0" smtClean="0">
                <a:cs typeface="Arial"/>
              </a:rPr>
              <a:t> </a:t>
            </a:r>
            <a:r>
              <a:rPr lang="en-US" dirty="0" smtClean="0"/>
              <a:t>↔ Binary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257     Numerical Method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7BDD-364A-4B86-B13D-2B2D453F0D95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887" y="1571612"/>
            <a:ext cx="644728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Octal to Hexadecimal via Binary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cs typeface="Times New Roman" pitchFamily="18" charset="0"/>
              </a:rPr>
              <a:t>Convert octal to binary.</a:t>
            </a:r>
          </a:p>
          <a:p>
            <a:r>
              <a:rPr lang="en-US" sz="2800" dirty="0">
                <a:cs typeface="Times New Roman" pitchFamily="18" charset="0"/>
              </a:rPr>
              <a:t>Use groups of </a:t>
            </a:r>
            <a:r>
              <a:rPr lang="en-US" sz="2800" u="sng" dirty="0">
                <a:cs typeface="Times New Roman" pitchFamily="18" charset="0"/>
              </a:rPr>
              <a:t>four bits</a:t>
            </a:r>
            <a:r>
              <a:rPr lang="en-US" sz="2800" dirty="0">
                <a:cs typeface="Times New Roman" pitchFamily="18" charset="0"/>
              </a:rPr>
              <a:t> and convert as above to hexadecimal digits.</a:t>
            </a:r>
          </a:p>
          <a:p>
            <a:r>
              <a:rPr lang="en-US" sz="2800" dirty="0">
                <a:cs typeface="Times New Roman" pitchFamily="18" charset="0"/>
              </a:rPr>
              <a:t>Example: Octal to Binary to Hexadecimal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            6     3     5 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en-US" sz="2800" dirty="0">
                <a:cs typeface="Times New Roman" pitchFamily="18" charset="0"/>
              </a:rPr>
              <a:t>   1     7     7   </a:t>
            </a:r>
            <a:r>
              <a:rPr lang="en-US" sz="2800" baseline="-15000" dirty="0">
                <a:cs typeface="Times New Roman" pitchFamily="18" charset="0"/>
              </a:rPr>
              <a:t>8</a:t>
            </a:r>
          </a:p>
          <a:p>
            <a:pPr>
              <a:buFont typeface="Wingdings" pitchFamily="2" charset="2"/>
              <a:buNone/>
            </a:pPr>
            <a:endParaRPr lang="en-US" sz="2800" baseline="-15000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800" baseline="-15000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800" baseline="-15000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800" baseline="-15000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800" baseline="-15000" dirty="0"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FBC9-4BE0-443C-A3CA-2F2E70D0D6FC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Numbers and Binary Coding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Flexibility of representation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Within constraints below, can assign any binary combination (called a code word) to any data as long as data is uniquely encoded.</a:t>
            </a:r>
          </a:p>
          <a:p>
            <a:pPr>
              <a:lnSpc>
                <a:spcPct val="90000"/>
              </a:lnSpc>
            </a:pPr>
            <a:r>
              <a:rPr lang="en-US" dirty="0"/>
              <a:t>Information 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Numeric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Must represent range of data needed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Very desirable to represent data such that simple, straightforward computation for common arithmetic operations permitted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Tight relation to binary numbers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Non-numeric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Greater flexibility since arithmetic operations not applied.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Not tied to binary numbers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9F72-BA62-4302-9407-AC5C7922EA92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625" y="1300163"/>
            <a:ext cx="7724775" cy="4875212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Given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binary digits (called </a:t>
            </a:r>
            <a:r>
              <a:rPr lang="en-US" u="sng" dirty="0">
                <a:cs typeface="Times New Roman" pitchFamily="18" charset="0"/>
              </a:rPr>
              <a:t>bits</a:t>
            </a:r>
            <a:r>
              <a:rPr lang="en-US" dirty="0">
                <a:cs typeface="Times New Roman" pitchFamily="18" charset="0"/>
              </a:rPr>
              <a:t>), a </a:t>
            </a:r>
            <a:r>
              <a:rPr lang="en-US" u="sng" dirty="0">
                <a:cs typeface="Times New Roman" pitchFamily="18" charset="0"/>
              </a:rPr>
              <a:t>binary code</a:t>
            </a:r>
            <a:r>
              <a:rPr lang="en-US" dirty="0">
                <a:cs typeface="Times New Roman" pitchFamily="18" charset="0"/>
              </a:rPr>
              <a:t> is a mapping from a set of </a:t>
            </a:r>
            <a:r>
              <a:rPr lang="en-US" u="sng" dirty="0">
                <a:cs typeface="Times New Roman" pitchFamily="18" charset="0"/>
              </a:rPr>
              <a:t>represented elements</a:t>
            </a:r>
            <a:r>
              <a:rPr lang="en-US" dirty="0">
                <a:cs typeface="Times New Roman" pitchFamily="18" charset="0"/>
              </a:rPr>
              <a:t> to a subset of the 2</a:t>
            </a:r>
            <a:r>
              <a:rPr lang="en-US" i="1" baseline="30000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binary numbers.</a:t>
            </a:r>
          </a:p>
          <a:p>
            <a:r>
              <a:rPr lang="en-US" dirty="0">
                <a:cs typeface="Times New Roman" pitchFamily="18" charset="0"/>
              </a:rPr>
              <a:t>Example: A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binary code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for the seven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colors of the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rainbow</a:t>
            </a:r>
          </a:p>
          <a:p>
            <a:r>
              <a:rPr lang="en-US" dirty="0">
                <a:cs typeface="Times New Roman" pitchFamily="18" charset="0"/>
              </a:rPr>
              <a:t>Code 100 is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not used</a:t>
            </a:r>
          </a:p>
          <a:p>
            <a:endParaRPr lang="en-US" dirty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Non-numeric Binary Codes</a:t>
            </a:r>
          </a:p>
        </p:txBody>
      </p:sp>
      <p:sp>
        <p:nvSpPr>
          <p:cNvPr id="199852" name="Rectangle 172"/>
          <p:cNvSpPr>
            <a:spLocks noChangeArrowheads="1"/>
          </p:cNvSpPr>
          <p:nvPr/>
        </p:nvSpPr>
        <p:spPr bwMode="auto">
          <a:xfrm>
            <a:off x="6523038" y="5265738"/>
            <a:ext cx="95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90"/>
          <p:cNvGrpSpPr>
            <a:grpSpLocks/>
          </p:cNvGrpSpPr>
          <p:nvPr/>
        </p:nvGrpSpPr>
        <p:grpSpPr bwMode="auto">
          <a:xfrm>
            <a:off x="6499225" y="2874963"/>
            <a:ext cx="2085975" cy="2786062"/>
            <a:chOff x="2534" y="1811"/>
            <a:chExt cx="1314" cy="1755"/>
          </a:xfrm>
        </p:grpSpPr>
        <p:sp>
          <p:nvSpPr>
            <p:cNvPr id="199686" name="Rectangle 6"/>
            <p:cNvSpPr>
              <a:spLocks noChangeArrowheads="1"/>
            </p:cNvSpPr>
            <p:nvPr/>
          </p:nvSpPr>
          <p:spPr bwMode="auto">
            <a:xfrm>
              <a:off x="2534" y="1811"/>
              <a:ext cx="11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200">
                  <a:solidFill>
                    <a:srgbClr val="000000"/>
                  </a:solidFill>
                </a:rPr>
                <a:t>Binary Number</a:t>
              </a:r>
              <a:endParaRPr lang="en-US" sz="2400"/>
            </a:p>
          </p:txBody>
        </p:sp>
        <p:sp>
          <p:nvSpPr>
            <p:cNvPr id="199687" name="Rectangle 7"/>
            <p:cNvSpPr>
              <a:spLocks noChangeArrowheads="1"/>
            </p:cNvSpPr>
            <p:nvPr/>
          </p:nvSpPr>
          <p:spPr bwMode="auto">
            <a:xfrm>
              <a:off x="3804" y="181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199705" name="Rectangle 25"/>
            <p:cNvSpPr>
              <a:spLocks noChangeArrowheads="1"/>
            </p:cNvSpPr>
            <p:nvPr/>
          </p:nvSpPr>
          <p:spPr bwMode="auto">
            <a:xfrm>
              <a:off x="3027" y="2028"/>
              <a:ext cx="26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200">
                  <a:solidFill>
                    <a:srgbClr val="000000"/>
                  </a:solidFill>
                </a:rPr>
                <a:t>000</a:t>
              </a:r>
              <a:endParaRPr lang="en-US" sz="2400"/>
            </a:p>
          </p:txBody>
        </p:sp>
        <p:sp>
          <p:nvSpPr>
            <p:cNvPr id="199706" name="Rectangle 26"/>
            <p:cNvSpPr>
              <a:spLocks noChangeArrowheads="1"/>
            </p:cNvSpPr>
            <p:nvPr/>
          </p:nvSpPr>
          <p:spPr bwMode="auto">
            <a:xfrm>
              <a:off x="3310" y="2028"/>
              <a:ext cx="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/>
            </a:p>
          </p:txBody>
        </p:sp>
        <p:sp>
          <p:nvSpPr>
            <p:cNvPr id="199728" name="Rectangle 48"/>
            <p:cNvSpPr>
              <a:spLocks noChangeArrowheads="1"/>
            </p:cNvSpPr>
            <p:nvPr/>
          </p:nvSpPr>
          <p:spPr bwMode="auto">
            <a:xfrm>
              <a:off x="3027" y="2245"/>
              <a:ext cx="26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200">
                  <a:solidFill>
                    <a:srgbClr val="000000"/>
                  </a:solidFill>
                </a:rPr>
                <a:t>001</a:t>
              </a:r>
              <a:endParaRPr lang="en-US" sz="2400"/>
            </a:p>
          </p:txBody>
        </p:sp>
        <p:sp>
          <p:nvSpPr>
            <p:cNvPr id="199729" name="Rectangle 49"/>
            <p:cNvSpPr>
              <a:spLocks noChangeArrowheads="1"/>
            </p:cNvSpPr>
            <p:nvPr/>
          </p:nvSpPr>
          <p:spPr bwMode="auto">
            <a:xfrm>
              <a:off x="3310" y="2245"/>
              <a:ext cx="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/>
            </a:p>
          </p:txBody>
        </p:sp>
        <p:sp>
          <p:nvSpPr>
            <p:cNvPr id="199751" name="Rectangle 71"/>
            <p:cNvSpPr>
              <a:spLocks noChangeArrowheads="1"/>
            </p:cNvSpPr>
            <p:nvPr/>
          </p:nvSpPr>
          <p:spPr bwMode="auto">
            <a:xfrm>
              <a:off x="3027" y="2462"/>
              <a:ext cx="26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200">
                  <a:solidFill>
                    <a:srgbClr val="000000"/>
                  </a:solidFill>
                </a:rPr>
                <a:t>010</a:t>
              </a:r>
              <a:endParaRPr lang="en-US" sz="2400"/>
            </a:p>
          </p:txBody>
        </p:sp>
        <p:sp>
          <p:nvSpPr>
            <p:cNvPr id="199752" name="Rectangle 72"/>
            <p:cNvSpPr>
              <a:spLocks noChangeArrowheads="1"/>
            </p:cNvSpPr>
            <p:nvPr/>
          </p:nvSpPr>
          <p:spPr bwMode="auto">
            <a:xfrm>
              <a:off x="3310" y="2462"/>
              <a:ext cx="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/>
            </a:p>
          </p:txBody>
        </p:sp>
        <p:sp>
          <p:nvSpPr>
            <p:cNvPr id="199774" name="Rectangle 94"/>
            <p:cNvSpPr>
              <a:spLocks noChangeArrowheads="1"/>
            </p:cNvSpPr>
            <p:nvPr/>
          </p:nvSpPr>
          <p:spPr bwMode="auto">
            <a:xfrm>
              <a:off x="3027" y="2679"/>
              <a:ext cx="26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200">
                  <a:solidFill>
                    <a:srgbClr val="000000"/>
                  </a:solidFill>
                </a:rPr>
                <a:t>011</a:t>
              </a:r>
              <a:endParaRPr lang="en-US" sz="2400"/>
            </a:p>
          </p:txBody>
        </p:sp>
        <p:sp>
          <p:nvSpPr>
            <p:cNvPr id="199775" name="Rectangle 95"/>
            <p:cNvSpPr>
              <a:spLocks noChangeArrowheads="1"/>
            </p:cNvSpPr>
            <p:nvPr/>
          </p:nvSpPr>
          <p:spPr bwMode="auto">
            <a:xfrm>
              <a:off x="3310" y="2679"/>
              <a:ext cx="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/>
            </a:p>
          </p:txBody>
        </p:sp>
        <p:sp>
          <p:nvSpPr>
            <p:cNvPr id="199798" name="Rectangle 118"/>
            <p:cNvSpPr>
              <a:spLocks noChangeArrowheads="1"/>
            </p:cNvSpPr>
            <p:nvPr/>
          </p:nvSpPr>
          <p:spPr bwMode="auto">
            <a:xfrm>
              <a:off x="3310" y="2916"/>
              <a:ext cx="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/>
            </a:p>
          </p:txBody>
        </p:sp>
        <p:sp>
          <p:nvSpPr>
            <p:cNvPr id="199820" name="Rectangle 140"/>
            <p:cNvSpPr>
              <a:spLocks noChangeArrowheads="1"/>
            </p:cNvSpPr>
            <p:nvPr/>
          </p:nvSpPr>
          <p:spPr bwMode="auto">
            <a:xfrm>
              <a:off x="3027" y="2902"/>
              <a:ext cx="26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200">
                  <a:solidFill>
                    <a:srgbClr val="000000"/>
                  </a:solidFill>
                </a:rPr>
                <a:t>101</a:t>
              </a:r>
              <a:endParaRPr lang="en-US" sz="2400"/>
            </a:p>
          </p:txBody>
        </p:sp>
        <p:sp>
          <p:nvSpPr>
            <p:cNvPr id="199821" name="Rectangle 141"/>
            <p:cNvSpPr>
              <a:spLocks noChangeArrowheads="1"/>
            </p:cNvSpPr>
            <p:nvPr/>
          </p:nvSpPr>
          <p:spPr bwMode="auto">
            <a:xfrm>
              <a:off x="3310" y="2902"/>
              <a:ext cx="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/>
            </a:p>
          </p:txBody>
        </p:sp>
        <p:sp>
          <p:nvSpPr>
            <p:cNvPr id="199843" name="Rectangle 163"/>
            <p:cNvSpPr>
              <a:spLocks noChangeArrowheads="1"/>
            </p:cNvSpPr>
            <p:nvPr/>
          </p:nvSpPr>
          <p:spPr bwMode="auto">
            <a:xfrm>
              <a:off x="3027" y="3119"/>
              <a:ext cx="26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200">
                  <a:solidFill>
                    <a:srgbClr val="000000"/>
                  </a:solidFill>
                </a:rPr>
                <a:t>110</a:t>
              </a:r>
              <a:endParaRPr lang="en-US" sz="2400"/>
            </a:p>
          </p:txBody>
        </p:sp>
        <p:sp>
          <p:nvSpPr>
            <p:cNvPr id="199844" name="Rectangle 164"/>
            <p:cNvSpPr>
              <a:spLocks noChangeArrowheads="1"/>
            </p:cNvSpPr>
            <p:nvPr/>
          </p:nvSpPr>
          <p:spPr bwMode="auto">
            <a:xfrm>
              <a:off x="3310" y="3119"/>
              <a:ext cx="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/>
            </a:p>
          </p:txBody>
        </p:sp>
        <p:sp>
          <p:nvSpPr>
            <p:cNvPr id="199866" name="Rectangle 186"/>
            <p:cNvSpPr>
              <a:spLocks noChangeArrowheads="1"/>
            </p:cNvSpPr>
            <p:nvPr/>
          </p:nvSpPr>
          <p:spPr bwMode="auto">
            <a:xfrm>
              <a:off x="3027" y="3336"/>
              <a:ext cx="26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200">
                  <a:solidFill>
                    <a:srgbClr val="000000"/>
                  </a:solidFill>
                </a:rPr>
                <a:t>111</a:t>
              </a:r>
              <a:endParaRPr lang="en-US" sz="2400"/>
            </a:p>
          </p:txBody>
        </p:sp>
        <p:sp>
          <p:nvSpPr>
            <p:cNvPr id="199867" name="Rectangle 187"/>
            <p:cNvSpPr>
              <a:spLocks noChangeArrowheads="1"/>
            </p:cNvSpPr>
            <p:nvPr/>
          </p:nvSpPr>
          <p:spPr bwMode="auto">
            <a:xfrm>
              <a:off x="3310" y="3336"/>
              <a:ext cx="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4718050" y="2874963"/>
            <a:ext cx="6826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200">
                <a:solidFill>
                  <a:srgbClr val="000000"/>
                </a:solidFill>
              </a:rPr>
              <a:t>Color</a:t>
            </a:r>
            <a:endParaRPr lang="en-US" sz="2400"/>
          </a:p>
        </p:txBody>
      </p:sp>
      <p:sp>
        <p:nvSpPr>
          <p:cNvPr id="199707" name="Rectangle 27"/>
          <p:cNvSpPr>
            <a:spLocks noChangeArrowheads="1"/>
          </p:cNvSpPr>
          <p:nvPr/>
        </p:nvSpPr>
        <p:spPr bwMode="auto">
          <a:xfrm>
            <a:off x="4800600" y="3219450"/>
            <a:ext cx="4810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200">
                <a:solidFill>
                  <a:srgbClr val="000000"/>
                </a:solidFill>
              </a:rPr>
              <a:t>Red</a:t>
            </a:r>
            <a:endParaRPr lang="en-US" sz="2400"/>
          </a:p>
        </p:txBody>
      </p:sp>
      <p:sp>
        <p:nvSpPr>
          <p:cNvPr id="199708" name="Rectangle 28"/>
          <p:cNvSpPr>
            <a:spLocks noChangeArrowheads="1"/>
          </p:cNvSpPr>
          <p:nvPr/>
        </p:nvSpPr>
        <p:spPr bwMode="auto">
          <a:xfrm>
            <a:off x="5314950" y="3219450"/>
            <a:ext cx="1397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2400"/>
          </a:p>
        </p:txBody>
      </p:sp>
      <p:sp>
        <p:nvSpPr>
          <p:cNvPr id="199730" name="Rectangle 50"/>
          <p:cNvSpPr>
            <a:spLocks noChangeArrowheads="1"/>
          </p:cNvSpPr>
          <p:nvPr/>
        </p:nvSpPr>
        <p:spPr bwMode="auto">
          <a:xfrm>
            <a:off x="4800600" y="3563938"/>
            <a:ext cx="90011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200">
                <a:solidFill>
                  <a:srgbClr val="000000"/>
                </a:solidFill>
              </a:rPr>
              <a:t>Orange</a:t>
            </a:r>
            <a:endParaRPr lang="en-US" sz="2400"/>
          </a:p>
        </p:txBody>
      </p:sp>
      <p:sp>
        <p:nvSpPr>
          <p:cNvPr id="199731" name="Rectangle 51"/>
          <p:cNvSpPr>
            <a:spLocks noChangeArrowheads="1"/>
          </p:cNvSpPr>
          <p:nvPr/>
        </p:nvSpPr>
        <p:spPr bwMode="auto">
          <a:xfrm>
            <a:off x="5764213" y="3563938"/>
            <a:ext cx="1397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2400"/>
          </a:p>
        </p:txBody>
      </p:sp>
      <p:sp>
        <p:nvSpPr>
          <p:cNvPr id="199753" name="Rectangle 73"/>
          <p:cNvSpPr>
            <a:spLocks noChangeArrowheads="1"/>
          </p:cNvSpPr>
          <p:nvPr/>
        </p:nvSpPr>
        <p:spPr bwMode="auto">
          <a:xfrm>
            <a:off x="4800600" y="3908425"/>
            <a:ext cx="82232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200">
                <a:solidFill>
                  <a:srgbClr val="000000"/>
                </a:solidFill>
              </a:rPr>
              <a:t>Yellow</a:t>
            </a:r>
            <a:endParaRPr lang="en-US" sz="2400"/>
          </a:p>
        </p:txBody>
      </p:sp>
      <p:sp>
        <p:nvSpPr>
          <p:cNvPr id="199754" name="Rectangle 74"/>
          <p:cNvSpPr>
            <a:spLocks noChangeArrowheads="1"/>
          </p:cNvSpPr>
          <p:nvPr/>
        </p:nvSpPr>
        <p:spPr bwMode="auto">
          <a:xfrm>
            <a:off x="5683250" y="3908425"/>
            <a:ext cx="1397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2400"/>
          </a:p>
        </p:txBody>
      </p:sp>
      <p:sp>
        <p:nvSpPr>
          <p:cNvPr id="199776" name="Rectangle 96"/>
          <p:cNvSpPr>
            <a:spLocks noChangeArrowheads="1"/>
          </p:cNvSpPr>
          <p:nvPr/>
        </p:nvSpPr>
        <p:spPr bwMode="auto">
          <a:xfrm>
            <a:off x="4800600" y="4252913"/>
            <a:ext cx="7445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200">
                <a:solidFill>
                  <a:srgbClr val="000000"/>
                </a:solidFill>
              </a:rPr>
              <a:t>Green</a:t>
            </a:r>
            <a:endParaRPr lang="en-US" sz="2400"/>
          </a:p>
        </p:txBody>
      </p:sp>
      <p:sp>
        <p:nvSpPr>
          <p:cNvPr id="199777" name="Rectangle 97"/>
          <p:cNvSpPr>
            <a:spLocks noChangeArrowheads="1"/>
          </p:cNvSpPr>
          <p:nvPr/>
        </p:nvSpPr>
        <p:spPr bwMode="auto">
          <a:xfrm>
            <a:off x="5592763" y="4252913"/>
            <a:ext cx="1397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2400"/>
          </a:p>
        </p:txBody>
      </p:sp>
      <p:sp>
        <p:nvSpPr>
          <p:cNvPr id="199822" name="Rectangle 142"/>
          <p:cNvSpPr>
            <a:spLocks noChangeArrowheads="1"/>
          </p:cNvSpPr>
          <p:nvPr/>
        </p:nvSpPr>
        <p:spPr bwMode="auto">
          <a:xfrm>
            <a:off x="4800600" y="4606925"/>
            <a:ext cx="54292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200">
                <a:solidFill>
                  <a:srgbClr val="000000"/>
                </a:solidFill>
              </a:rPr>
              <a:t>Blue</a:t>
            </a:r>
            <a:endParaRPr lang="en-US" sz="2400"/>
          </a:p>
        </p:txBody>
      </p:sp>
      <p:sp>
        <p:nvSpPr>
          <p:cNvPr id="199845" name="Rectangle 165"/>
          <p:cNvSpPr>
            <a:spLocks noChangeArrowheads="1"/>
          </p:cNvSpPr>
          <p:nvPr/>
        </p:nvSpPr>
        <p:spPr bwMode="auto">
          <a:xfrm>
            <a:off x="4800600" y="4951413"/>
            <a:ext cx="77628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200">
                <a:solidFill>
                  <a:srgbClr val="000000"/>
                </a:solidFill>
              </a:rPr>
              <a:t>Indigo</a:t>
            </a:r>
            <a:endParaRPr lang="en-US" sz="2400"/>
          </a:p>
        </p:txBody>
      </p:sp>
      <p:sp>
        <p:nvSpPr>
          <p:cNvPr id="199846" name="Rectangle 166"/>
          <p:cNvSpPr>
            <a:spLocks noChangeArrowheads="1"/>
          </p:cNvSpPr>
          <p:nvPr/>
        </p:nvSpPr>
        <p:spPr bwMode="auto">
          <a:xfrm>
            <a:off x="5635625" y="4951413"/>
            <a:ext cx="1397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2400"/>
          </a:p>
        </p:txBody>
      </p:sp>
      <p:sp>
        <p:nvSpPr>
          <p:cNvPr id="199869" name="Rectangle 189"/>
          <p:cNvSpPr>
            <a:spLocks noChangeArrowheads="1"/>
          </p:cNvSpPr>
          <p:nvPr/>
        </p:nvSpPr>
        <p:spPr bwMode="auto">
          <a:xfrm>
            <a:off x="5564188" y="5295900"/>
            <a:ext cx="1397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2400"/>
          </a:p>
        </p:txBody>
      </p:sp>
      <p:sp>
        <p:nvSpPr>
          <p:cNvPr id="199900" name="Rectangle 220"/>
          <p:cNvSpPr>
            <a:spLocks noChangeArrowheads="1"/>
          </p:cNvSpPr>
          <p:nvPr/>
        </p:nvSpPr>
        <p:spPr bwMode="auto">
          <a:xfrm>
            <a:off x="4814888" y="5256213"/>
            <a:ext cx="7842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200">
                <a:solidFill>
                  <a:srgbClr val="000000"/>
                </a:solidFill>
              </a:rPr>
              <a:t>Violet </a:t>
            </a:r>
            <a:endParaRPr lang="en-US" sz="2400"/>
          </a:p>
        </p:txBody>
      </p:sp>
      <p:graphicFrame>
        <p:nvGraphicFramePr>
          <p:cNvPr id="199980" name="Group 300"/>
          <p:cNvGraphicFramePr>
            <a:graphicFrameLocks noGrp="1"/>
          </p:cNvGraphicFramePr>
          <p:nvPr/>
        </p:nvGraphicFramePr>
        <p:xfrm>
          <a:off x="3849688" y="2862263"/>
          <a:ext cx="4603750" cy="2776540"/>
        </p:xfrm>
        <a:graphic>
          <a:graphicData uri="http://schemas.openxmlformats.org/drawingml/2006/table">
            <a:tbl>
              <a:tblPr/>
              <a:tblGrid>
                <a:gridCol w="2470150"/>
                <a:gridCol w="21336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AE12-6106-427E-A145-91D9B6DCD20B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Given M elements to be represented by a binary code, the minimum number of bits, </a:t>
            </a:r>
            <a:r>
              <a:rPr lang="en-US" sz="2000" i="1" dirty="0">
                <a:cs typeface="Times New Roman" pitchFamily="18" charset="0"/>
              </a:rPr>
              <a:t>n</a:t>
            </a:r>
            <a:r>
              <a:rPr lang="en-US" sz="2000" dirty="0">
                <a:cs typeface="Times New Roman" pitchFamily="18" charset="0"/>
              </a:rPr>
              <a:t>, needed, satisfies the following relationships: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cs typeface="Times New Roman" pitchFamily="18" charset="0"/>
              </a:rPr>
              <a:t>  2</a:t>
            </a:r>
            <a:r>
              <a:rPr lang="en-US" sz="2800" i="1" baseline="30000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 &gt; </a:t>
            </a:r>
            <a:r>
              <a:rPr lang="en-US" sz="2400" i="1" dirty="0">
                <a:cs typeface="Times New Roman" pitchFamily="18" charset="0"/>
              </a:rPr>
              <a:t>M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 &gt;</a:t>
            </a:r>
            <a:r>
              <a:rPr lang="en-US" sz="2400" dirty="0">
                <a:cs typeface="Times New Roman" pitchFamily="18" charset="0"/>
              </a:rPr>
              <a:t> 2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baseline="30000" dirty="0">
                <a:cs typeface="Times New Roman" pitchFamily="18" charset="0"/>
                <a:sym typeface="Symbol" pitchFamily="18" charset="2"/>
              </a:rPr>
              <a:t>n 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– 1)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i="1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= log</a:t>
            </a:r>
            <a:r>
              <a:rPr lang="en-US" sz="2400" baseline="-16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  where </a:t>
            </a:r>
            <a:r>
              <a:rPr lang="en-US" sz="2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 , called the </a:t>
            </a:r>
            <a:r>
              <a:rPr lang="en-US" sz="2400" i="1" dirty="0">
                <a:cs typeface="Times New Roman" pitchFamily="18" charset="0"/>
                <a:sym typeface="Symbol" pitchFamily="18" charset="2"/>
              </a:rPr>
              <a:t>ceiling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/>
            </a:r>
            <a:br>
              <a:rPr lang="en-US" sz="2400" dirty="0">
                <a:cs typeface="Times New Roman" pitchFamily="18" charset="0"/>
                <a:sym typeface="Symbol" pitchFamily="18" charset="2"/>
              </a:rPr>
            </a:br>
            <a:r>
              <a:rPr lang="en-US" sz="2400" i="1" dirty="0">
                <a:cs typeface="Times New Roman" pitchFamily="18" charset="0"/>
                <a:sym typeface="Symbol" pitchFamily="18" charset="2"/>
              </a:rPr>
              <a:t>function,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is the integer greater than or equal to </a:t>
            </a:r>
            <a:r>
              <a:rPr lang="en-US" sz="24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.</a:t>
            </a:r>
            <a:endParaRPr lang="en-US" sz="1600" baseline="30000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Example: How many bits are required to represent </a:t>
            </a:r>
            <a:r>
              <a:rPr lang="en-US" sz="2000" u="sng" dirty="0">
                <a:cs typeface="Times New Roman" pitchFamily="18" charset="0"/>
                <a:sym typeface="Symbol" pitchFamily="18" charset="2"/>
              </a:rPr>
              <a:t>decimal digits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with a binary code?</a:t>
            </a: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Bits Required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56847" y="2296142"/>
            <a:ext cx="74614" cy="349250"/>
            <a:chOff x="202" y="2188"/>
            <a:chExt cx="95" cy="232"/>
          </a:xfrm>
        </p:grpSpPr>
        <p:sp>
          <p:nvSpPr>
            <p:cNvPr id="201732" name="Line 4"/>
            <p:cNvSpPr>
              <a:spLocks noChangeShapeType="1"/>
            </p:cNvSpPr>
            <p:nvPr/>
          </p:nvSpPr>
          <p:spPr bwMode="auto">
            <a:xfrm>
              <a:off x="202" y="218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01733" name="Line 5"/>
            <p:cNvSpPr>
              <a:spLocks noChangeShapeType="1"/>
            </p:cNvSpPr>
            <p:nvPr/>
          </p:nvSpPr>
          <p:spPr bwMode="auto">
            <a:xfrm flipV="1">
              <a:off x="211" y="2188"/>
              <a:ext cx="8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flipH="1">
            <a:off x="3672834" y="2280267"/>
            <a:ext cx="74614" cy="349250"/>
            <a:chOff x="202" y="2188"/>
            <a:chExt cx="95" cy="232"/>
          </a:xfrm>
        </p:grpSpPr>
        <p:sp>
          <p:nvSpPr>
            <p:cNvPr id="201736" name="Line 8"/>
            <p:cNvSpPr>
              <a:spLocks noChangeShapeType="1"/>
            </p:cNvSpPr>
            <p:nvPr/>
          </p:nvSpPr>
          <p:spPr bwMode="auto">
            <a:xfrm>
              <a:off x="202" y="218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 flipV="1">
              <a:off x="211" y="2188"/>
              <a:ext cx="8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51731" y="2288867"/>
            <a:ext cx="74614" cy="349250"/>
            <a:chOff x="202" y="2188"/>
            <a:chExt cx="95" cy="232"/>
          </a:xfrm>
        </p:grpSpPr>
        <p:sp>
          <p:nvSpPr>
            <p:cNvPr id="201739" name="Line 11"/>
            <p:cNvSpPr>
              <a:spLocks noChangeShapeType="1"/>
            </p:cNvSpPr>
            <p:nvPr/>
          </p:nvSpPr>
          <p:spPr bwMode="auto">
            <a:xfrm>
              <a:off x="202" y="218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01740" name="Line 12"/>
            <p:cNvSpPr>
              <a:spLocks noChangeShapeType="1"/>
            </p:cNvSpPr>
            <p:nvPr/>
          </p:nvSpPr>
          <p:spPr bwMode="auto">
            <a:xfrm flipV="1">
              <a:off x="211" y="2188"/>
              <a:ext cx="8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 flipH="1">
            <a:off x="5066042" y="2290454"/>
            <a:ext cx="74614" cy="349250"/>
            <a:chOff x="202" y="2188"/>
            <a:chExt cx="95" cy="232"/>
          </a:xfrm>
        </p:grpSpPr>
        <p:sp>
          <p:nvSpPr>
            <p:cNvPr id="201742" name="Line 14"/>
            <p:cNvSpPr>
              <a:spLocks noChangeShapeType="1"/>
            </p:cNvSpPr>
            <p:nvPr/>
          </p:nvSpPr>
          <p:spPr bwMode="auto">
            <a:xfrm>
              <a:off x="202" y="218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01743" name="Line 15"/>
            <p:cNvSpPr>
              <a:spLocks noChangeShapeType="1"/>
            </p:cNvSpPr>
            <p:nvPr/>
          </p:nvSpPr>
          <p:spPr bwMode="auto">
            <a:xfrm flipV="1">
              <a:off x="211" y="2188"/>
              <a:ext cx="8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01744" name="Line 16"/>
          <p:cNvSpPr>
            <a:spLocks noChangeShapeType="1"/>
          </p:cNvSpPr>
          <p:nvPr/>
        </p:nvSpPr>
        <p:spPr bwMode="auto">
          <a:xfrm>
            <a:off x="2119313" y="3413125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3345-A4BD-458A-852E-586AF1E2D2F3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Elements Represented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Given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digits in radix </a:t>
            </a:r>
            <a:r>
              <a:rPr lang="en-US" i="1" dirty="0">
                <a:cs typeface="Times New Roman" pitchFamily="18" charset="0"/>
              </a:rPr>
              <a:t>r,</a:t>
            </a:r>
            <a:r>
              <a:rPr lang="en-US" dirty="0">
                <a:cs typeface="Times New Roman" pitchFamily="18" charset="0"/>
              </a:rPr>
              <a:t> there are </a:t>
            </a:r>
            <a:r>
              <a:rPr lang="en-US" i="1" dirty="0" err="1">
                <a:cs typeface="Times New Roman" pitchFamily="18" charset="0"/>
              </a:rPr>
              <a:t>r</a:t>
            </a:r>
            <a:r>
              <a:rPr lang="en-US" i="1" baseline="30000" dirty="0" err="1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distinct elements that can be represented.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But, you can represent m elements, m &lt; </a:t>
            </a:r>
            <a:r>
              <a:rPr lang="en-US" i="1" dirty="0" err="1">
                <a:cs typeface="Times New Roman" pitchFamily="18" charset="0"/>
              </a:rPr>
              <a:t>r</a:t>
            </a:r>
            <a:r>
              <a:rPr lang="en-US" i="1" baseline="30000" dirty="0" err="1">
                <a:cs typeface="Times New Roman" pitchFamily="18" charset="0"/>
              </a:rPr>
              <a:t>n</a:t>
            </a:r>
            <a:endParaRPr lang="en-US" i="1" baseline="30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Examples: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You can represent 4 elements in radix </a:t>
            </a:r>
            <a:r>
              <a:rPr lang="en-US" i="1" dirty="0"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 = 2 with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= 2 digits: (00, 01, 10, 11).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You can represent 4 elements in radix </a:t>
            </a:r>
            <a:r>
              <a:rPr lang="en-US" i="1" dirty="0"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 = 2 with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= 4 digits: (0001, 0010, 0100, 1000</a:t>
            </a:r>
            <a:r>
              <a:rPr lang="en-US" dirty="0" smtClean="0">
                <a:cs typeface="Times New Roman" pitchFamily="18" charset="0"/>
              </a:rPr>
              <a:t>).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ED5-6C86-4D8D-BA3E-3C8996FD66F4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634" name="Group 730"/>
          <p:cNvGraphicFramePr>
            <a:graphicFrameLocks noGrp="1"/>
          </p:cNvGraphicFramePr>
          <p:nvPr/>
        </p:nvGraphicFramePr>
        <p:xfrm>
          <a:off x="1836738" y="2478088"/>
          <a:ext cx="6553200" cy="3527428"/>
        </p:xfrm>
        <a:graphic>
          <a:graphicData uri="http://schemas.openxmlformats.org/drawingml/2006/table">
            <a:tbl>
              <a:tblPr/>
              <a:tblGrid>
                <a:gridCol w="1311275"/>
                <a:gridCol w="1309687"/>
                <a:gridCol w="1449388"/>
                <a:gridCol w="1347787"/>
                <a:gridCol w="1135063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001000" cy="838200"/>
          </a:xfrm>
        </p:spPr>
        <p:txBody>
          <a:bodyPr/>
          <a:lstStyle/>
          <a:p>
            <a:r>
              <a:rPr lang="en-US" dirty="0"/>
              <a:t>Binary Codes for Decimal Digits</a:t>
            </a:r>
          </a:p>
        </p:txBody>
      </p:sp>
      <p:sp>
        <p:nvSpPr>
          <p:cNvPr id="124031" name="Rectangle 127"/>
          <p:cNvSpPr>
            <a:spLocks noChangeArrowheads="1"/>
          </p:cNvSpPr>
          <p:nvPr/>
        </p:nvSpPr>
        <p:spPr bwMode="auto">
          <a:xfrm>
            <a:off x="3068638" y="3255963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415" name="Rectangle 511"/>
          <p:cNvSpPr>
            <a:spLocks noChangeArrowheads="1"/>
          </p:cNvSpPr>
          <p:nvPr/>
        </p:nvSpPr>
        <p:spPr bwMode="auto">
          <a:xfrm>
            <a:off x="4494213" y="5646738"/>
            <a:ext cx="95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78" name="Rectangle 174"/>
          <p:cNvSpPr>
            <a:spLocks noChangeArrowheads="1"/>
          </p:cNvSpPr>
          <p:nvPr/>
        </p:nvSpPr>
        <p:spPr bwMode="auto">
          <a:xfrm>
            <a:off x="3068638" y="355600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315" name="Rectangle 411"/>
          <p:cNvSpPr>
            <a:spLocks noChangeArrowheads="1"/>
          </p:cNvSpPr>
          <p:nvPr/>
        </p:nvSpPr>
        <p:spPr bwMode="auto">
          <a:xfrm>
            <a:off x="3068638" y="504825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263" name="Rectangle 359"/>
          <p:cNvSpPr>
            <a:spLocks noChangeArrowheads="1"/>
          </p:cNvSpPr>
          <p:nvPr/>
        </p:nvSpPr>
        <p:spPr bwMode="auto">
          <a:xfrm>
            <a:off x="1782763" y="4711700"/>
            <a:ext cx="190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265" name="Rectangle 361"/>
          <p:cNvSpPr>
            <a:spLocks noChangeArrowheads="1"/>
          </p:cNvSpPr>
          <p:nvPr/>
        </p:nvSpPr>
        <p:spPr bwMode="auto">
          <a:xfrm>
            <a:off x="1801813" y="4711700"/>
            <a:ext cx="13255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270" name="Rectangle 366"/>
          <p:cNvSpPr>
            <a:spLocks noChangeArrowheads="1"/>
          </p:cNvSpPr>
          <p:nvPr/>
        </p:nvSpPr>
        <p:spPr bwMode="auto">
          <a:xfrm>
            <a:off x="3135313" y="4711700"/>
            <a:ext cx="14176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272" name="Rectangle 368"/>
          <p:cNvSpPr>
            <a:spLocks noChangeArrowheads="1"/>
          </p:cNvSpPr>
          <p:nvPr/>
        </p:nvSpPr>
        <p:spPr bwMode="auto">
          <a:xfrm>
            <a:off x="4552950" y="47117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275" name="Rectangle 371"/>
          <p:cNvSpPr>
            <a:spLocks noChangeArrowheads="1"/>
          </p:cNvSpPr>
          <p:nvPr/>
        </p:nvSpPr>
        <p:spPr bwMode="auto">
          <a:xfrm>
            <a:off x="4562475" y="4711700"/>
            <a:ext cx="13795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277" name="Rectangle 373"/>
          <p:cNvSpPr>
            <a:spLocks noChangeArrowheads="1"/>
          </p:cNvSpPr>
          <p:nvPr/>
        </p:nvSpPr>
        <p:spPr bwMode="auto">
          <a:xfrm>
            <a:off x="5942013" y="47117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280" name="Rectangle 376"/>
          <p:cNvSpPr>
            <a:spLocks noChangeArrowheads="1"/>
          </p:cNvSpPr>
          <p:nvPr/>
        </p:nvSpPr>
        <p:spPr bwMode="auto">
          <a:xfrm>
            <a:off x="5951538" y="4711700"/>
            <a:ext cx="12303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282" name="Rectangle 378"/>
          <p:cNvSpPr>
            <a:spLocks noChangeArrowheads="1"/>
          </p:cNvSpPr>
          <p:nvPr/>
        </p:nvSpPr>
        <p:spPr bwMode="auto">
          <a:xfrm>
            <a:off x="7181850" y="4711700"/>
            <a:ext cx="190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284" name="Rectangle 380"/>
          <p:cNvSpPr>
            <a:spLocks noChangeArrowheads="1"/>
          </p:cNvSpPr>
          <p:nvPr/>
        </p:nvSpPr>
        <p:spPr bwMode="auto">
          <a:xfrm>
            <a:off x="7200900" y="4711700"/>
            <a:ext cx="12271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286" name="Rectangle 382"/>
          <p:cNvSpPr>
            <a:spLocks noChangeArrowheads="1"/>
          </p:cNvSpPr>
          <p:nvPr/>
        </p:nvSpPr>
        <p:spPr bwMode="auto">
          <a:xfrm>
            <a:off x="8428038" y="4711700"/>
            <a:ext cx="190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1931988" y="2505075"/>
            <a:ext cx="10652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Decimal</a:t>
            </a:r>
            <a:endParaRPr lang="en-US" sz="2400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3425825" y="2505075"/>
            <a:ext cx="838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8,4,2,1</a:t>
            </a:r>
            <a:endParaRPr lang="en-US" sz="2400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4262438" y="25050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4748213" y="2505075"/>
            <a:ext cx="101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Excess3</a:t>
            </a:r>
            <a:endParaRPr lang="en-US" sz="2400"/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5762625" y="25050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6051550" y="2505075"/>
            <a:ext cx="45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8,4,</a:t>
            </a:r>
            <a:endParaRPr lang="en-US" sz="2400"/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6508750" y="2505075"/>
            <a:ext cx="10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-</a:t>
            </a:r>
            <a:endParaRPr lang="en-US" sz="2400"/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6608763" y="2505075"/>
            <a:ext cx="228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2,</a:t>
            </a:r>
            <a:endParaRPr lang="en-US" sz="2400"/>
          </a:p>
        </p:txBody>
      </p:sp>
      <p:sp>
        <p:nvSpPr>
          <p:cNvPr id="123918" name="Rectangle 14"/>
          <p:cNvSpPr>
            <a:spLocks noChangeArrowheads="1"/>
          </p:cNvSpPr>
          <p:nvPr/>
        </p:nvSpPr>
        <p:spPr bwMode="auto">
          <a:xfrm>
            <a:off x="6837363" y="2505075"/>
            <a:ext cx="10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-</a:t>
            </a:r>
            <a:endParaRPr lang="en-US" sz="2400"/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>
            <a:off x="6938963" y="2505075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</a:t>
            </a:r>
            <a:endParaRPr lang="en-US" sz="2400"/>
          </a:p>
        </p:txBody>
      </p:sp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7261225" y="25050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7473950" y="2505075"/>
            <a:ext cx="676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Gray</a:t>
            </a:r>
            <a:endParaRPr lang="en-US" sz="2400"/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8147050" y="25050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3970" name="Rectangle 66"/>
          <p:cNvSpPr>
            <a:spLocks noChangeArrowheads="1"/>
          </p:cNvSpPr>
          <p:nvPr/>
        </p:nvSpPr>
        <p:spPr bwMode="auto">
          <a:xfrm>
            <a:off x="2398713" y="294163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</a:t>
            </a:r>
            <a:endParaRPr lang="en-US" sz="2400"/>
          </a:p>
        </p:txBody>
      </p:sp>
      <p:sp>
        <p:nvSpPr>
          <p:cNvPr id="123971" name="Rectangle 67"/>
          <p:cNvSpPr>
            <a:spLocks noChangeArrowheads="1"/>
          </p:cNvSpPr>
          <p:nvPr/>
        </p:nvSpPr>
        <p:spPr bwMode="auto">
          <a:xfrm>
            <a:off x="2527300" y="29416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3972" name="Rectangle 68"/>
          <p:cNvSpPr>
            <a:spLocks noChangeArrowheads="1"/>
          </p:cNvSpPr>
          <p:nvPr/>
        </p:nvSpPr>
        <p:spPr bwMode="auto">
          <a:xfrm>
            <a:off x="3589338" y="29416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0000</a:t>
            </a:r>
            <a:endParaRPr lang="en-US" sz="2400"/>
          </a:p>
        </p:txBody>
      </p:sp>
      <p:sp>
        <p:nvSpPr>
          <p:cNvPr id="123973" name="Rectangle 69"/>
          <p:cNvSpPr>
            <a:spLocks noChangeArrowheads="1"/>
          </p:cNvSpPr>
          <p:nvPr/>
        </p:nvSpPr>
        <p:spPr bwMode="auto">
          <a:xfrm>
            <a:off x="4102100" y="29416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3974" name="Rectangle 70"/>
          <p:cNvSpPr>
            <a:spLocks noChangeArrowheads="1"/>
          </p:cNvSpPr>
          <p:nvPr/>
        </p:nvSpPr>
        <p:spPr bwMode="auto">
          <a:xfrm>
            <a:off x="4997450" y="29416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0011</a:t>
            </a:r>
            <a:endParaRPr lang="en-US" sz="2400"/>
          </a:p>
        </p:txBody>
      </p:sp>
      <p:sp>
        <p:nvSpPr>
          <p:cNvPr id="123975" name="Rectangle 71"/>
          <p:cNvSpPr>
            <a:spLocks noChangeArrowheads="1"/>
          </p:cNvSpPr>
          <p:nvPr/>
        </p:nvSpPr>
        <p:spPr bwMode="auto">
          <a:xfrm>
            <a:off x="5508625" y="29416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3976" name="Rectangle 72"/>
          <p:cNvSpPr>
            <a:spLocks noChangeArrowheads="1"/>
          </p:cNvSpPr>
          <p:nvPr/>
        </p:nvSpPr>
        <p:spPr bwMode="auto">
          <a:xfrm>
            <a:off x="6313488" y="29416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0000</a:t>
            </a:r>
            <a:endParaRPr lang="en-US" sz="2400"/>
          </a:p>
        </p:txBody>
      </p:sp>
      <p:sp>
        <p:nvSpPr>
          <p:cNvPr id="123977" name="Rectangle 73"/>
          <p:cNvSpPr>
            <a:spLocks noChangeArrowheads="1"/>
          </p:cNvSpPr>
          <p:nvPr/>
        </p:nvSpPr>
        <p:spPr bwMode="auto">
          <a:xfrm>
            <a:off x="6826250" y="29416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3978" name="Rectangle 74"/>
          <p:cNvSpPr>
            <a:spLocks noChangeArrowheads="1"/>
          </p:cNvSpPr>
          <p:nvPr/>
        </p:nvSpPr>
        <p:spPr bwMode="auto">
          <a:xfrm>
            <a:off x="7556500" y="29416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0000</a:t>
            </a:r>
            <a:endParaRPr lang="en-US" sz="2400"/>
          </a:p>
        </p:txBody>
      </p:sp>
      <p:sp>
        <p:nvSpPr>
          <p:cNvPr id="123979" name="Rectangle 75"/>
          <p:cNvSpPr>
            <a:spLocks noChangeArrowheads="1"/>
          </p:cNvSpPr>
          <p:nvPr/>
        </p:nvSpPr>
        <p:spPr bwMode="auto">
          <a:xfrm>
            <a:off x="8069263" y="29416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3980" name="Rectangle 76"/>
          <p:cNvSpPr>
            <a:spLocks noChangeArrowheads="1"/>
          </p:cNvSpPr>
          <p:nvPr/>
        </p:nvSpPr>
        <p:spPr bwMode="auto">
          <a:xfrm>
            <a:off x="1782763" y="2919413"/>
            <a:ext cx="190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82" name="Rectangle 78"/>
          <p:cNvSpPr>
            <a:spLocks noChangeArrowheads="1"/>
          </p:cNvSpPr>
          <p:nvPr/>
        </p:nvSpPr>
        <p:spPr bwMode="auto">
          <a:xfrm>
            <a:off x="1801813" y="2919413"/>
            <a:ext cx="13255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87" name="Rectangle 83"/>
          <p:cNvSpPr>
            <a:spLocks noChangeArrowheads="1"/>
          </p:cNvSpPr>
          <p:nvPr/>
        </p:nvSpPr>
        <p:spPr bwMode="auto">
          <a:xfrm>
            <a:off x="3135313" y="2919413"/>
            <a:ext cx="14176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89" name="Rectangle 85"/>
          <p:cNvSpPr>
            <a:spLocks noChangeArrowheads="1"/>
          </p:cNvSpPr>
          <p:nvPr/>
        </p:nvSpPr>
        <p:spPr bwMode="auto">
          <a:xfrm>
            <a:off x="4552950" y="29194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92" name="Rectangle 88"/>
          <p:cNvSpPr>
            <a:spLocks noChangeArrowheads="1"/>
          </p:cNvSpPr>
          <p:nvPr/>
        </p:nvSpPr>
        <p:spPr bwMode="auto">
          <a:xfrm>
            <a:off x="4562475" y="2919413"/>
            <a:ext cx="13795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94" name="Rectangle 90"/>
          <p:cNvSpPr>
            <a:spLocks noChangeArrowheads="1"/>
          </p:cNvSpPr>
          <p:nvPr/>
        </p:nvSpPr>
        <p:spPr bwMode="auto">
          <a:xfrm>
            <a:off x="5942013" y="29194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97" name="Rectangle 93"/>
          <p:cNvSpPr>
            <a:spLocks noChangeArrowheads="1"/>
          </p:cNvSpPr>
          <p:nvPr/>
        </p:nvSpPr>
        <p:spPr bwMode="auto">
          <a:xfrm>
            <a:off x="5951538" y="2919413"/>
            <a:ext cx="12303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99" name="Rectangle 95"/>
          <p:cNvSpPr>
            <a:spLocks noChangeArrowheads="1"/>
          </p:cNvSpPr>
          <p:nvPr/>
        </p:nvSpPr>
        <p:spPr bwMode="auto">
          <a:xfrm>
            <a:off x="7181850" y="2919413"/>
            <a:ext cx="190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01" name="Rectangle 97"/>
          <p:cNvSpPr>
            <a:spLocks noChangeArrowheads="1"/>
          </p:cNvSpPr>
          <p:nvPr/>
        </p:nvSpPr>
        <p:spPr bwMode="auto">
          <a:xfrm>
            <a:off x="7200900" y="2919413"/>
            <a:ext cx="12271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03" name="Rectangle 99"/>
          <p:cNvSpPr>
            <a:spLocks noChangeArrowheads="1"/>
          </p:cNvSpPr>
          <p:nvPr/>
        </p:nvSpPr>
        <p:spPr bwMode="auto">
          <a:xfrm>
            <a:off x="8428038" y="2919413"/>
            <a:ext cx="190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17" name="Rectangle 113"/>
          <p:cNvSpPr>
            <a:spLocks noChangeArrowheads="1"/>
          </p:cNvSpPr>
          <p:nvPr/>
        </p:nvSpPr>
        <p:spPr bwMode="auto">
          <a:xfrm>
            <a:off x="2398713" y="324008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1</a:t>
            </a:r>
            <a:endParaRPr lang="en-US" sz="2400"/>
          </a:p>
        </p:txBody>
      </p:sp>
      <p:sp>
        <p:nvSpPr>
          <p:cNvPr id="124018" name="Rectangle 114"/>
          <p:cNvSpPr>
            <a:spLocks noChangeArrowheads="1"/>
          </p:cNvSpPr>
          <p:nvPr/>
        </p:nvSpPr>
        <p:spPr bwMode="auto">
          <a:xfrm>
            <a:off x="2527300" y="32400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019" name="Rectangle 115"/>
          <p:cNvSpPr>
            <a:spLocks noChangeArrowheads="1"/>
          </p:cNvSpPr>
          <p:nvPr/>
        </p:nvSpPr>
        <p:spPr bwMode="auto">
          <a:xfrm>
            <a:off x="3589338" y="324008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0001</a:t>
            </a:r>
            <a:endParaRPr lang="en-US" sz="2400"/>
          </a:p>
        </p:txBody>
      </p:sp>
      <p:sp>
        <p:nvSpPr>
          <p:cNvPr id="124020" name="Rectangle 116"/>
          <p:cNvSpPr>
            <a:spLocks noChangeArrowheads="1"/>
          </p:cNvSpPr>
          <p:nvPr/>
        </p:nvSpPr>
        <p:spPr bwMode="auto">
          <a:xfrm>
            <a:off x="4102100" y="32400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021" name="Rectangle 117"/>
          <p:cNvSpPr>
            <a:spLocks noChangeArrowheads="1"/>
          </p:cNvSpPr>
          <p:nvPr/>
        </p:nvSpPr>
        <p:spPr bwMode="auto">
          <a:xfrm>
            <a:off x="4997450" y="324008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0100</a:t>
            </a:r>
            <a:endParaRPr lang="en-US" sz="2400"/>
          </a:p>
        </p:txBody>
      </p:sp>
      <p:sp>
        <p:nvSpPr>
          <p:cNvPr id="124022" name="Rectangle 118"/>
          <p:cNvSpPr>
            <a:spLocks noChangeArrowheads="1"/>
          </p:cNvSpPr>
          <p:nvPr/>
        </p:nvSpPr>
        <p:spPr bwMode="auto">
          <a:xfrm>
            <a:off x="5508625" y="32400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023" name="Rectangle 119"/>
          <p:cNvSpPr>
            <a:spLocks noChangeArrowheads="1"/>
          </p:cNvSpPr>
          <p:nvPr/>
        </p:nvSpPr>
        <p:spPr bwMode="auto">
          <a:xfrm>
            <a:off x="6313488" y="324008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0111</a:t>
            </a:r>
            <a:endParaRPr lang="en-US" sz="2400"/>
          </a:p>
        </p:txBody>
      </p:sp>
      <p:sp>
        <p:nvSpPr>
          <p:cNvPr id="124024" name="Rectangle 120"/>
          <p:cNvSpPr>
            <a:spLocks noChangeArrowheads="1"/>
          </p:cNvSpPr>
          <p:nvPr/>
        </p:nvSpPr>
        <p:spPr bwMode="auto">
          <a:xfrm>
            <a:off x="6826250" y="32400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025" name="Rectangle 121"/>
          <p:cNvSpPr>
            <a:spLocks noChangeArrowheads="1"/>
          </p:cNvSpPr>
          <p:nvPr/>
        </p:nvSpPr>
        <p:spPr bwMode="auto">
          <a:xfrm>
            <a:off x="7556500" y="324008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0100</a:t>
            </a:r>
            <a:endParaRPr lang="en-US" sz="2400"/>
          </a:p>
        </p:txBody>
      </p:sp>
      <p:sp>
        <p:nvSpPr>
          <p:cNvPr id="124026" name="Rectangle 122"/>
          <p:cNvSpPr>
            <a:spLocks noChangeArrowheads="1"/>
          </p:cNvSpPr>
          <p:nvPr/>
        </p:nvSpPr>
        <p:spPr bwMode="auto">
          <a:xfrm>
            <a:off x="8069263" y="32400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064" name="Rectangle 160"/>
          <p:cNvSpPr>
            <a:spLocks noChangeArrowheads="1"/>
          </p:cNvSpPr>
          <p:nvPr/>
        </p:nvSpPr>
        <p:spPr bwMode="auto">
          <a:xfrm>
            <a:off x="2398713" y="353853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2</a:t>
            </a:r>
            <a:endParaRPr lang="en-US" sz="2400"/>
          </a:p>
        </p:txBody>
      </p:sp>
      <p:sp>
        <p:nvSpPr>
          <p:cNvPr id="124065" name="Rectangle 161"/>
          <p:cNvSpPr>
            <a:spLocks noChangeArrowheads="1"/>
          </p:cNvSpPr>
          <p:nvPr/>
        </p:nvSpPr>
        <p:spPr bwMode="auto">
          <a:xfrm>
            <a:off x="2527300" y="35385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066" name="Rectangle 162"/>
          <p:cNvSpPr>
            <a:spLocks noChangeArrowheads="1"/>
          </p:cNvSpPr>
          <p:nvPr/>
        </p:nvSpPr>
        <p:spPr bwMode="auto">
          <a:xfrm>
            <a:off x="3589338" y="35385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0010</a:t>
            </a:r>
            <a:endParaRPr lang="en-US" sz="2400"/>
          </a:p>
        </p:txBody>
      </p:sp>
      <p:sp>
        <p:nvSpPr>
          <p:cNvPr id="124067" name="Rectangle 163"/>
          <p:cNvSpPr>
            <a:spLocks noChangeArrowheads="1"/>
          </p:cNvSpPr>
          <p:nvPr/>
        </p:nvSpPr>
        <p:spPr bwMode="auto">
          <a:xfrm>
            <a:off x="4102100" y="35385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068" name="Rectangle 164"/>
          <p:cNvSpPr>
            <a:spLocks noChangeArrowheads="1"/>
          </p:cNvSpPr>
          <p:nvPr/>
        </p:nvSpPr>
        <p:spPr bwMode="auto">
          <a:xfrm>
            <a:off x="4997450" y="35385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0101</a:t>
            </a:r>
            <a:endParaRPr lang="en-US" sz="2400"/>
          </a:p>
        </p:txBody>
      </p:sp>
      <p:sp>
        <p:nvSpPr>
          <p:cNvPr id="124069" name="Rectangle 165"/>
          <p:cNvSpPr>
            <a:spLocks noChangeArrowheads="1"/>
          </p:cNvSpPr>
          <p:nvPr/>
        </p:nvSpPr>
        <p:spPr bwMode="auto">
          <a:xfrm>
            <a:off x="5508625" y="35385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070" name="Rectangle 166"/>
          <p:cNvSpPr>
            <a:spLocks noChangeArrowheads="1"/>
          </p:cNvSpPr>
          <p:nvPr/>
        </p:nvSpPr>
        <p:spPr bwMode="auto">
          <a:xfrm>
            <a:off x="6313488" y="35385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0110</a:t>
            </a:r>
            <a:endParaRPr lang="en-US" sz="2400"/>
          </a:p>
        </p:txBody>
      </p:sp>
      <p:sp>
        <p:nvSpPr>
          <p:cNvPr id="124071" name="Rectangle 167"/>
          <p:cNvSpPr>
            <a:spLocks noChangeArrowheads="1"/>
          </p:cNvSpPr>
          <p:nvPr/>
        </p:nvSpPr>
        <p:spPr bwMode="auto">
          <a:xfrm>
            <a:off x="6826250" y="35385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072" name="Rectangle 168"/>
          <p:cNvSpPr>
            <a:spLocks noChangeArrowheads="1"/>
          </p:cNvSpPr>
          <p:nvPr/>
        </p:nvSpPr>
        <p:spPr bwMode="auto">
          <a:xfrm>
            <a:off x="7556500" y="35385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0101</a:t>
            </a:r>
            <a:endParaRPr lang="en-US" sz="2400"/>
          </a:p>
        </p:txBody>
      </p:sp>
      <p:sp>
        <p:nvSpPr>
          <p:cNvPr id="124073" name="Rectangle 169"/>
          <p:cNvSpPr>
            <a:spLocks noChangeArrowheads="1"/>
          </p:cNvSpPr>
          <p:nvPr/>
        </p:nvSpPr>
        <p:spPr bwMode="auto">
          <a:xfrm>
            <a:off x="8069263" y="35385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112" name="Rectangle 208"/>
          <p:cNvSpPr>
            <a:spLocks noChangeArrowheads="1"/>
          </p:cNvSpPr>
          <p:nvPr/>
        </p:nvSpPr>
        <p:spPr bwMode="auto">
          <a:xfrm>
            <a:off x="2398713" y="383698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3</a:t>
            </a:r>
            <a:endParaRPr lang="en-US" sz="2400"/>
          </a:p>
        </p:txBody>
      </p:sp>
      <p:sp>
        <p:nvSpPr>
          <p:cNvPr id="124113" name="Rectangle 209"/>
          <p:cNvSpPr>
            <a:spLocks noChangeArrowheads="1"/>
          </p:cNvSpPr>
          <p:nvPr/>
        </p:nvSpPr>
        <p:spPr bwMode="auto">
          <a:xfrm>
            <a:off x="2527300" y="38369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114" name="Rectangle 210"/>
          <p:cNvSpPr>
            <a:spLocks noChangeArrowheads="1"/>
          </p:cNvSpPr>
          <p:nvPr/>
        </p:nvSpPr>
        <p:spPr bwMode="auto">
          <a:xfrm>
            <a:off x="3589338" y="383698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0011</a:t>
            </a:r>
            <a:endParaRPr lang="en-US" sz="2400"/>
          </a:p>
        </p:txBody>
      </p:sp>
      <p:sp>
        <p:nvSpPr>
          <p:cNvPr id="124115" name="Rectangle 211"/>
          <p:cNvSpPr>
            <a:spLocks noChangeArrowheads="1"/>
          </p:cNvSpPr>
          <p:nvPr/>
        </p:nvSpPr>
        <p:spPr bwMode="auto">
          <a:xfrm>
            <a:off x="4102100" y="38369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116" name="Rectangle 212"/>
          <p:cNvSpPr>
            <a:spLocks noChangeArrowheads="1"/>
          </p:cNvSpPr>
          <p:nvPr/>
        </p:nvSpPr>
        <p:spPr bwMode="auto">
          <a:xfrm>
            <a:off x="4997450" y="383698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0110</a:t>
            </a:r>
            <a:endParaRPr lang="en-US" sz="2400"/>
          </a:p>
        </p:txBody>
      </p:sp>
      <p:sp>
        <p:nvSpPr>
          <p:cNvPr id="124117" name="Rectangle 213"/>
          <p:cNvSpPr>
            <a:spLocks noChangeArrowheads="1"/>
          </p:cNvSpPr>
          <p:nvPr/>
        </p:nvSpPr>
        <p:spPr bwMode="auto">
          <a:xfrm>
            <a:off x="5508625" y="38369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118" name="Rectangle 214"/>
          <p:cNvSpPr>
            <a:spLocks noChangeArrowheads="1"/>
          </p:cNvSpPr>
          <p:nvPr/>
        </p:nvSpPr>
        <p:spPr bwMode="auto">
          <a:xfrm>
            <a:off x="6313488" y="383698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0101</a:t>
            </a:r>
            <a:endParaRPr lang="en-US" sz="2400"/>
          </a:p>
        </p:txBody>
      </p:sp>
      <p:sp>
        <p:nvSpPr>
          <p:cNvPr id="124119" name="Rectangle 215"/>
          <p:cNvSpPr>
            <a:spLocks noChangeArrowheads="1"/>
          </p:cNvSpPr>
          <p:nvPr/>
        </p:nvSpPr>
        <p:spPr bwMode="auto">
          <a:xfrm>
            <a:off x="6826250" y="38369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120" name="Rectangle 216"/>
          <p:cNvSpPr>
            <a:spLocks noChangeArrowheads="1"/>
          </p:cNvSpPr>
          <p:nvPr/>
        </p:nvSpPr>
        <p:spPr bwMode="auto">
          <a:xfrm>
            <a:off x="7556500" y="383698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0111</a:t>
            </a:r>
            <a:endParaRPr lang="en-US" sz="2400"/>
          </a:p>
        </p:txBody>
      </p:sp>
      <p:sp>
        <p:nvSpPr>
          <p:cNvPr id="124121" name="Rectangle 217"/>
          <p:cNvSpPr>
            <a:spLocks noChangeArrowheads="1"/>
          </p:cNvSpPr>
          <p:nvPr/>
        </p:nvSpPr>
        <p:spPr bwMode="auto">
          <a:xfrm>
            <a:off x="8069263" y="38369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159" name="Rectangle 255"/>
          <p:cNvSpPr>
            <a:spLocks noChangeArrowheads="1"/>
          </p:cNvSpPr>
          <p:nvPr/>
        </p:nvSpPr>
        <p:spPr bwMode="auto">
          <a:xfrm>
            <a:off x="2398713" y="413543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4</a:t>
            </a:r>
            <a:endParaRPr lang="en-US" sz="2400"/>
          </a:p>
        </p:txBody>
      </p:sp>
      <p:sp>
        <p:nvSpPr>
          <p:cNvPr id="124160" name="Rectangle 256"/>
          <p:cNvSpPr>
            <a:spLocks noChangeArrowheads="1"/>
          </p:cNvSpPr>
          <p:nvPr/>
        </p:nvSpPr>
        <p:spPr bwMode="auto">
          <a:xfrm>
            <a:off x="2527300" y="41354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161" name="Rectangle 257"/>
          <p:cNvSpPr>
            <a:spLocks noChangeArrowheads="1"/>
          </p:cNvSpPr>
          <p:nvPr/>
        </p:nvSpPr>
        <p:spPr bwMode="auto">
          <a:xfrm>
            <a:off x="3589338" y="41354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0100</a:t>
            </a:r>
            <a:endParaRPr lang="en-US" sz="2400"/>
          </a:p>
        </p:txBody>
      </p:sp>
      <p:sp>
        <p:nvSpPr>
          <p:cNvPr id="124162" name="Rectangle 258"/>
          <p:cNvSpPr>
            <a:spLocks noChangeArrowheads="1"/>
          </p:cNvSpPr>
          <p:nvPr/>
        </p:nvSpPr>
        <p:spPr bwMode="auto">
          <a:xfrm>
            <a:off x="4102100" y="41354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163" name="Rectangle 259"/>
          <p:cNvSpPr>
            <a:spLocks noChangeArrowheads="1"/>
          </p:cNvSpPr>
          <p:nvPr/>
        </p:nvSpPr>
        <p:spPr bwMode="auto">
          <a:xfrm>
            <a:off x="4997450" y="41354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0111</a:t>
            </a:r>
            <a:endParaRPr lang="en-US" sz="2400"/>
          </a:p>
        </p:txBody>
      </p:sp>
      <p:sp>
        <p:nvSpPr>
          <p:cNvPr id="124164" name="Rectangle 260"/>
          <p:cNvSpPr>
            <a:spLocks noChangeArrowheads="1"/>
          </p:cNvSpPr>
          <p:nvPr/>
        </p:nvSpPr>
        <p:spPr bwMode="auto">
          <a:xfrm>
            <a:off x="5508625" y="41354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165" name="Rectangle 261"/>
          <p:cNvSpPr>
            <a:spLocks noChangeArrowheads="1"/>
          </p:cNvSpPr>
          <p:nvPr/>
        </p:nvSpPr>
        <p:spPr bwMode="auto">
          <a:xfrm>
            <a:off x="6313488" y="41354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0100</a:t>
            </a:r>
            <a:endParaRPr lang="en-US" sz="2400"/>
          </a:p>
        </p:txBody>
      </p:sp>
      <p:sp>
        <p:nvSpPr>
          <p:cNvPr id="124166" name="Rectangle 262"/>
          <p:cNvSpPr>
            <a:spLocks noChangeArrowheads="1"/>
          </p:cNvSpPr>
          <p:nvPr/>
        </p:nvSpPr>
        <p:spPr bwMode="auto">
          <a:xfrm>
            <a:off x="6826250" y="41354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167" name="Rectangle 263"/>
          <p:cNvSpPr>
            <a:spLocks noChangeArrowheads="1"/>
          </p:cNvSpPr>
          <p:nvPr/>
        </p:nvSpPr>
        <p:spPr bwMode="auto">
          <a:xfrm>
            <a:off x="7556500" y="41354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0110</a:t>
            </a:r>
            <a:endParaRPr lang="en-US" sz="2400"/>
          </a:p>
        </p:txBody>
      </p:sp>
      <p:sp>
        <p:nvSpPr>
          <p:cNvPr id="124168" name="Rectangle 264"/>
          <p:cNvSpPr>
            <a:spLocks noChangeArrowheads="1"/>
          </p:cNvSpPr>
          <p:nvPr/>
        </p:nvSpPr>
        <p:spPr bwMode="auto">
          <a:xfrm>
            <a:off x="8069263" y="41354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206" name="Rectangle 302"/>
          <p:cNvSpPr>
            <a:spLocks noChangeArrowheads="1"/>
          </p:cNvSpPr>
          <p:nvPr/>
        </p:nvSpPr>
        <p:spPr bwMode="auto">
          <a:xfrm>
            <a:off x="2398713" y="443388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5</a:t>
            </a:r>
            <a:endParaRPr lang="en-US" sz="2400"/>
          </a:p>
        </p:txBody>
      </p:sp>
      <p:sp>
        <p:nvSpPr>
          <p:cNvPr id="124207" name="Rectangle 303"/>
          <p:cNvSpPr>
            <a:spLocks noChangeArrowheads="1"/>
          </p:cNvSpPr>
          <p:nvPr/>
        </p:nvSpPr>
        <p:spPr bwMode="auto">
          <a:xfrm>
            <a:off x="2527300" y="44338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208" name="Rectangle 304"/>
          <p:cNvSpPr>
            <a:spLocks noChangeArrowheads="1"/>
          </p:cNvSpPr>
          <p:nvPr/>
        </p:nvSpPr>
        <p:spPr bwMode="auto">
          <a:xfrm>
            <a:off x="3589338" y="443388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0101</a:t>
            </a:r>
            <a:endParaRPr lang="en-US" sz="2400"/>
          </a:p>
        </p:txBody>
      </p:sp>
      <p:sp>
        <p:nvSpPr>
          <p:cNvPr id="124209" name="Rectangle 305"/>
          <p:cNvSpPr>
            <a:spLocks noChangeArrowheads="1"/>
          </p:cNvSpPr>
          <p:nvPr/>
        </p:nvSpPr>
        <p:spPr bwMode="auto">
          <a:xfrm>
            <a:off x="4102100" y="44338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210" name="Rectangle 306"/>
          <p:cNvSpPr>
            <a:spLocks noChangeArrowheads="1"/>
          </p:cNvSpPr>
          <p:nvPr/>
        </p:nvSpPr>
        <p:spPr bwMode="auto">
          <a:xfrm>
            <a:off x="4997450" y="443388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1000</a:t>
            </a:r>
            <a:endParaRPr lang="en-US" sz="2400"/>
          </a:p>
        </p:txBody>
      </p:sp>
      <p:sp>
        <p:nvSpPr>
          <p:cNvPr id="124211" name="Rectangle 307"/>
          <p:cNvSpPr>
            <a:spLocks noChangeArrowheads="1"/>
          </p:cNvSpPr>
          <p:nvPr/>
        </p:nvSpPr>
        <p:spPr bwMode="auto">
          <a:xfrm>
            <a:off x="5508625" y="44338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212" name="Rectangle 308"/>
          <p:cNvSpPr>
            <a:spLocks noChangeArrowheads="1"/>
          </p:cNvSpPr>
          <p:nvPr/>
        </p:nvSpPr>
        <p:spPr bwMode="auto">
          <a:xfrm>
            <a:off x="6313488" y="443388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1011</a:t>
            </a:r>
            <a:endParaRPr lang="en-US" sz="2400"/>
          </a:p>
        </p:txBody>
      </p:sp>
      <p:sp>
        <p:nvSpPr>
          <p:cNvPr id="124213" name="Rectangle 309"/>
          <p:cNvSpPr>
            <a:spLocks noChangeArrowheads="1"/>
          </p:cNvSpPr>
          <p:nvPr/>
        </p:nvSpPr>
        <p:spPr bwMode="auto">
          <a:xfrm>
            <a:off x="6826250" y="44338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214" name="Rectangle 310"/>
          <p:cNvSpPr>
            <a:spLocks noChangeArrowheads="1"/>
          </p:cNvSpPr>
          <p:nvPr/>
        </p:nvSpPr>
        <p:spPr bwMode="auto">
          <a:xfrm>
            <a:off x="7556500" y="443388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0010</a:t>
            </a:r>
            <a:endParaRPr lang="en-US" sz="2400"/>
          </a:p>
        </p:txBody>
      </p:sp>
      <p:sp>
        <p:nvSpPr>
          <p:cNvPr id="124215" name="Rectangle 311"/>
          <p:cNvSpPr>
            <a:spLocks noChangeArrowheads="1"/>
          </p:cNvSpPr>
          <p:nvPr/>
        </p:nvSpPr>
        <p:spPr bwMode="auto">
          <a:xfrm>
            <a:off x="8069263" y="44338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253" name="Rectangle 349"/>
          <p:cNvSpPr>
            <a:spLocks noChangeArrowheads="1"/>
          </p:cNvSpPr>
          <p:nvPr/>
        </p:nvSpPr>
        <p:spPr bwMode="auto">
          <a:xfrm>
            <a:off x="2398713" y="473233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6</a:t>
            </a:r>
            <a:endParaRPr lang="en-US" sz="2400"/>
          </a:p>
        </p:txBody>
      </p:sp>
      <p:sp>
        <p:nvSpPr>
          <p:cNvPr id="124254" name="Rectangle 350"/>
          <p:cNvSpPr>
            <a:spLocks noChangeArrowheads="1"/>
          </p:cNvSpPr>
          <p:nvPr/>
        </p:nvSpPr>
        <p:spPr bwMode="auto">
          <a:xfrm>
            <a:off x="2527300" y="47323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255" name="Rectangle 351"/>
          <p:cNvSpPr>
            <a:spLocks noChangeArrowheads="1"/>
          </p:cNvSpPr>
          <p:nvPr/>
        </p:nvSpPr>
        <p:spPr bwMode="auto">
          <a:xfrm>
            <a:off x="3589338" y="47323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0110</a:t>
            </a:r>
            <a:endParaRPr lang="en-US" sz="2400"/>
          </a:p>
        </p:txBody>
      </p:sp>
      <p:sp>
        <p:nvSpPr>
          <p:cNvPr id="124256" name="Rectangle 352"/>
          <p:cNvSpPr>
            <a:spLocks noChangeArrowheads="1"/>
          </p:cNvSpPr>
          <p:nvPr/>
        </p:nvSpPr>
        <p:spPr bwMode="auto">
          <a:xfrm>
            <a:off x="4102100" y="47323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257" name="Rectangle 353"/>
          <p:cNvSpPr>
            <a:spLocks noChangeArrowheads="1"/>
          </p:cNvSpPr>
          <p:nvPr/>
        </p:nvSpPr>
        <p:spPr bwMode="auto">
          <a:xfrm>
            <a:off x="4997450" y="47323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1001</a:t>
            </a:r>
            <a:endParaRPr lang="en-US" sz="2400"/>
          </a:p>
        </p:txBody>
      </p:sp>
      <p:sp>
        <p:nvSpPr>
          <p:cNvPr id="124258" name="Rectangle 354"/>
          <p:cNvSpPr>
            <a:spLocks noChangeArrowheads="1"/>
          </p:cNvSpPr>
          <p:nvPr/>
        </p:nvSpPr>
        <p:spPr bwMode="auto">
          <a:xfrm>
            <a:off x="5508625" y="47323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259" name="Rectangle 355"/>
          <p:cNvSpPr>
            <a:spLocks noChangeArrowheads="1"/>
          </p:cNvSpPr>
          <p:nvPr/>
        </p:nvSpPr>
        <p:spPr bwMode="auto">
          <a:xfrm>
            <a:off x="6313488" y="47323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1010</a:t>
            </a:r>
            <a:endParaRPr lang="en-US" sz="2400"/>
          </a:p>
        </p:txBody>
      </p:sp>
      <p:sp>
        <p:nvSpPr>
          <p:cNvPr id="124260" name="Rectangle 356"/>
          <p:cNvSpPr>
            <a:spLocks noChangeArrowheads="1"/>
          </p:cNvSpPr>
          <p:nvPr/>
        </p:nvSpPr>
        <p:spPr bwMode="auto">
          <a:xfrm>
            <a:off x="6826250" y="47323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261" name="Rectangle 357"/>
          <p:cNvSpPr>
            <a:spLocks noChangeArrowheads="1"/>
          </p:cNvSpPr>
          <p:nvPr/>
        </p:nvSpPr>
        <p:spPr bwMode="auto">
          <a:xfrm>
            <a:off x="7556500" y="47323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0011</a:t>
            </a:r>
            <a:endParaRPr lang="en-US" sz="2400"/>
          </a:p>
        </p:txBody>
      </p:sp>
      <p:sp>
        <p:nvSpPr>
          <p:cNvPr id="124262" name="Rectangle 358"/>
          <p:cNvSpPr>
            <a:spLocks noChangeArrowheads="1"/>
          </p:cNvSpPr>
          <p:nvPr/>
        </p:nvSpPr>
        <p:spPr bwMode="auto">
          <a:xfrm>
            <a:off x="8069263" y="47323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300" name="Rectangle 396"/>
          <p:cNvSpPr>
            <a:spLocks noChangeArrowheads="1"/>
          </p:cNvSpPr>
          <p:nvPr/>
        </p:nvSpPr>
        <p:spPr bwMode="auto">
          <a:xfrm>
            <a:off x="2398713" y="503078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7</a:t>
            </a:r>
            <a:endParaRPr lang="en-US" sz="2400"/>
          </a:p>
        </p:txBody>
      </p:sp>
      <p:sp>
        <p:nvSpPr>
          <p:cNvPr id="124301" name="Rectangle 397"/>
          <p:cNvSpPr>
            <a:spLocks noChangeArrowheads="1"/>
          </p:cNvSpPr>
          <p:nvPr/>
        </p:nvSpPr>
        <p:spPr bwMode="auto">
          <a:xfrm>
            <a:off x="2527300" y="50307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302" name="Rectangle 398"/>
          <p:cNvSpPr>
            <a:spLocks noChangeArrowheads="1"/>
          </p:cNvSpPr>
          <p:nvPr/>
        </p:nvSpPr>
        <p:spPr bwMode="auto">
          <a:xfrm>
            <a:off x="3589338" y="503078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0111</a:t>
            </a:r>
            <a:endParaRPr lang="en-US" sz="2400"/>
          </a:p>
        </p:txBody>
      </p:sp>
      <p:sp>
        <p:nvSpPr>
          <p:cNvPr id="124303" name="Rectangle 399"/>
          <p:cNvSpPr>
            <a:spLocks noChangeArrowheads="1"/>
          </p:cNvSpPr>
          <p:nvPr/>
        </p:nvSpPr>
        <p:spPr bwMode="auto">
          <a:xfrm>
            <a:off x="4102100" y="50307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304" name="Rectangle 400"/>
          <p:cNvSpPr>
            <a:spLocks noChangeArrowheads="1"/>
          </p:cNvSpPr>
          <p:nvPr/>
        </p:nvSpPr>
        <p:spPr bwMode="auto">
          <a:xfrm>
            <a:off x="4997450" y="503078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1010</a:t>
            </a:r>
            <a:endParaRPr lang="en-US" sz="2400"/>
          </a:p>
        </p:txBody>
      </p:sp>
      <p:sp>
        <p:nvSpPr>
          <p:cNvPr id="124305" name="Rectangle 401"/>
          <p:cNvSpPr>
            <a:spLocks noChangeArrowheads="1"/>
          </p:cNvSpPr>
          <p:nvPr/>
        </p:nvSpPr>
        <p:spPr bwMode="auto">
          <a:xfrm>
            <a:off x="5508625" y="50307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306" name="Rectangle 402"/>
          <p:cNvSpPr>
            <a:spLocks noChangeArrowheads="1"/>
          </p:cNvSpPr>
          <p:nvPr/>
        </p:nvSpPr>
        <p:spPr bwMode="auto">
          <a:xfrm>
            <a:off x="6313488" y="503078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1001</a:t>
            </a:r>
            <a:endParaRPr lang="en-US" sz="2400"/>
          </a:p>
        </p:txBody>
      </p:sp>
      <p:sp>
        <p:nvSpPr>
          <p:cNvPr id="124307" name="Rectangle 403"/>
          <p:cNvSpPr>
            <a:spLocks noChangeArrowheads="1"/>
          </p:cNvSpPr>
          <p:nvPr/>
        </p:nvSpPr>
        <p:spPr bwMode="auto">
          <a:xfrm>
            <a:off x="6826250" y="50307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308" name="Rectangle 404"/>
          <p:cNvSpPr>
            <a:spLocks noChangeArrowheads="1"/>
          </p:cNvSpPr>
          <p:nvPr/>
        </p:nvSpPr>
        <p:spPr bwMode="auto">
          <a:xfrm>
            <a:off x="7556500" y="503078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0001</a:t>
            </a:r>
            <a:endParaRPr lang="en-US" sz="2400"/>
          </a:p>
        </p:txBody>
      </p:sp>
      <p:sp>
        <p:nvSpPr>
          <p:cNvPr id="124309" name="Rectangle 405"/>
          <p:cNvSpPr>
            <a:spLocks noChangeArrowheads="1"/>
          </p:cNvSpPr>
          <p:nvPr/>
        </p:nvSpPr>
        <p:spPr bwMode="auto">
          <a:xfrm>
            <a:off x="8069263" y="50307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348" name="Rectangle 444"/>
          <p:cNvSpPr>
            <a:spLocks noChangeArrowheads="1"/>
          </p:cNvSpPr>
          <p:nvPr/>
        </p:nvSpPr>
        <p:spPr bwMode="auto">
          <a:xfrm>
            <a:off x="2398713" y="533082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8</a:t>
            </a:r>
            <a:endParaRPr lang="en-US" sz="2400"/>
          </a:p>
        </p:txBody>
      </p:sp>
      <p:sp>
        <p:nvSpPr>
          <p:cNvPr id="124349" name="Rectangle 445"/>
          <p:cNvSpPr>
            <a:spLocks noChangeArrowheads="1"/>
          </p:cNvSpPr>
          <p:nvPr/>
        </p:nvSpPr>
        <p:spPr bwMode="auto">
          <a:xfrm>
            <a:off x="2527300" y="533082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350" name="Rectangle 446"/>
          <p:cNvSpPr>
            <a:spLocks noChangeArrowheads="1"/>
          </p:cNvSpPr>
          <p:nvPr/>
        </p:nvSpPr>
        <p:spPr bwMode="auto">
          <a:xfrm>
            <a:off x="3589338" y="5330825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1000</a:t>
            </a:r>
            <a:endParaRPr lang="en-US" sz="2400"/>
          </a:p>
        </p:txBody>
      </p:sp>
      <p:sp>
        <p:nvSpPr>
          <p:cNvPr id="124351" name="Rectangle 447"/>
          <p:cNvSpPr>
            <a:spLocks noChangeArrowheads="1"/>
          </p:cNvSpPr>
          <p:nvPr/>
        </p:nvSpPr>
        <p:spPr bwMode="auto">
          <a:xfrm>
            <a:off x="4102100" y="533082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352" name="Rectangle 448"/>
          <p:cNvSpPr>
            <a:spLocks noChangeArrowheads="1"/>
          </p:cNvSpPr>
          <p:nvPr/>
        </p:nvSpPr>
        <p:spPr bwMode="auto">
          <a:xfrm>
            <a:off x="4997450" y="5330825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1011</a:t>
            </a:r>
            <a:endParaRPr lang="en-US" sz="2400"/>
          </a:p>
        </p:txBody>
      </p:sp>
      <p:sp>
        <p:nvSpPr>
          <p:cNvPr id="124353" name="Rectangle 449"/>
          <p:cNvSpPr>
            <a:spLocks noChangeArrowheads="1"/>
          </p:cNvSpPr>
          <p:nvPr/>
        </p:nvSpPr>
        <p:spPr bwMode="auto">
          <a:xfrm>
            <a:off x="5508625" y="533082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354" name="Rectangle 450"/>
          <p:cNvSpPr>
            <a:spLocks noChangeArrowheads="1"/>
          </p:cNvSpPr>
          <p:nvPr/>
        </p:nvSpPr>
        <p:spPr bwMode="auto">
          <a:xfrm>
            <a:off x="6313488" y="5330825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1000</a:t>
            </a:r>
            <a:endParaRPr lang="en-US" sz="2400"/>
          </a:p>
        </p:txBody>
      </p:sp>
      <p:sp>
        <p:nvSpPr>
          <p:cNvPr id="124355" name="Rectangle 451"/>
          <p:cNvSpPr>
            <a:spLocks noChangeArrowheads="1"/>
          </p:cNvSpPr>
          <p:nvPr/>
        </p:nvSpPr>
        <p:spPr bwMode="auto">
          <a:xfrm>
            <a:off x="6826250" y="533082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356" name="Rectangle 452"/>
          <p:cNvSpPr>
            <a:spLocks noChangeArrowheads="1"/>
          </p:cNvSpPr>
          <p:nvPr/>
        </p:nvSpPr>
        <p:spPr bwMode="auto">
          <a:xfrm>
            <a:off x="7556500" y="5330825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1001</a:t>
            </a:r>
            <a:endParaRPr lang="en-US" sz="2400"/>
          </a:p>
        </p:txBody>
      </p:sp>
      <p:sp>
        <p:nvSpPr>
          <p:cNvPr id="124357" name="Rectangle 453"/>
          <p:cNvSpPr>
            <a:spLocks noChangeArrowheads="1"/>
          </p:cNvSpPr>
          <p:nvPr/>
        </p:nvSpPr>
        <p:spPr bwMode="auto">
          <a:xfrm>
            <a:off x="8069263" y="533082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395" name="Rectangle 491"/>
          <p:cNvSpPr>
            <a:spLocks noChangeArrowheads="1"/>
          </p:cNvSpPr>
          <p:nvPr/>
        </p:nvSpPr>
        <p:spPr bwMode="auto">
          <a:xfrm>
            <a:off x="2398713" y="562927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9</a:t>
            </a:r>
            <a:endParaRPr lang="en-US" sz="2400"/>
          </a:p>
        </p:txBody>
      </p:sp>
      <p:sp>
        <p:nvSpPr>
          <p:cNvPr id="124396" name="Rectangle 492"/>
          <p:cNvSpPr>
            <a:spLocks noChangeArrowheads="1"/>
          </p:cNvSpPr>
          <p:nvPr/>
        </p:nvSpPr>
        <p:spPr bwMode="auto">
          <a:xfrm>
            <a:off x="2527300" y="562927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397" name="Rectangle 493"/>
          <p:cNvSpPr>
            <a:spLocks noChangeArrowheads="1"/>
          </p:cNvSpPr>
          <p:nvPr/>
        </p:nvSpPr>
        <p:spPr bwMode="auto">
          <a:xfrm>
            <a:off x="3589338" y="5629275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1001</a:t>
            </a:r>
            <a:endParaRPr lang="en-US" sz="2400"/>
          </a:p>
        </p:txBody>
      </p:sp>
      <p:sp>
        <p:nvSpPr>
          <p:cNvPr id="124398" name="Rectangle 494"/>
          <p:cNvSpPr>
            <a:spLocks noChangeArrowheads="1"/>
          </p:cNvSpPr>
          <p:nvPr/>
        </p:nvSpPr>
        <p:spPr bwMode="auto">
          <a:xfrm>
            <a:off x="4102100" y="562927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399" name="Rectangle 495"/>
          <p:cNvSpPr>
            <a:spLocks noChangeArrowheads="1"/>
          </p:cNvSpPr>
          <p:nvPr/>
        </p:nvSpPr>
        <p:spPr bwMode="auto">
          <a:xfrm>
            <a:off x="4997450" y="562927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1</a:t>
            </a:r>
            <a:endParaRPr lang="en-US" sz="2400"/>
          </a:p>
        </p:txBody>
      </p:sp>
      <p:sp>
        <p:nvSpPr>
          <p:cNvPr id="124400" name="Rectangle 496"/>
          <p:cNvSpPr>
            <a:spLocks noChangeArrowheads="1"/>
          </p:cNvSpPr>
          <p:nvPr/>
        </p:nvSpPr>
        <p:spPr bwMode="auto">
          <a:xfrm>
            <a:off x="5126038" y="56292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100</a:t>
            </a:r>
            <a:endParaRPr lang="en-US" sz="2400"/>
          </a:p>
        </p:txBody>
      </p:sp>
      <p:sp>
        <p:nvSpPr>
          <p:cNvPr id="124401" name="Rectangle 497"/>
          <p:cNvSpPr>
            <a:spLocks noChangeArrowheads="1"/>
          </p:cNvSpPr>
          <p:nvPr/>
        </p:nvSpPr>
        <p:spPr bwMode="auto">
          <a:xfrm>
            <a:off x="5508625" y="562927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402" name="Rectangle 498"/>
          <p:cNvSpPr>
            <a:spLocks noChangeArrowheads="1"/>
          </p:cNvSpPr>
          <p:nvPr/>
        </p:nvSpPr>
        <p:spPr bwMode="auto">
          <a:xfrm>
            <a:off x="6313488" y="5629275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1111</a:t>
            </a:r>
            <a:endParaRPr lang="en-US" sz="2400"/>
          </a:p>
        </p:txBody>
      </p:sp>
      <p:sp>
        <p:nvSpPr>
          <p:cNvPr id="124403" name="Rectangle 499"/>
          <p:cNvSpPr>
            <a:spLocks noChangeArrowheads="1"/>
          </p:cNvSpPr>
          <p:nvPr/>
        </p:nvSpPr>
        <p:spPr bwMode="auto">
          <a:xfrm>
            <a:off x="6826250" y="562927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404" name="Rectangle 500"/>
          <p:cNvSpPr>
            <a:spLocks noChangeArrowheads="1"/>
          </p:cNvSpPr>
          <p:nvPr/>
        </p:nvSpPr>
        <p:spPr bwMode="auto">
          <a:xfrm>
            <a:off x="7556500" y="5629275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1000</a:t>
            </a:r>
            <a:endParaRPr lang="en-US" sz="2400"/>
          </a:p>
        </p:txBody>
      </p:sp>
      <p:sp>
        <p:nvSpPr>
          <p:cNvPr id="124405" name="Rectangle 501"/>
          <p:cNvSpPr>
            <a:spLocks noChangeArrowheads="1"/>
          </p:cNvSpPr>
          <p:nvPr/>
        </p:nvSpPr>
        <p:spPr bwMode="auto">
          <a:xfrm>
            <a:off x="8069263" y="562927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24478" name="Rectangle 574"/>
          <p:cNvSpPr>
            <a:spLocks noChangeArrowheads="1"/>
          </p:cNvSpPr>
          <p:nvPr/>
        </p:nvSpPr>
        <p:spPr bwMode="auto">
          <a:xfrm>
            <a:off x="1095375" y="1143000"/>
            <a:ext cx="7972425" cy="1200329"/>
          </a:xfrm>
          <a:prstGeom prst="rect">
            <a:avLst/>
          </a:prstGeom>
          <a:noFill/>
          <a:ln w="1588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>
                <a:schemeClr val="hlink"/>
              </a:buClr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There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are over 8,000 ways that you can chose 10 elements from the 16 binary numbers of 4 bits.   A few are useful: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144" name="Date Placeholder 1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1537-0381-4BD4-A9F2-005352BB4A36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45" name="Footer Placeholder 1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146" name="Slide Number Placeholder 1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0C6D-0BCF-4C30-982F-97586F9E641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Coded Decimal (BCD)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cs typeface="Times New Roman" pitchFamily="18" charset="0"/>
              </a:rPr>
              <a:t>The BCD code is the 8,4,2,1 code.</a:t>
            </a:r>
          </a:p>
          <a:p>
            <a:r>
              <a:rPr lang="en-US" sz="2800" dirty="0">
                <a:cs typeface="Times New Roman" pitchFamily="18" charset="0"/>
              </a:rPr>
              <a:t>This code is the simplest, most intuitive binary code for decimal digits and uses the same powers of 2 as a binary number, but only encodes the first ten values from 0 to 9.</a:t>
            </a:r>
          </a:p>
          <a:p>
            <a:r>
              <a:rPr lang="en-US" sz="2800" dirty="0">
                <a:cs typeface="Times New Roman" pitchFamily="18" charset="0"/>
              </a:rPr>
              <a:t>Example:  1001 (9) = 1000 (8) + 0001 (1)</a:t>
            </a:r>
          </a:p>
          <a:p>
            <a:r>
              <a:rPr lang="en-US" sz="2800" dirty="0">
                <a:cs typeface="Times New Roman" pitchFamily="18" charset="0"/>
              </a:rPr>
              <a:t>How many “invalid” code words are there?</a:t>
            </a:r>
          </a:p>
          <a:p>
            <a:r>
              <a:rPr lang="en-US" sz="2800" dirty="0">
                <a:cs typeface="Times New Roman" pitchFamily="18" charset="0"/>
              </a:rPr>
              <a:t>What are the “invalid” code words?</a:t>
            </a:r>
          </a:p>
          <a:p>
            <a:pPr lvl="1"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                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58C5-E23E-4C1D-A9E1-8F981CEC0ADE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Conversion or Coding?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cs typeface="Times New Roman" pitchFamily="18" charset="0"/>
              </a:rPr>
              <a:t>Do </a:t>
            </a:r>
            <a:r>
              <a:rPr lang="en-US" sz="2800" u="sng" dirty="0">
                <a:cs typeface="Times New Roman" pitchFamily="18" charset="0"/>
              </a:rPr>
              <a:t>NOT</a:t>
            </a:r>
            <a:r>
              <a:rPr lang="en-US" sz="2800" dirty="0">
                <a:cs typeface="Times New Roman" pitchFamily="18" charset="0"/>
              </a:rPr>
              <a:t> mix up </a:t>
            </a:r>
            <a:r>
              <a:rPr lang="en-US" sz="2800" u="sng" dirty="0">
                <a:cs typeface="Times New Roman" pitchFamily="18" charset="0"/>
              </a:rPr>
              <a:t>conversion</a:t>
            </a:r>
            <a:r>
              <a:rPr lang="en-US" sz="2800" dirty="0">
                <a:cs typeface="Times New Roman" pitchFamily="18" charset="0"/>
              </a:rPr>
              <a:t> of a decimal number to a binary number with </a:t>
            </a:r>
            <a:r>
              <a:rPr lang="en-US" sz="2800" u="sng" dirty="0">
                <a:cs typeface="Times New Roman" pitchFamily="18" charset="0"/>
              </a:rPr>
              <a:t>coding</a:t>
            </a:r>
            <a:r>
              <a:rPr lang="en-US" sz="2800" dirty="0">
                <a:cs typeface="Times New Roman" pitchFamily="18" charset="0"/>
              </a:rPr>
              <a:t> a decimal number with a BINARY CODE. </a:t>
            </a:r>
          </a:p>
          <a:p>
            <a:r>
              <a:rPr lang="en-US" sz="2800" dirty="0">
                <a:cs typeface="Times New Roman" pitchFamily="18" charset="0"/>
              </a:rPr>
              <a:t>13</a:t>
            </a:r>
            <a:r>
              <a:rPr lang="en-US" sz="2800" baseline="-25000" dirty="0">
                <a:cs typeface="Times New Roman" pitchFamily="18" charset="0"/>
              </a:rPr>
              <a:t>10</a:t>
            </a:r>
            <a:r>
              <a:rPr lang="en-US" sz="2800" dirty="0">
                <a:cs typeface="Times New Roman" pitchFamily="18" charset="0"/>
              </a:rPr>
              <a:t> = 1101</a:t>
            </a:r>
            <a:r>
              <a:rPr lang="en-US" sz="2800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 (This is </a:t>
            </a:r>
            <a:r>
              <a:rPr lang="en-US" sz="2800" u="sng" dirty="0">
                <a:cs typeface="Times New Roman" pitchFamily="18" charset="0"/>
              </a:rPr>
              <a:t>conversion</a:t>
            </a:r>
            <a:r>
              <a:rPr lang="en-US" sz="2800" dirty="0">
                <a:cs typeface="Times New Roman" pitchFamily="18" charset="0"/>
              </a:rPr>
              <a:t>) </a:t>
            </a:r>
          </a:p>
          <a:p>
            <a:r>
              <a:rPr lang="en-US" sz="2800" dirty="0">
                <a:cs typeface="Times New Roman" pitchFamily="18" charset="0"/>
              </a:rPr>
              <a:t>13 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800" dirty="0">
                <a:cs typeface="Times New Roman" pitchFamily="18" charset="0"/>
              </a:rPr>
              <a:t> 0001|0011 (This is </a:t>
            </a:r>
            <a:r>
              <a:rPr lang="en-US" sz="2800" u="sng" dirty="0">
                <a:cs typeface="Times New Roman" pitchFamily="18" charset="0"/>
              </a:rPr>
              <a:t>coding</a:t>
            </a:r>
            <a:r>
              <a:rPr lang="en-US" sz="2800" dirty="0"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AEC1-507A-4EE5-95B2-8B6D1BD070F2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Binary Arithmetic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Single Bit Addition with Carry</a:t>
            </a:r>
          </a:p>
          <a:p>
            <a:r>
              <a:rPr lang="en-US" sz="2800" dirty="0"/>
              <a:t>Multiple Bit Addition</a:t>
            </a:r>
          </a:p>
          <a:p>
            <a:r>
              <a:rPr lang="en-US" sz="2800" dirty="0" smtClean="0"/>
              <a:t>BCD </a:t>
            </a:r>
            <a:r>
              <a:rPr lang="en-US" sz="2800" dirty="0"/>
              <a:t>Addition</a:t>
            </a:r>
          </a:p>
          <a:p>
            <a:endParaRPr lang="en-US" sz="2800" dirty="0"/>
          </a:p>
          <a:p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711C-BA1B-45AD-8B56-A230EA2CF270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Binary Representation of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CA" dirty="0" smtClean="0"/>
              <a:t>231.45 =</a:t>
            </a:r>
          </a:p>
          <a:p>
            <a:r>
              <a:rPr lang="en-CA" dirty="0" smtClean="0"/>
              <a:t>Here, 10 is called the </a:t>
            </a:r>
            <a:r>
              <a:rPr lang="en-CA" i="1" dirty="0" smtClean="0"/>
              <a:t>radix</a:t>
            </a:r>
            <a:r>
              <a:rPr lang="en-CA" dirty="0" smtClean="0"/>
              <a:t> or </a:t>
            </a:r>
            <a:r>
              <a:rPr lang="en-CA" i="1" dirty="0" smtClean="0"/>
              <a:t>base</a:t>
            </a:r>
            <a:r>
              <a:rPr lang="en-CA" dirty="0" smtClean="0"/>
              <a:t> of the number system</a:t>
            </a:r>
          </a:p>
          <a:p>
            <a:r>
              <a:rPr lang="en-CA" dirty="0" smtClean="0"/>
              <a:t>In 10-base systems, there are 10 symbols (‘0’, ‘1’, … , ‘9’)</a:t>
            </a:r>
          </a:p>
          <a:p>
            <a:r>
              <a:rPr lang="en-CA" dirty="0" smtClean="0"/>
              <a:t>In n-base system, there are n symbols (‘0’, ‘1’, … , ‘n-1’)</a:t>
            </a:r>
          </a:p>
          <a:p>
            <a:r>
              <a:rPr lang="en-CA" dirty="0" smtClean="0"/>
              <a:t>In binary (2-base) system, there are 2 symbols (‘0’, and ‘1’)</a:t>
            </a:r>
          </a:p>
          <a:p>
            <a:pPr>
              <a:buNone/>
            </a:pPr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7BDD-364A-4B86-B13D-2B2D453F0D95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5830" y="1035267"/>
            <a:ext cx="5982214" cy="44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Single Bit Binary Addition with Carry</a:t>
            </a:r>
          </a:p>
        </p:txBody>
      </p:sp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1265237" y="1066800"/>
          <a:ext cx="7573963" cy="5075238"/>
        </p:xfrm>
        <a:graphic>
          <a:graphicData uri="http://schemas.openxmlformats.org/presentationml/2006/ole">
            <p:oleObj spid="_x0000_s3074" name="Document" r:id="rId3" imgW="7586640" imgH="5090040" progId="Word.Document.8">
              <p:embed/>
            </p:oleObj>
          </a:graphicData>
        </a:graphic>
      </p:graphicFrame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3703637" y="3962400"/>
          <a:ext cx="4906963" cy="1889125"/>
        </p:xfrm>
        <a:graphic>
          <a:graphicData uri="http://schemas.openxmlformats.org/presentationml/2006/ole">
            <p:oleObj spid="_x0000_s3075" name="Document" r:id="rId4" imgW="5020920" imgH="1930320" progId="Word.Document.8">
              <p:embed/>
            </p:oleObj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3703637" y="2057400"/>
          <a:ext cx="4860925" cy="1889125"/>
        </p:xfrm>
        <a:graphic>
          <a:graphicData uri="http://schemas.openxmlformats.org/presentationml/2006/ole">
            <p:oleObj spid="_x0000_s3076" name="Document" r:id="rId5" imgW="4965840" imgH="1930320" progId="Word.Document.8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381C-6BEE-487D-8772-1CFB06926F8F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0C6D-0BCF-4C30-982F-97586F9E641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Extending this to two multiple bit examples: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   Carries</a:t>
            </a:r>
            <a:r>
              <a:rPr lang="en-US" sz="3200" dirty="0">
                <a:cs typeface="Times New Roman" pitchFamily="18" charset="0"/>
              </a:rPr>
              <a:t>		  </a:t>
            </a:r>
            <a:r>
              <a:rPr lang="en-US" sz="3200" dirty="0" smtClean="0">
                <a:cs typeface="Times New Roman" pitchFamily="18" charset="0"/>
              </a:rPr>
              <a:t>     </a:t>
            </a:r>
            <a:r>
              <a:rPr lang="en-US" sz="3200" u="sng" dirty="0" smtClean="0">
                <a:cs typeface="Times New Roman" pitchFamily="18" charset="0"/>
              </a:rPr>
              <a:t>0</a:t>
            </a:r>
            <a:r>
              <a:rPr lang="en-US" sz="3200" dirty="0" smtClean="0">
                <a:cs typeface="Times New Roman" pitchFamily="18" charset="0"/>
              </a:rPr>
              <a:t>            </a:t>
            </a:r>
            <a:r>
              <a:rPr lang="en-US" sz="3200" u="sng" dirty="0">
                <a:cs typeface="Times New Roman" pitchFamily="18" charset="0"/>
              </a:rPr>
              <a:t>0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   </a:t>
            </a:r>
            <a:r>
              <a:rPr lang="en-US" sz="3200" dirty="0" err="1" smtClean="0">
                <a:cs typeface="Times New Roman" pitchFamily="18" charset="0"/>
              </a:rPr>
              <a:t>Augend</a:t>
            </a:r>
            <a:r>
              <a:rPr lang="en-US" sz="3200" dirty="0">
                <a:cs typeface="Times New Roman" pitchFamily="18" charset="0"/>
              </a:rPr>
              <a:t>	 </a:t>
            </a:r>
            <a:r>
              <a:rPr lang="en-US" sz="3200" dirty="0" smtClean="0">
                <a:cs typeface="Times New Roman" pitchFamily="18" charset="0"/>
              </a:rPr>
              <a:t>      01100     </a:t>
            </a:r>
            <a:r>
              <a:rPr lang="en-US" sz="3200" dirty="0">
                <a:cs typeface="Times New Roman" pitchFamily="18" charset="0"/>
              </a:rPr>
              <a:t>10110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   Addend     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3200" u="sng" dirty="0">
                <a:cs typeface="Times New Roman" pitchFamily="18" charset="0"/>
              </a:rPr>
              <a:t>+10001</a:t>
            </a:r>
            <a:r>
              <a:rPr lang="en-US" sz="3200" dirty="0">
                <a:cs typeface="Times New Roman" pitchFamily="18" charset="0"/>
              </a:rPr>
              <a:t>  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3200" u="sng" dirty="0">
                <a:cs typeface="Times New Roman" pitchFamily="18" charset="0"/>
              </a:rPr>
              <a:t>+10111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Sum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36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Note:  The </a:t>
            </a:r>
            <a:r>
              <a:rPr lang="en-US" sz="2800" u="sng" dirty="0"/>
              <a:t>0</a:t>
            </a:r>
            <a:r>
              <a:rPr lang="en-US" sz="2800" dirty="0"/>
              <a:t> is the default Carry-In to the least significant bit.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6934200" cy="838200"/>
          </a:xfrm>
        </p:spPr>
        <p:txBody>
          <a:bodyPr/>
          <a:lstStyle/>
          <a:p>
            <a:r>
              <a:rPr lang="en-US" dirty="0"/>
              <a:t>Multiple Bit Binary Addition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6D4B-1BD5-4955-94C3-0F9AD4DA8146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BCD Arithmetic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733425" y="914400"/>
            <a:ext cx="83343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chemeClr val="hlink"/>
              </a:buClr>
            </a:pPr>
            <a:r>
              <a:rPr lang="en-US" sz="2400" dirty="0">
                <a:solidFill>
                  <a:srgbClr val="000000"/>
                </a:solidFill>
              </a:rPr>
              <a:t>  Given a BCD code, we use binary arithmetic to add the digits:</a:t>
            </a:r>
            <a:endParaRPr lang="en-US" sz="2400" dirty="0"/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1058863" y="1238250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8</a:t>
            </a:r>
            <a:endParaRPr lang="en-US" sz="2400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2371725" y="1238250"/>
            <a:ext cx="609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1000</a:t>
            </a:r>
            <a:endParaRPr lang="en-US" sz="2400"/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2981325" y="123825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3397250" y="1238250"/>
            <a:ext cx="71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Eight</a:t>
            </a:r>
            <a:endParaRPr lang="en-US" sz="2400"/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4108450" y="123825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auto">
          <a:xfrm>
            <a:off x="887413" y="1598613"/>
            <a:ext cx="3254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+5</a:t>
            </a:r>
            <a:endParaRPr lang="en-US" sz="2400"/>
          </a:p>
        </p:txBody>
      </p:sp>
      <p:sp>
        <p:nvSpPr>
          <p:cNvPr id="156688" name="Rectangle 16"/>
          <p:cNvSpPr>
            <a:spLocks noChangeArrowheads="1"/>
          </p:cNvSpPr>
          <p:nvPr/>
        </p:nvSpPr>
        <p:spPr bwMode="auto">
          <a:xfrm>
            <a:off x="884238" y="1911350"/>
            <a:ext cx="325437" cy="301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1211263" y="159861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690" name="Rectangle 18"/>
          <p:cNvSpPr>
            <a:spLocks noChangeArrowheads="1"/>
          </p:cNvSpPr>
          <p:nvPr/>
        </p:nvSpPr>
        <p:spPr bwMode="auto">
          <a:xfrm>
            <a:off x="2200275" y="1598613"/>
            <a:ext cx="7826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+0101</a:t>
            </a:r>
            <a:endParaRPr lang="en-US" sz="2400"/>
          </a:p>
        </p:txBody>
      </p:sp>
      <p:sp>
        <p:nvSpPr>
          <p:cNvPr id="156691" name="Rectangle 19"/>
          <p:cNvSpPr>
            <a:spLocks noChangeArrowheads="1"/>
          </p:cNvSpPr>
          <p:nvPr/>
        </p:nvSpPr>
        <p:spPr bwMode="auto">
          <a:xfrm>
            <a:off x="2171700" y="1911350"/>
            <a:ext cx="782638" cy="301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92" name="Rectangle 20"/>
          <p:cNvSpPr>
            <a:spLocks noChangeArrowheads="1"/>
          </p:cNvSpPr>
          <p:nvPr/>
        </p:nvSpPr>
        <p:spPr bwMode="auto">
          <a:xfrm>
            <a:off x="2981325" y="159861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693" name="Rectangle 21"/>
          <p:cNvSpPr>
            <a:spLocks noChangeArrowheads="1"/>
          </p:cNvSpPr>
          <p:nvPr/>
        </p:nvSpPr>
        <p:spPr bwMode="auto">
          <a:xfrm>
            <a:off x="3395663" y="1598613"/>
            <a:ext cx="86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Plus 5 </a:t>
            </a:r>
            <a:endParaRPr lang="en-US" sz="2400"/>
          </a:p>
        </p:txBody>
      </p:sp>
      <p:sp>
        <p:nvSpPr>
          <p:cNvPr id="156694" name="Rectangle 22"/>
          <p:cNvSpPr>
            <a:spLocks noChangeArrowheads="1"/>
          </p:cNvSpPr>
          <p:nvPr/>
        </p:nvSpPr>
        <p:spPr bwMode="auto">
          <a:xfrm>
            <a:off x="4257675" y="159861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695" name="Rectangle 23"/>
          <p:cNvSpPr>
            <a:spLocks noChangeArrowheads="1"/>
          </p:cNvSpPr>
          <p:nvPr/>
        </p:nvSpPr>
        <p:spPr bwMode="auto">
          <a:xfrm>
            <a:off x="906463" y="1957388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13</a:t>
            </a:r>
            <a:endParaRPr lang="en-US" sz="2400"/>
          </a:p>
        </p:txBody>
      </p:sp>
      <p:sp>
        <p:nvSpPr>
          <p:cNvPr id="156696" name="Rectangle 24"/>
          <p:cNvSpPr>
            <a:spLocks noChangeArrowheads="1"/>
          </p:cNvSpPr>
          <p:nvPr/>
        </p:nvSpPr>
        <p:spPr bwMode="auto">
          <a:xfrm>
            <a:off x="1211263" y="1957388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697" name="Rectangle 25"/>
          <p:cNvSpPr>
            <a:spLocks noChangeArrowheads="1"/>
          </p:cNvSpPr>
          <p:nvPr/>
        </p:nvSpPr>
        <p:spPr bwMode="auto">
          <a:xfrm>
            <a:off x="2371725" y="1957388"/>
            <a:ext cx="609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1101</a:t>
            </a:r>
            <a:endParaRPr lang="en-US" sz="2400"/>
          </a:p>
        </p:txBody>
      </p:sp>
      <p:sp>
        <p:nvSpPr>
          <p:cNvPr id="156698" name="Rectangle 26"/>
          <p:cNvSpPr>
            <a:spLocks noChangeArrowheads="1"/>
          </p:cNvSpPr>
          <p:nvPr/>
        </p:nvSpPr>
        <p:spPr bwMode="auto">
          <a:xfrm>
            <a:off x="2981325" y="1957388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699" name="Rectangle 27"/>
          <p:cNvSpPr>
            <a:spLocks noChangeArrowheads="1"/>
          </p:cNvSpPr>
          <p:nvPr/>
        </p:nvSpPr>
        <p:spPr bwMode="auto">
          <a:xfrm>
            <a:off x="3395663" y="1957388"/>
            <a:ext cx="12652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is 13 (&gt; 9)</a:t>
            </a:r>
            <a:endParaRPr lang="en-US" sz="2400"/>
          </a:p>
        </p:txBody>
      </p:sp>
      <p:sp>
        <p:nvSpPr>
          <p:cNvPr id="156700" name="Rectangle 28"/>
          <p:cNvSpPr>
            <a:spLocks noChangeArrowheads="1"/>
          </p:cNvSpPr>
          <p:nvPr/>
        </p:nvSpPr>
        <p:spPr bwMode="auto">
          <a:xfrm>
            <a:off x="4659313" y="1957388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703" name="Rectangle 31"/>
          <p:cNvSpPr>
            <a:spLocks noChangeArrowheads="1"/>
          </p:cNvSpPr>
          <p:nvPr/>
        </p:nvSpPr>
        <p:spPr bwMode="auto">
          <a:xfrm>
            <a:off x="733425" y="2273300"/>
            <a:ext cx="68214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hlink"/>
              </a:buClr>
            </a:pPr>
            <a:r>
              <a:rPr lang="en-US" sz="2400" dirty="0">
                <a:solidFill>
                  <a:srgbClr val="000000"/>
                </a:solidFill>
              </a:rPr>
              <a:t>  Note that the result is MORE THAN 9, so must be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    represented by two digits!</a:t>
            </a:r>
            <a:endParaRPr lang="en-US" sz="2400" dirty="0"/>
          </a:p>
        </p:txBody>
      </p:sp>
      <p:sp>
        <p:nvSpPr>
          <p:cNvPr id="156705" name="Rectangle 33"/>
          <p:cNvSpPr>
            <a:spLocks noChangeArrowheads="1"/>
          </p:cNvSpPr>
          <p:nvPr/>
        </p:nvSpPr>
        <p:spPr bwMode="auto">
          <a:xfrm>
            <a:off x="733425" y="3017838"/>
            <a:ext cx="75390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chemeClr val="hlink"/>
              </a:buClr>
            </a:pPr>
            <a:r>
              <a:rPr lang="en-US" sz="2400">
                <a:solidFill>
                  <a:srgbClr val="000000"/>
                </a:solidFill>
              </a:rPr>
              <a:t>  To correct the digit, subtract 10 by adding 6 modulo 16.</a:t>
            </a:r>
            <a:endParaRPr lang="en-US" sz="2400"/>
          </a:p>
        </p:txBody>
      </p:sp>
      <p:sp>
        <p:nvSpPr>
          <p:cNvPr id="156707" name="Rectangle 35"/>
          <p:cNvSpPr>
            <a:spLocks noChangeArrowheads="1"/>
          </p:cNvSpPr>
          <p:nvPr/>
        </p:nvSpPr>
        <p:spPr bwMode="auto">
          <a:xfrm>
            <a:off x="1098550" y="3352800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8</a:t>
            </a:r>
            <a:endParaRPr lang="en-US" sz="2400"/>
          </a:p>
        </p:txBody>
      </p:sp>
      <p:sp>
        <p:nvSpPr>
          <p:cNvPr id="156708" name="Rectangle 36"/>
          <p:cNvSpPr>
            <a:spLocks noChangeArrowheads="1"/>
          </p:cNvSpPr>
          <p:nvPr/>
        </p:nvSpPr>
        <p:spPr bwMode="auto">
          <a:xfrm>
            <a:off x="1250950" y="33528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709" name="Rectangle 37"/>
          <p:cNvSpPr>
            <a:spLocks noChangeArrowheads="1"/>
          </p:cNvSpPr>
          <p:nvPr/>
        </p:nvSpPr>
        <p:spPr bwMode="auto">
          <a:xfrm>
            <a:off x="2716213" y="3352800"/>
            <a:ext cx="685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1000 </a:t>
            </a:r>
            <a:endParaRPr lang="en-US" sz="2400"/>
          </a:p>
        </p:txBody>
      </p:sp>
      <p:sp>
        <p:nvSpPr>
          <p:cNvPr id="156710" name="Rectangle 38"/>
          <p:cNvSpPr>
            <a:spLocks noChangeArrowheads="1"/>
          </p:cNvSpPr>
          <p:nvPr/>
        </p:nvSpPr>
        <p:spPr bwMode="auto">
          <a:xfrm>
            <a:off x="3402013" y="33528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711" name="Rectangle 39"/>
          <p:cNvSpPr>
            <a:spLocks noChangeArrowheads="1"/>
          </p:cNvSpPr>
          <p:nvPr/>
        </p:nvSpPr>
        <p:spPr bwMode="auto">
          <a:xfrm>
            <a:off x="3646488" y="3352800"/>
            <a:ext cx="71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Eight</a:t>
            </a:r>
            <a:endParaRPr lang="en-US" sz="2400"/>
          </a:p>
        </p:txBody>
      </p:sp>
      <p:sp>
        <p:nvSpPr>
          <p:cNvPr id="156712" name="Rectangle 40"/>
          <p:cNvSpPr>
            <a:spLocks noChangeArrowheads="1"/>
          </p:cNvSpPr>
          <p:nvPr/>
        </p:nvSpPr>
        <p:spPr bwMode="auto">
          <a:xfrm>
            <a:off x="4357688" y="33528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713" name="Rectangle 41"/>
          <p:cNvSpPr>
            <a:spLocks noChangeArrowheads="1"/>
          </p:cNvSpPr>
          <p:nvPr/>
        </p:nvSpPr>
        <p:spPr bwMode="auto">
          <a:xfrm>
            <a:off x="927100" y="3713163"/>
            <a:ext cx="3254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+5</a:t>
            </a:r>
            <a:endParaRPr lang="en-US" sz="2400"/>
          </a:p>
        </p:txBody>
      </p:sp>
      <p:sp>
        <p:nvSpPr>
          <p:cNvPr id="156714" name="Rectangle 42"/>
          <p:cNvSpPr>
            <a:spLocks noChangeArrowheads="1"/>
          </p:cNvSpPr>
          <p:nvPr/>
        </p:nvSpPr>
        <p:spPr bwMode="auto">
          <a:xfrm>
            <a:off x="923925" y="4027488"/>
            <a:ext cx="325438" cy="301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715" name="Rectangle 43"/>
          <p:cNvSpPr>
            <a:spLocks noChangeArrowheads="1"/>
          </p:cNvSpPr>
          <p:nvPr/>
        </p:nvSpPr>
        <p:spPr bwMode="auto">
          <a:xfrm>
            <a:off x="1250950" y="371316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716" name="Rectangle 44"/>
          <p:cNvSpPr>
            <a:spLocks noChangeArrowheads="1"/>
          </p:cNvSpPr>
          <p:nvPr/>
        </p:nvSpPr>
        <p:spPr bwMode="auto">
          <a:xfrm>
            <a:off x="2544763" y="3713163"/>
            <a:ext cx="858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+0101 </a:t>
            </a:r>
            <a:endParaRPr lang="en-US" sz="2400"/>
          </a:p>
        </p:txBody>
      </p:sp>
      <p:sp>
        <p:nvSpPr>
          <p:cNvPr id="156717" name="Rectangle 45"/>
          <p:cNvSpPr>
            <a:spLocks noChangeArrowheads="1"/>
          </p:cNvSpPr>
          <p:nvPr/>
        </p:nvSpPr>
        <p:spPr bwMode="auto">
          <a:xfrm>
            <a:off x="2516188" y="4027488"/>
            <a:ext cx="782637" cy="301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718" name="Rectangle 46"/>
          <p:cNvSpPr>
            <a:spLocks noChangeArrowheads="1"/>
          </p:cNvSpPr>
          <p:nvPr/>
        </p:nvSpPr>
        <p:spPr bwMode="auto">
          <a:xfrm>
            <a:off x="3402013" y="371316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719" name="Rectangle 47"/>
          <p:cNvSpPr>
            <a:spLocks noChangeArrowheads="1"/>
          </p:cNvSpPr>
          <p:nvPr/>
        </p:nvSpPr>
        <p:spPr bwMode="auto">
          <a:xfrm>
            <a:off x="3644900" y="3713163"/>
            <a:ext cx="86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Plus 5 </a:t>
            </a:r>
            <a:endParaRPr lang="en-US" sz="2400"/>
          </a:p>
        </p:txBody>
      </p:sp>
      <p:sp>
        <p:nvSpPr>
          <p:cNvPr id="156720" name="Rectangle 48"/>
          <p:cNvSpPr>
            <a:spLocks noChangeArrowheads="1"/>
          </p:cNvSpPr>
          <p:nvPr/>
        </p:nvSpPr>
        <p:spPr bwMode="auto">
          <a:xfrm>
            <a:off x="4506913" y="371316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721" name="Rectangle 49"/>
          <p:cNvSpPr>
            <a:spLocks noChangeArrowheads="1"/>
          </p:cNvSpPr>
          <p:nvPr/>
        </p:nvSpPr>
        <p:spPr bwMode="auto">
          <a:xfrm>
            <a:off x="946150" y="4073525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13</a:t>
            </a:r>
            <a:endParaRPr lang="en-US" sz="2400"/>
          </a:p>
        </p:txBody>
      </p:sp>
      <p:sp>
        <p:nvSpPr>
          <p:cNvPr id="156722" name="Rectangle 50"/>
          <p:cNvSpPr>
            <a:spLocks noChangeArrowheads="1"/>
          </p:cNvSpPr>
          <p:nvPr/>
        </p:nvSpPr>
        <p:spPr bwMode="auto">
          <a:xfrm>
            <a:off x="1250950" y="407352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723" name="Rectangle 51"/>
          <p:cNvSpPr>
            <a:spLocks noChangeArrowheads="1"/>
          </p:cNvSpPr>
          <p:nvPr/>
        </p:nvSpPr>
        <p:spPr bwMode="auto">
          <a:xfrm>
            <a:off x="2716213" y="4073525"/>
            <a:ext cx="685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1101 </a:t>
            </a:r>
            <a:endParaRPr lang="en-US" sz="2400"/>
          </a:p>
        </p:txBody>
      </p:sp>
      <p:sp>
        <p:nvSpPr>
          <p:cNvPr id="156724" name="Rectangle 52"/>
          <p:cNvSpPr>
            <a:spLocks noChangeArrowheads="1"/>
          </p:cNvSpPr>
          <p:nvPr/>
        </p:nvSpPr>
        <p:spPr bwMode="auto">
          <a:xfrm>
            <a:off x="3402013" y="407352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725" name="Rectangle 53"/>
          <p:cNvSpPr>
            <a:spLocks noChangeArrowheads="1"/>
          </p:cNvSpPr>
          <p:nvPr/>
        </p:nvSpPr>
        <p:spPr bwMode="auto">
          <a:xfrm>
            <a:off x="3644900" y="4073525"/>
            <a:ext cx="1265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is 13 (&gt; 9)</a:t>
            </a:r>
            <a:endParaRPr lang="en-US" sz="2400"/>
          </a:p>
        </p:txBody>
      </p:sp>
      <p:sp>
        <p:nvSpPr>
          <p:cNvPr id="156726" name="Rectangle 54"/>
          <p:cNvSpPr>
            <a:spLocks noChangeArrowheads="1"/>
          </p:cNvSpPr>
          <p:nvPr/>
        </p:nvSpPr>
        <p:spPr bwMode="auto">
          <a:xfrm>
            <a:off x="4908550" y="407352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728" name="Rectangle 56"/>
          <p:cNvSpPr>
            <a:spLocks noChangeArrowheads="1"/>
          </p:cNvSpPr>
          <p:nvPr/>
        </p:nvSpPr>
        <p:spPr bwMode="auto">
          <a:xfrm>
            <a:off x="2544763" y="4432300"/>
            <a:ext cx="858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+0110 </a:t>
            </a:r>
            <a:endParaRPr lang="en-US" sz="2400"/>
          </a:p>
        </p:txBody>
      </p:sp>
      <p:sp>
        <p:nvSpPr>
          <p:cNvPr id="156729" name="Rectangle 57"/>
          <p:cNvSpPr>
            <a:spLocks noChangeArrowheads="1"/>
          </p:cNvSpPr>
          <p:nvPr/>
        </p:nvSpPr>
        <p:spPr bwMode="auto">
          <a:xfrm>
            <a:off x="2528888" y="4746625"/>
            <a:ext cx="782637" cy="301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730" name="Rectangle 58"/>
          <p:cNvSpPr>
            <a:spLocks noChangeArrowheads="1"/>
          </p:cNvSpPr>
          <p:nvPr/>
        </p:nvSpPr>
        <p:spPr bwMode="auto">
          <a:xfrm>
            <a:off x="3402013" y="44323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731" name="Rectangle 59"/>
          <p:cNvSpPr>
            <a:spLocks noChangeArrowheads="1"/>
          </p:cNvSpPr>
          <p:nvPr/>
        </p:nvSpPr>
        <p:spPr bwMode="auto">
          <a:xfrm>
            <a:off x="3646488" y="4432300"/>
            <a:ext cx="1068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so add 6</a:t>
            </a:r>
            <a:endParaRPr lang="en-US" sz="2400"/>
          </a:p>
        </p:txBody>
      </p:sp>
      <p:sp>
        <p:nvSpPr>
          <p:cNvPr id="156732" name="Rectangle 60"/>
          <p:cNvSpPr>
            <a:spLocks noChangeArrowheads="1"/>
          </p:cNvSpPr>
          <p:nvPr/>
        </p:nvSpPr>
        <p:spPr bwMode="auto">
          <a:xfrm>
            <a:off x="4714875" y="44323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734" name="Rectangle 62"/>
          <p:cNvSpPr>
            <a:spLocks noChangeArrowheads="1"/>
          </p:cNvSpPr>
          <p:nvPr/>
        </p:nvSpPr>
        <p:spPr bwMode="auto">
          <a:xfrm>
            <a:off x="1390650" y="4792663"/>
            <a:ext cx="11874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carry = 1</a:t>
            </a:r>
            <a:endParaRPr lang="en-US" sz="2400"/>
          </a:p>
        </p:txBody>
      </p:sp>
      <p:sp>
        <p:nvSpPr>
          <p:cNvPr id="156735" name="Rectangle 63"/>
          <p:cNvSpPr>
            <a:spLocks noChangeArrowheads="1"/>
          </p:cNvSpPr>
          <p:nvPr/>
        </p:nvSpPr>
        <p:spPr bwMode="auto">
          <a:xfrm>
            <a:off x="2546350" y="4932363"/>
            <a:ext cx="1143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</a:rPr>
              <a:t>   </a:t>
            </a:r>
            <a:endParaRPr lang="en-US" sz="2400"/>
          </a:p>
        </p:txBody>
      </p:sp>
      <p:sp>
        <p:nvSpPr>
          <p:cNvPr id="156736" name="Rectangle 64"/>
          <p:cNvSpPr>
            <a:spLocks noChangeArrowheads="1"/>
          </p:cNvSpPr>
          <p:nvPr/>
        </p:nvSpPr>
        <p:spPr bwMode="auto">
          <a:xfrm>
            <a:off x="2693988" y="4792663"/>
            <a:ext cx="609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0011</a:t>
            </a:r>
            <a:endParaRPr lang="en-US" sz="2400"/>
          </a:p>
        </p:txBody>
      </p:sp>
      <p:sp>
        <p:nvSpPr>
          <p:cNvPr id="156737" name="Rectangle 65"/>
          <p:cNvSpPr>
            <a:spLocks noChangeArrowheads="1"/>
          </p:cNvSpPr>
          <p:nvPr/>
        </p:nvSpPr>
        <p:spPr bwMode="auto">
          <a:xfrm>
            <a:off x="3303588" y="479266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738" name="Rectangle 66"/>
          <p:cNvSpPr>
            <a:spLocks noChangeArrowheads="1"/>
          </p:cNvSpPr>
          <p:nvPr/>
        </p:nvSpPr>
        <p:spPr bwMode="auto">
          <a:xfrm>
            <a:off x="3646488" y="4792663"/>
            <a:ext cx="17716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leaving 3 + cy</a:t>
            </a:r>
            <a:endParaRPr lang="en-US" sz="2400"/>
          </a:p>
        </p:txBody>
      </p:sp>
      <p:sp>
        <p:nvSpPr>
          <p:cNvPr id="156739" name="Rectangle 67"/>
          <p:cNvSpPr>
            <a:spLocks noChangeArrowheads="1"/>
          </p:cNvSpPr>
          <p:nvPr/>
        </p:nvSpPr>
        <p:spPr bwMode="auto">
          <a:xfrm>
            <a:off x="5418138" y="479266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741" name="Rectangle 69"/>
          <p:cNvSpPr>
            <a:spLocks noChangeArrowheads="1"/>
          </p:cNvSpPr>
          <p:nvPr/>
        </p:nvSpPr>
        <p:spPr bwMode="auto">
          <a:xfrm>
            <a:off x="1889125" y="5151438"/>
            <a:ext cx="1438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0001 | 0011</a:t>
            </a:r>
            <a:endParaRPr lang="en-US" sz="2400"/>
          </a:p>
        </p:txBody>
      </p:sp>
      <p:sp>
        <p:nvSpPr>
          <p:cNvPr id="156742" name="Rectangle 70"/>
          <p:cNvSpPr>
            <a:spLocks noChangeArrowheads="1"/>
          </p:cNvSpPr>
          <p:nvPr/>
        </p:nvSpPr>
        <p:spPr bwMode="auto">
          <a:xfrm>
            <a:off x="3325813" y="5151438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743" name="Rectangle 71"/>
          <p:cNvSpPr>
            <a:spLocks noChangeArrowheads="1"/>
          </p:cNvSpPr>
          <p:nvPr/>
        </p:nvSpPr>
        <p:spPr bwMode="auto">
          <a:xfrm>
            <a:off x="3646488" y="5151438"/>
            <a:ext cx="3225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Final answer (two digits)</a:t>
            </a:r>
            <a:endParaRPr lang="en-US" sz="2400"/>
          </a:p>
        </p:txBody>
      </p:sp>
      <p:sp>
        <p:nvSpPr>
          <p:cNvPr id="156744" name="Rectangle 72"/>
          <p:cNvSpPr>
            <a:spLocks noChangeArrowheads="1"/>
          </p:cNvSpPr>
          <p:nvPr/>
        </p:nvSpPr>
        <p:spPr bwMode="auto">
          <a:xfrm>
            <a:off x="6870700" y="5151438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6746" name="Rectangle 74"/>
          <p:cNvSpPr>
            <a:spLocks noChangeArrowheads="1"/>
          </p:cNvSpPr>
          <p:nvPr/>
        </p:nvSpPr>
        <p:spPr bwMode="auto">
          <a:xfrm>
            <a:off x="742950" y="5545138"/>
            <a:ext cx="77644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chemeClr val="hlink"/>
              </a:buClr>
            </a:pPr>
            <a:r>
              <a:rPr lang="en-US" sz="2400">
                <a:solidFill>
                  <a:srgbClr val="000000"/>
                </a:solidFill>
              </a:rPr>
              <a:t>  If the digit sum is &gt; 9, add one to the next significant digit</a:t>
            </a:r>
            <a:endParaRPr lang="en-US" sz="240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>
          <a:xfrm>
            <a:off x="457200" y="6229350"/>
            <a:ext cx="2133600" cy="476250"/>
          </a:xfrm>
        </p:spPr>
        <p:txBody>
          <a:bodyPr/>
          <a:lstStyle/>
          <a:p>
            <a:fld id="{441BD982-EE1D-41A0-942D-6B949F8E976A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76250"/>
          </a:xfrm>
        </p:spPr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>
          <a:xfrm>
            <a:off x="6553200" y="6229350"/>
            <a:ext cx="2133600" cy="476250"/>
          </a:xfrm>
        </p:spPr>
        <p:txBody>
          <a:bodyPr/>
          <a:lstStyle/>
          <a:p>
            <a:fld id="{E4500C6D-0BCF-4C30-982F-97586F9E641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Addition Example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F73A-8868-4C9D-81C5-DBA2AE43AC3A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0C6D-0BCF-4C30-982F-97586F9E641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128" y="1600200"/>
            <a:ext cx="773284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BCD Addition Example</a:t>
            </a:r>
          </a:p>
        </p:txBody>
      </p:sp>
      <p:sp>
        <p:nvSpPr>
          <p:cNvPr id="157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685800"/>
            <a:ext cx="7848600" cy="5027613"/>
          </a:xfrm>
        </p:spPr>
        <p:txBody>
          <a:bodyPr/>
          <a:lstStyle/>
          <a:p>
            <a:r>
              <a:rPr lang="en-US" sz="2800" dirty="0"/>
              <a:t>Add 2905</a:t>
            </a:r>
            <a:r>
              <a:rPr lang="en-US" sz="3200" baseline="-12000" dirty="0"/>
              <a:t>BCD </a:t>
            </a:r>
            <a:r>
              <a:rPr lang="en-US" sz="2800" dirty="0"/>
              <a:t>to</a:t>
            </a:r>
            <a:r>
              <a:rPr lang="en-US" sz="3200" baseline="-12000" dirty="0"/>
              <a:t> </a:t>
            </a:r>
            <a:r>
              <a:rPr lang="en-US" sz="2800" dirty="0"/>
              <a:t>1897</a:t>
            </a:r>
            <a:r>
              <a:rPr lang="en-US" sz="3200" baseline="-12000" dirty="0"/>
              <a:t>BCD </a:t>
            </a:r>
            <a:r>
              <a:rPr lang="en-US" sz="3200" dirty="0"/>
              <a:t>showing carries and digit corrections.</a:t>
            </a:r>
          </a:p>
          <a:p>
            <a:pPr>
              <a:buFont typeface="Wingdings" pitchFamily="2" charset="2"/>
              <a:buNone/>
            </a:pPr>
            <a:endParaRPr lang="en-US" sz="3200" dirty="0"/>
          </a:p>
        </p:txBody>
      </p:sp>
      <p:sp>
        <p:nvSpPr>
          <p:cNvPr id="157700" name="Text Box 1028"/>
          <p:cNvSpPr txBox="1">
            <a:spLocks noChangeArrowheads="1"/>
          </p:cNvSpPr>
          <p:nvPr/>
        </p:nvSpPr>
        <p:spPr bwMode="auto">
          <a:xfrm>
            <a:off x="914400" y="2438400"/>
            <a:ext cx="77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0001    1000    1001    0111</a:t>
            </a:r>
          </a:p>
        </p:txBody>
      </p:sp>
      <p:sp>
        <p:nvSpPr>
          <p:cNvPr id="157701" name="Text Box 1029"/>
          <p:cNvSpPr txBox="1">
            <a:spLocks noChangeArrowheads="1"/>
          </p:cNvSpPr>
          <p:nvPr/>
        </p:nvSpPr>
        <p:spPr bwMode="auto">
          <a:xfrm>
            <a:off x="901264" y="2898230"/>
            <a:ext cx="762000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+ </a:t>
            </a:r>
            <a:r>
              <a:rPr lang="en-US" sz="2800" u="sng" dirty="0">
                <a:solidFill>
                  <a:schemeClr val="tx1"/>
                </a:solidFill>
              </a:rPr>
              <a:t>0010</a:t>
            </a: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u="sng" dirty="0">
                <a:solidFill>
                  <a:schemeClr val="tx1"/>
                </a:solidFill>
              </a:rPr>
              <a:t>1001</a:t>
            </a: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u="sng" dirty="0">
                <a:solidFill>
                  <a:schemeClr val="tx1"/>
                </a:solidFill>
              </a:rPr>
              <a:t>0000</a:t>
            </a: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u="sng" dirty="0">
                <a:solidFill>
                  <a:schemeClr val="tx1"/>
                </a:solidFill>
              </a:rPr>
              <a:t>0101</a:t>
            </a:r>
          </a:p>
        </p:txBody>
      </p:sp>
      <p:sp>
        <p:nvSpPr>
          <p:cNvPr id="157733" name="Line 1061"/>
          <p:cNvSpPr>
            <a:spLocks noChangeShapeType="1"/>
          </p:cNvSpPr>
          <p:nvPr/>
        </p:nvSpPr>
        <p:spPr bwMode="auto">
          <a:xfrm>
            <a:off x="2498365" y="4213116"/>
            <a:ext cx="985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34" name="Line 1062"/>
          <p:cNvSpPr>
            <a:spLocks noChangeShapeType="1"/>
          </p:cNvSpPr>
          <p:nvPr/>
        </p:nvSpPr>
        <p:spPr bwMode="auto">
          <a:xfrm>
            <a:off x="3743837" y="4206766"/>
            <a:ext cx="985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35" name="Line 1063"/>
          <p:cNvSpPr>
            <a:spLocks noChangeShapeType="1"/>
          </p:cNvSpPr>
          <p:nvPr/>
        </p:nvSpPr>
        <p:spPr bwMode="auto">
          <a:xfrm>
            <a:off x="5003534" y="4213116"/>
            <a:ext cx="9858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36" name="Line 1064"/>
          <p:cNvSpPr>
            <a:spLocks noChangeShapeType="1"/>
          </p:cNvSpPr>
          <p:nvPr/>
        </p:nvSpPr>
        <p:spPr bwMode="auto">
          <a:xfrm>
            <a:off x="6237396" y="4206766"/>
            <a:ext cx="9858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E4C8-EA8B-4407-8583-A329F1825EEF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Room 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Consider the binary number 101.011 </a:t>
            </a:r>
          </a:p>
          <a:p>
            <a:r>
              <a:rPr lang="en-CA" dirty="0" smtClean="0"/>
              <a:t>Calculate the decimal value of it.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The reverse process—converting a decimal to binary—is also straightforward.</a:t>
            </a:r>
          </a:p>
          <a:p>
            <a:r>
              <a:rPr lang="en-CA" dirty="0" smtClean="0"/>
              <a:t>Divide a decimal number is exact sum of positive and negative power of 2.</a:t>
            </a:r>
          </a:p>
          <a:p>
            <a:r>
              <a:rPr lang="en-CA" dirty="0" smtClean="0"/>
              <a:t>Successively divide by 2 and ½.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7BDD-364A-4B86-B13D-2B2D453F0D95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981200"/>
            <a:ext cx="5429288" cy="116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Decimal to Binary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9140"/>
            <a:ext cx="7329510" cy="5000660"/>
          </a:xfrm>
        </p:spPr>
        <p:txBody>
          <a:bodyPr>
            <a:noAutofit/>
          </a:bodyPr>
          <a:lstStyle/>
          <a:p>
            <a:r>
              <a:rPr lang="en-CA" dirty="0" smtClean="0"/>
              <a:t>Take decimal 14.875</a:t>
            </a:r>
          </a:p>
          <a:p>
            <a:endParaRPr lang="en-CA" sz="2800" dirty="0" smtClean="0"/>
          </a:p>
          <a:p>
            <a:endParaRPr lang="en-CA" sz="2800" dirty="0" smtClean="0"/>
          </a:p>
          <a:p>
            <a:pPr>
              <a:buNone/>
            </a:pPr>
            <a:endParaRPr lang="en-CA" sz="2800" dirty="0" smtClean="0"/>
          </a:p>
          <a:p>
            <a:r>
              <a:rPr lang="en-CA" dirty="0" smtClean="0"/>
              <a:t>Hence, 14 = 1110</a:t>
            </a:r>
          </a:p>
          <a:p>
            <a:r>
              <a:rPr lang="en-CA" dirty="0" smtClean="0"/>
              <a:t>For fractional part, we have to divide by ½ or multiply by 2.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14.875 = 1110.111 (binary)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7BDD-364A-4B86-B13D-2B2D453F0D95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4545"/>
          <a:stretch>
            <a:fillRect/>
          </a:stretch>
        </p:blipFill>
        <p:spPr bwMode="auto">
          <a:xfrm>
            <a:off x="1500166" y="1447800"/>
            <a:ext cx="6174136" cy="148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 b="42825"/>
          <a:stretch>
            <a:fillRect/>
          </a:stretch>
        </p:blipFill>
        <p:spPr bwMode="auto">
          <a:xfrm>
            <a:off x="1524000" y="4367202"/>
            <a:ext cx="324746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 t="56279"/>
          <a:stretch>
            <a:fillRect/>
          </a:stretch>
        </p:blipFill>
        <p:spPr bwMode="auto">
          <a:xfrm>
            <a:off x="4810148" y="4252690"/>
            <a:ext cx="3357587" cy="11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838200"/>
          </a:xfrm>
        </p:spPr>
        <p:txBody>
          <a:bodyPr/>
          <a:lstStyle/>
          <a:p>
            <a:r>
              <a:rPr lang="en-US" dirty="0"/>
              <a:t>Conversion Between Bases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676400" y="2057400"/>
            <a:ext cx="50297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hlink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To </a:t>
            </a:r>
            <a:r>
              <a:rPr lang="en-US" sz="2400" dirty="0">
                <a:solidFill>
                  <a:srgbClr val="000000"/>
                </a:solidFill>
              </a:rPr>
              <a:t>convert from one base to another:</a:t>
            </a:r>
            <a:endParaRPr lang="en-US" sz="2400" dirty="0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2170113" y="2686050"/>
            <a:ext cx="36436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1) Convert the Integer Part</a:t>
            </a:r>
            <a:endParaRPr lang="en-US" sz="2400"/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2174875" y="3236913"/>
            <a:ext cx="3797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2) Convert the Fraction Part</a:t>
            </a:r>
            <a:endParaRPr lang="en-US" sz="2400"/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2152901" y="3760788"/>
            <a:ext cx="53908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</a:rPr>
              <a:t>3) Join the two results with a radix point</a:t>
            </a: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FBD3-51D6-4EB3-88E0-89A40721A811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0C6D-0BCF-4C30-982F-97586F9E641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86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Details</a:t>
            </a:r>
          </a:p>
        </p:txBody>
      </p:sp>
      <p:sp>
        <p:nvSpPr>
          <p:cNvPr id="107587" name="Rectangle 6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To Convert the Integral Part:</a:t>
            </a:r>
          </a:p>
          <a:p>
            <a:pPr marL="457200" lvl="1" indent="0">
              <a:buFontTx/>
              <a:buNone/>
            </a:pPr>
            <a:r>
              <a:rPr lang="en-US" sz="2400" dirty="0"/>
              <a:t>Repeatedly divide the number by the new radix and save the remainders. The digits for the new radix are the remainders in </a:t>
            </a:r>
            <a:r>
              <a:rPr lang="en-US" sz="2400" i="1" dirty="0"/>
              <a:t>reverse order</a:t>
            </a:r>
            <a:r>
              <a:rPr lang="en-US" sz="2400" dirty="0"/>
              <a:t> of their computation. If the new radix is &gt; 10, then convert all remainders &gt; 10 to digits A, B, … </a:t>
            </a:r>
          </a:p>
          <a:p>
            <a:r>
              <a:rPr lang="en-US" sz="2800" dirty="0"/>
              <a:t>To Convert the Fractional Part:</a:t>
            </a:r>
          </a:p>
          <a:p>
            <a:pPr marL="457200" lvl="1" indent="0">
              <a:spcBef>
                <a:spcPct val="50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Repeatedly multiply the fraction by the new radix and save the integer digits that result.  The digits for the new radix are the integer digits in</a:t>
            </a:r>
            <a:r>
              <a:rPr lang="en-US" sz="2400" i="1" dirty="0">
                <a:solidFill>
                  <a:srgbClr val="000000"/>
                </a:solidFill>
              </a:rPr>
              <a:t> order </a:t>
            </a:r>
            <a:r>
              <a:rPr lang="en-US" sz="2400" dirty="0"/>
              <a:t>of their computation.</a:t>
            </a:r>
            <a:r>
              <a:rPr lang="en-US" sz="2400" i="1" dirty="0">
                <a:solidFill>
                  <a:srgbClr val="000000"/>
                </a:solidFill>
              </a:rPr>
              <a:t> </a:t>
            </a:r>
            <a:r>
              <a:rPr lang="en-US" sz="2400" dirty="0"/>
              <a:t>If the new radix is &gt; 10, then convert all integers &gt; 10 to digits A, B, … </a:t>
            </a:r>
          </a:p>
        </p:txBody>
      </p:sp>
      <p:sp>
        <p:nvSpPr>
          <p:cNvPr id="107540" name="Rectangle 20"/>
          <p:cNvSpPr>
            <a:spLocks noChangeArrowheads="1"/>
          </p:cNvSpPr>
          <p:nvPr/>
        </p:nvSpPr>
        <p:spPr bwMode="auto">
          <a:xfrm>
            <a:off x="904875" y="3335338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7543" name="Rectangle 23"/>
          <p:cNvSpPr>
            <a:spLocks noChangeArrowheads="1"/>
          </p:cNvSpPr>
          <p:nvPr/>
        </p:nvSpPr>
        <p:spPr bwMode="auto">
          <a:xfrm>
            <a:off x="904875" y="40544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7544" name="Rectangle 24"/>
          <p:cNvSpPr>
            <a:spLocks noChangeArrowheads="1"/>
          </p:cNvSpPr>
          <p:nvPr/>
        </p:nvSpPr>
        <p:spPr bwMode="auto">
          <a:xfrm>
            <a:off x="1670050" y="441325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107548" name="Rectangle 28"/>
          <p:cNvSpPr>
            <a:spLocks noChangeArrowheads="1"/>
          </p:cNvSpPr>
          <p:nvPr/>
        </p:nvSpPr>
        <p:spPr bwMode="auto">
          <a:xfrm>
            <a:off x="5680075" y="441325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7553" name="Rectangle 33"/>
          <p:cNvSpPr>
            <a:spLocks noChangeArrowheads="1"/>
          </p:cNvSpPr>
          <p:nvPr/>
        </p:nvSpPr>
        <p:spPr bwMode="auto">
          <a:xfrm>
            <a:off x="5568950" y="477361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7558" name="Rectangle 38"/>
          <p:cNvSpPr>
            <a:spLocks noChangeArrowheads="1"/>
          </p:cNvSpPr>
          <p:nvPr/>
        </p:nvSpPr>
        <p:spPr bwMode="auto">
          <a:xfrm>
            <a:off x="5545138" y="5132388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7575" name="Rectangle 55"/>
          <p:cNvSpPr>
            <a:spLocks noChangeArrowheads="1"/>
          </p:cNvSpPr>
          <p:nvPr/>
        </p:nvSpPr>
        <p:spPr bwMode="auto">
          <a:xfrm>
            <a:off x="2268538" y="262255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7577" name="Rectangle 57"/>
          <p:cNvSpPr>
            <a:spLocks noChangeArrowheads="1"/>
          </p:cNvSpPr>
          <p:nvPr/>
        </p:nvSpPr>
        <p:spPr bwMode="auto">
          <a:xfrm>
            <a:off x="6289675" y="262255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7584" name="Rectangle 64"/>
          <p:cNvSpPr>
            <a:spLocks noChangeArrowheads="1"/>
          </p:cNvSpPr>
          <p:nvPr/>
        </p:nvSpPr>
        <p:spPr bwMode="auto">
          <a:xfrm>
            <a:off x="5191125" y="29749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07585" name="Rectangle 65"/>
          <p:cNvSpPr>
            <a:spLocks noChangeArrowheads="1"/>
          </p:cNvSpPr>
          <p:nvPr/>
        </p:nvSpPr>
        <p:spPr bwMode="auto">
          <a:xfrm>
            <a:off x="2873375" y="369411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A33B-AF62-4AD4-A42A-8F6188B74B90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Convert 46.6875</a:t>
            </a:r>
            <a:r>
              <a:rPr lang="en-US" sz="2800" baseline="-25000" dirty="0"/>
              <a:t>10 </a:t>
            </a:r>
            <a:r>
              <a:rPr lang="en-US" sz="2800" dirty="0"/>
              <a:t> To Base 2</a:t>
            </a:r>
          </a:p>
        </p:txBody>
      </p:sp>
      <p:sp>
        <p:nvSpPr>
          <p:cNvPr id="108566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Convert 46 to Base 2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Convert 0.6875 to Base 2: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Join the results together with the radix point: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AFD4-E9FE-42A3-9896-C25DBEF2FCAF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the Conversion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5029200"/>
          </a:xfrm>
        </p:spPr>
        <p:txBody>
          <a:bodyPr/>
          <a:lstStyle/>
          <a:p>
            <a:pPr indent="236538"/>
            <a:r>
              <a:rPr lang="en-US" sz="2800" dirty="0">
                <a:cs typeface="Times New Roman" pitchFamily="18" charset="0"/>
              </a:rPr>
              <a:t>To convert back, sum the digits times their respective powers of r. </a:t>
            </a:r>
          </a:p>
          <a:p>
            <a:pPr indent="236538"/>
            <a:r>
              <a:rPr lang="en-US" sz="2800" dirty="0">
                <a:cs typeface="Times New Roman" pitchFamily="18" charset="0"/>
              </a:rPr>
              <a:t>From the prior conversion of  46.6875</a:t>
            </a:r>
            <a:r>
              <a:rPr lang="en-US" sz="2800" baseline="-25000" dirty="0">
                <a:cs typeface="Times New Roman" pitchFamily="18" charset="0"/>
              </a:rPr>
              <a:t>10</a:t>
            </a:r>
            <a:r>
              <a:rPr lang="en-US" sz="2800" dirty="0">
                <a:cs typeface="Times New Roman" pitchFamily="18" charset="0"/>
              </a:rPr>
              <a:t> </a:t>
            </a:r>
          </a:p>
          <a:p>
            <a:pPr indent="236538"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101110</a:t>
            </a:r>
            <a:r>
              <a:rPr lang="en-US" sz="2800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= </a:t>
            </a:r>
            <a:r>
              <a:rPr lang="en-US" sz="2800" dirty="0">
                <a:cs typeface="Times New Roman" pitchFamily="18" charset="0"/>
              </a:rPr>
              <a:t>32 + 8 + 4 + 2</a:t>
            </a:r>
          </a:p>
          <a:p>
            <a:pPr indent="236538"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          =  46</a:t>
            </a:r>
          </a:p>
          <a:p>
            <a:pPr indent="236538"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0.1011</a:t>
            </a:r>
            <a:r>
              <a:rPr lang="en-US" sz="2800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 = 1/2 + 1/8 + 1/16</a:t>
            </a:r>
          </a:p>
          <a:p>
            <a:pPr indent="236538"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		 = 0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en-US" sz="2800" dirty="0">
                <a:cs typeface="Times New Roman" pitchFamily="18" charset="0"/>
              </a:rPr>
              <a:t>5000 + 0.1250 + 0.0625</a:t>
            </a:r>
          </a:p>
          <a:p>
            <a:pPr indent="236538"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          = 0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en-US" sz="2800" dirty="0">
                <a:cs typeface="Times New Roman" pitchFamily="18" charset="0"/>
              </a:rPr>
              <a:t>6875</a:t>
            </a:r>
          </a:p>
          <a:p>
            <a:pPr indent="236538"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C620-2518-4F92-877F-B4A29325C62B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6CA9145-A3C4-4022-B990-A03E3B455E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10756</TotalTime>
  <Words>2314</Words>
  <Application>Microsoft Office PowerPoint</Application>
  <PresentationFormat>On-screen Show (4:3)</PresentationFormat>
  <Paragraphs>774</Paragraphs>
  <Slides>34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Default Design</vt:lpstr>
      <vt:lpstr>1_Custom Design</vt:lpstr>
      <vt:lpstr>2_Custom Design</vt:lpstr>
      <vt:lpstr>Document</vt:lpstr>
      <vt:lpstr>CSE 225: Digital Logic Design Introduction  Salekul Islam United International University</vt:lpstr>
      <vt:lpstr>Outline of this lecture</vt:lpstr>
      <vt:lpstr>Binary Representation of Numbers</vt:lpstr>
      <vt:lpstr>Class Room Practice</vt:lpstr>
      <vt:lpstr>Decimal to Binary</vt:lpstr>
      <vt:lpstr>Conversion Between Bases</vt:lpstr>
      <vt:lpstr>Conversion Details</vt:lpstr>
      <vt:lpstr>Example: Convert 46.687510  To Base 2</vt:lpstr>
      <vt:lpstr>Checking the Conversion</vt:lpstr>
      <vt:lpstr>Class Room Practice</vt:lpstr>
      <vt:lpstr>Additional Issue - Fractional Part</vt:lpstr>
      <vt:lpstr>Any base → Decimal </vt:lpstr>
      <vt:lpstr>Positive Powers of 2 </vt:lpstr>
      <vt:lpstr>Commonly Occurring Bases</vt:lpstr>
      <vt:lpstr>Numbers in Different Bases</vt:lpstr>
      <vt:lpstr>Octal ↔ Binary</vt:lpstr>
      <vt:lpstr>Octal ↔ Binary</vt:lpstr>
      <vt:lpstr>Binary to Octal to Decimal </vt:lpstr>
      <vt:lpstr>Hexadecimal ↔ Binary </vt:lpstr>
      <vt:lpstr>Hexadecimal ↔ Binary</vt:lpstr>
      <vt:lpstr>Octal to Hexadecimal via Binary</vt:lpstr>
      <vt:lpstr>Binary Numbers and Binary Coding</vt:lpstr>
      <vt:lpstr>Non-numeric Binary Codes</vt:lpstr>
      <vt:lpstr>Number of Bits Required</vt:lpstr>
      <vt:lpstr>Number of Elements Represented</vt:lpstr>
      <vt:lpstr>Binary Codes for Decimal Digits</vt:lpstr>
      <vt:lpstr>Binary Coded Decimal (BCD)</vt:lpstr>
      <vt:lpstr>Warning: Conversion or Coding?</vt:lpstr>
      <vt:lpstr>Binary Arithmetic</vt:lpstr>
      <vt:lpstr>Single Bit Binary Addition with Carry</vt:lpstr>
      <vt:lpstr>Multiple Bit Binary Addition</vt:lpstr>
      <vt:lpstr>BCD Arithmetic</vt:lpstr>
      <vt:lpstr>BCD Addition Example</vt:lpstr>
      <vt:lpstr>BCD Addition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Winter</dc:title>
  <dc:creator>Salekul</dc:creator>
  <cp:lastModifiedBy>Salekul</cp:lastModifiedBy>
  <cp:revision>279</cp:revision>
  <dcterms:modified xsi:type="dcterms:W3CDTF">2013-09-30T15:21:47Z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TC025753819991</vt:lpwstr>
  </property>
</Properties>
</file>